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8" r:id="rId6"/>
    <p:sldId id="259" r:id="rId7"/>
    <p:sldId id="267" r:id="rId8"/>
    <p:sldId id="268" r:id="rId9"/>
    <p:sldId id="269" r:id="rId10"/>
    <p:sldId id="265" r:id="rId11"/>
    <p:sldId id="261" r:id="rId12"/>
    <p:sldId id="260" r:id="rId13"/>
    <p:sldId id="266" r:id="rId14"/>
    <p:sldId id="262" r:id="rId15"/>
    <p:sldId id="263" r:id="rId16"/>
    <p:sldId id="270" r:id="rId17"/>
    <p:sldId id="271" r:id="rId18"/>
    <p:sldId id="264" r:id="rId19"/>
    <p:sldId id="27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Price" initials="TP" lastIdx="4" clrIdx="0">
    <p:extLst>
      <p:ext uri="{19B8F6BF-5375-455C-9EA6-DF929625EA0E}">
        <p15:presenceInfo xmlns:p15="http://schemas.microsoft.com/office/powerpoint/2012/main" userId="S-1-5-21-2025429265-287218729-1417001333-127609" providerId="AD"/>
      </p:ext>
    </p:extLst>
  </p:cmAuthor>
  <p:cmAuthor id="2" name="Brodie Johnson" initials="BJ [2]" lastIdx="2" clrIdx="1">
    <p:extLst>
      <p:ext uri="{19B8F6BF-5375-455C-9EA6-DF929625EA0E}">
        <p15:presenceInfo xmlns:p15="http://schemas.microsoft.com/office/powerpoint/2012/main" userId="S-1-5-21-2025429265-287218729-1417001333-42815" providerId="AD"/>
      </p:ext>
    </p:extLst>
  </p:cmAuthor>
  <p:cmAuthor id="3" name="Luise Mcculloch" initials="LM" lastIdx="2" clrIdx="2">
    <p:extLst>
      <p:ext uri="{19B8F6BF-5375-455C-9EA6-DF929625EA0E}">
        <p15:presenceInfo xmlns:p15="http://schemas.microsoft.com/office/powerpoint/2012/main" userId="S-1-5-21-2025429265-287218729-1417001333-181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6374" autoAdjust="0"/>
  </p:normalViewPr>
  <p:slideViewPr>
    <p:cSldViewPr snapToGrid="0">
      <p:cViewPr varScale="1">
        <p:scale>
          <a:sx n="101" d="100"/>
          <a:sy n="101"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6BCCAC-A7F5-4597-96C1-EE7CC724FE8E}" type="datetimeFigureOut">
              <a:rPr lang="en-AU" smtClean="0"/>
              <a:t>7/05/2021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131BBB-0E55-4BDE-BC09-19AEFF4B8428}" type="slidenum">
              <a:rPr lang="en-AU" smtClean="0"/>
              <a:t>‹#›</a:t>
            </a:fld>
            <a:endParaRPr lang="en-AU"/>
          </a:p>
        </p:txBody>
      </p:sp>
    </p:spTree>
    <p:extLst>
      <p:ext uri="{BB962C8B-B14F-4D97-AF65-F5344CB8AC3E}">
        <p14:creationId xmlns:p14="http://schemas.microsoft.com/office/powerpoint/2010/main" val="307374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3446" y="836715"/>
            <a:ext cx="8832981" cy="864095"/>
          </a:xfrm>
        </p:spPr>
        <p:txBody>
          <a:bodyPr>
            <a:normAutofit/>
          </a:bodyPr>
          <a:lstStyle>
            <a:lvl1pPr algn="l">
              <a:defRPr sz="4800">
                <a:solidFill>
                  <a:schemeClr val="tx2">
                    <a:lumMod val="75000"/>
                  </a:schemeClr>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103446" y="1700808"/>
            <a:ext cx="8832981" cy="576064"/>
          </a:xfrm>
        </p:spPr>
        <p:txBody>
          <a:bodyPr>
            <a:normAutofit/>
          </a:bodyPr>
          <a:lstStyle>
            <a:lvl1pPr marL="0" indent="0" algn="l">
              <a:buNone/>
              <a:defRPr sz="3200">
                <a:solidFill>
                  <a:srgbClr val="718BD5"/>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22390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600201"/>
            <a:ext cx="9518848" cy="4525963"/>
          </a:xfrm>
        </p:spPr>
        <p:txBody>
          <a:bodyPr/>
          <a:lstStyle>
            <a:lvl1pPr marL="457189" indent="-457189">
              <a:buFontTx/>
              <a:buBlip>
                <a:blip r:embed="rId3"/>
              </a:buBlip>
              <a:defRPr sz="3200"/>
            </a:lvl1pPr>
            <a:lvl2pPr>
              <a:defRPr sz="2667"/>
            </a:lvl2pPr>
            <a:lvl3pPr>
              <a:defRPr sz="2667"/>
            </a:lvl3pPr>
            <a:lvl4pPr>
              <a:defRPr sz="2400"/>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1"/>
          <p:cNvSpPr>
            <a:spLocks noGrp="1"/>
          </p:cNvSpPr>
          <p:nvPr>
            <p:ph type="title"/>
          </p:nvPr>
        </p:nvSpPr>
        <p:spPr>
          <a:xfrm>
            <a:off x="1871531" y="0"/>
            <a:ext cx="8256917" cy="1220755"/>
          </a:xfrm>
        </p:spPr>
        <p:txBody>
          <a:bodyPr>
            <a:normAutofit/>
          </a:bodyPr>
          <a:lstStyle>
            <a:lvl1pPr algn="l">
              <a:defRPr sz="3733" b="1">
                <a:solidFill>
                  <a:schemeClr val="tx2">
                    <a:lumMod val="75000"/>
                  </a:schemeClr>
                </a:solidFill>
              </a:defRPr>
            </a:lvl1pPr>
          </a:lstStyle>
          <a:p>
            <a:r>
              <a:rPr lang="en-US" dirty="0"/>
              <a:t>Click to edit Master title style</a:t>
            </a:r>
            <a:endParaRPr lang="en-AU" dirty="0"/>
          </a:p>
        </p:txBody>
      </p:sp>
      <p:sp>
        <p:nvSpPr>
          <p:cNvPr id="13" name="Date Placeholder 12"/>
          <p:cNvSpPr>
            <a:spLocks noGrp="1"/>
          </p:cNvSpPr>
          <p:nvPr>
            <p:ph type="dt" sz="half" idx="10"/>
          </p:nvPr>
        </p:nvSpPr>
        <p:spPr>
          <a:xfrm>
            <a:off x="10800523" y="6379933"/>
            <a:ext cx="1212619" cy="384043"/>
          </a:xfrm>
        </p:spPr>
        <p:txBody>
          <a:bodyPr/>
          <a:lstStyle>
            <a:lvl1pPr>
              <a:defRPr sz="1467">
                <a:solidFill>
                  <a:schemeClr val="tx2">
                    <a:lumMod val="75000"/>
                  </a:schemeClr>
                </a:solidFill>
              </a:defRPr>
            </a:lvl1pPr>
          </a:lstStyle>
          <a:p>
            <a:fld id="{80735D40-38A0-4D80-8846-DA3173A6B487}" type="datetime1">
              <a:rPr lang="en-AU" smtClean="0"/>
              <a:pPr/>
              <a:t>7/05/2021</a:t>
            </a:fld>
            <a:endParaRPr lang="en-AU" dirty="0"/>
          </a:p>
        </p:txBody>
      </p:sp>
      <p:sp>
        <p:nvSpPr>
          <p:cNvPr id="15" name="Slide Number Placeholder 14"/>
          <p:cNvSpPr>
            <a:spLocks noGrp="1"/>
          </p:cNvSpPr>
          <p:nvPr>
            <p:ph type="sldNum" sz="quarter" idx="12"/>
          </p:nvPr>
        </p:nvSpPr>
        <p:spPr/>
        <p:txBody>
          <a:bodyPr/>
          <a:lstStyle>
            <a:lvl1pPr>
              <a:defRPr sz="1467">
                <a:solidFill>
                  <a:schemeClr val="tx2">
                    <a:lumMod val="75000"/>
                  </a:schemeClr>
                </a:solidFill>
              </a:defRPr>
            </a:lvl1pPr>
          </a:lstStyle>
          <a:p>
            <a:fld id="{919823AD-95EC-44A3-9EE2-07FA7B06177D}" type="slidenum">
              <a:rPr lang="en-AU" smtClean="0"/>
              <a:pPr/>
              <a:t>‹#›</a:t>
            </a:fld>
            <a:endParaRPr lang="en-AU" dirty="0"/>
          </a:p>
        </p:txBody>
      </p:sp>
    </p:spTree>
    <p:extLst>
      <p:ext uri="{BB962C8B-B14F-4D97-AF65-F5344CB8AC3E}">
        <p14:creationId xmlns:p14="http://schemas.microsoft.com/office/powerpoint/2010/main" val="42648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5520" y="1604797"/>
            <a:ext cx="4704523" cy="4525963"/>
          </a:xfrm>
        </p:spPr>
        <p:txBody>
          <a:bodyPr/>
          <a:lstStyle>
            <a:lvl1pPr marL="457189" indent="-457189">
              <a:buFontTx/>
              <a:buBlip>
                <a:blip r:embed="rId3"/>
              </a:buBlip>
              <a:defRPr sz="3200"/>
            </a:lvl1pPr>
            <a:lvl2pPr>
              <a:defRPr sz="2933"/>
            </a:lvl2pPr>
            <a:lvl3pPr>
              <a:defRPr sz="2667"/>
            </a:lvl3pPr>
            <a:lvl4pPr>
              <a:defRPr sz="2400"/>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p:cNvSpPr>
            <a:spLocks noGrp="1"/>
          </p:cNvSpPr>
          <p:nvPr>
            <p:ph sz="half" idx="13"/>
          </p:nvPr>
        </p:nvSpPr>
        <p:spPr>
          <a:xfrm>
            <a:off x="6768075" y="1604797"/>
            <a:ext cx="4704523" cy="4525963"/>
          </a:xfrm>
        </p:spPr>
        <p:txBody>
          <a:bodyPr/>
          <a:lstStyle>
            <a:lvl1pPr marL="457189" indent="-457189">
              <a:buFontTx/>
              <a:buBlip>
                <a:blip r:embed="rId3"/>
              </a:buBlip>
              <a:defRPr sz="3200"/>
            </a:lvl1pPr>
            <a:lvl2pPr>
              <a:defRPr sz="2933"/>
            </a:lvl2pPr>
            <a:lvl3pPr>
              <a:defRPr sz="2667"/>
            </a:lvl3pPr>
            <a:lvl4pPr>
              <a:defRPr sz="2400"/>
            </a:lvl4pPr>
            <a:lvl5pPr>
              <a:defRPr sz="2133"/>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p:cNvSpPr>
            <a:spLocks noGrp="1"/>
          </p:cNvSpPr>
          <p:nvPr>
            <p:ph type="title"/>
          </p:nvPr>
        </p:nvSpPr>
        <p:spPr>
          <a:xfrm>
            <a:off x="1871531" y="0"/>
            <a:ext cx="8256917" cy="1220755"/>
          </a:xfrm>
        </p:spPr>
        <p:txBody>
          <a:bodyPr>
            <a:normAutofit/>
          </a:bodyPr>
          <a:lstStyle>
            <a:lvl1pPr algn="l">
              <a:defRPr sz="3733" b="1">
                <a:solidFill>
                  <a:schemeClr val="tx2">
                    <a:lumMod val="75000"/>
                  </a:schemeClr>
                </a:solidFill>
              </a:defRPr>
            </a:lvl1pPr>
          </a:lstStyle>
          <a:p>
            <a:r>
              <a:rPr lang="en-US" dirty="0"/>
              <a:t>Click to edit Master title style</a:t>
            </a:r>
            <a:endParaRPr lang="en-AU" dirty="0"/>
          </a:p>
        </p:txBody>
      </p:sp>
      <p:sp>
        <p:nvSpPr>
          <p:cNvPr id="10" name="Date Placeholder 12"/>
          <p:cNvSpPr>
            <a:spLocks noGrp="1"/>
          </p:cNvSpPr>
          <p:nvPr>
            <p:ph type="dt" sz="half" idx="10"/>
          </p:nvPr>
        </p:nvSpPr>
        <p:spPr>
          <a:xfrm>
            <a:off x="10800523" y="6379933"/>
            <a:ext cx="1212619" cy="384043"/>
          </a:xfrm>
        </p:spPr>
        <p:txBody>
          <a:bodyPr/>
          <a:lstStyle>
            <a:lvl1pPr>
              <a:defRPr sz="1467">
                <a:solidFill>
                  <a:schemeClr val="tx2">
                    <a:lumMod val="75000"/>
                  </a:schemeClr>
                </a:solidFill>
              </a:defRPr>
            </a:lvl1pPr>
          </a:lstStyle>
          <a:p>
            <a:fld id="{80735D40-38A0-4D80-8846-DA3173A6B487}" type="datetime1">
              <a:rPr lang="en-AU" smtClean="0"/>
              <a:pPr/>
              <a:t>7/05/2021</a:t>
            </a:fld>
            <a:endParaRPr lang="en-AU" dirty="0"/>
          </a:p>
        </p:txBody>
      </p:sp>
      <p:sp>
        <p:nvSpPr>
          <p:cNvPr id="11" name="Slide Number Placeholder 14"/>
          <p:cNvSpPr>
            <a:spLocks noGrp="1"/>
          </p:cNvSpPr>
          <p:nvPr>
            <p:ph type="sldNum" sz="quarter" idx="12"/>
          </p:nvPr>
        </p:nvSpPr>
        <p:spPr>
          <a:xfrm>
            <a:off x="239349" y="6405331"/>
            <a:ext cx="672075" cy="288032"/>
          </a:xfrm>
        </p:spPr>
        <p:txBody>
          <a:bodyPr/>
          <a:lstStyle>
            <a:lvl1pPr>
              <a:defRPr sz="1467">
                <a:solidFill>
                  <a:schemeClr val="tx2">
                    <a:lumMod val="75000"/>
                  </a:schemeClr>
                </a:solidFill>
              </a:defRPr>
            </a:lvl1pPr>
          </a:lstStyle>
          <a:p>
            <a:fld id="{919823AD-95EC-44A3-9EE2-07FA7B06177D}" type="slidenum">
              <a:rPr lang="en-AU" smtClean="0"/>
              <a:pPr/>
              <a:t>‹#›</a:t>
            </a:fld>
            <a:endParaRPr lang="en-AU" dirty="0"/>
          </a:p>
        </p:txBody>
      </p:sp>
    </p:spTree>
    <p:extLst>
      <p:ext uri="{BB962C8B-B14F-4D97-AF65-F5344CB8AC3E}">
        <p14:creationId xmlns:p14="http://schemas.microsoft.com/office/powerpoint/2010/main" val="260271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no foot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871531" y="0"/>
            <a:ext cx="8256917" cy="1220755"/>
          </a:xfrm>
        </p:spPr>
        <p:txBody>
          <a:bodyPr>
            <a:normAutofit/>
          </a:bodyPr>
          <a:lstStyle>
            <a:lvl1pPr algn="l">
              <a:defRPr sz="3733" b="1">
                <a:solidFill>
                  <a:schemeClr val="tx2">
                    <a:lumMod val="75000"/>
                  </a:schemeClr>
                </a:solidFill>
              </a:defRPr>
            </a:lvl1pPr>
          </a:lstStyle>
          <a:p>
            <a:r>
              <a:rPr lang="en-US" dirty="0"/>
              <a:t>Click to edit Master title style</a:t>
            </a:r>
            <a:endParaRPr lang="en-AU" dirty="0"/>
          </a:p>
        </p:txBody>
      </p:sp>
      <p:sp>
        <p:nvSpPr>
          <p:cNvPr id="10" name="Date Placeholder 12"/>
          <p:cNvSpPr>
            <a:spLocks noGrp="1"/>
          </p:cNvSpPr>
          <p:nvPr>
            <p:ph type="dt" sz="half" idx="10"/>
          </p:nvPr>
        </p:nvSpPr>
        <p:spPr>
          <a:xfrm>
            <a:off x="10800523" y="6379933"/>
            <a:ext cx="1212619" cy="384043"/>
          </a:xfrm>
        </p:spPr>
        <p:txBody>
          <a:bodyPr/>
          <a:lstStyle>
            <a:lvl1pPr>
              <a:defRPr sz="1467">
                <a:solidFill>
                  <a:schemeClr val="tx2">
                    <a:lumMod val="75000"/>
                  </a:schemeClr>
                </a:solidFill>
              </a:defRPr>
            </a:lvl1pPr>
          </a:lstStyle>
          <a:p>
            <a:fld id="{80735D40-38A0-4D80-8846-DA3173A6B487}" type="datetime1">
              <a:rPr lang="en-AU" smtClean="0"/>
              <a:pPr/>
              <a:t>7/05/2021</a:t>
            </a:fld>
            <a:endParaRPr lang="en-AU" dirty="0"/>
          </a:p>
        </p:txBody>
      </p:sp>
      <p:sp>
        <p:nvSpPr>
          <p:cNvPr id="11" name="Slide Number Placeholder 14"/>
          <p:cNvSpPr>
            <a:spLocks noGrp="1"/>
          </p:cNvSpPr>
          <p:nvPr>
            <p:ph type="sldNum" sz="quarter" idx="12"/>
          </p:nvPr>
        </p:nvSpPr>
        <p:spPr>
          <a:xfrm>
            <a:off x="239349" y="6405331"/>
            <a:ext cx="672075" cy="288032"/>
          </a:xfrm>
        </p:spPr>
        <p:txBody>
          <a:bodyPr/>
          <a:lstStyle>
            <a:lvl1pPr>
              <a:defRPr sz="1467">
                <a:solidFill>
                  <a:schemeClr val="tx2">
                    <a:lumMod val="75000"/>
                  </a:schemeClr>
                </a:solidFill>
              </a:defRPr>
            </a:lvl1pPr>
          </a:lstStyle>
          <a:p>
            <a:fld id="{919823AD-95EC-44A3-9EE2-07FA7B06177D}" type="slidenum">
              <a:rPr lang="en-AU" smtClean="0"/>
              <a:pPr/>
              <a:t>‹#›</a:t>
            </a:fld>
            <a:endParaRPr lang="en-AU" dirty="0"/>
          </a:p>
        </p:txBody>
      </p:sp>
      <p:sp>
        <p:nvSpPr>
          <p:cNvPr id="5" name="Content Placeholder 2"/>
          <p:cNvSpPr>
            <a:spLocks noGrp="1"/>
          </p:cNvSpPr>
          <p:nvPr>
            <p:ph idx="1"/>
          </p:nvPr>
        </p:nvSpPr>
        <p:spPr>
          <a:xfrm>
            <a:off x="2063552" y="1600201"/>
            <a:ext cx="9518848" cy="4525963"/>
          </a:xfrm>
        </p:spPr>
        <p:txBody>
          <a:bodyPr/>
          <a:lstStyle>
            <a:lvl1pPr marL="457189" indent="-457189">
              <a:buFontTx/>
              <a:buBlip>
                <a:blip r:embed="rId3"/>
              </a:buBlip>
              <a:defRPr sz="3200"/>
            </a:lvl1pPr>
            <a:lvl2pPr>
              <a:defRPr sz="2667"/>
            </a:lvl2pPr>
            <a:lvl3pPr>
              <a:defRPr sz="2667"/>
            </a:lvl3pPr>
            <a:lvl4pPr>
              <a:defRPr sz="2400"/>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3675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1744" y="2392005"/>
            <a:ext cx="7008779" cy="864096"/>
          </a:xfrm>
        </p:spPr>
        <p:txBody>
          <a:bodyPr anchor="t">
            <a:normAutofit/>
          </a:bodyPr>
          <a:lstStyle>
            <a:lvl1pPr algn="r">
              <a:defRPr sz="4267" b="1" cap="none" baseline="0">
                <a:solidFill>
                  <a:schemeClr val="tx2">
                    <a:lumMod val="75000"/>
                  </a:schemeClr>
                </a:solidFill>
                <a:latin typeface="+mj-lt"/>
              </a:defRPr>
            </a:lvl1pPr>
          </a:lstStyle>
          <a:p>
            <a:r>
              <a:rPr lang="en-US" dirty="0"/>
              <a:t>Click to edit Section header</a:t>
            </a:r>
            <a:endParaRPr lang="en-AU" dirty="0"/>
          </a:p>
        </p:txBody>
      </p:sp>
    </p:spTree>
    <p:extLst>
      <p:ext uri="{BB962C8B-B14F-4D97-AF65-F5344CB8AC3E}">
        <p14:creationId xmlns:p14="http://schemas.microsoft.com/office/powerpoint/2010/main" val="316476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312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7" y="25400"/>
            <a:ext cx="9505056"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1391477" y="1600201"/>
            <a:ext cx="1019092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9840416" y="6405331"/>
            <a:ext cx="2172725" cy="288032"/>
          </a:xfrm>
          <a:prstGeom prst="rect">
            <a:avLst/>
          </a:prstGeom>
        </p:spPr>
        <p:txBody>
          <a:bodyPr vert="horz" lIns="91440" tIns="45720" rIns="91440" bIns="45720" rtlCol="0" anchor="ctr"/>
          <a:lstStyle>
            <a:lvl1pPr algn="r">
              <a:defRPr sz="1467">
                <a:solidFill>
                  <a:schemeClr val="bg1"/>
                </a:solidFill>
              </a:defRPr>
            </a:lvl1pPr>
          </a:lstStyle>
          <a:p>
            <a:fld id="{28400E1E-E99E-440F-BE40-733B24941DFA}" type="datetime1">
              <a:rPr lang="en-AU" smtClean="0"/>
              <a:pPr/>
              <a:t>7/05/2021</a:t>
            </a:fld>
            <a:endParaRPr lang="en-AU" dirty="0"/>
          </a:p>
        </p:txBody>
      </p:sp>
      <p:sp>
        <p:nvSpPr>
          <p:cNvPr id="6" name="Slide Number Placeholder 5"/>
          <p:cNvSpPr>
            <a:spLocks noGrp="1"/>
          </p:cNvSpPr>
          <p:nvPr>
            <p:ph type="sldNum" sz="quarter" idx="4"/>
          </p:nvPr>
        </p:nvSpPr>
        <p:spPr>
          <a:xfrm>
            <a:off x="239349" y="6405331"/>
            <a:ext cx="672075" cy="288032"/>
          </a:xfrm>
          <a:prstGeom prst="rect">
            <a:avLst/>
          </a:prstGeom>
        </p:spPr>
        <p:txBody>
          <a:bodyPr vert="horz" lIns="91440" tIns="45720" rIns="91440" bIns="45720" rtlCol="0" anchor="ctr"/>
          <a:lstStyle>
            <a:lvl1pPr algn="l">
              <a:defRPr sz="1467">
                <a:solidFill>
                  <a:schemeClr val="bg1"/>
                </a:solidFill>
              </a:defRPr>
            </a:lvl1pPr>
          </a:lstStyle>
          <a:p>
            <a:fld id="{919823AD-95EC-44A3-9EE2-07FA7B06177D}" type="slidenum">
              <a:rPr lang="en-AU" smtClean="0"/>
              <a:pPr/>
              <a:t>‹#›</a:t>
            </a:fld>
            <a:endParaRPr lang="en-AU" dirty="0"/>
          </a:p>
        </p:txBody>
      </p:sp>
    </p:spTree>
    <p:extLst>
      <p:ext uri="{BB962C8B-B14F-4D97-AF65-F5344CB8AC3E}">
        <p14:creationId xmlns:p14="http://schemas.microsoft.com/office/powerpoint/2010/main" val="427669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defTabSz="1219170" rtl="0" eaLnBrk="1" latinLnBrk="0" hangingPunct="1">
        <a:spcBef>
          <a:spcPct val="0"/>
        </a:spcBef>
        <a:buNone/>
        <a:defRPr sz="4267" b="1" kern="1200">
          <a:solidFill>
            <a:schemeClr val="bg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3982-BDE6-4772-8709-7DAD12F903D6}"/>
              </a:ext>
            </a:extLst>
          </p:cNvPr>
          <p:cNvSpPr>
            <a:spLocks noGrp="1"/>
          </p:cNvSpPr>
          <p:nvPr>
            <p:ph type="ctrTitle"/>
          </p:nvPr>
        </p:nvSpPr>
        <p:spPr/>
        <p:txBody>
          <a:bodyPr>
            <a:normAutofit fontScale="90000"/>
          </a:bodyPr>
          <a:lstStyle/>
          <a:p>
            <a:r>
              <a:rPr lang="en-US" dirty="0"/>
              <a:t>Area Group on </a:t>
            </a:r>
            <a:r>
              <a:rPr lang="en-US" dirty="0" err="1"/>
              <a:t>Labour</a:t>
            </a:r>
            <a:r>
              <a:rPr lang="en-US" dirty="0"/>
              <a:t>, Education and Human Capital</a:t>
            </a:r>
            <a:endParaRPr lang="en-AU" dirty="0"/>
          </a:p>
        </p:txBody>
      </p:sp>
      <p:sp>
        <p:nvSpPr>
          <p:cNvPr id="3" name="Subtitle 2">
            <a:extLst>
              <a:ext uri="{FF2B5EF4-FFF2-40B4-BE49-F238E27FC236}">
                <a16:creationId xmlns:a16="http://schemas.microsoft.com/office/drawing/2014/main" id="{C4064C7F-7F22-48BB-9914-A5611959D50C}"/>
              </a:ext>
            </a:extLst>
          </p:cNvPr>
          <p:cNvSpPr>
            <a:spLocks noGrp="1"/>
          </p:cNvSpPr>
          <p:nvPr>
            <p:ph type="subTitle" idx="1"/>
          </p:nvPr>
        </p:nvSpPr>
        <p:spPr>
          <a:xfrm>
            <a:off x="1205046" y="2540000"/>
            <a:ext cx="8832981" cy="1014129"/>
          </a:xfrm>
        </p:spPr>
        <p:txBody>
          <a:bodyPr>
            <a:normAutofit fontScale="62500" lnSpcReduction="20000"/>
          </a:bodyPr>
          <a:lstStyle/>
          <a:p>
            <a:r>
              <a:rPr lang="en-US" dirty="0"/>
              <a:t>Group of Experts on National Accounts</a:t>
            </a:r>
          </a:p>
          <a:p>
            <a:r>
              <a:rPr lang="en-US" dirty="0"/>
              <a:t>UNECE</a:t>
            </a:r>
          </a:p>
          <a:p>
            <a:r>
              <a:rPr lang="en-US" dirty="0"/>
              <a:t>May 2021</a:t>
            </a:r>
            <a:endParaRPr lang="en-AU" dirty="0"/>
          </a:p>
        </p:txBody>
      </p:sp>
    </p:spTree>
    <p:extLst>
      <p:ext uri="{BB962C8B-B14F-4D97-AF65-F5344CB8AC3E}">
        <p14:creationId xmlns:p14="http://schemas.microsoft.com/office/powerpoint/2010/main" val="310131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24F5-1B7D-418E-B704-29940629755A}"/>
              </a:ext>
            </a:extLst>
          </p:cNvPr>
          <p:cNvSpPr>
            <a:spLocks noGrp="1"/>
          </p:cNvSpPr>
          <p:nvPr>
            <p:ph type="title"/>
          </p:nvPr>
        </p:nvSpPr>
        <p:spPr/>
        <p:txBody>
          <a:bodyPr/>
          <a:lstStyle/>
          <a:p>
            <a:r>
              <a:rPr lang="en-US" dirty="0"/>
              <a:t>Education: Existing material &amp; practice</a:t>
            </a:r>
            <a:endParaRPr lang="en-AU" dirty="0"/>
          </a:p>
        </p:txBody>
      </p:sp>
      <p:sp>
        <p:nvSpPr>
          <p:cNvPr id="3" name="Content Placeholder 2">
            <a:extLst>
              <a:ext uri="{FF2B5EF4-FFF2-40B4-BE49-F238E27FC236}">
                <a16:creationId xmlns:a16="http://schemas.microsoft.com/office/drawing/2014/main" id="{66943728-65C9-476E-8179-24A3272B57FE}"/>
              </a:ext>
            </a:extLst>
          </p:cNvPr>
          <p:cNvSpPr>
            <a:spLocks noGrp="1"/>
          </p:cNvSpPr>
          <p:nvPr>
            <p:ph idx="1"/>
          </p:nvPr>
        </p:nvSpPr>
        <p:spPr/>
        <p:txBody>
          <a:bodyPr>
            <a:normAutofit fontScale="77500" lnSpcReduction="20000"/>
          </a:bodyPr>
          <a:lstStyle/>
          <a:p>
            <a:pPr marL="0" indent="0">
              <a:buNone/>
            </a:pPr>
            <a:r>
              <a:rPr lang="en-US" dirty="0"/>
              <a:t>Substantial guidance material already developed:</a:t>
            </a:r>
          </a:p>
          <a:p>
            <a:pPr lvl="1"/>
            <a:r>
              <a:rPr lang="en-GB" dirty="0"/>
              <a:t>UNESCO Methodology of national education accounts </a:t>
            </a:r>
          </a:p>
          <a:p>
            <a:pPr lvl="1"/>
            <a:r>
              <a:rPr lang="en-US" dirty="0"/>
              <a:t>UNESCO-OECD-Eurostat Manual for data collection on formal education</a:t>
            </a:r>
          </a:p>
          <a:p>
            <a:pPr lvl="1"/>
            <a:r>
              <a:rPr lang="en-GB" dirty="0"/>
              <a:t>UNECE Satellite account for education and training</a:t>
            </a:r>
          </a:p>
          <a:p>
            <a:pPr lvl="1"/>
            <a:r>
              <a:rPr lang="en-GB" dirty="0"/>
              <a:t>SNA, OECD, Eurostat guidance on measuring volumes of output</a:t>
            </a:r>
          </a:p>
          <a:p>
            <a:endParaRPr lang="en-US" dirty="0"/>
          </a:p>
          <a:p>
            <a:pPr marL="0" indent="0">
              <a:buNone/>
            </a:pPr>
            <a:r>
              <a:rPr lang="en-US" dirty="0"/>
              <a:t>M</a:t>
            </a:r>
            <a:r>
              <a:rPr lang="en-AU" dirty="0"/>
              <a:t>any NSOs have produced some version of an education account, many of them as part of initiatives organised by international agencies</a:t>
            </a:r>
          </a:p>
          <a:p>
            <a:endParaRPr lang="en-US" dirty="0"/>
          </a:p>
          <a:p>
            <a:pPr marL="0" indent="0">
              <a:buNone/>
            </a:pPr>
            <a:r>
              <a:rPr lang="en-US" dirty="0"/>
              <a:t>A number of education accounts have been produced in conjunction with estimates of human capital</a:t>
            </a:r>
            <a:endParaRPr lang="en-AU" dirty="0"/>
          </a:p>
        </p:txBody>
      </p:sp>
    </p:spTree>
    <p:extLst>
      <p:ext uri="{BB962C8B-B14F-4D97-AF65-F5344CB8AC3E}">
        <p14:creationId xmlns:p14="http://schemas.microsoft.com/office/powerpoint/2010/main" val="65470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B3D7-CD5E-40B2-9261-11906E2F85C6}"/>
              </a:ext>
            </a:extLst>
          </p:cNvPr>
          <p:cNvSpPr>
            <a:spLocks noGrp="1"/>
          </p:cNvSpPr>
          <p:nvPr>
            <p:ph type="title"/>
          </p:nvPr>
        </p:nvSpPr>
        <p:spPr/>
        <p:txBody>
          <a:bodyPr>
            <a:normAutofit fontScale="90000"/>
          </a:bodyPr>
          <a:lstStyle/>
          <a:p>
            <a:r>
              <a:rPr lang="en-US" dirty="0"/>
              <a:t>Education and Training Recommendations</a:t>
            </a:r>
            <a:endParaRPr lang="en-AU" dirty="0"/>
          </a:p>
        </p:txBody>
      </p:sp>
      <p:sp>
        <p:nvSpPr>
          <p:cNvPr id="3" name="Content Placeholder 2">
            <a:extLst>
              <a:ext uri="{FF2B5EF4-FFF2-40B4-BE49-F238E27FC236}">
                <a16:creationId xmlns:a16="http://schemas.microsoft.com/office/drawing/2014/main" id="{3C35FB35-20AD-4A28-AC48-FE8769FA2E30}"/>
              </a:ext>
            </a:extLst>
          </p:cNvPr>
          <p:cNvSpPr>
            <a:spLocks noGrp="1"/>
          </p:cNvSpPr>
          <p:nvPr>
            <p:ph idx="1"/>
          </p:nvPr>
        </p:nvSpPr>
        <p:spPr/>
        <p:txBody>
          <a:bodyPr>
            <a:normAutofit fontScale="92500" lnSpcReduction="20000"/>
          </a:bodyPr>
          <a:lstStyle/>
          <a:p>
            <a:pPr marL="0" indent="0">
              <a:buNone/>
            </a:pPr>
            <a:r>
              <a:rPr lang="en-US" dirty="0"/>
              <a:t>1. Extended accounts for education and training should be developed. These accounts would build on existing material, particularly the Satellite Accounts for Education and Training (SAET)</a:t>
            </a:r>
          </a:p>
          <a:p>
            <a:pPr marL="0" indent="0">
              <a:buNone/>
            </a:pPr>
            <a:r>
              <a:rPr lang="en-US" dirty="0"/>
              <a:t>2. The Education and Training Account would be an extension on the central framework in that it includes (</a:t>
            </a:r>
            <a:r>
              <a:rPr lang="en-US" dirty="0" err="1"/>
              <a:t>i</a:t>
            </a:r>
            <a:r>
              <a:rPr lang="en-US" dirty="0"/>
              <a:t>) both monetary and non-monetary data; (ii) own account (in-house) training; and demographic breakdowns by gender &amp; age</a:t>
            </a:r>
          </a:p>
          <a:p>
            <a:pPr marL="0" indent="0">
              <a:buNone/>
            </a:pPr>
            <a:r>
              <a:rPr lang="en-US" dirty="0"/>
              <a:t>3. Consider values for unpaid household educations services (in conjunction with other task teams)</a:t>
            </a:r>
            <a:endParaRPr lang="en-AU" dirty="0"/>
          </a:p>
        </p:txBody>
      </p:sp>
    </p:spTree>
    <p:extLst>
      <p:ext uri="{BB962C8B-B14F-4D97-AF65-F5344CB8AC3E}">
        <p14:creationId xmlns:p14="http://schemas.microsoft.com/office/powerpoint/2010/main" val="6938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7CB1-537A-418E-9CCE-DBE9447BDA88}"/>
              </a:ext>
            </a:extLst>
          </p:cNvPr>
          <p:cNvSpPr>
            <a:spLocks noGrp="1"/>
          </p:cNvSpPr>
          <p:nvPr>
            <p:ph type="title"/>
          </p:nvPr>
        </p:nvSpPr>
        <p:spPr/>
        <p:txBody>
          <a:bodyPr/>
          <a:lstStyle/>
          <a:p>
            <a:r>
              <a:rPr lang="en-US" dirty="0"/>
              <a:t>Human Capital</a:t>
            </a:r>
            <a:endParaRPr lang="en-AU" dirty="0"/>
          </a:p>
        </p:txBody>
      </p:sp>
      <p:sp>
        <p:nvSpPr>
          <p:cNvPr id="3" name="Content Placeholder 2">
            <a:extLst>
              <a:ext uri="{FF2B5EF4-FFF2-40B4-BE49-F238E27FC236}">
                <a16:creationId xmlns:a16="http://schemas.microsoft.com/office/drawing/2014/main" id="{81D306DF-23D3-4809-9922-FFC2A789EEA5}"/>
              </a:ext>
            </a:extLst>
          </p:cNvPr>
          <p:cNvSpPr>
            <a:spLocks noGrp="1"/>
          </p:cNvSpPr>
          <p:nvPr>
            <p:ph idx="1"/>
          </p:nvPr>
        </p:nvSpPr>
        <p:spPr>
          <a:xfrm>
            <a:off x="838200" y="1434517"/>
            <a:ext cx="10515600" cy="4742446"/>
          </a:xfrm>
        </p:spPr>
        <p:txBody>
          <a:bodyPr>
            <a:normAutofit fontScale="92500" lnSpcReduction="20000"/>
          </a:bodyPr>
          <a:lstStyle/>
          <a:p>
            <a:pPr marL="0" indent="0">
              <a:buNone/>
            </a:pPr>
            <a:r>
              <a:rPr lang="en-GB" dirty="0"/>
              <a:t>The idea of viewing human knowledge and abilities as an asset – as human capital - and to estimate its value is not new, but has gained more prominence in recent years, especially in the context of sustainable development</a:t>
            </a:r>
          </a:p>
          <a:p>
            <a:pPr marL="0" indent="0">
              <a:buNone/>
            </a:pPr>
            <a:r>
              <a:rPr lang="en-GB" dirty="0"/>
              <a:t>Policymakers are calling for ways to understand and quantify human capital, in order to better understand what drives economic growth and the functioning of labour markets, to assess the long-term sustainability of a country’s development path</a:t>
            </a:r>
          </a:p>
          <a:p>
            <a:pPr marL="0" indent="0">
              <a:buNone/>
            </a:pPr>
            <a:r>
              <a:rPr lang="en-GB" dirty="0"/>
              <a:t>Devising a robust methodology for the monetary valuation of the stock of human capital is especially crucial as studies suggest that human capital is the most important component of the total capital stock in advanced economies</a:t>
            </a:r>
            <a:endParaRPr lang="en-AU" dirty="0"/>
          </a:p>
        </p:txBody>
      </p:sp>
    </p:spTree>
    <p:extLst>
      <p:ext uri="{BB962C8B-B14F-4D97-AF65-F5344CB8AC3E}">
        <p14:creationId xmlns:p14="http://schemas.microsoft.com/office/powerpoint/2010/main" val="207130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E3E-F22F-4676-8DF9-F641AD2E16CB}"/>
              </a:ext>
            </a:extLst>
          </p:cNvPr>
          <p:cNvSpPr>
            <a:spLocks noGrp="1"/>
          </p:cNvSpPr>
          <p:nvPr>
            <p:ph type="title"/>
          </p:nvPr>
        </p:nvSpPr>
        <p:spPr/>
        <p:txBody>
          <a:bodyPr>
            <a:normAutofit fontScale="90000"/>
          </a:bodyPr>
          <a:lstStyle/>
          <a:p>
            <a:r>
              <a:rPr lang="en-US" dirty="0"/>
              <a:t>Human Capital: Existing material &amp; practice</a:t>
            </a:r>
            <a:endParaRPr lang="en-AU" dirty="0"/>
          </a:p>
        </p:txBody>
      </p:sp>
      <p:sp>
        <p:nvSpPr>
          <p:cNvPr id="3" name="Content Placeholder 2">
            <a:extLst>
              <a:ext uri="{FF2B5EF4-FFF2-40B4-BE49-F238E27FC236}">
                <a16:creationId xmlns:a16="http://schemas.microsoft.com/office/drawing/2014/main" id="{B5F8CC9A-72CF-4468-BE08-71C0DA7D0B97}"/>
              </a:ext>
            </a:extLst>
          </p:cNvPr>
          <p:cNvSpPr>
            <a:spLocks noGrp="1"/>
          </p:cNvSpPr>
          <p:nvPr>
            <p:ph idx="1"/>
          </p:nvPr>
        </p:nvSpPr>
        <p:spPr/>
        <p:txBody>
          <a:bodyPr>
            <a:normAutofit fontScale="92500" lnSpcReduction="20000"/>
          </a:bodyPr>
          <a:lstStyle/>
          <a:p>
            <a:pPr marL="0" indent="0">
              <a:buNone/>
            </a:pPr>
            <a:r>
              <a:rPr lang="en-GB" dirty="0"/>
              <a:t>UNECE </a:t>
            </a:r>
            <a:r>
              <a:rPr lang="en-GB" i="1" dirty="0"/>
              <a:t>Guide on Measuring Human Capital</a:t>
            </a:r>
            <a:endParaRPr lang="en-AU" dirty="0"/>
          </a:p>
          <a:p>
            <a:endParaRPr lang="en-GB" dirty="0"/>
          </a:p>
          <a:p>
            <a:pPr marL="0" indent="0">
              <a:buNone/>
            </a:pPr>
            <a:r>
              <a:rPr lang="en-GB" dirty="0"/>
              <a:t>There are six major measures of human capital, each of which covers at least 130 countries.  Of these, two are monetary measures, one</a:t>
            </a:r>
            <a:r>
              <a:rPr lang="en-US" dirty="0"/>
              <a:t> by United Nations Environment </a:t>
            </a:r>
            <a:r>
              <a:rPr lang="en-US" dirty="0" err="1"/>
              <a:t>Programme</a:t>
            </a:r>
            <a:r>
              <a:rPr lang="en-US" dirty="0"/>
              <a:t> (UNEP) and Kyushu University Urban Institute, and the other by the World Bank</a:t>
            </a:r>
          </a:p>
          <a:p>
            <a:endParaRPr lang="en-US" dirty="0"/>
          </a:p>
          <a:p>
            <a:pPr marL="0" indent="0">
              <a:buNone/>
            </a:pPr>
            <a:r>
              <a:rPr lang="en-US" dirty="0"/>
              <a:t>A number of NSOs have produced experimental estimates of Human Capital</a:t>
            </a:r>
          </a:p>
          <a:p>
            <a:endParaRPr lang="en-US" dirty="0"/>
          </a:p>
          <a:p>
            <a:endParaRPr lang="en-US" dirty="0"/>
          </a:p>
          <a:p>
            <a:endParaRPr lang="en-AU" dirty="0"/>
          </a:p>
        </p:txBody>
      </p:sp>
    </p:spTree>
    <p:extLst>
      <p:ext uri="{BB962C8B-B14F-4D97-AF65-F5344CB8AC3E}">
        <p14:creationId xmlns:p14="http://schemas.microsoft.com/office/powerpoint/2010/main" val="98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2E05D2-F200-4973-9CBD-BDADEC7F30C3}"/>
              </a:ext>
            </a:extLst>
          </p:cNvPr>
          <p:cNvSpPr>
            <a:spLocks noGrp="1"/>
          </p:cNvSpPr>
          <p:nvPr>
            <p:ph idx="1"/>
          </p:nvPr>
        </p:nvSpPr>
        <p:spPr/>
        <p:txBody>
          <a:bodyPr>
            <a:normAutofit lnSpcReduction="10000"/>
          </a:bodyPr>
          <a:lstStyle/>
          <a:p>
            <a:r>
              <a:rPr lang="en-US" dirty="0"/>
              <a:t>Human Capital represents a major new field of study and research for national statistical </a:t>
            </a:r>
            <a:r>
              <a:rPr lang="en-US" dirty="0" err="1"/>
              <a:t>organisations</a:t>
            </a:r>
            <a:endParaRPr lang="en-US" dirty="0"/>
          </a:p>
          <a:p>
            <a:endParaRPr lang="en-US" dirty="0"/>
          </a:p>
          <a:p>
            <a:r>
              <a:rPr lang="en-US" dirty="0"/>
              <a:t>It is a critical area of economic measurement that needs to be addressed. We need to start engaging with the topic </a:t>
            </a:r>
          </a:p>
          <a:p>
            <a:endParaRPr lang="en-US" dirty="0"/>
          </a:p>
          <a:p>
            <a:r>
              <a:rPr lang="en-US" dirty="0"/>
              <a:t>What are the sensible first steps we can take on what will be a lengthy development path?</a:t>
            </a:r>
          </a:p>
          <a:p>
            <a:endParaRPr lang="en-US" dirty="0"/>
          </a:p>
          <a:p>
            <a:endParaRPr lang="en-AU" dirty="0"/>
          </a:p>
        </p:txBody>
      </p:sp>
      <p:sp>
        <p:nvSpPr>
          <p:cNvPr id="3" name="Title 2">
            <a:extLst>
              <a:ext uri="{FF2B5EF4-FFF2-40B4-BE49-F238E27FC236}">
                <a16:creationId xmlns:a16="http://schemas.microsoft.com/office/drawing/2014/main" id="{F0517379-7708-43BA-965C-5CA89885319A}"/>
              </a:ext>
            </a:extLst>
          </p:cNvPr>
          <p:cNvSpPr>
            <a:spLocks noGrp="1"/>
          </p:cNvSpPr>
          <p:nvPr>
            <p:ph type="title"/>
          </p:nvPr>
        </p:nvSpPr>
        <p:spPr/>
        <p:txBody>
          <a:bodyPr/>
          <a:lstStyle/>
          <a:p>
            <a:r>
              <a:rPr lang="en-US" dirty="0"/>
              <a:t>Human Capital – Initial Steps</a:t>
            </a:r>
            <a:endParaRPr lang="en-AU" dirty="0"/>
          </a:p>
        </p:txBody>
      </p:sp>
      <p:sp>
        <p:nvSpPr>
          <p:cNvPr id="4" name="Date Placeholder 3">
            <a:extLst>
              <a:ext uri="{FF2B5EF4-FFF2-40B4-BE49-F238E27FC236}">
                <a16:creationId xmlns:a16="http://schemas.microsoft.com/office/drawing/2014/main" id="{2C3D9E9E-409C-4F7C-A74E-93EDB4BC7D44}"/>
              </a:ext>
            </a:extLst>
          </p:cNvPr>
          <p:cNvSpPr>
            <a:spLocks noGrp="1"/>
          </p:cNvSpPr>
          <p:nvPr>
            <p:ph type="dt" sz="half" idx="10"/>
          </p:nvPr>
        </p:nvSpPr>
        <p:spPr/>
        <p:txBody>
          <a:bodyPr/>
          <a:lstStyle/>
          <a:p>
            <a:fld id="{80735D40-38A0-4D80-8846-DA3173A6B487}" type="datetime1">
              <a:rPr lang="en-AU" smtClean="0"/>
              <a:pPr/>
              <a:t>7/05/2021</a:t>
            </a:fld>
            <a:endParaRPr lang="en-AU" dirty="0"/>
          </a:p>
        </p:txBody>
      </p:sp>
      <p:sp>
        <p:nvSpPr>
          <p:cNvPr id="5" name="Slide Number Placeholder 4">
            <a:extLst>
              <a:ext uri="{FF2B5EF4-FFF2-40B4-BE49-F238E27FC236}">
                <a16:creationId xmlns:a16="http://schemas.microsoft.com/office/drawing/2014/main" id="{C5540859-D466-47A7-B0A4-1A809974D438}"/>
              </a:ext>
            </a:extLst>
          </p:cNvPr>
          <p:cNvSpPr>
            <a:spLocks noGrp="1"/>
          </p:cNvSpPr>
          <p:nvPr>
            <p:ph type="sldNum" sz="quarter" idx="12"/>
          </p:nvPr>
        </p:nvSpPr>
        <p:spPr/>
        <p:txBody>
          <a:bodyPr/>
          <a:lstStyle/>
          <a:p>
            <a:fld id="{919823AD-95EC-44A3-9EE2-07FA7B06177D}" type="slidenum">
              <a:rPr lang="en-AU" smtClean="0"/>
              <a:pPr/>
              <a:t>14</a:t>
            </a:fld>
            <a:endParaRPr lang="en-AU" dirty="0"/>
          </a:p>
        </p:txBody>
      </p:sp>
    </p:spTree>
    <p:extLst>
      <p:ext uri="{BB962C8B-B14F-4D97-AF65-F5344CB8AC3E}">
        <p14:creationId xmlns:p14="http://schemas.microsoft.com/office/powerpoint/2010/main" val="116268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F450-18A3-4240-888A-B1559380A816}"/>
              </a:ext>
            </a:extLst>
          </p:cNvPr>
          <p:cNvSpPr>
            <a:spLocks noGrp="1"/>
          </p:cNvSpPr>
          <p:nvPr>
            <p:ph type="title"/>
          </p:nvPr>
        </p:nvSpPr>
        <p:spPr/>
        <p:txBody>
          <a:bodyPr/>
          <a:lstStyle/>
          <a:p>
            <a:r>
              <a:rPr lang="en-US" dirty="0"/>
              <a:t>Human Capital Recommendations</a:t>
            </a:r>
            <a:endParaRPr lang="en-AU" dirty="0"/>
          </a:p>
        </p:txBody>
      </p:sp>
      <p:sp>
        <p:nvSpPr>
          <p:cNvPr id="3" name="Content Placeholder 2">
            <a:extLst>
              <a:ext uri="{FF2B5EF4-FFF2-40B4-BE49-F238E27FC236}">
                <a16:creationId xmlns:a16="http://schemas.microsoft.com/office/drawing/2014/main" id="{F29D6974-DC5C-4BCD-9672-FEE19398D624}"/>
              </a:ext>
            </a:extLst>
          </p:cNvPr>
          <p:cNvSpPr>
            <a:spLocks noGrp="1"/>
          </p:cNvSpPr>
          <p:nvPr>
            <p:ph idx="1"/>
          </p:nvPr>
        </p:nvSpPr>
        <p:spPr>
          <a:xfrm>
            <a:off x="838200" y="1690688"/>
            <a:ext cx="10515600" cy="4486275"/>
          </a:xfrm>
        </p:spPr>
        <p:txBody>
          <a:bodyPr>
            <a:normAutofit fontScale="77500" lnSpcReduction="20000"/>
          </a:bodyPr>
          <a:lstStyle/>
          <a:p>
            <a:pPr marL="514350" lvl="0" indent="-514350">
              <a:buFont typeface="+mj-lt"/>
              <a:buAutoNum type="arabicPeriod"/>
            </a:pPr>
            <a:r>
              <a:rPr lang="en-GB" dirty="0"/>
              <a:t>That pragmatic and achievable steps are taken in developing extended accounts for human capital outside of the core SNA. These first steps would consist of:</a:t>
            </a:r>
            <a:endParaRPr lang="en-AU" dirty="0"/>
          </a:p>
          <a:p>
            <a:pPr marL="1733520" lvl="2" indent="-514350">
              <a:buFont typeface="+mj-lt"/>
              <a:buAutoNum type="alphaLcParenR"/>
            </a:pPr>
            <a:r>
              <a:rPr lang="en-GB" sz="2800" dirty="0"/>
              <a:t>Developing cost-based education measures, in accordance with the recommendations under Education and Training above</a:t>
            </a:r>
            <a:endParaRPr lang="en-AU" sz="2800" dirty="0"/>
          </a:p>
          <a:p>
            <a:pPr marL="1733520" lvl="2" indent="-514350">
              <a:buFont typeface="+mj-lt"/>
              <a:buAutoNum type="alphaLcParenR"/>
            </a:pPr>
            <a:r>
              <a:rPr lang="en-GB" sz="2800" dirty="0"/>
              <a:t>Produce income-based monetary stock measures with gender, age, and education detail (consistent with the labour accounts structure)</a:t>
            </a:r>
            <a:endParaRPr lang="en-AU" sz="2800" dirty="0"/>
          </a:p>
          <a:p>
            <a:pPr marL="0" indent="0">
              <a:buNone/>
            </a:pPr>
            <a:r>
              <a:rPr lang="en-US" dirty="0"/>
              <a:t> </a:t>
            </a:r>
          </a:p>
          <a:p>
            <a:pPr marL="0" indent="0">
              <a:buNone/>
            </a:pPr>
            <a:r>
              <a:rPr lang="en-US" dirty="0"/>
              <a:t>2. It is expected that some countries will feel they lack the capacity to produce human capital estimates. However, the critical importance of human capital to economic development and progress means it is essential that we begin to engage on the topic. And this proposal would appear to be a sensible </a:t>
            </a:r>
            <a:r>
              <a:rPr lang="en-US"/>
              <a:t>starting point.</a:t>
            </a:r>
            <a:endParaRPr lang="en-AU" dirty="0"/>
          </a:p>
        </p:txBody>
      </p:sp>
    </p:spTree>
    <p:extLst>
      <p:ext uri="{BB962C8B-B14F-4D97-AF65-F5344CB8AC3E}">
        <p14:creationId xmlns:p14="http://schemas.microsoft.com/office/powerpoint/2010/main" val="285089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B1C298-26C6-4A0E-847C-9E87EDDFDBAE}"/>
              </a:ext>
            </a:extLst>
          </p:cNvPr>
          <p:cNvSpPr>
            <a:spLocks noGrp="1"/>
          </p:cNvSpPr>
          <p:nvPr>
            <p:ph idx="1"/>
          </p:nvPr>
        </p:nvSpPr>
        <p:spPr>
          <a:xfrm>
            <a:off x="1107347" y="1600201"/>
            <a:ext cx="10475053" cy="4525963"/>
          </a:xfrm>
        </p:spPr>
        <p:txBody>
          <a:bodyPr>
            <a:normAutofit fontScale="85000" lnSpcReduction="10000"/>
          </a:bodyPr>
          <a:lstStyle/>
          <a:p>
            <a:r>
              <a:rPr lang="en-US" dirty="0"/>
              <a:t>Do AEG members support the specific recommendations made in the paper?</a:t>
            </a:r>
          </a:p>
          <a:p>
            <a:endParaRPr lang="en-US" dirty="0"/>
          </a:p>
          <a:p>
            <a:r>
              <a:rPr lang="en-US" dirty="0"/>
              <a:t>Are the recommendations ambitious enough for this important topic, or should we be more ambitious?</a:t>
            </a:r>
          </a:p>
          <a:p>
            <a:endParaRPr lang="en-US" dirty="0"/>
          </a:p>
          <a:p>
            <a:r>
              <a:rPr lang="en-US" dirty="0"/>
              <a:t>Are there countries with existing practice they would like to share? Or plans for future developments on this topic?</a:t>
            </a:r>
          </a:p>
          <a:p>
            <a:pPr marL="0" indent="0">
              <a:buNone/>
            </a:pPr>
            <a:endParaRPr lang="en-US" dirty="0"/>
          </a:p>
          <a:p>
            <a:pPr marL="0" indent="0">
              <a:buNone/>
            </a:pPr>
            <a:r>
              <a:rPr lang="en-AU" dirty="0">
                <a:solidFill>
                  <a:srgbClr val="FF0000"/>
                </a:solidFill>
              </a:rPr>
              <a:t>If interested in this work, please </a:t>
            </a:r>
            <a:r>
              <a:rPr lang="en-AU">
                <a:solidFill>
                  <a:srgbClr val="FF0000"/>
                </a:solidFill>
              </a:rPr>
              <a:t>contact michael</a:t>
            </a:r>
            <a:r>
              <a:rPr lang="en-AU" dirty="0">
                <a:solidFill>
                  <a:srgbClr val="FF0000"/>
                </a:solidFill>
              </a:rPr>
              <a:t>.Smedes@abs.gov.au</a:t>
            </a:r>
          </a:p>
        </p:txBody>
      </p:sp>
      <p:sp>
        <p:nvSpPr>
          <p:cNvPr id="3" name="Title 2">
            <a:extLst>
              <a:ext uri="{FF2B5EF4-FFF2-40B4-BE49-F238E27FC236}">
                <a16:creationId xmlns:a16="http://schemas.microsoft.com/office/drawing/2014/main" id="{193B2F69-C609-47C2-9D84-5873093C91CB}"/>
              </a:ext>
            </a:extLst>
          </p:cNvPr>
          <p:cNvSpPr>
            <a:spLocks noGrp="1"/>
          </p:cNvSpPr>
          <p:nvPr>
            <p:ph type="title"/>
          </p:nvPr>
        </p:nvSpPr>
        <p:spPr/>
        <p:txBody>
          <a:bodyPr/>
          <a:lstStyle/>
          <a:p>
            <a:r>
              <a:rPr lang="en-US" dirty="0"/>
              <a:t>Questions</a:t>
            </a:r>
            <a:endParaRPr lang="en-AU" dirty="0"/>
          </a:p>
        </p:txBody>
      </p:sp>
      <p:sp>
        <p:nvSpPr>
          <p:cNvPr id="4" name="Date Placeholder 3">
            <a:extLst>
              <a:ext uri="{FF2B5EF4-FFF2-40B4-BE49-F238E27FC236}">
                <a16:creationId xmlns:a16="http://schemas.microsoft.com/office/drawing/2014/main" id="{574F4A5B-0C83-43F0-9C11-DDB227C3917E}"/>
              </a:ext>
            </a:extLst>
          </p:cNvPr>
          <p:cNvSpPr>
            <a:spLocks noGrp="1"/>
          </p:cNvSpPr>
          <p:nvPr>
            <p:ph type="dt" sz="half" idx="10"/>
          </p:nvPr>
        </p:nvSpPr>
        <p:spPr/>
        <p:txBody>
          <a:bodyPr/>
          <a:lstStyle/>
          <a:p>
            <a:fld id="{80735D40-38A0-4D80-8846-DA3173A6B487}" type="datetime1">
              <a:rPr lang="en-AU" smtClean="0"/>
              <a:pPr/>
              <a:t>7/05/2021</a:t>
            </a:fld>
            <a:endParaRPr lang="en-AU" dirty="0"/>
          </a:p>
        </p:txBody>
      </p:sp>
      <p:sp>
        <p:nvSpPr>
          <p:cNvPr id="5" name="Slide Number Placeholder 4">
            <a:extLst>
              <a:ext uri="{FF2B5EF4-FFF2-40B4-BE49-F238E27FC236}">
                <a16:creationId xmlns:a16="http://schemas.microsoft.com/office/drawing/2014/main" id="{8103A000-0B89-4019-AA41-F4A76D1CFCFD}"/>
              </a:ext>
            </a:extLst>
          </p:cNvPr>
          <p:cNvSpPr>
            <a:spLocks noGrp="1"/>
          </p:cNvSpPr>
          <p:nvPr>
            <p:ph type="sldNum" sz="quarter" idx="12"/>
          </p:nvPr>
        </p:nvSpPr>
        <p:spPr/>
        <p:txBody>
          <a:bodyPr/>
          <a:lstStyle/>
          <a:p>
            <a:fld id="{919823AD-95EC-44A3-9EE2-07FA7B06177D}" type="slidenum">
              <a:rPr lang="en-AU" smtClean="0"/>
              <a:pPr/>
              <a:t>16</a:t>
            </a:fld>
            <a:endParaRPr lang="en-AU" dirty="0"/>
          </a:p>
        </p:txBody>
      </p:sp>
    </p:spTree>
    <p:extLst>
      <p:ext uri="{BB962C8B-B14F-4D97-AF65-F5344CB8AC3E}">
        <p14:creationId xmlns:p14="http://schemas.microsoft.com/office/powerpoint/2010/main" val="84683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20BC-0B5A-4F36-B080-B4E5DEE33772}"/>
              </a:ext>
            </a:extLst>
          </p:cNvPr>
          <p:cNvSpPr>
            <a:spLocks noGrp="1"/>
          </p:cNvSpPr>
          <p:nvPr>
            <p:ph type="title"/>
          </p:nvPr>
        </p:nvSpPr>
        <p:spPr/>
        <p:txBody>
          <a:bodyPr/>
          <a:lstStyle/>
          <a:p>
            <a:r>
              <a:rPr lang="en-US" dirty="0"/>
              <a:t>Area Group</a:t>
            </a:r>
            <a:endParaRPr lang="en-AU" dirty="0"/>
          </a:p>
        </p:txBody>
      </p:sp>
      <p:sp>
        <p:nvSpPr>
          <p:cNvPr id="3" name="Content Placeholder 2">
            <a:extLst>
              <a:ext uri="{FF2B5EF4-FFF2-40B4-BE49-F238E27FC236}">
                <a16:creationId xmlns:a16="http://schemas.microsoft.com/office/drawing/2014/main" id="{7FE04333-4201-43D3-B8A2-4A3867B3E6AD}"/>
              </a:ext>
            </a:extLst>
          </p:cNvPr>
          <p:cNvSpPr>
            <a:spLocks noGrp="1"/>
          </p:cNvSpPr>
          <p:nvPr>
            <p:ph idx="1"/>
          </p:nvPr>
        </p:nvSpPr>
        <p:spPr/>
        <p:txBody>
          <a:bodyPr>
            <a:normAutofit/>
          </a:bodyPr>
          <a:lstStyle/>
          <a:p>
            <a:pPr marL="0" indent="0">
              <a:buNone/>
            </a:pPr>
            <a:r>
              <a:rPr lang="en-GB" dirty="0"/>
              <a:t>Michael Smedes (Australian Bureau of Statistics), Ann </a:t>
            </a:r>
            <a:r>
              <a:rPr lang="en-GB" dirty="0" err="1"/>
              <a:t>Lisbet</a:t>
            </a:r>
            <a:r>
              <a:rPr lang="en-GB" dirty="0"/>
              <a:t> </a:t>
            </a:r>
            <a:r>
              <a:rPr lang="en-GB" dirty="0" err="1"/>
              <a:t>Brathaug</a:t>
            </a:r>
            <a:r>
              <a:rPr lang="en-GB" dirty="0"/>
              <a:t> (Statistics Norway), Barbara Fraumeni (Central University for Finance and Economics, Beijing), </a:t>
            </a:r>
            <a:r>
              <a:rPr lang="en-GB" dirty="0" err="1"/>
              <a:t>Wulong</a:t>
            </a:r>
            <a:r>
              <a:rPr lang="en-GB" dirty="0"/>
              <a:t> Gu (Statistics Canada), Patrick O’Hagan (consultant, former Statistics Canada), Paolo </a:t>
            </a:r>
            <a:r>
              <a:rPr lang="en-GB" dirty="0" err="1"/>
              <a:t>Passerini</a:t>
            </a:r>
            <a:r>
              <a:rPr lang="en-GB" dirty="0"/>
              <a:t> (Eurostat), </a:t>
            </a:r>
            <a:r>
              <a:rPr lang="en-GB" dirty="0" err="1"/>
              <a:t>Tihomira</a:t>
            </a:r>
            <a:r>
              <a:rPr lang="en-GB" dirty="0"/>
              <a:t> </a:t>
            </a:r>
            <a:r>
              <a:rPr lang="en-GB" dirty="0" err="1"/>
              <a:t>Dimova</a:t>
            </a:r>
            <a:r>
              <a:rPr lang="en-GB" dirty="0"/>
              <a:t> (UNECE), Alessandra </a:t>
            </a:r>
            <a:r>
              <a:rPr lang="en-GB" dirty="0" err="1"/>
              <a:t>Righi</a:t>
            </a:r>
            <a:r>
              <a:rPr lang="en-GB" dirty="0"/>
              <a:t> (ISTAT), </a:t>
            </a:r>
            <a:r>
              <a:rPr lang="en-GB" dirty="0" err="1"/>
              <a:t>Gueorguie</a:t>
            </a:r>
            <a:r>
              <a:rPr lang="en-GB" dirty="0"/>
              <a:t> </a:t>
            </a:r>
            <a:r>
              <a:rPr lang="en-GB" dirty="0" err="1"/>
              <a:t>Vassilev</a:t>
            </a:r>
            <a:r>
              <a:rPr lang="en-GB" dirty="0"/>
              <a:t> (UK ONS), Richard Wild (IMF) and Peter van de Ven (OECD)</a:t>
            </a:r>
            <a:endParaRPr lang="en-US" dirty="0"/>
          </a:p>
          <a:p>
            <a:endParaRPr lang="en-US" dirty="0"/>
          </a:p>
          <a:p>
            <a:endParaRPr lang="en-US" dirty="0"/>
          </a:p>
          <a:p>
            <a:endParaRPr lang="en-US" dirty="0"/>
          </a:p>
          <a:p>
            <a:endParaRPr lang="en-US" dirty="0"/>
          </a:p>
          <a:p>
            <a:endParaRPr lang="en-AU" dirty="0"/>
          </a:p>
        </p:txBody>
      </p:sp>
    </p:spTree>
    <p:extLst>
      <p:ext uri="{BB962C8B-B14F-4D97-AF65-F5344CB8AC3E}">
        <p14:creationId xmlns:p14="http://schemas.microsoft.com/office/powerpoint/2010/main" val="300066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D22D-A564-4CDA-B567-1A7EA478BF22}"/>
              </a:ext>
            </a:extLst>
          </p:cNvPr>
          <p:cNvSpPr>
            <a:spLocks noGrp="1"/>
          </p:cNvSpPr>
          <p:nvPr>
            <p:ph type="title"/>
          </p:nvPr>
        </p:nvSpPr>
        <p:spPr/>
        <p:txBody>
          <a:bodyPr/>
          <a:lstStyle/>
          <a:p>
            <a:r>
              <a:rPr lang="en-US" dirty="0"/>
              <a:t>Why is this area important?</a:t>
            </a:r>
            <a:endParaRPr lang="en-AU" dirty="0"/>
          </a:p>
        </p:txBody>
      </p:sp>
      <p:sp>
        <p:nvSpPr>
          <p:cNvPr id="3" name="Content Placeholder 2">
            <a:extLst>
              <a:ext uri="{FF2B5EF4-FFF2-40B4-BE49-F238E27FC236}">
                <a16:creationId xmlns:a16="http://schemas.microsoft.com/office/drawing/2014/main" id="{A146A1AA-0B84-484D-B422-3CDE1FE062CB}"/>
              </a:ext>
            </a:extLst>
          </p:cNvPr>
          <p:cNvSpPr>
            <a:spLocks noGrp="1"/>
          </p:cNvSpPr>
          <p:nvPr>
            <p:ph idx="1"/>
          </p:nvPr>
        </p:nvSpPr>
        <p:spPr/>
        <p:txBody>
          <a:bodyPr>
            <a:normAutofit fontScale="85000" lnSpcReduction="20000"/>
          </a:bodyPr>
          <a:lstStyle/>
          <a:p>
            <a:pPr marL="0" indent="0">
              <a:buNone/>
            </a:pPr>
            <a:r>
              <a:rPr lang="en-US" dirty="0"/>
              <a:t>Crucial policy questions that hinge on a better understanding of the links between the </a:t>
            </a:r>
            <a:r>
              <a:rPr lang="en-US" dirty="0" err="1"/>
              <a:t>labour</a:t>
            </a:r>
            <a:r>
              <a:rPr lang="en-US" dirty="0"/>
              <a:t> market, human capital, production and income include: </a:t>
            </a:r>
          </a:p>
          <a:p>
            <a:r>
              <a:rPr lang="en-US" dirty="0"/>
              <a:t>Human capital as a driver of innovation and economic development</a:t>
            </a:r>
          </a:p>
          <a:p>
            <a:r>
              <a:rPr lang="en-US" dirty="0"/>
              <a:t>Measurement of productivity and the ability to deliver real income growth to households</a:t>
            </a:r>
            <a:endParaRPr lang="en-AU" dirty="0"/>
          </a:p>
          <a:p>
            <a:r>
              <a:rPr lang="en-US" dirty="0"/>
              <a:t>Issues of inclusive growth, equity and the distribution of income </a:t>
            </a:r>
          </a:p>
          <a:p>
            <a:r>
              <a:rPr lang="en-US" dirty="0"/>
              <a:t>Impacts on the </a:t>
            </a:r>
            <a:r>
              <a:rPr lang="en-US" dirty="0" err="1"/>
              <a:t>labour</a:t>
            </a:r>
            <a:r>
              <a:rPr lang="en-US" dirty="0"/>
              <a:t> market and the changing nature of ‘work’ from changes in production arrangements, including those changes caused by </a:t>
            </a:r>
            <a:r>
              <a:rPr lang="en-US" dirty="0" err="1"/>
              <a:t>digitalisation</a:t>
            </a:r>
            <a:r>
              <a:rPr lang="en-US" dirty="0"/>
              <a:t> and </a:t>
            </a:r>
            <a:r>
              <a:rPr lang="en-US" dirty="0" err="1"/>
              <a:t>globalisation</a:t>
            </a:r>
            <a:endParaRPr lang="en-US" dirty="0"/>
          </a:p>
        </p:txBody>
      </p:sp>
    </p:spTree>
    <p:extLst>
      <p:ext uri="{BB962C8B-B14F-4D97-AF65-F5344CB8AC3E}">
        <p14:creationId xmlns:p14="http://schemas.microsoft.com/office/powerpoint/2010/main" val="370449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5395-6A57-4BB3-8C9F-C87CD98E5BD7}"/>
              </a:ext>
            </a:extLst>
          </p:cNvPr>
          <p:cNvSpPr>
            <a:spLocks noGrp="1"/>
          </p:cNvSpPr>
          <p:nvPr>
            <p:ph type="title"/>
          </p:nvPr>
        </p:nvSpPr>
        <p:spPr/>
        <p:txBody>
          <a:bodyPr/>
          <a:lstStyle/>
          <a:p>
            <a:r>
              <a:rPr lang="en-US" dirty="0"/>
              <a:t>Current Situation</a:t>
            </a:r>
            <a:endParaRPr lang="en-AU" dirty="0"/>
          </a:p>
        </p:txBody>
      </p:sp>
      <p:sp>
        <p:nvSpPr>
          <p:cNvPr id="3" name="Content Placeholder 2">
            <a:extLst>
              <a:ext uri="{FF2B5EF4-FFF2-40B4-BE49-F238E27FC236}">
                <a16:creationId xmlns:a16="http://schemas.microsoft.com/office/drawing/2014/main" id="{D8ADB2E3-2B46-4DB0-AE80-B744B68CD23B}"/>
              </a:ext>
            </a:extLst>
          </p:cNvPr>
          <p:cNvSpPr>
            <a:spLocks noGrp="1"/>
          </p:cNvSpPr>
          <p:nvPr>
            <p:ph idx="1"/>
          </p:nvPr>
        </p:nvSpPr>
        <p:spPr>
          <a:xfrm>
            <a:off x="838200" y="1493240"/>
            <a:ext cx="10515600" cy="4683723"/>
          </a:xfrm>
        </p:spPr>
        <p:txBody>
          <a:bodyPr>
            <a:normAutofit fontScale="85000" lnSpcReduction="20000"/>
          </a:bodyPr>
          <a:lstStyle/>
          <a:p>
            <a:pPr marL="0" indent="0">
              <a:buNone/>
            </a:pPr>
            <a:r>
              <a:rPr lang="en-GB" dirty="0"/>
              <a:t>Labour is at the heart of production, forming a primary input alongside capital, but, unlike capital, is recognized only indirectly in the </a:t>
            </a:r>
            <a:r>
              <a:rPr lang="en-GB" i="1" dirty="0"/>
              <a:t>SNA</a:t>
            </a:r>
            <a:r>
              <a:rPr lang="en-GB" dirty="0"/>
              <a:t> through compensation of employees, mixed income and informal production.  The </a:t>
            </a:r>
            <a:r>
              <a:rPr lang="en-GB" i="1" dirty="0"/>
              <a:t>SNA</a:t>
            </a:r>
            <a:r>
              <a:rPr lang="en-GB" dirty="0"/>
              <a:t> references that labour statistics form an important adjunct to the accounts in brief [</a:t>
            </a:r>
            <a:r>
              <a:rPr lang="en-GB" i="1" dirty="0"/>
              <a:t>2008 SNA</a:t>
            </a:r>
            <a:r>
              <a:rPr lang="en-GB" dirty="0"/>
              <a:t>, paras 2.156-2.158], and some of the linkages to population and productivity are set out in Chapter 19.</a:t>
            </a:r>
            <a:endParaRPr lang="en-AU" dirty="0"/>
          </a:p>
          <a:p>
            <a:pPr marL="0" indent="0">
              <a:buNone/>
            </a:pPr>
            <a:endParaRPr lang="en-GB" dirty="0"/>
          </a:p>
          <a:p>
            <a:pPr marL="0" indent="0">
              <a:buNone/>
            </a:pPr>
            <a:r>
              <a:rPr lang="en-GB" dirty="0"/>
              <a:t>The </a:t>
            </a:r>
            <a:r>
              <a:rPr lang="en-GB" i="1" dirty="0"/>
              <a:t>SNA 2008 </a:t>
            </a:r>
            <a:r>
              <a:rPr lang="en-GB" dirty="0"/>
              <a:t>sets out its position to exclude human capital from production in Chapter 1. The central premise is that it is not consumption of education and training services in and of themselves that may form human capital assets, but rather the assembly of these inputs by the persons consuming them into productive knowledge, skills, competencies and attributes.</a:t>
            </a:r>
          </a:p>
          <a:p>
            <a:pPr marL="0" indent="0">
              <a:buNone/>
            </a:pPr>
            <a:endParaRPr lang="en-AU" dirty="0"/>
          </a:p>
        </p:txBody>
      </p:sp>
    </p:spTree>
    <p:extLst>
      <p:ext uri="{BB962C8B-B14F-4D97-AF65-F5344CB8AC3E}">
        <p14:creationId xmlns:p14="http://schemas.microsoft.com/office/powerpoint/2010/main" val="234261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2938-C3DB-4D05-936A-C0392396F0B2}"/>
              </a:ext>
            </a:extLst>
          </p:cNvPr>
          <p:cNvSpPr>
            <a:spLocks noGrp="1"/>
          </p:cNvSpPr>
          <p:nvPr>
            <p:ph type="title"/>
          </p:nvPr>
        </p:nvSpPr>
        <p:spPr>
          <a:xfrm>
            <a:off x="838200" y="681060"/>
            <a:ext cx="10515600" cy="1325563"/>
          </a:xfrm>
        </p:spPr>
        <p:txBody>
          <a:bodyPr/>
          <a:lstStyle/>
          <a:p>
            <a:pPr algn="ctr"/>
            <a:r>
              <a:rPr lang="en-US" dirty="0" err="1"/>
              <a:t>Labour</a:t>
            </a:r>
            <a:r>
              <a:rPr lang="en-US" dirty="0"/>
              <a:t>, Education and Human Capital </a:t>
            </a:r>
            <a:br>
              <a:rPr lang="en-US" dirty="0"/>
            </a:br>
            <a:r>
              <a:rPr lang="en-US" dirty="0"/>
              <a:t>Stylized Relationship </a:t>
            </a:r>
            <a:endParaRPr lang="en-AU" dirty="0"/>
          </a:p>
        </p:txBody>
      </p:sp>
      <p:sp>
        <p:nvSpPr>
          <p:cNvPr id="4" name="Rectangle 3">
            <a:extLst>
              <a:ext uri="{FF2B5EF4-FFF2-40B4-BE49-F238E27FC236}">
                <a16:creationId xmlns:a16="http://schemas.microsoft.com/office/drawing/2014/main" id="{1E119499-B696-489F-AD8E-67C96A5E28FE}"/>
              </a:ext>
            </a:extLst>
          </p:cNvPr>
          <p:cNvSpPr/>
          <p:nvPr/>
        </p:nvSpPr>
        <p:spPr>
          <a:xfrm>
            <a:off x="1991044" y="2632413"/>
            <a:ext cx="1516544" cy="1320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200">
                <a:solidFill>
                  <a:srgbClr val="000000"/>
                </a:solidFill>
                <a:effectLst/>
                <a:ea typeface="Times New Roman" panose="02020603050405020304" pitchFamily="18" charset="0"/>
                <a:cs typeface="Times New Roman" panose="02020603050405020304" pitchFamily="18" charset="0"/>
              </a:rPr>
              <a:t>Education and Training</a:t>
            </a:r>
            <a:endParaRPr lang="en-AU" sz="120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32D60F8B-21C0-45DA-8764-FFFB93BA8E25}"/>
              </a:ext>
            </a:extLst>
          </p:cNvPr>
          <p:cNvSpPr/>
          <p:nvPr/>
        </p:nvSpPr>
        <p:spPr>
          <a:xfrm>
            <a:off x="4394224" y="2613386"/>
            <a:ext cx="1374137" cy="1320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200">
                <a:solidFill>
                  <a:srgbClr val="000000"/>
                </a:solidFill>
                <a:effectLst/>
                <a:ea typeface="Times New Roman" panose="02020603050405020304" pitchFamily="18" charset="0"/>
                <a:cs typeface="Times New Roman" panose="02020603050405020304" pitchFamily="18" charset="0"/>
              </a:rPr>
              <a:t>Human Capital</a:t>
            </a:r>
            <a:endParaRPr lang="en-AU" sz="120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06356376-3167-477D-9A19-D16279F5246F}"/>
              </a:ext>
            </a:extLst>
          </p:cNvPr>
          <p:cNvSpPr/>
          <p:nvPr/>
        </p:nvSpPr>
        <p:spPr>
          <a:xfrm>
            <a:off x="6423640" y="2613385"/>
            <a:ext cx="1261087" cy="13392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200">
                <a:solidFill>
                  <a:srgbClr val="000000"/>
                </a:solidFill>
                <a:effectLst/>
                <a:ea typeface="Times New Roman" panose="02020603050405020304" pitchFamily="18" charset="0"/>
                <a:cs typeface="Times New Roman" panose="02020603050405020304" pitchFamily="18" charset="0"/>
              </a:rPr>
              <a:t>Labour </a:t>
            </a:r>
            <a:endParaRPr lang="en-AU" sz="120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819A7752-E05B-4E38-B271-97E856B9A5BF}"/>
              </a:ext>
            </a:extLst>
          </p:cNvPr>
          <p:cNvSpPr/>
          <p:nvPr/>
        </p:nvSpPr>
        <p:spPr>
          <a:xfrm>
            <a:off x="8437980" y="2613385"/>
            <a:ext cx="1425029" cy="1329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200">
                <a:solidFill>
                  <a:srgbClr val="000000"/>
                </a:solidFill>
                <a:effectLst/>
                <a:ea typeface="Times New Roman" panose="02020603050405020304" pitchFamily="18" charset="0"/>
                <a:cs typeface="Times New Roman" panose="02020603050405020304" pitchFamily="18" charset="0"/>
              </a:rPr>
              <a:t>SNA</a:t>
            </a:r>
            <a:endParaRPr lang="en-AU" sz="1200">
              <a:effectLst/>
              <a:latin typeface="Times New Roman" panose="02020603050405020304" pitchFamily="18" charset="0"/>
              <a:ea typeface="Times New Roman" panose="02020603050405020304" pitchFamily="18" charset="0"/>
            </a:endParaRPr>
          </a:p>
          <a:p>
            <a:pPr algn="ctr">
              <a:spcAft>
                <a:spcPts val="0"/>
              </a:spcAft>
            </a:pPr>
            <a:r>
              <a:rPr lang="en-US" sz="1400" kern="1200">
                <a:solidFill>
                  <a:srgbClr val="000000"/>
                </a:solidFill>
                <a:effectLst/>
                <a:ea typeface="Times New Roman" panose="02020603050405020304" pitchFamily="18" charset="0"/>
                <a:cs typeface="Times New Roman" panose="02020603050405020304" pitchFamily="18" charset="0"/>
              </a:rPr>
              <a:t>Production Account</a:t>
            </a:r>
            <a:endParaRPr lang="en-AU" sz="120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C56AB31B-745E-4DBD-A33E-753A1D8919AE}"/>
              </a:ext>
            </a:extLst>
          </p:cNvPr>
          <p:cNvCxnSpPr>
            <a:cxnSpLocks/>
          </p:cNvCxnSpPr>
          <p:nvPr/>
        </p:nvCxnSpPr>
        <p:spPr>
          <a:xfrm flipV="1">
            <a:off x="3507588" y="3565367"/>
            <a:ext cx="8363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0B619C-12D8-460F-80D5-EBEC21AFE960}"/>
              </a:ext>
            </a:extLst>
          </p:cNvPr>
          <p:cNvCxnSpPr>
            <a:cxnSpLocks/>
          </p:cNvCxnSpPr>
          <p:nvPr/>
        </p:nvCxnSpPr>
        <p:spPr>
          <a:xfrm>
            <a:off x="5818657" y="3473132"/>
            <a:ext cx="6049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94A40E-A7FD-4497-924C-F4656FD4E4F1}"/>
              </a:ext>
            </a:extLst>
          </p:cNvPr>
          <p:cNvCxnSpPr>
            <a:cxnSpLocks/>
          </p:cNvCxnSpPr>
          <p:nvPr/>
        </p:nvCxnSpPr>
        <p:spPr>
          <a:xfrm flipV="1">
            <a:off x="7646785" y="3473132"/>
            <a:ext cx="791195"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2">
            <a:extLst>
              <a:ext uri="{FF2B5EF4-FFF2-40B4-BE49-F238E27FC236}">
                <a16:creationId xmlns:a16="http://schemas.microsoft.com/office/drawing/2014/main" id="{F74617E2-D562-4B56-B0DE-857EF03DB9CD}"/>
              </a:ext>
            </a:extLst>
          </p:cNvPr>
          <p:cNvSpPr txBox="1">
            <a:spLocks noChangeArrowheads="1"/>
          </p:cNvSpPr>
          <p:nvPr/>
        </p:nvSpPr>
        <p:spPr bwMode="auto">
          <a:xfrm>
            <a:off x="3465235" y="3080842"/>
            <a:ext cx="1104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Contributes 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Box 13">
            <a:extLst>
              <a:ext uri="{FF2B5EF4-FFF2-40B4-BE49-F238E27FC236}">
                <a16:creationId xmlns:a16="http://schemas.microsoft.com/office/drawing/2014/main" id="{D27D0D33-7136-428D-9DCC-0EB61EA2D27F}"/>
              </a:ext>
            </a:extLst>
          </p:cNvPr>
          <p:cNvSpPr txBox="1">
            <a:spLocks noChangeArrowheads="1"/>
          </p:cNvSpPr>
          <p:nvPr/>
        </p:nvSpPr>
        <p:spPr bwMode="auto">
          <a:xfrm>
            <a:off x="5711504" y="3036803"/>
            <a:ext cx="11047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Underpins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Box 14">
            <a:extLst>
              <a:ext uri="{FF2B5EF4-FFF2-40B4-BE49-F238E27FC236}">
                <a16:creationId xmlns:a16="http://schemas.microsoft.com/office/drawing/2014/main" id="{EBF323ED-FF37-42D7-B0FF-7E311F216F2F}"/>
              </a:ext>
            </a:extLst>
          </p:cNvPr>
          <p:cNvSpPr txBox="1">
            <a:spLocks noChangeArrowheads="1"/>
          </p:cNvSpPr>
          <p:nvPr/>
        </p:nvSpPr>
        <p:spPr bwMode="auto">
          <a:xfrm>
            <a:off x="7671084" y="2993601"/>
            <a:ext cx="11047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Input 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6A845EAA-8500-4512-A1C3-F5BFFE16F34C}"/>
              </a:ext>
            </a:extLst>
          </p:cNvPr>
          <p:cNvSpPr>
            <a:spLocks noChangeArrowheads="1"/>
          </p:cNvSpPr>
          <p:nvPr/>
        </p:nvSpPr>
        <p:spPr bwMode="auto">
          <a:xfrm>
            <a:off x="0"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3" name="Rectangle 22">
            <a:extLst>
              <a:ext uri="{FF2B5EF4-FFF2-40B4-BE49-F238E27FC236}">
                <a16:creationId xmlns:a16="http://schemas.microsoft.com/office/drawing/2014/main" id="{363C150D-71BA-409F-890D-F76A542361CD}"/>
              </a:ext>
            </a:extLst>
          </p:cNvPr>
          <p:cNvSpPr>
            <a:spLocks noChangeArrowheads="1"/>
          </p:cNvSpPr>
          <p:nvPr/>
        </p:nvSpPr>
        <p:spPr bwMode="auto">
          <a:xfrm>
            <a:off x="1456690" y="14180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119880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EC6B-798D-4B00-9510-78DF49396E75}"/>
              </a:ext>
            </a:extLst>
          </p:cNvPr>
          <p:cNvSpPr>
            <a:spLocks noGrp="1"/>
          </p:cNvSpPr>
          <p:nvPr>
            <p:ph type="title"/>
          </p:nvPr>
        </p:nvSpPr>
        <p:spPr/>
        <p:txBody>
          <a:bodyPr/>
          <a:lstStyle/>
          <a:p>
            <a:r>
              <a:rPr lang="en-US" dirty="0" err="1"/>
              <a:t>Labour</a:t>
            </a:r>
            <a:r>
              <a:rPr lang="en-US" dirty="0"/>
              <a:t> Accounts</a:t>
            </a:r>
            <a:endParaRPr lang="en-AU" dirty="0"/>
          </a:p>
        </p:txBody>
      </p:sp>
      <p:pic>
        <p:nvPicPr>
          <p:cNvPr id="5" name="Content Placeholder 4">
            <a:extLst>
              <a:ext uri="{FF2B5EF4-FFF2-40B4-BE49-F238E27FC236}">
                <a16:creationId xmlns:a16="http://schemas.microsoft.com/office/drawing/2014/main" id="{337757C7-67EA-497B-B70F-29B5A530DA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636" y="1333850"/>
            <a:ext cx="6778305" cy="4843113"/>
          </a:xfrm>
        </p:spPr>
      </p:pic>
    </p:spTree>
    <p:extLst>
      <p:ext uri="{BB962C8B-B14F-4D97-AF65-F5344CB8AC3E}">
        <p14:creationId xmlns:p14="http://schemas.microsoft.com/office/powerpoint/2010/main" val="221147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533E-C2A2-45F1-8B82-D6485A13ADF3}"/>
              </a:ext>
            </a:extLst>
          </p:cNvPr>
          <p:cNvSpPr>
            <a:spLocks noGrp="1"/>
          </p:cNvSpPr>
          <p:nvPr>
            <p:ph type="title"/>
          </p:nvPr>
        </p:nvSpPr>
        <p:spPr/>
        <p:txBody>
          <a:bodyPr>
            <a:normAutofit fontScale="90000"/>
          </a:bodyPr>
          <a:lstStyle/>
          <a:p>
            <a:r>
              <a:rPr lang="en-US" dirty="0" err="1"/>
              <a:t>Labour</a:t>
            </a:r>
            <a:r>
              <a:rPr lang="en-US" dirty="0"/>
              <a:t> Accounts: Existing material &amp; practice</a:t>
            </a:r>
            <a:endParaRPr lang="en-AU" dirty="0"/>
          </a:p>
        </p:txBody>
      </p:sp>
      <p:sp>
        <p:nvSpPr>
          <p:cNvPr id="3" name="Content Placeholder 2">
            <a:extLst>
              <a:ext uri="{FF2B5EF4-FFF2-40B4-BE49-F238E27FC236}">
                <a16:creationId xmlns:a16="http://schemas.microsoft.com/office/drawing/2014/main" id="{45FBBB80-E84A-45CE-890F-C8235584F916}"/>
              </a:ext>
            </a:extLst>
          </p:cNvPr>
          <p:cNvSpPr>
            <a:spLocks noGrp="1"/>
          </p:cNvSpPr>
          <p:nvPr>
            <p:ph idx="1"/>
          </p:nvPr>
        </p:nvSpPr>
        <p:spPr/>
        <p:txBody>
          <a:bodyPr>
            <a:normAutofit fontScale="92500" lnSpcReduction="20000"/>
          </a:bodyPr>
          <a:lstStyle/>
          <a:p>
            <a:pPr marL="0" indent="0">
              <a:buNone/>
            </a:pPr>
            <a:r>
              <a:rPr lang="en-US" dirty="0"/>
              <a:t>Many NSOs currently produce, or are now establishing, </a:t>
            </a:r>
            <a:r>
              <a:rPr lang="en-US" dirty="0" err="1"/>
              <a:t>labour</a:t>
            </a:r>
            <a:r>
              <a:rPr lang="en-US" dirty="0"/>
              <a:t> accounts (some have been producing these accounts for decades): Netherlands, Norway, Denmark, Switzerland, Australia, Iran, Malaysia + more</a:t>
            </a:r>
          </a:p>
          <a:p>
            <a:endParaRPr lang="en-US" dirty="0"/>
          </a:p>
          <a:p>
            <a:pPr marL="0" indent="0">
              <a:buNone/>
            </a:pPr>
            <a:r>
              <a:rPr lang="en-US" dirty="0"/>
              <a:t>A range of other NSOs use some form of </a:t>
            </a:r>
            <a:r>
              <a:rPr lang="en-US" dirty="0" err="1"/>
              <a:t>labour</a:t>
            </a:r>
            <a:r>
              <a:rPr lang="en-US" dirty="0"/>
              <a:t> accounting to support their productivity estimates: USA, Canada +</a:t>
            </a:r>
          </a:p>
          <a:p>
            <a:endParaRPr lang="en-US" dirty="0"/>
          </a:p>
          <a:p>
            <a:pPr marL="0" indent="0">
              <a:buNone/>
            </a:pPr>
            <a:r>
              <a:rPr lang="en-US" dirty="0"/>
              <a:t>ILO have considered the topic at two Conference of </a:t>
            </a:r>
            <a:r>
              <a:rPr lang="en-US" dirty="0" err="1"/>
              <a:t>Labour</a:t>
            </a:r>
            <a:r>
              <a:rPr lang="en-US" dirty="0"/>
              <a:t> Statistician meetings</a:t>
            </a:r>
            <a:endParaRPr lang="en-AU" dirty="0"/>
          </a:p>
        </p:txBody>
      </p:sp>
    </p:spTree>
    <p:extLst>
      <p:ext uri="{BB962C8B-B14F-4D97-AF65-F5344CB8AC3E}">
        <p14:creationId xmlns:p14="http://schemas.microsoft.com/office/powerpoint/2010/main" val="275492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E5BB-67F1-47F6-93CF-BEA4C0FF84DC}"/>
              </a:ext>
            </a:extLst>
          </p:cNvPr>
          <p:cNvSpPr>
            <a:spLocks noGrp="1"/>
          </p:cNvSpPr>
          <p:nvPr>
            <p:ph type="title"/>
          </p:nvPr>
        </p:nvSpPr>
        <p:spPr/>
        <p:txBody>
          <a:bodyPr/>
          <a:lstStyle/>
          <a:p>
            <a:r>
              <a:rPr lang="en-US" dirty="0" err="1"/>
              <a:t>Labour</a:t>
            </a:r>
            <a:r>
              <a:rPr lang="en-US" dirty="0"/>
              <a:t> Accounts Recommendations</a:t>
            </a:r>
            <a:endParaRPr lang="en-AU" dirty="0"/>
          </a:p>
        </p:txBody>
      </p:sp>
      <p:sp>
        <p:nvSpPr>
          <p:cNvPr id="3" name="Content Placeholder 2">
            <a:extLst>
              <a:ext uri="{FF2B5EF4-FFF2-40B4-BE49-F238E27FC236}">
                <a16:creationId xmlns:a16="http://schemas.microsoft.com/office/drawing/2014/main" id="{CF793CDB-C7EB-417F-AE8F-F741F2099C6C}"/>
              </a:ext>
            </a:extLst>
          </p:cNvPr>
          <p:cNvSpPr>
            <a:spLocks noGrp="1"/>
          </p:cNvSpPr>
          <p:nvPr>
            <p:ph idx="1"/>
          </p:nvPr>
        </p:nvSpPr>
        <p:spPr/>
        <p:txBody>
          <a:bodyPr>
            <a:normAutofit fontScale="77500" lnSpcReduction="20000"/>
          </a:bodyPr>
          <a:lstStyle/>
          <a:p>
            <a:pPr marL="0" indent="0">
              <a:buNone/>
            </a:pPr>
            <a:r>
              <a:rPr lang="en-US" dirty="0"/>
              <a:t>1. </a:t>
            </a:r>
            <a:r>
              <a:rPr lang="en-US" dirty="0" err="1"/>
              <a:t>Labour</a:t>
            </a:r>
            <a:r>
              <a:rPr lang="en-US" dirty="0"/>
              <a:t> accounts should be included within the central framework in the update to the 2008 SNA. This places </a:t>
            </a:r>
            <a:r>
              <a:rPr lang="en-US" dirty="0" err="1"/>
              <a:t>labour</a:t>
            </a:r>
            <a:r>
              <a:rPr lang="en-US" dirty="0"/>
              <a:t> in the same position as other inputs into the production process, and supports extensions to the accounts for valuing human capital</a:t>
            </a:r>
          </a:p>
          <a:p>
            <a:pPr marL="0" indent="0">
              <a:buNone/>
            </a:pPr>
            <a:r>
              <a:rPr lang="en-US" dirty="0"/>
              <a:t>2. These accounts would be described in a new additional chapter of the SNA, placed between current chapter 9 “The use of income accounts” and chapter 10 “The capital accounts”. This would replace some elements currently covered in chapter 19. </a:t>
            </a:r>
          </a:p>
          <a:p>
            <a:pPr marL="0" indent="0">
              <a:buNone/>
            </a:pPr>
            <a:r>
              <a:rPr lang="en-US" dirty="0"/>
              <a:t>3. The </a:t>
            </a:r>
            <a:r>
              <a:rPr lang="en-US" dirty="0" err="1"/>
              <a:t>labour</a:t>
            </a:r>
            <a:r>
              <a:rPr lang="en-US" dirty="0"/>
              <a:t> accounts will be based on the SNA production boundary and would, at a minimum, cover the </a:t>
            </a:r>
            <a:r>
              <a:rPr lang="en-US" dirty="0" err="1"/>
              <a:t>labour</a:t>
            </a:r>
            <a:r>
              <a:rPr lang="en-US" dirty="0"/>
              <a:t> domains of jobs, people, volume (hours), and payments. They should also include demographic breakdowns by gender, age and educational attainment</a:t>
            </a:r>
            <a:endParaRPr lang="en-AU" dirty="0"/>
          </a:p>
        </p:txBody>
      </p:sp>
    </p:spTree>
    <p:extLst>
      <p:ext uri="{BB962C8B-B14F-4D97-AF65-F5344CB8AC3E}">
        <p14:creationId xmlns:p14="http://schemas.microsoft.com/office/powerpoint/2010/main" val="184236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3757-F429-4794-9311-F15FE104A386}"/>
              </a:ext>
            </a:extLst>
          </p:cNvPr>
          <p:cNvSpPr>
            <a:spLocks noGrp="1"/>
          </p:cNvSpPr>
          <p:nvPr>
            <p:ph type="title"/>
          </p:nvPr>
        </p:nvSpPr>
        <p:spPr/>
        <p:txBody>
          <a:bodyPr/>
          <a:lstStyle/>
          <a:p>
            <a:r>
              <a:rPr lang="en-US" dirty="0"/>
              <a:t>Education Accounts</a:t>
            </a:r>
            <a:endParaRPr lang="en-AU" dirty="0"/>
          </a:p>
        </p:txBody>
      </p:sp>
      <p:sp>
        <p:nvSpPr>
          <p:cNvPr id="3" name="Content Placeholder 2">
            <a:extLst>
              <a:ext uri="{FF2B5EF4-FFF2-40B4-BE49-F238E27FC236}">
                <a16:creationId xmlns:a16="http://schemas.microsoft.com/office/drawing/2014/main" id="{C32E16C0-C1F9-4A02-8D07-8BA1D133A505}"/>
              </a:ext>
            </a:extLst>
          </p:cNvPr>
          <p:cNvSpPr>
            <a:spLocks noGrp="1"/>
          </p:cNvSpPr>
          <p:nvPr>
            <p:ph idx="1"/>
          </p:nvPr>
        </p:nvSpPr>
        <p:spPr>
          <a:xfrm>
            <a:off x="838200" y="1451294"/>
            <a:ext cx="10515600" cy="4832059"/>
          </a:xfrm>
        </p:spPr>
        <p:txBody>
          <a:bodyPr>
            <a:normAutofit fontScale="85000" lnSpcReduction="20000"/>
          </a:bodyPr>
          <a:lstStyle/>
          <a:p>
            <a:pPr marL="0" indent="0">
              <a:buNone/>
            </a:pPr>
            <a:r>
              <a:rPr lang="en-US" dirty="0"/>
              <a:t>The goal of the account is to compile the total expenditure on education and training consistent with the framework of the national accounts in a set of tables: the supply and use tables and the financing/cost tables by education and training purpose</a:t>
            </a:r>
          </a:p>
          <a:p>
            <a:pPr marL="0" indent="0">
              <a:buNone/>
            </a:pPr>
            <a:endParaRPr lang="en-US" dirty="0"/>
          </a:p>
          <a:p>
            <a:pPr marL="0" indent="0">
              <a:buNone/>
            </a:pPr>
            <a:r>
              <a:rPr lang="en-US" dirty="0"/>
              <a:t>The account would also include educational attainment of the resident population and the number of students and graduates and participation in vocational training and lifelong learning</a:t>
            </a:r>
          </a:p>
          <a:p>
            <a:pPr marL="0" indent="0">
              <a:buNone/>
            </a:pPr>
            <a:endParaRPr lang="en-US" dirty="0"/>
          </a:p>
          <a:p>
            <a:pPr marL="0" indent="0">
              <a:buNone/>
            </a:pPr>
            <a:r>
              <a:rPr lang="en-US" dirty="0"/>
              <a:t>And extended to provide additional demographic and </a:t>
            </a:r>
            <a:r>
              <a:rPr lang="en-US" dirty="0" err="1"/>
              <a:t>labour</a:t>
            </a:r>
            <a:r>
              <a:rPr lang="en-US" dirty="0"/>
              <a:t> detail related to education and training that can be used to show the distribution of investment across groups of individuals (gender &amp; age)</a:t>
            </a:r>
            <a:endParaRPr lang="en-AU" dirty="0"/>
          </a:p>
        </p:txBody>
      </p:sp>
    </p:spTree>
    <p:extLst>
      <p:ext uri="{BB962C8B-B14F-4D97-AF65-F5344CB8AC3E}">
        <p14:creationId xmlns:p14="http://schemas.microsoft.com/office/powerpoint/2010/main" val="3966958718"/>
      </p:ext>
    </p:extLst>
  </p:cSld>
  <p:clrMapOvr>
    <a:masterClrMapping/>
  </p:clrMapOvr>
</p:sld>
</file>

<file path=ppt/theme/theme1.xml><?xml version="1.0" encoding="utf-8"?>
<a:theme xmlns:a="http://schemas.openxmlformats.org/drawingml/2006/main" name="ABS Master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00F2F1E960B64FAC22A58E2A2AE8B9" ma:contentTypeVersion="31" ma:contentTypeDescription="Create a new document." ma:contentTypeScope="" ma:versionID="f232e23f9ececfbad3f5c577427cbb7b">
  <xsd:schema xmlns:xsd="http://www.w3.org/2001/XMLSchema" xmlns:xs="http://www.w3.org/2001/XMLSchema" xmlns:p="http://schemas.microsoft.com/office/2006/metadata/properties" xmlns:ns2="dd774590-caf2-40ff-b04f-1e20d86f2c70" xmlns:ns3="c39ac8e3-0f08-4b7d-bd41-28055cb5e628" xmlns:ns4="985ec44e-1bab-4c0b-9df0-6ba128686fc9" targetNamespace="http://schemas.microsoft.com/office/2006/metadata/properties" ma:root="true" ma:fieldsID="6f7c8b45b6e0cef75aa77849e44eb0ff" ns2:_="" ns3:_="" ns4:_="">
    <xsd:import namespace="dd774590-caf2-40ff-b04f-1e20d86f2c70"/>
    <xsd:import namespace="c39ac8e3-0f08-4b7d-bd41-28055cb5e628"/>
    <xsd:import namespace="985ec44e-1bab-4c0b-9df0-6ba128686fc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2:TaxKeywordTaxHTField" minOccurs="0"/>
                <xsd:element ref="ns4:TaxCatchAll"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74590-caf2-40ff-b04f-1e20d86f2c70" elementFormDefault="qualified">
    <xsd:import namespace="http://schemas.microsoft.com/office/2006/documentManagement/types"/>
    <xsd:import namespace="http://schemas.microsoft.com/office/infopath/2007/PartnerControls"/>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element name="TaxKeywordTaxHTField" ma:index="21" nillable="true" ma:taxonomy="true" ma:internalName="TaxKeywordTaxHTField" ma:taxonomyFieldName="TaxKeyword" ma:displayName="Enterprise Keywords" ma:readOnly="false" ma:fieldId="{23f27201-bee3-471e-b2e7-b64fd8b7ca38}" ma:taxonomyMulti="true" ma:sspId="78175662-8596-484a-92c7-351d01561e22"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9ac8e3-0f08-4b7d-bd41-28055cb5e62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AutoTags" ma:index="10" nillable="true" ma:displayName="Tags" ma:description="" ma:hidden="true" ma:indexed="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Category" ma:index="24" nillable="true" ma:displayName="Category" ma:format="Dropdown" ma:internalName="Catego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719dce3-84fe-4056-94cd-88c297797000}" ma:internalName="TaxCatchAll" ma:readOnly="false" ma:showField="CatchAllData" ma:web="dd774590-caf2-40ff-b04f-1e20d86f2c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3" ma:displayName="Subject"/>
        <xsd:element ref="dc:description" minOccurs="0" maxOccurs="1" ma:index="25" ma:displayName="Comments"/>
        <xsd:element name="keywords" minOccurs="0" maxOccurs="1" type="xsd:string"/>
        <xsd:element ref="dc:language" minOccurs="0" maxOccurs="1"/>
        <xsd:element name="category" minOccurs="0" maxOccurs="1" type="xsd:string" ma:index="26"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c39ac8e3-0f08-4b7d-bd41-28055cb5e628" xsi:nil="true"/>
    <TaxCatchAll xmlns="985ec44e-1bab-4c0b-9df0-6ba128686fc9"/>
    <TaxKeywordTaxHTField xmlns="dd774590-caf2-40ff-b04f-1e20d86f2c70">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6AA4BC-C3A0-428A-ADE9-5AC14AF59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74590-caf2-40ff-b04f-1e20d86f2c70"/>
    <ds:schemaRef ds:uri="c39ac8e3-0f08-4b7d-bd41-28055cb5e628"/>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01E8F3-111C-46E9-A996-2B5442EF9610}">
  <ds:schemaRefs>
    <ds:schemaRef ds:uri="http://schemas.microsoft.com/office/2006/metadata/properties"/>
    <ds:schemaRef ds:uri="http://schemas.microsoft.com/office/infopath/2007/PartnerControls"/>
    <ds:schemaRef ds:uri="c39ac8e3-0f08-4b7d-bd41-28055cb5e628"/>
    <ds:schemaRef ds:uri="985ec44e-1bab-4c0b-9df0-6ba128686fc9"/>
    <ds:schemaRef ds:uri="dd774590-caf2-40ff-b04f-1e20d86f2c70"/>
  </ds:schemaRefs>
</ds:datastoreItem>
</file>

<file path=customXml/itemProps3.xml><?xml version="1.0" encoding="utf-8"?>
<ds:datastoreItem xmlns:ds="http://schemas.openxmlformats.org/officeDocument/2006/customXml" ds:itemID="{C8A84593-AEC6-4B6F-961F-02CE4FB36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16166</TotalTime>
  <Words>1306</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ABS Master Style 1</vt:lpstr>
      <vt:lpstr>Area Group on Labour, Education and Human Capital</vt:lpstr>
      <vt:lpstr>Area Group</vt:lpstr>
      <vt:lpstr>Why is this area important?</vt:lpstr>
      <vt:lpstr>Current Situation</vt:lpstr>
      <vt:lpstr>Labour, Education and Human Capital  Stylized Relationship </vt:lpstr>
      <vt:lpstr>Labour Accounts</vt:lpstr>
      <vt:lpstr>Labour Accounts: Existing material &amp; practice</vt:lpstr>
      <vt:lpstr>Labour Accounts Recommendations</vt:lpstr>
      <vt:lpstr>Education Accounts</vt:lpstr>
      <vt:lpstr>Education: Existing material &amp; practice</vt:lpstr>
      <vt:lpstr>Education and Training Recommendations</vt:lpstr>
      <vt:lpstr>Human Capital</vt:lpstr>
      <vt:lpstr>Human Capital: Existing material &amp; practice</vt:lpstr>
      <vt:lpstr>Human Capital – Initial Steps</vt:lpstr>
      <vt:lpstr>Human Capital Recommendations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Partial Inidcators Project Initiation</dc:title>
  <dc:creator>Kayla McIntosh</dc:creator>
  <cp:lastModifiedBy>Oleksandr SVIRCHEVSKYY</cp:lastModifiedBy>
  <cp:revision>425</cp:revision>
  <cp:lastPrinted>2020-07-16T02:37:13Z</cp:lastPrinted>
  <dcterms:created xsi:type="dcterms:W3CDTF">2020-05-11T03:45:20Z</dcterms:created>
  <dcterms:modified xsi:type="dcterms:W3CDTF">2021-05-07T08:47:58Z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e5a7ee-c283-40b0-98eb-fa437df4c031_Enabled">
    <vt:lpwstr>true</vt:lpwstr>
  </property>
  <property fmtid="{D5CDD505-2E9C-101B-9397-08002B2CF9AE}" pid="3" name="MSIP_Label_c8e5a7ee-c283-40b0-98eb-fa437df4c031_SetDate">
    <vt:lpwstr>2021-05-06T22:41:10Z</vt:lpwstr>
  </property>
  <property fmtid="{D5CDD505-2E9C-101B-9397-08002B2CF9AE}" pid="4" name="MSIP_Label_c8e5a7ee-c283-40b0-98eb-fa437df4c031_Method">
    <vt:lpwstr>Privileged</vt:lpwstr>
  </property>
  <property fmtid="{D5CDD505-2E9C-101B-9397-08002B2CF9AE}" pid="5" name="MSIP_Label_c8e5a7ee-c283-40b0-98eb-fa437df4c031_Name">
    <vt:lpwstr>OFFICIAL</vt:lpwstr>
  </property>
  <property fmtid="{D5CDD505-2E9C-101B-9397-08002B2CF9AE}" pid="6" name="MSIP_Label_c8e5a7ee-c283-40b0-98eb-fa437df4c031_SiteId">
    <vt:lpwstr>34cdb737-c4fa-4c21-9a34-88ac2d721f88</vt:lpwstr>
  </property>
  <property fmtid="{D5CDD505-2E9C-101B-9397-08002B2CF9AE}" pid="7" name="MSIP_Label_c8e5a7ee-c283-40b0-98eb-fa437df4c031_ActionId">
    <vt:lpwstr>3360daa2-fa9d-4725-899f-4c3d9d2dfadd</vt:lpwstr>
  </property>
  <property fmtid="{D5CDD505-2E9C-101B-9397-08002B2CF9AE}" pid="8" name="MSIP_Label_c8e5a7ee-c283-40b0-98eb-fa437df4c031_ContentBits">
    <vt:lpwstr>0</vt:lpwstr>
  </property>
  <property fmtid="{D5CDD505-2E9C-101B-9397-08002B2CF9AE}" pid="9" name="ContentTypeId">
    <vt:lpwstr>0x010100AC00F2F1E960B64FAC22A58E2A2AE8B9</vt:lpwstr>
  </property>
  <property fmtid="{D5CDD505-2E9C-101B-9397-08002B2CF9AE}" pid="10" name="TaxKeyword">
    <vt:lpwstr/>
  </property>
</Properties>
</file>