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6" r:id="rId6"/>
    <p:sldId id="277" r:id="rId7"/>
    <p:sldId id="295" r:id="rId8"/>
    <p:sldId id="296" r:id="rId9"/>
    <p:sldId id="292" r:id="rId10"/>
    <p:sldId id="293" r:id="rId11"/>
    <p:sldId id="281" r:id="rId12"/>
    <p:sldId id="294" r:id="rId13"/>
    <p:sldId id="282" r:id="rId14"/>
    <p:sldId id="283" r:id="rId15"/>
    <p:sldId id="284" r:id="rId16"/>
    <p:sldId id="290" r:id="rId17"/>
    <p:sldId id="287" r:id="rId18"/>
    <p:sldId id="291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8333" autoAdjust="0"/>
  </p:normalViewPr>
  <p:slideViewPr>
    <p:cSldViewPr snapToGrid="0" snapToObjects="1">
      <p:cViewPr varScale="1">
        <p:scale>
          <a:sx n="68" d="100"/>
          <a:sy n="68" d="100"/>
        </p:scale>
        <p:origin x="11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mep02\ff\fwa_projects\dhea\sub_annual_dhea\2020_q1_q3\dissemination\daily\dhea_2020_q1_q3_daily_charts_en.doc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mep02\ff\fwa_projects\dhea\sub_annual_dhea\2020_q1_q3\dissemination\daily\dhea_2020_q1_q3_daily_charts_en.doc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mep02\ff\fwa_projects\dhea\dhea_covid19\briefing\dhea_2020_tables_brief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mep02\ff\fwa_projects\dhea\sub_annual_dhea\2020_q1_q3\briefing\dhea_q1_q3_2020_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amep02\ff\fwa_projects\dhea\sub_annual_dhea\2020_q1_q3\briefing\dhea_q1_q3_2020_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Quarterly change in net worth by income</a:t>
            </a:r>
            <a:r>
              <a:rPr lang="en-CA" baseline="0" dirty="0"/>
              <a:t> quintile</a:t>
            </a:r>
            <a:r>
              <a:rPr lang="en-CA" dirty="0"/>
              <a:t>, indexed to fourth quarter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580236575446481E-2"/>
          <c:y val="0.15479539930364322"/>
          <c:w val="0.89601775669574824"/>
          <c:h val="0.52952749916863107"/>
        </c:manualLayout>
      </c:layout>
      <c:lineChart>
        <c:grouping val="standard"/>
        <c:varyColors val="0"/>
        <c:ser>
          <c:idx val="0"/>
          <c:order val="0"/>
          <c:tx>
            <c:strRef>
              <c:f>'Graph 3'!$A$12</c:f>
              <c:strCache>
                <c:ptCount val="1"/>
                <c:pt idx="0">
                  <c:v>Lowest income quintile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'Graph 3'!$B$11:$E$11</c:f>
              <c:strCache>
                <c:ptCount val="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</c:strCache>
            </c:strRef>
          </c:cat>
          <c:val>
            <c:numRef>
              <c:f>'Graph 3'!$B$12:$E$12</c:f>
              <c:numCache>
                <c:formatCode>#,##0.0</c:formatCode>
                <c:ptCount val="4"/>
                <c:pt idx="0">
                  <c:v>100</c:v>
                </c:pt>
                <c:pt idx="1">
                  <c:v>97.762055998345943</c:v>
                </c:pt>
                <c:pt idx="2">
                  <c:v>102.84033584705621</c:v>
                </c:pt>
                <c:pt idx="3">
                  <c:v>106.2557032905363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68-4330-891B-B18CBCC7ED96}"/>
            </c:ext>
          </c:extLst>
        </c:ser>
        <c:ser>
          <c:idx val="1"/>
          <c:order val="1"/>
          <c:tx>
            <c:strRef>
              <c:f>'Graph 3'!$A$13</c:f>
              <c:strCache>
                <c:ptCount val="1"/>
                <c:pt idx="0">
                  <c:v>Second income quintile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'Graph 3'!$B$11:$E$11</c:f>
              <c:strCache>
                <c:ptCount val="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</c:strCache>
            </c:strRef>
          </c:cat>
          <c:val>
            <c:numRef>
              <c:f>'Graph 3'!$B$13:$E$13</c:f>
              <c:numCache>
                <c:formatCode>#,##0.0</c:formatCode>
                <c:ptCount val="4"/>
                <c:pt idx="0">
                  <c:v>100</c:v>
                </c:pt>
                <c:pt idx="1">
                  <c:v>97.710161848780089</c:v>
                </c:pt>
                <c:pt idx="2">
                  <c:v>102.54787385896977</c:v>
                </c:pt>
                <c:pt idx="3">
                  <c:v>105.75584331925423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68-4330-891B-B18CBCC7ED96}"/>
            </c:ext>
          </c:extLst>
        </c:ser>
        <c:ser>
          <c:idx val="2"/>
          <c:order val="2"/>
          <c:tx>
            <c:strRef>
              <c:f>'Graph 3'!$A$14</c:f>
              <c:strCache>
                <c:ptCount val="1"/>
                <c:pt idx="0">
                  <c:v>Third income quintile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'Graph 3'!$B$11:$E$11</c:f>
              <c:strCache>
                <c:ptCount val="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</c:strCache>
            </c:strRef>
          </c:cat>
          <c:val>
            <c:numRef>
              <c:f>'Graph 3'!$B$14:$E$14</c:f>
              <c:numCache>
                <c:formatCode>#,##0.0</c:formatCode>
                <c:ptCount val="4"/>
                <c:pt idx="0">
                  <c:v>100</c:v>
                </c:pt>
                <c:pt idx="1">
                  <c:v>97.824289750137979</c:v>
                </c:pt>
                <c:pt idx="2">
                  <c:v>102.49294895181433</c:v>
                </c:pt>
                <c:pt idx="3">
                  <c:v>105.58769258833104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68-4330-891B-B18CBCC7ED96}"/>
            </c:ext>
          </c:extLst>
        </c:ser>
        <c:ser>
          <c:idx val="3"/>
          <c:order val="3"/>
          <c:tx>
            <c:strRef>
              <c:f>'Graph 3'!$A$15</c:f>
              <c:strCache>
                <c:ptCount val="1"/>
                <c:pt idx="0">
                  <c:v>Fourth income quintile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'Graph 3'!$B$11:$E$11</c:f>
              <c:strCache>
                <c:ptCount val="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</c:strCache>
            </c:strRef>
          </c:cat>
          <c:val>
            <c:numRef>
              <c:f>'Graph 3'!$B$15:$E$15</c:f>
              <c:numCache>
                <c:formatCode>#,##0.0</c:formatCode>
                <c:ptCount val="4"/>
                <c:pt idx="0">
                  <c:v>100</c:v>
                </c:pt>
                <c:pt idx="1">
                  <c:v>97.391643460970499</c:v>
                </c:pt>
                <c:pt idx="2">
                  <c:v>102.13248748214373</c:v>
                </c:pt>
                <c:pt idx="3">
                  <c:v>105.08513853042429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68-4330-891B-B18CBCC7ED96}"/>
            </c:ext>
          </c:extLst>
        </c:ser>
        <c:ser>
          <c:idx val="4"/>
          <c:order val="4"/>
          <c:tx>
            <c:strRef>
              <c:f>'Graph 3'!$A$16</c:f>
              <c:strCache>
                <c:ptCount val="1"/>
                <c:pt idx="0">
                  <c:v>Highest income quintile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'Graph 3'!$B$11:$E$11</c:f>
              <c:strCache>
                <c:ptCount val="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</c:strCache>
            </c:strRef>
          </c:cat>
          <c:val>
            <c:numRef>
              <c:f>'Graph 3'!$B$16:$E$16</c:f>
              <c:numCache>
                <c:formatCode>#,##0.0</c:formatCode>
                <c:ptCount val="4"/>
                <c:pt idx="0">
                  <c:v>100</c:v>
                </c:pt>
                <c:pt idx="1">
                  <c:v>96.257935511544019</c:v>
                </c:pt>
                <c:pt idx="2">
                  <c:v>101.78753483314075</c:v>
                </c:pt>
                <c:pt idx="3">
                  <c:v>104.82532982533863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68-4330-891B-B18CBCC7E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653696"/>
        <c:axId val="338654872"/>
      </c:lineChart>
      <c:catAx>
        <c:axId val="33865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54872"/>
        <c:crosses val="autoZero"/>
        <c:auto val="1"/>
        <c:lblAlgn val="ctr"/>
        <c:lblOffset val="100"/>
        <c:noMultiLvlLbl val="0"/>
      </c:catAx>
      <c:valAx>
        <c:axId val="338654872"/>
        <c:scaling>
          <c:orientation val="minMax"/>
          <c:max val="107"/>
          <c:min val="9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5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836660443019567E-2"/>
          <c:y val="0.78809820539692232"/>
          <c:w val="0.91614286195887851"/>
          <c:h val="0.210808931404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Quarterly change in net worth by age group, indexed to fourth quarter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379512650791246E-2"/>
          <c:y val="0.15801320632809923"/>
          <c:w val="0.89909836837989732"/>
          <c:h val="0.53888352814475537"/>
        </c:manualLayout>
      </c:layout>
      <c:lineChart>
        <c:grouping val="standard"/>
        <c:varyColors val="0"/>
        <c:ser>
          <c:idx val="0"/>
          <c:order val="0"/>
          <c:tx>
            <c:strRef>
              <c:f>'Graph 4'!$A$12</c:f>
              <c:strCache>
                <c:ptCount val="1"/>
                <c:pt idx="0">
                  <c:v>Less than 35 years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'Graph 4'!$B$11:$E$11</c:f>
              <c:strCache>
                <c:ptCount val="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</c:strCache>
            </c:strRef>
          </c:cat>
          <c:val>
            <c:numRef>
              <c:f>'Graph 4'!$B$12:$E$12</c:f>
              <c:numCache>
                <c:formatCode>#,##0.0</c:formatCode>
                <c:ptCount val="4"/>
                <c:pt idx="0">
                  <c:v>100</c:v>
                </c:pt>
                <c:pt idx="1">
                  <c:v>98.06715050240102</c:v>
                </c:pt>
                <c:pt idx="2">
                  <c:v>103.65787620721785</c:v>
                </c:pt>
                <c:pt idx="3">
                  <c:v>107.65025278601246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5D-4B11-AD4A-23F2913ADDF9}"/>
            </c:ext>
          </c:extLst>
        </c:ser>
        <c:ser>
          <c:idx val="1"/>
          <c:order val="1"/>
          <c:tx>
            <c:strRef>
              <c:f>'Graph 4'!$A$13</c:f>
              <c:strCache>
                <c:ptCount val="1"/>
                <c:pt idx="0">
                  <c:v>35 to 44 years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'Graph 4'!$B$11:$E$11</c:f>
              <c:strCache>
                <c:ptCount val="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</c:strCache>
            </c:strRef>
          </c:cat>
          <c:val>
            <c:numRef>
              <c:f>'Graph 4'!$B$13:$E$13</c:f>
              <c:numCache>
                <c:formatCode>#,##0.0</c:formatCode>
                <c:ptCount val="4"/>
                <c:pt idx="0">
                  <c:v>100</c:v>
                </c:pt>
                <c:pt idx="1">
                  <c:v>97.390154934440787</c:v>
                </c:pt>
                <c:pt idx="2">
                  <c:v>102.61585336280054</c:v>
                </c:pt>
                <c:pt idx="3">
                  <c:v>106.02045861405232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5D-4B11-AD4A-23F2913ADDF9}"/>
            </c:ext>
          </c:extLst>
        </c:ser>
        <c:ser>
          <c:idx val="2"/>
          <c:order val="2"/>
          <c:tx>
            <c:strRef>
              <c:f>'Graph 4'!$A$14</c:f>
              <c:strCache>
                <c:ptCount val="1"/>
                <c:pt idx="0">
                  <c:v>45 to 54 years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'Graph 4'!$B$11:$E$11</c:f>
              <c:strCache>
                <c:ptCount val="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</c:strCache>
            </c:strRef>
          </c:cat>
          <c:val>
            <c:numRef>
              <c:f>'Graph 4'!$B$14:$E$14</c:f>
              <c:numCache>
                <c:formatCode>#,##0.0</c:formatCode>
                <c:ptCount val="4"/>
                <c:pt idx="0">
                  <c:v>100</c:v>
                </c:pt>
                <c:pt idx="1">
                  <c:v>97.242320763884919</c:v>
                </c:pt>
                <c:pt idx="2">
                  <c:v>102.32899858095331</c:v>
                </c:pt>
                <c:pt idx="3">
                  <c:v>105.44141701498562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5D-4B11-AD4A-23F2913ADDF9}"/>
            </c:ext>
          </c:extLst>
        </c:ser>
        <c:ser>
          <c:idx val="3"/>
          <c:order val="3"/>
          <c:tx>
            <c:strRef>
              <c:f>'Graph 4'!$A$15</c:f>
              <c:strCache>
                <c:ptCount val="1"/>
                <c:pt idx="0">
                  <c:v>55 to 64 years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'Graph 4'!$B$11:$E$11</c:f>
              <c:strCache>
                <c:ptCount val="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</c:strCache>
            </c:strRef>
          </c:cat>
          <c:val>
            <c:numRef>
              <c:f>'Graph 4'!$B$15:$E$15</c:f>
              <c:numCache>
                <c:formatCode>#,##0.0</c:formatCode>
                <c:ptCount val="4"/>
                <c:pt idx="0">
                  <c:v>100</c:v>
                </c:pt>
                <c:pt idx="1">
                  <c:v>96.739010217473052</c:v>
                </c:pt>
                <c:pt idx="2">
                  <c:v>101.82120276158213</c:v>
                </c:pt>
                <c:pt idx="3">
                  <c:v>104.70038480373833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5D-4B11-AD4A-23F2913ADDF9}"/>
            </c:ext>
          </c:extLst>
        </c:ser>
        <c:ser>
          <c:idx val="4"/>
          <c:order val="4"/>
          <c:tx>
            <c:strRef>
              <c:f>'Graph 4'!$A$16</c:f>
              <c:strCache>
                <c:ptCount val="1"/>
                <c:pt idx="0">
                  <c:v>65 years and over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'Graph 4'!$B$11:$E$11</c:f>
              <c:strCache>
                <c:ptCount val="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</c:strCache>
            </c:strRef>
          </c:cat>
          <c:val>
            <c:numRef>
              <c:f>'Graph 4'!$B$16:$E$16</c:f>
              <c:numCache>
                <c:formatCode>#,##0.0</c:formatCode>
                <c:ptCount val="4"/>
                <c:pt idx="0">
                  <c:v>100</c:v>
                </c:pt>
                <c:pt idx="1">
                  <c:v>96.658631095050211</c:v>
                </c:pt>
                <c:pt idx="2">
                  <c:v>101.78306210078215</c:v>
                </c:pt>
                <c:pt idx="3">
                  <c:v>104.72203784964211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5D-4B11-AD4A-23F2913AD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651344"/>
        <c:axId val="338656048"/>
      </c:lineChart>
      <c:catAx>
        <c:axId val="33865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56048"/>
        <c:crosses val="autoZero"/>
        <c:auto val="1"/>
        <c:lblAlgn val="ctr"/>
        <c:lblOffset val="100"/>
        <c:noMultiLvlLbl val="0"/>
      </c:catAx>
      <c:valAx>
        <c:axId val="338656048"/>
        <c:scaling>
          <c:orientation val="minMax"/>
          <c:max val="108"/>
          <c:min val="9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5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04997302597427E-2"/>
          <c:y val="0.83973491049537519"/>
          <c:w val="0.81762912171964286"/>
          <c:h val="0.13376913989731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Change in average households' assets and liabilities</a:t>
            </a:r>
          </a:p>
          <a:p>
            <a:pPr>
              <a:defRPr/>
            </a:pPr>
            <a:r>
              <a:rPr lang="en-US"/>
              <a:t> Q4 2019 to Q3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Financial 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Sheet3!$A$3:$A$7</c:f>
              <c:strCache>
                <c:ptCount val="5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Sheet3!$B$3:$B$7</c:f>
              <c:numCache>
                <c:formatCode>0.0%</c:formatCode>
                <c:ptCount val="5"/>
                <c:pt idx="0">
                  <c:v>2.8375957561953991E-2</c:v>
                </c:pt>
                <c:pt idx="1">
                  <c:v>2.7547930089014461E-2</c:v>
                </c:pt>
                <c:pt idx="2">
                  <c:v>2.711958953216409E-2</c:v>
                </c:pt>
                <c:pt idx="3">
                  <c:v>2.691679093690702E-2</c:v>
                </c:pt>
                <c:pt idx="4">
                  <c:v>2.8292563500969203E-2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1-4DF5-92B9-AF6AD256AB24}"/>
            </c:ext>
          </c:extLst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Non-financial assets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Sheet3!$A$3:$A$7</c:f>
              <c:strCache>
                <c:ptCount val="5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Sheet3!$C$3:$C$7</c:f>
              <c:numCache>
                <c:formatCode>0.0%</c:formatCode>
                <c:ptCount val="5"/>
                <c:pt idx="0">
                  <c:v>6.6230508089035522E-2</c:v>
                </c:pt>
                <c:pt idx="1">
                  <c:v>7.1516555582045616E-2</c:v>
                </c:pt>
                <c:pt idx="2">
                  <c:v>6.8383720821698857E-2</c:v>
                </c:pt>
                <c:pt idx="3">
                  <c:v>7.2845234493286837E-2</c:v>
                </c:pt>
                <c:pt idx="4">
                  <c:v>7.4141440960343807E-2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41-4DF5-92B9-AF6AD256AB24}"/>
            </c:ext>
          </c:extLst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Mortgage debt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Sheet3!$A$3:$A$7</c:f>
              <c:strCache>
                <c:ptCount val="5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Sheet3!$D$3:$D$7</c:f>
              <c:numCache>
                <c:formatCode>0.0%</c:formatCode>
                <c:ptCount val="5"/>
                <c:pt idx="0">
                  <c:v>5.4609392388159428E-2</c:v>
                </c:pt>
                <c:pt idx="1">
                  <c:v>5.6391634753981013E-2</c:v>
                </c:pt>
                <c:pt idx="2">
                  <c:v>4.6139260507742641E-2</c:v>
                </c:pt>
                <c:pt idx="3">
                  <c:v>5.2821053020642772E-2</c:v>
                </c:pt>
                <c:pt idx="4">
                  <c:v>5.2348512011473503E-2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1-4DF5-92B9-AF6AD256AB24}"/>
            </c:ext>
          </c:extLst>
        </c:ser>
        <c:ser>
          <c:idx val="3"/>
          <c:order val="3"/>
          <c:tx>
            <c:strRef>
              <c:f>Sheet3!$E$2</c:f>
              <c:strCache>
                <c:ptCount val="1"/>
                <c:pt idx="0">
                  <c:v>Non-mortgage debt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Sheet3!$A$3:$A$7</c:f>
              <c:strCache>
                <c:ptCount val="5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Sheet3!$E$3:$E$7</c:f>
              <c:numCache>
                <c:formatCode>0.0%</c:formatCode>
                <c:ptCount val="5"/>
                <c:pt idx="0">
                  <c:v>-3.713175395956303E-2</c:v>
                </c:pt>
                <c:pt idx="1">
                  <c:v>-1.9227282068640328E-2</c:v>
                </c:pt>
                <c:pt idx="2">
                  <c:v>-2.179191712799089E-2</c:v>
                </c:pt>
                <c:pt idx="3">
                  <c:v>-2.4002040173420891E-4</c:v>
                </c:pt>
                <c:pt idx="4">
                  <c:v>2.7632352529466164E-2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41-4DF5-92B9-AF6AD256A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656832"/>
        <c:axId val="338656440"/>
      </c:barChart>
      <c:catAx>
        <c:axId val="33865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56440"/>
        <c:crosses val="autoZero"/>
        <c:auto val="1"/>
        <c:lblAlgn val="ctr"/>
        <c:lblOffset val="100"/>
        <c:noMultiLvlLbl val="0"/>
      </c:catAx>
      <c:valAx>
        <c:axId val="33865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5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Debt-to-income-ratio (%), by income quintile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'assets &amp; liabilities'!$B$89</c:f>
              <c:strCache>
                <c:ptCount val="1"/>
                <c:pt idx="0">
                  <c:v>Q4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'assets &amp; liabilities'!$A$90:$A$94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Quintile 4</c:v>
                </c:pt>
                <c:pt idx="4">
                  <c:v>Quintile 5</c:v>
                </c:pt>
              </c:strCache>
            </c:strRef>
          </c:cat>
          <c:val>
            <c:numRef>
              <c:f>'assets &amp; liabilities'!$B$90:$B$94</c:f>
              <c:numCache>
                <c:formatCode>0.0%</c:formatCode>
                <c:ptCount val="5"/>
                <c:pt idx="0">
                  <c:v>2.895</c:v>
                </c:pt>
                <c:pt idx="1">
                  <c:v>2.1459999999999999</c:v>
                </c:pt>
                <c:pt idx="2">
                  <c:v>2.2749999999999999</c:v>
                </c:pt>
                <c:pt idx="3">
                  <c:v>1.871</c:v>
                </c:pt>
                <c:pt idx="4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C-425F-9B25-F58BF5E8EE8F}"/>
            </c:ext>
          </c:extLst>
        </c:ser>
        <c:ser>
          <c:idx val="1"/>
          <c:order val="1"/>
          <c:tx>
            <c:strRef>
              <c:f>'assets &amp; liabilities'!$C$89</c:f>
              <c:strCache>
                <c:ptCount val="1"/>
                <c:pt idx="0">
                  <c:v>2020 Q1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'assets &amp; liabilities'!$A$90:$A$94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Quintile 4</c:v>
                </c:pt>
                <c:pt idx="4">
                  <c:v>Quintile 5</c:v>
                </c:pt>
              </c:strCache>
            </c:strRef>
          </c:cat>
          <c:val>
            <c:numRef>
              <c:f>'assets &amp; liabilities'!$C$90:$C$94</c:f>
              <c:numCache>
                <c:formatCode>0.0%</c:formatCode>
                <c:ptCount val="5"/>
                <c:pt idx="0">
                  <c:v>3.0310000000000001</c:v>
                </c:pt>
                <c:pt idx="1">
                  <c:v>2.1949999999999998</c:v>
                </c:pt>
                <c:pt idx="2">
                  <c:v>2.3180000000000001</c:v>
                </c:pt>
                <c:pt idx="3">
                  <c:v>1.9390000000000001</c:v>
                </c:pt>
                <c:pt idx="4">
                  <c:v>1.492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C-425F-9B25-F58BF5E8EE8F}"/>
            </c:ext>
          </c:extLst>
        </c:ser>
        <c:ser>
          <c:idx val="2"/>
          <c:order val="2"/>
          <c:tx>
            <c:strRef>
              <c:f>'assets &amp; liabilities'!$D$89</c:f>
              <c:strCache>
                <c:ptCount val="1"/>
                <c:pt idx="0">
                  <c:v>2020 Q2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'assets &amp; liabilities'!$A$90:$A$94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Quintile 4</c:v>
                </c:pt>
                <c:pt idx="4">
                  <c:v>Quintile 5</c:v>
                </c:pt>
              </c:strCache>
            </c:strRef>
          </c:cat>
          <c:val>
            <c:numRef>
              <c:f>'assets &amp; liabilities'!$D$90:$D$94</c:f>
              <c:numCache>
                <c:formatCode>0.0%</c:formatCode>
                <c:ptCount val="5"/>
                <c:pt idx="0">
                  <c:v>2.2810000000000001</c:v>
                </c:pt>
                <c:pt idx="1">
                  <c:v>1.784</c:v>
                </c:pt>
                <c:pt idx="2">
                  <c:v>1.99</c:v>
                </c:pt>
                <c:pt idx="3">
                  <c:v>1.726</c:v>
                </c:pt>
                <c:pt idx="4">
                  <c:v>1.4019999999999999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4C-425F-9B25-F58BF5E8EE8F}"/>
            </c:ext>
          </c:extLst>
        </c:ser>
        <c:ser>
          <c:idx val="3"/>
          <c:order val="3"/>
          <c:tx>
            <c:strRef>
              <c:f>'assets &amp; liabilities'!$E$89</c:f>
              <c:strCache>
                <c:ptCount val="1"/>
                <c:pt idx="0">
                  <c:v>2020 Q3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'assets &amp; liabilities'!$A$90:$A$94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Quintile 4</c:v>
                </c:pt>
                <c:pt idx="4">
                  <c:v>Quintile 5</c:v>
                </c:pt>
              </c:strCache>
            </c:strRef>
          </c:cat>
          <c:val>
            <c:numRef>
              <c:f>'assets &amp; liabilities'!$E$90:$E$94</c:f>
              <c:numCache>
                <c:formatCode>0.0%</c:formatCode>
                <c:ptCount val="5"/>
                <c:pt idx="0">
                  <c:v>2.27</c:v>
                </c:pt>
                <c:pt idx="1">
                  <c:v>1.83</c:v>
                </c:pt>
                <c:pt idx="2">
                  <c:v>1.9870000000000001</c:v>
                </c:pt>
                <c:pt idx="3">
                  <c:v>1.6830000000000001</c:v>
                </c:pt>
                <c:pt idx="4">
                  <c:v>1.349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4C-425F-9B25-F58BF5E8E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657616"/>
        <c:axId val="338658008"/>
      </c:barChart>
      <c:catAx>
        <c:axId val="33865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58008"/>
        <c:crosses val="autoZero"/>
        <c:auto val="1"/>
        <c:lblAlgn val="ctr"/>
        <c:lblOffset val="100"/>
        <c:noMultiLvlLbl val="0"/>
      </c:catAx>
      <c:valAx>
        <c:axId val="33865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5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Debt-to-income-ratio (%),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'assets &amp; liabilities'!$H$89</c:f>
              <c:strCache>
                <c:ptCount val="1"/>
                <c:pt idx="0">
                  <c:v>Q4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'assets &amp; liabilities'!$G$90:$G$94</c:f>
              <c:strCache>
                <c:ptCount val="5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'assets &amp; liabilities'!$H$90:$H$94</c:f>
              <c:numCache>
                <c:formatCode>0.0%</c:formatCode>
                <c:ptCount val="5"/>
                <c:pt idx="0">
                  <c:v>2.149</c:v>
                </c:pt>
                <c:pt idx="1">
                  <c:v>2.4540000000000002</c:v>
                </c:pt>
                <c:pt idx="2">
                  <c:v>2.109</c:v>
                </c:pt>
                <c:pt idx="3">
                  <c:v>1.8520000000000001</c:v>
                </c:pt>
                <c:pt idx="4">
                  <c:v>0.80400000000000005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E-401A-B6A5-A56C67675BB4}"/>
            </c:ext>
          </c:extLst>
        </c:ser>
        <c:ser>
          <c:idx val="1"/>
          <c:order val="1"/>
          <c:tx>
            <c:strRef>
              <c:f>'assets &amp; liabilities'!$I$89</c:f>
              <c:strCache>
                <c:ptCount val="1"/>
                <c:pt idx="0">
                  <c:v>2020 Q1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'assets &amp; liabilities'!$G$90:$G$94</c:f>
              <c:strCache>
                <c:ptCount val="5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'assets &amp; liabilities'!$I$90:$I$94</c:f>
              <c:numCache>
                <c:formatCode>0.0%</c:formatCode>
                <c:ptCount val="5"/>
                <c:pt idx="0">
                  <c:v>2.2480000000000002</c:v>
                </c:pt>
                <c:pt idx="1">
                  <c:v>2.536</c:v>
                </c:pt>
                <c:pt idx="2">
                  <c:v>2.194</c:v>
                </c:pt>
                <c:pt idx="3">
                  <c:v>1.92</c:v>
                </c:pt>
                <c:pt idx="4">
                  <c:v>0.79900000000000004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E-401A-B6A5-A56C67675BB4}"/>
            </c:ext>
          </c:extLst>
        </c:ser>
        <c:ser>
          <c:idx val="2"/>
          <c:order val="2"/>
          <c:tx>
            <c:strRef>
              <c:f>'assets &amp; liabilities'!$J$89</c:f>
              <c:strCache>
                <c:ptCount val="1"/>
                <c:pt idx="0">
                  <c:v>2020 Q2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'assets &amp; liabilities'!$G$90:$G$94</c:f>
              <c:strCache>
                <c:ptCount val="5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'assets &amp; liabilities'!$J$90:$J$94</c:f>
              <c:numCache>
                <c:formatCode>0.0%</c:formatCode>
                <c:ptCount val="5"/>
                <c:pt idx="0">
                  <c:v>1.877</c:v>
                </c:pt>
                <c:pt idx="1">
                  <c:v>2.262</c:v>
                </c:pt>
                <c:pt idx="2">
                  <c:v>1.9139999999999999</c:v>
                </c:pt>
                <c:pt idx="3">
                  <c:v>1.6990000000000001</c:v>
                </c:pt>
                <c:pt idx="4">
                  <c:v>0.73699999999999999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CE-401A-B6A5-A56C67675BB4}"/>
            </c:ext>
          </c:extLst>
        </c:ser>
        <c:ser>
          <c:idx val="3"/>
          <c:order val="3"/>
          <c:tx>
            <c:strRef>
              <c:f>'assets &amp; liabilities'!$K$89</c:f>
              <c:strCache>
                <c:ptCount val="1"/>
                <c:pt idx="0">
                  <c:v>2020 Q3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'assets &amp; liabilities'!$G$90:$G$94</c:f>
              <c:strCache>
                <c:ptCount val="5"/>
                <c:pt idx="0">
                  <c:v>&lt;35</c:v>
                </c:pt>
                <c:pt idx="1">
                  <c:v>35-44</c:v>
                </c:pt>
                <c:pt idx="2">
                  <c:v>45-54</c:v>
                </c:pt>
                <c:pt idx="3">
                  <c:v>55-64</c:v>
                </c:pt>
                <c:pt idx="4">
                  <c:v>65+</c:v>
                </c:pt>
              </c:strCache>
            </c:strRef>
          </c:cat>
          <c:val>
            <c:numRef>
              <c:f>'assets &amp; liabilities'!$K$90:$K$94</c:f>
              <c:numCache>
                <c:formatCode>0.0%</c:formatCode>
                <c:ptCount val="5"/>
                <c:pt idx="0">
                  <c:v>1.927</c:v>
                </c:pt>
                <c:pt idx="1">
                  <c:v>2.2130000000000001</c:v>
                </c:pt>
                <c:pt idx="2">
                  <c:v>1.881</c:v>
                </c:pt>
                <c:pt idx="3">
                  <c:v>1.6240000000000001</c:v>
                </c:pt>
                <c:pt idx="4">
                  <c:v>0.71599999999999997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CE-401A-B6A5-A56C67675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658400"/>
        <c:axId val="338655264"/>
      </c:barChart>
      <c:catAx>
        <c:axId val="3386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55264"/>
        <c:crosses val="autoZero"/>
        <c:auto val="1"/>
        <c:lblAlgn val="ctr"/>
        <c:lblOffset val="100"/>
        <c:noMultiLvlLbl val="0"/>
      </c:catAx>
      <c:valAx>
        <c:axId val="33865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65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C5F913-EC2B-2848-9DE6-D8663971C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E1B0D-C8D4-E241-9740-943734AA4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2CD6-51B7-B647-84F3-618D22C23610}" type="datetimeFigureOut">
              <a:rPr lang="en-US" smtClean="0"/>
              <a:t>28/04/21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1233-DBA4-744D-9363-38476E01E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A6499-A563-DF4A-AD3A-F254586A1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9629-A8B1-884B-AC34-A968CD31C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8C4E7-33FB-CA41-ACE5-EBB669375856}" type="datetimeFigureOut">
              <a:rPr lang="en-US" smtClean="0"/>
              <a:t>28/04/21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8B14-E9F9-DA43-B75B-4CE9504D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2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7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64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/>
              <a:t>The graphs show the change in average net wroth (indexed to 2019 Q4)</a:t>
            </a:r>
          </a:p>
          <a:p>
            <a:r>
              <a:rPr lang="en-CA" sz="1200" dirty="0"/>
              <a:t>Net worth = total assets – total liabilities.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These are  stock variable so estimates are based on the value at the end of the period</a:t>
            </a:r>
            <a:endParaRPr lang="en-CA" dirty="0"/>
          </a:p>
          <a:p>
            <a:endParaRPr lang="en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3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3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10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8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6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Both adjustments included a corresponding offset in wages/CERB to maintain the CERB to wage ratio from SPSD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6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Covid-19 support measures include: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Canada Emergency Response Benefit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Canada Emergency Student Benefit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GST credit Covid-19 top up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Canada Child Benefit Covid-19 top up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Old Age Security Covid-19 top up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Compensation of employees includes wages and salaries as well as employer paid social contributions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6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2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11344"/>
            <a:ext cx="9144000" cy="10589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6655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700" b="0" spc="0" baseline="0" dirty="0">
                <a:latin typeface="+mn-lt"/>
              </a:rPr>
              <a:t>Delivering insight through data for a better Canada</a:t>
            </a:r>
            <a:endParaRPr lang="en-US" sz="1700" b="0" spc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95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A5A1E9-D7B6-5340-947A-1F94DDAB71B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C95B3F-EB60-0C49-B87A-157BB55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54A282-20C9-4C40-8406-9B5E456F4A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E70EE8-DB95-6A41-BCDA-4FD30B1F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759DBA7-AD2A-CA46-AC91-69C8DA7F52E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E7E3FD-0D9B-0641-BCCC-24D459E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2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6EB97A-C08E-BB40-8591-561B47E8544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8F7A4D-F81E-A149-B1DA-3297049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D77972-520F-AF4E-8A22-C728C2AC14D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128189-E823-FD4A-A279-951FF28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815435-FE2C-3140-AA9C-30F368825C1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9471-527F-3E44-B855-581F21D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BA3354-AC19-2F4D-8C9F-CE6BD155BFFD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A8BE1E-EAD4-D244-9A2E-CDFB041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7691D8-A545-3E41-9DD3-01AC9CF7E82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321D43-1F48-5D42-9D49-5357435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621C-6F45-B242-BB65-E5180823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735144"/>
            <a:ext cx="11633200" cy="1058953"/>
          </a:xfrm>
        </p:spPr>
        <p:txBody>
          <a:bodyPr/>
          <a:lstStyle/>
          <a:p>
            <a:r>
              <a:rPr lang="en-US" sz="3200" dirty="0"/>
              <a:t>Household economic well-being during the Covid-19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707F7-BC74-7A48-A8B4-5834787C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5855"/>
            <a:ext cx="9144000" cy="830145"/>
          </a:xfrm>
        </p:spPr>
        <p:txBody>
          <a:bodyPr>
            <a:noAutofit/>
          </a:bodyPr>
          <a:lstStyle/>
          <a:p>
            <a:r>
              <a:rPr lang="en-CA" sz="2400" dirty="0"/>
              <a:t>Group of Experts on National Accounts</a:t>
            </a:r>
          </a:p>
          <a:p>
            <a:r>
              <a:rPr lang="en-CA" sz="2400" dirty="0"/>
              <a:t>Jennifer Withington, Statistics Canada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373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666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Changes in current transfers received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553564"/>
            <a:ext cx="1024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Transfers from governments makes up the largest proportion of current transfers received by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increases in the second quarter are due to the introduction of Covid-19 support measures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05753"/>
            <a:ext cx="4833730" cy="1902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717" y="2205753"/>
            <a:ext cx="4868517" cy="19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187" y="1066410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Impact of Covid-19 support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8853" y="2181122"/>
            <a:ext cx="474993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Although higher income and older households did receive large proportions of the Covid-19 support measures, the impact of these measures was greater for lower income and younger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because the average value of the Covid-19 support measures was greater than the losses in wages and self-employment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86" y="2291759"/>
            <a:ext cx="5368101" cy="23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3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906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Households improve their average net saving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95267" y="2236778"/>
            <a:ext cx="3373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On average most households improved their net saving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Lowest income quintile improved in Q2 only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Middle income, households switched from net dissaving to net saving position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72" y="1920268"/>
            <a:ext cx="6770914" cy="40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3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654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Change in average household net 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397497"/>
              </p:ext>
            </p:extLst>
          </p:nvPr>
        </p:nvGraphicFramePr>
        <p:xfrm>
          <a:off x="662608" y="1832438"/>
          <a:ext cx="5724939" cy="381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544594"/>
              </p:ext>
            </p:extLst>
          </p:nvPr>
        </p:nvGraphicFramePr>
        <p:xfrm>
          <a:off x="6387547" y="1832438"/>
          <a:ext cx="5592417" cy="392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592" y="5645426"/>
            <a:ext cx="1091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Lower income and younger households saw largest improvement in net wroth over first three quarters of 2020</a:t>
            </a:r>
          </a:p>
        </p:txBody>
      </p:sp>
    </p:spTree>
    <p:extLst>
      <p:ext uri="{BB962C8B-B14F-4D97-AF65-F5344CB8AC3E}">
        <p14:creationId xmlns:p14="http://schemas.microsoft.com/office/powerpoint/2010/main" val="154127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666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Household Assets &amp; Liabilities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922558"/>
              </p:ext>
            </p:extLst>
          </p:nvPr>
        </p:nvGraphicFramePr>
        <p:xfrm>
          <a:off x="838199" y="1951708"/>
          <a:ext cx="6437244" cy="382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75443" y="2067340"/>
            <a:ext cx="4193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Similar increases in financial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Older households saw slightly larger gains in non-financial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Younger households recorded slightly larger increase in mortgage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Younger  and core working aged households recorded notable declines in their non-mortgage debt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Paid down balances or limited new borrowing</a:t>
            </a:r>
          </a:p>
        </p:txBody>
      </p:sp>
    </p:spTree>
    <p:extLst>
      <p:ext uri="{BB962C8B-B14F-4D97-AF65-F5344CB8AC3E}">
        <p14:creationId xmlns:p14="http://schemas.microsoft.com/office/powerpoint/2010/main" val="56818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666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Debt-to-income-ratios decline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0817" y="4529553"/>
            <a:ext cx="10749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974035" y="5452883"/>
            <a:ext cx="1049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All households recorded decline in debt-to-income ratio in 2020 compared with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Most pronounced decline for lowest income and young and middle aged households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996224"/>
              </p:ext>
            </p:extLst>
          </p:nvPr>
        </p:nvGraphicFramePr>
        <p:xfrm>
          <a:off x="974035" y="2057400"/>
          <a:ext cx="5072268" cy="300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845093"/>
              </p:ext>
            </p:extLst>
          </p:nvPr>
        </p:nvGraphicFramePr>
        <p:xfrm>
          <a:off x="6046304" y="2057400"/>
          <a:ext cx="5114370" cy="300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088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666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708"/>
            <a:ext cx="10515600" cy="4008825"/>
          </a:xfrm>
        </p:spPr>
        <p:txBody>
          <a:bodyPr>
            <a:normAutofit/>
          </a:bodyPr>
          <a:lstStyle/>
          <a:p>
            <a:r>
              <a:rPr lang="en-CA" sz="2400" dirty="0"/>
              <a:t>Continue producing quarterly DHEA for 2021</a:t>
            </a:r>
          </a:p>
          <a:p>
            <a:pPr lvl="1"/>
            <a:r>
              <a:rPr lang="en-CA" sz="2200" dirty="0"/>
              <a:t>Rely on continued production of SPSD-M glass box</a:t>
            </a:r>
          </a:p>
          <a:p>
            <a:pPr lvl="1"/>
            <a:r>
              <a:rPr lang="en-CA" sz="2200" dirty="0"/>
              <a:t>Require more timely access to admin data for Covid-19 support measures</a:t>
            </a:r>
          </a:p>
          <a:p>
            <a:r>
              <a:rPr lang="en-CA" sz="2600" dirty="0"/>
              <a:t>Develop a production and revision cycle to integrate annual updates into quarterly DHEA</a:t>
            </a:r>
          </a:p>
          <a:p>
            <a:pPr lvl="1"/>
            <a:r>
              <a:rPr lang="en-CA" sz="2400" dirty="0"/>
              <a:t>Incorporate SFS 2019 and SHS 2019 </a:t>
            </a:r>
          </a:p>
          <a:p>
            <a:pPr lvl="1"/>
            <a:r>
              <a:rPr lang="en-CA" sz="2400" dirty="0"/>
              <a:t>Updates to SPSD-M</a:t>
            </a:r>
          </a:p>
          <a:p>
            <a:pPr lvl="1"/>
            <a:r>
              <a:rPr lang="en-CA" sz="2400" dirty="0"/>
              <a:t>Bring in new annual SNA benchmarks</a:t>
            </a:r>
          </a:p>
          <a:p>
            <a:pPr lvl="1"/>
            <a:r>
              <a:rPr lang="en-CA" sz="2400" dirty="0"/>
              <a:t>Incorporate other admin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666"/>
            <a:ext cx="10515600" cy="895042"/>
          </a:xfrm>
        </p:spPr>
        <p:txBody>
          <a:bodyPr>
            <a:normAutofit/>
          </a:bodyPr>
          <a:lstStyle/>
          <a:p>
            <a:r>
              <a:rPr lang="en-US" sz="4000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708"/>
            <a:ext cx="10515600" cy="4008825"/>
          </a:xfrm>
        </p:spPr>
        <p:txBody>
          <a:bodyPr>
            <a:normAutofit/>
          </a:bodyPr>
          <a:lstStyle/>
          <a:p>
            <a:r>
              <a:rPr lang="en-US" sz="2400" dirty="0"/>
              <a:t>The Distributions of Household Economic Accounts (DHEA) are part or a larger effort to extend the System of National Accounts (SNA) to include measures of economic well-being</a:t>
            </a:r>
          </a:p>
          <a:p>
            <a:r>
              <a:rPr lang="en-US" sz="2400" dirty="0"/>
              <a:t> The DHEA use various microdata sources to disaggregate and allocate published SNA data to various groups of households (i.e. income quintile, age, household composition etc.)</a:t>
            </a:r>
          </a:p>
          <a:p>
            <a:r>
              <a:rPr lang="en-US" sz="2400" dirty="0"/>
              <a:t>Statistics Canada is the first statistical agency to publish sub-annual DHEA</a:t>
            </a:r>
          </a:p>
          <a:p>
            <a:r>
              <a:rPr lang="en-US" sz="2400" dirty="0"/>
              <a:t>Hold constant the demographic and socio-economic conditions (groupings of households) of the 2019 DHEA for ease of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4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187"/>
            <a:ext cx="10515600" cy="895042"/>
          </a:xfrm>
        </p:spPr>
        <p:txBody>
          <a:bodyPr>
            <a:normAutofit/>
          </a:bodyPr>
          <a:lstStyle/>
          <a:p>
            <a:r>
              <a:rPr lang="en-US" sz="4000" b="1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230"/>
            <a:ext cx="10515600" cy="4257304"/>
          </a:xfrm>
        </p:spPr>
        <p:txBody>
          <a:bodyPr>
            <a:normAutofit/>
          </a:bodyPr>
          <a:lstStyle/>
          <a:p>
            <a:r>
              <a:rPr lang="en-US" sz="2400" dirty="0"/>
              <a:t>Income </a:t>
            </a:r>
          </a:p>
          <a:p>
            <a:pPr lvl="1"/>
            <a:r>
              <a:rPr lang="en-CA" sz="2000" dirty="0"/>
              <a:t>Social Policy Simulation Database (SPSD) Model </a:t>
            </a:r>
            <a:r>
              <a:rPr lang="en-CA" sz="2000" dirty="0" err="1"/>
              <a:t>Cov</a:t>
            </a:r>
            <a:r>
              <a:rPr lang="en-CA" sz="2000" dirty="0"/>
              <a:t> 3.0</a:t>
            </a:r>
          </a:p>
          <a:p>
            <a:pPr lvl="1"/>
            <a:r>
              <a:rPr lang="en-CA" sz="2000" dirty="0"/>
              <a:t>Canada Emergency Response Benefit (CERB) microdata from Employment and Social Development Canada</a:t>
            </a:r>
          </a:p>
          <a:p>
            <a:pPr marL="342900" indent="-342900"/>
            <a:r>
              <a:rPr lang="en-CA" sz="2400" dirty="0"/>
              <a:t>Wealth (liabilities)</a:t>
            </a:r>
          </a:p>
          <a:p>
            <a:pPr marL="800100" lvl="1" indent="-342900"/>
            <a:r>
              <a:rPr lang="en-CA" sz="2000" dirty="0"/>
              <a:t>Purchased sub-aggregate tabulations on household debt from Equifax Canada</a:t>
            </a:r>
          </a:p>
          <a:p>
            <a:pPr marL="342900" indent="-342900"/>
            <a:r>
              <a:rPr lang="en-CA" sz="2400" dirty="0"/>
              <a:t>Consumption and Wealth (assets)</a:t>
            </a:r>
          </a:p>
          <a:p>
            <a:pPr marL="800100" lvl="1" indent="-342900"/>
            <a:r>
              <a:rPr lang="en-CA" sz="2000" dirty="0"/>
              <a:t>No sub-annual micro data available</a:t>
            </a:r>
          </a:p>
          <a:p>
            <a:pPr marL="800100" lvl="1" indent="-342900"/>
            <a:r>
              <a:rPr lang="en-CA" sz="2000" dirty="0"/>
              <a:t>Applied quarterly changes in household final consumption expenditure and assets from the published SNA data proportionally to all households </a:t>
            </a:r>
          </a:p>
          <a:p>
            <a:pPr marL="342900" indent="-342900"/>
            <a:endParaRPr lang="en-CA" dirty="0"/>
          </a:p>
          <a:p>
            <a:pPr marL="800100" lvl="1" indent="-342900"/>
            <a:endParaRPr lang="en-C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5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666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Social Policy Simulation Database (SPSD) </a:t>
            </a:r>
            <a:br>
              <a:rPr lang="en-CA" sz="4000" b="1" dirty="0"/>
            </a:br>
            <a:r>
              <a:rPr lang="en-CA" sz="4000" b="1" dirty="0"/>
              <a:t>Model </a:t>
            </a:r>
            <a:r>
              <a:rPr lang="en-CA" sz="4000" b="1" dirty="0" err="1"/>
              <a:t>Cov</a:t>
            </a:r>
            <a:r>
              <a:rPr lang="en-CA" sz="4000" b="1" dirty="0"/>
              <a:t>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708"/>
            <a:ext cx="10515600" cy="4008825"/>
          </a:xfrm>
        </p:spPr>
        <p:txBody>
          <a:bodyPr>
            <a:normAutofit/>
          </a:bodyPr>
          <a:lstStyle/>
          <a:p>
            <a:r>
              <a:rPr lang="en-CA" dirty="0" err="1"/>
              <a:t>Cov</a:t>
            </a:r>
            <a:r>
              <a:rPr lang="en-CA" dirty="0"/>
              <a:t> Model 3.0 released in October 2020 includes:</a:t>
            </a:r>
          </a:p>
          <a:p>
            <a:pPr lvl="1"/>
            <a:r>
              <a:rPr lang="en-CA" dirty="0"/>
              <a:t>Dynamic labour adjustment module </a:t>
            </a:r>
          </a:p>
          <a:p>
            <a:pPr lvl="2"/>
            <a:r>
              <a:rPr lang="en-CA" dirty="0"/>
              <a:t>Probabilities of lay-off and absence from work</a:t>
            </a:r>
          </a:p>
          <a:p>
            <a:pPr lvl="2"/>
            <a:r>
              <a:rPr lang="en-CA" dirty="0"/>
              <a:t>Parameters derived from the Labour Force Survey data by industry and full/part time status</a:t>
            </a:r>
          </a:p>
          <a:p>
            <a:pPr lvl="1"/>
            <a:r>
              <a:rPr lang="en-CA" dirty="0"/>
              <a:t>Canada’s COVID-19 Economic Response (all benefits up to September 26, 2020)</a:t>
            </a:r>
          </a:p>
          <a:p>
            <a:pPr lvl="1"/>
            <a:r>
              <a:rPr lang="en-CA" dirty="0"/>
              <a:t>Provincial COVID-19 Responses (all benefits up to September 26, 2020)</a:t>
            </a:r>
          </a:p>
          <a:p>
            <a:r>
              <a:rPr lang="en-US" dirty="0"/>
              <a:t>Additional parameter adjustments for the DHEA</a:t>
            </a:r>
          </a:p>
          <a:p>
            <a:pPr lvl="1"/>
            <a:r>
              <a:rPr lang="en-US" dirty="0"/>
              <a:t>New labor adjustment by industry and wage level (low, medium, high)</a:t>
            </a:r>
          </a:p>
          <a:p>
            <a:pPr lvl="1"/>
            <a:r>
              <a:rPr lang="en-US" dirty="0"/>
              <a:t>Shift from regular EI to CERB</a:t>
            </a:r>
          </a:p>
          <a:p>
            <a:pPr lvl="2"/>
            <a:r>
              <a:rPr lang="en-US" dirty="0"/>
              <a:t>People receiving sickness or regular EI on or after the week of March 15 2020 receive CERB instead</a:t>
            </a:r>
          </a:p>
          <a:p>
            <a:pPr lvl="1"/>
            <a:r>
              <a:rPr lang="en-US" dirty="0"/>
              <a:t>Increases to earnings due </a:t>
            </a:r>
            <a:r>
              <a:rPr lang="en-US"/>
              <a:t>to overtime</a:t>
            </a:r>
            <a:endParaRPr lang="en-US" dirty="0"/>
          </a:p>
          <a:p>
            <a:pPr lvl="2"/>
            <a:r>
              <a:rPr lang="en-US" dirty="0"/>
              <a:t>Probabilities derived using the LFS data by industry and wage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666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Additional adjustments by NEAD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708"/>
            <a:ext cx="10515600" cy="4008825"/>
          </a:xfrm>
        </p:spPr>
        <p:txBody>
          <a:bodyPr/>
          <a:lstStyle/>
          <a:p>
            <a:r>
              <a:rPr lang="en-CA" sz="2400" dirty="0"/>
              <a:t>Quarterly distribution of wages and salaries by wage quintile using changes in the distribution of earnings from the LFS</a:t>
            </a:r>
          </a:p>
          <a:p>
            <a:pPr lvl="1"/>
            <a:r>
              <a:rPr lang="en-CA" sz="2000" dirty="0"/>
              <a:t>Shift the share of wages and salaries for lowest wage persons down and up for highest wage persons</a:t>
            </a:r>
          </a:p>
          <a:p>
            <a:pPr lvl="1"/>
            <a:endParaRPr lang="en-CA" sz="2000" dirty="0"/>
          </a:p>
          <a:p>
            <a:r>
              <a:rPr lang="en-CA" sz="2400" dirty="0"/>
              <a:t>Adjust CERB distribution by age to align with micro data from ESDC</a:t>
            </a:r>
          </a:p>
          <a:p>
            <a:pPr lvl="1"/>
            <a:r>
              <a:rPr lang="en-CA" sz="2000" dirty="0"/>
              <a:t>Shifted CERB down for 44-64 year olds towards under 35 years (more to under 25)</a:t>
            </a:r>
          </a:p>
          <a:p>
            <a:pPr lvl="1"/>
            <a:endParaRPr lang="en-CA" sz="2000" dirty="0"/>
          </a:p>
          <a:p>
            <a:r>
              <a:rPr lang="en-CA" sz="2200" dirty="0"/>
              <a:t>Both adjustments were made to the microdata (individuals) before rolling up to households or benchmarking to quarterly SNA indicators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666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Distribution of household disposable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506963"/>
            <a:ext cx="10267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second and third quarters of 2020 there was a slight reduction in income inequality as the gap between the lowest and highest income groups declined.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change was driven by increases in the disposable income of lower income households as transfers from governments exceeded losses in wages and self-employment income.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329" y="1951708"/>
            <a:ext cx="8126186" cy="24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2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06" y="963901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Changes in household disposable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487" y="4736467"/>
            <a:ext cx="11370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Lowest income and younger households recorded the largest declines in the first quarter of 2020 and the largest rebound in the second quarter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Second quarter was led by increases in transfers from government (introduction of Covid-19 support measures)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Without Covid-19 support measures disposable income would have fallen in the second quarter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6" y="1866694"/>
            <a:ext cx="5519474" cy="291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720" y="1842958"/>
            <a:ext cx="5500524" cy="28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89" y="1067422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Change in compensation of employees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388" y="4388562"/>
            <a:ext cx="10091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Lowest income and youngest households recorded earlier and larger declines than other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112987"/>
            <a:ext cx="4754217" cy="1902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40" y="2112987"/>
            <a:ext cx="4732506" cy="19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89" y="1067422"/>
            <a:ext cx="10515600" cy="895042"/>
          </a:xfrm>
        </p:spPr>
        <p:txBody>
          <a:bodyPr>
            <a:noAutofit/>
          </a:bodyPr>
          <a:lstStyle/>
          <a:p>
            <a:r>
              <a:rPr lang="en-CA" sz="4000" b="1" dirty="0"/>
              <a:t>Change in self-employment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8941-14B7-F247-B186-6D8127D1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388" y="4388562"/>
            <a:ext cx="10091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Lower income and younger and pre-retirement households recorded largest declines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88" y="1962464"/>
            <a:ext cx="4696741" cy="197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09" y="1962464"/>
            <a:ext cx="4881355" cy="19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a_quarterly_dec2020.potx" id="{E022BBF0-4A42-4F37-96C8-F11EFD8A7823}" vid="{FE0F99F4-AA66-4124-8A9B-36C5E74B2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00F2F1E960B64FAC22A58E2A2AE8B9" ma:contentTypeVersion="31" ma:contentTypeDescription="Create a new document." ma:contentTypeScope="" ma:versionID="f232e23f9ececfbad3f5c577427cbb7b">
  <xsd:schema xmlns:xsd="http://www.w3.org/2001/XMLSchema" xmlns:xs="http://www.w3.org/2001/XMLSchema" xmlns:p="http://schemas.microsoft.com/office/2006/metadata/properties" xmlns:ns2="dd774590-caf2-40ff-b04f-1e20d86f2c70" xmlns:ns3="c39ac8e3-0f08-4b7d-bd41-28055cb5e628" xmlns:ns4="985ec44e-1bab-4c0b-9df0-6ba128686fc9" targetNamespace="http://schemas.microsoft.com/office/2006/metadata/properties" ma:root="true" ma:fieldsID="6f7c8b45b6e0cef75aa77849e44eb0ff" ns2:_="" ns3:_="" ns4:_="">
    <xsd:import namespace="dd774590-caf2-40ff-b04f-1e20d86f2c70"/>
    <xsd:import namespace="c39ac8e3-0f08-4b7d-bd41-28055cb5e62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  <xsd:element ref="ns2:TaxKeywordTaxHTField" minOccurs="0"/>
                <xsd:element ref="ns4:TaxCatchAll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74590-caf2-40ff-b04f-1e20d86f2c7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78175662-8596-484a-92c7-351d01561e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ac8e3-0f08-4b7d-bd41-28055cb5e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0" nillable="true" ma:displayName="Tags" ma:description="" ma:hidden="true" ma:indexed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Category" ma:index="24" nillable="true" ma:displayName="Category" ma:format="Dropdown" ma:internalName="Categor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719dce3-84fe-4056-94cd-88c297797000}" ma:internalName="TaxCatchAll" ma:readOnly="false" ma:showField="CatchAllData" ma:web="dd774590-caf2-40ff-b04f-1e20d86f2c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 ma:index="23" ma:displayName="Subject"/>
        <xsd:element ref="dc:description" minOccurs="0" maxOccurs="1" ma:index="25" ma:displayName="Comments"/>
        <xsd:element name="keywords" minOccurs="0" maxOccurs="1" type="xsd:string"/>
        <xsd:element ref="dc:language" minOccurs="0" maxOccurs="1"/>
        <xsd:element name="category" minOccurs="0" maxOccurs="1" type="xsd:string" ma:index="26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c39ac8e3-0f08-4b7d-bd41-28055cb5e628" xsi:nil="true"/>
    <TaxCatchAll xmlns="985ec44e-1bab-4c0b-9df0-6ba128686fc9"/>
    <TaxKeywordTaxHTField xmlns="dd774590-caf2-40ff-b04f-1e20d86f2c70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4180C5-75A8-4E72-8771-F3BD2760E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774590-caf2-40ff-b04f-1e20d86f2c70"/>
    <ds:schemaRef ds:uri="c39ac8e3-0f08-4b7d-bd41-28055cb5e628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E19864-95B3-4669-A479-4175EE186F06}">
  <ds:schemaRefs>
    <ds:schemaRef ds:uri="http://schemas.microsoft.com/office/2006/metadata/properties"/>
    <ds:schemaRef ds:uri="http://schemas.microsoft.com/office/infopath/2007/PartnerControls"/>
    <ds:schemaRef ds:uri="c39ac8e3-0f08-4b7d-bd41-28055cb5e628"/>
    <ds:schemaRef ds:uri="985ec44e-1bab-4c0b-9df0-6ba128686fc9"/>
    <ds:schemaRef ds:uri="dd774590-caf2-40ff-b04f-1e20d86f2c70"/>
  </ds:schemaRefs>
</ds:datastoreItem>
</file>

<file path=customXml/itemProps3.xml><?xml version="1.0" encoding="utf-8"?>
<ds:datastoreItem xmlns:ds="http://schemas.openxmlformats.org/officeDocument/2006/customXml" ds:itemID="{0FE61AE8-A233-4635-B15E-C2B4CDCC0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dhea_quarterly_dec2020</Template>
  <TotalTime>3280</TotalTime>
  <Words>1026</Words>
  <Application>Microsoft Office PowerPoint</Application>
  <PresentationFormat>Widescreen</PresentationFormat>
  <Paragraphs>133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 MT Std</vt:lpstr>
      <vt:lpstr>Arial</vt:lpstr>
      <vt:lpstr>Calibri</vt:lpstr>
      <vt:lpstr>Office Theme</vt:lpstr>
      <vt:lpstr>Household economic well-being during the Covid-19 pandemic</vt:lpstr>
      <vt:lpstr>Overview</vt:lpstr>
      <vt:lpstr>Data sources</vt:lpstr>
      <vt:lpstr>Social Policy Simulation Database (SPSD)  Model Cov 3.0</vt:lpstr>
      <vt:lpstr>Additional adjustments by NEAD</vt:lpstr>
      <vt:lpstr>Distribution of household disposable income</vt:lpstr>
      <vt:lpstr>Changes in household disposable income</vt:lpstr>
      <vt:lpstr>Change in compensation of employees</vt:lpstr>
      <vt:lpstr>Change in self-employment income</vt:lpstr>
      <vt:lpstr>Changes in current transfers received</vt:lpstr>
      <vt:lpstr>Impact of Covid-19 support measures</vt:lpstr>
      <vt:lpstr>Households improve their average net saving</vt:lpstr>
      <vt:lpstr>Change in average household net worth</vt:lpstr>
      <vt:lpstr>Household Assets &amp; Liabilities</vt:lpstr>
      <vt:lpstr>Debt-to-income-ratios decline</vt:lpstr>
      <vt:lpstr>Next steps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Distributions of Household Economic Accounts</dc:title>
  <dc:creator>Sinclair, Amanda - NEAD/DCEN</dc:creator>
  <cp:lastModifiedBy>Oleksandr SVIRCHEVSKYY</cp:lastModifiedBy>
  <cp:revision>242</cp:revision>
  <dcterms:created xsi:type="dcterms:W3CDTF">2020-12-15T21:04:41Z</dcterms:created>
  <dcterms:modified xsi:type="dcterms:W3CDTF">2021-04-28T12:57:05Z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1228130684</vt:i4>
  </property>
  <property fmtid="{D5CDD505-2E9C-101B-9397-08002B2CF9AE}" pid="3" name="_NewReviewCycle">
    <vt:lpwstr/>
  </property>
  <property fmtid="{D5CDD505-2E9C-101B-9397-08002B2CF9AE}" pid="4" name="_EmailSubject">
    <vt:lpwstr>Fed-Prov presentation on DHEA</vt:lpwstr>
  </property>
  <property fmtid="{D5CDD505-2E9C-101B-9397-08002B2CF9AE}" pid="5" name="_AuthorEmail">
    <vt:lpwstr>amanda.sinclair@canada.ca</vt:lpwstr>
  </property>
  <property fmtid="{D5CDD505-2E9C-101B-9397-08002B2CF9AE}" pid="6" name="_AuthorEmailDisplayName">
    <vt:lpwstr>Sinclair, Amanda (STATCAN)</vt:lpwstr>
  </property>
  <property fmtid="{D5CDD505-2E9C-101B-9397-08002B2CF9AE}" pid="7" name="ContentTypeId">
    <vt:lpwstr>0x010100AC00F2F1E960B64FAC22A58E2A2AE8B9</vt:lpwstr>
  </property>
  <property fmtid="{D5CDD505-2E9C-101B-9397-08002B2CF9AE}" pid="8" name="TaxKeyword">
    <vt:lpwstr/>
  </property>
</Properties>
</file>