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5"/>
  </p:notesMasterIdLst>
  <p:handoutMasterIdLst>
    <p:handoutMasterId r:id="rId26"/>
  </p:handoutMasterIdLst>
  <p:sldIdLst>
    <p:sldId id="1164" r:id="rId5"/>
    <p:sldId id="1163" r:id="rId6"/>
    <p:sldId id="1165" r:id="rId7"/>
    <p:sldId id="1152" r:id="rId8"/>
    <p:sldId id="1155" r:id="rId9"/>
    <p:sldId id="1195" r:id="rId10"/>
    <p:sldId id="1166" r:id="rId11"/>
    <p:sldId id="1167" r:id="rId12"/>
    <p:sldId id="1168" r:id="rId13"/>
    <p:sldId id="1169" r:id="rId14"/>
    <p:sldId id="1170" r:id="rId15"/>
    <p:sldId id="1171" r:id="rId16"/>
    <p:sldId id="1172" r:id="rId17"/>
    <p:sldId id="1173" r:id="rId18"/>
    <p:sldId id="1174" r:id="rId19"/>
    <p:sldId id="1196" r:id="rId20"/>
    <p:sldId id="1197" r:id="rId21"/>
    <p:sldId id="1175" r:id="rId22"/>
    <p:sldId id="1176" r:id="rId23"/>
    <p:sldId id="260" r:id="rId24"/>
  </p:sldIdLst>
  <p:sldSz cx="12192000" cy="6858000"/>
  <p:notesSz cx="7023100" cy="9309100"/>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164"/>
            <p14:sldId id="1163"/>
            <p14:sldId id="1165"/>
            <p14:sldId id="1152"/>
            <p14:sldId id="1155"/>
            <p14:sldId id="1195"/>
            <p14:sldId id="1166"/>
            <p14:sldId id="1167"/>
            <p14:sldId id="1168"/>
            <p14:sldId id="1169"/>
            <p14:sldId id="1170"/>
            <p14:sldId id="1171"/>
            <p14:sldId id="1172"/>
            <p14:sldId id="1173"/>
            <p14:sldId id="1174"/>
            <p14:sldId id="1196"/>
            <p14:sldId id="1197"/>
            <p14:sldId id="1175"/>
            <p14:sldId id="1176"/>
            <p14:sldId id="260"/>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2844" userDrawn="1">
          <p15:clr>
            <a:srgbClr val="A4A3A4"/>
          </p15:clr>
        </p15:guide>
        <p15:guide id="2" pos="2124"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pofford, Laura" initials="SL" lastIdx="2" clrIdx="6">
    <p:extLst>
      <p:ext uri="{19B8F6BF-5375-455C-9EA6-DF929625EA0E}">
        <p15:presenceInfo xmlns:p15="http://schemas.microsoft.com/office/powerpoint/2012/main" userId="S::lspofford@imf.org::729f3023-7458-4886-8b15-5f4e1b9d797d" providerId="AD"/>
      </p:ext>
    </p:extLst>
  </p:cmAuthor>
  <p:cmAuthor id="1" name="Nandwa, Boaz" initials="NB" lastIdx="10" clrIdx="0"/>
  <p:cmAuthor id="2" name="Kamil Dybczak" initials="KD" lastIdx="10" clrIdx="1"/>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a:srgbClr val="5E8AB4"/>
    <a:srgbClr val="E46C0A"/>
    <a:srgbClr val="25D129"/>
    <a:srgbClr val="DC4234"/>
    <a:srgbClr val="00AEB3"/>
    <a:srgbClr val="FFCC00"/>
    <a:srgbClr val="ED7D31"/>
    <a:srgbClr val="A6A6A6"/>
    <a:srgbClr val="70A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5" autoAdjust="0"/>
    <p:restoredTop sz="97864" autoAdjust="0"/>
  </p:normalViewPr>
  <p:slideViewPr>
    <p:cSldViewPr snapToGrid="0">
      <p:cViewPr varScale="1">
        <p:scale>
          <a:sx n="101" d="100"/>
          <a:sy n="101" d="100"/>
        </p:scale>
        <p:origin x="636" y="114"/>
      </p:cViewPr>
      <p:guideLst/>
    </p:cSldViewPr>
  </p:slideViewPr>
  <p:outlineViewPr>
    <p:cViewPr>
      <p:scale>
        <a:sx n="33" d="100"/>
        <a:sy n="33" d="100"/>
      </p:scale>
      <p:origin x="0" y="-1104"/>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2844"/>
        <p:guide pos="2124"/>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09A813-240C-46D5-BFD6-F0448D0BCCF7}"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US"/>
        </a:p>
      </dgm:t>
    </dgm:pt>
    <dgm:pt modelId="{C26C8E4A-A776-4583-B2ED-60B2EE2466ED}">
      <dgm:prSet phldrT="[Text]"/>
      <dgm:spPr/>
      <dgm:t>
        <a:bodyPr/>
        <a:lstStyle/>
        <a:p>
          <a:r>
            <a:rPr lang="en-US" b="1" dirty="0"/>
            <a:t>Issue</a:t>
          </a:r>
        </a:p>
      </dgm:t>
    </dgm:pt>
    <dgm:pt modelId="{C80F45E1-63D4-4176-95E5-ADB07E3FC8F9}" type="parTrans" cxnId="{B9C28CA0-1EE3-4BFA-97E4-A965D37A1591}">
      <dgm:prSet/>
      <dgm:spPr/>
      <dgm:t>
        <a:bodyPr/>
        <a:lstStyle/>
        <a:p>
          <a:endParaRPr lang="en-US"/>
        </a:p>
      </dgm:t>
    </dgm:pt>
    <dgm:pt modelId="{BFFFF034-B6B6-48F1-8BC2-8B42ABED7AD8}" type="sibTrans" cxnId="{B9C28CA0-1EE3-4BFA-97E4-A965D37A1591}">
      <dgm:prSet/>
      <dgm:spPr/>
      <dgm:t>
        <a:bodyPr/>
        <a:lstStyle/>
        <a:p>
          <a:endParaRPr lang="en-US"/>
        </a:p>
      </dgm:t>
    </dgm:pt>
    <dgm:pt modelId="{630D1890-4590-410B-892B-917C1F0B23A5}">
      <dgm:prSet phldrT="[Text]"/>
      <dgm:spPr/>
      <dgm:t>
        <a:bodyPr/>
        <a:lstStyle/>
        <a:p>
          <a:r>
            <a:rPr lang="en-US" dirty="0"/>
            <a:t>Financial asset (accounts receivable, pre-paid tax) valued at purchase price created for firm</a:t>
          </a:r>
        </a:p>
      </dgm:t>
    </dgm:pt>
    <dgm:pt modelId="{13088AFC-269C-4BD7-A4B3-215E2D050476}" type="parTrans" cxnId="{FC2694CB-6D9C-4926-97C0-256E9BE99D54}">
      <dgm:prSet/>
      <dgm:spPr/>
      <dgm:t>
        <a:bodyPr/>
        <a:lstStyle/>
        <a:p>
          <a:endParaRPr lang="en-US"/>
        </a:p>
      </dgm:t>
    </dgm:pt>
    <dgm:pt modelId="{86BEDB6F-775C-47AD-8375-F71E60FCE997}" type="sibTrans" cxnId="{FC2694CB-6D9C-4926-97C0-256E9BE99D54}">
      <dgm:prSet/>
      <dgm:spPr/>
      <dgm:t>
        <a:bodyPr/>
        <a:lstStyle/>
        <a:p>
          <a:endParaRPr lang="en-US"/>
        </a:p>
      </dgm:t>
    </dgm:pt>
    <dgm:pt modelId="{F74A674A-BAB8-4821-84B0-C50CFBA7611F}">
      <dgm:prSet phldrT="[Text]"/>
      <dgm:spPr/>
      <dgm:t>
        <a:bodyPr/>
        <a:lstStyle/>
        <a:p>
          <a:r>
            <a:rPr lang="en-US" dirty="0"/>
            <a:t>Corresponding financial liability (accounts payable, pre-paid tax) recorded for GG </a:t>
          </a:r>
        </a:p>
      </dgm:t>
    </dgm:pt>
    <dgm:pt modelId="{481AFCBB-DF56-4108-89A0-DABEE105F69A}" type="parTrans" cxnId="{E9E8A280-E899-4B40-BCA2-D56D9F343138}">
      <dgm:prSet/>
      <dgm:spPr/>
      <dgm:t>
        <a:bodyPr/>
        <a:lstStyle/>
        <a:p>
          <a:endParaRPr lang="en-US"/>
        </a:p>
      </dgm:t>
    </dgm:pt>
    <dgm:pt modelId="{E5CB4370-C147-4F21-80C3-8A78AEDAE89A}" type="sibTrans" cxnId="{E9E8A280-E899-4B40-BCA2-D56D9F343138}">
      <dgm:prSet/>
      <dgm:spPr/>
      <dgm:t>
        <a:bodyPr/>
        <a:lstStyle/>
        <a:p>
          <a:endParaRPr lang="en-US"/>
        </a:p>
      </dgm:t>
    </dgm:pt>
    <dgm:pt modelId="{75728D09-B1A7-4B36-B4F8-AC5E03571753}">
      <dgm:prSet phldrT="[Text]"/>
      <dgm:spPr/>
      <dgm:t>
        <a:bodyPr/>
        <a:lstStyle/>
        <a:p>
          <a:r>
            <a:rPr lang="en-US" b="1" dirty="0"/>
            <a:t>Subsequent periods</a:t>
          </a:r>
        </a:p>
      </dgm:t>
    </dgm:pt>
    <dgm:pt modelId="{55908302-9E1E-46AC-A13A-63AEBF6EE9FF}" type="parTrans" cxnId="{DE6D6522-FAF7-44F6-BAC6-9FE8BB0A6FAB}">
      <dgm:prSet/>
      <dgm:spPr/>
      <dgm:t>
        <a:bodyPr/>
        <a:lstStyle/>
        <a:p>
          <a:endParaRPr lang="en-US"/>
        </a:p>
      </dgm:t>
    </dgm:pt>
    <dgm:pt modelId="{C6739646-0CFA-4044-9551-33EA10560943}" type="sibTrans" cxnId="{DE6D6522-FAF7-44F6-BAC6-9FE8BB0A6FAB}">
      <dgm:prSet/>
      <dgm:spPr/>
      <dgm:t>
        <a:bodyPr/>
        <a:lstStyle/>
        <a:p>
          <a:endParaRPr lang="en-US"/>
        </a:p>
      </dgm:t>
    </dgm:pt>
    <dgm:pt modelId="{0F490F87-4482-4E0C-8D11-9AF508FF7DC9}">
      <dgm:prSet phldrT="[Text]"/>
      <dgm:spPr/>
      <dgm:t>
        <a:bodyPr/>
        <a:lstStyle/>
        <a:p>
          <a:r>
            <a:rPr lang="en-US" dirty="0">
              <a:sym typeface="Wingdings" panose="05000000000000000000" pitchFamily="2" charset="2"/>
            </a:rPr>
            <a:t>NPNFA  </a:t>
          </a:r>
          <a:r>
            <a:rPr lang="en-US" dirty="0"/>
            <a:t>Purchase Price – Market Price</a:t>
          </a:r>
        </a:p>
      </dgm:t>
    </dgm:pt>
    <dgm:pt modelId="{06443CE9-9816-4A0B-B3C5-D548F28BD755}" type="parTrans" cxnId="{C9D6413E-03A8-432E-AFE3-5725192509B3}">
      <dgm:prSet/>
      <dgm:spPr/>
      <dgm:t>
        <a:bodyPr/>
        <a:lstStyle/>
        <a:p>
          <a:endParaRPr lang="en-US"/>
        </a:p>
      </dgm:t>
    </dgm:pt>
    <dgm:pt modelId="{92F3C167-3CF2-40EB-8826-B039DC4BD5F9}" type="sibTrans" cxnId="{C9D6413E-03A8-432E-AFE3-5725192509B3}">
      <dgm:prSet/>
      <dgm:spPr/>
      <dgm:t>
        <a:bodyPr/>
        <a:lstStyle/>
        <a:p>
          <a:endParaRPr lang="en-US"/>
        </a:p>
      </dgm:t>
    </dgm:pt>
    <dgm:pt modelId="{2BBF04A6-9A95-4564-80B3-DEAE1CB90E4B}">
      <dgm:prSet phldrT="[Text]"/>
      <dgm:spPr/>
      <dgm:t>
        <a:bodyPr/>
        <a:lstStyle/>
        <a:p>
          <a:r>
            <a:rPr lang="en-US" dirty="0"/>
            <a:t>Surrender</a:t>
          </a:r>
        </a:p>
      </dgm:t>
    </dgm:pt>
    <dgm:pt modelId="{07D74A4B-C8B6-4E27-873E-C66874D42ED0}" type="parTrans" cxnId="{1F99B92C-3104-420C-830D-866ED45218BC}">
      <dgm:prSet/>
      <dgm:spPr/>
      <dgm:t>
        <a:bodyPr/>
        <a:lstStyle/>
        <a:p>
          <a:endParaRPr lang="en-US"/>
        </a:p>
      </dgm:t>
    </dgm:pt>
    <dgm:pt modelId="{E3FFEDEB-6864-41A8-A535-15E5BE47950E}" type="sibTrans" cxnId="{1F99B92C-3104-420C-830D-866ED45218BC}">
      <dgm:prSet/>
      <dgm:spPr/>
      <dgm:t>
        <a:bodyPr/>
        <a:lstStyle/>
        <a:p>
          <a:endParaRPr lang="en-US"/>
        </a:p>
      </dgm:t>
    </dgm:pt>
    <dgm:pt modelId="{79AB3FD2-07E8-4050-B88C-81BD95BBDC13}">
      <dgm:prSet phldrT="[Text]"/>
      <dgm:spPr/>
      <dgm:t>
        <a:bodyPr/>
        <a:lstStyle/>
        <a:p>
          <a:r>
            <a:rPr lang="en-US" dirty="0"/>
            <a:t>NPNFA is removed from balance sheet of firm via (OCVA)</a:t>
          </a:r>
        </a:p>
      </dgm:t>
    </dgm:pt>
    <dgm:pt modelId="{BA945005-6125-44C6-AF29-EB5C121AB37D}" type="parTrans" cxnId="{2AAEACE4-BDF4-4FAF-9262-918BF1C6F65F}">
      <dgm:prSet/>
      <dgm:spPr/>
      <dgm:t>
        <a:bodyPr/>
        <a:lstStyle/>
        <a:p>
          <a:endParaRPr lang="en-US"/>
        </a:p>
      </dgm:t>
    </dgm:pt>
    <dgm:pt modelId="{DB25AE90-2565-4AAF-90F4-4CB57FC8B275}" type="sibTrans" cxnId="{2AAEACE4-BDF4-4FAF-9262-918BF1C6F65F}">
      <dgm:prSet/>
      <dgm:spPr/>
      <dgm:t>
        <a:bodyPr/>
        <a:lstStyle/>
        <a:p>
          <a:endParaRPr lang="en-US"/>
        </a:p>
      </dgm:t>
    </dgm:pt>
    <dgm:pt modelId="{2895E86C-C380-43B3-B586-DF43683B1B0B}">
      <dgm:prSet phldrT="[Text]"/>
      <dgm:spPr/>
      <dgm:t>
        <a:bodyPr/>
        <a:lstStyle/>
        <a:p>
          <a:r>
            <a:rPr lang="en-US" dirty="0"/>
            <a:t>Financial asset surrendered to GG (valued at purchase price ) in lieu of taxes</a:t>
          </a:r>
        </a:p>
      </dgm:t>
    </dgm:pt>
    <dgm:pt modelId="{0597E793-4748-4CA0-BDF4-51E9B6861A07}" type="parTrans" cxnId="{814EB4F2-46FC-4296-8DE0-9333A0E8B41B}">
      <dgm:prSet/>
      <dgm:spPr/>
      <dgm:t>
        <a:bodyPr/>
        <a:lstStyle/>
        <a:p>
          <a:endParaRPr lang="en-US"/>
        </a:p>
      </dgm:t>
    </dgm:pt>
    <dgm:pt modelId="{DEBB542E-A0DC-4801-8B7C-0FD857CA212F}" type="sibTrans" cxnId="{814EB4F2-46FC-4296-8DE0-9333A0E8B41B}">
      <dgm:prSet/>
      <dgm:spPr/>
      <dgm:t>
        <a:bodyPr/>
        <a:lstStyle/>
        <a:p>
          <a:endParaRPr lang="en-US"/>
        </a:p>
      </dgm:t>
    </dgm:pt>
    <dgm:pt modelId="{0206206A-873F-4AE9-8130-A563B4DB3F46}">
      <dgm:prSet phldrT="[Text]"/>
      <dgm:spPr/>
      <dgm:t>
        <a:bodyPr/>
        <a:lstStyle/>
        <a:p>
          <a:r>
            <a:rPr lang="en-US" dirty="0"/>
            <a:t>Liability of GG remains the same</a:t>
          </a:r>
        </a:p>
      </dgm:t>
    </dgm:pt>
    <dgm:pt modelId="{055AFDF2-43B9-4446-8361-243F22437B62}" type="parTrans" cxnId="{2903DFEA-C064-460C-8E2B-2D4BF085C592}">
      <dgm:prSet/>
      <dgm:spPr/>
      <dgm:t>
        <a:bodyPr/>
        <a:lstStyle/>
        <a:p>
          <a:endParaRPr lang="en-US"/>
        </a:p>
      </dgm:t>
    </dgm:pt>
    <dgm:pt modelId="{EB269103-6DE0-4E31-BD1C-F1EB6FEC8E45}" type="sibTrans" cxnId="{2903DFEA-C064-460C-8E2B-2D4BF085C592}">
      <dgm:prSet/>
      <dgm:spPr/>
      <dgm:t>
        <a:bodyPr/>
        <a:lstStyle/>
        <a:p>
          <a:endParaRPr lang="en-US"/>
        </a:p>
      </dgm:t>
    </dgm:pt>
    <dgm:pt modelId="{D3C4E849-FBFB-4264-B6DD-19B8C0AF65C2}">
      <dgm:prSet phldrT="[Text]"/>
      <dgm:spPr/>
      <dgm:t>
        <a:bodyPr/>
        <a:lstStyle/>
        <a:p>
          <a:r>
            <a:rPr lang="en-US" dirty="0"/>
            <a:t>Increased asset via (OCVA) for firm </a:t>
          </a:r>
        </a:p>
      </dgm:t>
    </dgm:pt>
    <dgm:pt modelId="{B8DD4EC3-3F07-43EC-9350-9A4F79B51E2B}" type="parTrans" cxnId="{888A8512-1ED5-41B1-B4DC-2D87237D8984}">
      <dgm:prSet/>
      <dgm:spPr/>
      <dgm:t>
        <a:bodyPr/>
        <a:lstStyle/>
        <a:p>
          <a:endParaRPr lang="en-US"/>
        </a:p>
      </dgm:t>
    </dgm:pt>
    <dgm:pt modelId="{54EE2B42-2A65-42D4-8BF2-15C95366A6B0}" type="sibTrans" cxnId="{888A8512-1ED5-41B1-B4DC-2D87237D8984}">
      <dgm:prSet/>
      <dgm:spPr/>
      <dgm:t>
        <a:bodyPr/>
        <a:lstStyle/>
        <a:p>
          <a:endParaRPr lang="en-US"/>
        </a:p>
      </dgm:t>
    </dgm:pt>
    <dgm:pt modelId="{62F4E91A-57DA-42CD-94F2-675A9563F3F6}" type="pres">
      <dgm:prSet presAssocID="{2D09A813-240C-46D5-BFD6-F0448D0BCCF7}" presName="linearFlow" presStyleCnt="0">
        <dgm:presLayoutVars>
          <dgm:dir/>
          <dgm:animLvl val="lvl"/>
          <dgm:resizeHandles val="exact"/>
        </dgm:presLayoutVars>
      </dgm:prSet>
      <dgm:spPr/>
    </dgm:pt>
    <dgm:pt modelId="{D1DF48CE-451E-4FD9-9921-572F2441CF51}" type="pres">
      <dgm:prSet presAssocID="{C26C8E4A-A776-4583-B2ED-60B2EE2466ED}" presName="composite" presStyleCnt="0"/>
      <dgm:spPr/>
    </dgm:pt>
    <dgm:pt modelId="{22FFF6BB-0953-412F-A31B-D63DBD0C8AF0}" type="pres">
      <dgm:prSet presAssocID="{C26C8E4A-A776-4583-B2ED-60B2EE2466ED}" presName="parentText" presStyleLbl="alignNode1" presStyleIdx="0" presStyleCnt="3">
        <dgm:presLayoutVars>
          <dgm:chMax val="1"/>
          <dgm:bulletEnabled val="1"/>
        </dgm:presLayoutVars>
      </dgm:prSet>
      <dgm:spPr/>
    </dgm:pt>
    <dgm:pt modelId="{82CE7859-9A26-427A-B273-015F8D628C73}" type="pres">
      <dgm:prSet presAssocID="{C26C8E4A-A776-4583-B2ED-60B2EE2466ED}" presName="descendantText" presStyleLbl="alignAcc1" presStyleIdx="0" presStyleCnt="3">
        <dgm:presLayoutVars>
          <dgm:bulletEnabled val="1"/>
        </dgm:presLayoutVars>
      </dgm:prSet>
      <dgm:spPr/>
    </dgm:pt>
    <dgm:pt modelId="{7D9B6B99-1C76-4095-B2E4-C9E4F708320C}" type="pres">
      <dgm:prSet presAssocID="{BFFFF034-B6B6-48F1-8BC2-8B42ABED7AD8}" presName="sp" presStyleCnt="0"/>
      <dgm:spPr/>
    </dgm:pt>
    <dgm:pt modelId="{B6F76625-D8FA-4C6C-902B-970979810975}" type="pres">
      <dgm:prSet presAssocID="{75728D09-B1A7-4B36-B4F8-AC5E03571753}" presName="composite" presStyleCnt="0"/>
      <dgm:spPr/>
    </dgm:pt>
    <dgm:pt modelId="{4AAA19AA-C94C-4107-8C1A-9A57E3857929}" type="pres">
      <dgm:prSet presAssocID="{75728D09-B1A7-4B36-B4F8-AC5E03571753}" presName="parentText" presStyleLbl="alignNode1" presStyleIdx="1" presStyleCnt="3">
        <dgm:presLayoutVars>
          <dgm:chMax val="1"/>
          <dgm:bulletEnabled val="1"/>
        </dgm:presLayoutVars>
      </dgm:prSet>
      <dgm:spPr/>
    </dgm:pt>
    <dgm:pt modelId="{D79CFAC3-4369-4BCF-A8F6-96D1A4C58F9B}" type="pres">
      <dgm:prSet presAssocID="{75728D09-B1A7-4B36-B4F8-AC5E03571753}" presName="descendantText" presStyleLbl="alignAcc1" presStyleIdx="1" presStyleCnt="3" custLinFactNeighborX="628">
        <dgm:presLayoutVars>
          <dgm:bulletEnabled val="1"/>
        </dgm:presLayoutVars>
      </dgm:prSet>
      <dgm:spPr/>
    </dgm:pt>
    <dgm:pt modelId="{2198691B-9680-467A-887B-C9D2E5A05D5B}" type="pres">
      <dgm:prSet presAssocID="{C6739646-0CFA-4044-9551-33EA10560943}" presName="sp" presStyleCnt="0"/>
      <dgm:spPr/>
    </dgm:pt>
    <dgm:pt modelId="{4A7642AD-08FD-4195-85C2-35ED0FB9BB5E}" type="pres">
      <dgm:prSet presAssocID="{2BBF04A6-9A95-4564-80B3-DEAE1CB90E4B}" presName="composite" presStyleCnt="0"/>
      <dgm:spPr/>
    </dgm:pt>
    <dgm:pt modelId="{D5EC7147-324C-4A89-B6B5-9232F4FFCACF}" type="pres">
      <dgm:prSet presAssocID="{2BBF04A6-9A95-4564-80B3-DEAE1CB90E4B}" presName="parentText" presStyleLbl="alignNode1" presStyleIdx="2" presStyleCnt="3">
        <dgm:presLayoutVars>
          <dgm:chMax val="1"/>
          <dgm:bulletEnabled val="1"/>
        </dgm:presLayoutVars>
      </dgm:prSet>
      <dgm:spPr/>
    </dgm:pt>
    <dgm:pt modelId="{15874A1D-4E0E-4176-9D55-184E39A5ABA0}" type="pres">
      <dgm:prSet presAssocID="{2BBF04A6-9A95-4564-80B3-DEAE1CB90E4B}" presName="descendantText" presStyleLbl="alignAcc1" presStyleIdx="2" presStyleCnt="3">
        <dgm:presLayoutVars>
          <dgm:bulletEnabled val="1"/>
        </dgm:presLayoutVars>
      </dgm:prSet>
      <dgm:spPr/>
    </dgm:pt>
  </dgm:ptLst>
  <dgm:cxnLst>
    <dgm:cxn modelId="{97727C06-7398-4A71-B464-0000C4CE46E0}" type="presOf" srcId="{79AB3FD2-07E8-4050-B88C-81BD95BBDC13}" destId="{15874A1D-4E0E-4176-9D55-184E39A5ABA0}" srcOrd="0" destOrd="0" presId="urn:microsoft.com/office/officeart/2005/8/layout/chevron2"/>
    <dgm:cxn modelId="{CE6A2E0B-ED85-45EC-9CD3-93A83E3373E6}" type="presOf" srcId="{0206206A-873F-4AE9-8130-A563B4DB3F46}" destId="{D79CFAC3-4369-4BCF-A8F6-96D1A4C58F9B}" srcOrd="0" destOrd="2" presId="urn:microsoft.com/office/officeart/2005/8/layout/chevron2"/>
    <dgm:cxn modelId="{888A8512-1ED5-41B1-B4DC-2D87237D8984}" srcId="{75728D09-B1A7-4B36-B4F8-AC5E03571753}" destId="{D3C4E849-FBFB-4264-B6DD-19B8C0AF65C2}" srcOrd="1" destOrd="0" parTransId="{B8DD4EC3-3F07-43EC-9350-9A4F79B51E2B}" sibTransId="{54EE2B42-2A65-42D4-8BF2-15C95366A6B0}"/>
    <dgm:cxn modelId="{DE6D6522-FAF7-44F6-BAC6-9FE8BB0A6FAB}" srcId="{2D09A813-240C-46D5-BFD6-F0448D0BCCF7}" destId="{75728D09-B1A7-4B36-B4F8-AC5E03571753}" srcOrd="1" destOrd="0" parTransId="{55908302-9E1E-46AC-A13A-63AEBF6EE9FF}" sibTransId="{C6739646-0CFA-4044-9551-33EA10560943}"/>
    <dgm:cxn modelId="{1F99B92C-3104-420C-830D-866ED45218BC}" srcId="{2D09A813-240C-46D5-BFD6-F0448D0BCCF7}" destId="{2BBF04A6-9A95-4564-80B3-DEAE1CB90E4B}" srcOrd="2" destOrd="0" parTransId="{07D74A4B-C8B6-4E27-873E-C66874D42ED0}" sibTransId="{E3FFEDEB-6864-41A8-A535-15E5BE47950E}"/>
    <dgm:cxn modelId="{C9D6413E-03A8-432E-AFE3-5725192509B3}" srcId="{75728D09-B1A7-4B36-B4F8-AC5E03571753}" destId="{0F490F87-4482-4E0C-8D11-9AF508FF7DC9}" srcOrd="0" destOrd="0" parTransId="{06443CE9-9816-4A0B-B3C5-D548F28BD755}" sibTransId="{92F3C167-3CF2-40EB-8826-B039DC4BD5F9}"/>
    <dgm:cxn modelId="{F8A03E50-B77A-4BC2-8F19-145F695AE531}" type="presOf" srcId="{C26C8E4A-A776-4583-B2ED-60B2EE2466ED}" destId="{22FFF6BB-0953-412F-A31B-D63DBD0C8AF0}" srcOrd="0" destOrd="0" presId="urn:microsoft.com/office/officeart/2005/8/layout/chevron2"/>
    <dgm:cxn modelId="{D523CD73-D129-41FA-864D-2C7577403A9A}" type="presOf" srcId="{0F490F87-4482-4E0C-8D11-9AF508FF7DC9}" destId="{D79CFAC3-4369-4BCF-A8F6-96D1A4C58F9B}" srcOrd="0" destOrd="0" presId="urn:microsoft.com/office/officeart/2005/8/layout/chevron2"/>
    <dgm:cxn modelId="{16C8507E-0D35-44A6-A830-2829F27D2F0F}" type="presOf" srcId="{2BBF04A6-9A95-4564-80B3-DEAE1CB90E4B}" destId="{D5EC7147-324C-4A89-B6B5-9232F4FFCACF}" srcOrd="0" destOrd="0" presId="urn:microsoft.com/office/officeart/2005/8/layout/chevron2"/>
    <dgm:cxn modelId="{E9E8A280-E899-4B40-BCA2-D56D9F343138}" srcId="{C26C8E4A-A776-4583-B2ED-60B2EE2466ED}" destId="{F74A674A-BAB8-4821-84B0-C50CFBA7611F}" srcOrd="1" destOrd="0" parTransId="{481AFCBB-DF56-4108-89A0-DABEE105F69A}" sibTransId="{E5CB4370-C147-4F21-80C3-8A78AEDAE89A}"/>
    <dgm:cxn modelId="{56E3DD94-A5EC-4577-8E83-D0875A4508AF}" type="presOf" srcId="{2D09A813-240C-46D5-BFD6-F0448D0BCCF7}" destId="{62F4E91A-57DA-42CD-94F2-675A9563F3F6}" srcOrd="0" destOrd="0" presId="urn:microsoft.com/office/officeart/2005/8/layout/chevron2"/>
    <dgm:cxn modelId="{4A0F4F96-B924-46AF-9CE1-9EEFCF219517}" type="presOf" srcId="{630D1890-4590-410B-892B-917C1F0B23A5}" destId="{82CE7859-9A26-427A-B273-015F8D628C73}" srcOrd="0" destOrd="0" presId="urn:microsoft.com/office/officeart/2005/8/layout/chevron2"/>
    <dgm:cxn modelId="{5982869F-C18F-4649-8C3F-2B4C5E53B5AA}" type="presOf" srcId="{D3C4E849-FBFB-4264-B6DD-19B8C0AF65C2}" destId="{D79CFAC3-4369-4BCF-A8F6-96D1A4C58F9B}" srcOrd="0" destOrd="1" presId="urn:microsoft.com/office/officeart/2005/8/layout/chevron2"/>
    <dgm:cxn modelId="{B9C28CA0-1EE3-4BFA-97E4-A965D37A1591}" srcId="{2D09A813-240C-46D5-BFD6-F0448D0BCCF7}" destId="{C26C8E4A-A776-4583-B2ED-60B2EE2466ED}" srcOrd="0" destOrd="0" parTransId="{C80F45E1-63D4-4176-95E5-ADB07E3FC8F9}" sibTransId="{BFFFF034-B6B6-48F1-8BC2-8B42ABED7AD8}"/>
    <dgm:cxn modelId="{FC2694CB-6D9C-4926-97C0-256E9BE99D54}" srcId="{C26C8E4A-A776-4583-B2ED-60B2EE2466ED}" destId="{630D1890-4590-410B-892B-917C1F0B23A5}" srcOrd="0" destOrd="0" parTransId="{13088AFC-269C-4BD7-A4B3-215E2D050476}" sibTransId="{86BEDB6F-775C-47AD-8375-F71E60FCE997}"/>
    <dgm:cxn modelId="{CD3B23CC-2146-43D1-9E15-C54EFDBCC699}" type="presOf" srcId="{2895E86C-C380-43B3-B586-DF43683B1B0B}" destId="{15874A1D-4E0E-4176-9D55-184E39A5ABA0}" srcOrd="0" destOrd="1" presId="urn:microsoft.com/office/officeart/2005/8/layout/chevron2"/>
    <dgm:cxn modelId="{FC3BA5CD-1354-470E-9E46-CD00C3112E65}" type="presOf" srcId="{F74A674A-BAB8-4821-84B0-C50CFBA7611F}" destId="{82CE7859-9A26-427A-B273-015F8D628C73}" srcOrd="0" destOrd="1" presId="urn:microsoft.com/office/officeart/2005/8/layout/chevron2"/>
    <dgm:cxn modelId="{2AAEACE4-BDF4-4FAF-9262-918BF1C6F65F}" srcId="{2BBF04A6-9A95-4564-80B3-DEAE1CB90E4B}" destId="{79AB3FD2-07E8-4050-B88C-81BD95BBDC13}" srcOrd="0" destOrd="0" parTransId="{BA945005-6125-44C6-AF29-EB5C121AB37D}" sibTransId="{DB25AE90-2565-4AAF-90F4-4CB57FC8B275}"/>
    <dgm:cxn modelId="{2903DFEA-C064-460C-8E2B-2D4BF085C592}" srcId="{75728D09-B1A7-4B36-B4F8-AC5E03571753}" destId="{0206206A-873F-4AE9-8130-A563B4DB3F46}" srcOrd="2" destOrd="0" parTransId="{055AFDF2-43B9-4446-8361-243F22437B62}" sibTransId="{EB269103-6DE0-4E31-BD1C-F1EB6FEC8E45}"/>
    <dgm:cxn modelId="{B48300EB-E577-4935-9683-2D2D40D36E5E}" type="presOf" srcId="{75728D09-B1A7-4B36-B4F8-AC5E03571753}" destId="{4AAA19AA-C94C-4107-8C1A-9A57E3857929}" srcOrd="0" destOrd="0" presId="urn:microsoft.com/office/officeart/2005/8/layout/chevron2"/>
    <dgm:cxn modelId="{814EB4F2-46FC-4296-8DE0-9333A0E8B41B}" srcId="{2BBF04A6-9A95-4564-80B3-DEAE1CB90E4B}" destId="{2895E86C-C380-43B3-B586-DF43683B1B0B}" srcOrd="1" destOrd="0" parTransId="{0597E793-4748-4CA0-BDF4-51E9B6861A07}" sibTransId="{DEBB542E-A0DC-4801-8B7C-0FD857CA212F}"/>
    <dgm:cxn modelId="{B5BFE0FC-17BD-4715-9B98-36B2EC48383A}" type="presParOf" srcId="{62F4E91A-57DA-42CD-94F2-675A9563F3F6}" destId="{D1DF48CE-451E-4FD9-9921-572F2441CF51}" srcOrd="0" destOrd="0" presId="urn:microsoft.com/office/officeart/2005/8/layout/chevron2"/>
    <dgm:cxn modelId="{080D898E-3DD9-43C4-93AB-87AA8790C616}" type="presParOf" srcId="{D1DF48CE-451E-4FD9-9921-572F2441CF51}" destId="{22FFF6BB-0953-412F-A31B-D63DBD0C8AF0}" srcOrd="0" destOrd="0" presId="urn:microsoft.com/office/officeart/2005/8/layout/chevron2"/>
    <dgm:cxn modelId="{25E66EEF-E3BB-4249-819C-5178F20693E7}" type="presParOf" srcId="{D1DF48CE-451E-4FD9-9921-572F2441CF51}" destId="{82CE7859-9A26-427A-B273-015F8D628C73}" srcOrd="1" destOrd="0" presId="urn:microsoft.com/office/officeart/2005/8/layout/chevron2"/>
    <dgm:cxn modelId="{E6921BCE-7021-464D-81ED-1F157204BEFC}" type="presParOf" srcId="{62F4E91A-57DA-42CD-94F2-675A9563F3F6}" destId="{7D9B6B99-1C76-4095-B2E4-C9E4F708320C}" srcOrd="1" destOrd="0" presId="urn:microsoft.com/office/officeart/2005/8/layout/chevron2"/>
    <dgm:cxn modelId="{2076C6C8-9388-469A-85C8-DF1E14ADEB9D}" type="presParOf" srcId="{62F4E91A-57DA-42CD-94F2-675A9563F3F6}" destId="{B6F76625-D8FA-4C6C-902B-970979810975}" srcOrd="2" destOrd="0" presId="urn:microsoft.com/office/officeart/2005/8/layout/chevron2"/>
    <dgm:cxn modelId="{97B60178-D720-4A91-9E79-05ACF783A6E7}" type="presParOf" srcId="{B6F76625-D8FA-4C6C-902B-970979810975}" destId="{4AAA19AA-C94C-4107-8C1A-9A57E3857929}" srcOrd="0" destOrd="0" presId="urn:microsoft.com/office/officeart/2005/8/layout/chevron2"/>
    <dgm:cxn modelId="{B720A217-1436-4763-9EDF-7F1598D08F13}" type="presParOf" srcId="{B6F76625-D8FA-4C6C-902B-970979810975}" destId="{D79CFAC3-4369-4BCF-A8F6-96D1A4C58F9B}" srcOrd="1" destOrd="0" presId="urn:microsoft.com/office/officeart/2005/8/layout/chevron2"/>
    <dgm:cxn modelId="{17778BF2-2806-4B65-8AEE-1D4993AF77CE}" type="presParOf" srcId="{62F4E91A-57DA-42CD-94F2-675A9563F3F6}" destId="{2198691B-9680-467A-887B-C9D2E5A05D5B}" srcOrd="3" destOrd="0" presId="urn:microsoft.com/office/officeart/2005/8/layout/chevron2"/>
    <dgm:cxn modelId="{9C5AAE9A-76E5-4999-959A-663FBF1C6F8A}" type="presParOf" srcId="{62F4E91A-57DA-42CD-94F2-675A9563F3F6}" destId="{4A7642AD-08FD-4195-85C2-35ED0FB9BB5E}" srcOrd="4" destOrd="0" presId="urn:microsoft.com/office/officeart/2005/8/layout/chevron2"/>
    <dgm:cxn modelId="{45C01CCF-8BCF-4D84-9989-6B42DFE876C5}" type="presParOf" srcId="{4A7642AD-08FD-4195-85C2-35ED0FB9BB5E}" destId="{D5EC7147-324C-4A89-B6B5-9232F4FFCACF}" srcOrd="0" destOrd="0" presId="urn:microsoft.com/office/officeart/2005/8/layout/chevron2"/>
    <dgm:cxn modelId="{FFDD2CB0-A861-46DF-9746-FC597E27C3E8}" type="presParOf" srcId="{4A7642AD-08FD-4195-85C2-35ED0FB9BB5E}" destId="{15874A1D-4E0E-4176-9D55-184E39A5AB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09A813-240C-46D5-BFD6-F0448D0BCCF7}"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US"/>
        </a:p>
      </dgm:t>
    </dgm:pt>
    <dgm:pt modelId="{C26C8E4A-A776-4583-B2ED-60B2EE2466ED}">
      <dgm:prSet phldrT="[Text]"/>
      <dgm:spPr/>
      <dgm:t>
        <a:bodyPr/>
        <a:lstStyle/>
        <a:p>
          <a:r>
            <a:rPr lang="en-US" b="1" dirty="0"/>
            <a:t>Issue</a:t>
          </a:r>
        </a:p>
      </dgm:t>
    </dgm:pt>
    <dgm:pt modelId="{C80F45E1-63D4-4176-95E5-ADB07E3FC8F9}" type="parTrans" cxnId="{B9C28CA0-1EE3-4BFA-97E4-A965D37A1591}">
      <dgm:prSet/>
      <dgm:spPr/>
      <dgm:t>
        <a:bodyPr/>
        <a:lstStyle/>
        <a:p>
          <a:endParaRPr lang="en-US"/>
        </a:p>
      </dgm:t>
    </dgm:pt>
    <dgm:pt modelId="{BFFFF034-B6B6-48F1-8BC2-8B42ABED7AD8}" type="sibTrans" cxnId="{B9C28CA0-1EE3-4BFA-97E4-A965D37A1591}">
      <dgm:prSet/>
      <dgm:spPr/>
      <dgm:t>
        <a:bodyPr/>
        <a:lstStyle/>
        <a:p>
          <a:endParaRPr lang="en-US"/>
        </a:p>
      </dgm:t>
    </dgm:pt>
    <dgm:pt modelId="{630D1890-4590-410B-892B-917C1F0B23A5}">
      <dgm:prSet phldrT="[Text]"/>
      <dgm:spPr/>
      <dgm:t>
        <a:bodyPr/>
        <a:lstStyle/>
        <a:p>
          <a:r>
            <a:rPr lang="en-US" dirty="0"/>
            <a:t>an appearance of an asset (emissions permit) in the government sector through a volume change in the OCVA account.</a:t>
          </a:r>
        </a:p>
      </dgm:t>
    </dgm:pt>
    <dgm:pt modelId="{13088AFC-269C-4BD7-A4B3-215E2D050476}" type="parTrans" cxnId="{FC2694CB-6D9C-4926-97C0-256E9BE99D54}">
      <dgm:prSet/>
      <dgm:spPr/>
      <dgm:t>
        <a:bodyPr/>
        <a:lstStyle/>
        <a:p>
          <a:endParaRPr lang="en-US"/>
        </a:p>
      </dgm:t>
    </dgm:pt>
    <dgm:pt modelId="{86BEDB6F-775C-47AD-8375-F71E60FCE997}" type="sibTrans" cxnId="{FC2694CB-6D9C-4926-97C0-256E9BE99D54}">
      <dgm:prSet/>
      <dgm:spPr/>
      <dgm:t>
        <a:bodyPr/>
        <a:lstStyle/>
        <a:p>
          <a:endParaRPr lang="en-US"/>
        </a:p>
      </dgm:t>
    </dgm:pt>
    <dgm:pt modelId="{75728D09-B1A7-4B36-B4F8-AC5E03571753}">
      <dgm:prSet phldrT="[Text]"/>
      <dgm:spPr/>
      <dgm:t>
        <a:bodyPr/>
        <a:lstStyle/>
        <a:p>
          <a:r>
            <a:rPr lang="en-US" b="1" dirty="0"/>
            <a:t>Subsequent periods</a:t>
          </a:r>
        </a:p>
      </dgm:t>
    </dgm:pt>
    <dgm:pt modelId="{55908302-9E1E-46AC-A13A-63AEBF6EE9FF}" type="parTrans" cxnId="{DE6D6522-FAF7-44F6-BAC6-9FE8BB0A6FAB}">
      <dgm:prSet/>
      <dgm:spPr/>
      <dgm:t>
        <a:bodyPr/>
        <a:lstStyle/>
        <a:p>
          <a:endParaRPr lang="en-US"/>
        </a:p>
      </dgm:t>
    </dgm:pt>
    <dgm:pt modelId="{C6739646-0CFA-4044-9551-33EA10560943}" type="sibTrans" cxnId="{DE6D6522-FAF7-44F6-BAC6-9FE8BB0A6FAB}">
      <dgm:prSet/>
      <dgm:spPr/>
      <dgm:t>
        <a:bodyPr/>
        <a:lstStyle/>
        <a:p>
          <a:endParaRPr lang="en-US"/>
        </a:p>
      </dgm:t>
    </dgm:pt>
    <dgm:pt modelId="{0F490F87-4482-4E0C-8D11-9AF508FF7DC9}">
      <dgm:prSet phldrT="[Text]"/>
      <dgm:spPr/>
      <dgm:t>
        <a:bodyPr/>
        <a:lstStyle/>
        <a:p>
          <a:r>
            <a:rPr lang="en-US" dirty="0"/>
            <a:t>Any change in market price will be shown in the revaluation account for all institutional sectors who acquired the NPNF asset</a:t>
          </a:r>
        </a:p>
      </dgm:t>
    </dgm:pt>
    <dgm:pt modelId="{06443CE9-9816-4A0B-B3C5-D548F28BD755}" type="parTrans" cxnId="{C9D6413E-03A8-432E-AFE3-5725192509B3}">
      <dgm:prSet/>
      <dgm:spPr/>
      <dgm:t>
        <a:bodyPr/>
        <a:lstStyle/>
        <a:p>
          <a:endParaRPr lang="en-US"/>
        </a:p>
      </dgm:t>
    </dgm:pt>
    <dgm:pt modelId="{92F3C167-3CF2-40EB-8826-B039DC4BD5F9}" type="sibTrans" cxnId="{C9D6413E-03A8-432E-AFE3-5725192509B3}">
      <dgm:prSet/>
      <dgm:spPr/>
      <dgm:t>
        <a:bodyPr/>
        <a:lstStyle/>
        <a:p>
          <a:endParaRPr lang="en-US"/>
        </a:p>
      </dgm:t>
    </dgm:pt>
    <dgm:pt modelId="{2BBF04A6-9A95-4564-80B3-DEAE1CB90E4B}">
      <dgm:prSet phldrT="[Text]"/>
      <dgm:spPr/>
      <dgm:t>
        <a:bodyPr/>
        <a:lstStyle/>
        <a:p>
          <a:r>
            <a:rPr lang="en-US" dirty="0"/>
            <a:t>Surrender</a:t>
          </a:r>
        </a:p>
      </dgm:t>
    </dgm:pt>
    <dgm:pt modelId="{07D74A4B-C8B6-4E27-873E-C66874D42ED0}" type="parTrans" cxnId="{1F99B92C-3104-420C-830D-866ED45218BC}">
      <dgm:prSet/>
      <dgm:spPr/>
      <dgm:t>
        <a:bodyPr/>
        <a:lstStyle/>
        <a:p>
          <a:endParaRPr lang="en-US"/>
        </a:p>
      </dgm:t>
    </dgm:pt>
    <dgm:pt modelId="{E3FFEDEB-6864-41A8-A535-15E5BE47950E}" type="sibTrans" cxnId="{1F99B92C-3104-420C-830D-866ED45218BC}">
      <dgm:prSet/>
      <dgm:spPr/>
      <dgm:t>
        <a:bodyPr/>
        <a:lstStyle/>
        <a:p>
          <a:endParaRPr lang="en-US"/>
        </a:p>
      </dgm:t>
    </dgm:pt>
    <dgm:pt modelId="{79AB3FD2-07E8-4050-B88C-81BD95BBDC13}">
      <dgm:prSet phldrT="[Text]"/>
      <dgm:spPr/>
      <dgm:t>
        <a:bodyPr/>
        <a:lstStyle/>
        <a:p>
          <a:r>
            <a:rPr lang="en-US" dirty="0"/>
            <a:t>NPNFA is removed from balance sheet of acquirers via (OCVA)</a:t>
          </a:r>
        </a:p>
      </dgm:t>
    </dgm:pt>
    <dgm:pt modelId="{BA945005-6125-44C6-AF29-EB5C121AB37D}" type="parTrans" cxnId="{2AAEACE4-BDF4-4FAF-9262-918BF1C6F65F}">
      <dgm:prSet/>
      <dgm:spPr/>
      <dgm:t>
        <a:bodyPr/>
        <a:lstStyle/>
        <a:p>
          <a:endParaRPr lang="en-US"/>
        </a:p>
      </dgm:t>
    </dgm:pt>
    <dgm:pt modelId="{DB25AE90-2565-4AAF-90F4-4CB57FC8B275}" type="sibTrans" cxnId="{2AAEACE4-BDF4-4FAF-9262-918BF1C6F65F}">
      <dgm:prSet/>
      <dgm:spPr/>
      <dgm:t>
        <a:bodyPr/>
        <a:lstStyle/>
        <a:p>
          <a:endParaRPr lang="en-US"/>
        </a:p>
      </dgm:t>
    </dgm:pt>
    <dgm:pt modelId="{483E0FD1-39AC-48F1-98F3-0092F9F1A21A}">
      <dgm:prSet phldrT="[Text]"/>
      <dgm:spPr/>
      <dgm:t>
        <a:bodyPr/>
        <a:lstStyle/>
        <a:p>
          <a:r>
            <a:rPr lang="en-US" dirty="0"/>
            <a:t>No impact on GG</a:t>
          </a:r>
        </a:p>
      </dgm:t>
    </dgm:pt>
    <dgm:pt modelId="{CD2BE884-AEF3-49AE-9515-4AC6EC55147A}" type="parTrans" cxnId="{738076A7-E03D-4C8A-9215-860375197A03}">
      <dgm:prSet/>
      <dgm:spPr/>
      <dgm:t>
        <a:bodyPr/>
        <a:lstStyle/>
        <a:p>
          <a:endParaRPr lang="en-US"/>
        </a:p>
      </dgm:t>
    </dgm:pt>
    <dgm:pt modelId="{A01F3781-B517-4E96-AA5A-864E6FB1F933}" type="sibTrans" cxnId="{738076A7-E03D-4C8A-9215-860375197A03}">
      <dgm:prSet/>
      <dgm:spPr/>
      <dgm:t>
        <a:bodyPr/>
        <a:lstStyle/>
        <a:p>
          <a:endParaRPr lang="en-US"/>
        </a:p>
      </dgm:t>
    </dgm:pt>
    <dgm:pt modelId="{84E4EFCA-4687-426E-B381-79EB858C0B2E}">
      <dgm:prSet phldrT="[Text]"/>
      <dgm:spPr/>
      <dgm:t>
        <a:bodyPr/>
        <a:lstStyle/>
        <a:p>
          <a:r>
            <a:rPr lang="en-US" dirty="0"/>
            <a:t>Acquisition less disposal of non-produced asset (valued at time of sale, and depreciates to zero over its useful life)</a:t>
          </a:r>
        </a:p>
      </dgm:t>
    </dgm:pt>
    <dgm:pt modelId="{37FA0F2E-9468-4ADC-BF40-FF79B5D126CF}" type="parTrans" cxnId="{AB0242EB-528C-4041-8E38-3275DC2605E7}">
      <dgm:prSet/>
      <dgm:spPr/>
      <dgm:t>
        <a:bodyPr/>
        <a:lstStyle/>
        <a:p>
          <a:endParaRPr lang="en-US"/>
        </a:p>
      </dgm:t>
    </dgm:pt>
    <dgm:pt modelId="{309C6F04-AD7D-408B-802B-81B31A1E35B4}" type="sibTrans" cxnId="{AB0242EB-528C-4041-8E38-3275DC2605E7}">
      <dgm:prSet/>
      <dgm:spPr/>
      <dgm:t>
        <a:bodyPr/>
        <a:lstStyle/>
        <a:p>
          <a:endParaRPr lang="en-US"/>
        </a:p>
      </dgm:t>
    </dgm:pt>
    <dgm:pt modelId="{62F4E91A-57DA-42CD-94F2-675A9563F3F6}" type="pres">
      <dgm:prSet presAssocID="{2D09A813-240C-46D5-BFD6-F0448D0BCCF7}" presName="linearFlow" presStyleCnt="0">
        <dgm:presLayoutVars>
          <dgm:dir/>
          <dgm:animLvl val="lvl"/>
          <dgm:resizeHandles val="exact"/>
        </dgm:presLayoutVars>
      </dgm:prSet>
      <dgm:spPr/>
    </dgm:pt>
    <dgm:pt modelId="{D1DF48CE-451E-4FD9-9921-572F2441CF51}" type="pres">
      <dgm:prSet presAssocID="{C26C8E4A-A776-4583-B2ED-60B2EE2466ED}" presName="composite" presStyleCnt="0"/>
      <dgm:spPr/>
    </dgm:pt>
    <dgm:pt modelId="{22FFF6BB-0953-412F-A31B-D63DBD0C8AF0}" type="pres">
      <dgm:prSet presAssocID="{C26C8E4A-A776-4583-B2ED-60B2EE2466ED}" presName="parentText" presStyleLbl="alignNode1" presStyleIdx="0" presStyleCnt="3" custLinFactNeighborX="1317" custLinFactNeighborY="-20160">
        <dgm:presLayoutVars>
          <dgm:chMax val="1"/>
          <dgm:bulletEnabled val="1"/>
        </dgm:presLayoutVars>
      </dgm:prSet>
      <dgm:spPr/>
    </dgm:pt>
    <dgm:pt modelId="{82CE7859-9A26-427A-B273-015F8D628C73}" type="pres">
      <dgm:prSet presAssocID="{C26C8E4A-A776-4583-B2ED-60B2EE2466ED}" presName="descendantText" presStyleLbl="alignAcc1" presStyleIdx="0" presStyleCnt="3" custScaleY="146124" custLinFactNeighborX="1037" custLinFactNeighborY="3984">
        <dgm:presLayoutVars>
          <dgm:bulletEnabled val="1"/>
        </dgm:presLayoutVars>
      </dgm:prSet>
      <dgm:spPr/>
    </dgm:pt>
    <dgm:pt modelId="{7D9B6B99-1C76-4095-B2E4-C9E4F708320C}" type="pres">
      <dgm:prSet presAssocID="{BFFFF034-B6B6-48F1-8BC2-8B42ABED7AD8}" presName="sp" presStyleCnt="0"/>
      <dgm:spPr/>
    </dgm:pt>
    <dgm:pt modelId="{B6F76625-D8FA-4C6C-902B-970979810975}" type="pres">
      <dgm:prSet presAssocID="{75728D09-B1A7-4B36-B4F8-AC5E03571753}" presName="composite" presStyleCnt="0"/>
      <dgm:spPr/>
    </dgm:pt>
    <dgm:pt modelId="{4AAA19AA-C94C-4107-8C1A-9A57E3857929}" type="pres">
      <dgm:prSet presAssocID="{75728D09-B1A7-4B36-B4F8-AC5E03571753}" presName="parentText" presStyleLbl="alignNode1" presStyleIdx="1" presStyleCnt="3" custScaleY="118375">
        <dgm:presLayoutVars>
          <dgm:chMax val="1"/>
          <dgm:bulletEnabled val="1"/>
        </dgm:presLayoutVars>
      </dgm:prSet>
      <dgm:spPr/>
    </dgm:pt>
    <dgm:pt modelId="{D79CFAC3-4369-4BCF-A8F6-96D1A4C58F9B}" type="pres">
      <dgm:prSet presAssocID="{75728D09-B1A7-4B36-B4F8-AC5E03571753}" presName="descendantText" presStyleLbl="alignAcc1" presStyleIdx="1" presStyleCnt="3" custScaleY="148220" custLinFactNeighborX="628">
        <dgm:presLayoutVars>
          <dgm:bulletEnabled val="1"/>
        </dgm:presLayoutVars>
      </dgm:prSet>
      <dgm:spPr/>
    </dgm:pt>
    <dgm:pt modelId="{2198691B-9680-467A-887B-C9D2E5A05D5B}" type="pres">
      <dgm:prSet presAssocID="{C6739646-0CFA-4044-9551-33EA10560943}" presName="sp" presStyleCnt="0"/>
      <dgm:spPr/>
    </dgm:pt>
    <dgm:pt modelId="{4A7642AD-08FD-4195-85C2-35ED0FB9BB5E}" type="pres">
      <dgm:prSet presAssocID="{2BBF04A6-9A95-4564-80B3-DEAE1CB90E4B}" presName="composite" presStyleCnt="0"/>
      <dgm:spPr/>
    </dgm:pt>
    <dgm:pt modelId="{D5EC7147-324C-4A89-B6B5-9232F4FFCACF}" type="pres">
      <dgm:prSet presAssocID="{2BBF04A6-9A95-4564-80B3-DEAE1CB90E4B}" presName="parentText" presStyleLbl="alignNode1" presStyleIdx="2" presStyleCnt="3">
        <dgm:presLayoutVars>
          <dgm:chMax val="1"/>
          <dgm:bulletEnabled val="1"/>
        </dgm:presLayoutVars>
      </dgm:prSet>
      <dgm:spPr/>
    </dgm:pt>
    <dgm:pt modelId="{15874A1D-4E0E-4176-9D55-184E39A5ABA0}" type="pres">
      <dgm:prSet presAssocID="{2BBF04A6-9A95-4564-80B3-DEAE1CB90E4B}" presName="descendantText" presStyleLbl="alignAcc1" presStyleIdx="2" presStyleCnt="3" custScaleX="100797" custLinFactNeighborX="1211" custLinFactNeighborY="-308">
        <dgm:presLayoutVars>
          <dgm:bulletEnabled val="1"/>
        </dgm:presLayoutVars>
      </dgm:prSet>
      <dgm:spPr/>
    </dgm:pt>
  </dgm:ptLst>
  <dgm:cxnLst>
    <dgm:cxn modelId="{97727C06-7398-4A71-B464-0000C4CE46E0}" type="presOf" srcId="{79AB3FD2-07E8-4050-B88C-81BD95BBDC13}" destId="{15874A1D-4E0E-4176-9D55-184E39A5ABA0}" srcOrd="0" destOrd="0" presId="urn:microsoft.com/office/officeart/2005/8/layout/chevron2"/>
    <dgm:cxn modelId="{DE6D6522-FAF7-44F6-BAC6-9FE8BB0A6FAB}" srcId="{2D09A813-240C-46D5-BFD6-F0448D0BCCF7}" destId="{75728D09-B1A7-4B36-B4F8-AC5E03571753}" srcOrd="1" destOrd="0" parTransId="{55908302-9E1E-46AC-A13A-63AEBF6EE9FF}" sibTransId="{C6739646-0CFA-4044-9551-33EA10560943}"/>
    <dgm:cxn modelId="{1F99B92C-3104-420C-830D-866ED45218BC}" srcId="{2D09A813-240C-46D5-BFD6-F0448D0BCCF7}" destId="{2BBF04A6-9A95-4564-80B3-DEAE1CB90E4B}" srcOrd="2" destOrd="0" parTransId="{07D74A4B-C8B6-4E27-873E-C66874D42ED0}" sibTransId="{E3FFEDEB-6864-41A8-A535-15E5BE47950E}"/>
    <dgm:cxn modelId="{C9D6413E-03A8-432E-AFE3-5725192509B3}" srcId="{75728D09-B1A7-4B36-B4F8-AC5E03571753}" destId="{0F490F87-4482-4E0C-8D11-9AF508FF7DC9}" srcOrd="0" destOrd="0" parTransId="{06443CE9-9816-4A0B-B3C5-D548F28BD755}" sibTransId="{92F3C167-3CF2-40EB-8826-B039DC4BD5F9}"/>
    <dgm:cxn modelId="{F8A03E50-B77A-4BC2-8F19-145F695AE531}" type="presOf" srcId="{C26C8E4A-A776-4583-B2ED-60B2EE2466ED}" destId="{22FFF6BB-0953-412F-A31B-D63DBD0C8AF0}" srcOrd="0" destOrd="0" presId="urn:microsoft.com/office/officeart/2005/8/layout/chevron2"/>
    <dgm:cxn modelId="{D523CD73-D129-41FA-864D-2C7577403A9A}" type="presOf" srcId="{0F490F87-4482-4E0C-8D11-9AF508FF7DC9}" destId="{D79CFAC3-4369-4BCF-A8F6-96D1A4C58F9B}" srcOrd="0" destOrd="0" presId="urn:microsoft.com/office/officeart/2005/8/layout/chevron2"/>
    <dgm:cxn modelId="{16C8507E-0D35-44A6-A830-2829F27D2F0F}" type="presOf" srcId="{2BBF04A6-9A95-4564-80B3-DEAE1CB90E4B}" destId="{D5EC7147-324C-4A89-B6B5-9232F4FFCACF}" srcOrd="0" destOrd="0" presId="urn:microsoft.com/office/officeart/2005/8/layout/chevron2"/>
    <dgm:cxn modelId="{56E3DD94-A5EC-4577-8E83-D0875A4508AF}" type="presOf" srcId="{2D09A813-240C-46D5-BFD6-F0448D0BCCF7}" destId="{62F4E91A-57DA-42CD-94F2-675A9563F3F6}" srcOrd="0" destOrd="0" presId="urn:microsoft.com/office/officeart/2005/8/layout/chevron2"/>
    <dgm:cxn modelId="{4A0F4F96-B924-46AF-9CE1-9EEFCF219517}" type="presOf" srcId="{630D1890-4590-410B-892B-917C1F0B23A5}" destId="{82CE7859-9A26-427A-B273-015F8D628C73}" srcOrd="0" destOrd="0" presId="urn:microsoft.com/office/officeart/2005/8/layout/chevron2"/>
    <dgm:cxn modelId="{C616DD9D-792A-4C46-97ED-18877DBDCD2E}" type="presOf" srcId="{483E0FD1-39AC-48F1-98F3-0092F9F1A21A}" destId="{D79CFAC3-4369-4BCF-A8F6-96D1A4C58F9B}" srcOrd="0" destOrd="1" presId="urn:microsoft.com/office/officeart/2005/8/layout/chevron2"/>
    <dgm:cxn modelId="{B9C28CA0-1EE3-4BFA-97E4-A965D37A1591}" srcId="{2D09A813-240C-46D5-BFD6-F0448D0BCCF7}" destId="{C26C8E4A-A776-4583-B2ED-60B2EE2466ED}" srcOrd="0" destOrd="0" parTransId="{C80F45E1-63D4-4176-95E5-ADB07E3FC8F9}" sibTransId="{BFFFF034-B6B6-48F1-8BC2-8B42ABED7AD8}"/>
    <dgm:cxn modelId="{738076A7-E03D-4C8A-9215-860375197A03}" srcId="{75728D09-B1A7-4B36-B4F8-AC5E03571753}" destId="{483E0FD1-39AC-48F1-98F3-0092F9F1A21A}" srcOrd="1" destOrd="0" parTransId="{CD2BE884-AEF3-49AE-9515-4AC6EC55147A}" sibTransId="{A01F3781-B517-4E96-AA5A-864E6FB1F933}"/>
    <dgm:cxn modelId="{FC2694CB-6D9C-4926-97C0-256E9BE99D54}" srcId="{C26C8E4A-A776-4583-B2ED-60B2EE2466ED}" destId="{630D1890-4590-410B-892B-917C1F0B23A5}" srcOrd="0" destOrd="0" parTransId="{13088AFC-269C-4BD7-A4B3-215E2D050476}" sibTransId="{86BEDB6F-775C-47AD-8375-F71E60FCE997}"/>
    <dgm:cxn modelId="{2AAEACE4-BDF4-4FAF-9262-918BF1C6F65F}" srcId="{2BBF04A6-9A95-4564-80B3-DEAE1CB90E4B}" destId="{79AB3FD2-07E8-4050-B88C-81BD95BBDC13}" srcOrd="0" destOrd="0" parTransId="{BA945005-6125-44C6-AF29-EB5C121AB37D}" sibTransId="{DB25AE90-2565-4AAF-90F4-4CB57FC8B275}"/>
    <dgm:cxn modelId="{922AE5E7-9AC8-4B82-8C87-CCE7E82682DD}" type="presOf" srcId="{84E4EFCA-4687-426E-B381-79EB858C0B2E}" destId="{82CE7859-9A26-427A-B273-015F8D628C73}" srcOrd="0" destOrd="1" presId="urn:microsoft.com/office/officeart/2005/8/layout/chevron2"/>
    <dgm:cxn modelId="{B48300EB-E577-4935-9683-2D2D40D36E5E}" type="presOf" srcId="{75728D09-B1A7-4B36-B4F8-AC5E03571753}" destId="{4AAA19AA-C94C-4107-8C1A-9A57E3857929}" srcOrd="0" destOrd="0" presId="urn:microsoft.com/office/officeart/2005/8/layout/chevron2"/>
    <dgm:cxn modelId="{AB0242EB-528C-4041-8E38-3275DC2605E7}" srcId="{C26C8E4A-A776-4583-B2ED-60B2EE2466ED}" destId="{84E4EFCA-4687-426E-B381-79EB858C0B2E}" srcOrd="1" destOrd="0" parTransId="{37FA0F2E-9468-4ADC-BF40-FF79B5D126CF}" sibTransId="{309C6F04-AD7D-408B-802B-81B31A1E35B4}"/>
    <dgm:cxn modelId="{B5BFE0FC-17BD-4715-9B98-36B2EC48383A}" type="presParOf" srcId="{62F4E91A-57DA-42CD-94F2-675A9563F3F6}" destId="{D1DF48CE-451E-4FD9-9921-572F2441CF51}" srcOrd="0" destOrd="0" presId="urn:microsoft.com/office/officeart/2005/8/layout/chevron2"/>
    <dgm:cxn modelId="{080D898E-3DD9-43C4-93AB-87AA8790C616}" type="presParOf" srcId="{D1DF48CE-451E-4FD9-9921-572F2441CF51}" destId="{22FFF6BB-0953-412F-A31B-D63DBD0C8AF0}" srcOrd="0" destOrd="0" presId="urn:microsoft.com/office/officeart/2005/8/layout/chevron2"/>
    <dgm:cxn modelId="{25E66EEF-E3BB-4249-819C-5178F20693E7}" type="presParOf" srcId="{D1DF48CE-451E-4FD9-9921-572F2441CF51}" destId="{82CE7859-9A26-427A-B273-015F8D628C73}" srcOrd="1" destOrd="0" presId="urn:microsoft.com/office/officeart/2005/8/layout/chevron2"/>
    <dgm:cxn modelId="{E6921BCE-7021-464D-81ED-1F157204BEFC}" type="presParOf" srcId="{62F4E91A-57DA-42CD-94F2-675A9563F3F6}" destId="{7D9B6B99-1C76-4095-B2E4-C9E4F708320C}" srcOrd="1" destOrd="0" presId="urn:microsoft.com/office/officeart/2005/8/layout/chevron2"/>
    <dgm:cxn modelId="{2076C6C8-9388-469A-85C8-DF1E14ADEB9D}" type="presParOf" srcId="{62F4E91A-57DA-42CD-94F2-675A9563F3F6}" destId="{B6F76625-D8FA-4C6C-902B-970979810975}" srcOrd="2" destOrd="0" presId="urn:microsoft.com/office/officeart/2005/8/layout/chevron2"/>
    <dgm:cxn modelId="{97B60178-D720-4A91-9E79-05ACF783A6E7}" type="presParOf" srcId="{B6F76625-D8FA-4C6C-902B-970979810975}" destId="{4AAA19AA-C94C-4107-8C1A-9A57E3857929}" srcOrd="0" destOrd="0" presId="urn:microsoft.com/office/officeart/2005/8/layout/chevron2"/>
    <dgm:cxn modelId="{B720A217-1436-4763-9EDF-7F1598D08F13}" type="presParOf" srcId="{B6F76625-D8FA-4C6C-902B-970979810975}" destId="{D79CFAC3-4369-4BCF-A8F6-96D1A4C58F9B}" srcOrd="1" destOrd="0" presId="urn:microsoft.com/office/officeart/2005/8/layout/chevron2"/>
    <dgm:cxn modelId="{17778BF2-2806-4B65-8AEE-1D4993AF77CE}" type="presParOf" srcId="{62F4E91A-57DA-42CD-94F2-675A9563F3F6}" destId="{2198691B-9680-467A-887B-C9D2E5A05D5B}" srcOrd="3" destOrd="0" presId="urn:microsoft.com/office/officeart/2005/8/layout/chevron2"/>
    <dgm:cxn modelId="{9C5AAE9A-76E5-4999-959A-663FBF1C6F8A}" type="presParOf" srcId="{62F4E91A-57DA-42CD-94F2-675A9563F3F6}" destId="{4A7642AD-08FD-4195-85C2-35ED0FB9BB5E}" srcOrd="4" destOrd="0" presId="urn:microsoft.com/office/officeart/2005/8/layout/chevron2"/>
    <dgm:cxn modelId="{45C01CCF-8BCF-4D84-9989-6B42DFE876C5}" type="presParOf" srcId="{4A7642AD-08FD-4195-85C2-35ED0FB9BB5E}" destId="{D5EC7147-324C-4A89-B6B5-9232F4FFCACF}" srcOrd="0" destOrd="0" presId="urn:microsoft.com/office/officeart/2005/8/layout/chevron2"/>
    <dgm:cxn modelId="{FFDD2CB0-A861-46DF-9746-FC597E27C3E8}" type="presParOf" srcId="{4A7642AD-08FD-4195-85C2-35ED0FB9BB5E}" destId="{15874A1D-4E0E-4176-9D55-184E39A5AB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D09A813-240C-46D5-BFD6-F0448D0BCCF7}"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US"/>
        </a:p>
      </dgm:t>
    </dgm:pt>
    <dgm:pt modelId="{C26C8E4A-A776-4583-B2ED-60B2EE2466ED}">
      <dgm:prSet phldrT="[Text]"/>
      <dgm:spPr/>
      <dgm:t>
        <a:bodyPr/>
        <a:lstStyle/>
        <a:p>
          <a:r>
            <a:rPr lang="en-US" b="1" dirty="0"/>
            <a:t>Issue</a:t>
          </a:r>
        </a:p>
      </dgm:t>
    </dgm:pt>
    <dgm:pt modelId="{C80F45E1-63D4-4176-95E5-ADB07E3FC8F9}" type="parTrans" cxnId="{B9C28CA0-1EE3-4BFA-97E4-A965D37A1591}">
      <dgm:prSet/>
      <dgm:spPr/>
      <dgm:t>
        <a:bodyPr/>
        <a:lstStyle/>
        <a:p>
          <a:endParaRPr lang="en-US"/>
        </a:p>
      </dgm:t>
    </dgm:pt>
    <dgm:pt modelId="{BFFFF034-B6B6-48F1-8BC2-8B42ABED7AD8}" type="sibTrans" cxnId="{B9C28CA0-1EE3-4BFA-97E4-A965D37A1591}">
      <dgm:prSet/>
      <dgm:spPr/>
      <dgm:t>
        <a:bodyPr/>
        <a:lstStyle/>
        <a:p>
          <a:endParaRPr lang="en-US"/>
        </a:p>
      </dgm:t>
    </dgm:pt>
    <dgm:pt modelId="{630D1890-4590-410B-892B-917C1F0B23A5}">
      <dgm:prSet phldrT="[Text]" custT="1"/>
      <dgm:spPr/>
      <dgm:t>
        <a:bodyPr/>
        <a:lstStyle/>
        <a:p>
          <a:r>
            <a:rPr lang="en-US" sz="1600" dirty="0"/>
            <a:t>Financial asset (accounts receivable, pre-paid tax) valued at purchase price created for firm</a:t>
          </a:r>
        </a:p>
      </dgm:t>
    </dgm:pt>
    <dgm:pt modelId="{13088AFC-269C-4BD7-A4B3-215E2D050476}" type="parTrans" cxnId="{FC2694CB-6D9C-4926-97C0-256E9BE99D54}">
      <dgm:prSet/>
      <dgm:spPr/>
      <dgm:t>
        <a:bodyPr/>
        <a:lstStyle/>
        <a:p>
          <a:endParaRPr lang="en-US"/>
        </a:p>
      </dgm:t>
    </dgm:pt>
    <dgm:pt modelId="{86BEDB6F-775C-47AD-8375-F71E60FCE997}" type="sibTrans" cxnId="{FC2694CB-6D9C-4926-97C0-256E9BE99D54}">
      <dgm:prSet/>
      <dgm:spPr/>
      <dgm:t>
        <a:bodyPr/>
        <a:lstStyle/>
        <a:p>
          <a:endParaRPr lang="en-US"/>
        </a:p>
      </dgm:t>
    </dgm:pt>
    <dgm:pt modelId="{F74A674A-BAB8-4821-84B0-C50CFBA7611F}">
      <dgm:prSet phldrT="[Text]" custT="1"/>
      <dgm:spPr/>
      <dgm:t>
        <a:bodyPr/>
        <a:lstStyle/>
        <a:p>
          <a:r>
            <a:rPr lang="en-US" sz="1600" dirty="0"/>
            <a:t>Corresponding financial liability (accounts payable, pre-paid tax) recorded for GG </a:t>
          </a:r>
        </a:p>
      </dgm:t>
    </dgm:pt>
    <dgm:pt modelId="{481AFCBB-DF56-4108-89A0-DABEE105F69A}" type="parTrans" cxnId="{E9E8A280-E899-4B40-BCA2-D56D9F343138}">
      <dgm:prSet/>
      <dgm:spPr/>
      <dgm:t>
        <a:bodyPr/>
        <a:lstStyle/>
        <a:p>
          <a:endParaRPr lang="en-US"/>
        </a:p>
      </dgm:t>
    </dgm:pt>
    <dgm:pt modelId="{E5CB4370-C147-4F21-80C3-8A78AEDAE89A}" type="sibTrans" cxnId="{E9E8A280-E899-4B40-BCA2-D56D9F343138}">
      <dgm:prSet/>
      <dgm:spPr/>
      <dgm:t>
        <a:bodyPr/>
        <a:lstStyle/>
        <a:p>
          <a:endParaRPr lang="en-US"/>
        </a:p>
      </dgm:t>
    </dgm:pt>
    <dgm:pt modelId="{75728D09-B1A7-4B36-B4F8-AC5E03571753}">
      <dgm:prSet phldrT="[Text]"/>
      <dgm:spPr/>
      <dgm:t>
        <a:bodyPr/>
        <a:lstStyle/>
        <a:p>
          <a:r>
            <a:rPr lang="en-US" b="1" dirty="0"/>
            <a:t>Subsequent periods</a:t>
          </a:r>
        </a:p>
      </dgm:t>
    </dgm:pt>
    <dgm:pt modelId="{55908302-9E1E-46AC-A13A-63AEBF6EE9FF}" type="parTrans" cxnId="{DE6D6522-FAF7-44F6-BAC6-9FE8BB0A6FAB}">
      <dgm:prSet/>
      <dgm:spPr/>
      <dgm:t>
        <a:bodyPr/>
        <a:lstStyle/>
        <a:p>
          <a:endParaRPr lang="en-US"/>
        </a:p>
      </dgm:t>
    </dgm:pt>
    <dgm:pt modelId="{C6739646-0CFA-4044-9551-33EA10560943}" type="sibTrans" cxnId="{DE6D6522-FAF7-44F6-BAC6-9FE8BB0A6FAB}">
      <dgm:prSet/>
      <dgm:spPr/>
      <dgm:t>
        <a:bodyPr/>
        <a:lstStyle/>
        <a:p>
          <a:endParaRPr lang="en-US"/>
        </a:p>
      </dgm:t>
    </dgm:pt>
    <dgm:pt modelId="{0F490F87-4482-4E0C-8D11-9AF508FF7DC9}">
      <dgm:prSet phldrT="[Text]" custT="1"/>
      <dgm:spPr/>
      <dgm:t>
        <a:bodyPr/>
        <a:lstStyle/>
        <a:p>
          <a:r>
            <a:rPr lang="en-US" sz="1600" dirty="0"/>
            <a:t>Simultaneously, a Forward is created with a zero value. Changes in market price of EP will lead to a financial asset or liability.  However, the value is only recognized at the time of surrender.</a:t>
          </a:r>
        </a:p>
      </dgm:t>
    </dgm:pt>
    <dgm:pt modelId="{06443CE9-9816-4A0B-B3C5-D548F28BD755}" type="parTrans" cxnId="{C9D6413E-03A8-432E-AFE3-5725192509B3}">
      <dgm:prSet/>
      <dgm:spPr/>
      <dgm:t>
        <a:bodyPr/>
        <a:lstStyle/>
        <a:p>
          <a:endParaRPr lang="en-US"/>
        </a:p>
      </dgm:t>
    </dgm:pt>
    <dgm:pt modelId="{92F3C167-3CF2-40EB-8826-B039DC4BD5F9}" type="sibTrans" cxnId="{C9D6413E-03A8-432E-AFE3-5725192509B3}">
      <dgm:prSet/>
      <dgm:spPr/>
      <dgm:t>
        <a:bodyPr/>
        <a:lstStyle/>
        <a:p>
          <a:endParaRPr lang="en-US"/>
        </a:p>
      </dgm:t>
    </dgm:pt>
    <dgm:pt modelId="{2BBF04A6-9A95-4564-80B3-DEAE1CB90E4B}">
      <dgm:prSet phldrT="[Text]"/>
      <dgm:spPr/>
      <dgm:t>
        <a:bodyPr/>
        <a:lstStyle/>
        <a:p>
          <a:r>
            <a:rPr lang="en-US" dirty="0"/>
            <a:t>Surrender</a:t>
          </a:r>
        </a:p>
      </dgm:t>
    </dgm:pt>
    <dgm:pt modelId="{07D74A4B-C8B6-4E27-873E-C66874D42ED0}" type="parTrans" cxnId="{1F99B92C-3104-420C-830D-866ED45218BC}">
      <dgm:prSet/>
      <dgm:spPr/>
      <dgm:t>
        <a:bodyPr/>
        <a:lstStyle/>
        <a:p>
          <a:endParaRPr lang="en-US"/>
        </a:p>
      </dgm:t>
    </dgm:pt>
    <dgm:pt modelId="{E3FFEDEB-6864-41A8-A535-15E5BE47950E}" type="sibTrans" cxnId="{1F99B92C-3104-420C-830D-866ED45218BC}">
      <dgm:prSet/>
      <dgm:spPr/>
      <dgm:t>
        <a:bodyPr/>
        <a:lstStyle/>
        <a:p>
          <a:endParaRPr lang="en-US"/>
        </a:p>
      </dgm:t>
    </dgm:pt>
    <dgm:pt modelId="{79AB3FD2-07E8-4050-B88C-81BD95BBDC13}">
      <dgm:prSet phldrT="[Text]" custT="1"/>
      <dgm:spPr/>
      <dgm:t>
        <a:bodyPr/>
        <a:lstStyle/>
        <a:p>
          <a:r>
            <a:rPr lang="en-US" sz="1600" dirty="0"/>
            <a:t>The Forward is required to match the surrender of the EP at the prevailing market price</a:t>
          </a:r>
        </a:p>
      </dgm:t>
    </dgm:pt>
    <dgm:pt modelId="{BA945005-6125-44C6-AF29-EB5C121AB37D}" type="parTrans" cxnId="{2AAEACE4-BDF4-4FAF-9262-918BF1C6F65F}">
      <dgm:prSet/>
      <dgm:spPr/>
      <dgm:t>
        <a:bodyPr/>
        <a:lstStyle/>
        <a:p>
          <a:endParaRPr lang="en-US"/>
        </a:p>
      </dgm:t>
    </dgm:pt>
    <dgm:pt modelId="{DB25AE90-2565-4AAF-90F4-4CB57FC8B275}" type="sibTrans" cxnId="{2AAEACE4-BDF4-4FAF-9262-918BF1C6F65F}">
      <dgm:prSet/>
      <dgm:spPr/>
      <dgm:t>
        <a:bodyPr/>
        <a:lstStyle/>
        <a:p>
          <a:endParaRPr lang="en-US"/>
        </a:p>
      </dgm:t>
    </dgm:pt>
    <dgm:pt modelId="{2895E86C-C380-43B3-B586-DF43683B1B0B}">
      <dgm:prSet phldrT="[Text]" custT="1"/>
      <dgm:spPr/>
      <dgm:t>
        <a:bodyPr/>
        <a:lstStyle/>
        <a:p>
          <a:r>
            <a:rPr lang="en-US" sz="1600" dirty="0"/>
            <a:t>Positive increases in the market price at the time of surrender will benefit holders and a decrease will lead to a benefit for the issuer.</a:t>
          </a:r>
        </a:p>
      </dgm:t>
    </dgm:pt>
    <dgm:pt modelId="{0597E793-4748-4CA0-BDF4-51E9B6861A07}" type="parTrans" cxnId="{814EB4F2-46FC-4296-8DE0-9333A0E8B41B}">
      <dgm:prSet/>
      <dgm:spPr/>
      <dgm:t>
        <a:bodyPr/>
        <a:lstStyle/>
        <a:p>
          <a:endParaRPr lang="en-US"/>
        </a:p>
      </dgm:t>
    </dgm:pt>
    <dgm:pt modelId="{DEBB542E-A0DC-4801-8B7C-0FD857CA212F}" type="sibTrans" cxnId="{814EB4F2-46FC-4296-8DE0-9333A0E8B41B}">
      <dgm:prSet/>
      <dgm:spPr/>
      <dgm:t>
        <a:bodyPr/>
        <a:lstStyle/>
        <a:p>
          <a:endParaRPr lang="en-US"/>
        </a:p>
      </dgm:t>
    </dgm:pt>
    <dgm:pt modelId="{62F4E91A-57DA-42CD-94F2-675A9563F3F6}" type="pres">
      <dgm:prSet presAssocID="{2D09A813-240C-46D5-BFD6-F0448D0BCCF7}" presName="linearFlow" presStyleCnt="0">
        <dgm:presLayoutVars>
          <dgm:dir/>
          <dgm:animLvl val="lvl"/>
          <dgm:resizeHandles val="exact"/>
        </dgm:presLayoutVars>
      </dgm:prSet>
      <dgm:spPr/>
    </dgm:pt>
    <dgm:pt modelId="{D1DF48CE-451E-4FD9-9921-572F2441CF51}" type="pres">
      <dgm:prSet presAssocID="{C26C8E4A-A776-4583-B2ED-60B2EE2466ED}" presName="composite" presStyleCnt="0"/>
      <dgm:spPr/>
    </dgm:pt>
    <dgm:pt modelId="{22FFF6BB-0953-412F-A31B-D63DBD0C8AF0}" type="pres">
      <dgm:prSet presAssocID="{C26C8E4A-A776-4583-B2ED-60B2EE2466ED}" presName="parentText" presStyleLbl="alignNode1" presStyleIdx="0" presStyleCnt="3">
        <dgm:presLayoutVars>
          <dgm:chMax val="1"/>
          <dgm:bulletEnabled val="1"/>
        </dgm:presLayoutVars>
      </dgm:prSet>
      <dgm:spPr/>
    </dgm:pt>
    <dgm:pt modelId="{82CE7859-9A26-427A-B273-015F8D628C73}" type="pres">
      <dgm:prSet presAssocID="{C26C8E4A-A776-4583-B2ED-60B2EE2466ED}" presName="descendantText" presStyleLbl="alignAcc1" presStyleIdx="0" presStyleCnt="3" custScaleY="102970">
        <dgm:presLayoutVars>
          <dgm:bulletEnabled val="1"/>
        </dgm:presLayoutVars>
      </dgm:prSet>
      <dgm:spPr/>
    </dgm:pt>
    <dgm:pt modelId="{7D9B6B99-1C76-4095-B2E4-C9E4F708320C}" type="pres">
      <dgm:prSet presAssocID="{BFFFF034-B6B6-48F1-8BC2-8B42ABED7AD8}" presName="sp" presStyleCnt="0"/>
      <dgm:spPr/>
    </dgm:pt>
    <dgm:pt modelId="{B6F76625-D8FA-4C6C-902B-970979810975}" type="pres">
      <dgm:prSet presAssocID="{75728D09-B1A7-4B36-B4F8-AC5E03571753}" presName="composite" presStyleCnt="0"/>
      <dgm:spPr/>
    </dgm:pt>
    <dgm:pt modelId="{4AAA19AA-C94C-4107-8C1A-9A57E3857929}" type="pres">
      <dgm:prSet presAssocID="{75728D09-B1A7-4B36-B4F8-AC5E03571753}" presName="parentText" presStyleLbl="alignNode1" presStyleIdx="1" presStyleCnt="3">
        <dgm:presLayoutVars>
          <dgm:chMax val="1"/>
          <dgm:bulletEnabled val="1"/>
        </dgm:presLayoutVars>
      </dgm:prSet>
      <dgm:spPr/>
    </dgm:pt>
    <dgm:pt modelId="{D79CFAC3-4369-4BCF-A8F6-96D1A4C58F9B}" type="pres">
      <dgm:prSet presAssocID="{75728D09-B1A7-4B36-B4F8-AC5E03571753}" presName="descendantText" presStyleLbl="alignAcc1" presStyleIdx="1" presStyleCnt="3" custLinFactNeighborX="628">
        <dgm:presLayoutVars>
          <dgm:bulletEnabled val="1"/>
        </dgm:presLayoutVars>
      </dgm:prSet>
      <dgm:spPr/>
    </dgm:pt>
    <dgm:pt modelId="{2198691B-9680-467A-887B-C9D2E5A05D5B}" type="pres">
      <dgm:prSet presAssocID="{C6739646-0CFA-4044-9551-33EA10560943}" presName="sp" presStyleCnt="0"/>
      <dgm:spPr/>
    </dgm:pt>
    <dgm:pt modelId="{4A7642AD-08FD-4195-85C2-35ED0FB9BB5E}" type="pres">
      <dgm:prSet presAssocID="{2BBF04A6-9A95-4564-80B3-DEAE1CB90E4B}" presName="composite" presStyleCnt="0"/>
      <dgm:spPr/>
    </dgm:pt>
    <dgm:pt modelId="{D5EC7147-324C-4A89-B6B5-9232F4FFCACF}" type="pres">
      <dgm:prSet presAssocID="{2BBF04A6-9A95-4564-80B3-DEAE1CB90E4B}" presName="parentText" presStyleLbl="alignNode1" presStyleIdx="2" presStyleCnt="3">
        <dgm:presLayoutVars>
          <dgm:chMax val="1"/>
          <dgm:bulletEnabled val="1"/>
        </dgm:presLayoutVars>
      </dgm:prSet>
      <dgm:spPr/>
    </dgm:pt>
    <dgm:pt modelId="{15874A1D-4E0E-4176-9D55-184E39A5ABA0}" type="pres">
      <dgm:prSet presAssocID="{2BBF04A6-9A95-4564-80B3-DEAE1CB90E4B}" presName="descendantText" presStyleLbl="alignAcc1" presStyleIdx="2" presStyleCnt="3" custScaleY="125950">
        <dgm:presLayoutVars>
          <dgm:bulletEnabled val="1"/>
        </dgm:presLayoutVars>
      </dgm:prSet>
      <dgm:spPr/>
    </dgm:pt>
  </dgm:ptLst>
  <dgm:cxnLst>
    <dgm:cxn modelId="{97727C06-7398-4A71-B464-0000C4CE46E0}" type="presOf" srcId="{79AB3FD2-07E8-4050-B88C-81BD95BBDC13}" destId="{15874A1D-4E0E-4176-9D55-184E39A5ABA0}" srcOrd="0" destOrd="0" presId="urn:microsoft.com/office/officeart/2005/8/layout/chevron2"/>
    <dgm:cxn modelId="{DE6D6522-FAF7-44F6-BAC6-9FE8BB0A6FAB}" srcId="{2D09A813-240C-46D5-BFD6-F0448D0BCCF7}" destId="{75728D09-B1A7-4B36-B4F8-AC5E03571753}" srcOrd="1" destOrd="0" parTransId="{55908302-9E1E-46AC-A13A-63AEBF6EE9FF}" sibTransId="{C6739646-0CFA-4044-9551-33EA10560943}"/>
    <dgm:cxn modelId="{1F99B92C-3104-420C-830D-866ED45218BC}" srcId="{2D09A813-240C-46D5-BFD6-F0448D0BCCF7}" destId="{2BBF04A6-9A95-4564-80B3-DEAE1CB90E4B}" srcOrd="2" destOrd="0" parTransId="{07D74A4B-C8B6-4E27-873E-C66874D42ED0}" sibTransId="{E3FFEDEB-6864-41A8-A535-15E5BE47950E}"/>
    <dgm:cxn modelId="{C9D6413E-03A8-432E-AFE3-5725192509B3}" srcId="{75728D09-B1A7-4B36-B4F8-AC5E03571753}" destId="{0F490F87-4482-4E0C-8D11-9AF508FF7DC9}" srcOrd="0" destOrd="0" parTransId="{06443CE9-9816-4A0B-B3C5-D548F28BD755}" sibTransId="{92F3C167-3CF2-40EB-8826-B039DC4BD5F9}"/>
    <dgm:cxn modelId="{F8A03E50-B77A-4BC2-8F19-145F695AE531}" type="presOf" srcId="{C26C8E4A-A776-4583-B2ED-60B2EE2466ED}" destId="{22FFF6BB-0953-412F-A31B-D63DBD0C8AF0}" srcOrd="0" destOrd="0" presId="urn:microsoft.com/office/officeart/2005/8/layout/chevron2"/>
    <dgm:cxn modelId="{D523CD73-D129-41FA-864D-2C7577403A9A}" type="presOf" srcId="{0F490F87-4482-4E0C-8D11-9AF508FF7DC9}" destId="{D79CFAC3-4369-4BCF-A8F6-96D1A4C58F9B}" srcOrd="0" destOrd="0" presId="urn:microsoft.com/office/officeart/2005/8/layout/chevron2"/>
    <dgm:cxn modelId="{16C8507E-0D35-44A6-A830-2829F27D2F0F}" type="presOf" srcId="{2BBF04A6-9A95-4564-80B3-DEAE1CB90E4B}" destId="{D5EC7147-324C-4A89-B6B5-9232F4FFCACF}" srcOrd="0" destOrd="0" presId="urn:microsoft.com/office/officeart/2005/8/layout/chevron2"/>
    <dgm:cxn modelId="{E9E8A280-E899-4B40-BCA2-D56D9F343138}" srcId="{C26C8E4A-A776-4583-B2ED-60B2EE2466ED}" destId="{F74A674A-BAB8-4821-84B0-C50CFBA7611F}" srcOrd="1" destOrd="0" parTransId="{481AFCBB-DF56-4108-89A0-DABEE105F69A}" sibTransId="{E5CB4370-C147-4F21-80C3-8A78AEDAE89A}"/>
    <dgm:cxn modelId="{56E3DD94-A5EC-4577-8E83-D0875A4508AF}" type="presOf" srcId="{2D09A813-240C-46D5-BFD6-F0448D0BCCF7}" destId="{62F4E91A-57DA-42CD-94F2-675A9563F3F6}" srcOrd="0" destOrd="0" presId="urn:microsoft.com/office/officeart/2005/8/layout/chevron2"/>
    <dgm:cxn modelId="{4A0F4F96-B924-46AF-9CE1-9EEFCF219517}" type="presOf" srcId="{630D1890-4590-410B-892B-917C1F0B23A5}" destId="{82CE7859-9A26-427A-B273-015F8D628C73}" srcOrd="0" destOrd="0" presId="urn:microsoft.com/office/officeart/2005/8/layout/chevron2"/>
    <dgm:cxn modelId="{B9C28CA0-1EE3-4BFA-97E4-A965D37A1591}" srcId="{2D09A813-240C-46D5-BFD6-F0448D0BCCF7}" destId="{C26C8E4A-A776-4583-B2ED-60B2EE2466ED}" srcOrd="0" destOrd="0" parTransId="{C80F45E1-63D4-4176-95E5-ADB07E3FC8F9}" sibTransId="{BFFFF034-B6B6-48F1-8BC2-8B42ABED7AD8}"/>
    <dgm:cxn modelId="{FC2694CB-6D9C-4926-97C0-256E9BE99D54}" srcId="{C26C8E4A-A776-4583-B2ED-60B2EE2466ED}" destId="{630D1890-4590-410B-892B-917C1F0B23A5}" srcOrd="0" destOrd="0" parTransId="{13088AFC-269C-4BD7-A4B3-215E2D050476}" sibTransId="{86BEDB6F-775C-47AD-8375-F71E60FCE997}"/>
    <dgm:cxn modelId="{CD3B23CC-2146-43D1-9E15-C54EFDBCC699}" type="presOf" srcId="{2895E86C-C380-43B3-B586-DF43683B1B0B}" destId="{15874A1D-4E0E-4176-9D55-184E39A5ABA0}" srcOrd="0" destOrd="1" presId="urn:microsoft.com/office/officeart/2005/8/layout/chevron2"/>
    <dgm:cxn modelId="{FC3BA5CD-1354-470E-9E46-CD00C3112E65}" type="presOf" srcId="{F74A674A-BAB8-4821-84B0-C50CFBA7611F}" destId="{82CE7859-9A26-427A-B273-015F8D628C73}" srcOrd="0" destOrd="1" presId="urn:microsoft.com/office/officeart/2005/8/layout/chevron2"/>
    <dgm:cxn modelId="{2AAEACE4-BDF4-4FAF-9262-918BF1C6F65F}" srcId="{2BBF04A6-9A95-4564-80B3-DEAE1CB90E4B}" destId="{79AB3FD2-07E8-4050-B88C-81BD95BBDC13}" srcOrd="0" destOrd="0" parTransId="{BA945005-6125-44C6-AF29-EB5C121AB37D}" sibTransId="{DB25AE90-2565-4AAF-90F4-4CB57FC8B275}"/>
    <dgm:cxn modelId="{B48300EB-E577-4935-9683-2D2D40D36E5E}" type="presOf" srcId="{75728D09-B1A7-4B36-B4F8-AC5E03571753}" destId="{4AAA19AA-C94C-4107-8C1A-9A57E3857929}" srcOrd="0" destOrd="0" presId="urn:microsoft.com/office/officeart/2005/8/layout/chevron2"/>
    <dgm:cxn modelId="{814EB4F2-46FC-4296-8DE0-9333A0E8B41B}" srcId="{2BBF04A6-9A95-4564-80B3-DEAE1CB90E4B}" destId="{2895E86C-C380-43B3-B586-DF43683B1B0B}" srcOrd="1" destOrd="0" parTransId="{0597E793-4748-4CA0-BDF4-51E9B6861A07}" sibTransId="{DEBB542E-A0DC-4801-8B7C-0FD857CA212F}"/>
    <dgm:cxn modelId="{B5BFE0FC-17BD-4715-9B98-36B2EC48383A}" type="presParOf" srcId="{62F4E91A-57DA-42CD-94F2-675A9563F3F6}" destId="{D1DF48CE-451E-4FD9-9921-572F2441CF51}" srcOrd="0" destOrd="0" presId="urn:microsoft.com/office/officeart/2005/8/layout/chevron2"/>
    <dgm:cxn modelId="{080D898E-3DD9-43C4-93AB-87AA8790C616}" type="presParOf" srcId="{D1DF48CE-451E-4FD9-9921-572F2441CF51}" destId="{22FFF6BB-0953-412F-A31B-D63DBD0C8AF0}" srcOrd="0" destOrd="0" presId="urn:microsoft.com/office/officeart/2005/8/layout/chevron2"/>
    <dgm:cxn modelId="{25E66EEF-E3BB-4249-819C-5178F20693E7}" type="presParOf" srcId="{D1DF48CE-451E-4FD9-9921-572F2441CF51}" destId="{82CE7859-9A26-427A-B273-015F8D628C73}" srcOrd="1" destOrd="0" presId="urn:microsoft.com/office/officeart/2005/8/layout/chevron2"/>
    <dgm:cxn modelId="{E6921BCE-7021-464D-81ED-1F157204BEFC}" type="presParOf" srcId="{62F4E91A-57DA-42CD-94F2-675A9563F3F6}" destId="{7D9B6B99-1C76-4095-B2E4-C9E4F708320C}" srcOrd="1" destOrd="0" presId="urn:microsoft.com/office/officeart/2005/8/layout/chevron2"/>
    <dgm:cxn modelId="{2076C6C8-9388-469A-85C8-DF1E14ADEB9D}" type="presParOf" srcId="{62F4E91A-57DA-42CD-94F2-675A9563F3F6}" destId="{B6F76625-D8FA-4C6C-902B-970979810975}" srcOrd="2" destOrd="0" presId="urn:microsoft.com/office/officeart/2005/8/layout/chevron2"/>
    <dgm:cxn modelId="{97B60178-D720-4A91-9E79-05ACF783A6E7}" type="presParOf" srcId="{B6F76625-D8FA-4C6C-902B-970979810975}" destId="{4AAA19AA-C94C-4107-8C1A-9A57E3857929}" srcOrd="0" destOrd="0" presId="urn:microsoft.com/office/officeart/2005/8/layout/chevron2"/>
    <dgm:cxn modelId="{B720A217-1436-4763-9EDF-7F1598D08F13}" type="presParOf" srcId="{B6F76625-D8FA-4C6C-902B-970979810975}" destId="{D79CFAC3-4369-4BCF-A8F6-96D1A4C58F9B}" srcOrd="1" destOrd="0" presId="urn:microsoft.com/office/officeart/2005/8/layout/chevron2"/>
    <dgm:cxn modelId="{17778BF2-2806-4B65-8AEE-1D4993AF77CE}" type="presParOf" srcId="{62F4E91A-57DA-42CD-94F2-675A9563F3F6}" destId="{2198691B-9680-467A-887B-C9D2E5A05D5B}" srcOrd="3" destOrd="0" presId="urn:microsoft.com/office/officeart/2005/8/layout/chevron2"/>
    <dgm:cxn modelId="{9C5AAE9A-76E5-4999-959A-663FBF1C6F8A}" type="presParOf" srcId="{62F4E91A-57DA-42CD-94F2-675A9563F3F6}" destId="{4A7642AD-08FD-4195-85C2-35ED0FB9BB5E}" srcOrd="4" destOrd="0" presId="urn:microsoft.com/office/officeart/2005/8/layout/chevron2"/>
    <dgm:cxn modelId="{45C01CCF-8BCF-4D84-9989-6B42DFE876C5}" type="presParOf" srcId="{4A7642AD-08FD-4195-85C2-35ED0FB9BB5E}" destId="{D5EC7147-324C-4A89-B6B5-9232F4FFCACF}" srcOrd="0" destOrd="0" presId="urn:microsoft.com/office/officeart/2005/8/layout/chevron2"/>
    <dgm:cxn modelId="{FFDD2CB0-A861-46DF-9746-FC597E27C3E8}" type="presParOf" srcId="{4A7642AD-08FD-4195-85C2-35ED0FB9BB5E}" destId="{15874A1D-4E0E-4176-9D55-184E39A5ABA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FF6BB-0953-412F-A31B-D63DBD0C8AF0}">
      <dsp:nvSpPr>
        <dsp:cNvPr id="0" name=""/>
        <dsp:cNvSpPr/>
      </dsp:nvSpPr>
      <dsp:spPr>
        <a:xfrm rot="5400000">
          <a:off x="-230762" y="232550"/>
          <a:ext cx="1538418" cy="107689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Issue</a:t>
          </a:r>
        </a:p>
      </dsp:txBody>
      <dsp:txXfrm rot="-5400000">
        <a:off x="1" y="540233"/>
        <a:ext cx="1076892" cy="461526"/>
      </dsp:txXfrm>
    </dsp:sp>
    <dsp:sp modelId="{82CE7859-9A26-427A-B273-015F8D628C73}">
      <dsp:nvSpPr>
        <dsp:cNvPr id="0" name=""/>
        <dsp:cNvSpPr/>
      </dsp:nvSpPr>
      <dsp:spPr>
        <a:xfrm rot="5400000">
          <a:off x="3217088" y="-2138408"/>
          <a:ext cx="999971" cy="528036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Financial asset (accounts receivable, pre-paid tax) valued at purchase price created for firm</a:t>
          </a:r>
        </a:p>
        <a:p>
          <a:pPr marL="171450" lvl="1" indent="-171450" algn="l" defTabSz="711200">
            <a:lnSpc>
              <a:spcPct val="90000"/>
            </a:lnSpc>
            <a:spcBef>
              <a:spcPct val="0"/>
            </a:spcBef>
            <a:spcAft>
              <a:spcPct val="15000"/>
            </a:spcAft>
            <a:buChar char="•"/>
          </a:pPr>
          <a:r>
            <a:rPr lang="en-US" sz="1600" kern="1200" dirty="0"/>
            <a:t>Corresponding financial liability (accounts payable, pre-paid tax) recorded for GG </a:t>
          </a:r>
        </a:p>
      </dsp:txBody>
      <dsp:txXfrm rot="-5400000">
        <a:off x="1076892" y="50603"/>
        <a:ext cx="5231549" cy="902341"/>
      </dsp:txXfrm>
    </dsp:sp>
    <dsp:sp modelId="{4AAA19AA-C94C-4107-8C1A-9A57E3857929}">
      <dsp:nvSpPr>
        <dsp:cNvPr id="0" name=""/>
        <dsp:cNvSpPr/>
      </dsp:nvSpPr>
      <dsp:spPr>
        <a:xfrm rot="5400000">
          <a:off x="-230762" y="1576104"/>
          <a:ext cx="1538418" cy="107689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Subsequent periods</a:t>
          </a:r>
        </a:p>
      </dsp:txBody>
      <dsp:txXfrm rot="-5400000">
        <a:off x="1" y="1883787"/>
        <a:ext cx="1076892" cy="461526"/>
      </dsp:txXfrm>
    </dsp:sp>
    <dsp:sp modelId="{D79CFAC3-4369-4BCF-A8F6-96D1A4C58F9B}">
      <dsp:nvSpPr>
        <dsp:cNvPr id="0" name=""/>
        <dsp:cNvSpPr/>
      </dsp:nvSpPr>
      <dsp:spPr>
        <a:xfrm rot="5400000">
          <a:off x="3217088" y="-794854"/>
          <a:ext cx="999971" cy="528036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sym typeface="Wingdings" panose="05000000000000000000" pitchFamily="2" charset="2"/>
            </a:rPr>
            <a:t>NPNFA  </a:t>
          </a:r>
          <a:r>
            <a:rPr lang="en-US" sz="1600" kern="1200" dirty="0"/>
            <a:t>Purchase Price – Market Price</a:t>
          </a:r>
        </a:p>
        <a:p>
          <a:pPr marL="171450" lvl="1" indent="-171450" algn="l" defTabSz="711200">
            <a:lnSpc>
              <a:spcPct val="90000"/>
            </a:lnSpc>
            <a:spcBef>
              <a:spcPct val="0"/>
            </a:spcBef>
            <a:spcAft>
              <a:spcPct val="15000"/>
            </a:spcAft>
            <a:buChar char="•"/>
          </a:pPr>
          <a:r>
            <a:rPr lang="en-US" sz="1600" kern="1200" dirty="0"/>
            <a:t>Increased asset via (OCVA) for firm </a:t>
          </a:r>
        </a:p>
        <a:p>
          <a:pPr marL="171450" lvl="1" indent="-171450" algn="l" defTabSz="711200">
            <a:lnSpc>
              <a:spcPct val="90000"/>
            </a:lnSpc>
            <a:spcBef>
              <a:spcPct val="0"/>
            </a:spcBef>
            <a:spcAft>
              <a:spcPct val="15000"/>
            </a:spcAft>
            <a:buChar char="•"/>
          </a:pPr>
          <a:r>
            <a:rPr lang="en-US" sz="1600" kern="1200" dirty="0"/>
            <a:t>Liability of GG remains the same</a:t>
          </a:r>
        </a:p>
      </dsp:txBody>
      <dsp:txXfrm rot="-5400000">
        <a:off x="1076892" y="1394157"/>
        <a:ext cx="5231549" cy="902341"/>
      </dsp:txXfrm>
    </dsp:sp>
    <dsp:sp modelId="{D5EC7147-324C-4A89-B6B5-9232F4FFCACF}">
      <dsp:nvSpPr>
        <dsp:cNvPr id="0" name=""/>
        <dsp:cNvSpPr/>
      </dsp:nvSpPr>
      <dsp:spPr>
        <a:xfrm rot="5400000">
          <a:off x="-230762" y="2919658"/>
          <a:ext cx="1538418" cy="107689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Surrender</a:t>
          </a:r>
        </a:p>
      </dsp:txBody>
      <dsp:txXfrm rot="-5400000">
        <a:off x="1" y="3227341"/>
        <a:ext cx="1076892" cy="461526"/>
      </dsp:txXfrm>
    </dsp:sp>
    <dsp:sp modelId="{15874A1D-4E0E-4176-9D55-184E39A5ABA0}">
      <dsp:nvSpPr>
        <dsp:cNvPr id="0" name=""/>
        <dsp:cNvSpPr/>
      </dsp:nvSpPr>
      <dsp:spPr>
        <a:xfrm rot="5400000">
          <a:off x="3217088" y="548699"/>
          <a:ext cx="999971" cy="528036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NPNFA is removed from balance sheet of firm via (OCVA)</a:t>
          </a:r>
        </a:p>
        <a:p>
          <a:pPr marL="171450" lvl="1" indent="-171450" algn="l" defTabSz="711200">
            <a:lnSpc>
              <a:spcPct val="90000"/>
            </a:lnSpc>
            <a:spcBef>
              <a:spcPct val="0"/>
            </a:spcBef>
            <a:spcAft>
              <a:spcPct val="15000"/>
            </a:spcAft>
            <a:buChar char="•"/>
          </a:pPr>
          <a:r>
            <a:rPr lang="en-US" sz="1600" kern="1200" dirty="0"/>
            <a:t>Financial asset surrendered to GG (valued at purchase price ) in lieu of taxes</a:t>
          </a:r>
        </a:p>
      </dsp:txBody>
      <dsp:txXfrm rot="-5400000">
        <a:off x="1076892" y="2737711"/>
        <a:ext cx="5231549" cy="9023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FF6BB-0953-412F-A31B-D63DBD0C8AF0}">
      <dsp:nvSpPr>
        <dsp:cNvPr id="0" name=""/>
        <dsp:cNvSpPr/>
      </dsp:nvSpPr>
      <dsp:spPr>
        <a:xfrm rot="5400000">
          <a:off x="-195260" y="194913"/>
          <a:ext cx="1299422" cy="909595"/>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Issue</a:t>
          </a:r>
        </a:p>
      </dsp:txBody>
      <dsp:txXfrm rot="-5400000">
        <a:off x="-346" y="454798"/>
        <a:ext cx="909595" cy="389827"/>
      </dsp:txXfrm>
    </dsp:sp>
    <dsp:sp modelId="{82CE7859-9A26-427A-B273-015F8D628C73}">
      <dsp:nvSpPr>
        <dsp:cNvPr id="0" name=""/>
        <dsp:cNvSpPr/>
      </dsp:nvSpPr>
      <dsp:spPr>
        <a:xfrm rot="5400000">
          <a:off x="3385760" y="-2437376"/>
          <a:ext cx="1234199" cy="6186529"/>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an appearance of an asset (emissions permit) in the government sector through a volume change in the OCVA account.</a:t>
          </a:r>
        </a:p>
        <a:p>
          <a:pPr marL="114300" lvl="1" indent="-114300" algn="l" defTabSz="666750">
            <a:lnSpc>
              <a:spcPct val="90000"/>
            </a:lnSpc>
            <a:spcBef>
              <a:spcPct val="0"/>
            </a:spcBef>
            <a:spcAft>
              <a:spcPct val="15000"/>
            </a:spcAft>
            <a:buChar char="•"/>
          </a:pPr>
          <a:r>
            <a:rPr lang="en-US" sz="1500" kern="1200" dirty="0"/>
            <a:t>Acquisition less disposal of non-produced asset (valued at time of sale, and depreciates to zero over its useful life)</a:t>
          </a:r>
        </a:p>
      </dsp:txBody>
      <dsp:txXfrm rot="-5400000">
        <a:off x="909596" y="99037"/>
        <a:ext cx="6126280" cy="1113701"/>
      </dsp:txXfrm>
    </dsp:sp>
    <dsp:sp modelId="{4AAA19AA-C94C-4107-8C1A-9A57E3857929}">
      <dsp:nvSpPr>
        <dsp:cNvPr id="0" name=""/>
        <dsp:cNvSpPr/>
      </dsp:nvSpPr>
      <dsp:spPr>
        <a:xfrm rot="5400000">
          <a:off x="-326624" y="1727529"/>
          <a:ext cx="1538191" cy="909595"/>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b="1" kern="1200" dirty="0"/>
            <a:t>Subsequent periods</a:t>
          </a:r>
        </a:p>
      </dsp:txBody>
      <dsp:txXfrm rot="-5400000">
        <a:off x="-12325" y="1868029"/>
        <a:ext cx="909595" cy="628596"/>
      </dsp:txXfrm>
    </dsp:sp>
    <dsp:sp modelId="{D79CFAC3-4369-4BCF-A8F6-96D1A4C58F9B}">
      <dsp:nvSpPr>
        <dsp:cNvPr id="0" name=""/>
        <dsp:cNvSpPr/>
      </dsp:nvSpPr>
      <dsp:spPr>
        <a:xfrm rot="5400000">
          <a:off x="3376909" y="-1138336"/>
          <a:ext cx="1251902" cy="6186529"/>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Any change in market price will be shown in the revaluation account for all institutional sectors who acquired the NPNF asset</a:t>
          </a:r>
        </a:p>
        <a:p>
          <a:pPr marL="114300" lvl="1" indent="-114300" algn="l" defTabSz="666750">
            <a:lnSpc>
              <a:spcPct val="90000"/>
            </a:lnSpc>
            <a:spcBef>
              <a:spcPct val="0"/>
            </a:spcBef>
            <a:spcAft>
              <a:spcPct val="15000"/>
            </a:spcAft>
            <a:buChar char="•"/>
          </a:pPr>
          <a:r>
            <a:rPr lang="en-US" sz="1500" kern="1200" dirty="0"/>
            <a:t>No impact on GG</a:t>
          </a:r>
        </a:p>
      </dsp:txBody>
      <dsp:txXfrm rot="-5400000">
        <a:off x="909596" y="1390090"/>
        <a:ext cx="6125416" cy="1129676"/>
      </dsp:txXfrm>
    </dsp:sp>
    <dsp:sp modelId="{D5EC7147-324C-4A89-B6B5-9232F4FFCACF}">
      <dsp:nvSpPr>
        <dsp:cNvPr id="0" name=""/>
        <dsp:cNvSpPr/>
      </dsp:nvSpPr>
      <dsp:spPr>
        <a:xfrm rot="5400000">
          <a:off x="-207240" y="2975963"/>
          <a:ext cx="1299422" cy="909595"/>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Surrender</a:t>
          </a:r>
        </a:p>
      </dsp:txBody>
      <dsp:txXfrm rot="-5400000">
        <a:off x="-12326" y="3235848"/>
        <a:ext cx="909595" cy="389827"/>
      </dsp:txXfrm>
    </dsp:sp>
    <dsp:sp modelId="{15874A1D-4E0E-4176-9D55-184E39A5ABA0}">
      <dsp:nvSpPr>
        <dsp:cNvPr id="0" name=""/>
        <dsp:cNvSpPr/>
      </dsp:nvSpPr>
      <dsp:spPr>
        <a:xfrm rot="5400000">
          <a:off x="3568221" y="82843"/>
          <a:ext cx="844624" cy="6235835"/>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NPNFA is removed from balance sheet of acquirers via (OCVA)</a:t>
          </a:r>
        </a:p>
      </dsp:txBody>
      <dsp:txXfrm rot="-5400000">
        <a:off x="872616" y="2819680"/>
        <a:ext cx="6194604" cy="7621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FF6BB-0953-412F-A31B-D63DBD0C8AF0}">
      <dsp:nvSpPr>
        <dsp:cNvPr id="0" name=""/>
        <dsp:cNvSpPr/>
      </dsp:nvSpPr>
      <dsp:spPr>
        <a:xfrm rot="5400000">
          <a:off x="-222491" y="244615"/>
          <a:ext cx="1483278" cy="10382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Issue</a:t>
          </a:r>
        </a:p>
      </dsp:txBody>
      <dsp:txXfrm rot="-5400000">
        <a:off x="1" y="541270"/>
        <a:ext cx="1038294" cy="444984"/>
      </dsp:txXfrm>
    </dsp:sp>
    <dsp:sp modelId="{82CE7859-9A26-427A-B273-015F8D628C73}">
      <dsp:nvSpPr>
        <dsp:cNvPr id="0" name=""/>
        <dsp:cNvSpPr/>
      </dsp:nvSpPr>
      <dsp:spPr>
        <a:xfrm rot="5400000">
          <a:off x="3201393" y="-2155292"/>
          <a:ext cx="992765" cy="531896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Financial asset (accounts receivable, pre-paid tax) valued at purchase price created for firm</a:t>
          </a:r>
        </a:p>
        <a:p>
          <a:pPr marL="171450" lvl="1" indent="-171450" algn="l" defTabSz="711200">
            <a:lnSpc>
              <a:spcPct val="90000"/>
            </a:lnSpc>
            <a:spcBef>
              <a:spcPct val="0"/>
            </a:spcBef>
            <a:spcAft>
              <a:spcPct val="15000"/>
            </a:spcAft>
            <a:buChar char="•"/>
          </a:pPr>
          <a:r>
            <a:rPr lang="en-US" sz="1600" kern="1200" dirty="0"/>
            <a:t>Corresponding financial liability (accounts payable, pre-paid tax) recorded for GG </a:t>
          </a:r>
        </a:p>
      </dsp:txBody>
      <dsp:txXfrm rot="-5400000">
        <a:off x="1038295" y="56269"/>
        <a:ext cx="5270499" cy="895839"/>
      </dsp:txXfrm>
    </dsp:sp>
    <dsp:sp modelId="{4AAA19AA-C94C-4107-8C1A-9A57E3857929}">
      <dsp:nvSpPr>
        <dsp:cNvPr id="0" name=""/>
        <dsp:cNvSpPr/>
      </dsp:nvSpPr>
      <dsp:spPr>
        <a:xfrm rot="5400000">
          <a:off x="-222491" y="1540013"/>
          <a:ext cx="1483278" cy="10382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t>Subsequent periods</a:t>
          </a:r>
        </a:p>
      </dsp:txBody>
      <dsp:txXfrm rot="-5400000">
        <a:off x="1" y="1836668"/>
        <a:ext cx="1038294" cy="444984"/>
      </dsp:txXfrm>
    </dsp:sp>
    <dsp:sp modelId="{D79CFAC3-4369-4BCF-A8F6-96D1A4C58F9B}">
      <dsp:nvSpPr>
        <dsp:cNvPr id="0" name=""/>
        <dsp:cNvSpPr/>
      </dsp:nvSpPr>
      <dsp:spPr>
        <a:xfrm rot="5400000">
          <a:off x="3215710" y="-859893"/>
          <a:ext cx="964130" cy="531896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Simultaneously, a Forward is created with a zero value. Changes in market price of EP will lead to a financial asset or liability.  However, the value is only recognized at the time of surrender.</a:t>
          </a:r>
        </a:p>
      </dsp:txBody>
      <dsp:txXfrm rot="-5400000">
        <a:off x="1038295" y="1364587"/>
        <a:ext cx="5271897" cy="870000"/>
      </dsp:txXfrm>
    </dsp:sp>
    <dsp:sp modelId="{D5EC7147-324C-4A89-B6B5-9232F4FFCACF}">
      <dsp:nvSpPr>
        <dsp:cNvPr id="0" name=""/>
        <dsp:cNvSpPr/>
      </dsp:nvSpPr>
      <dsp:spPr>
        <a:xfrm rot="5400000">
          <a:off x="-222491" y="2960508"/>
          <a:ext cx="1483278" cy="1038294"/>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Surrender</a:t>
          </a:r>
        </a:p>
      </dsp:txBody>
      <dsp:txXfrm rot="-5400000">
        <a:off x="1" y="3257163"/>
        <a:ext cx="1038294" cy="444984"/>
      </dsp:txXfrm>
    </dsp:sp>
    <dsp:sp modelId="{15874A1D-4E0E-4176-9D55-184E39A5ABA0}">
      <dsp:nvSpPr>
        <dsp:cNvPr id="0" name=""/>
        <dsp:cNvSpPr/>
      </dsp:nvSpPr>
      <dsp:spPr>
        <a:xfrm rot="5400000">
          <a:off x="3090614" y="560601"/>
          <a:ext cx="1214322" cy="5318962"/>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The Forward is required to match the surrender of the EP at the prevailing market price</a:t>
          </a:r>
        </a:p>
        <a:p>
          <a:pPr marL="171450" lvl="1" indent="-171450" algn="l" defTabSz="711200">
            <a:lnSpc>
              <a:spcPct val="90000"/>
            </a:lnSpc>
            <a:spcBef>
              <a:spcPct val="0"/>
            </a:spcBef>
            <a:spcAft>
              <a:spcPct val="15000"/>
            </a:spcAft>
            <a:buChar char="•"/>
          </a:pPr>
          <a:r>
            <a:rPr lang="en-US" sz="1600" kern="1200" dirty="0"/>
            <a:t>Positive increases in the market price at the time of surrender will benefit holders and a decrease will lead to a benefit for the issuer.</a:t>
          </a:r>
        </a:p>
      </dsp:txBody>
      <dsp:txXfrm rot="-5400000">
        <a:off x="1038294" y="2672199"/>
        <a:ext cx="5259684" cy="10957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2"/>
            <a:ext cx="3043447" cy="464977"/>
          </a:xfrm>
          <a:prstGeom prst="rect">
            <a:avLst/>
          </a:prstGeom>
        </p:spPr>
        <p:txBody>
          <a:bodyPr vert="horz" lIns="91239" tIns="45618" rIns="91239" bIns="45618" rtlCol="0"/>
          <a:lstStyle>
            <a:lvl1pPr algn="l">
              <a:defRPr sz="1200"/>
            </a:lvl1pPr>
          </a:lstStyle>
          <a:p>
            <a:endParaRPr lang="en-US"/>
          </a:p>
        </p:txBody>
      </p:sp>
      <p:sp>
        <p:nvSpPr>
          <p:cNvPr id="4" name="Footer Placeholder 3"/>
          <p:cNvSpPr>
            <a:spLocks noGrp="1"/>
          </p:cNvSpPr>
          <p:nvPr>
            <p:ph type="ftr" sz="quarter" idx="2"/>
          </p:nvPr>
        </p:nvSpPr>
        <p:spPr>
          <a:xfrm>
            <a:off x="12" y="8842547"/>
            <a:ext cx="3043447" cy="464977"/>
          </a:xfrm>
          <a:prstGeom prst="rect">
            <a:avLst/>
          </a:prstGeom>
        </p:spPr>
        <p:txBody>
          <a:bodyPr vert="horz" lIns="91239" tIns="45618" rIns="91239" bIns="45618" rtlCol="0" anchor="b"/>
          <a:lstStyle>
            <a:lvl1pPr algn="l">
              <a:defRPr sz="1200"/>
            </a:lvl1pPr>
          </a:lstStyle>
          <a:p>
            <a:endParaRPr lang="en-US"/>
          </a:p>
        </p:txBody>
      </p:sp>
      <p:sp>
        <p:nvSpPr>
          <p:cNvPr id="5" name="Slide Number Placeholder 4"/>
          <p:cNvSpPr>
            <a:spLocks noGrp="1"/>
          </p:cNvSpPr>
          <p:nvPr>
            <p:ph type="sldNum" sz="quarter" idx="3"/>
          </p:nvPr>
        </p:nvSpPr>
        <p:spPr>
          <a:xfrm>
            <a:off x="3978075" y="8842547"/>
            <a:ext cx="3043447" cy="464977"/>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6"/>
            <a:ext cx="3043343" cy="465455"/>
          </a:xfrm>
          <a:prstGeom prst="rect">
            <a:avLst/>
          </a:prstGeom>
        </p:spPr>
        <p:txBody>
          <a:bodyPr vert="horz" lIns="93134" tIns="46567" rIns="93134" bIns="46567" rtlCol="0"/>
          <a:lstStyle>
            <a:lvl1pPr algn="l">
              <a:defRPr sz="1200"/>
            </a:lvl1pPr>
          </a:lstStyle>
          <a:p>
            <a:endParaRPr lang="en-US"/>
          </a:p>
        </p:txBody>
      </p:sp>
      <p:sp>
        <p:nvSpPr>
          <p:cNvPr id="3" name="Date Placeholder 2"/>
          <p:cNvSpPr>
            <a:spLocks noGrp="1"/>
          </p:cNvSpPr>
          <p:nvPr>
            <p:ph type="dt" idx="1"/>
          </p:nvPr>
        </p:nvSpPr>
        <p:spPr>
          <a:xfrm>
            <a:off x="3978139" y="6"/>
            <a:ext cx="3043343" cy="465455"/>
          </a:xfrm>
          <a:prstGeom prst="rect">
            <a:avLst/>
          </a:prstGeom>
        </p:spPr>
        <p:txBody>
          <a:bodyPr vert="horz" lIns="93134" tIns="46567" rIns="93134" bIns="46567" rtlCol="0"/>
          <a:lstStyle>
            <a:lvl1pPr algn="r">
              <a:defRPr sz="1200"/>
            </a:lvl1pPr>
          </a:lstStyle>
          <a:p>
            <a:fld id="{49E4E862-E263-8B4A-AFB5-DFAAA754BCA9}" type="datetime1">
              <a:rPr lang="en-US" smtClean="0"/>
              <a:t>10/05/21</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134" tIns="46567" rIns="93134" bIns="46567" rtlCol="0" anchor="ctr"/>
          <a:lstStyle/>
          <a:p>
            <a:endParaRPr lang="en-US"/>
          </a:p>
        </p:txBody>
      </p:sp>
      <p:sp>
        <p:nvSpPr>
          <p:cNvPr id="5" name="Notes Placeholder 4"/>
          <p:cNvSpPr>
            <a:spLocks noGrp="1"/>
          </p:cNvSpPr>
          <p:nvPr>
            <p:ph type="body" sz="quarter" idx="3"/>
          </p:nvPr>
        </p:nvSpPr>
        <p:spPr>
          <a:xfrm>
            <a:off x="702313" y="4421825"/>
            <a:ext cx="5618480" cy="4189095"/>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8842036"/>
            <a:ext cx="3043343" cy="465455"/>
          </a:xfrm>
          <a:prstGeom prst="rect">
            <a:avLst/>
          </a:prstGeom>
        </p:spPr>
        <p:txBody>
          <a:bodyPr vert="horz" lIns="93134" tIns="46567" rIns="93134" bIns="46567" rtlCol="0" anchor="b"/>
          <a:lstStyle>
            <a:lvl1pPr algn="l">
              <a:defRPr sz="1200"/>
            </a:lvl1pPr>
          </a:lstStyle>
          <a:p>
            <a:endParaRPr lang="en-US"/>
          </a:p>
        </p:txBody>
      </p:sp>
      <p:sp>
        <p:nvSpPr>
          <p:cNvPr id="7" name="Slide Number Placeholder 6"/>
          <p:cNvSpPr>
            <a:spLocks noGrp="1"/>
          </p:cNvSpPr>
          <p:nvPr>
            <p:ph type="sldNum" sz="quarter" idx="5"/>
          </p:nvPr>
        </p:nvSpPr>
        <p:spPr>
          <a:xfrm>
            <a:off x="3978139" y="8842036"/>
            <a:ext cx="3043343" cy="465455"/>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5</a:t>
            </a:fld>
            <a:endParaRPr lang="en-US"/>
          </a:p>
        </p:txBody>
      </p:sp>
    </p:spTree>
    <p:extLst>
      <p:ext uri="{BB962C8B-B14F-4D97-AF65-F5344CB8AC3E}">
        <p14:creationId xmlns:p14="http://schemas.microsoft.com/office/powerpoint/2010/main" val="2375430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8</a:t>
            </a:fld>
            <a:endParaRPr lang="en-US"/>
          </a:p>
        </p:txBody>
      </p:sp>
    </p:spTree>
    <p:extLst>
      <p:ext uri="{BB962C8B-B14F-4D97-AF65-F5344CB8AC3E}">
        <p14:creationId xmlns:p14="http://schemas.microsoft.com/office/powerpoint/2010/main" val="311038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10</a:t>
            </a:fld>
            <a:endParaRPr lang="en-US"/>
          </a:p>
        </p:txBody>
      </p:sp>
    </p:spTree>
    <p:extLst>
      <p:ext uri="{BB962C8B-B14F-4D97-AF65-F5344CB8AC3E}">
        <p14:creationId xmlns:p14="http://schemas.microsoft.com/office/powerpoint/2010/main" val="238751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12</a:t>
            </a:fld>
            <a:endParaRPr lang="en-US"/>
          </a:p>
        </p:txBody>
      </p:sp>
    </p:spTree>
    <p:extLst>
      <p:ext uri="{BB962C8B-B14F-4D97-AF65-F5344CB8AC3E}">
        <p14:creationId xmlns:p14="http://schemas.microsoft.com/office/powerpoint/2010/main" val="114681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14</a:t>
            </a:fld>
            <a:endParaRPr lang="en-US"/>
          </a:p>
        </p:txBody>
      </p:sp>
    </p:spTree>
    <p:extLst>
      <p:ext uri="{BB962C8B-B14F-4D97-AF65-F5344CB8AC3E}">
        <p14:creationId xmlns:p14="http://schemas.microsoft.com/office/powerpoint/2010/main" val="1389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16</a:t>
            </a:fld>
            <a:endParaRPr lang="en-US"/>
          </a:p>
        </p:txBody>
      </p:sp>
    </p:spTree>
    <p:extLst>
      <p:ext uri="{BB962C8B-B14F-4D97-AF65-F5344CB8AC3E}">
        <p14:creationId xmlns:p14="http://schemas.microsoft.com/office/powerpoint/2010/main" val="123092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10/05/21</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18</a:t>
            </a:fld>
            <a:endParaRPr lang="en-US"/>
          </a:p>
        </p:txBody>
      </p:sp>
    </p:spTree>
    <p:extLst>
      <p:ext uri="{BB962C8B-B14F-4D97-AF65-F5344CB8AC3E}">
        <p14:creationId xmlns:p14="http://schemas.microsoft.com/office/powerpoint/2010/main" val="3786465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r="65212"/>
          <a:stretch/>
        </p:blipFill>
        <p:spPr>
          <a:xfrm>
            <a:off x="5623560" y="749808"/>
            <a:ext cx="1103811" cy="1143993"/>
          </a:xfrm>
          <a:prstGeom prst="rect">
            <a:avLst/>
          </a:prstGeom>
        </p:spPr>
      </p:pic>
    </p:spTree>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40165849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60850190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115190021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40168843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ngle-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Column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Text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hoto+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945261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pt. 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11" name="Graphic 10">
            <a:extLst>
              <a:ext uri="{FF2B5EF4-FFF2-40B4-BE49-F238E27FC236}">
                <a16:creationId xmlns:a16="http://schemas.microsoft.com/office/drawing/2014/main" id="{297D2D33-B99A-B046-B49A-16CB982B1B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3560" y="749808"/>
            <a:ext cx="3170207" cy="1143000"/>
          </a:xfrm>
          <a:prstGeom prst="rect">
            <a:avLst/>
          </a:prstGeom>
        </p:spPr>
      </p:pic>
    </p:spTree>
    <p:extLst>
      <p:ext uri="{BB962C8B-B14F-4D97-AF65-F5344CB8AC3E}">
        <p14:creationId xmlns:p14="http://schemas.microsoft.com/office/powerpoint/2010/main" val="358531883"/>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guide id="5" pos="3632" userDrawn="1">
          <p15:clr>
            <a:srgbClr val="FBAE40"/>
          </p15:clr>
        </p15:guide>
        <p15:guide id="6" orient="horz" pos="83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arge-Photo (B)">
    <p:bg>
      <p:bgPr>
        <a:solidFill>
          <a:schemeClr val="tx2"/>
        </a:solidFill>
        <a:effectLst/>
      </p:bgPr>
    </p:bg>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09873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Green)">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015910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Yellow)">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579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Agenda">
    <p:bg>
      <p:bgPr>
        <a:solidFill>
          <a:schemeClr val="accent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Tree>
    <p:extLst>
      <p:ext uri="{BB962C8B-B14F-4D97-AF65-F5344CB8AC3E}">
        <p14:creationId xmlns:p14="http://schemas.microsoft.com/office/powerpoint/2010/main" val="1683390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99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991406"/>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2198208820"/>
      </p:ext>
    </p:extLst>
  </p:cSld>
  <p:clrMapOvr>
    <a:masterClrMapping/>
  </p:clrMapOvr>
  <p:transition>
    <p:fade/>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IMF </a:t>
            </a:r>
            <a:r>
              <a:rPr lang="en-US" sz="900" b="0" dirty="0">
                <a:solidFill>
                  <a:schemeClr val="bg1">
                    <a:lumMod val="75000"/>
                  </a:schemeClr>
                </a:solidFill>
                <a:latin typeface="+mn-lt"/>
                <a:cs typeface="Arial Black" charset="0"/>
              </a:rPr>
              <a:t>| Statistics</a:t>
            </a:r>
            <a:endParaRPr lang="en-US" sz="900" b="0" dirty="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60" r:id="rId2"/>
    <p:sldLayoutId id="2147483754" r:id="rId3"/>
    <p:sldLayoutId id="2147483755" r:id="rId4"/>
    <p:sldLayoutId id="2147483756" r:id="rId5"/>
    <p:sldLayoutId id="2147483758" r:id="rId6"/>
    <p:sldLayoutId id="2147483757" r:id="rId7"/>
    <p:sldLayoutId id="2147483707" r:id="rId8"/>
    <p:sldLayoutId id="2147483759" r:id="rId9"/>
    <p:sldLayoutId id="2147483748" r:id="rId10"/>
    <p:sldLayoutId id="2147483744" r:id="rId11"/>
    <p:sldLayoutId id="2147483750" r:id="rId12"/>
    <p:sldLayoutId id="2147483747" r:id="rId13"/>
    <p:sldLayoutId id="2147483752" r:id="rId14"/>
    <p:sldLayoutId id="2147483751" r:id="rId15"/>
    <p:sldLayoutId id="2147483745" r:id="rId16"/>
    <p:sldLayoutId id="2147483746" r:id="rId17"/>
    <p:sldLayoutId id="2147483749" r:id="rId18"/>
    <p:sldLayoutId id="2147483753" r:id="rId19"/>
    <p:sldLayoutId id="2147483743" r:id="rId20"/>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arbonpricingdashboard.worldbank.org/map_data" TargetMode="Externa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4EC1-60D1-CD48-8690-FF0B6D8AC540}"/>
              </a:ext>
            </a:extLst>
          </p:cNvPr>
          <p:cNvSpPr>
            <a:spLocks noGrp="1"/>
          </p:cNvSpPr>
          <p:nvPr>
            <p:ph type="ctrTitle"/>
          </p:nvPr>
        </p:nvSpPr>
        <p:spPr/>
        <p:txBody>
          <a:bodyPr/>
          <a:lstStyle/>
          <a:p>
            <a:r>
              <a:rPr lang="en-US" dirty="0"/>
              <a:t>Guidance Note: Carbon Pricing </a:t>
            </a:r>
          </a:p>
        </p:txBody>
      </p:sp>
      <p:sp>
        <p:nvSpPr>
          <p:cNvPr id="3" name="Subtitle 2">
            <a:extLst>
              <a:ext uri="{FF2B5EF4-FFF2-40B4-BE49-F238E27FC236}">
                <a16:creationId xmlns:a16="http://schemas.microsoft.com/office/drawing/2014/main" id="{AE34567D-8DF8-2F4C-807C-947F097BF330}"/>
              </a:ext>
            </a:extLst>
          </p:cNvPr>
          <p:cNvSpPr>
            <a:spLocks noGrp="1"/>
          </p:cNvSpPr>
          <p:nvPr>
            <p:ph type="subTitle" idx="1"/>
          </p:nvPr>
        </p:nvSpPr>
        <p:spPr/>
        <p:txBody>
          <a:bodyPr/>
          <a:lstStyle/>
          <a:p>
            <a:r>
              <a:rPr lang="en-US" dirty="0"/>
              <a:t>UNECE May, 2021</a:t>
            </a:r>
          </a:p>
        </p:txBody>
      </p:sp>
      <p:sp>
        <p:nvSpPr>
          <p:cNvPr id="4" name="Text Placeholder 3">
            <a:extLst>
              <a:ext uri="{FF2B5EF4-FFF2-40B4-BE49-F238E27FC236}">
                <a16:creationId xmlns:a16="http://schemas.microsoft.com/office/drawing/2014/main" id="{EF2EA944-E770-B641-8381-99B0FD277FBC}"/>
              </a:ext>
            </a:extLst>
          </p:cNvPr>
          <p:cNvSpPr>
            <a:spLocks noGrp="1"/>
          </p:cNvSpPr>
          <p:nvPr>
            <p:ph type="body" sz="quarter" idx="10"/>
          </p:nvPr>
        </p:nvSpPr>
        <p:spPr/>
        <p:txBody>
          <a:bodyPr/>
          <a:lstStyle/>
          <a:p>
            <a:r>
              <a:rPr lang="en-US" dirty="0"/>
              <a:t>James Tebrake and Emmanuel Manolikakis</a:t>
            </a:r>
          </a:p>
          <a:p>
            <a:r>
              <a:rPr lang="en-US" dirty="0"/>
              <a:t>IMF STA Real Sector Division</a:t>
            </a:r>
          </a:p>
        </p:txBody>
      </p:sp>
      <p:sp>
        <p:nvSpPr>
          <p:cNvPr id="7" name="Picture Placeholder 6">
            <a:extLst>
              <a:ext uri="{FF2B5EF4-FFF2-40B4-BE49-F238E27FC236}">
                <a16:creationId xmlns:a16="http://schemas.microsoft.com/office/drawing/2014/main" id="{973EC2A6-370D-5C43-9143-4C5479E0DB98}"/>
              </a:ext>
            </a:extLst>
          </p:cNvPr>
          <p:cNvSpPr>
            <a:spLocks noGrp="1"/>
          </p:cNvSpPr>
          <p:nvPr>
            <p:ph type="pic" sz="quarter" idx="11"/>
          </p:nvPr>
        </p:nvSpPr>
        <p:spPr/>
      </p:sp>
      <p:sp>
        <p:nvSpPr>
          <p:cNvPr id="8" name="Text Placeholder 7">
            <a:extLst>
              <a:ext uri="{FF2B5EF4-FFF2-40B4-BE49-F238E27FC236}">
                <a16:creationId xmlns:a16="http://schemas.microsoft.com/office/drawing/2014/main" id="{1ECA11B8-4A00-C740-9EE1-BF1EAAA3EF06}"/>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043297535"/>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Treatment &amp; Recording</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lstStyle/>
          <a:p>
            <a:pPr lvl="1"/>
            <a:r>
              <a:rPr lang="en-US" dirty="0"/>
              <a:t>There are several practical challenges that countries have experienced when trying to implement the split-asset approach. Key amongst these are:</a:t>
            </a:r>
          </a:p>
          <a:p>
            <a:pPr lvl="2">
              <a:spcBef>
                <a:spcPts val="1800"/>
              </a:spcBef>
            </a:pPr>
            <a:r>
              <a:rPr lang="en-US" dirty="0"/>
              <a:t>Is the classification of a prepaid tax consistent with permit holders other than non-financial corporations? </a:t>
            </a:r>
          </a:p>
          <a:p>
            <a:pPr lvl="2">
              <a:spcBef>
                <a:spcPts val="1800"/>
              </a:spcBef>
            </a:pPr>
            <a:r>
              <a:rPr lang="en-US" dirty="0"/>
              <a:t>How to deal with cross-border trading of permits and the resultant discrepancy between government revenue from auctions and the subsequent surrender of permits?</a:t>
            </a:r>
          </a:p>
          <a:p>
            <a:pPr lvl="2">
              <a:spcBef>
                <a:spcPts val="1800"/>
              </a:spcBef>
            </a:pPr>
            <a:r>
              <a:rPr lang="en-US" dirty="0"/>
              <a:t>How to treat permits which are freely given away by governments?</a:t>
            </a:r>
          </a:p>
          <a:p>
            <a:pPr lvl="2">
              <a:spcBef>
                <a:spcPts val="1800"/>
              </a:spcBef>
            </a:pPr>
            <a:r>
              <a:rPr lang="en-US" dirty="0"/>
              <a:t>What is the value (tax) of the EP – at original issuance or surrender value?</a:t>
            </a:r>
          </a:p>
          <a:p>
            <a:pPr marL="0" lvl="1" indent="0">
              <a:buNone/>
            </a:pPr>
            <a:endParaRPr lang="en-US" dirty="0"/>
          </a:p>
        </p:txBody>
      </p:sp>
    </p:spTree>
    <p:extLst>
      <p:ext uri="{BB962C8B-B14F-4D97-AF65-F5344CB8AC3E}">
        <p14:creationId xmlns:p14="http://schemas.microsoft.com/office/powerpoint/2010/main" val="342860628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Treatment &amp; Recording</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8250" y="1279371"/>
            <a:ext cx="9715500" cy="4860591"/>
          </a:xfrm>
        </p:spPr>
        <p:txBody>
          <a:bodyPr>
            <a:normAutofit/>
          </a:bodyPr>
          <a:lstStyle/>
          <a:p>
            <a:pPr lvl="0"/>
            <a:r>
              <a:rPr lang="en-US" sz="1600" dirty="0"/>
              <a:t>“</a:t>
            </a:r>
            <a:r>
              <a:rPr lang="en-US" sz="1600" b="1" dirty="0"/>
              <a:t>Taxes are compulsory unrequited payments</a:t>
            </a:r>
            <a:r>
              <a:rPr lang="en-US" sz="1600" dirty="0"/>
              <a:t>, in cash or in kind made by institutional units to the general government exercising its sovereign powers. Taxes are described as unrequited because, in most cases, the government provides nothing commensurate in exchange to the individual unit making the payment.” (Paragraph 22.88).</a:t>
            </a:r>
          </a:p>
          <a:p>
            <a:pPr lvl="1">
              <a:spcBef>
                <a:spcPts val="1200"/>
              </a:spcBef>
            </a:pPr>
            <a:r>
              <a:rPr lang="en-US" sz="1600" dirty="0"/>
              <a:t>Emission permits are required by firms whose production processes generate pollution; the emission permit will not determine the optimum output the firm would like to achieve. A firm will consider the current market price that exists for emission permits and decide the optimal production function that will minimize costs, maximize profits and comply with the pollution regulations. </a:t>
            </a:r>
          </a:p>
          <a:p>
            <a:pPr lvl="1">
              <a:spcBef>
                <a:spcPts val="1200"/>
              </a:spcBef>
            </a:pPr>
            <a:r>
              <a:rPr lang="en-US" sz="1600" dirty="0"/>
              <a:t>In the case where emission permits are auctioned, the purchaser acquires an asset which can be used to either minimize GHG costs, or as an investment or for humanitarian reasons. </a:t>
            </a:r>
          </a:p>
          <a:p>
            <a:pPr lvl="2"/>
            <a:r>
              <a:rPr lang="en-US" sz="1600" dirty="0"/>
              <a:t>For example, a non-profit institute may acquire as many permits as possible they can afford and not ever redeem them in the hope to force entities to adopt greener production processes sooner. </a:t>
            </a:r>
            <a:r>
              <a:rPr lang="en-US" sz="1600" b="1" dirty="0"/>
              <a:t>Are EP unrequited payments?</a:t>
            </a:r>
          </a:p>
          <a:p>
            <a:pPr lvl="1">
              <a:spcBef>
                <a:spcPts val="1200"/>
              </a:spcBef>
            </a:pPr>
            <a:r>
              <a:rPr lang="en-US" sz="1600" b="1" dirty="0"/>
              <a:t>Is the classification of a prepaid tax consistent with permit holders other than non-financial corporations? How could we interpret a negative valuation for the NPNFA in the event where the market price falls below the issuance price? How to treat permits that are given by government freely, capital transfers or as subsidies? </a:t>
            </a:r>
          </a:p>
          <a:p>
            <a:pPr lvl="1"/>
            <a:endParaRPr lang="en-US" sz="1600" dirty="0"/>
          </a:p>
        </p:txBody>
      </p:sp>
    </p:spTree>
    <p:extLst>
      <p:ext uri="{BB962C8B-B14F-4D97-AF65-F5344CB8AC3E}">
        <p14:creationId xmlns:p14="http://schemas.microsoft.com/office/powerpoint/2010/main" val="61774884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Split Asset Approach – Cross Broder Transactions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lstStyle/>
          <a:p>
            <a:pPr lvl="1"/>
            <a:r>
              <a:rPr lang="en-US" dirty="0"/>
              <a:t>There are international emission trading schemes where corporations may purchase emission permits from one country and surrender them to another country. These cross-border transactions may imply that a country will be receiving tax revenue from production activities that occurred in another jurisdiction and consequently there will be a misalignment in both countries institutional sector accounts. </a:t>
            </a:r>
          </a:p>
          <a:p>
            <a:pPr lvl="1">
              <a:spcBef>
                <a:spcPts val="1800"/>
              </a:spcBef>
            </a:pPr>
            <a:r>
              <a:rPr lang="en-US" dirty="0"/>
              <a:t>International schemes pose additional data requirements, in addition to information regarding the number of emissions issued, outstanding, tax revenue received, compilers need to be able to identify the debtor and/or creditor and their respective jurisdictions. </a:t>
            </a:r>
          </a:p>
          <a:p>
            <a:pPr lvl="1">
              <a:spcBef>
                <a:spcPts val="1800"/>
              </a:spcBef>
            </a:pPr>
            <a:r>
              <a:rPr lang="en-US" dirty="0"/>
              <a:t>The split-asset approach cannot accommodate the complexities and interpretability of international schemes.</a:t>
            </a:r>
          </a:p>
        </p:txBody>
      </p:sp>
    </p:spTree>
    <p:extLst>
      <p:ext uri="{BB962C8B-B14F-4D97-AF65-F5344CB8AC3E}">
        <p14:creationId xmlns:p14="http://schemas.microsoft.com/office/powerpoint/2010/main" val="319121541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Emission Permits – Right to Use Assets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9838" y="1343025"/>
            <a:ext cx="9715500" cy="5381625"/>
          </a:xfrm>
        </p:spPr>
        <p:txBody>
          <a:bodyPr>
            <a:normAutofit/>
          </a:bodyPr>
          <a:lstStyle/>
          <a:p>
            <a:pPr lvl="1"/>
            <a:r>
              <a:rPr lang="en-US" sz="1800" dirty="0">
                <a:solidFill>
                  <a:schemeClr val="tx2"/>
                </a:solidFill>
              </a:rPr>
              <a:t>According to the SNA (paragraph 17.3630) “These permits do not involve the use of a natural asset (there is no value placed on the atmosphere so it cannot be an economic asset). </a:t>
            </a:r>
          </a:p>
          <a:p>
            <a:pPr lvl="1">
              <a:spcBef>
                <a:spcPts val="1800"/>
              </a:spcBef>
            </a:pPr>
            <a:r>
              <a:rPr lang="en-US" sz="1800" dirty="0"/>
              <a:t>The atmosphere is not owned or controlled by any economic unit and therefore should not be part of the SNA asset boundary. </a:t>
            </a:r>
          </a:p>
          <a:p>
            <a:pPr lvl="1">
              <a:spcBef>
                <a:spcPts val="1800"/>
              </a:spcBef>
            </a:pPr>
            <a:r>
              <a:rPr lang="en-US" sz="1800" dirty="0"/>
              <a:t>What is being </a:t>
            </a:r>
            <a:r>
              <a:rPr lang="en-US" sz="1800" b="1" dirty="0"/>
              <a:t>proposed</a:t>
            </a:r>
            <a:r>
              <a:rPr lang="en-US" sz="1800" dirty="0"/>
              <a:t>, is the creation of an asset that reflects the right to use the climate regulating services of the atmosphere as part of specific production activities.</a:t>
            </a:r>
          </a:p>
          <a:p>
            <a:pPr lvl="2"/>
            <a:r>
              <a:rPr lang="en-US" sz="1800" dirty="0"/>
              <a:t>Governments issue EP implying that they are exercising ownership rights over the atmosphere and restricting/regulating its use.</a:t>
            </a:r>
          </a:p>
          <a:p>
            <a:pPr lvl="2"/>
            <a:r>
              <a:rPr lang="en-US" sz="1800" dirty="0"/>
              <a:t>The right to use the asset, as embodied in the EP provides a benefit to the economic owner, either in terms of being able to continue to operate or as a potential financial investment. </a:t>
            </a:r>
          </a:p>
          <a:p>
            <a:pPr lvl="2"/>
            <a:r>
              <a:rPr lang="en-US" sz="1800" dirty="0"/>
              <a:t>EP are marketable, can be readily sold and for which market prices can be established. They are designed to have a finite time period but will exist for longer than a year, the holder of the permit bears all the risks and rewards and they are transferable.</a:t>
            </a:r>
          </a:p>
          <a:p>
            <a:pPr lvl="1">
              <a:spcBef>
                <a:spcPts val="1800"/>
              </a:spcBef>
            </a:pPr>
            <a:r>
              <a:rPr lang="en-US" sz="1800" b="1" dirty="0"/>
              <a:t>What type of macroeconomic assets are EP?</a:t>
            </a:r>
          </a:p>
        </p:txBody>
      </p:sp>
    </p:spTree>
    <p:extLst>
      <p:ext uri="{BB962C8B-B14F-4D97-AF65-F5344CB8AC3E}">
        <p14:creationId xmlns:p14="http://schemas.microsoft.com/office/powerpoint/2010/main" val="344161127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Emission Permits – Right to Use Assets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9838" y="1469871"/>
            <a:ext cx="9715500" cy="5073804"/>
          </a:xfrm>
        </p:spPr>
        <p:txBody>
          <a:bodyPr>
            <a:normAutofit/>
          </a:bodyPr>
          <a:lstStyle/>
          <a:p>
            <a:pPr lvl="1"/>
            <a:r>
              <a:rPr lang="en-US" sz="1600" dirty="0"/>
              <a:t>Emissions permits differ from some other types of permits issued by Government such as casino permits or taxi permits. </a:t>
            </a:r>
          </a:p>
          <a:p>
            <a:pPr lvl="2"/>
            <a:r>
              <a:rPr lang="en-US" sz="1600" dirty="0"/>
              <a:t>These permits are issued in order to limit supply and in effect provide monopoly profits to the approved operators.</a:t>
            </a:r>
          </a:p>
          <a:p>
            <a:pPr lvl="2"/>
            <a:r>
              <a:rPr lang="en-US" sz="1600" dirty="0"/>
              <a:t>The primary purpose of emissions permits is not to limit the supply of goods or services, nor provide monopoly profits to the permit holder.  EPs are intended to limit emissions and alter the behavior of firms to adopt environmental technologies and processes. </a:t>
            </a:r>
          </a:p>
          <a:p>
            <a:pPr lvl="1">
              <a:spcBef>
                <a:spcPts val="1800"/>
              </a:spcBef>
            </a:pPr>
            <a:r>
              <a:rPr lang="en-US" sz="1600" dirty="0"/>
              <a:t>According to the SNA (p 10.158), “the category other natural resources currently includes radio spectra. Given the increasing move to carry out environmental policy by means of market instruments, it may be that other natural resources will come to be recognized as economic assets. If so, this is the category to which they should be allocated.” </a:t>
            </a:r>
          </a:p>
          <a:p>
            <a:pPr lvl="1">
              <a:spcBef>
                <a:spcPts val="1800"/>
              </a:spcBef>
            </a:pPr>
            <a:r>
              <a:rPr lang="en-US" sz="1600" dirty="0"/>
              <a:t>One of the key differences in the case of the electromagnetic spectrum, fishing and other quotas is that in these cases, a natural resource is being used by an institutional unit to derive economic benefit (supply cell phone services, or catch fish), whereas in the case of emission permits the natural resource is not being directly exploited to provide economic benefit, but rather is being degraded by the activities being undertaken to provide economic benefit.</a:t>
            </a:r>
          </a:p>
          <a:p>
            <a:pPr lvl="1"/>
            <a:endParaRPr lang="en-US" sz="1600" dirty="0"/>
          </a:p>
        </p:txBody>
      </p:sp>
    </p:spTree>
    <p:extLst>
      <p:ext uri="{BB962C8B-B14F-4D97-AF65-F5344CB8AC3E}">
        <p14:creationId xmlns:p14="http://schemas.microsoft.com/office/powerpoint/2010/main" val="239614073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Emission Permits – Right to Use Assets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8250" y="1352550"/>
            <a:ext cx="9715500" cy="742950"/>
          </a:xfrm>
        </p:spPr>
        <p:txBody>
          <a:bodyPr/>
          <a:lstStyle/>
          <a:p>
            <a:pPr lvl="1"/>
            <a:r>
              <a:rPr lang="en-US" sz="1600" dirty="0"/>
              <a:t>A new sub-category could be created to accommodate assets that involve the use of nature/ecosystems such as wetlands, forest etc. </a:t>
            </a:r>
            <a:r>
              <a:rPr lang="en-US" sz="1600" u="sng" dirty="0"/>
              <a:t>Contract, Licenses, Permits </a:t>
            </a:r>
            <a:r>
              <a:rPr lang="en-US" sz="1600" b="1" u="sng" dirty="0"/>
              <a:t>and Right to Use Natural Assets.</a:t>
            </a:r>
          </a:p>
        </p:txBody>
      </p:sp>
      <p:sp>
        <p:nvSpPr>
          <p:cNvPr id="6" name="Text Placeholder 4">
            <a:extLst>
              <a:ext uri="{FF2B5EF4-FFF2-40B4-BE49-F238E27FC236}">
                <a16:creationId xmlns:a16="http://schemas.microsoft.com/office/drawing/2014/main" id="{57DFCD04-77F2-4E28-9679-006D7F352FEB}"/>
              </a:ext>
            </a:extLst>
          </p:cNvPr>
          <p:cNvSpPr txBox="1">
            <a:spLocks/>
          </p:cNvSpPr>
          <p:nvPr/>
        </p:nvSpPr>
        <p:spPr>
          <a:xfrm>
            <a:off x="8477250" y="2095500"/>
            <a:ext cx="2333625" cy="3781425"/>
          </a:xfrm>
          <a:prstGeom prst="rect">
            <a:avLst/>
          </a:prstGeom>
        </p:spPr>
        <p:txBody>
          <a:bodyPr vert="horz" lIns="0" tIns="137160" rIns="0" bIns="0" rtlCol="0">
            <a:normAutofit/>
          </a:bodyPr>
          <a:lst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10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1600" dirty="0"/>
              <a:t>GG records cash for disposal of asset</a:t>
            </a:r>
          </a:p>
          <a:p>
            <a:pPr lvl="1"/>
            <a:r>
              <a:rPr lang="en-US" sz="1600" dirty="0"/>
              <a:t>GG debt is unaffected by change in value of permits. </a:t>
            </a:r>
          </a:p>
          <a:p>
            <a:pPr lvl="1"/>
            <a:r>
              <a:rPr lang="en-US" sz="1600" dirty="0"/>
              <a:t>GG Net Lending/ borrowing impacted by disposal of NPNF asset.</a:t>
            </a:r>
          </a:p>
          <a:p>
            <a:pPr lvl="1"/>
            <a:r>
              <a:rPr lang="en-US" sz="1600" dirty="0"/>
              <a:t>GG accounts is unaffected by secondary market trading.</a:t>
            </a:r>
          </a:p>
        </p:txBody>
      </p:sp>
      <p:graphicFrame>
        <p:nvGraphicFramePr>
          <p:cNvPr id="7" name="Diagram 6">
            <a:extLst>
              <a:ext uri="{FF2B5EF4-FFF2-40B4-BE49-F238E27FC236}">
                <a16:creationId xmlns:a16="http://schemas.microsoft.com/office/drawing/2014/main" id="{AC967592-DAAF-4D9B-9A15-D6442A034C97}"/>
              </a:ext>
            </a:extLst>
          </p:cNvPr>
          <p:cNvGraphicFramePr/>
          <p:nvPr>
            <p:extLst>
              <p:ext uri="{D42A27DB-BD31-4B8C-83A1-F6EECF244321}">
                <p14:modId xmlns:p14="http://schemas.microsoft.com/office/powerpoint/2010/main" val="106350245"/>
              </p:ext>
            </p:extLst>
          </p:nvPr>
        </p:nvGraphicFramePr>
        <p:xfrm>
          <a:off x="1238250" y="2191363"/>
          <a:ext cx="7096125" cy="408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047332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normAutofit/>
          </a:bodyPr>
          <a:lstStyle/>
          <a:p>
            <a:r>
              <a:rPr lang="en-US" dirty="0"/>
              <a:t>Emission Permits – Resource Lease</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9838" y="1469871"/>
            <a:ext cx="9715500" cy="5073804"/>
          </a:xfrm>
        </p:spPr>
        <p:txBody>
          <a:bodyPr>
            <a:normAutofit/>
          </a:bodyPr>
          <a:lstStyle/>
          <a:p>
            <a:pPr lvl="1">
              <a:spcBef>
                <a:spcPts val="1800"/>
              </a:spcBef>
            </a:pPr>
            <a:endParaRPr lang="en-US" sz="1600" dirty="0"/>
          </a:p>
          <a:p>
            <a:pPr lvl="1">
              <a:spcBef>
                <a:spcPts val="1800"/>
              </a:spcBef>
            </a:pPr>
            <a:r>
              <a:rPr lang="en-US" sz="1800" dirty="0"/>
              <a:t>The notion of a right to use assets as mentioned above presupposes that the use of the atmosphere (as a CO2 sink) is restricted to a one-off application and does not take into consideration two key elements - time or quantity.</a:t>
            </a:r>
          </a:p>
          <a:p>
            <a:pPr lvl="1">
              <a:spcBef>
                <a:spcPts val="1800"/>
              </a:spcBef>
            </a:pPr>
            <a:r>
              <a:rPr lang="en-US" sz="1800" dirty="0"/>
              <a:t>The issuance of permits could be considered as a pre-paid resource rent, where the payment grants the acquirer with the right to emit a pre-specified quantity of CO2 sometime in the future. </a:t>
            </a:r>
          </a:p>
          <a:p>
            <a:pPr lvl="1">
              <a:spcBef>
                <a:spcPts val="1800"/>
              </a:spcBef>
            </a:pPr>
            <a:r>
              <a:rPr lang="en-US" sz="1800" dirty="0"/>
              <a:t>To bridge the difference between the issue price with the price at the time the permit is surrendered, one way to account for the change in price of EP is through the introduction of a Forward.</a:t>
            </a:r>
          </a:p>
        </p:txBody>
      </p:sp>
    </p:spTree>
    <p:extLst>
      <p:ext uri="{BB962C8B-B14F-4D97-AF65-F5344CB8AC3E}">
        <p14:creationId xmlns:p14="http://schemas.microsoft.com/office/powerpoint/2010/main" val="15368640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239838" y="526555"/>
            <a:ext cx="9715500" cy="978486"/>
          </a:xfrm>
        </p:spPr>
        <p:txBody>
          <a:bodyPr/>
          <a:lstStyle/>
          <a:p>
            <a:r>
              <a:rPr lang="en-US" dirty="0"/>
              <a:t>Recognition – Resource Rent – Prepaid rent approach</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7972426" y="1733909"/>
            <a:ext cx="2628900" cy="4596553"/>
          </a:xfrm>
        </p:spPr>
        <p:txBody>
          <a:bodyPr>
            <a:normAutofit lnSpcReduction="10000"/>
          </a:bodyPr>
          <a:lstStyle/>
          <a:p>
            <a:pPr lvl="1"/>
            <a:r>
              <a:rPr lang="en-US" sz="1600" dirty="0"/>
              <a:t>GG debt is unaffected by change in value of permits. </a:t>
            </a:r>
          </a:p>
          <a:p>
            <a:pPr marL="0" lvl="1" indent="0">
              <a:buNone/>
            </a:pPr>
            <a:endParaRPr lang="en-US" sz="1600" dirty="0"/>
          </a:p>
          <a:p>
            <a:pPr lvl="1"/>
            <a:r>
              <a:rPr lang="en-US" sz="1600" dirty="0"/>
              <a:t>Variability in GG Net Lending/ borrowing will arise from changes in market prices at the time of surrender. </a:t>
            </a:r>
          </a:p>
          <a:p>
            <a:pPr marL="0" lvl="1" indent="0">
              <a:buNone/>
            </a:pPr>
            <a:endParaRPr lang="en-US" sz="1600" dirty="0"/>
          </a:p>
          <a:p>
            <a:pPr lvl="1"/>
            <a:r>
              <a:rPr lang="en-US" sz="1600" dirty="0"/>
              <a:t>Tax revenue is determined by value of permit at </a:t>
            </a:r>
            <a:r>
              <a:rPr lang="en-US" sz="1600"/>
              <a:t>time  of surrender </a:t>
            </a:r>
            <a:r>
              <a:rPr lang="en-US" sz="1600" dirty="0"/>
              <a:t>at market price.</a:t>
            </a:r>
          </a:p>
          <a:p>
            <a:pPr lvl="1"/>
            <a:r>
              <a:rPr lang="en-US" sz="1600" dirty="0"/>
              <a:t>Forward – may be an asset or liability -issuer/acquirer.</a:t>
            </a:r>
          </a:p>
        </p:txBody>
      </p:sp>
      <p:sp>
        <p:nvSpPr>
          <p:cNvPr id="2" name="TextBox 1">
            <a:extLst>
              <a:ext uri="{FF2B5EF4-FFF2-40B4-BE49-F238E27FC236}">
                <a16:creationId xmlns:a16="http://schemas.microsoft.com/office/drawing/2014/main" id="{8DA6B8E5-E313-423A-97AB-62E611907392}"/>
              </a:ext>
            </a:extLst>
          </p:cNvPr>
          <p:cNvSpPr txBox="1"/>
          <p:nvPr/>
        </p:nvSpPr>
        <p:spPr>
          <a:xfrm>
            <a:off x="1239838" y="1304925"/>
            <a:ext cx="9712324" cy="338554"/>
          </a:xfrm>
          <a:prstGeom prst="rect">
            <a:avLst/>
          </a:prstGeom>
          <a:noFill/>
        </p:spPr>
        <p:txBody>
          <a:bodyPr wrap="square" rtlCol="0">
            <a:spAutoFit/>
          </a:bodyPr>
          <a:lstStyle/>
          <a:p>
            <a:r>
              <a:rPr lang="en-US" sz="1600" b="1" dirty="0"/>
              <a:t>Payments for EP       taxes on production, recorded on an accrual basis (at time of emission)</a:t>
            </a:r>
          </a:p>
        </p:txBody>
      </p:sp>
      <p:cxnSp>
        <p:nvCxnSpPr>
          <p:cNvPr id="6" name="Straight Arrow Connector 5">
            <a:extLst>
              <a:ext uri="{FF2B5EF4-FFF2-40B4-BE49-F238E27FC236}">
                <a16:creationId xmlns:a16="http://schemas.microsoft.com/office/drawing/2014/main" id="{26CA6F0A-3FA0-4E61-97C9-B2950DAED642}"/>
              </a:ext>
            </a:extLst>
          </p:cNvPr>
          <p:cNvCxnSpPr>
            <a:cxnSpLocks/>
          </p:cNvCxnSpPr>
          <p:nvPr/>
        </p:nvCxnSpPr>
        <p:spPr>
          <a:xfrm>
            <a:off x="2943120" y="1505041"/>
            <a:ext cx="371475"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aphicFrame>
        <p:nvGraphicFramePr>
          <p:cNvPr id="8" name="Diagram 7">
            <a:extLst>
              <a:ext uri="{FF2B5EF4-FFF2-40B4-BE49-F238E27FC236}">
                <a16:creationId xmlns:a16="http://schemas.microsoft.com/office/drawing/2014/main" id="{C2D118FE-5D85-4AE0-97AF-CABC725D5638}"/>
              </a:ext>
            </a:extLst>
          </p:cNvPr>
          <p:cNvGraphicFramePr/>
          <p:nvPr>
            <p:extLst>
              <p:ext uri="{D42A27DB-BD31-4B8C-83A1-F6EECF244321}">
                <p14:modId xmlns:p14="http://schemas.microsoft.com/office/powerpoint/2010/main" val="2656288967"/>
              </p:ext>
            </p:extLst>
          </p:nvPr>
        </p:nvGraphicFramePr>
        <p:xfrm>
          <a:off x="1405617" y="1885948"/>
          <a:ext cx="6357257" cy="4229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759171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Options for Way Forward</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8250" y="1365096"/>
            <a:ext cx="9715500" cy="4860591"/>
          </a:xfrm>
        </p:spPr>
        <p:txBody>
          <a:bodyPr/>
          <a:lstStyle/>
          <a:p>
            <a:pPr lvl="1"/>
            <a:r>
              <a:rPr lang="en-US" dirty="0"/>
              <a:t>Continue with Split Approach endorsed by ISWGNA but modify to:</a:t>
            </a:r>
          </a:p>
          <a:p>
            <a:pPr lvl="2"/>
            <a:r>
              <a:rPr lang="en-US" dirty="0"/>
              <a:t>Ensure that NPNFA do not go negative.</a:t>
            </a:r>
          </a:p>
          <a:p>
            <a:pPr lvl="2"/>
            <a:r>
              <a:rPr lang="en-US" dirty="0"/>
              <a:t>Alternative treatment for permits purchased for other than emission objectives and by non-residents.</a:t>
            </a:r>
          </a:p>
          <a:p>
            <a:pPr lvl="1">
              <a:spcBef>
                <a:spcPts val="1800"/>
              </a:spcBef>
            </a:pPr>
            <a:r>
              <a:rPr lang="en-US" dirty="0"/>
              <a:t>Recognize the atmosphere as an asset that reflects the right to use the climate regulating services of the atmosphere as part of specific production activities – new category.</a:t>
            </a:r>
          </a:p>
          <a:p>
            <a:pPr lvl="1">
              <a:spcBef>
                <a:spcPts val="1800"/>
              </a:spcBef>
            </a:pPr>
            <a:r>
              <a:rPr lang="en-US" dirty="0"/>
              <a:t>Extend the asset boundary to include the atmosphere and treat permits as a resource lease – rent approach.</a:t>
            </a:r>
          </a:p>
        </p:txBody>
      </p:sp>
    </p:spTree>
    <p:extLst>
      <p:ext uri="{BB962C8B-B14F-4D97-AF65-F5344CB8AC3E}">
        <p14:creationId xmlns:p14="http://schemas.microsoft.com/office/powerpoint/2010/main" val="326338692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“Testing” Guidance</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lstStyle/>
          <a:p>
            <a:r>
              <a:rPr lang="en-US" b="1" dirty="0"/>
              <a:t>As part of the SNA update process, we would like to test the proposed recommendation to see if it can be consistently implemented across countries.  Notably we are interested in determining” </a:t>
            </a:r>
          </a:p>
          <a:p>
            <a:pPr lvl="1">
              <a:spcBef>
                <a:spcPts val="2400"/>
              </a:spcBef>
            </a:pPr>
            <a:r>
              <a:rPr lang="en-US" dirty="0"/>
              <a:t>Data required for compilation: issue price of permits, market price of permits, issue countries, purchasers, sectors.</a:t>
            </a:r>
          </a:p>
          <a:p>
            <a:pPr lvl="1">
              <a:spcBef>
                <a:spcPts val="2400"/>
              </a:spcBef>
            </a:pPr>
            <a:r>
              <a:rPr lang="en-US" dirty="0"/>
              <a:t>International comparability in the treatment.</a:t>
            </a:r>
          </a:p>
          <a:p>
            <a:pPr marL="233363" lvl="2" indent="0">
              <a:buNone/>
            </a:pPr>
            <a:endParaRPr lang="en-US" dirty="0"/>
          </a:p>
          <a:p>
            <a:pPr lvl="1">
              <a:spcBef>
                <a:spcPts val="2400"/>
              </a:spcBef>
            </a:pPr>
            <a:r>
              <a:rPr lang="en-US" dirty="0"/>
              <a:t>Consistency with other sections of the SNA, BPM and the GFSM.</a:t>
            </a:r>
          </a:p>
          <a:p>
            <a:pPr marL="0" lvl="1" indent="0">
              <a:buNone/>
            </a:pPr>
            <a:endParaRPr lang="en-US" dirty="0"/>
          </a:p>
        </p:txBody>
      </p:sp>
    </p:spTree>
    <p:extLst>
      <p:ext uri="{BB962C8B-B14F-4D97-AF65-F5344CB8AC3E}">
        <p14:creationId xmlns:p14="http://schemas.microsoft.com/office/powerpoint/2010/main" val="32352811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normAutofit/>
          </a:bodyPr>
          <a:lstStyle/>
          <a:p>
            <a:r>
              <a:rPr lang="en-US" dirty="0"/>
              <a:t>Background</a:t>
            </a:r>
          </a:p>
          <a:p>
            <a:pPr marL="0" lvl="1" indent="0">
              <a:buNone/>
            </a:pPr>
            <a:r>
              <a:rPr lang="en-US" sz="2000" dirty="0"/>
              <a:t>As part of the SNA update process, an </a:t>
            </a:r>
            <a:r>
              <a:rPr lang="en-US" sz="2000" b="1" i="1" dirty="0">
                <a:solidFill>
                  <a:srgbClr val="002060"/>
                </a:solidFill>
              </a:rPr>
              <a:t>ISWGNA Subgroup on Well-being &amp; Sustainability </a:t>
            </a:r>
            <a:r>
              <a:rPr lang="en-US" sz="2000" dirty="0"/>
              <a:t>was formed to lead the research on issues related to:</a:t>
            </a:r>
          </a:p>
          <a:p>
            <a:pPr lvl="2"/>
            <a:r>
              <a:rPr lang="en-US" sz="2000" dirty="0">
                <a:solidFill>
                  <a:schemeClr val="bg1"/>
                </a:solidFill>
              </a:rPr>
              <a:t>Environmental-Economic Accounting</a:t>
            </a:r>
          </a:p>
          <a:p>
            <a:pPr lvl="3"/>
            <a:r>
              <a:rPr lang="en-US" sz="1400" dirty="0"/>
              <a:t>Defining a broader framework for capturing economic activities</a:t>
            </a:r>
          </a:p>
          <a:p>
            <a:pPr lvl="3"/>
            <a:r>
              <a:rPr lang="en-US" sz="1400" dirty="0">
                <a:highlight>
                  <a:srgbClr val="F79646"/>
                </a:highlight>
              </a:rPr>
              <a:t>Treatment &amp; recording of carbon pricing scheme</a:t>
            </a:r>
          </a:p>
          <a:p>
            <a:pPr lvl="3"/>
            <a:r>
              <a:rPr lang="en-US" sz="1400" dirty="0"/>
              <a:t>Extending the asset boundary (including ecosystem assets)</a:t>
            </a:r>
          </a:p>
          <a:p>
            <a:pPr lvl="1"/>
            <a:r>
              <a:rPr lang="en-US" sz="2000" b="1" dirty="0">
                <a:solidFill>
                  <a:schemeClr val="accent2">
                    <a:lumMod val="60000"/>
                    <a:lumOff val="40000"/>
                  </a:schemeClr>
                </a:solidFill>
              </a:rPr>
              <a:t>Unpaid household work</a:t>
            </a:r>
          </a:p>
          <a:p>
            <a:pPr lvl="1"/>
            <a:r>
              <a:rPr lang="en-US" sz="2000" b="1" dirty="0"/>
              <a:t>Distribution of household income, expenditure &amp; wealth</a:t>
            </a:r>
          </a:p>
          <a:p>
            <a:pPr lvl="1"/>
            <a:r>
              <a:rPr lang="en-US" sz="2000" b="1" dirty="0">
                <a:solidFill>
                  <a:schemeClr val="accent2">
                    <a:lumMod val="60000"/>
                    <a:lumOff val="40000"/>
                  </a:schemeClr>
                </a:solidFill>
              </a:rPr>
              <a:t>Education and human capital</a:t>
            </a:r>
          </a:p>
          <a:p>
            <a:pPr lvl="1"/>
            <a:r>
              <a:rPr lang="en-US" sz="2000" b="1" dirty="0"/>
              <a:t>Health and social conditions</a:t>
            </a:r>
          </a:p>
        </p:txBody>
      </p:sp>
    </p:spTree>
    <p:extLst>
      <p:ext uri="{BB962C8B-B14F-4D97-AF65-F5344CB8AC3E}">
        <p14:creationId xmlns:p14="http://schemas.microsoft.com/office/powerpoint/2010/main" val="2361643578"/>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lstStyle/>
          <a:p>
            <a:pPr algn="ctr"/>
            <a:r>
              <a:rPr lang="en-US" dirty="0"/>
              <a:t>Thank You!</a:t>
            </a:r>
          </a:p>
          <a:p>
            <a:pPr algn="ctr"/>
            <a:r>
              <a:rPr lang="en-US"/>
              <a:t>Questions/Comments</a:t>
            </a:r>
            <a:r>
              <a:rPr lang="en-US" dirty="0"/>
              <a:t>/Suggestions?</a:t>
            </a:r>
          </a:p>
        </p:txBody>
      </p:sp>
    </p:spTree>
    <p:extLst>
      <p:ext uri="{BB962C8B-B14F-4D97-AF65-F5344CB8AC3E}">
        <p14:creationId xmlns:p14="http://schemas.microsoft.com/office/powerpoint/2010/main" val="9738520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a:xfrm>
            <a:off x="1235964" y="683639"/>
            <a:ext cx="9726788" cy="5486400"/>
          </a:xfrm>
        </p:spPr>
        <p:txBody>
          <a:bodyPr>
            <a:normAutofit fontScale="77500" lnSpcReduction="20000"/>
          </a:bodyPr>
          <a:lstStyle/>
          <a:p>
            <a:r>
              <a:rPr lang="en-US" dirty="0"/>
              <a:t>Overview</a:t>
            </a:r>
          </a:p>
          <a:p>
            <a:pPr lvl="1">
              <a:lnSpc>
                <a:spcPct val="110000"/>
              </a:lnSpc>
            </a:pPr>
            <a:r>
              <a:rPr lang="en-US" sz="2600" dirty="0"/>
              <a:t>Economic activity is having an increasingly negative impact on the environment.</a:t>
            </a:r>
          </a:p>
          <a:p>
            <a:pPr lvl="2">
              <a:lnSpc>
                <a:spcPct val="110000"/>
              </a:lnSpc>
              <a:spcAft>
                <a:spcPts val="600"/>
              </a:spcAft>
            </a:pPr>
            <a:r>
              <a:rPr lang="en-US" sz="2600" dirty="0"/>
              <a:t>To slow the increase in GHG emissions or eliminate them altogether, countries around the world have introduced or are introducing various polices aimed at reducing GHG emissions. Two of the more popular policy instruments include:</a:t>
            </a:r>
          </a:p>
          <a:p>
            <a:pPr lvl="3">
              <a:lnSpc>
                <a:spcPct val="110000"/>
              </a:lnSpc>
            </a:pPr>
            <a:r>
              <a:rPr lang="en-US" sz="2300" dirty="0">
                <a:solidFill>
                  <a:schemeClr val="accent2">
                    <a:lumMod val="60000"/>
                    <a:lumOff val="40000"/>
                  </a:schemeClr>
                </a:solidFill>
              </a:rPr>
              <a:t>Carbon taxes</a:t>
            </a:r>
          </a:p>
          <a:p>
            <a:pPr lvl="3">
              <a:lnSpc>
                <a:spcPct val="110000"/>
              </a:lnSpc>
            </a:pPr>
            <a:r>
              <a:rPr lang="en-US" sz="2300" dirty="0">
                <a:solidFill>
                  <a:schemeClr val="accent2">
                    <a:lumMod val="60000"/>
                    <a:lumOff val="40000"/>
                  </a:schemeClr>
                </a:solidFill>
              </a:rPr>
              <a:t>Emission trading schemes (ETS) (e.g., Cap and trade)</a:t>
            </a:r>
          </a:p>
          <a:p>
            <a:pPr lvl="1">
              <a:lnSpc>
                <a:spcPct val="110000"/>
              </a:lnSpc>
            </a:pPr>
            <a:r>
              <a:rPr lang="en-US" sz="2600" dirty="0"/>
              <a:t>These policies apply a price to a broad set of emission sources that are aimed at encouraging businesses and individuals to innovate and change their behavior and therefore reduce the level of GHG emissions.</a:t>
            </a:r>
          </a:p>
          <a:p>
            <a:pPr lvl="2">
              <a:lnSpc>
                <a:spcPct val="110000"/>
              </a:lnSpc>
            </a:pPr>
            <a:r>
              <a:rPr lang="en-US" sz="2600" dirty="0"/>
              <a:t>It is important that the associated transactions (non-financial and financial) across all sectors are properly accounted for and transparently presented in the System of National Accounts (SNA) and are harmonized and consistent with GFS, BOP and SEEA.</a:t>
            </a:r>
          </a:p>
        </p:txBody>
      </p:sp>
    </p:spTree>
    <p:extLst>
      <p:ext uri="{BB962C8B-B14F-4D97-AF65-F5344CB8AC3E}">
        <p14:creationId xmlns:p14="http://schemas.microsoft.com/office/powerpoint/2010/main" val="258501863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239838" y="307464"/>
            <a:ext cx="10104751" cy="978486"/>
          </a:xfrm>
        </p:spPr>
        <p:txBody>
          <a:bodyPr/>
          <a:lstStyle/>
          <a:p>
            <a:r>
              <a:rPr lang="en-US" dirty="0"/>
              <a:t>Emission Permits – Global Carbon Pricing Initiatives</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9838" y="5928527"/>
            <a:ext cx="9190351" cy="401935"/>
          </a:xfrm>
        </p:spPr>
        <p:txBody>
          <a:bodyPr>
            <a:normAutofit/>
          </a:bodyPr>
          <a:lstStyle/>
          <a:p>
            <a:pPr lvl="0"/>
            <a:r>
              <a:rPr lang="en-US" sz="1200" dirty="0"/>
              <a:t>Source: </a:t>
            </a:r>
            <a:r>
              <a:rPr lang="en-US" sz="1200" dirty="0">
                <a:hlinkClick r:id="rId2"/>
              </a:rPr>
              <a:t>https://carbonpricingdashboard.worldbank.org/map_data</a:t>
            </a:r>
            <a:r>
              <a:rPr lang="en-US" sz="1200" dirty="0"/>
              <a:t> </a:t>
            </a:r>
          </a:p>
        </p:txBody>
      </p:sp>
      <p:pic>
        <p:nvPicPr>
          <p:cNvPr id="6" name="Picture 5">
            <a:extLst>
              <a:ext uri="{FF2B5EF4-FFF2-40B4-BE49-F238E27FC236}">
                <a16:creationId xmlns:a16="http://schemas.microsoft.com/office/drawing/2014/main" id="{A848F03F-D99E-4F7B-AA74-288A08BD546B}"/>
              </a:ext>
            </a:extLst>
          </p:cNvPr>
          <p:cNvPicPr>
            <a:picLocks noChangeAspect="1"/>
          </p:cNvPicPr>
          <p:nvPr/>
        </p:nvPicPr>
        <p:blipFill>
          <a:blip r:embed="rId3"/>
          <a:stretch>
            <a:fillRect/>
          </a:stretch>
        </p:blipFill>
        <p:spPr>
          <a:xfrm>
            <a:off x="1088343" y="1035296"/>
            <a:ext cx="10015314" cy="4551587"/>
          </a:xfrm>
          <a:prstGeom prst="rect">
            <a:avLst/>
          </a:prstGeom>
        </p:spPr>
      </p:pic>
      <p:pic>
        <p:nvPicPr>
          <p:cNvPr id="7" name="Picture 6">
            <a:extLst>
              <a:ext uri="{FF2B5EF4-FFF2-40B4-BE49-F238E27FC236}">
                <a16:creationId xmlns:a16="http://schemas.microsoft.com/office/drawing/2014/main" id="{C88AF733-38AE-4686-9493-E12A640D829C}"/>
              </a:ext>
            </a:extLst>
          </p:cNvPr>
          <p:cNvPicPr>
            <a:picLocks noChangeAspect="1"/>
          </p:cNvPicPr>
          <p:nvPr/>
        </p:nvPicPr>
        <p:blipFill>
          <a:blip r:embed="rId4"/>
          <a:stretch>
            <a:fillRect/>
          </a:stretch>
        </p:blipFill>
        <p:spPr>
          <a:xfrm>
            <a:off x="547687" y="5401145"/>
            <a:ext cx="11096625" cy="421559"/>
          </a:xfrm>
          <a:prstGeom prst="rect">
            <a:avLst/>
          </a:prstGeom>
        </p:spPr>
      </p:pic>
    </p:spTree>
    <p:extLst>
      <p:ext uri="{BB962C8B-B14F-4D97-AF65-F5344CB8AC3E}">
        <p14:creationId xmlns:p14="http://schemas.microsoft.com/office/powerpoint/2010/main" val="49585439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a:xfrm>
            <a:off x="1239838" y="290418"/>
            <a:ext cx="9715500" cy="978486"/>
          </a:xfrm>
        </p:spPr>
        <p:txBody>
          <a:bodyPr/>
          <a:lstStyle/>
          <a:p>
            <a:r>
              <a:rPr lang="en-US" dirty="0"/>
              <a:t>Emissions Permits – Current State of Play</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495004" y="974786"/>
            <a:ext cx="4507819" cy="3727844"/>
          </a:xfrm>
        </p:spPr>
        <p:txBody>
          <a:bodyPr/>
          <a:lstStyle/>
          <a:p>
            <a:pPr lvl="1"/>
            <a:r>
              <a:rPr lang="en-US" dirty="0"/>
              <a:t>While ETS schemes, and carbon pricing schemes generally exist, presently they are not very significant.</a:t>
            </a:r>
          </a:p>
          <a:p>
            <a:pPr lvl="1"/>
            <a:r>
              <a:rPr lang="en-US" dirty="0"/>
              <a:t>That said, we know that over the next number of years there will be a large focus on climate change mitigation</a:t>
            </a:r>
          </a:p>
          <a:p>
            <a:pPr lvl="1"/>
            <a:r>
              <a:rPr lang="en-US" dirty="0"/>
              <a:t>Perhaps other countries (such as, India) may introduce ETS schemes, and it is therefore important to re-examine our treatment. </a:t>
            </a:r>
          </a:p>
          <a:p>
            <a:pPr marL="0" lvl="1" indent="0">
              <a:buNone/>
            </a:pPr>
            <a:endParaRPr lang="en-US" dirty="0"/>
          </a:p>
        </p:txBody>
      </p:sp>
      <p:sp>
        <p:nvSpPr>
          <p:cNvPr id="2" name="Rectangle 1">
            <a:extLst>
              <a:ext uri="{FF2B5EF4-FFF2-40B4-BE49-F238E27FC236}">
                <a16:creationId xmlns:a16="http://schemas.microsoft.com/office/drawing/2014/main" id="{E2323628-4D67-4885-BE23-3C13F9F24F5C}"/>
              </a:ext>
            </a:extLst>
          </p:cNvPr>
          <p:cNvSpPr/>
          <p:nvPr/>
        </p:nvSpPr>
        <p:spPr>
          <a:xfrm>
            <a:off x="6096000" y="1044488"/>
            <a:ext cx="5851490" cy="5285974"/>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BA129600-E04A-4526-B057-CC6430ABB7F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41675"/>
            <a:ext cx="5851490" cy="5288787"/>
          </a:xfrm>
          <a:prstGeom prst="rect">
            <a:avLst/>
          </a:prstGeom>
          <a:noFill/>
          <a:ln>
            <a:noFill/>
          </a:ln>
        </p:spPr>
      </p:pic>
      <p:sp>
        <p:nvSpPr>
          <p:cNvPr id="3" name="Rectangle 2">
            <a:extLst>
              <a:ext uri="{FF2B5EF4-FFF2-40B4-BE49-F238E27FC236}">
                <a16:creationId xmlns:a16="http://schemas.microsoft.com/office/drawing/2014/main" id="{49279273-AC73-4ED6-8AD8-124269270D58}"/>
              </a:ext>
            </a:extLst>
          </p:cNvPr>
          <p:cNvSpPr/>
          <p:nvPr/>
        </p:nvSpPr>
        <p:spPr>
          <a:xfrm>
            <a:off x="753626" y="4702628"/>
            <a:ext cx="4929188" cy="162783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2" name="Picture 11">
            <a:extLst>
              <a:ext uri="{FF2B5EF4-FFF2-40B4-BE49-F238E27FC236}">
                <a16:creationId xmlns:a16="http://schemas.microsoft.com/office/drawing/2014/main" id="{E9819515-37AF-4307-AC53-F107D32ADE24}"/>
              </a:ext>
            </a:extLst>
          </p:cNvPr>
          <p:cNvPicPr>
            <a:picLocks noChangeAspect="1"/>
          </p:cNvPicPr>
          <p:nvPr/>
        </p:nvPicPr>
        <p:blipFill>
          <a:blip r:embed="rId4"/>
          <a:stretch>
            <a:fillRect/>
          </a:stretch>
        </p:blipFill>
        <p:spPr>
          <a:xfrm>
            <a:off x="753626" y="4697526"/>
            <a:ext cx="4954362" cy="1653239"/>
          </a:xfrm>
          <a:prstGeom prst="rect">
            <a:avLst/>
          </a:prstGeom>
        </p:spPr>
      </p:pic>
    </p:spTree>
    <p:extLst>
      <p:ext uri="{BB962C8B-B14F-4D97-AF65-F5344CB8AC3E}">
        <p14:creationId xmlns:p14="http://schemas.microsoft.com/office/powerpoint/2010/main" val="325620125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a:xfrm>
            <a:off x="0" y="0"/>
            <a:ext cx="12192000" cy="6858000"/>
          </a:xfrm>
        </p:spPr>
        <p:txBody>
          <a:bodyPr/>
          <a:lstStyle/>
          <a:p>
            <a:pPr algn="ctr"/>
            <a:r>
              <a:rPr lang="en-US" dirty="0"/>
              <a:t>Treatment of Emission Permits</a:t>
            </a:r>
          </a:p>
          <a:p>
            <a:pPr algn="ctr"/>
            <a:r>
              <a:rPr lang="en-US" dirty="0"/>
              <a:t> in the National Accounts</a:t>
            </a:r>
          </a:p>
        </p:txBody>
      </p:sp>
    </p:spTree>
    <p:extLst>
      <p:ext uri="{BB962C8B-B14F-4D97-AF65-F5344CB8AC3E}">
        <p14:creationId xmlns:p14="http://schemas.microsoft.com/office/powerpoint/2010/main" val="323398868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Emission Trading Schemes (Cap and Trade schemes) </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p:txBody>
          <a:bodyPr>
            <a:normAutofit fontScale="77500" lnSpcReduction="20000"/>
          </a:bodyPr>
          <a:lstStyle/>
          <a:p>
            <a:pPr lvl="1">
              <a:spcBef>
                <a:spcPts val="1200"/>
              </a:spcBef>
            </a:pPr>
            <a:r>
              <a:rPr lang="en-US" dirty="0"/>
              <a:t>An emissions permit (cap-and-trade) system is a flexible market mechanism and establishes a maximum level of pollution - a cap. </a:t>
            </a:r>
          </a:p>
          <a:p>
            <a:pPr lvl="1">
              <a:spcBef>
                <a:spcPts val="1200"/>
              </a:spcBef>
            </a:pPr>
            <a:r>
              <a:rPr lang="en-US" dirty="0"/>
              <a:t>Companies must have a permit to cover each unit of pollution they produce. Each permit stipulates the amount of GHG emissions that can be emitted (quota). Companies must have a permit with a sufficient quota of units of pollution to cover their polluting needs (emissions). </a:t>
            </a:r>
          </a:p>
          <a:p>
            <a:pPr lvl="1">
              <a:spcBef>
                <a:spcPts val="1200"/>
              </a:spcBef>
            </a:pPr>
            <a:r>
              <a:rPr lang="en-US" dirty="0"/>
              <a:t>Government decides on a limit that is applied to the emission with a specific period and issues a quantity to reflect the limit. Issued in the primary market through auctions or are distributed free of charge. </a:t>
            </a:r>
          </a:p>
          <a:p>
            <a:pPr lvl="1">
              <a:spcBef>
                <a:spcPts val="1200"/>
              </a:spcBef>
            </a:pPr>
            <a:r>
              <a:rPr lang="en-US" dirty="0"/>
              <a:t>Auction processes are not restricting participants, permits can be purchased by any market participant - individuals, investors, governments, nonprofit institutes, financial and non-financial companies. </a:t>
            </a:r>
          </a:p>
          <a:p>
            <a:pPr lvl="1">
              <a:spcBef>
                <a:spcPts val="1200"/>
              </a:spcBef>
            </a:pPr>
            <a:r>
              <a:rPr lang="en-US" dirty="0"/>
              <a:t>It is presumed that only non-financial corporations will incur emissions liabilities and will need to offset these liabilities with emission permits. If companies exceed their quota for emissions, they can purchase unused permits from others, adjust their production or in the longer-term install technology that reduces emissions. Emission Permits have an active market, so prices fluctuate over time as demand/supply change.</a:t>
            </a:r>
          </a:p>
          <a:p>
            <a:pPr lvl="1">
              <a:spcBef>
                <a:spcPts val="1200"/>
              </a:spcBef>
            </a:pPr>
            <a:r>
              <a:rPr lang="en-US" dirty="0"/>
              <a:t>Firms must surrender the permits (corresponding to the emission used) after emissions made or expired.</a:t>
            </a:r>
          </a:p>
          <a:p>
            <a:pPr lvl="1">
              <a:spcBef>
                <a:spcPts val="1200"/>
              </a:spcBef>
            </a:pPr>
            <a:r>
              <a:rPr lang="en-US" dirty="0"/>
              <a:t>From CO2 emitting firms’ perspective, an emission permit looks to be similar to a carbon tax at the point where the permit is surrendered to government to “pay for” carbon emissions. However, prior to this point emission permits are tradeable assets, whose value is not directly established by government but by market conditions.</a:t>
            </a:r>
          </a:p>
        </p:txBody>
      </p:sp>
    </p:spTree>
    <p:extLst>
      <p:ext uri="{BB962C8B-B14F-4D97-AF65-F5344CB8AC3E}">
        <p14:creationId xmlns:p14="http://schemas.microsoft.com/office/powerpoint/2010/main" val="258756620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Treatment &amp; Recording</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1238250" y="1469871"/>
            <a:ext cx="9715500" cy="5092854"/>
          </a:xfrm>
        </p:spPr>
        <p:txBody>
          <a:bodyPr>
            <a:normAutofit lnSpcReduction="10000"/>
          </a:bodyPr>
          <a:lstStyle/>
          <a:p>
            <a:pPr lvl="0"/>
            <a:r>
              <a:rPr lang="en-US" b="1" dirty="0"/>
              <a:t>Current Treatment in </a:t>
            </a:r>
            <a:r>
              <a:rPr lang="en-US" b="1" i="1" dirty="0"/>
              <a:t>2008 SNA</a:t>
            </a:r>
          </a:p>
          <a:p>
            <a:pPr lvl="1"/>
            <a:r>
              <a:rPr lang="en-US" sz="1800" dirty="0"/>
              <a:t>Considered as “ D29 other taxes on production” since emission permits (EP) do not involve the use of a natural “asset”.</a:t>
            </a:r>
          </a:p>
          <a:p>
            <a:pPr lvl="2">
              <a:spcAft>
                <a:spcPts val="1200"/>
              </a:spcAft>
            </a:pPr>
            <a:r>
              <a:rPr lang="en-US" sz="1800" dirty="0"/>
              <a:t>Tax revenue = Sales of EP at time of surrender.</a:t>
            </a:r>
          </a:p>
          <a:p>
            <a:pPr lvl="1">
              <a:spcAft>
                <a:spcPts val="1200"/>
              </a:spcAft>
            </a:pPr>
            <a:r>
              <a:rPr lang="en-US" sz="1800" dirty="0"/>
              <a:t>Recognizing that the proposed treatment in the 2008 SNA does not fully articulate all the dimensions of tradeable emission permits, further guidance was requested by the ISWGNA.</a:t>
            </a:r>
          </a:p>
          <a:p>
            <a:pPr lvl="1">
              <a:spcAft>
                <a:spcPts val="1200"/>
              </a:spcAft>
            </a:pPr>
            <a:r>
              <a:rPr lang="en-US" sz="1800" dirty="0"/>
              <a:t>The TF reviewed how emission permits could be recorded in the national accounts; considered and provided numerical examples of various options ranging from non-produced non-financial assets, financial assets, split assets which embody two distinct assets - a non-produced non-financial asset and a financial asset. The TF even explored the possibility of a super national body where a distinction between national type programs and international ones were discussed.</a:t>
            </a:r>
          </a:p>
          <a:p>
            <a:pPr marL="0" lvl="1" indent="0">
              <a:buNone/>
            </a:pPr>
            <a:r>
              <a:rPr lang="en-US" sz="1800" b="1" dirty="0"/>
              <a:t>ISWGNA Recommendation</a:t>
            </a:r>
          </a:p>
          <a:p>
            <a:pPr lvl="1"/>
            <a:r>
              <a:rPr lang="en-US" sz="1800" dirty="0"/>
              <a:t>In following the consideration of the Task Force the ISWGNA chose to recommend the split asset approach. A recommendation which was described in SNA News and Notes numbers 30/31 and 32/33.</a:t>
            </a:r>
          </a:p>
          <a:p>
            <a:pPr lvl="1"/>
            <a:endParaRPr lang="en-US" dirty="0"/>
          </a:p>
        </p:txBody>
      </p:sp>
    </p:spTree>
    <p:extLst>
      <p:ext uri="{BB962C8B-B14F-4D97-AF65-F5344CB8AC3E}">
        <p14:creationId xmlns:p14="http://schemas.microsoft.com/office/powerpoint/2010/main" val="77489489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9AEDB7-8C42-1049-8D4C-110CB2584AD0}"/>
              </a:ext>
            </a:extLst>
          </p:cNvPr>
          <p:cNvSpPr>
            <a:spLocks noGrp="1"/>
          </p:cNvSpPr>
          <p:nvPr>
            <p:ph type="title"/>
          </p:nvPr>
        </p:nvSpPr>
        <p:spPr/>
        <p:txBody>
          <a:bodyPr/>
          <a:lstStyle/>
          <a:p>
            <a:r>
              <a:rPr lang="en-US" dirty="0"/>
              <a:t>Recognition – Split Asset Approach</a:t>
            </a:r>
          </a:p>
        </p:txBody>
      </p:sp>
      <p:sp>
        <p:nvSpPr>
          <p:cNvPr id="5" name="Text Placeholder 4">
            <a:extLst>
              <a:ext uri="{FF2B5EF4-FFF2-40B4-BE49-F238E27FC236}">
                <a16:creationId xmlns:a16="http://schemas.microsoft.com/office/drawing/2014/main" id="{55993C5F-C448-6542-89BC-ECE1A4FE3F56}"/>
              </a:ext>
            </a:extLst>
          </p:cNvPr>
          <p:cNvSpPr>
            <a:spLocks noGrp="1"/>
          </p:cNvSpPr>
          <p:nvPr>
            <p:ph type="body" sz="quarter" idx="10"/>
          </p:nvPr>
        </p:nvSpPr>
        <p:spPr>
          <a:xfrm>
            <a:off x="7972426" y="1643479"/>
            <a:ext cx="2628900" cy="4686983"/>
          </a:xfrm>
        </p:spPr>
        <p:txBody>
          <a:bodyPr>
            <a:normAutofit/>
          </a:bodyPr>
          <a:lstStyle/>
          <a:p>
            <a:pPr lvl="1"/>
            <a:r>
              <a:rPr lang="en-US" sz="1600" dirty="0"/>
              <a:t>GG debt is unaffected by change in value of permits. </a:t>
            </a:r>
          </a:p>
          <a:p>
            <a:pPr lvl="1"/>
            <a:r>
              <a:rPr lang="en-US" sz="1600" dirty="0"/>
              <a:t>GG accounts is unaffected by secondary market trading.</a:t>
            </a:r>
          </a:p>
          <a:p>
            <a:pPr lvl="1"/>
            <a:r>
              <a:rPr lang="en-US" sz="1600" dirty="0"/>
              <a:t>Tax revenue is determined by value of permit surrendered at issuance.</a:t>
            </a:r>
          </a:p>
          <a:p>
            <a:pPr lvl="1"/>
            <a:r>
              <a:rPr lang="en-US" sz="1600" dirty="0"/>
              <a:t>Variability in GG Net Lending/ Debt can arise from indifference of firms to surrendered permit.</a:t>
            </a:r>
          </a:p>
          <a:p>
            <a:pPr lvl="1"/>
            <a:r>
              <a:rPr lang="en-US" sz="1600" dirty="0"/>
              <a:t>NPNFA – may have a negative value.</a:t>
            </a:r>
          </a:p>
        </p:txBody>
      </p:sp>
      <p:sp>
        <p:nvSpPr>
          <p:cNvPr id="2" name="TextBox 1">
            <a:extLst>
              <a:ext uri="{FF2B5EF4-FFF2-40B4-BE49-F238E27FC236}">
                <a16:creationId xmlns:a16="http://schemas.microsoft.com/office/drawing/2014/main" id="{8DA6B8E5-E313-423A-97AB-62E611907392}"/>
              </a:ext>
            </a:extLst>
          </p:cNvPr>
          <p:cNvSpPr txBox="1"/>
          <p:nvPr/>
        </p:nvSpPr>
        <p:spPr>
          <a:xfrm>
            <a:off x="1239838" y="1304925"/>
            <a:ext cx="9712324" cy="338554"/>
          </a:xfrm>
          <a:prstGeom prst="rect">
            <a:avLst/>
          </a:prstGeom>
          <a:noFill/>
        </p:spPr>
        <p:txBody>
          <a:bodyPr wrap="square" rtlCol="0">
            <a:spAutoFit/>
          </a:bodyPr>
          <a:lstStyle/>
          <a:p>
            <a:r>
              <a:rPr lang="en-US" sz="1600" b="1" dirty="0"/>
              <a:t>Payments for EP       taxes on production, recorded on an accrual basis (at time of emission)</a:t>
            </a:r>
          </a:p>
        </p:txBody>
      </p:sp>
      <p:cxnSp>
        <p:nvCxnSpPr>
          <p:cNvPr id="6" name="Straight Arrow Connector 5">
            <a:extLst>
              <a:ext uri="{FF2B5EF4-FFF2-40B4-BE49-F238E27FC236}">
                <a16:creationId xmlns:a16="http://schemas.microsoft.com/office/drawing/2014/main" id="{26CA6F0A-3FA0-4E61-97C9-B2950DAED642}"/>
              </a:ext>
            </a:extLst>
          </p:cNvPr>
          <p:cNvCxnSpPr>
            <a:cxnSpLocks/>
          </p:cNvCxnSpPr>
          <p:nvPr/>
        </p:nvCxnSpPr>
        <p:spPr>
          <a:xfrm>
            <a:off x="2943120" y="1505041"/>
            <a:ext cx="371475" cy="0"/>
          </a:xfrm>
          <a:prstGeom prst="straightConnector1">
            <a:avLst/>
          </a:prstGeom>
          <a:ln>
            <a:tailEnd type="triangle"/>
          </a:ln>
          <a:effectLst/>
        </p:spPr>
        <p:style>
          <a:lnRef idx="2">
            <a:schemeClr val="dk1"/>
          </a:lnRef>
          <a:fillRef idx="0">
            <a:schemeClr val="dk1"/>
          </a:fillRef>
          <a:effectRef idx="1">
            <a:schemeClr val="dk1"/>
          </a:effectRef>
          <a:fontRef idx="minor">
            <a:schemeClr val="tx1"/>
          </a:fontRef>
        </p:style>
      </p:cxnSp>
      <p:graphicFrame>
        <p:nvGraphicFramePr>
          <p:cNvPr id="8" name="Diagram 7">
            <a:extLst>
              <a:ext uri="{FF2B5EF4-FFF2-40B4-BE49-F238E27FC236}">
                <a16:creationId xmlns:a16="http://schemas.microsoft.com/office/drawing/2014/main" id="{C2D118FE-5D85-4AE0-97AF-CABC725D5638}"/>
              </a:ext>
            </a:extLst>
          </p:cNvPr>
          <p:cNvGraphicFramePr/>
          <p:nvPr>
            <p:extLst>
              <p:ext uri="{D42A27DB-BD31-4B8C-83A1-F6EECF244321}">
                <p14:modId xmlns:p14="http://schemas.microsoft.com/office/powerpoint/2010/main" val="307482167"/>
              </p:ext>
            </p:extLst>
          </p:nvPr>
        </p:nvGraphicFramePr>
        <p:xfrm>
          <a:off x="1405617" y="1885948"/>
          <a:ext cx="6357257" cy="4229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034229"/>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SPR_PresentationTemplate-General" id="{D8309B28-5908-4C41-A85B-D6D9C0DDD4BE}" vid="{E08A752A-43DA-6749-9B9F-6730B3D1F1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00F2F1E960B64FAC22A58E2A2AE8B9" ma:contentTypeVersion="31" ma:contentTypeDescription="Create a new document." ma:contentTypeScope="" ma:versionID="f232e23f9ececfbad3f5c577427cbb7b">
  <xsd:schema xmlns:xsd="http://www.w3.org/2001/XMLSchema" xmlns:xs="http://www.w3.org/2001/XMLSchema" xmlns:p="http://schemas.microsoft.com/office/2006/metadata/properties" xmlns:ns2="dd774590-caf2-40ff-b04f-1e20d86f2c70" xmlns:ns3="c39ac8e3-0f08-4b7d-bd41-28055cb5e628" xmlns:ns4="985ec44e-1bab-4c0b-9df0-6ba128686fc9" targetNamespace="http://schemas.microsoft.com/office/2006/metadata/properties" ma:root="true" ma:fieldsID="6f7c8b45b6e0cef75aa77849e44eb0ff" ns2:_="" ns3:_="" ns4:_="">
    <xsd:import namespace="dd774590-caf2-40ff-b04f-1e20d86f2c70"/>
    <xsd:import namespace="c39ac8e3-0f08-4b7d-bd41-28055cb5e628"/>
    <xsd:import namespace="985ec44e-1bab-4c0b-9df0-6ba128686fc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2:SharedWithUsers" minOccurs="0"/>
                <xsd:element ref="ns2:SharedWithDetails" minOccurs="0"/>
                <xsd:element ref="ns3:MediaServiceLocation" minOccurs="0"/>
                <xsd:element ref="ns2:TaxKeywordTaxHTField" minOccurs="0"/>
                <xsd:element ref="ns4:TaxCatchAll" minOccurs="0"/>
                <xsd:element ref="ns3: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74590-caf2-40ff-b04f-1e20d86f2c70" elementFormDefault="qualified">
    <xsd:import namespace="http://schemas.microsoft.com/office/2006/documentManagement/types"/>
    <xsd:import namespace="http://schemas.microsoft.com/office/infopath/2007/PartnerControls"/>
    <xsd:element name="SharedWithUsers" ma:index="15"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hidden="true" ma:internalName="SharedWithDetails" ma:readOnly="true">
      <xsd:simpleType>
        <xsd:restriction base="dms:Note"/>
      </xsd:simpleType>
    </xsd:element>
    <xsd:element name="TaxKeywordTaxHTField" ma:index="21" nillable="true" ma:taxonomy="true" ma:internalName="TaxKeywordTaxHTField" ma:taxonomyFieldName="TaxKeyword" ma:displayName="Enterprise Keywords" ma:readOnly="false" ma:fieldId="{23f27201-bee3-471e-b2e7-b64fd8b7ca38}" ma:taxonomyMulti="true" ma:sspId="78175662-8596-484a-92c7-351d01561e22"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9ac8e3-0f08-4b7d-bd41-28055cb5e628"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element name="MediaServiceAutoKeyPoints" ma:index="8" nillable="true" ma:displayName="MediaServiceAutoKeyPoints" ma:hidden="true" ma:internalName="MediaServiceAutoKeyPoints" ma:readOnly="true">
      <xsd:simpleType>
        <xsd:restriction base="dms:Note"/>
      </xsd:simpleType>
    </xsd:element>
    <xsd:element name="MediaServiceKeyPoints" ma:index="9" nillable="true" ma:displayName="KeyPoints" ma:hidden="true" ma:internalName="MediaServiceKeyPoints" ma:readOnly="true">
      <xsd:simpleType>
        <xsd:restriction base="dms:Note"/>
      </xsd:simpleType>
    </xsd:element>
    <xsd:element name="MediaServiceAutoTags" ma:index="10" nillable="true" ma:displayName="Tags" ma:description="" ma:hidden="true" ma:indexed="true" ma:internalName="MediaServiceAutoTags" ma:readOnly="true">
      <xsd:simpleType>
        <xsd:restriction base="dms:Text"/>
      </xsd:simpleType>
    </xsd:element>
    <xsd:element name="MediaServiceOCR" ma:index="11" nillable="true" ma:displayName="Extracted Text" ma:hidden="true" ma:internalName="MediaServiceOCR" ma:readOnly="true">
      <xsd:simpleType>
        <xsd:restriction base="dms:Note"/>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Category" ma:index="24" nillable="true" ma:displayName="Category" ma:format="Dropdown" ma:internalName="Catego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e719dce3-84fe-4056-94cd-88c297797000}" ma:internalName="TaxCatchAll" ma:readOnly="false" ma:showField="CatchAllData" ma:web="dd774590-caf2-40ff-b04f-1e20d86f2c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ma:index="23" ma:displayName="Subject"/>
        <xsd:element ref="dc:description" minOccurs="0" maxOccurs="1" ma:index="25" ma:displayName="Comments"/>
        <xsd:element name="keywords" minOccurs="0" maxOccurs="1" type="xsd:string"/>
        <xsd:element ref="dc:language" minOccurs="0" maxOccurs="1"/>
        <xsd:element name="category" minOccurs="0" maxOccurs="1" type="xsd:string" ma:index="26"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c39ac8e3-0f08-4b7d-bd41-28055cb5e628" xsi:nil="true"/>
    <TaxCatchAll xmlns="985ec44e-1bab-4c0b-9df0-6ba128686fc9"/>
    <TaxKeywordTaxHTField xmlns="dd774590-caf2-40ff-b04f-1e20d86f2c70">
      <Terms xmlns="http://schemas.microsoft.com/office/infopath/2007/PartnerControls"/>
    </TaxKeywordTaxHTField>
  </documentManagement>
</p:properties>
</file>

<file path=customXml/itemProps1.xml><?xml version="1.0" encoding="utf-8"?>
<ds:datastoreItem xmlns:ds="http://schemas.openxmlformats.org/officeDocument/2006/customXml" ds:itemID="{BBE9E8DF-0654-4A5F-AE1E-69498319F1E7}">
  <ds:schemaRefs>
    <ds:schemaRef ds:uri="http://schemas.microsoft.com/sharepoint/v3/contenttype/forms"/>
  </ds:schemaRefs>
</ds:datastoreItem>
</file>

<file path=customXml/itemProps2.xml><?xml version="1.0" encoding="utf-8"?>
<ds:datastoreItem xmlns:ds="http://schemas.openxmlformats.org/officeDocument/2006/customXml" ds:itemID="{350305D5-159F-44DE-BC54-B12CEF59C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774590-caf2-40ff-b04f-1e20d86f2c70"/>
    <ds:schemaRef ds:uri="c39ac8e3-0f08-4b7d-bd41-28055cb5e628"/>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C2A1B4-3C9E-4C6C-8392-21886C904DF8}">
  <ds:schemaRefs>
    <ds:schemaRef ds:uri="http://schemas.microsoft.com/office/2006/documentManagement/types"/>
    <ds:schemaRef ds:uri="985ec44e-1bab-4c0b-9df0-6ba128686fc9"/>
    <ds:schemaRef ds:uri="http://schemas.openxmlformats.org/package/2006/metadata/core-properties"/>
    <ds:schemaRef ds:uri="http://www.w3.org/XML/1998/namespace"/>
    <ds:schemaRef ds:uri="http://purl.org/dc/terms/"/>
    <ds:schemaRef ds:uri="c39ac8e3-0f08-4b7d-bd41-28055cb5e628"/>
    <ds:schemaRef ds:uri="http://purl.org/dc/dcmitype/"/>
    <ds:schemaRef ds:uri="http://schemas.microsoft.com/office/2006/metadata/properties"/>
    <ds:schemaRef ds:uri="http://purl.org/dc/elements/1.1/"/>
    <ds:schemaRef ds:uri="http://schemas.microsoft.com/office/infopath/2007/PartnerControls"/>
    <ds:schemaRef ds:uri="dd774590-caf2-40ff-b04f-1e20d86f2c70"/>
  </ds:schemaRefs>
</ds:datastoreItem>
</file>

<file path=docProps/app.xml><?xml version="1.0" encoding="utf-8"?>
<Properties xmlns="http://schemas.openxmlformats.org/officeDocument/2006/extended-properties" xmlns:vt="http://schemas.openxmlformats.org/officeDocument/2006/docPropsVTypes">
  <Template>IMF-STA_PresentationTemplate-General</Template>
  <TotalTime>473</TotalTime>
  <Words>2565</Words>
  <Application>Microsoft Office PowerPoint</Application>
  <PresentationFormat>Widescreen</PresentationFormat>
  <Paragraphs>155</Paragraphs>
  <Slides>20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.HelveticaNeueDeskInterface-Regular</vt:lpstr>
      <vt:lpstr>ArialMT</vt:lpstr>
      <vt:lpstr>Lucida Grande</vt:lpstr>
      <vt:lpstr>LucidaGrande</vt:lpstr>
      <vt:lpstr>Arial</vt:lpstr>
      <vt:lpstr>Arial Black</vt:lpstr>
      <vt:lpstr>Calibri</vt:lpstr>
      <vt:lpstr>Wingdings</vt:lpstr>
      <vt:lpstr>Custom Design</vt:lpstr>
      <vt:lpstr>Guidance Note: Carbon Pricing </vt:lpstr>
      <vt:lpstr>PowerPoint Presentation</vt:lpstr>
      <vt:lpstr>PowerPoint Presentation</vt:lpstr>
      <vt:lpstr>Emission Permits – Global Carbon Pricing Initiatives</vt:lpstr>
      <vt:lpstr>Emissions Permits – Current State of Play</vt:lpstr>
      <vt:lpstr>PowerPoint Presentation</vt:lpstr>
      <vt:lpstr>Emission Trading Schemes (Cap and Trade schemes) </vt:lpstr>
      <vt:lpstr>Treatment &amp; Recording</vt:lpstr>
      <vt:lpstr>Recognition – Split Asset Approach</vt:lpstr>
      <vt:lpstr>Treatment &amp; Recording</vt:lpstr>
      <vt:lpstr>Treatment &amp; Recording</vt:lpstr>
      <vt:lpstr>Split Asset Approach – Cross Broder Transactions</vt:lpstr>
      <vt:lpstr>Emission Permits – Right to Use Assets</vt:lpstr>
      <vt:lpstr>Emission Permits – Right to Use Assets</vt:lpstr>
      <vt:lpstr>Emission Permits – Right to Use Assets</vt:lpstr>
      <vt:lpstr>Emission Permits – Resource Lease</vt:lpstr>
      <vt:lpstr>Recognition – Resource Rent – Prepaid rent approach</vt:lpstr>
      <vt:lpstr>Options for Way Forward</vt:lpstr>
      <vt:lpstr>“Testing” Guidance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Al Gundy, Naveen</dc:creator>
  <cp:lastModifiedBy>Oleksandr SVIRCHEVSKYY</cp:lastModifiedBy>
  <cp:revision>26</cp:revision>
  <cp:lastPrinted>2018-06-28T11:42:50Z</cp:lastPrinted>
  <dcterms:created xsi:type="dcterms:W3CDTF">2021-03-31T21:31:19Z</dcterms:created>
  <dcterms:modified xsi:type="dcterms:W3CDTF">2021-05-10T08:33:42Z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0x010100AC00F2F1E960B64FAC22A58E2A2AE8B9</vt:lpwstr>
  </property>
  <property fmtid="{D5CDD505-2E9C-101B-9397-08002B2CF9AE}" pid="4" name="TaxKeyword">
    <vt:lpwstr/>
  </property>
</Properties>
</file>