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2"/>
  </p:notesMasterIdLst>
  <p:handoutMasterIdLst>
    <p:handoutMasterId r:id="rId33"/>
  </p:handoutMasterIdLst>
  <p:sldIdLst>
    <p:sldId id="256" r:id="rId2"/>
    <p:sldId id="302" r:id="rId3"/>
    <p:sldId id="323" r:id="rId4"/>
    <p:sldId id="297" r:id="rId5"/>
    <p:sldId id="262" r:id="rId6"/>
    <p:sldId id="303" r:id="rId7"/>
    <p:sldId id="338" r:id="rId8"/>
    <p:sldId id="339" r:id="rId9"/>
    <p:sldId id="340" r:id="rId10"/>
    <p:sldId id="345" r:id="rId11"/>
    <p:sldId id="346" r:id="rId12"/>
    <p:sldId id="308" r:id="rId13"/>
    <p:sldId id="341" r:id="rId14"/>
    <p:sldId id="309" r:id="rId15"/>
    <p:sldId id="330" r:id="rId16"/>
    <p:sldId id="344" r:id="rId17"/>
    <p:sldId id="312" r:id="rId18"/>
    <p:sldId id="334" r:id="rId19"/>
    <p:sldId id="335" r:id="rId20"/>
    <p:sldId id="336" r:id="rId21"/>
    <p:sldId id="342" r:id="rId22"/>
    <p:sldId id="343" r:id="rId23"/>
    <p:sldId id="337" r:id="rId24"/>
    <p:sldId id="305" r:id="rId25"/>
    <p:sldId id="326" r:id="rId26"/>
    <p:sldId id="327" r:id="rId27"/>
    <p:sldId id="328" r:id="rId28"/>
    <p:sldId id="329" r:id="rId29"/>
    <p:sldId id="300" r:id="rId30"/>
    <p:sldId id="301"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672ADB-15F5-4F03-8967-5627994B5D1A}">
          <p14:sldIdLst>
            <p14:sldId id="256"/>
            <p14:sldId id="302"/>
            <p14:sldId id="323"/>
            <p14:sldId id="297"/>
            <p14:sldId id="262"/>
            <p14:sldId id="303"/>
            <p14:sldId id="338"/>
            <p14:sldId id="339"/>
            <p14:sldId id="340"/>
            <p14:sldId id="345"/>
            <p14:sldId id="346"/>
            <p14:sldId id="308"/>
            <p14:sldId id="341"/>
            <p14:sldId id="309"/>
            <p14:sldId id="330"/>
            <p14:sldId id="344"/>
            <p14:sldId id="312"/>
            <p14:sldId id="334"/>
            <p14:sldId id="335"/>
            <p14:sldId id="336"/>
            <p14:sldId id="342"/>
            <p14:sldId id="343"/>
            <p14:sldId id="337"/>
            <p14:sldId id="305"/>
            <p14:sldId id="326"/>
            <p14:sldId id="327"/>
            <p14:sldId id="328"/>
            <p14:sldId id="329"/>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5"/>
    <p:restoredTop sz="94650"/>
  </p:normalViewPr>
  <p:slideViewPr>
    <p:cSldViewPr snapToGrid="0" snapToObjects="1">
      <p:cViewPr varScale="1">
        <p:scale>
          <a:sx n="97" d="100"/>
          <a:sy n="97" d="100"/>
        </p:scale>
        <p:origin x="29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57" d="100"/>
          <a:sy n="157" d="100"/>
        </p:scale>
        <p:origin x="43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C5F913-EC2B-2848-9DE6-D8663971C4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BE1B0D-C8D4-E241-9740-943734AA4D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802CD6-51B7-B647-84F3-618D22C23610}" type="datetimeFigureOut">
              <a:rPr lang="en-US" smtClean="0"/>
              <a:t>14/05/21</a:t>
            </a:fld>
            <a:endParaRPr lang="en-US"/>
          </a:p>
        </p:txBody>
      </p:sp>
      <p:sp>
        <p:nvSpPr>
          <p:cNvPr id="4" name="Footer Placeholder 3">
            <a:extLst>
              <a:ext uri="{FF2B5EF4-FFF2-40B4-BE49-F238E27FC236}">
                <a16:creationId xmlns:a16="http://schemas.microsoft.com/office/drawing/2014/main" id="{92381233-DBA4-744D-9363-38476E01EC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FA6499-A563-DF4A-AD3A-F254586A1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1F9629-A8B1-884B-AC34-A968CD31C638}" type="slidenum">
              <a:rPr lang="en-US" smtClean="0"/>
              <a:t>‹#›</a:t>
            </a:fld>
            <a:endParaRPr lang="en-US"/>
          </a:p>
        </p:txBody>
      </p:sp>
    </p:spTree>
    <p:extLst>
      <p:ext uri="{BB962C8B-B14F-4D97-AF65-F5344CB8AC3E}">
        <p14:creationId xmlns:p14="http://schemas.microsoft.com/office/powerpoint/2010/main" val="3203606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8C4E7-33FB-CA41-ACE5-EBB669375856}" type="datetimeFigureOut">
              <a:rPr lang="en-US" smtClean="0"/>
              <a:t>14/05/21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B8B14-E9F9-DA43-B75B-4CE9504D9513}" type="slidenum">
              <a:rPr lang="en-US" smtClean="0"/>
              <a:t>‹#›</a:t>
            </a:fld>
            <a:endParaRPr lang="en-US"/>
          </a:p>
        </p:txBody>
      </p:sp>
    </p:spTree>
    <p:extLst>
      <p:ext uri="{BB962C8B-B14F-4D97-AF65-F5344CB8AC3E}">
        <p14:creationId xmlns:p14="http://schemas.microsoft.com/office/powerpoint/2010/main" val="69867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811344"/>
            <a:ext cx="9144000" cy="1058953"/>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46655"/>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700" b="0" spc="0" baseline="0" dirty="0">
                <a:latin typeface="+mn-lt"/>
              </a:rPr>
              <a:t>Delivering insight through data for a better Canada</a:t>
            </a:r>
            <a:endParaRPr lang="en-US" sz="1700" b="0" spc="0" baseline="0" dirty="0">
              <a:latin typeface="+mn-lt"/>
            </a:endParaRPr>
          </a:p>
        </p:txBody>
      </p:sp>
    </p:spTree>
    <p:extLst>
      <p:ext uri="{BB962C8B-B14F-4D97-AF65-F5344CB8AC3E}">
        <p14:creationId xmlns:p14="http://schemas.microsoft.com/office/powerpoint/2010/main" val="87795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BEA5A1E9-D7B6-5340-947A-1F94DDAB71B4}"/>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12C95B3F-EB60-0C49-B87A-157BB552B1C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149642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A54A282-20C9-4C40-8406-9B5E456F4AAA}"/>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ACE70EE8-DB95-6A41-BCDA-4FD30B1FD4A6}"/>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76355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20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7" name="Slide Number Placeholder 5">
            <a:extLst>
              <a:ext uri="{FF2B5EF4-FFF2-40B4-BE49-F238E27FC236}">
                <a16:creationId xmlns:a16="http://schemas.microsoft.com/office/drawing/2014/main" id="{B4D9FC08-3E1C-014A-BB63-4119EA71EFD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55340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ubtitle 2">
            <a:extLst>
              <a:ext uri="{FF2B5EF4-FFF2-40B4-BE49-F238E27FC236}">
                <a16:creationId xmlns:a16="http://schemas.microsoft.com/office/drawing/2014/main" id="{E759DBA7-AD2A-CA46-AC91-69C8DA7F52E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FE7E3FD-0D9B-0641-BCCC-24D459EE416C}"/>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424492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2">
            <a:extLst>
              <a:ext uri="{FF2B5EF4-FFF2-40B4-BE49-F238E27FC236}">
                <a16:creationId xmlns:a16="http://schemas.microsoft.com/office/drawing/2014/main" id="{F26EB97A-C08E-BB40-8591-561B47E8544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D68F7A4D-F81E-A149-B1DA-3297049C7F77}"/>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340762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0AD77972-520F-AF4E-8A22-C728C2AC14D8}"/>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15" name="Slide Number Placeholder 5">
            <a:extLst>
              <a:ext uri="{FF2B5EF4-FFF2-40B4-BE49-F238E27FC236}">
                <a16:creationId xmlns:a16="http://schemas.microsoft.com/office/drawing/2014/main" id="{F7128189-E823-FD4A-A279-951FF2849591}"/>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333364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FAD1A96F-BCA0-5B44-A660-370961E12B2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6F4ECF1C-F6D1-B840-9427-7010A0FC97F0}"/>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25197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BF815435-FE2C-3140-AA9C-30F368825C19}"/>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619471-527F-3E44-B855-581F21D508CB}"/>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412872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DBA3354-AC19-2F4D-8C9F-CE6BD155BFFD}"/>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5BA8BE1E-EAD4-D244-9A2E-CDFB0416C12F}"/>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247735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a16="http://schemas.microsoft.com/office/drawing/2014/main" id="{467691D8-A545-3E41-9DD3-01AC9CF7E822}"/>
              </a:ext>
            </a:extLst>
          </p:cNvPr>
          <p:cNvSpPr txBox="1">
            <a:spLocks/>
          </p:cNvSpPr>
          <p:nvPr userDrawn="1"/>
        </p:nvSpPr>
        <p:spPr>
          <a:xfrm>
            <a:off x="3743325" y="6447115"/>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E6321D43-1F48-5D42-9D49-5357435AFAC5}"/>
              </a:ext>
            </a:extLst>
          </p:cNvPr>
          <p:cNvSpPr>
            <a:spLocks noGrp="1"/>
          </p:cNvSpPr>
          <p:nvPr>
            <p:ph type="sldNum" sz="quarter" idx="12"/>
          </p:nvPr>
        </p:nvSpPr>
        <p:spPr>
          <a:xfrm>
            <a:off x="11468787" y="5960533"/>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a:t>
            </a:fld>
            <a:endParaRPr lang="en-US" dirty="0"/>
          </a:p>
        </p:txBody>
      </p:sp>
    </p:spTree>
    <p:extLst>
      <p:ext uri="{BB962C8B-B14F-4D97-AF65-F5344CB8AC3E}">
        <p14:creationId xmlns:p14="http://schemas.microsoft.com/office/powerpoint/2010/main" val="24846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2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150.statcan.gc.ca/n1/daily-quotidien/210420/dq210420a-eng.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1524000" y="2935372"/>
            <a:ext cx="9144000" cy="756458"/>
          </a:xfrm>
        </p:spPr>
        <p:txBody>
          <a:bodyPr/>
          <a:lstStyle/>
          <a:p>
            <a:r>
              <a:rPr lang="en-CA" sz="4000" dirty="0">
                <a:latin typeface="+mn-lt"/>
              </a:rPr>
              <a:t>Digital Supply and Use Tables</a:t>
            </a:r>
            <a:endParaRPr lang="en-US" sz="4000" dirty="0">
              <a:latin typeface="+mn-lt"/>
            </a:endParaRPr>
          </a:p>
        </p:txBody>
      </p:sp>
      <p:sp>
        <p:nvSpPr>
          <p:cNvPr id="3" name="Subtitle 2">
            <a:extLst>
              <a:ext uri="{FF2B5EF4-FFF2-40B4-BE49-F238E27FC236}">
                <a16:creationId xmlns:a16="http://schemas.microsoft.com/office/drawing/2014/main" id="{EAE707F7-BC74-7A48-A8B4-5834787C5F5D}"/>
              </a:ext>
            </a:extLst>
          </p:cNvPr>
          <p:cNvSpPr>
            <a:spLocks noGrp="1"/>
          </p:cNvSpPr>
          <p:nvPr>
            <p:ph type="subTitle" idx="1"/>
          </p:nvPr>
        </p:nvSpPr>
        <p:spPr>
          <a:xfrm>
            <a:off x="1524000" y="3801035"/>
            <a:ext cx="9144000" cy="956359"/>
          </a:xfrm>
        </p:spPr>
        <p:txBody>
          <a:bodyPr>
            <a:normAutofit fontScale="62500" lnSpcReduction="20000"/>
          </a:bodyPr>
          <a:lstStyle/>
          <a:p>
            <a:r>
              <a:rPr lang="en-US" dirty="0">
                <a:latin typeface="+mn-lt"/>
              </a:rPr>
              <a:t>Ziad Ghanem</a:t>
            </a:r>
          </a:p>
          <a:p>
            <a:r>
              <a:rPr lang="en-US" dirty="0">
                <a:latin typeface="+mn-lt"/>
              </a:rPr>
              <a:t>Statistics Canada</a:t>
            </a:r>
          </a:p>
          <a:p>
            <a:r>
              <a:rPr lang="en-US" dirty="0">
                <a:latin typeface="+mn-lt"/>
              </a:rPr>
              <a:t>May 2021</a:t>
            </a:r>
          </a:p>
        </p:txBody>
      </p:sp>
    </p:spTree>
    <p:extLst>
      <p:ext uri="{BB962C8B-B14F-4D97-AF65-F5344CB8AC3E}">
        <p14:creationId xmlns:p14="http://schemas.microsoft.com/office/powerpoint/2010/main" val="346373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Measurement </a:t>
            </a:r>
            <a:r>
              <a:rPr lang="en-CA" dirty="0" err="1">
                <a:latin typeface="+mn-lt"/>
              </a:rPr>
              <a:t>mehtods</a:t>
            </a:r>
            <a:endParaRPr lang="en-CA" dirty="0">
              <a:latin typeface="+mn-lt"/>
            </a:endParaRPr>
          </a:p>
        </p:txBody>
      </p:sp>
      <p:sp>
        <p:nvSpPr>
          <p:cNvPr id="3" name="Text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9</a:t>
            </a:fld>
            <a:endParaRPr lang="en-US" dirty="0">
              <a:latin typeface="+mn-lt"/>
            </a:endParaRPr>
          </a:p>
        </p:txBody>
      </p:sp>
    </p:spTree>
    <p:extLst>
      <p:ext uri="{BB962C8B-B14F-4D97-AF65-F5344CB8AC3E}">
        <p14:creationId xmlns:p14="http://schemas.microsoft.com/office/powerpoint/2010/main" val="301371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677334"/>
            <a:ext cx="10515600" cy="652923"/>
          </a:xfrm>
        </p:spPr>
        <p:txBody>
          <a:bodyPr>
            <a:normAutofit/>
          </a:bodyPr>
          <a:lstStyle/>
          <a:p>
            <a:r>
              <a:rPr lang="en-US" sz="2600" b="1" dirty="0">
                <a:latin typeface="+mn-lt"/>
              </a:rPr>
              <a:t>General approach to estimation</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475736"/>
            <a:ext cx="11090564" cy="4623882"/>
          </a:xfrm>
        </p:spPr>
        <p:txBody>
          <a:bodyPr>
            <a:normAutofit/>
          </a:bodyPr>
          <a:lstStyle/>
          <a:p>
            <a:r>
              <a:rPr lang="en-CA" sz="2400" dirty="0">
                <a:latin typeface="+mn-lt"/>
              </a:rPr>
              <a:t>An allocation not a recompilation approach</a:t>
            </a:r>
          </a:p>
          <a:p>
            <a:r>
              <a:rPr lang="en-CA" sz="2400" dirty="0">
                <a:latin typeface="+mn-lt"/>
              </a:rPr>
              <a:t>Incorporate information where available and use simplifying assumptions for the remainder</a:t>
            </a:r>
          </a:p>
          <a:p>
            <a:r>
              <a:rPr lang="en-CA" sz="2400" dirty="0">
                <a:latin typeface="+mn-lt"/>
              </a:rPr>
              <a:t>In general output information is available</a:t>
            </a:r>
          </a:p>
          <a:p>
            <a:pPr lvl="1">
              <a:buFontTx/>
              <a:buChar char="-"/>
            </a:pPr>
            <a:r>
              <a:rPr lang="en-CA" sz="2000" dirty="0">
                <a:latin typeface="+mn-lt"/>
              </a:rPr>
              <a:t>Split inputs based on output (digital units)</a:t>
            </a:r>
          </a:p>
          <a:p>
            <a:pPr lvl="1">
              <a:buFontTx/>
              <a:buChar char="-"/>
            </a:pPr>
            <a:r>
              <a:rPr lang="en-CA" sz="2000" dirty="0">
                <a:latin typeface="+mn-lt"/>
              </a:rPr>
              <a:t>Proportionally allocate outputs to uses (digitally ordered)</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10</a:t>
            </a:fld>
            <a:endParaRPr lang="en-US" dirty="0">
              <a:latin typeface="+mn-lt"/>
            </a:endParaRPr>
          </a:p>
        </p:txBody>
      </p:sp>
    </p:spTree>
    <p:extLst>
      <p:ext uri="{BB962C8B-B14F-4D97-AF65-F5344CB8AC3E}">
        <p14:creationId xmlns:p14="http://schemas.microsoft.com/office/powerpoint/2010/main" val="348040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677334"/>
            <a:ext cx="10515600" cy="652923"/>
          </a:xfrm>
        </p:spPr>
        <p:txBody>
          <a:bodyPr>
            <a:normAutofit/>
          </a:bodyPr>
          <a:lstStyle/>
          <a:p>
            <a:r>
              <a:rPr lang="en-US" sz="2600" b="1" dirty="0">
                <a:latin typeface="+mn-lt"/>
              </a:rPr>
              <a:t>Digital industries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475736"/>
            <a:ext cx="11090564" cy="4623882"/>
          </a:xfrm>
        </p:spPr>
        <p:txBody>
          <a:bodyPr>
            <a:normAutofit fontScale="62500" lnSpcReduction="20000"/>
          </a:bodyPr>
          <a:lstStyle/>
          <a:p>
            <a:r>
              <a:rPr lang="en-CA" sz="2400" dirty="0">
                <a:latin typeface="+mn-lt"/>
              </a:rPr>
              <a:t>Digitally enabling industries </a:t>
            </a:r>
          </a:p>
          <a:p>
            <a:pPr lvl="1">
              <a:buFontTx/>
              <a:buChar char="−"/>
            </a:pPr>
            <a:r>
              <a:rPr lang="en-CA" sz="1900" dirty="0">
                <a:latin typeface="+mn-lt"/>
              </a:rPr>
              <a:t>Information and Communication Technology industries</a:t>
            </a:r>
          </a:p>
          <a:p>
            <a:pPr lvl="1">
              <a:buFontTx/>
              <a:buChar char="−"/>
            </a:pPr>
            <a:r>
              <a:rPr lang="en-CA" sz="1900" dirty="0">
                <a:latin typeface="+mn-lt"/>
              </a:rPr>
              <a:t>Largest component; mostly a simple mapping from current SUTs industries with some minor industry splits based on survey data</a:t>
            </a:r>
          </a:p>
          <a:p>
            <a:r>
              <a:rPr lang="en-CA" sz="2400" dirty="0">
                <a:latin typeface="+mn-lt"/>
              </a:rPr>
              <a:t>Digital intermediary platforms charging a fee</a:t>
            </a:r>
          </a:p>
          <a:p>
            <a:pPr lvl="1">
              <a:buFontTx/>
              <a:buChar char="‒"/>
            </a:pPr>
            <a:r>
              <a:rPr lang="en-CA" dirty="0">
                <a:latin typeface="+mn-lt"/>
              </a:rPr>
              <a:t>Mainly in taxi, delivery and short-term accommodation but some unexpected industries (e.g., restaurants, only takeout)</a:t>
            </a:r>
          </a:p>
          <a:p>
            <a:pPr lvl="1">
              <a:buFontTx/>
              <a:buChar char="‒"/>
            </a:pPr>
            <a:r>
              <a:rPr lang="en-CA" dirty="0">
                <a:latin typeface="+mn-lt"/>
              </a:rPr>
              <a:t>Micro records and tax data</a:t>
            </a:r>
          </a:p>
          <a:p>
            <a:r>
              <a:rPr lang="en-CA" sz="2400" dirty="0">
                <a:latin typeface="+mn-lt"/>
              </a:rPr>
              <a:t>Firms dependent on intermediary platforms </a:t>
            </a:r>
          </a:p>
          <a:p>
            <a:pPr lvl="1">
              <a:buFontTx/>
              <a:buChar char="‒"/>
            </a:pPr>
            <a:r>
              <a:rPr lang="en-CA" dirty="0">
                <a:latin typeface="+mn-lt"/>
              </a:rPr>
              <a:t>Incorporated and unincorporated units</a:t>
            </a:r>
          </a:p>
          <a:p>
            <a:pPr lvl="1">
              <a:buFontTx/>
              <a:buChar char="‒"/>
            </a:pPr>
            <a:r>
              <a:rPr lang="en-CA" sz="1900" dirty="0">
                <a:latin typeface="+mn-lt"/>
              </a:rPr>
              <a:t>Mostly tax data</a:t>
            </a:r>
          </a:p>
          <a:p>
            <a:r>
              <a:rPr lang="en-CA" sz="2600" dirty="0">
                <a:latin typeface="+mn-lt"/>
              </a:rPr>
              <a:t>Data and advertising driven digital platforms</a:t>
            </a:r>
            <a:r>
              <a:rPr lang="en-CA" sz="2300" b="1" dirty="0">
                <a:solidFill>
                  <a:srgbClr val="FF0000"/>
                </a:solidFill>
                <a:latin typeface="+mn-lt"/>
                <a:sym typeface="Wingdings" panose="05000000000000000000" pitchFamily="2" charset="2"/>
              </a:rPr>
              <a:t> </a:t>
            </a:r>
          </a:p>
          <a:p>
            <a:pPr lvl="1">
              <a:buFontTx/>
              <a:buChar char="‒"/>
            </a:pPr>
            <a:r>
              <a:rPr lang="en-CA" sz="1900" dirty="0">
                <a:latin typeface="+mn-lt"/>
                <a:sym typeface="Wingdings" panose="05000000000000000000" pitchFamily="2" charset="2"/>
              </a:rPr>
              <a:t>In Canada, small values. Mostly advertising with very little data-driven platforms.</a:t>
            </a:r>
            <a:endParaRPr lang="en-CA" sz="1900" dirty="0">
              <a:latin typeface="+mn-lt"/>
            </a:endParaRPr>
          </a:p>
          <a:p>
            <a:r>
              <a:rPr lang="en-CA" sz="2400" dirty="0">
                <a:latin typeface="+mn-lt"/>
              </a:rPr>
              <a:t>E-Tailers</a:t>
            </a:r>
          </a:p>
          <a:p>
            <a:pPr lvl="1">
              <a:buFontTx/>
              <a:buChar char="‒"/>
            </a:pPr>
            <a:r>
              <a:rPr lang="en-CA" dirty="0">
                <a:latin typeface="+mn-lt"/>
              </a:rPr>
              <a:t>Online retailers and wholesalers, mostly available from current surveys under current classifications.</a:t>
            </a:r>
          </a:p>
          <a:p>
            <a:pPr lvl="1">
              <a:buFontTx/>
              <a:buChar char="‒"/>
            </a:pPr>
            <a:r>
              <a:rPr lang="en-CA" dirty="0">
                <a:latin typeface="+mn-lt"/>
              </a:rPr>
              <a:t>Some possible misclassifications of online distributors to traditional industries</a:t>
            </a:r>
          </a:p>
          <a:p>
            <a:r>
              <a:rPr lang="en-CA" sz="2400" dirty="0">
                <a:latin typeface="+mn-lt"/>
              </a:rPr>
              <a:t>Digital only firms providing finance and insurance services</a:t>
            </a:r>
            <a:endParaRPr lang="en-CA" sz="2100" dirty="0">
              <a:latin typeface="+mn-lt"/>
            </a:endParaRPr>
          </a:p>
          <a:p>
            <a:pPr lvl="1">
              <a:buFontTx/>
              <a:buChar char="‒"/>
            </a:pPr>
            <a:r>
              <a:rPr lang="en-CA" dirty="0">
                <a:latin typeface="+mn-lt"/>
              </a:rPr>
              <a:t>Difficulties in distinguishing “purely” digital units.</a:t>
            </a:r>
          </a:p>
          <a:p>
            <a:pPr lvl="1">
              <a:buFontTx/>
              <a:buChar char="‒"/>
            </a:pPr>
            <a:r>
              <a:rPr lang="en-CA" dirty="0">
                <a:latin typeface="+mn-lt"/>
              </a:rPr>
              <a:t>Statistics Canada working on a Fintech frame that may prove useful</a:t>
            </a:r>
          </a:p>
          <a:p>
            <a:r>
              <a:rPr lang="en-CA" sz="2400" dirty="0">
                <a:latin typeface="+mn-lt"/>
              </a:rPr>
              <a:t>Other producers only operating digitally</a:t>
            </a:r>
          </a:p>
          <a:p>
            <a:pPr lvl="1">
              <a:buFontTx/>
              <a:buChar char="‒"/>
            </a:pPr>
            <a:r>
              <a:rPr lang="en-CA" dirty="0">
                <a:latin typeface="+mn-lt"/>
              </a:rPr>
              <a:t>Gambling, dating sites etc.</a:t>
            </a:r>
          </a:p>
          <a:p>
            <a:pPr lvl="1">
              <a:buFontTx/>
              <a:buChar char="‒"/>
            </a:pPr>
            <a:r>
              <a:rPr lang="en-CA" dirty="0">
                <a:latin typeface="+mn-lt"/>
              </a:rPr>
              <a:t>Excludes goods producers in Canadian tables. Perceived as not essential for their activity.</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11</a:t>
            </a:fld>
            <a:endParaRPr lang="en-US" dirty="0">
              <a:latin typeface="+mn-lt"/>
            </a:endParaRPr>
          </a:p>
        </p:txBody>
      </p:sp>
    </p:spTree>
    <p:extLst>
      <p:ext uri="{BB962C8B-B14F-4D97-AF65-F5344CB8AC3E}">
        <p14:creationId xmlns:p14="http://schemas.microsoft.com/office/powerpoint/2010/main" val="261325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677334"/>
            <a:ext cx="10515600" cy="652923"/>
          </a:xfrm>
        </p:spPr>
        <p:txBody>
          <a:bodyPr>
            <a:normAutofit/>
          </a:bodyPr>
          <a:lstStyle/>
          <a:p>
            <a:r>
              <a:rPr lang="en-US" sz="2600" b="1" dirty="0">
                <a:latin typeface="+mn-lt"/>
              </a:rPr>
              <a:t>Digital industries – intermediary platforms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475736"/>
            <a:ext cx="11090564" cy="4623882"/>
          </a:xfrm>
        </p:spPr>
        <p:txBody>
          <a:bodyPr>
            <a:normAutofit/>
          </a:bodyPr>
          <a:lstStyle/>
          <a:p>
            <a:r>
              <a:rPr lang="en-CA" sz="2400" dirty="0">
                <a:latin typeface="+mn-lt"/>
              </a:rPr>
              <a:t>Split each impacted industry (output and input tables) into:</a:t>
            </a:r>
          </a:p>
          <a:p>
            <a:pPr lvl="1">
              <a:buFontTx/>
              <a:buChar char="-"/>
            </a:pPr>
            <a:r>
              <a:rPr lang="en-CA" dirty="0">
                <a:latin typeface="+mn-lt"/>
              </a:rPr>
              <a:t>Traditional units</a:t>
            </a:r>
          </a:p>
          <a:p>
            <a:pPr lvl="1">
              <a:buFontTx/>
              <a:buChar char="-"/>
            </a:pPr>
            <a:r>
              <a:rPr lang="en-CA" dirty="0">
                <a:latin typeface="+mn-lt"/>
              </a:rPr>
              <a:t>Intermediary platforms (resident)</a:t>
            </a:r>
          </a:p>
          <a:p>
            <a:pPr lvl="1">
              <a:buFontTx/>
              <a:buChar char="-"/>
            </a:pPr>
            <a:r>
              <a:rPr lang="en-CA" dirty="0">
                <a:latin typeface="+mn-lt"/>
              </a:rPr>
              <a:t>Incorporated units dependent on: </a:t>
            </a:r>
            <a:r>
              <a:rPr lang="en-CA" dirty="0" err="1">
                <a:latin typeface="+mn-lt"/>
              </a:rPr>
              <a:t>i</a:t>
            </a:r>
            <a:r>
              <a:rPr lang="en-CA" dirty="0">
                <a:latin typeface="+mn-lt"/>
              </a:rPr>
              <a:t>) resident platforms ii) non-resident platforms</a:t>
            </a:r>
          </a:p>
          <a:p>
            <a:pPr lvl="1">
              <a:buFontTx/>
              <a:buChar char="-"/>
            </a:pPr>
            <a:r>
              <a:rPr lang="en-CA" dirty="0">
                <a:latin typeface="+mn-lt"/>
              </a:rPr>
              <a:t>Unincorporated units dependent on: </a:t>
            </a:r>
            <a:r>
              <a:rPr lang="en-CA" dirty="0" err="1">
                <a:latin typeface="+mn-lt"/>
              </a:rPr>
              <a:t>i</a:t>
            </a:r>
            <a:r>
              <a:rPr lang="en-CA" dirty="0">
                <a:latin typeface="+mn-lt"/>
              </a:rPr>
              <a:t>) resident platforms ii) non-resident platforms</a:t>
            </a:r>
          </a:p>
          <a:p>
            <a:pPr lvl="1"/>
            <a:endParaRPr lang="en-CA" dirty="0">
              <a:latin typeface="+mn-lt"/>
            </a:endParaRPr>
          </a:p>
          <a:p>
            <a:r>
              <a:rPr lang="en-CA" dirty="0">
                <a:latin typeface="+mn-lt"/>
              </a:rPr>
              <a:t>In the product dimension, delineate detail on platform fees</a:t>
            </a:r>
          </a:p>
          <a:p>
            <a:pPr lvl="1">
              <a:buFontTx/>
              <a:buChar char="-"/>
            </a:pPr>
            <a:r>
              <a:rPr lang="en-CA" dirty="0">
                <a:latin typeface="+mn-lt"/>
              </a:rPr>
              <a:t>Paid by producers and often consumers as well</a:t>
            </a:r>
          </a:p>
          <a:p>
            <a:r>
              <a:rPr lang="en-CA" dirty="0">
                <a:latin typeface="+mn-lt"/>
              </a:rPr>
              <a:t>Payments to non-resident platforms based on output by dependent units</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12</a:t>
            </a:fld>
            <a:endParaRPr lang="en-US" dirty="0">
              <a:latin typeface="+mn-lt"/>
            </a:endParaRPr>
          </a:p>
        </p:txBody>
      </p:sp>
    </p:spTree>
    <p:extLst>
      <p:ext uri="{BB962C8B-B14F-4D97-AF65-F5344CB8AC3E}">
        <p14:creationId xmlns:p14="http://schemas.microsoft.com/office/powerpoint/2010/main" val="390632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677334"/>
            <a:ext cx="10515600" cy="652923"/>
          </a:xfrm>
        </p:spPr>
        <p:txBody>
          <a:bodyPr>
            <a:normAutofit/>
          </a:bodyPr>
          <a:lstStyle/>
          <a:p>
            <a:r>
              <a:rPr lang="en-US" sz="2600" b="1" dirty="0">
                <a:latin typeface="+mn-lt"/>
              </a:rPr>
              <a:t>Digital industries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475736"/>
            <a:ext cx="11090564" cy="4623882"/>
          </a:xfrm>
        </p:spPr>
        <p:txBody>
          <a:bodyPr>
            <a:normAutofit/>
          </a:bodyPr>
          <a:lstStyle/>
          <a:p>
            <a:r>
              <a:rPr lang="en-CA" sz="2400" dirty="0">
                <a:latin typeface="+mn-lt"/>
              </a:rPr>
              <a:t>Focus is on splitting main industry outputs</a:t>
            </a:r>
          </a:p>
          <a:p>
            <a:r>
              <a:rPr lang="en-CA" sz="2400" dirty="0">
                <a:latin typeface="+mn-lt"/>
              </a:rPr>
              <a:t>In general, inputs and GVA components are derived based on average industry coefficients. Refining production functions for future iterations.</a:t>
            </a:r>
          </a:p>
          <a:p>
            <a:pPr marL="0" indent="0">
              <a:buNone/>
            </a:pPr>
            <a:endParaRPr lang="en-CA"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13</a:t>
            </a:fld>
            <a:endParaRPr lang="en-US" dirty="0">
              <a:latin typeface="+mn-lt"/>
            </a:endParaRPr>
          </a:p>
        </p:txBody>
      </p:sp>
    </p:spTree>
    <p:extLst>
      <p:ext uri="{BB962C8B-B14F-4D97-AF65-F5344CB8AC3E}">
        <p14:creationId xmlns:p14="http://schemas.microsoft.com/office/powerpoint/2010/main" val="203677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Classification of products</a:t>
            </a:r>
          </a:p>
        </p:txBody>
      </p:sp>
      <p:sp>
        <p:nvSpPr>
          <p:cNvPr id="3" name="Text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14</a:t>
            </a:fld>
            <a:endParaRPr lang="en-US" dirty="0">
              <a:latin typeface="+mn-lt"/>
            </a:endParaRPr>
          </a:p>
        </p:txBody>
      </p:sp>
    </p:spTree>
    <p:extLst>
      <p:ext uri="{BB962C8B-B14F-4D97-AF65-F5344CB8AC3E}">
        <p14:creationId xmlns:p14="http://schemas.microsoft.com/office/powerpoint/2010/main" val="266652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898170"/>
            <a:ext cx="10515600" cy="652923"/>
          </a:xfrm>
        </p:spPr>
        <p:txBody>
          <a:bodyPr>
            <a:normAutofit/>
          </a:bodyPr>
          <a:lstStyle/>
          <a:p>
            <a:r>
              <a:rPr lang="en-US" sz="2600" b="1" dirty="0">
                <a:latin typeface="+mn-lt"/>
              </a:rPr>
              <a:t>Classification of digital products and significantly impacted</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769720"/>
            <a:ext cx="10515600" cy="4075308"/>
          </a:xfrm>
        </p:spPr>
        <p:txBody>
          <a:bodyPr>
            <a:normAutofit/>
          </a:bodyPr>
          <a:lstStyle/>
          <a:p>
            <a:r>
              <a:rPr lang="en-CA" sz="2400" dirty="0">
                <a:latin typeface="+mn-lt"/>
              </a:rPr>
              <a:t>Mostly a reordering based on current classifications</a:t>
            </a:r>
          </a:p>
          <a:p>
            <a:r>
              <a:rPr lang="en-CA" sz="2400" dirty="0">
                <a:latin typeface="+mn-lt"/>
              </a:rPr>
              <a:t>Cloud computing splits</a:t>
            </a:r>
          </a:p>
          <a:p>
            <a:pPr lvl="1">
              <a:buFontTx/>
              <a:buChar char="‒"/>
            </a:pPr>
            <a:r>
              <a:rPr lang="en-CA" dirty="0">
                <a:latin typeface="+mn-lt"/>
              </a:rPr>
              <a:t>Split output of software and data processing and hosting into cloud vs non-cloud based on review of annual reports of largest firms. Not in current classification.</a:t>
            </a:r>
          </a:p>
          <a:p>
            <a:r>
              <a:rPr lang="en-CA" sz="2400" dirty="0">
                <a:latin typeface="+mn-lt"/>
              </a:rPr>
              <a:t>Digital intermediary services splits</a:t>
            </a:r>
          </a:p>
          <a:p>
            <a:pPr lvl="1">
              <a:buFontTx/>
              <a:buChar char="‒"/>
            </a:pPr>
            <a:r>
              <a:rPr lang="en-CA" dirty="0">
                <a:latin typeface="+mn-lt"/>
              </a:rPr>
              <a:t>Based on the approach explained previously under the digital industries</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15</a:t>
            </a:fld>
            <a:endParaRPr lang="en-US" dirty="0">
              <a:latin typeface="+mn-lt"/>
            </a:endParaRPr>
          </a:p>
        </p:txBody>
      </p:sp>
    </p:spTree>
    <p:extLst>
      <p:ext uri="{BB962C8B-B14F-4D97-AF65-F5344CB8AC3E}">
        <p14:creationId xmlns:p14="http://schemas.microsoft.com/office/powerpoint/2010/main" val="408840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Digitally-ordered products</a:t>
            </a:r>
          </a:p>
        </p:txBody>
      </p:sp>
      <p:sp>
        <p:nvSpPr>
          <p:cNvPr id="3" name="Text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16</a:t>
            </a:fld>
            <a:endParaRPr lang="en-US" dirty="0">
              <a:latin typeface="+mn-lt"/>
            </a:endParaRPr>
          </a:p>
        </p:txBody>
      </p:sp>
    </p:spTree>
    <p:extLst>
      <p:ext uri="{BB962C8B-B14F-4D97-AF65-F5344CB8AC3E}">
        <p14:creationId xmlns:p14="http://schemas.microsoft.com/office/powerpoint/2010/main" val="109937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Digitally ordered products</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17</a:t>
            </a:fld>
            <a:endParaRPr lang="en-US" dirty="0">
              <a:latin typeface="+mn-lt"/>
            </a:endParaRPr>
          </a:p>
        </p:txBody>
      </p:sp>
      <p:sp>
        <p:nvSpPr>
          <p:cNvPr id="6" name="Content Placeholder 2">
            <a:extLst>
              <a:ext uri="{FF2B5EF4-FFF2-40B4-BE49-F238E27FC236}">
                <a16:creationId xmlns:a16="http://schemas.microsoft.com/office/drawing/2014/main" id="{6C21607F-5890-6248-822B-36C9A5620878}"/>
              </a:ext>
            </a:extLst>
          </p:cNvPr>
          <p:cNvSpPr txBox="1">
            <a:spLocks/>
          </p:cNvSpPr>
          <p:nvPr/>
        </p:nvSpPr>
        <p:spPr>
          <a:xfrm>
            <a:off x="838200" y="1889760"/>
            <a:ext cx="10515600" cy="961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MT Std" panose="020B0402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panose="020B0402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MT Std" panose="020B0402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MT Std" panose="020B0402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MT Std" panose="020B0402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latin typeface="+mn-lt"/>
              </a:rPr>
              <a:t>In the Canadian digital SUTs, goods digitally ordered through domestic distributors are shown as digitally ordered by consumers and their output and imports are shown as digitally ordered through distributors. As distinct from the OECD framework, a new digitally ordered category (a4) is added to identity these products.</a:t>
            </a:r>
          </a:p>
        </p:txBody>
      </p:sp>
      <p:graphicFrame>
        <p:nvGraphicFramePr>
          <p:cNvPr id="11" name="Table 10"/>
          <p:cNvGraphicFramePr>
            <a:graphicFrameLocks noGrp="1"/>
          </p:cNvGraphicFramePr>
          <p:nvPr>
            <p:extLst>
              <p:ext uri="{D42A27DB-BD31-4B8C-83A1-F6EECF244321}">
                <p14:modId xmlns:p14="http://schemas.microsoft.com/office/powerpoint/2010/main" val="3111066444"/>
              </p:ext>
            </p:extLst>
          </p:nvPr>
        </p:nvGraphicFramePr>
        <p:xfrm>
          <a:off x="3294610" y="2963578"/>
          <a:ext cx="5602780" cy="1885950"/>
        </p:xfrm>
        <a:graphic>
          <a:graphicData uri="http://schemas.openxmlformats.org/drawingml/2006/table">
            <a:tbl>
              <a:tblPr>
                <a:tableStyleId>{5C22544A-7EE6-4342-B048-85BDC9FD1C3A}</a:tableStyleId>
              </a:tblPr>
              <a:tblGrid>
                <a:gridCol w="1095196">
                  <a:extLst>
                    <a:ext uri="{9D8B030D-6E8A-4147-A177-3AD203B41FA5}">
                      <a16:colId xmlns:a16="http://schemas.microsoft.com/office/drawing/2014/main" val="20000"/>
                    </a:ext>
                  </a:extLst>
                </a:gridCol>
                <a:gridCol w="4507584">
                  <a:extLst>
                    <a:ext uri="{9D8B030D-6E8A-4147-A177-3AD203B41FA5}">
                      <a16:colId xmlns:a16="http://schemas.microsoft.com/office/drawing/2014/main" val="20001"/>
                    </a:ext>
                  </a:extLst>
                </a:gridCol>
              </a:tblGrid>
              <a:tr h="190500">
                <a:tc>
                  <a:txBody>
                    <a:bodyPr/>
                    <a:lstStyle/>
                    <a:p>
                      <a:pPr algn="l" fontAlgn="t"/>
                      <a:r>
                        <a:rPr lang="en-CA" sz="2000" u="none" strike="noStrike" dirty="0">
                          <a:effectLst/>
                        </a:rPr>
                        <a:t>A</a:t>
                      </a:r>
                      <a:endParaRPr lang="en-CA" sz="2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CA" sz="2000" u="none" strike="noStrike">
                          <a:effectLst/>
                        </a:rPr>
                        <a:t>Digitally ordered</a:t>
                      </a:r>
                      <a:endParaRPr lang="en-CA" sz="20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0"/>
                  </a:ext>
                </a:extLst>
              </a:tr>
              <a:tr h="190500">
                <a:tc>
                  <a:txBody>
                    <a:bodyPr/>
                    <a:lstStyle/>
                    <a:p>
                      <a:pPr lvl="1" algn="l" fontAlgn="t"/>
                      <a:r>
                        <a:rPr lang="en-CA" sz="2000" u="none" strike="noStrike" dirty="0">
                          <a:effectLst/>
                        </a:rPr>
                        <a:t>a1</a:t>
                      </a:r>
                      <a:endParaRPr lang="en-CA" sz="2000" b="0" i="0" u="none" strike="noStrike" dirty="0">
                        <a:solidFill>
                          <a:srgbClr val="000000"/>
                        </a:solidFill>
                        <a:effectLst/>
                        <a:latin typeface="Calibri" panose="020F0502020204030204" pitchFamily="34" charset="0"/>
                      </a:endParaRPr>
                    </a:p>
                  </a:txBody>
                  <a:tcPr marL="9525" marR="9525" marT="9525" marB="0"/>
                </a:tc>
                <a:tc>
                  <a:txBody>
                    <a:bodyPr/>
                    <a:lstStyle/>
                    <a:p>
                      <a:pPr lvl="1" algn="l" fontAlgn="t"/>
                      <a:r>
                        <a:rPr lang="en-CA" sz="2000" u="none" strike="noStrike" dirty="0">
                          <a:effectLst/>
                        </a:rPr>
                        <a:t>Direct from a counterparty</a:t>
                      </a:r>
                      <a:endParaRPr lang="en-CA"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190500">
                <a:tc>
                  <a:txBody>
                    <a:bodyPr/>
                    <a:lstStyle/>
                    <a:p>
                      <a:pPr lvl="1" algn="l" fontAlgn="t"/>
                      <a:r>
                        <a:rPr lang="en-CA" sz="2000" u="none" strike="noStrike" dirty="0">
                          <a:effectLst/>
                        </a:rPr>
                        <a:t>a2</a:t>
                      </a:r>
                      <a:endParaRPr lang="en-CA" sz="2000" b="0" i="0" u="none" strike="noStrike" dirty="0">
                        <a:solidFill>
                          <a:srgbClr val="000000"/>
                        </a:solidFill>
                        <a:effectLst/>
                        <a:latin typeface="Calibri" panose="020F0502020204030204" pitchFamily="34" charset="0"/>
                      </a:endParaRPr>
                    </a:p>
                  </a:txBody>
                  <a:tcPr marL="9525" marR="9525" marT="9525" marB="0"/>
                </a:tc>
                <a:tc>
                  <a:txBody>
                    <a:bodyPr/>
                    <a:lstStyle/>
                    <a:p>
                      <a:pPr lvl="1" algn="l" fontAlgn="t"/>
                      <a:r>
                        <a:rPr lang="en-CA" sz="2000" u="none" strike="noStrike" dirty="0">
                          <a:effectLst/>
                        </a:rPr>
                        <a:t>Via a resident digital intermediary</a:t>
                      </a:r>
                      <a:endParaRPr lang="en-CA"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190500">
                <a:tc>
                  <a:txBody>
                    <a:bodyPr/>
                    <a:lstStyle/>
                    <a:p>
                      <a:pPr lvl="1" algn="l" fontAlgn="t"/>
                      <a:r>
                        <a:rPr lang="en-CA" sz="2000" u="none" strike="noStrike" dirty="0">
                          <a:effectLst/>
                        </a:rPr>
                        <a:t>a3</a:t>
                      </a:r>
                      <a:endParaRPr lang="en-CA" sz="2000" b="0" i="0" u="none" strike="noStrike" dirty="0">
                        <a:solidFill>
                          <a:srgbClr val="000000"/>
                        </a:solidFill>
                        <a:effectLst/>
                        <a:latin typeface="Calibri" panose="020F0502020204030204" pitchFamily="34" charset="0"/>
                      </a:endParaRPr>
                    </a:p>
                  </a:txBody>
                  <a:tcPr marL="9525" marR="9525" marT="9525" marB="0"/>
                </a:tc>
                <a:tc>
                  <a:txBody>
                    <a:bodyPr/>
                    <a:lstStyle/>
                    <a:p>
                      <a:pPr lvl="1" algn="l" fontAlgn="t"/>
                      <a:r>
                        <a:rPr lang="it-IT" sz="2000" u="none" strike="noStrike" dirty="0">
                          <a:effectLst/>
                        </a:rPr>
                        <a:t>Via a non-resident digital intermediary</a:t>
                      </a:r>
                      <a:endParaRPr lang="it-IT"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3"/>
                  </a:ext>
                </a:extLst>
              </a:tr>
              <a:tr h="190500">
                <a:tc>
                  <a:txBody>
                    <a:bodyPr/>
                    <a:lstStyle/>
                    <a:p>
                      <a:pPr lvl="1" algn="l" fontAlgn="t"/>
                      <a:r>
                        <a:rPr lang="en-CA" sz="2000" u="none" strike="noStrike" dirty="0">
                          <a:effectLst/>
                        </a:rPr>
                        <a:t>a4</a:t>
                      </a:r>
                      <a:endParaRPr lang="en-CA" sz="2000" b="0" i="0" u="none" strike="noStrike" dirty="0">
                        <a:solidFill>
                          <a:srgbClr val="000000"/>
                        </a:solidFill>
                        <a:effectLst/>
                        <a:latin typeface="Calibri" panose="020F0502020204030204" pitchFamily="34" charset="0"/>
                      </a:endParaRPr>
                    </a:p>
                  </a:txBody>
                  <a:tcPr marL="9525" marR="9525" marT="9525" marB="0">
                    <a:solidFill>
                      <a:srgbClr val="FFC000"/>
                    </a:solidFill>
                  </a:tcPr>
                </a:tc>
                <a:tc>
                  <a:txBody>
                    <a:bodyPr/>
                    <a:lstStyle/>
                    <a:p>
                      <a:pPr lvl="1" algn="l" fontAlgn="t"/>
                      <a:r>
                        <a:rPr lang="en-CA" sz="2000" u="none" strike="noStrike" dirty="0">
                          <a:effectLst/>
                        </a:rPr>
                        <a:t>Via a resident retailer or wholesaler</a:t>
                      </a:r>
                      <a:endParaRPr lang="en-CA" sz="2000" b="0" i="0" u="none" strike="noStrike" dirty="0">
                        <a:solidFill>
                          <a:srgbClr val="000000"/>
                        </a:solidFill>
                        <a:effectLst/>
                        <a:latin typeface="Calibri" panose="020F0502020204030204" pitchFamily="34" charset="0"/>
                      </a:endParaRPr>
                    </a:p>
                  </a:txBody>
                  <a:tcPr marL="9525" marR="9525" marT="9525" marB="0">
                    <a:solidFill>
                      <a:srgbClr val="FFC000"/>
                    </a:solidFill>
                  </a:tcPr>
                </a:tc>
                <a:extLst>
                  <a:ext uri="{0D108BD9-81ED-4DB2-BD59-A6C34878D82A}">
                    <a16:rowId xmlns:a16="http://schemas.microsoft.com/office/drawing/2014/main" val="10004"/>
                  </a:ext>
                </a:extLst>
              </a:tr>
              <a:tr h="190500">
                <a:tc>
                  <a:txBody>
                    <a:bodyPr/>
                    <a:lstStyle/>
                    <a:p>
                      <a:pPr algn="l" fontAlgn="t"/>
                      <a:r>
                        <a:rPr lang="en-CA" sz="2000" u="none" strike="noStrike" dirty="0">
                          <a:effectLst/>
                        </a:rPr>
                        <a:t>B</a:t>
                      </a:r>
                      <a:endParaRPr lang="en-CA" sz="2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CA" sz="2000" u="none" strike="noStrike" dirty="0">
                          <a:effectLst/>
                        </a:rPr>
                        <a:t>Not digitally ordered</a:t>
                      </a:r>
                      <a:endParaRPr lang="en-CA"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5"/>
                  </a:ext>
                </a:extLst>
              </a:tr>
            </a:tbl>
          </a:graphicData>
        </a:graphic>
      </p:graphicFrame>
      <p:sp>
        <p:nvSpPr>
          <p:cNvPr id="7" name="Content Placeholder 2">
            <a:extLst>
              <a:ext uri="{FF2B5EF4-FFF2-40B4-BE49-F238E27FC236}">
                <a16:creationId xmlns:a16="http://schemas.microsoft.com/office/drawing/2014/main" id="{6C21607F-5890-6248-822B-36C9A5620878}"/>
              </a:ext>
            </a:extLst>
          </p:cNvPr>
          <p:cNvSpPr txBox="1">
            <a:spLocks/>
          </p:cNvSpPr>
          <p:nvPr/>
        </p:nvSpPr>
        <p:spPr>
          <a:xfrm>
            <a:off x="838200" y="5138113"/>
            <a:ext cx="10515600" cy="7069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MT Std" panose="020B0402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panose="020B0402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MT Std" panose="020B0402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MT Std" panose="020B0402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MT Std" panose="020B0402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latin typeface="+mn-lt"/>
              </a:rPr>
              <a:t>Much simpler to measure the distribution margin only. But analytically limiting. </a:t>
            </a:r>
          </a:p>
        </p:txBody>
      </p:sp>
    </p:spTree>
    <p:extLst>
      <p:ext uri="{BB962C8B-B14F-4D97-AF65-F5344CB8AC3E}">
        <p14:creationId xmlns:p14="http://schemas.microsoft.com/office/powerpoint/2010/main" val="11783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Digitally ordered – excluding domestic retailers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1012112" y="1791272"/>
            <a:ext cx="10515600" cy="3656720"/>
          </a:xfrm>
        </p:spPr>
        <p:txBody>
          <a:bodyPr>
            <a:normAutofit/>
          </a:bodyPr>
          <a:lstStyle/>
          <a:p>
            <a:r>
              <a:rPr lang="en-CA" sz="2400" dirty="0">
                <a:latin typeface="+mn-lt"/>
              </a:rPr>
              <a:t>Output based on ecommerce modules from annual business surveys.</a:t>
            </a:r>
          </a:p>
          <a:p>
            <a:r>
              <a:rPr lang="en-CA" sz="2400" dirty="0">
                <a:latin typeface="+mn-lt"/>
              </a:rPr>
              <a:t>Imports based on customs imports for large non-resident ecommerce sites and a proportion of small-valued courier shipments.</a:t>
            </a:r>
          </a:p>
          <a:p>
            <a:r>
              <a:rPr lang="en-CA" sz="2400" dirty="0">
                <a:latin typeface="+mn-lt"/>
              </a:rPr>
              <a:t>Proportionally allocate outputs and imports to uses. Outputs are apportioned based on class of customer modules from annual business surveys.</a:t>
            </a:r>
          </a:p>
          <a:p>
            <a:endParaRPr lang="en-CA" sz="2400" dirty="0">
              <a:latin typeface="+mn-lt"/>
            </a:endParaRPr>
          </a:p>
          <a:p>
            <a:endParaRPr lang="en-CA" sz="2400" dirty="0">
              <a:latin typeface="+mn-lt"/>
            </a:endParaRPr>
          </a:p>
          <a:p>
            <a:endParaRPr lang="en-CA" sz="2200" dirty="0">
              <a:latin typeface="+mn-lt"/>
            </a:endParaRPr>
          </a:p>
          <a:p>
            <a:pPr marL="0" indent="0">
              <a:buNone/>
            </a:pPr>
            <a:endParaRPr lang="en-CA" sz="2400" dirty="0">
              <a:latin typeface="+mn-lt"/>
            </a:endParaRPr>
          </a:p>
          <a:p>
            <a:endParaRPr lang="en-CA" sz="28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18</a:t>
            </a:fld>
            <a:endParaRPr lang="en-US" dirty="0">
              <a:latin typeface="+mn-lt"/>
            </a:endParaRPr>
          </a:p>
        </p:txBody>
      </p:sp>
    </p:spTree>
    <p:extLst>
      <p:ext uri="{BB962C8B-B14F-4D97-AF65-F5344CB8AC3E}">
        <p14:creationId xmlns:p14="http://schemas.microsoft.com/office/powerpoint/2010/main" val="40965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781950" y="2064993"/>
            <a:ext cx="600933" cy="600933"/>
          </a:xfrm>
          <a:prstGeom prst="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14" name="TextBox 13"/>
          <p:cNvSpPr txBox="1"/>
          <p:nvPr/>
        </p:nvSpPr>
        <p:spPr>
          <a:xfrm>
            <a:off x="1387195" y="2162224"/>
            <a:ext cx="4807085" cy="400110"/>
          </a:xfrm>
          <a:prstGeom prst="rect">
            <a:avLst/>
          </a:prstGeom>
          <a:noFill/>
        </p:spPr>
        <p:txBody>
          <a:bodyPr wrap="none" rtlCol="0">
            <a:spAutoFit/>
          </a:bodyPr>
          <a:lstStyle/>
          <a:p>
            <a:r>
              <a:rPr lang="en-CA" sz="2000" dirty="0">
                <a:solidFill>
                  <a:srgbClr val="161616"/>
                </a:solidFill>
              </a:rPr>
              <a:t>Framework for Digital Supply and Use Tables</a:t>
            </a:r>
          </a:p>
        </p:txBody>
      </p:sp>
      <p:sp>
        <p:nvSpPr>
          <p:cNvPr id="15" name="Rectangle 14"/>
          <p:cNvSpPr/>
          <p:nvPr>
            <p:custDataLst>
              <p:tags r:id="rId2"/>
            </p:custDataLst>
          </p:nvPr>
        </p:nvSpPr>
        <p:spPr>
          <a:xfrm>
            <a:off x="777637" y="2826946"/>
            <a:ext cx="600933" cy="600933"/>
          </a:xfrm>
          <a:prstGeom prst="rect">
            <a:avLst/>
          </a:prstGeom>
          <a:solidFill>
            <a:srgbClr val="8DB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7" name="TextBox 16"/>
          <p:cNvSpPr txBox="1"/>
          <p:nvPr/>
        </p:nvSpPr>
        <p:spPr>
          <a:xfrm>
            <a:off x="1382885" y="2922734"/>
            <a:ext cx="1742700" cy="400110"/>
          </a:xfrm>
          <a:prstGeom prst="rect">
            <a:avLst/>
          </a:prstGeom>
          <a:noFill/>
        </p:spPr>
        <p:txBody>
          <a:bodyPr wrap="square" rtlCol="0">
            <a:spAutoFit/>
          </a:bodyPr>
          <a:lstStyle/>
          <a:p>
            <a:r>
              <a:rPr lang="en-CA" sz="2000" dirty="0">
                <a:solidFill>
                  <a:srgbClr val="161616"/>
                </a:solidFill>
              </a:rPr>
              <a:t>Data sources</a:t>
            </a:r>
            <a:endParaRPr lang="en-US" sz="2000" dirty="0">
              <a:solidFill>
                <a:schemeClr val="tx1">
                  <a:lumMod val="85000"/>
                  <a:lumOff val="15000"/>
                </a:schemeClr>
              </a:solidFill>
              <a:cs typeface="Arial" pitchFamily="34" charset="0"/>
            </a:endParaRPr>
          </a:p>
        </p:txBody>
      </p:sp>
      <p:sp>
        <p:nvSpPr>
          <p:cNvPr id="22" name="Rectangle 21"/>
          <p:cNvSpPr/>
          <p:nvPr>
            <p:custDataLst>
              <p:tags r:id="rId3"/>
            </p:custDataLst>
          </p:nvPr>
        </p:nvSpPr>
        <p:spPr>
          <a:xfrm>
            <a:off x="777637" y="3587456"/>
            <a:ext cx="600933" cy="6009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23" name="TextBox 22"/>
          <p:cNvSpPr txBox="1"/>
          <p:nvPr/>
        </p:nvSpPr>
        <p:spPr>
          <a:xfrm>
            <a:off x="1378570" y="3684687"/>
            <a:ext cx="2639762" cy="400110"/>
          </a:xfrm>
          <a:prstGeom prst="rect">
            <a:avLst/>
          </a:prstGeom>
          <a:noFill/>
        </p:spPr>
        <p:txBody>
          <a:bodyPr wrap="none" rtlCol="0">
            <a:spAutoFit/>
          </a:bodyPr>
          <a:lstStyle/>
          <a:p>
            <a:r>
              <a:rPr lang="en-CA" sz="2000" dirty="0">
                <a:solidFill>
                  <a:srgbClr val="161616"/>
                </a:solidFill>
              </a:rPr>
              <a:t>Measurement methods</a:t>
            </a:r>
            <a:endParaRPr lang="en-US" sz="2000" dirty="0">
              <a:solidFill>
                <a:schemeClr val="tx1">
                  <a:lumMod val="85000"/>
                  <a:lumOff val="15000"/>
                </a:schemeClr>
              </a:solidFill>
              <a:cs typeface="Arial" pitchFamily="34" charset="0"/>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1</a:t>
            </a:fld>
            <a:endParaRPr lang="en-US" dirty="0">
              <a:latin typeface="+mn-lt"/>
            </a:endParaRPr>
          </a:p>
        </p:txBody>
      </p:sp>
      <p:sp>
        <p:nvSpPr>
          <p:cNvPr id="52" name="Title 1">
            <a:extLst>
              <a:ext uri="{FF2B5EF4-FFF2-40B4-BE49-F238E27FC236}">
                <a16:creationId xmlns:a16="http://schemas.microsoft.com/office/drawing/2014/main" id="{4EC99A87-B9FE-4140-BC5C-CFFC60D7958D}"/>
              </a:ext>
            </a:extLst>
          </p:cNvPr>
          <p:cNvSpPr>
            <a:spLocks noGrp="1"/>
          </p:cNvSpPr>
          <p:nvPr>
            <p:ph type="title"/>
          </p:nvPr>
        </p:nvSpPr>
        <p:spPr>
          <a:xfrm>
            <a:off x="953187" y="827756"/>
            <a:ext cx="10515600" cy="652923"/>
          </a:xfrm>
        </p:spPr>
        <p:txBody>
          <a:bodyPr>
            <a:normAutofit/>
          </a:bodyPr>
          <a:lstStyle/>
          <a:p>
            <a:r>
              <a:rPr lang="en-US" sz="2600" b="1" dirty="0">
                <a:latin typeface="+mn-lt"/>
              </a:rPr>
              <a:t>Overview</a:t>
            </a:r>
          </a:p>
        </p:txBody>
      </p:sp>
      <p:sp>
        <p:nvSpPr>
          <p:cNvPr id="16" name="Rectangle 15"/>
          <p:cNvSpPr/>
          <p:nvPr>
            <p:custDataLst>
              <p:tags r:id="rId4"/>
            </p:custDataLst>
          </p:nvPr>
        </p:nvSpPr>
        <p:spPr>
          <a:xfrm>
            <a:off x="786262" y="4343941"/>
            <a:ext cx="600933" cy="600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4</a:t>
            </a:r>
          </a:p>
        </p:txBody>
      </p:sp>
      <p:sp>
        <p:nvSpPr>
          <p:cNvPr id="24" name="TextBox 23"/>
          <p:cNvSpPr txBox="1"/>
          <p:nvPr/>
        </p:nvSpPr>
        <p:spPr>
          <a:xfrm>
            <a:off x="1391510" y="4439729"/>
            <a:ext cx="2795381" cy="400110"/>
          </a:xfrm>
          <a:prstGeom prst="rect">
            <a:avLst/>
          </a:prstGeom>
          <a:noFill/>
        </p:spPr>
        <p:txBody>
          <a:bodyPr wrap="none" rtlCol="0">
            <a:spAutoFit/>
          </a:bodyPr>
          <a:lstStyle/>
          <a:p>
            <a:r>
              <a:rPr lang="en-US" sz="2000" dirty="0">
                <a:solidFill>
                  <a:schemeClr val="tx1">
                    <a:lumMod val="85000"/>
                    <a:lumOff val="15000"/>
                  </a:schemeClr>
                </a:solidFill>
                <a:cs typeface="Arial" pitchFamily="34" charset="0"/>
              </a:rPr>
              <a:t>Classification of products</a:t>
            </a:r>
          </a:p>
        </p:txBody>
      </p:sp>
      <p:sp>
        <p:nvSpPr>
          <p:cNvPr id="12" name="Rectangle 11"/>
          <p:cNvSpPr/>
          <p:nvPr>
            <p:custDataLst>
              <p:tags r:id="rId5"/>
            </p:custDataLst>
          </p:nvPr>
        </p:nvSpPr>
        <p:spPr>
          <a:xfrm>
            <a:off x="6982015" y="4403862"/>
            <a:ext cx="600933" cy="600933"/>
          </a:xfrm>
          <a:prstGeom prst="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4</a:t>
            </a:r>
          </a:p>
        </p:txBody>
      </p:sp>
      <p:sp>
        <p:nvSpPr>
          <p:cNvPr id="18" name="TextBox 17"/>
          <p:cNvSpPr txBox="1"/>
          <p:nvPr/>
        </p:nvSpPr>
        <p:spPr>
          <a:xfrm>
            <a:off x="7587263" y="4499650"/>
            <a:ext cx="1873398" cy="400110"/>
          </a:xfrm>
          <a:prstGeom prst="rect">
            <a:avLst/>
          </a:prstGeom>
          <a:noFill/>
        </p:spPr>
        <p:txBody>
          <a:bodyPr wrap="none" rtlCol="0">
            <a:spAutoFit/>
          </a:bodyPr>
          <a:lstStyle/>
          <a:p>
            <a:r>
              <a:rPr lang="en-US" sz="2000" dirty="0">
                <a:solidFill>
                  <a:schemeClr val="tx1">
                    <a:lumMod val="85000"/>
                    <a:lumOff val="15000"/>
                  </a:schemeClr>
                </a:solidFill>
                <a:cs typeface="Arial" pitchFamily="34" charset="0"/>
              </a:rPr>
              <a:t>Looking forward</a:t>
            </a:r>
          </a:p>
        </p:txBody>
      </p:sp>
      <p:sp>
        <p:nvSpPr>
          <p:cNvPr id="19" name="Rectangle 18"/>
          <p:cNvSpPr/>
          <p:nvPr>
            <p:custDataLst>
              <p:tags r:id="rId6"/>
            </p:custDataLst>
          </p:nvPr>
        </p:nvSpPr>
        <p:spPr>
          <a:xfrm>
            <a:off x="6977336" y="2196383"/>
            <a:ext cx="600933" cy="600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20" name="TextBox 19"/>
          <p:cNvSpPr txBox="1"/>
          <p:nvPr/>
        </p:nvSpPr>
        <p:spPr>
          <a:xfrm>
            <a:off x="7582581" y="2293614"/>
            <a:ext cx="3012620" cy="400110"/>
          </a:xfrm>
          <a:prstGeom prst="rect">
            <a:avLst/>
          </a:prstGeom>
          <a:noFill/>
        </p:spPr>
        <p:txBody>
          <a:bodyPr wrap="none" rtlCol="0">
            <a:spAutoFit/>
          </a:bodyPr>
          <a:lstStyle/>
          <a:p>
            <a:r>
              <a:rPr lang="en-CA" sz="2000" dirty="0">
                <a:solidFill>
                  <a:srgbClr val="161616"/>
                </a:solidFill>
              </a:rPr>
              <a:t>Digitally-ordered products</a:t>
            </a:r>
          </a:p>
        </p:txBody>
      </p:sp>
      <p:sp>
        <p:nvSpPr>
          <p:cNvPr id="21" name="Rectangle 20"/>
          <p:cNvSpPr/>
          <p:nvPr>
            <p:custDataLst>
              <p:tags r:id="rId7"/>
            </p:custDataLst>
          </p:nvPr>
        </p:nvSpPr>
        <p:spPr>
          <a:xfrm>
            <a:off x="6986330" y="2922734"/>
            <a:ext cx="600933" cy="6009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25" name="TextBox 24"/>
          <p:cNvSpPr txBox="1"/>
          <p:nvPr/>
        </p:nvSpPr>
        <p:spPr>
          <a:xfrm>
            <a:off x="7591577" y="3018522"/>
            <a:ext cx="3397848" cy="400110"/>
          </a:xfrm>
          <a:prstGeom prst="rect">
            <a:avLst/>
          </a:prstGeom>
          <a:noFill/>
        </p:spPr>
        <p:txBody>
          <a:bodyPr wrap="square" rtlCol="0">
            <a:spAutoFit/>
          </a:bodyPr>
          <a:lstStyle/>
          <a:p>
            <a:r>
              <a:rPr lang="en-CA" sz="2000" dirty="0">
                <a:solidFill>
                  <a:srgbClr val="161616"/>
                </a:solidFill>
              </a:rPr>
              <a:t>Digitally-delivered products</a:t>
            </a:r>
            <a:endParaRPr lang="en-US" sz="2000" dirty="0">
              <a:solidFill>
                <a:schemeClr val="tx1">
                  <a:lumMod val="85000"/>
                  <a:lumOff val="15000"/>
                </a:schemeClr>
              </a:solidFill>
              <a:cs typeface="Arial" pitchFamily="34" charset="0"/>
            </a:endParaRPr>
          </a:p>
        </p:txBody>
      </p:sp>
      <p:sp>
        <p:nvSpPr>
          <p:cNvPr id="26" name="Rectangle 25"/>
          <p:cNvSpPr/>
          <p:nvPr>
            <p:custDataLst>
              <p:tags r:id="rId8"/>
            </p:custDataLst>
          </p:nvPr>
        </p:nvSpPr>
        <p:spPr>
          <a:xfrm>
            <a:off x="6986330" y="3672144"/>
            <a:ext cx="600933" cy="600933"/>
          </a:xfrm>
          <a:prstGeom prst="rect">
            <a:avLst/>
          </a:prstGeom>
          <a:solidFill>
            <a:srgbClr val="8DB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27" name="TextBox 26"/>
          <p:cNvSpPr txBox="1"/>
          <p:nvPr/>
        </p:nvSpPr>
        <p:spPr>
          <a:xfrm>
            <a:off x="7587263" y="3769375"/>
            <a:ext cx="3195875" cy="400110"/>
          </a:xfrm>
          <a:prstGeom prst="rect">
            <a:avLst/>
          </a:prstGeom>
          <a:noFill/>
        </p:spPr>
        <p:txBody>
          <a:bodyPr wrap="none" rtlCol="0">
            <a:spAutoFit/>
          </a:bodyPr>
          <a:lstStyle/>
          <a:p>
            <a:r>
              <a:rPr lang="en-CA" sz="2000" dirty="0">
                <a:solidFill>
                  <a:srgbClr val="161616"/>
                </a:solidFill>
              </a:rPr>
              <a:t>Review of results, 2017-2019</a:t>
            </a:r>
            <a:endParaRPr lang="en-US" sz="2000"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412431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Digitally ordered – domestic retailers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1012112" y="1791272"/>
            <a:ext cx="10515600" cy="3656720"/>
          </a:xfrm>
        </p:spPr>
        <p:txBody>
          <a:bodyPr>
            <a:normAutofit/>
          </a:bodyPr>
          <a:lstStyle/>
          <a:p>
            <a:r>
              <a:rPr lang="en-CA" sz="2400" dirty="0">
                <a:latin typeface="+mn-lt"/>
              </a:rPr>
              <a:t>Margin output based on ecommerce modules from business surveys.</a:t>
            </a:r>
          </a:p>
          <a:p>
            <a:r>
              <a:rPr lang="en-CA" sz="2400" dirty="0">
                <a:latin typeface="+mn-lt"/>
              </a:rPr>
              <a:t>Allocate margin output to uses based on valuation tables. Outputs are apportioned based on class of customer modules from business surveys.</a:t>
            </a:r>
          </a:p>
          <a:p>
            <a:r>
              <a:rPr lang="en-CA" sz="2400" dirty="0">
                <a:latin typeface="+mn-lt"/>
              </a:rPr>
              <a:t>From margin uses derive consumption expenditures based on survey sales / margin ratios.</a:t>
            </a:r>
          </a:p>
          <a:p>
            <a:r>
              <a:rPr lang="en-CA" sz="2400" dirty="0">
                <a:latin typeface="+mn-lt"/>
              </a:rPr>
              <a:t>Consumption expenditures are allocated to imports and domestic production where deemed missing</a:t>
            </a:r>
          </a:p>
          <a:p>
            <a:endParaRPr lang="en-CA" sz="2400" dirty="0">
              <a:latin typeface="+mn-lt"/>
            </a:endParaRPr>
          </a:p>
          <a:p>
            <a:endParaRPr lang="en-CA" sz="2400" dirty="0">
              <a:latin typeface="+mn-lt"/>
            </a:endParaRPr>
          </a:p>
          <a:p>
            <a:endParaRPr lang="en-CA" sz="2200" dirty="0">
              <a:latin typeface="+mn-lt"/>
            </a:endParaRPr>
          </a:p>
          <a:p>
            <a:pPr marL="0" indent="0">
              <a:buNone/>
            </a:pPr>
            <a:endParaRPr lang="en-CA" sz="2400" dirty="0">
              <a:latin typeface="+mn-lt"/>
            </a:endParaRPr>
          </a:p>
          <a:p>
            <a:endParaRPr lang="en-CA" sz="28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19</a:t>
            </a:fld>
            <a:endParaRPr lang="en-US" dirty="0">
              <a:latin typeface="+mn-lt"/>
            </a:endParaRPr>
          </a:p>
        </p:txBody>
      </p:sp>
    </p:spTree>
    <p:extLst>
      <p:ext uri="{BB962C8B-B14F-4D97-AF65-F5344CB8AC3E}">
        <p14:creationId xmlns:p14="http://schemas.microsoft.com/office/powerpoint/2010/main" val="344497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t>Digitally ordered – difficulties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1012112" y="1791272"/>
            <a:ext cx="10515600" cy="3656720"/>
          </a:xfrm>
        </p:spPr>
        <p:txBody>
          <a:bodyPr>
            <a:normAutofit/>
          </a:bodyPr>
          <a:lstStyle/>
          <a:p>
            <a:r>
              <a:rPr lang="en-CA" sz="2400" dirty="0">
                <a:latin typeface="+mn-lt"/>
              </a:rPr>
              <a:t>Survey modules on e-commerce sales or micro records of online units do not provide information on use categories.</a:t>
            </a:r>
          </a:p>
          <a:p>
            <a:endParaRPr lang="en-CA" sz="2400" dirty="0">
              <a:latin typeface="+mn-lt"/>
            </a:endParaRPr>
          </a:p>
          <a:p>
            <a:endParaRPr lang="en-CA" sz="2400" dirty="0">
              <a:latin typeface="+mn-lt"/>
            </a:endParaRPr>
          </a:p>
          <a:p>
            <a:endParaRPr lang="en-CA" sz="2200" dirty="0">
              <a:latin typeface="+mn-lt"/>
            </a:endParaRPr>
          </a:p>
          <a:p>
            <a:pPr marL="0" indent="0">
              <a:buNone/>
            </a:pPr>
            <a:endParaRPr lang="en-CA" sz="2400" dirty="0">
              <a:latin typeface="+mn-lt"/>
            </a:endParaRPr>
          </a:p>
          <a:p>
            <a:endParaRPr lang="en-CA" sz="28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pPr/>
              <a:t>20</a:t>
            </a:fld>
            <a:endParaRPr lang="en-US" dirty="0"/>
          </a:p>
        </p:txBody>
      </p:sp>
    </p:spTree>
    <p:extLst>
      <p:ext uri="{BB962C8B-B14F-4D97-AF65-F5344CB8AC3E}">
        <p14:creationId xmlns:p14="http://schemas.microsoft.com/office/powerpoint/2010/main" val="191055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Digitally-delivered products</a:t>
            </a:r>
          </a:p>
        </p:txBody>
      </p:sp>
      <p:sp>
        <p:nvSpPr>
          <p:cNvPr id="3" name="Text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21</a:t>
            </a:fld>
            <a:endParaRPr lang="en-US" dirty="0">
              <a:latin typeface="+mn-lt"/>
            </a:endParaRPr>
          </a:p>
        </p:txBody>
      </p:sp>
    </p:spTree>
    <p:extLst>
      <p:ext uri="{BB962C8B-B14F-4D97-AF65-F5344CB8AC3E}">
        <p14:creationId xmlns:p14="http://schemas.microsoft.com/office/powerpoint/2010/main" val="1146766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Digitally delivered products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1012112" y="1791272"/>
            <a:ext cx="10515600" cy="3656720"/>
          </a:xfrm>
        </p:spPr>
        <p:txBody>
          <a:bodyPr>
            <a:normAutofit/>
          </a:bodyPr>
          <a:lstStyle/>
          <a:p>
            <a:r>
              <a:rPr lang="en-CA" sz="2400" dirty="0">
                <a:latin typeface="+mn-lt"/>
              </a:rPr>
              <a:t>No data sources except for module on the survey of commercial services exports</a:t>
            </a:r>
          </a:p>
          <a:p>
            <a:endParaRPr lang="en-CA" sz="2400" dirty="0">
              <a:latin typeface="+mn-lt"/>
            </a:endParaRPr>
          </a:p>
          <a:p>
            <a:r>
              <a:rPr lang="en-CA" sz="2400" dirty="0">
                <a:latin typeface="+mn-lt"/>
              </a:rPr>
              <a:t>Based on the characteristics of the products in the SUTs </a:t>
            </a:r>
          </a:p>
          <a:p>
            <a:pPr lvl="1">
              <a:buFont typeface="Times New Roman" panose="02020603050405020304" pitchFamily="18" charset="0"/>
              <a:buChar char="−"/>
            </a:pPr>
            <a:r>
              <a:rPr lang="en-CA" sz="2200" dirty="0">
                <a:latin typeface="+mn-lt"/>
              </a:rPr>
              <a:t>Some splits: books, newspapers, …</a:t>
            </a:r>
          </a:p>
          <a:p>
            <a:pPr lvl="1">
              <a:buFont typeface="Times New Roman" panose="02020603050405020304" pitchFamily="18" charset="0"/>
              <a:buChar char="−"/>
            </a:pPr>
            <a:r>
              <a:rPr lang="en-CA" sz="2200" dirty="0">
                <a:latin typeface="+mn-lt"/>
              </a:rPr>
              <a:t>Missing education (important in 2020), government services (e.g., </a:t>
            </a:r>
            <a:r>
              <a:rPr lang="en-CA" sz="2200" dirty="0" err="1">
                <a:latin typeface="+mn-lt"/>
              </a:rPr>
              <a:t>StatCan</a:t>
            </a:r>
            <a:r>
              <a:rPr lang="en-CA" sz="2200" dirty="0">
                <a:latin typeface="+mn-lt"/>
              </a:rPr>
              <a:t>)</a:t>
            </a:r>
          </a:p>
          <a:p>
            <a:endParaRPr lang="en-CA" sz="28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22</a:t>
            </a:fld>
            <a:endParaRPr lang="en-US" dirty="0">
              <a:latin typeface="+mn-lt"/>
            </a:endParaRPr>
          </a:p>
        </p:txBody>
      </p:sp>
    </p:spTree>
    <p:extLst>
      <p:ext uri="{BB962C8B-B14F-4D97-AF65-F5344CB8AC3E}">
        <p14:creationId xmlns:p14="http://schemas.microsoft.com/office/powerpoint/2010/main" val="380500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Results</a:t>
            </a:r>
          </a:p>
        </p:txBody>
      </p:sp>
      <p:sp>
        <p:nvSpPr>
          <p:cNvPr id="3" name="Text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23</a:t>
            </a:fld>
            <a:endParaRPr lang="en-US" dirty="0">
              <a:latin typeface="+mn-lt"/>
            </a:endParaRPr>
          </a:p>
        </p:txBody>
      </p:sp>
    </p:spTree>
    <p:extLst>
      <p:ext uri="{BB962C8B-B14F-4D97-AF65-F5344CB8AC3E}">
        <p14:creationId xmlns:p14="http://schemas.microsoft.com/office/powerpoint/2010/main" val="383532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850296"/>
            <a:ext cx="10515600" cy="480602"/>
          </a:xfrm>
        </p:spPr>
        <p:txBody>
          <a:bodyPr>
            <a:normAutofit/>
          </a:bodyPr>
          <a:lstStyle/>
          <a:p>
            <a:r>
              <a:rPr lang="en-US" sz="2600" b="1" dirty="0">
                <a:latin typeface="+mn-lt"/>
              </a:rPr>
              <a:t>Digital supply table, 2019</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66088" y="4625735"/>
            <a:ext cx="10515600" cy="1671417"/>
          </a:xfrm>
        </p:spPr>
        <p:txBody>
          <a:bodyPr>
            <a:normAutofit fontScale="62500" lnSpcReduction="20000"/>
          </a:bodyPr>
          <a:lstStyle/>
          <a:p>
            <a:r>
              <a:rPr lang="en-CA" sz="2400" dirty="0">
                <a:latin typeface="+mn-lt"/>
              </a:rPr>
              <a:t>Digital industries accounted for 5.0% ($205 billion) of total output. Digitally-ordered products represented 6.8% ($336 billion) of total supply and digitally delivered services represented 2.3% ($116 billion) of total supply.</a:t>
            </a:r>
          </a:p>
          <a:p>
            <a:r>
              <a:rPr lang="en-CA" sz="2400" dirty="0">
                <a:latin typeface="+mn-lt"/>
              </a:rPr>
              <a:t>Most digitally ordered products (71%) were sourced directly from the supplier, whereas 27% were purchased through domestic retailers and wholesalers. </a:t>
            </a:r>
          </a:p>
          <a:p>
            <a:r>
              <a:rPr lang="en-CA" sz="2400" dirty="0">
                <a:latin typeface="+mn-lt"/>
              </a:rPr>
              <a:t>Approximately 7.2% of imports ($52 billion) were digitally ordered which slightly exceeded the share of digitally ordered from domestic producers, 6.8% ($278 billion). </a:t>
            </a:r>
          </a:p>
          <a:p>
            <a:r>
              <a:rPr lang="en-CA" sz="2400" dirty="0">
                <a:latin typeface="+mn-lt"/>
              </a:rPr>
              <a:t>The share of digitally delivered products in domestic production (2.4%) was higher than its share in imports (1.8%).</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24</a:t>
            </a:fld>
            <a:endParaRPr lang="en-US" dirty="0">
              <a:latin typeface="+mn-lt"/>
            </a:endParaRPr>
          </a:p>
        </p:txBody>
      </p:sp>
      <p:pic>
        <p:nvPicPr>
          <p:cNvPr id="5" name="Picture 4"/>
          <p:cNvPicPr>
            <a:picLocks noChangeAspect="1"/>
          </p:cNvPicPr>
          <p:nvPr/>
        </p:nvPicPr>
        <p:blipFill>
          <a:blip r:embed="rId2"/>
          <a:stretch>
            <a:fillRect/>
          </a:stretch>
        </p:blipFill>
        <p:spPr>
          <a:xfrm>
            <a:off x="866088" y="1380671"/>
            <a:ext cx="9021984" cy="3134338"/>
          </a:xfrm>
          <a:prstGeom prst="rect">
            <a:avLst/>
          </a:prstGeom>
        </p:spPr>
      </p:pic>
      <p:sp>
        <p:nvSpPr>
          <p:cNvPr id="6" name="Freeform 5"/>
          <p:cNvSpPr>
            <a:spLocks/>
          </p:cNvSpPr>
          <p:nvPr/>
        </p:nvSpPr>
        <p:spPr bwMode="auto">
          <a:xfrm>
            <a:off x="3485482" y="2671482"/>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p:cNvSpPr>
          <p:nvPr/>
        </p:nvSpPr>
        <p:spPr bwMode="auto">
          <a:xfrm>
            <a:off x="8460894" y="2929910"/>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9240824" y="2689411"/>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8514684" y="3933903"/>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8460894" y="3160526"/>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7026496" y="2708942"/>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p:cNvSpPr>
          <p:nvPr/>
        </p:nvSpPr>
        <p:spPr bwMode="auto">
          <a:xfrm>
            <a:off x="5639705" y="2701363"/>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p:cNvSpPr>
          <p:nvPr/>
        </p:nvSpPr>
        <p:spPr bwMode="auto">
          <a:xfrm>
            <a:off x="4901055" y="2913582"/>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p:cNvSpPr>
          <p:nvPr/>
        </p:nvSpPr>
        <p:spPr bwMode="auto">
          <a:xfrm>
            <a:off x="6239347" y="2919613"/>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7325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59224" y="1439708"/>
            <a:ext cx="9511552" cy="3349348"/>
          </a:xfrm>
          <a:prstGeom prst="rect">
            <a:avLst/>
          </a:prstGeom>
        </p:spPr>
      </p:pic>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894597"/>
            <a:ext cx="10515600" cy="480602"/>
          </a:xfrm>
        </p:spPr>
        <p:txBody>
          <a:bodyPr>
            <a:normAutofit/>
          </a:bodyPr>
          <a:lstStyle/>
          <a:p>
            <a:r>
              <a:rPr lang="en-US" sz="2600" b="1" dirty="0">
                <a:latin typeface="+mn-lt"/>
              </a:rPr>
              <a:t>Digital use table, 2019</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66088" y="4805083"/>
            <a:ext cx="10515600" cy="1431115"/>
          </a:xfrm>
        </p:spPr>
        <p:txBody>
          <a:bodyPr>
            <a:normAutofit fontScale="92500" lnSpcReduction="10000"/>
          </a:bodyPr>
          <a:lstStyle/>
          <a:p>
            <a:r>
              <a:rPr lang="en-CA" sz="2400" dirty="0">
                <a:latin typeface="+mn-lt"/>
              </a:rPr>
              <a:t>Households accounted for approximately 30% of digitally ordered products</a:t>
            </a:r>
          </a:p>
          <a:p>
            <a:r>
              <a:rPr lang="en-CA" sz="2400" dirty="0">
                <a:latin typeface="+mn-lt"/>
              </a:rPr>
              <a:t>The digital industries had the highest proportion of digitally ordered purchases at 14%; for other industries, households, and exports this proportion hovered around 8%.</a:t>
            </a:r>
          </a:p>
          <a:p>
            <a:r>
              <a:rPr lang="en-CA" sz="2400" dirty="0">
                <a:latin typeface="+mn-lt"/>
              </a:rPr>
              <a:t>Digital delivery covered 2.3% ($17 billion) of total exports.</a:t>
            </a:r>
          </a:p>
          <a:p>
            <a:endParaRPr lang="en-CA" sz="24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25</a:t>
            </a:fld>
            <a:endParaRPr lang="en-US" dirty="0">
              <a:latin typeface="+mn-lt"/>
            </a:endParaRPr>
          </a:p>
        </p:txBody>
      </p:sp>
      <p:sp>
        <p:nvSpPr>
          <p:cNvPr id="7" name="Freeform 6"/>
          <p:cNvSpPr>
            <a:spLocks/>
          </p:cNvSpPr>
          <p:nvPr/>
        </p:nvSpPr>
        <p:spPr bwMode="auto">
          <a:xfrm>
            <a:off x="3316506" y="2538913"/>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5281288" y="2554940"/>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9025300" y="2344823"/>
            <a:ext cx="647248" cy="42134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1277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894597"/>
            <a:ext cx="10515600" cy="480602"/>
          </a:xfrm>
        </p:spPr>
        <p:txBody>
          <a:bodyPr>
            <a:normAutofit/>
          </a:bodyPr>
          <a:lstStyle/>
          <a:p>
            <a:r>
              <a:rPr lang="en-US" sz="2600" b="1" dirty="0">
                <a:latin typeface="+mn-lt"/>
              </a:rPr>
              <a:t>Industry shares of total gross value added, 2019</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5294605"/>
            <a:ext cx="10515600" cy="677718"/>
          </a:xfrm>
        </p:spPr>
        <p:txBody>
          <a:bodyPr>
            <a:normAutofit fontScale="92500" lnSpcReduction="10000"/>
          </a:bodyPr>
          <a:lstStyle/>
          <a:p>
            <a:r>
              <a:rPr lang="en-CA" sz="2400" dirty="0">
                <a:latin typeface="+mn-lt"/>
              </a:rPr>
              <a:t>At 5.5% ($118 billion) of Canadian GDP in 2019, the digital economy ranked slightly below mining, quarrying and oil and gas extraction ($119 billion) in </a:t>
            </a:r>
            <a:r>
              <a:rPr lang="en-CA" sz="2400">
                <a:latin typeface="+mn-lt"/>
              </a:rPr>
              <a:t>relative size.</a:t>
            </a:r>
            <a:endParaRPr lang="en-CA" sz="24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26</a:t>
            </a:fld>
            <a:endParaRPr lang="en-US" dirty="0">
              <a:latin typeface="+mn-lt"/>
            </a:endParaRPr>
          </a:p>
        </p:txBody>
      </p:sp>
      <p:pic>
        <p:nvPicPr>
          <p:cNvPr id="6" name="Picture 5"/>
          <p:cNvPicPr>
            <a:picLocks noChangeAspect="1"/>
          </p:cNvPicPr>
          <p:nvPr/>
        </p:nvPicPr>
        <p:blipFill>
          <a:blip r:embed="rId2"/>
          <a:stretch>
            <a:fillRect/>
          </a:stretch>
        </p:blipFill>
        <p:spPr>
          <a:xfrm>
            <a:off x="3478530" y="1516380"/>
            <a:ext cx="4912435" cy="3589581"/>
          </a:xfrm>
          <a:prstGeom prst="rect">
            <a:avLst/>
          </a:prstGeom>
        </p:spPr>
      </p:pic>
    </p:spTree>
    <p:extLst>
      <p:ext uri="{BB962C8B-B14F-4D97-AF65-F5344CB8AC3E}">
        <p14:creationId xmlns:p14="http://schemas.microsoft.com/office/powerpoint/2010/main" val="60930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7705" y="1476670"/>
            <a:ext cx="10981765" cy="3079825"/>
          </a:xfrm>
          <a:prstGeom prst="rect">
            <a:avLst/>
          </a:prstGeom>
        </p:spPr>
      </p:pic>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487022" y="906971"/>
            <a:ext cx="10515600" cy="480602"/>
          </a:xfrm>
        </p:spPr>
        <p:txBody>
          <a:bodyPr>
            <a:normAutofit/>
          </a:bodyPr>
          <a:lstStyle/>
          <a:p>
            <a:r>
              <a:rPr lang="en-US" sz="2600" b="1" dirty="0">
                <a:latin typeface="+mj-lt"/>
              </a:rPr>
              <a:t>Digital industries GDP and jobs, 2017-2019</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720104" y="4645592"/>
            <a:ext cx="10515600" cy="1454026"/>
          </a:xfrm>
        </p:spPr>
        <p:txBody>
          <a:bodyPr>
            <a:normAutofit fontScale="55000" lnSpcReduction="20000"/>
          </a:bodyPr>
          <a:lstStyle/>
          <a:p>
            <a:r>
              <a:rPr lang="en-CA" sz="2400" dirty="0">
                <a:latin typeface="+mj-lt"/>
              </a:rPr>
              <a:t>The contribution of the digital economy to total GDP trended up from 5.2% ($103 billion) in 2017 to 5.4% ($111 billion) in 2018, and 5.5% ($118 billion) in 2019.</a:t>
            </a:r>
          </a:p>
          <a:p>
            <a:r>
              <a:rPr lang="en-CA" sz="2400" dirty="0">
                <a:latin typeface="+mj-lt"/>
              </a:rPr>
              <a:t>The share of the sector in overall jobs also followed a similar trend increasing from 4.3% (772,000) of total jobs in 2017 to 4.8% (882,000) in 2019.</a:t>
            </a:r>
          </a:p>
          <a:p>
            <a:r>
              <a:rPr lang="en-CA" sz="2400" dirty="0">
                <a:latin typeface="+mj-lt"/>
              </a:rPr>
              <a:t>The digitally-enabling industries, traditionally referred to as the information and communication technology sector, dominated production in the digital industries.</a:t>
            </a:r>
          </a:p>
          <a:p>
            <a:r>
              <a:rPr lang="en-CA" sz="2400" dirty="0">
                <a:latin typeface="+mj-lt"/>
              </a:rPr>
              <a:t>The contributions to jobs differed from the contribution to GDP. Digitally-enabling industries contributed 88.5% of the GDP in the digital sector but 76.7% of jobs in 2019. This was driven mainly by the telecommunications industry</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j-lt"/>
              </a:rPr>
              <a:pPr/>
              <a:t>27</a:t>
            </a:fld>
            <a:endParaRPr lang="en-US" dirty="0">
              <a:latin typeface="+mj-lt"/>
            </a:endParaRPr>
          </a:p>
        </p:txBody>
      </p:sp>
      <p:sp>
        <p:nvSpPr>
          <p:cNvPr id="7" name="Freeform 6"/>
          <p:cNvSpPr>
            <a:spLocks/>
          </p:cNvSpPr>
          <p:nvPr/>
        </p:nvSpPr>
        <p:spPr bwMode="auto">
          <a:xfrm>
            <a:off x="10067827" y="2648932"/>
            <a:ext cx="776788" cy="1131215"/>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p:cNvSpPr>
          <p:nvPr/>
        </p:nvSpPr>
        <p:spPr bwMode="auto">
          <a:xfrm>
            <a:off x="10240792" y="3602714"/>
            <a:ext cx="776788" cy="1131215"/>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p:cNvSpPr>
          <p:nvPr/>
        </p:nvSpPr>
        <p:spPr bwMode="auto">
          <a:xfrm>
            <a:off x="1319754" y="1279247"/>
            <a:ext cx="2403834" cy="577833"/>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p:cNvSpPr>
          <p:nvPr/>
        </p:nvSpPr>
        <p:spPr bwMode="auto">
          <a:xfrm>
            <a:off x="2669358" y="3308809"/>
            <a:ext cx="776788" cy="37707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10"/>
          <p:cNvSpPr>
            <a:spLocks/>
          </p:cNvSpPr>
          <p:nvPr/>
        </p:nvSpPr>
        <p:spPr bwMode="auto">
          <a:xfrm>
            <a:off x="2821758" y="4223972"/>
            <a:ext cx="776788" cy="377072"/>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3553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Looking forward</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960913"/>
            <a:ext cx="10515600" cy="3656720"/>
          </a:xfrm>
        </p:spPr>
        <p:txBody>
          <a:bodyPr>
            <a:normAutofit/>
          </a:bodyPr>
          <a:lstStyle/>
          <a:p>
            <a:r>
              <a:rPr lang="en-CA" sz="2400" dirty="0">
                <a:latin typeface="+mn-lt"/>
              </a:rPr>
              <a:t>Differentiating industry production functions: digital vs non-digital</a:t>
            </a:r>
          </a:p>
          <a:p>
            <a:r>
              <a:rPr lang="en-CA" sz="2400" dirty="0">
                <a:latin typeface="+mn-lt"/>
              </a:rPr>
              <a:t>Refine allocation of digitally-ordered by use category </a:t>
            </a:r>
          </a:p>
          <a:p>
            <a:r>
              <a:rPr lang="en-CA" sz="2400" dirty="0">
                <a:latin typeface="+mn-lt"/>
              </a:rPr>
              <a:t>Likely some increase to the online activity as ongoing research expands the frame </a:t>
            </a:r>
          </a:p>
          <a:p>
            <a:r>
              <a:rPr lang="en-CA" sz="2400" dirty="0">
                <a:latin typeface="+mn-lt"/>
              </a:rPr>
              <a:t>Currently focused on business sector market activities.</a:t>
            </a:r>
          </a:p>
          <a:p>
            <a:pPr lvl="1">
              <a:buFontTx/>
              <a:buChar char="-"/>
            </a:pPr>
            <a:r>
              <a:rPr lang="en-CA" sz="2000" dirty="0">
                <a:latin typeface="+mn-lt"/>
              </a:rPr>
              <a:t>Missing measures of digitalization in public administration, education and health.</a:t>
            </a:r>
          </a:p>
          <a:p>
            <a:pPr lvl="1">
              <a:buFontTx/>
              <a:buChar char="-"/>
            </a:pPr>
            <a:r>
              <a:rPr lang="en-CA" sz="2000" dirty="0">
                <a:latin typeface="+mn-lt"/>
              </a:rPr>
              <a:t>Missing a conceptual measurement framework and data sources</a:t>
            </a:r>
            <a:endParaRPr lang="en-CA" sz="2400" dirty="0">
              <a:latin typeface="+mn-lt"/>
            </a:endParaRPr>
          </a:p>
          <a:p>
            <a:r>
              <a:rPr lang="en-CA" sz="2400" dirty="0">
                <a:latin typeface="+mn-lt"/>
              </a:rPr>
              <a:t>Extending the time series back in time may be difficult due to lack of source data and small, diminishing values in some areas. Under experimentation</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28</a:t>
            </a:fld>
            <a:endParaRPr lang="en-US" dirty="0">
              <a:latin typeface="+mn-lt"/>
            </a:endParaRPr>
          </a:p>
        </p:txBody>
      </p:sp>
    </p:spTree>
    <p:extLst>
      <p:ext uri="{BB962C8B-B14F-4D97-AF65-F5344CB8AC3E}">
        <p14:creationId xmlns:p14="http://schemas.microsoft.com/office/powerpoint/2010/main" val="264214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Digital SUTs framework</a:t>
            </a:r>
          </a:p>
        </p:txBody>
      </p:sp>
      <p:sp>
        <p:nvSpPr>
          <p:cNvPr id="3" name="Text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2</a:t>
            </a:fld>
            <a:endParaRPr lang="en-US" dirty="0">
              <a:latin typeface="+mn-lt"/>
            </a:endParaRPr>
          </a:p>
        </p:txBody>
      </p:sp>
    </p:spTree>
    <p:extLst>
      <p:ext uri="{BB962C8B-B14F-4D97-AF65-F5344CB8AC3E}">
        <p14:creationId xmlns:p14="http://schemas.microsoft.com/office/powerpoint/2010/main" val="379626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6857"/>
            <a:ext cx="10515600" cy="772962"/>
          </a:xfrm>
        </p:spPr>
        <p:txBody>
          <a:bodyPr/>
          <a:lstStyle/>
          <a:p>
            <a:r>
              <a:rPr lang="en-CA" sz="3600" b="1" dirty="0">
                <a:latin typeface="+mn-lt"/>
              </a:rPr>
              <a:t>References</a:t>
            </a:r>
            <a:endParaRPr lang="en-CA" b="1" dirty="0">
              <a:latin typeface="+mn-lt"/>
            </a:endParaRPr>
          </a:p>
        </p:txBody>
      </p:sp>
      <p:sp>
        <p:nvSpPr>
          <p:cNvPr id="3" name="Content Placeholder 2"/>
          <p:cNvSpPr>
            <a:spLocks noGrp="1"/>
          </p:cNvSpPr>
          <p:nvPr>
            <p:ph idx="1"/>
          </p:nvPr>
        </p:nvSpPr>
        <p:spPr>
          <a:xfrm>
            <a:off x="838200" y="1936260"/>
            <a:ext cx="10515600" cy="3911310"/>
          </a:xfrm>
        </p:spPr>
        <p:txBody>
          <a:bodyPr>
            <a:normAutofit fontScale="85000" lnSpcReduction="20000"/>
          </a:bodyPr>
          <a:lstStyle/>
          <a:p>
            <a:r>
              <a:rPr lang="en-CA" dirty="0">
                <a:latin typeface="+mn-lt"/>
              </a:rPr>
              <a:t>Statistic Canada (2021). “Digital Supply and Use Tables, 2017 to 2019”. The Daily. </a:t>
            </a:r>
            <a:r>
              <a:rPr lang="en-CA" u="sng" dirty="0">
                <a:latin typeface="+mn-lt"/>
                <a:hlinkClick r:id="rId2"/>
              </a:rPr>
              <a:t>https://www150.statcan.gc.ca/n1/daily-quotidien/210420/dq210420a-eng.htm</a:t>
            </a:r>
            <a:endParaRPr lang="en-CA" dirty="0">
              <a:latin typeface="+mn-lt"/>
            </a:endParaRPr>
          </a:p>
          <a:p>
            <a:endParaRPr lang="en-CA" dirty="0">
              <a:latin typeface="+mn-lt"/>
            </a:endParaRPr>
          </a:p>
          <a:p>
            <a:r>
              <a:rPr lang="en-CA" dirty="0">
                <a:latin typeface="+mn-lt"/>
              </a:rPr>
              <a:t>OECD. (2019). “Guidelines for Supply-Use Tables for the Digital Economy”, paper presented at Working Party on National Accounts, Paris, 1-2 July 2019.</a:t>
            </a:r>
          </a:p>
          <a:p>
            <a:pPr marL="0" indent="0">
              <a:buNone/>
            </a:pPr>
            <a:r>
              <a:rPr lang="en-CA" dirty="0">
                <a:latin typeface="+mn-lt"/>
              </a:rPr>
              <a:t> </a:t>
            </a:r>
          </a:p>
          <a:p>
            <a:r>
              <a:rPr lang="en-CA" dirty="0">
                <a:latin typeface="+mn-lt"/>
              </a:rPr>
              <a:t>Ghanem, Ziad (2021). “Measuring the digital economy: The Canadian digital supply and use tables 2017-2019”, paper presented at the meeting of the Eurostat-OECD-UNECE Group of Experts on National Accounts 2021, 17-25 May </a:t>
            </a:r>
            <a:r>
              <a:rPr lang="en-CA">
                <a:latin typeface="+mn-lt"/>
              </a:rPr>
              <a:t>2021. </a:t>
            </a:r>
            <a:endParaRPr lang="en-CA" dirty="0">
              <a:latin typeface="+mn-lt"/>
            </a:endParaRPr>
          </a:p>
          <a:p>
            <a:endParaRPr lang="en-CA" dirty="0">
              <a:latin typeface="+mn-lt"/>
            </a:endParaRPr>
          </a:p>
          <a:p>
            <a:r>
              <a:rPr lang="en-CA" dirty="0">
                <a:latin typeface="+mn-lt"/>
              </a:rPr>
              <a:t>OECD, WTO and IMF. (2020). </a:t>
            </a:r>
            <a:r>
              <a:rPr lang="en-CA" i="1" dirty="0">
                <a:latin typeface="+mn-lt"/>
              </a:rPr>
              <a:t>Handbook on Measuring Digital Trade</a:t>
            </a:r>
            <a:r>
              <a:rPr lang="en-CA" dirty="0">
                <a:latin typeface="+mn-lt"/>
              </a:rPr>
              <a:t>, OECD, Paris.</a:t>
            </a:r>
          </a:p>
          <a:p>
            <a:endParaRPr lang="en-CA" dirty="0">
              <a:latin typeface="+mn-lt"/>
            </a:endParaRPr>
          </a:p>
          <a:p>
            <a:r>
              <a:rPr lang="en-CA" dirty="0">
                <a:latin typeface="+mn-lt"/>
              </a:rPr>
              <a:t>Statistics Canada. (2020). “Canada’s service exports through the lens of digital trade”, Latest Developments in the Canadian Economic Accounts, Statistics Canada catalogue number 13‑605‑X.</a:t>
            </a:r>
          </a:p>
          <a:p>
            <a:endParaRPr lang="en-CA" dirty="0">
              <a:latin typeface="+mn-lt"/>
            </a:endParaRPr>
          </a:p>
          <a:p>
            <a:endParaRPr lang="en-CA" dirty="0">
              <a:latin typeface="+mn-lt"/>
            </a:endParaRPr>
          </a:p>
          <a:p>
            <a:pPr marL="0" indent="0">
              <a:buNone/>
            </a:pPr>
            <a:endParaRPr lang="en-CA" dirty="0">
              <a:latin typeface="+mn-lt"/>
            </a:endParaRPr>
          </a:p>
        </p:txBody>
      </p:sp>
      <p:sp>
        <p:nvSpPr>
          <p:cNvPr id="4" name="Slide Number Placeholder 3"/>
          <p:cNvSpPr>
            <a:spLocks noGrp="1"/>
          </p:cNvSpPr>
          <p:nvPr>
            <p:ph type="sldNum" sz="quarter" idx="12"/>
          </p:nvPr>
        </p:nvSpPr>
        <p:spPr>
          <a:xfrm>
            <a:off x="11468787" y="5592979"/>
            <a:ext cx="333982" cy="272315"/>
          </a:xfrm>
        </p:spPr>
        <p:txBody>
          <a:bodyPr/>
          <a:lstStyle/>
          <a:p>
            <a:fld id="{EDB761FF-D525-D64B-8909-8CF25B3FD480}" type="slidenum">
              <a:rPr lang="en-US" smtClean="0">
                <a:latin typeface="+mn-lt"/>
              </a:rPr>
              <a:pPr/>
              <a:t>29</a:t>
            </a:fld>
            <a:endParaRPr lang="en-US" dirty="0">
              <a:latin typeface="+mn-lt"/>
            </a:endParaRPr>
          </a:p>
        </p:txBody>
      </p:sp>
    </p:spTree>
    <p:extLst>
      <p:ext uri="{BB962C8B-B14F-4D97-AF65-F5344CB8AC3E}">
        <p14:creationId xmlns:p14="http://schemas.microsoft.com/office/powerpoint/2010/main" val="83615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Publication of experimental digital Supply and Use Tables (SUTs)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606829" y="1795549"/>
            <a:ext cx="10746971" cy="4183910"/>
          </a:xfrm>
        </p:spPr>
        <p:txBody>
          <a:bodyPr>
            <a:normAutofit fontScale="92500" lnSpcReduction="20000"/>
          </a:bodyPr>
          <a:lstStyle/>
          <a:p>
            <a:r>
              <a:rPr lang="en-CA" sz="2400" dirty="0">
                <a:latin typeface="+mn-lt"/>
              </a:rPr>
              <a:t>Reference years: 2017-2019, published in April, 2021</a:t>
            </a:r>
            <a:endParaRPr lang="en-CA" sz="2200" dirty="0">
              <a:latin typeface="+mn-lt"/>
            </a:endParaRPr>
          </a:p>
          <a:p>
            <a:r>
              <a:rPr lang="en-CA" sz="2400" dirty="0">
                <a:latin typeface="+mn-lt"/>
              </a:rPr>
              <a:t>Canada level SUTs but some provincial aggregates on GDP and jobs based on industry dimension.</a:t>
            </a:r>
          </a:p>
          <a:p>
            <a:r>
              <a:rPr lang="en-US" sz="2400" dirty="0">
                <a:latin typeface="+mn-lt"/>
              </a:rPr>
              <a:t>Revisions: experimental product</a:t>
            </a:r>
          </a:p>
          <a:p>
            <a:pPr marL="457200" lvl="1" indent="0">
              <a:buNone/>
            </a:pPr>
            <a:r>
              <a:rPr lang="en-US" sz="2200" dirty="0">
                <a:latin typeface="+mn-lt"/>
              </a:rPr>
              <a:t>- Based on currently available source data</a:t>
            </a:r>
          </a:p>
          <a:p>
            <a:pPr marL="457200" lvl="1" indent="0">
              <a:buNone/>
            </a:pPr>
            <a:r>
              <a:rPr lang="en-US" sz="2200" dirty="0">
                <a:latin typeface="+mn-lt"/>
              </a:rPr>
              <a:t>- Refinement of methods, clarifying data gaps, feedback from users, and international comparisons</a:t>
            </a:r>
          </a:p>
          <a:p>
            <a:r>
              <a:rPr lang="en-US" sz="2400" dirty="0">
                <a:latin typeface="+mn-lt"/>
              </a:rPr>
              <a:t>Revisions: advanced SUTs</a:t>
            </a:r>
          </a:p>
          <a:p>
            <a:pPr marL="457200" lvl="1" indent="0">
              <a:buNone/>
            </a:pPr>
            <a:r>
              <a:rPr lang="en-US" sz="2200" dirty="0">
                <a:latin typeface="+mn-lt"/>
              </a:rPr>
              <a:t>- Revisions due to benchmark 2018-2019 SUTs</a:t>
            </a:r>
          </a:p>
          <a:p>
            <a:r>
              <a:rPr lang="en-US" sz="2400" dirty="0">
                <a:latin typeface="+mn-lt"/>
              </a:rPr>
              <a:t>Based on advanced Canadian SUTs (2018-2019)</a:t>
            </a:r>
          </a:p>
          <a:p>
            <a:pPr lvl="1">
              <a:buFontTx/>
              <a:buChar char="-"/>
            </a:pPr>
            <a:r>
              <a:rPr lang="en-US" sz="2200" dirty="0">
                <a:latin typeface="+mn-lt"/>
              </a:rPr>
              <a:t>Nominal output and GDP by industry not fully integrated with other published industry volume measures.</a:t>
            </a:r>
          </a:p>
          <a:p>
            <a:pPr lvl="1">
              <a:buFontTx/>
              <a:buChar char="-"/>
            </a:pPr>
            <a:r>
              <a:rPr lang="en-US" sz="2200" dirty="0">
                <a:latin typeface="+mn-lt"/>
              </a:rPr>
              <a:t>Some digital economy elements may differ from other measures in StatCan (some conceptual, some due to integration framework)</a:t>
            </a:r>
            <a:endParaRPr lang="en-CA" sz="22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3</a:t>
            </a:fld>
            <a:endParaRPr lang="en-US" dirty="0">
              <a:latin typeface="+mn-lt"/>
            </a:endParaRPr>
          </a:p>
        </p:txBody>
      </p:sp>
    </p:spTree>
    <p:extLst>
      <p:ext uri="{BB962C8B-B14F-4D97-AF65-F5344CB8AC3E}">
        <p14:creationId xmlns:p14="http://schemas.microsoft.com/office/powerpoint/2010/main" val="266760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OECD framework for digital economy indicators: digital SUTs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960913"/>
            <a:ext cx="10515600" cy="4000616"/>
          </a:xfrm>
        </p:spPr>
        <p:txBody>
          <a:bodyPr>
            <a:normAutofit/>
          </a:bodyPr>
          <a:lstStyle/>
          <a:p>
            <a:r>
              <a:rPr lang="en-CA" sz="2400" dirty="0">
                <a:latin typeface="+mn-lt"/>
              </a:rPr>
              <a:t>Advantage of international comparability</a:t>
            </a:r>
          </a:p>
          <a:p>
            <a:r>
              <a:rPr lang="en-CA" sz="2400" dirty="0">
                <a:latin typeface="+mn-lt"/>
              </a:rPr>
              <a:t>Expanding current detail (in scope for Canadian digital SUTs)</a:t>
            </a:r>
          </a:p>
          <a:p>
            <a:pPr marL="457200" lvl="1" indent="0">
              <a:buNone/>
            </a:pPr>
            <a:r>
              <a:rPr lang="en-CA" sz="2000" dirty="0">
                <a:latin typeface="+mn-lt"/>
              </a:rPr>
              <a:t>- Current industry and product classifications do not show relevant details or aggregates for digital economy</a:t>
            </a:r>
          </a:p>
          <a:p>
            <a:pPr marL="457200" lvl="1" indent="0">
              <a:buNone/>
            </a:pPr>
            <a:r>
              <a:rPr lang="en-CA" sz="2000" dirty="0">
                <a:latin typeface="+mn-lt"/>
              </a:rPr>
              <a:t>- Requires a breakdown of information already in the SUTs</a:t>
            </a:r>
          </a:p>
          <a:p>
            <a:r>
              <a:rPr lang="en-US" sz="2400" dirty="0">
                <a:latin typeface="+mn-lt"/>
              </a:rPr>
              <a:t>Additional information (out of scope for Canadian digital SUTs)</a:t>
            </a:r>
          </a:p>
          <a:p>
            <a:pPr marL="457200" lvl="1" indent="0">
              <a:buNone/>
            </a:pPr>
            <a:r>
              <a:rPr lang="en-US" sz="2200" dirty="0">
                <a:latin typeface="+mn-lt"/>
              </a:rPr>
              <a:t>- </a:t>
            </a:r>
            <a:r>
              <a:rPr lang="en-US" sz="2000" dirty="0">
                <a:latin typeface="+mn-lt"/>
              </a:rPr>
              <a:t>Beyond SNA 2008 (current production boundary): value of data and free digital services</a:t>
            </a:r>
          </a:p>
          <a:p>
            <a:pPr marL="457200" lvl="1" indent="0">
              <a:buNone/>
            </a:pPr>
            <a:r>
              <a:rPr lang="en-US" sz="2000" dirty="0">
                <a:latin typeface="+mn-lt"/>
              </a:rPr>
              <a:t>- Work continues on value of data independently of the digital SUTs</a:t>
            </a:r>
          </a:p>
          <a:p>
            <a:r>
              <a:rPr lang="en-US" sz="2400" dirty="0">
                <a:latin typeface="+mn-lt"/>
              </a:rPr>
              <a:t>Risks: comparability with the myriad of other measures in the public domain</a:t>
            </a:r>
            <a:endParaRPr lang="en-CA" sz="2400" dirty="0">
              <a:latin typeface="+mn-lt"/>
            </a:endParaRPr>
          </a:p>
          <a:p>
            <a:pPr marL="457200" lvl="1" indent="0">
              <a:buNone/>
            </a:pPr>
            <a:r>
              <a:rPr lang="en-US" dirty="0">
                <a:latin typeface="+mn-lt"/>
              </a:rPr>
              <a:t>- Does not perfectly align with previously released digital economy satellite account</a:t>
            </a: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4</a:t>
            </a:fld>
            <a:endParaRPr lang="en-US" dirty="0">
              <a:latin typeface="+mn-lt"/>
            </a:endParaRPr>
          </a:p>
        </p:txBody>
      </p:sp>
    </p:spTree>
    <p:extLst>
      <p:ext uri="{BB962C8B-B14F-4D97-AF65-F5344CB8AC3E}">
        <p14:creationId xmlns:p14="http://schemas.microsoft.com/office/powerpoint/2010/main" val="120523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Digital SUTs framework</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960913"/>
            <a:ext cx="10515600" cy="3656720"/>
          </a:xfrm>
        </p:spPr>
        <p:txBody>
          <a:bodyPr>
            <a:normAutofit/>
          </a:bodyPr>
          <a:lstStyle/>
          <a:p>
            <a:r>
              <a:rPr lang="en-CA" sz="2400" dirty="0">
                <a:latin typeface="+mn-lt"/>
              </a:rPr>
              <a:t>Digital industries </a:t>
            </a:r>
          </a:p>
          <a:p>
            <a:pPr marL="457200" lvl="1" indent="0">
              <a:buNone/>
            </a:pPr>
            <a:r>
              <a:rPr lang="en-CA" sz="2200" dirty="0">
                <a:latin typeface="+mn-lt"/>
              </a:rPr>
              <a:t>- </a:t>
            </a:r>
            <a:r>
              <a:rPr lang="en-CA" dirty="0">
                <a:latin typeface="+mn-lt"/>
              </a:rPr>
              <a:t>New statistical unit: digital only firm</a:t>
            </a:r>
          </a:p>
          <a:p>
            <a:r>
              <a:rPr lang="en-CA" sz="2400" dirty="0">
                <a:latin typeface="+mn-lt"/>
              </a:rPr>
              <a:t>Digital products and products significantly affected by digitalization</a:t>
            </a:r>
          </a:p>
          <a:p>
            <a:pPr lvl="1">
              <a:buFontTx/>
              <a:buChar char="-"/>
            </a:pPr>
            <a:r>
              <a:rPr lang="en-CA" dirty="0">
                <a:latin typeface="+mn-lt"/>
              </a:rPr>
              <a:t>Mostly a reorganizing of product classification</a:t>
            </a:r>
          </a:p>
          <a:p>
            <a:pPr lvl="1">
              <a:buFontTx/>
              <a:buChar char="-"/>
            </a:pPr>
            <a:r>
              <a:rPr lang="en-CA" dirty="0">
                <a:latin typeface="+mn-lt"/>
              </a:rPr>
              <a:t>Some minor product splits</a:t>
            </a:r>
          </a:p>
          <a:p>
            <a:r>
              <a:rPr lang="en-CA" sz="2400" dirty="0">
                <a:latin typeface="+mn-lt"/>
              </a:rPr>
              <a:t>Digitally ordered and digitally delivered products</a:t>
            </a:r>
          </a:p>
          <a:p>
            <a:pPr marL="457200" lvl="1" indent="0">
              <a:buNone/>
            </a:pPr>
            <a:r>
              <a:rPr lang="en-CA" sz="2200" dirty="0">
                <a:latin typeface="+mn-lt"/>
              </a:rPr>
              <a:t>- </a:t>
            </a:r>
            <a:r>
              <a:rPr lang="en-CA" dirty="0">
                <a:latin typeface="+mn-lt"/>
              </a:rPr>
              <a:t>Splitting products, mostly based on e-commerce</a:t>
            </a:r>
          </a:p>
          <a:p>
            <a:endParaRPr lang="en-CA" sz="24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5</a:t>
            </a:fld>
            <a:endParaRPr lang="en-US" dirty="0">
              <a:latin typeface="+mn-lt"/>
            </a:endParaRPr>
          </a:p>
        </p:txBody>
      </p:sp>
    </p:spTree>
    <p:extLst>
      <p:ext uri="{BB962C8B-B14F-4D97-AF65-F5344CB8AC3E}">
        <p14:creationId xmlns:p14="http://schemas.microsoft.com/office/powerpoint/2010/main" val="224248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Data sources</a:t>
            </a:r>
          </a:p>
        </p:txBody>
      </p:sp>
      <p:sp>
        <p:nvSpPr>
          <p:cNvPr id="3" name="Text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2"/>
          </p:nvPr>
        </p:nvSpPr>
        <p:spPr/>
        <p:txBody>
          <a:bodyPr/>
          <a:lstStyle/>
          <a:p>
            <a:fld id="{EDB761FF-D525-D64B-8909-8CF25B3FD480}" type="slidenum">
              <a:rPr lang="en-US" smtClean="0">
                <a:latin typeface="+mn-lt"/>
              </a:rPr>
              <a:pPr/>
              <a:t>6</a:t>
            </a:fld>
            <a:endParaRPr lang="en-US" dirty="0">
              <a:latin typeface="+mn-lt"/>
            </a:endParaRPr>
          </a:p>
        </p:txBody>
      </p:sp>
    </p:spTree>
    <p:extLst>
      <p:ext uri="{BB962C8B-B14F-4D97-AF65-F5344CB8AC3E}">
        <p14:creationId xmlns:p14="http://schemas.microsoft.com/office/powerpoint/2010/main" val="378447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Surveys</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960913"/>
            <a:ext cx="10515600" cy="3656720"/>
          </a:xfrm>
        </p:spPr>
        <p:txBody>
          <a:bodyPr>
            <a:normAutofit/>
          </a:bodyPr>
          <a:lstStyle/>
          <a:p>
            <a:r>
              <a:rPr lang="en-CA" sz="2400" dirty="0">
                <a:latin typeface="+mn-lt"/>
              </a:rPr>
              <a:t>Annual business surveys: e-commerce modules</a:t>
            </a:r>
          </a:p>
          <a:p>
            <a:r>
              <a:rPr lang="en-CA" sz="2400" dirty="0">
                <a:latin typeface="+mn-lt"/>
              </a:rPr>
              <a:t>Annual Survey of International Transactions in Commercial Services: digital delivery module</a:t>
            </a:r>
          </a:p>
          <a:p>
            <a:pPr marL="457200" lvl="1" indent="0">
              <a:buNone/>
            </a:pPr>
            <a:r>
              <a:rPr lang="en-CA" sz="2200" dirty="0">
                <a:latin typeface="+mn-lt"/>
              </a:rPr>
              <a:t>- Large proportion of services exports are digitally delivered</a:t>
            </a:r>
          </a:p>
          <a:p>
            <a:endParaRPr lang="en-CA" sz="2400" dirty="0">
              <a:latin typeface="+mn-lt"/>
            </a:endParaRPr>
          </a:p>
          <a:p>
            <a:r>
              <a:rPr lang="en-CA" sz="2400" dirty="0">
                <a:latin typeface="+mn-lt"/>
              </a:rPr>
              <a:t>Households: Canadian Internet Use Survey, 2018</a:t>
            </a:r>
          </a:p>
          <a:p>
            <a:r>
              <a:rPr lang="en-CA" sz="2400" dirty="0">
                <a:latin typeface="+mn-lt"/>
              </a:rPr>
              <a:t>Businesses: Survey of Digital Technology and Internet Use, 2019</a:t>
            </a:r>
          </a:p>
          <a:p>
            <a:pPr marL="457200" lvl="1" indent="0">
              <a:buNone/>
            </a:pPr>
            <a:r>
              <a:rPr lang="en-CA" dirty="0">
                <a:latin typeface="+mn-lt"/>
              </a:rPr>
              <a:t>- $305 billion in e-commerce sales in a wide range of industries</a:t>
            </a:r>
          </a:p>
          <a:p>
            <a:endParaRPr lang="en-CA" sz="2400" dirty="0">
              <a:latin typeface="+mn-lt"/>
            </a:endParaRPr>
          </a:p>
          <a:p>
            <a:endParaRPr lang="en-CA" sz="22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7</a:t>
            </a:fld>
            <a:endParaRPr lang="en-US" dirty="0">
              <a:latin typeface="+mn-lt"/>
            </a:endParaRPr>
          </a:p>
        </p:txBody>
      </p:sp>
    </p:spTree>
    <p:extLst>
      <p:ext uri="{BB962C8B-B14F-4D97-AF65-F5344CB8AC3E}">
        <p14:creationId xmlns:p14="http://schemas.microsoft.com/office/powerpoint/2010/main" val="56087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989610"/>
            <a:ext cx="10515600" cy="652923"/>
          </a:xfrm>
        </p:spPr>
        <p:txBody>
          <a:bodyPr>
            <a:normAutofit/>
          </a:bodyPr>
          <a:lstStyle/>
          <a:p>
            <a:r>
              <a:rPr lang="en-US" sz="2600" b="1" dirty="0">
                <a:latin typeface="+mn-lt"/>
              </a:rPr>
              <a:t>Administrative data</a:t>
            </a:r>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838200" y="1960913"/>
            <a:ext cx="10515600" cy="3656720"/>
          </a:xfrm>
        </p:spPr>
        <p:txBody>
          <a:bodyPr>
            <a:normAutofit/>
          </a:bodyPr>
          <a:lstStyle/>
          <a:p>
            <a:r>
              <a:rPr lang="en-CA" sz="2400" dirty="0">
                <a:latin typeface="+mn-lt"/>
              </a:rPr>
              <a:t>Corporate income tax, internet sales forms</a:t>
            </a:r>
          </a:p>
          <a:p>
            <a:pPr lvl="1">
              <a:buFontTx/>
              <a:buChar char="-"/>
            </a:pPr>
            <a:r>
              <a:rPr lang="en-CA" sz="2000" dirty="0">
                <a:latin typeface="+mn-lt"/>
              </a:rPr>
              <a:t>Information on values but also proportion of online sales (online firms)</a:t>
            </a:r>
          </a:p>
          <a:p>
            <a:r>
              <a:rPr lang="en-CA" sz="2400" dirty="0">
                <a:latin typeface="+mn-lt"/>
              </a:rPr>
              <a:t>Income tax, unincorporated units</a:t>
            </a:r>
          </a:p>
          <a:p>
            <a:pPr lvl="1">
              <a:buFontTx/>
              <a:buChar char="-"/>
            </a:pPr>
            <a:r>
              <a:rPr lang="en-CA" sz="2000" dirty="0">
                <a:latin typeface="+mn-lt"/>
              </a:rPr>
              <a:t>Units dependent on intermediary platforms</a:t>
            </a:r>
          </a:p>
          <a:p>
            <a:r>
              <a:rPr lang="en-CA" sz="2400" dirty="0">
                <a:latin typeface="+mn-lt"/>
              </a:rPr>
              <a:t>Value added tax, remittances by non-resident firms</a:t>
            </a:r>
          </a:p>
          <a:p>
            <a:pPr lvl="1">
              <a:buFontTx/>
              <a:buChar char="-"/>
            </a:pPr>
            <a:r>
              <a:rPr lang="en-CA" sz="2000" dirty="0">
                <a:latin typeface="+mn-lt"/>
              </a:rPr>
              <a:t>Address data gap of online imports of services</a:t>
            </a:r>
          </a:p>
          <a:p>
            <a:r>
              <a:rPr lang="en-CA" sz="2400" dirty="0">
                <a:latin typeface="+mn-lt"/>
              </a:rPr>
              <a:t>Customs merchandise imports, low-valued courier shipments</a:t>
            </a:r>
          </a:p>
          <a:p>
            <a:pPr lvl="1">
              <a:buFontTx/>
              <a:buChar char="-"/>
            </a:pPr>
            <a:r>
              <a:rPr lang="en-CA" sz="2000" dirty="0">
                <a:latin typeface="+mn-lt"/>
              </a:rPr>
              <a:t>Exponential growth</a:t>
            </a:r>
          </a:p>
          <a:p>
            <a:pPr lvl="1">
              <a:buFontTx/>
              <a:buChar char="-"/>
            </a:pPr>
            <a:r>
              <a:rPr lang="en-CA" sz="2000" dirty="0">
                <a:latin typeface="+mn-lt"/>
              </a:rPr>
              <a:t>Assume e-commerce related</a:t>
            </a:r>
          </a:p>
          <a:p>
            <a:endParaRPr lang="en-CA" sz="2200" dirty="0">
              <a:latin typeface="+mn-lt"/>
            </a:endParaRPr>
          </a:p>
        </p:txBody>
      </p:sp>
      <p:sp>
        <p:nvSpPr>
          <p:cNvPr id="4" name="Slide Number Placeholder 3">
            <a:extLst>
              <a:ext uri="{FF2B5EF4-FFF2-40B4-BE49-F238E27FC236}">
                <a16:creationId xmlns:a16="http://schemas.microsoft.com/office/drawing/2014/main" id="{17838941-14B7-F247-B186-6D8127D13290}"/>
              </a:ext>
            </a:extLst>
          </p:cNvPr>
          <p:cNvSpPr>
            <a:spLocks noGrp="1"/>
          </p:cNvSpPr>
          <p:nvPr>
            <p:ph type="sldNum" sz="quarter" idx="12"/>
          </p:nvPr>
        </p:nvSpPr>
        <p:spPr>
          <a:xfrm>
            <a:off x="11468787" y="5845028"/>
            <a:ext cx="333982" cy="254590"/>
          </a:xfrm>
        </p:spPr>
        <p:txBody>
          <a:bodyPr/>
          <a:lstStyle/>
          <a:p>
            <a:fld id="{EDB761FF-D525-D64B-8909-8CF25B3FD480}" type="slidenum">
              <a:rPr lang="en-US" smtClean="0">
                <a:latin typeface="+mn-lt"/>
              </a:rPr>
              <a:pPr/>
              <a:t>8</a:t>
            </a:fld>
            <a:endParaRPr lang="en-US" dirty="0">
              <a:latin typeface="+mn-lt"/>
            </a:endParaRPr>
          </a:p>
        </p:txBody>
      </p:sp>
    </p:spTree>
    <p:extLst>
      <p:ext uri="{BB962C8B-B14F-4D97-AF65-F5344CB8AC3E}">
        <p14:creationId xmlns:p14="http://schemas.microsoft.com/office/powerpoint/2010/main" val="1033696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2418859|-7487713|-3590342|-8882056|-11579569|Statistics Canada&quot;,&quot;Id&quot;:&quot;609d4bfc30463422dc56740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d-20_029_02-eng.potx" id="{34967923-EB6E-4830-B50E-1D33803BA617}" vid="{9528EFDA-0A54-401B-A941-DCA0DA239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4741</TotalTime>
  <Words>1781</Words>
  <Application>Microsoft Office PowerPoint</Application>
  <PresentationFormat>Widescreen</PresentationFormat>
  <Paragraphs>226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 MT Std</vt:lpstr>
      <vt:lpstr>Arial</vt:lpstr>
      <vt:lpstr>Calibri</vt:lpstr>
      <vt:lpstr>Times New Roman</vt:lpstr>
      <vt:lpstr>Office Theme</vt:lpstr>
      <vt:lpstr>Digital Supply and Use Tables</vt:lpstr>
      <vt:lpstr>Overview</vt:lpstr>
      <vt:lpstr>Digital SUTs framework</vt:lpstr>
      <vt:lpstr>Publication of experimental digital Supply and Use Tables (SUTs)</vt:lpstr>
      <vt:lpstr>OECD framework for digital economy indicators: digital SUTs</vt:lpstr>
      <vt:lpstr>Digital SUTs framework</vt:lpstr>
      <vt:lpstr>Data sources</vt:lpstr>
      <vt:lpstr>Surveys</vt:lpstr>
      <vt:lpstr>Administrative data</vt:lpstr>
      <vt:lpstr>Measurement mehtods</vt:lpstr>
      <vt:lpstr>General approach to estimation</vt:lpstr>
      <vt:lpstr>Digital industries</vt:lpstr>
      <vt:lpstr>Digital industries – intermediary platforms</vt:lpstr>
      <vt:lpstr>Digital industries</vt:lpstr>
      <vt:lpstr>Classification of products</vt:lpstr>
      <vt:lpstr>Classification of digital products and significantly impacted</vt:lpstr>
      <vt:lpstr>Digitally-ordered products</vt:lpstr>
      <vt:lpstr>Digitally ordered products</vt:lpstr>
      <vt:lpstr>Digitally ordered – excluding domestic retailers</vt:lpstr>
      <vt:lpstr>Digitally ordered – domestic retailers</vt:lpstr>
      <vt:lpstr>Digitally ordered – difficulties</vt:lpstr>
      <vt:lpstr>Digitally-delivered products</vt:lpstr>
      <vt:lpstr>Digitally delivered products</vt:lpstr>
      <vt:lpstr>Results</vt:lpstr>
      <vt:lpstr>Digital supply table, 2019</vt:lpstr>
      <vt:lpstr>Digital use table, 2019</vt:lpstr>
      <vt:lpstr>Industry shares of total gross value added, 2019</vt:lpstr>
      <vt:lpstr>Digital industries GDP and jobs, 2017-2019</vt:lpstr>
      <vt:lpstr>Looking forward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Guindon</dc:creator>
  <cp:lastModifiedBy>Oleksandr SVIRCHEVSKYY</cp:lastModifiedBy>
  <cp:revision>332</cp:revision>
  <dcterms:created xsi:type="dcterms:W3CDTF">2019-10-17T18:44:45Z</dcterms:created>
  <dcterms:modified xsi:type="dcterms:W3CDTF">2021-05-14T12:33:29Z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1043668733</vt:i4>
  </property>
  <property fmtid="{D5CDD505-2E9C-101B-9397-08002B2CF9AE}" pid="3" name="_NewReviewCycle">
    <vt:lpwstr/>
  </property>
  <property fmtid="{D5CDD505-2E9C-101B-9397-08002B2CF9AE}" pid="4" name="_EmailSubject">
    <vt:lpwstr>Digitalization session, 18 May: presentations</vt:lpwstr>
  </property>
  <property fmtid="{D5CDD505-2E9C-101B-9397-08002B2CF9AE}" pid="5" name="_AuthorEmail">
    <vt:lpwstr>ziad.ghanem@canada.ca</vt:lpwstr>
  </property>
  <property fmtid="{D5CDD505-2E9C-101B-9397-08002B2CF9AE}" pid="6" name="_AuthorEmailDisplayName">
    <vt:lpwstr>Ghanem, Ziad (STATCAN)</vt:lpwstr>
  </property>
</Properties>
</file>