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56" r:id="rId3"/>
    <p:sldId id="258" r:id="rId4"/>
    <p:sldId id="263" r:id="rId5"/>
    <p:sldId id="265" r:id="rId6"/>
    <p:sldId id="275" r:id="rId7"/>
    <p:sldId id="269" r:id="rId8"/>
    <p:sldId id="270" r:id="rId9"/>
    <p:sldId id="273"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CPI Indices from Jan to Dec 2017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806972498002961E-2"/>
          <c:y val="9.949652267877146E-2"/>
          <c:w val="0.92390800334740764"/>
          <c:h val="0.76215017082102099"/>
        </c:manualLayout>
      </c:layout>
      <c:lineChart>
        <c:grouping val="standard"/>
        <c:varyColors val="0"/>
        <c:ser>
          <c:idx val="0"/>
          <c:order val="0"/>
          <c:tx>
            <c:strRef>
              <c:f>Sheet6!$C$5</c:f>
              <c:strCache>
                <c:ptCount val="1"/>
                <c:pt idx="0">
                  <c:v>CPI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Sheet6!$D$4:$O$4</c:f>
              <c:numCache>
                <c:formatCode>mmm\-yy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Sheet6!$D$5:$O$5</c:f>
              <c:numCache>
                <c:formatCode>0.0</c:formatCode>
                <c:ptCount val="12"/>
                <c:pt idx="0">
                  <c:v>60.5542945915006</c:v>
                </c:pt>
                <c:pt idx="1">
                  <c:v>60.925890324604083</c:v>
                </c:pt>
                <c:pt idx="2">
                  <c:v>60.944761447674253</c:v>
                </c:pt>
                <c:pt idx="3">
                  <c:v>60.978016586015066</c:v>
                </c:pt>
                <c:pt idx="4">
                  <c:v>60.994185370657796</c:v>
                </c:pt>
                <c:pt idx="5">
                  <c:v>60.84884939275738</c:v>
                </c:pt>
                <c:pt idx="6">
                  <c:v>60.631410981303276</c:v>
                </c:pt>
                <c:pt idx="7">
                  <c:v>60.552400608447911</c:v>
                </c:pt>
                <c:pt idx="8">
                  <c:v>60.7826462613166</c:v>
                </c:pt>
                <c:pt idx="9">
                  <c:v>61.718902604053866</c:v>
                </c:pt>
                <c:pt idx="10">
                  <c:v>62.173629418894912</c:v>
                </c:pt>
                <c:pt idx="11">
                  <c:v>62.501681446450839</c:v>
                </c:pt>
              </c:numCache>
            </c:numRef>
          </c:val>
          <c:smooth val="0"/>
        </c:ser>
        <c:dLbls>
          <c:dLblPos val="t"/>
          <c:showLegendKey val="0"/>
          <c:showVal val="1"/>
          <c:showCatName val="0"/>
          <c:showSerName val="0"/>
          <c:showPercent val="0"/>
          <c:showBubbleSize val="0"/>
        </c:dLbls>
        <c:marker val="1"/>
        <c:smooth val="0"/>
        <c:axId val="737474160"/>
        <c:axId val="737474704"/>
      </c:lineChart>
      <c:dateAx>
        <c:axId val="737474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2017</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474704"/>
        <c:crosses val="autoZero"/>
        <c:auto val="1"/>
        <c:lblOffset val="100"/>
        <c:baseTimeUnit val="months"/>
      </c:dateAx>
      <c:valAx>
        <c:axId val="7374747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CPI</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47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CPI Indice</a:t>
            </a:r>
            <a:r>
              <a:rPr lang="en-US" baseline="0"/>
              <a:t>s from January to December 2018</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Sheet7!$C$4</c:f>
              <c:strCache>
                <c:ptCount val="1"/>
                <c:pt idx="0">
                  <c:v>CPI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Sheet7!$D$3:$O$3</c:f>
              <c:numCache>
                <c:formatCode>mmm\-yy</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Sheet7!$D$4:$O$4</c:f>
              <c:numCache>
                <c:formatCode>0.0</c:formatCode>
                <c:ptCount val="12"/>
                <c:pt idx="0">
                  <c:v>62.687232761014755</c:v>
                </c:pt>
                <c:pt idx="1">
                  <c:v>62.738583569368949</c:v>
                </c:pt>
                <c:pt idx="2">
                  <c:v>62.579757770151851</c:v>
                </c:pt>
                <c:pt idx="3">
                  <c:v>62.631844889023277</c:v>
                </c:pt>
                <c:pt idx="4">
                  <c:v>62.648197750960861</c:v>
                </c:pt>
                <c:pt idx="5">
                  <c:v>62.618710551979191</c:v>
                </c:pt>
                <c:pt idx="6">
                  <c:v>63.230434121272118</c:v>
                </c:pt>
                <c:pt idx="7">
                  <c:v>63.476374919869336</c:v>
                </c:pt>
                <c:pt idx="8">
                  <c:v>64.059018638720033</c:v>
                </c:pt>
                <c:pt idx="9">
                  <c:v>74.589840518503308</c:v>
                </c:pt>
                <c:pt idx="10">
                  <c:v>81.450743046393853</c:v>
                </c:pt>
                <c:pt idx="11">
                  <c:v>88.807086892879283</c:v>
                </c:pt>
              </c:numCache>
            </c:numRef>
          </c:val>
          <c:smooth val="0"/>
        </c:ser>
        <c:dLbls>
          <c:dLblPos val="t"/>
          <c:showLegendKey val="0"/>
          <c:showVal val="1"/>
          <c:showCatName val="0"/>
          <c:showSerName val="0"/>
          <c:showPercent val="0"/>
          <c:showBubbleSize val="0"/>
        </c:dLbls>
        <c:marker val="1"/>
        <c:smooth val="0"/>
        <c:axId val="737475248"/>
        <c:axId val="737475792"/>
      </c:lineChart>
      <c:dateAx>
        <c:axId val="737475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2018</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475792"/>
        <c:crosses val="autoZero"/>
        <c:auto val="1"/>
        <c:lblOffset val="100"/>
        <c:baseTimeUnit val="months"/>
      </c:dateAx>
      <c:valAx>
        <c:axId val="7374757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CPI</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47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Rates between the US$ and bond notes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'[Exchange Rates-from rob.xlsx]Sheet1'!$C$7</c:f>
              <c:strCache>
                <c:ptCount val="1"/>
                <c:pt idx="0">
                  <c:v>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'[Exchange Rates-from rob.xlsx]Sheet1'!$D$6:$Q$6</c:f>
              <c:numCache>
                <c:formatCode>mmm\-yy</c:formatCode>
                <c:ptCount val="1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numCache>
            </c:numRef>
          </c:cat>
          <c:val>
            <c:numRef>
              <c:f>'[Exchange Rates-from rob.xlsx]Sheet1'!$D$7:$Q$7</c:f>
              <c:numCache>
                <c:formatCode>0.00</c:formatCode>
                <c:ptCount val="14"/>
                <c:pt idx="0">
                  <c:v>1.43</c:v>
                </c:pt>
                <c:pt idx="1">
                  <c:v>1.4262500000000002</c:v>
                </c:pt>
                <c:pt idx="2">
                  <c:v>1.4373809523809526</c:v>
                </c:pt>
                <c:pt idx="3">
                  <c:v>1.4547619047619049</c:v>
                </c:pt>
                <c:pt idx="4">
                  <c:v>1.4756521739130437</c:v>
                </c:pt>
                <c:pt idx="5">
                  <c:v>1.5999999999999996</c:v>
                </c:pt>
                <c:pt idx="6">
                  <c:v>1.7215909090909087</c:v>
                </c:pt>
                <c:pt idx="7">
                  <c:v>1.7593478260869559</c:v>
                </c:pt>
                <c:pt idx="8">
                  <c:v>1.9617499999999999</c:v>
                </c:pt>
                <c:pt idx="9">
                  <c:v>3.0923913043478253</c:v>
                </c:pt>
                <c:pt idx="10">
                  <c:v>3.2363636363636359</c:v>
                </c:pt>
                <c:pt idx="11">
                  <c:v>3.3416666666666672</c:v>
                </c:pt>
                <c:pt idx="12">
                  <c:v>3.7204545454545452</c:v>
                </c:pt>
                <c:pt idx="13">
                  <c:v>4.0355263157894727</c:v>
                </c:pt>
              </c:numCache>
            </c:numRef>
          </c:val>
          <c:smooth val="0"/>
        </c:ser>
        <c:dLbls>
          <c:dLblPos val="t"/>
          <c:showLegendKey val="0"/>
          <c:showVal val="1"/>
          <c:showCatName val="0"/>
          <c:showSerName val="0"/>
          <c:showPercent val="0"/>
          <c:showBubbleSize val="0"/>
        </c:dLbls>
        <c:marker val="1"/>
        <c:smooth val="0"/>
        <c:axId val="790471920"/>
        <c:axId val="790465936"/>
      </c:lineChart>
      <c:dateAx>
        <c:axId val="790471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Period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465936"/>
        <c:crosses val="autoZero"/>
        <c:auto val="1"/>
        <c:lblOffset val="100"/>
        <c:baseTimeUnit val="months"/>
      </c:dateAx>
      <c:valAx>
        <c:axId val="790465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47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15E5B-61F3-4F65-9F51-5852424A40D1}"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428AA-9F93-4352-9291-E8A0049EB9CD}" type="slidenum">
              <a:rPr lang="en-US" smtClean="0"/>
              <a:t>‹#›</a:t>
            </a:fld>
            <a:endParaRPr lang="en-US"/>
          </a:p>
        </p:txBody>
      </p:sp>
    </p:spTree>
    <p:extLst>
      <p:ext uri="{BB962C8B-B14F-4D97-AF65-F5344CB8AC3E}">
        <p14:creationId xmlns:p14="http://schemas.microsoft.com/office/powerpoint/2010/main" val="429417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428AA-9F93-4352-9291-E8A0049EB9CD}" type="slidenum">
              <a:rPr lang="en-US" smtClean="0"/>
              <a:t>6</a:t>
            </a:fld>
            <a:endParaRPr lang="en-US"/>
          </a:p>
        </p:txBody>
      </p:sp>
    </p:spTree>
    <p:extLst>
      <p:ext uri="{BB962C8B-B14F-4D97-AF65-F5344CB8AC3E}">
        <p14:creationId xmlns:p14="http://schemas.microsoft.com/office/powerpoint/2010/main" val="82582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059E9-767B-495C-BA35-77B55A33632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75559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59E9-767B-495C-BA35-77B55A33632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244495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59E9-767B-495C-BA35-77B55A33632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5538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059E9-767B-495C-BA35-77B55A33632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10203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059E9-767B-495C-BA35-77B55A33632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115159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059E9-767B-495C-BA35-77B55A33632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11145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059E9-767B-495C-BA35-77B55A336325}"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23776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059E9-767B-495C-BA35-77B55A336325}"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294209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059E9-767B-495C-BA35-77B55A336325}"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361725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059E9-767B-495C-BA35-77B55A33632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269278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059E9-767B-495C-BA35-77B55A33632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3416A-626C-4A14-BD7B-0C65C28E3D77}" type="slidenum">
              <a:rPr lang="en-US" smtClean="0"/>
              <a:t>‹#›</a:t>
            </a:fld>
            <a:endParaRPr lang="en-US"/>
          </a:p>
        </p:txBody>
      </p:sp>
    </p:spTree>
    <p:extLst>
      <p:ext uri="{BB962C8B-B14F-4D97-AF65-F5344CB8AC3E}">
        <p14:creationId xmlns:p14="http://schemas.microsoft.com/office/powerpoint/2010/main" val="396372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059E9-767B-495C-BA35-77B55A336325}" type="datetimeFigureOut">
              <a:rPr lang="en-US" smtClean="0"/>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3416A-626C-4A14-BD7B-0C65C28E3D77}" type="slidenum">
              <a:rPr lang="en-US" smtClean="0"/>
              <a:t>‹#›</a:t>
            </a:fld>
            <a:endParaRPr lang="en-US"/>
          </a:p>
        </p:txBody>
      </p:sp>
    </p:spTree>
    <p:extLst>
      <p:ext uri="{BB962C8B-B14F-4D97-AF65-F5344CB8AC3E}">
        <p14:creationId xmlns:p14="http://schemas.microsoft.com/office/powerpoint/2010/main" val="13740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gn="ctr">
              <a:spcBef>
                <a:spcPts val="0"/>
              </a:spcBef>
              <a:spcAft>
                <a:spcPts val="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THE EFFECTS OF CHANGING CURRENCY ON THE ZIMBABWE CONSUMER</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PRICE INDEX (CPI)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indent="0" algn="ctr">
                  <a:lnSpc>
                    <a:spcPct val="107000"/>
                  </a:lnSpc>
                  <a:spcBef>
                    <a:spcPts val="0"/>
                  </a:spcBef>
                  <a:spcAft>
                    <a:spcPts val="800"/>
                  </a:spcAft>
                  <a:buNone/>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Geneva, Switzerland, 2-10June 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tabLst>
                    <a:tab pos="2971800" algn="ctr"/>
                    <a:tab pos="5400675"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By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Thomas Munyaradzi Chikaday</a:t>
                </a:r>
                <a14:m>
                  <m:oMath xmlns:m="http://schemas.openxmlformats.org/officeDocument/2006/math">
                    <m:sSup>
                      <m:sSupPr>
                        <m:ctrlPr>
                          <a:rPr lang="en-US"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i="1">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b="1" i="1">
                            <a:effectLst/>
                            <a:latin typeface="Cambria Math" panose="02040503050406030204" pitchFamily="18" charset="0"/>
                            <a:ea typeface="Calibri" panose="020F0502020204030204" pitchFamily="34" charset="0"/>
                            <a:cs typeface="Times New Roman" panose="02020603050405020304" pitchFamily="18" charset="0"/>
                          </a:rPr>
                          <m:t>𝟏</m:t>
                        </m:r>
                      </m:sup>
                    </m:sSup>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b="1" dirty="0" smtClean="0">
                    <a:effectLst/>
                    <a:latin typeface="Times New Roman" panose="02020603050405020304" pitchFamily="18" charset="0"/>
                    <a:ea typeface="Calibri" panose="020F0502020204030204" pitchFamily="34" charset="0"/>
                  </a:rPr>
                  <a:t>Zimbabwe </a:t>
                </a:r>
                <a:r>
                  <a:rPr lang="en-US" b="1" dirty="0">
                    <a:effectLst/>
                    <a:latin typeface="Times New Roman" panose="02020603050405020304" pitchFamily="18" charset="0"/>
                    <a:ea typeface="Calibri" panose="020F0502020204030204" pitchFamily="34" charset="0"/>
                  </a:rPr>
                  <a:t>National </a:t>
                </a:r>
                <a:r>
                  <a:rPr lang="en-US" b="1" dirty="0" smtClean="0">
                    <a:effectLst/>
                    <a:latin typeface="Times New Roman" panose="02020603050405020304" pitchFamily="18" charset="0"/>
                    <a:ea typeface="Calibri" panose="020F0502020204030204" pitchFamily="34" charset="0"/>
                  </a:rPr>
                  <a:t>Statistics </a:t>
                </a:r>
                <a:r>
                  <a:rPr lang="en-US" b="1" dirty="0">
                    <a:effectLst/>
                    <a:latin typeface="Times New Roman" panose="02020603050405020304" pitchFamily="18" charset="0"/>
                    <a:ea typeface="Calibri" panose="020F0502020204030204" pitchFamily="34" charset="0"/>
                  </a:rPr>
                  <a:t>Agency (ZIMSTAT</a:t>
                </a:r>
                <a:r>
                  <a:rPr lang="en-US" b="1" dirty="0" smtClean="0">
                    <a:effectLst/>
                    <a:latin typeface="Times New Roman" panose="02020603050405020304" pitchFamily="18" charset="0"/>
                    <a:ea typeface="Calibri" panose="020F0502020204030204" pitchFamily="34" charset="0"/>
                  </a:rPr>
                  <a:t>)</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401"/>
                </a:stretch>
              </a:blipFill>
            </p:spPr>
            <p:txBody>
              <a:bodyPr/>
              <a:lstStyle/>
              <a:p>
                <a:r>
                  <a:rPr lang="en-US">
                    <a:noFill/>
                  </a:rPr>
                  <a:t> </a:t>
                </a:r>
              </a:p>
            </p:txBody>
          </p:sp>
        </mc:Fallback>
      </mc:AlternateContent>
    </p:spTree>
    <p:extLst>
      <p:ext uri="{BB962C8B-B14F-4D97-AF65-F5344CB8AC3E}">
        <p14:creationId xmlns:p14="http://schemas.microsoft.com/office/powerpoint/2010/main" val="93891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Challenges faced in communicating with users</a:t>
            </a:r>
            <a:endParaRPr lang="en-US" sz="2800" dirty="0"/>
          </a:p>
        </p:txBody>
      </p:sp>
      <p:sp>
        <p:nvSpPr>
          <p:cNvPr id="3" name="Content Placeholder 2"/>
          <p:cNvSpPr>
            <a:spLocks noGrp="1"/>
          </p:cNvSpPr>
          <p:nvPr>
            <p:ph idx="1"/>
          </p:nvPr>
        </p:nvSpPr>
        <p:spPr/>
        <p:txBody>
          <a:bodyPr/>
          <a:lstStyle/>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Most of the public users do not understand the CPI and how it is measured. </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Some users do not have emails. </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Educating the public on CPI computation proves to be costly.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294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Reaction of the general public users in Zimbabwe</a:t>
            </a:r>
            <a:endParaRPr lang="en-US" sz="2800" dirty="0"/>
          </a:p>
        </p:txBody>
      </p:sp>
      <p:sp>
        <p:nvSpPr>
          <p:cNvPr id="3" name="Content Placeholder 2"/>
          <p:cNvSpPr>
            <a:spLocks noGrp="1"/>
          </p:cNvSpPr>
          <p:nvPr>
            <p:ph idx="1"/>
          </p:nvPr>
        </p:nvSpPr>
        <p:spPr/>
        <p:txBody>
          <a:bodyPr>
            <a:normAutofit/>
          </a:bodyPr>
          <a:lstStyle/>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CPI figures are released, independent compilers publishes their own numbers in independent papers. The methodologies of the independent compilers are not known to ZIMSTAT and the nation. They are always  hidden to the public. </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Some critics of ZIMSTAT  tend to trust estimates published by IMF and World Bank more than the actual figures published by ZIMSTAT.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365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END</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08413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Pricing system during multiple currency in </a:t>
            </a:r>
            <a:r>
              <a:rPr lang="en-US" sz="2800" b="1" dirty="0" smtClean="0">
                <a:effectLst/>
                <a:latin typeface="Times New Roman" panose="02020603050405020304" pitchFamily="18" charset="0"/>
                <a:ea typeface="Calibri" panose="020F0502020204030204" pitchFamily="34" charset="0"/>
              </a:rPr>
              <a:t>Zimbabwe and its effects</a:t>
            </a:r>
            <a:endParaRPr lang="en-US" sz="2800" dirty="0"/>
          </a:p>
        </p:txBody>
      </p:sp>
      <p:sp>
        <p:nvSpPr>
          <p:cNvPr id="3" name="Content Placeholder 2"/>
          <p:cNvSpPr>
            <a:spLocks noGrp="1"/>
          </p:cNvSpPr>
          <p:nvPr>
            <p:ph idx="1"/>
          </p:nvPr>
        </p:nvSpPr>
        <p:spPr/>
        <p:txBody>
          <a:bodyPr>
            <a:normAutofit/>
          </a:bodyPr>
          <a:lstStyle/>
          <a:p>
            <a:pPr marR="0" algn="just">
              <a:lnSpc>
                <a:spcPct val="107000"/>
              </a:lnSpc>
              <a:spcBef>
                <a:spcPts val="0"/>
              </a:spcBef>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There were five pricing system which operated are still operating in Zimbabwe from 2009 to date. </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Bef>
                <a:spcPts val="0"/>
              </a:spcBef>
              <a:spcAft>
                <a:spcPts val="800"/>
              </a:spcAft>
              <a:buFont typeface="Wingdings" panose="05000000000000000000" pitchFamily="2" charset="2"/>
              <a:buChar char="Ø"/>
              <a:tabLst>
                <a:tab pos="3810000" algn="l"/>
              </a:tabLs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Erosion of workers 'salaries and wages. </a:t>
            </a:r>
          </a:p>
          <a:p>
            <a:pPr lvl="0" indent="-457200" algn="just">
              <a:lnSpc>
                <a:spcPct val="107000"/>
              </a:lnSpc>
              <a:spcBef>
                <a:spcPts val="0"/>
              </a:spcBef>
              <a:spcAft>
                <a:spcPts val="800"/>
              </a:spcAft>
              <a:buFont typeface="Wingdings" panose="05000000000000000000" pitchFamily="2" charset="2"/>
              <a:buChar char="Ø"/>
              <a:tabLst>
                <a:tab pos="3810000" algn="l"/>
              </a:tabLst>
            </a:pP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Cash shortages</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lvl="0" algn="just">
              <a:lnSpc>
                <a:spcPct val="107000"/>
              </a:lnSpc>
              <a:spcBef>
                <a:spcPts val="0"/>
              </a:spcBef>
              <a:spcAft>
                <a:spcPts val="800"/>
              </a:spcAf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Multi-currency period in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Zimbabwe: </a:t>
            </a:r>
          </a:p>
          <a:p>
            <a:pPr lvl="0" indent="-457200" algn="just">
              <a:lnSpc>
                <a:spcPct val="107000"/>
              </a:lnSpc>
              <a:spcBef>
                <a:spcPts val="0"/>
              </a:spcBef>
              <a:spcAft>
                <a:spcPts val="800"/>
              </a:spcAft>
              <a:buFont typeface="Wingdings" panose="05000000000000000000" pitchFamily="2" charset="2"/>
              <a:buChar char="Ø"/>
            </a:pP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period started in February 2009.</a:t>
            </a:r>
          </a:p>
          <a:p>
            <a:pPr lvl="0" indent="-457200" algn="just">
              <a:lnSpc>
                <a:spcPct val="107000"/>
              </a:lnSpc>
              <a:spcBef>
                <a:spcPts val="0"/>
              </a:spcBef>
              <a:spcAft>
                <a:spcPts val="800"/>
              </a:spcAft>
              <a:buFont typeface="Wingdings" panose="05000000000000000000" pitchFamily="2" charset="2"/>
              <a:buChar char="Ø"/>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Officially ended in February 2019. </a:t>
            </a:r>
            <a:endParaRPr lang="en-US" dirty="0">
              <a:solidFill>
                <a:prstClr val="black"/>
              </a:solidFill>
            </a:endParaRPr>
          </a:p>
          <a:p>
            <a:pPr marL="0" marR="0" algn="just">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82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ea typeface="Calibri" panose="020F0502020204030204" pitchFamily="34" charset="0"/>
              </a:rPr>
              <a:t>C</a:t>
            </a:r>
            <a:r>
              <a:rPr lang="en-US" sz="2800" b="1" dirty="0" smtClean="0">
                <a:effectLst/>
                <a:latin typeface="Times New Roman" panose="02020603050405020304" pitchFamily="18" charset="0"/>
                <a:ea typeface="Calibri" panose="020F0502020204030204" pitchFamily="34" charset="0"/>
              </a:rPr>
              <a:t>ash shortages </a:t>
            </a:r>
            <a:r>
              <a:rPr lang="en-US" sz="2800" b="1" dirty="0" smtClean="0">
                <a:effectLst/>
                <a:latin typeface="Times New Roman" panose="02020603050405020304" pitchFamily="18" charset="0"/>
                <a:ea typeface="Calibri" panose="020F0502020204030204" pitchFamily="34" charset="0"/>
              </a:rPr>
              <a:t>in </a:t>
            </a:r>
            <a:r>
              <a:rPr lang="en-US" sz="2800" b="1" dirty="0" smtClean="0">
                <a:effectLst/>
                <a:latin typeface="Times New Roman" panose="02020603050405020304" pitchFamily="18" charset="0"/>
                <a:ea typeface="Calibri" panose="020F0502020204030204" pitchFamily="34" charset="0"/>
              </a:rPr>
              <a:t>Zimbabwe and the effects </a:t>
            </a:r>
            <a:endParaRPr lang="en-US" sz="2800" dirty="0"/>
          </a:p>
        </p:txBody>
      </p:sp>
      <p:sp>
        <p:nvSpPr>
          <p:cNvPr id="3" name="Content Placeholder 2"/>
          <p:cNvSpPr>
            <a:spLocks noGrp="1"/>
          </p:cNvSpPr>
          <p:nvPr>
            <p:ph idx="1"/>
          </p:nvPr>
        </p:nvSpPr>
        <p:spPr/>
        <p:txBody>
          <a:bodyPr/>
          <a:lstStyle/>
          <a:p>
            <a:pPr marL="0" marR="0" algn="just">
              <a:lnSpc>
                <a:spcPct val="107000"/>
              </a:lnSpc>
              <a:spcBef>
                <a:spcPts val="0"/>
              </a:spcBef>
              <a:spcAft>
                <a:spcPts val="8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As from mid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2014,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there was cash shortages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 Zimbabwe. </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Prices increased</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CPI gradually increased</a:t>
            </a:r>
          </a:p>
          <a:p>
            <a:pPr marL="0" marR="0" indent="0" algn="just">
              <a:lnSpc>
                <a:spcPct val="107000"/>
              </a:lnSpc>
              <a:spcBef>
                <a:spcPts val="0"/>
              </a:spcBef>
              <a:spcAft>
                <a:spcPts val="800"/>
              </a:spcAft>
              <a:buNone/>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636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prstClr val="black"/>
                </a:solidFill>
                <a:latin typeface="Times New Roman" panose="02020603050405020304" pitchFamily="18" charset="0"/>
                <a:cs typeface="Times New Roman" panose="02020603050405020304" pitchFamily="18" charset="0"/>
              </a:rPr>
              <a:t>The behaviour of CPI due to cash shortages in 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59650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23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prstClr val="black"/>
                </a:solidFill>
                <a:latin typeface="Times New Roman" panose="02020603050405020304" pitchFamily="18" charset="0"/>
                <a:cs typeface="Times New Roman" panose="02020603050405020304" pitchFamily="18" charset="0"/>
              </a:rPr>
              <a:t>The behaviour of CPI due to cash shortages </a:t>
            </a:r>
            <a:r>
              <a:rPr lang="en-US" sz="2800" b="1" dirty="0">
                <a:solidFill>
                  <a:prstClr val="black"/>
                </a:solidFill>
                <a:latin typeface="Times New Roman" panose="02020603050405020304" pitchFamily="18" charset="0"/>
                <a:cs typeface="Times New Roman" panose="02020603050405020304" pitchFamily="18" charset="0"/>
              </a:rPr>
              <a:t>in </a:t>
            </a:r>
            <a:r>
              <a:rPr lang="en-US" sz="2800" b="1" dirty="0" smtClean="0">
                <a:solidFill>
                  <a:prstClr val="black"/>
                </a:solidFill>
                <a:latin typeface="Times New Roman" panose="02020603050405020304" pitchFamily="18" charset="0"/>
                <a:cs typeface="Times New Roman" panose="02020603050405020304" pitchFamily="18" charset="0"/>
              </a:rPr>
              <a:t>2018</a:t>
            </a:r>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857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Exchange Rates from Jan 2018 to Feb 2019 (</a:t>
            </a:r>
            <a:r>
              <a:rPr lang="en-US" sz="2800" dirty="0" smtClean="0">
                <a:effectLst/>
                <a:latin typeface="Times New Roman" panose="02020603050405020304" pitchFamily="18" charset="0"/>
                <a:ea typeface="Calibri" panose="020F0502020204030204" pitchFamily="34" charset="0"/>
              </a:rPr>
              <a:t>Exchange rates between the US dollar and the bond note on the parallel market)</a:t>
            </a:r>
            <a:endParaRPr lang="en-US"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86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Treatment of multiple currencies prices during the </a:t>
            </a:r>
            <a:r>
              <a:rPr lang="en-US" sz="2800" b="1" dirty="0" smtClean="0">
                <a:effectLst/>
                <a:latin typeface="Times New Roman" panose="02020603050405020304" pitchFamily="18" charset="0"/>
                <a:ea typeface="Calibri" panose="020F0502020204030204" pitchFamily="34" charset="0"/>
              </a:rPr>
              <a:t>period on CPI</a:t>
            </a:r>
            <a:endParaRPr lang="en-US" sz="2800" dirty="0"/>
          </a:p>
        </p:txBody>
      </p:sp>
      <p:sp>
        <p:nvSpPr>
          <p:cNvPr id="3" name="Content Placeholder 2"/>
          <p:cNvSpPr>
            <a:spLocks noGrp="1"/>
          </p:cNvSpPr>
          <p:nvPr>
            <p:ph idx="1"/>
          </p:nvPr>
        </p:nvSpPr>
        <p:spPr/>
        <p:txBody>
          <a:bodyPr/>
          <a:lstStyle/>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Since the beginning of 2009, Zimbabwe introduced a basket of multi-currencies with the United States dollar as the official currency.</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From that period,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ZIMSTAT converted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prices denominated in any other currencies using local prevailing exchange rates on the particular day of data collection into the United States dollars. </a:t>
            </a:r>
          </a:p>
          <a:p>
            <a:pPr marR="0" indent="-457200" algn="just">
              <a:lnSpc>
                <a:spcPct val="107000"/>
              </a:lnSpc>
              <a:spcBef>
                <a:spcPts val="0"/>
              </a:spcBef>
              <a:spcAft>
                <a:spcPts val="800"/>
              </a:spcAft>
              <a:buFont typeface="Wingdings" panose="05000000000000000000" pitchFamily="2" charset="2"/>
              <a:buChar char="Ø"/>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Hence the index computed was based on the US dollar prices. This was done from 2009 until February 2019.</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392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Rebasing </a:t>
            </a:r>
            <a:r>
              <a:rPr lang="en-US" sz="2800" b="1" dirty="0" smtClean="0">
                <a:latin typeface="Times New Roman" panose="02020603050405020304" pitchFamily="18" charset="0"/>
                <a:ea typeface="Calibri" panose="020F0502020204030204" pitchFamily="34" charset="0"/>
              </a:rPr>
              <a:t>of the CPI</a:t>
            </a:r>
            <a:endParaRPr lang="en-US" sz="2800" dirty="0"/>
          </a:p>
        </p:txBody>
      </p:sp>
      <p:sp>
        <p:nvSpPr>
          <p:cNvPr id="3" name="Content Placeholder 2"/>
          <p:cNvSpPr>
            <a:spLocks noGrp="1"/>
          </p:cNvSpPr>
          <p:nvPr>
            <p:ph idx="1"/>
          </p:nvPr>
        </p:nvSpPr>
        <p:spPr/>
        <p:txBody>
          <a:bodyPr>
            <a:normAutofit fontScale="92500" lnSpcReduction="10000"/>
          </a:bodyPr>
          <a:lstStyle/>
          <a:p>
            <a:pPr marR="0" indent="-457200" algn="just">
              <a:lnSpc>
                <a:spcPct val="107000"/>
              </a:lnSpc>
              <a:spcBef>
                <a:spcPts val="0"/>
              </a:spcBef>
              <a:spcAft>
                <a:spcPts val="80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January 2013, ZIMSTAT was producing a CPI with new weights based on the 2011/12 PICES and the index reference period was December 2012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100.Older indices up to January 2009 were rebased accordingly. </a:t>
            </a:r>
          </a:p>
          <a:p>
            <a:pPr lvl="0" indent="-457200" algn="just">
              <a:lnSpc>
                <a:spcPct val="107000"/>
              </a:lnSpc>
              <a:spcBef>
                <a:spcPts val="0"/>
              </a:spcBef>
              <a:spcAft>
                <a:spcPts val="800"/>
              </a:spcAft>
              <a:buFont typeface="Wingdings" panose="05000000000000000000" pitchFamily="2" charset="2"/>
              <a:buChar char="Ø"/>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March 2019, ZIMSTAT revised again CPI weight using the 2017 PICES results and February 2019 = 100 was the index reference period. </a:t>
            </a:r>
            <a:endPar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Bef>
                <a:spcPts val="0"/>
              </a:spcBef>
              <a:spcAft>
                <a:spcPts val="800"/>
              </a:spcAft>
              <a:buFont typeface="Wingdings" panose="05000000000000000000" pitchFamily="2" charset="2"/>
              <a:buChar char="Ø"/>
            </a:pP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Another new series was created, that is, indices computed from ZWL. Rebasing of older indices was impossible because of differences in currencies.</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Bef>
                <a:spcPts val="0"/>
              </a:spcBef>
              <a:spcAft>
                <a:spcPts val="800"/>
              </a:spcAft>
              <a:buFont typeface="Wingdings" panose="05000000000000000000" pitchFamily="2" charset="2"/>
              <a:buChar char="Ø"/>
            </a:pP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ZIMSTAT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started converting all US dollar prices into RTGS$ using the local prevailing exchange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rates in creating a new series of ZWL indices.</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indent="-457200" algn="just">
              <a:lnSpc>
                <a:spcPct val="107000"/>
              </a:lnSpc>
              <a:spcBef>
                <a:spcPts val="0"/>
              </a:spcBef>
              <a:spcAft>
                <a:spcPts val="800"/>
              </a:spcAft>
              <a:buFont typeface="Wingdings" panose="05000000000000000000" pitchFamily="2" charset="2"/>
              <a:buChar char="Ø"/>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57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effectLst/>
                <a:latin typeface="Times New Roman" panose="02020603050405020304" pitchFamily="18" charset="0"/>
                <a:ea typeface="Calibri" panose="020F0502020204030204" pitchFamily="34" charset="0"/>
              </a:rPr>
              <a:t>Users’ </a:t>
            </a:r>
            <a:r>
              <a:rPr lang="en-US" sz="2800" b="1" dirty="0" smtClean="0">
                <a:effectLst/>
                <a:latin typeface="Times New Roman" panose="02020603050405020304" pitchFamily="18" charset="0"/>
                <a:ea typeface="Calibri" panose="020F0502020204030204" pitchFamily="34" charset="0"/>
              </a:rPr>
              <a:t>Needs and Challenges </a:t>
            </a:r>
            <a:endParaRPr lang="en-US" sz="2800" dirty="0"/>
          </a:p>
        </p:txBody>
      </p:sp>
      <p:sp>
        <p:nvSpPr>
          <p:cNvPr id="3" name="Content Placeholder 2"/>
          <p:cNvSpPr>
            <a:spLocks noGrp="1"/>
          </p:cNvSpPr>
          <p:nvPr>
            <p:ph idx="1"/>
          </p:nvPr>
        </p:nvSpPr>
        <p:spPr/>
        <p:txBody>
          <a:bodyPr>
            <a:normAutofit/>
          </a:bodyPr>
          <a:lstStyle/>
          <a:p>
            <a:pPr marR="0" indent="-457200" algn="just">
              <a:lnSpc>
                <a:spcPct val="107000"/>
              </a:lnSpc>
              <a:spcBef>
                <a:spcPts val="0"/>
              </a:spcBef>
              <a:spcAft>
                <a:spcPts val="800"/>
              </a:spcAft>
              <a:buFont typeface="Wingdings" panose="05000000000000000000" pitchFamily="2" charset="2"/>
              <a:buChar char="Ø"/>
              <a:tabLst>
                <a:tab pos="2971800" algn="ctr"/>
              </a:tabLs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Users wanted a CPI which measures the cost of living when consumers are buying using five pricing systems. </a:t>
            </a:r>
          </a:p>
          <a:p>
            <a:pPr lvl="0" indent="-457200" algn="just">
              <a:lnSpc>
                <a:spcPct val="107000"/>
              </a:lnSpc>
              <a:spcBef>
                <a:spcPts val="0"/>
              </a:spcBef>
              <a:spcAft>
                <a:spcPts val="800"/>
              </a:spcAft>
              <a:buFont typeface="Wingdings" panose="05000000000000000000" pitchFamily="2" charset="2"/>
              <a:buChar char="Ø"/>
              <a:tabLst>
                <a:tab pos="2971800" algn="ctr"/>
              </a:tabLst>
            </a:pP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Since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users wanted five separate CPIs according to the mode of payment; Challenges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were;</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spcBef>
                <a:spcPts val="0"/>
              </a:spcBef>
              <a:spcAft>
                <a:spcPts val="800"/>
              </a:spcAft>
              <a:buFont typeface="Wingdings" panose="05000000000000000000" pitchFamily="2" charset="2"/>
              <a:buChar char="Ø"/>
              <a:tabLst>
                <a:tab pos="2971800" algn="ctr"/>
              </a:tabLs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Sampling of outlets and representativeness of the selected samples</a:t>
            </a:r>
          </a:p>
          <a:p>
            <a:pPr lvl="0" indent="-457200" algn="just">
              <a:lnSpc>
                <a:spcPct val="107000"/>
              </a:lnSpc>
              <a:spcBef>
                <a:spcPts val="0"/>
              </a:spcBef>
              <a:spcAft>
                <a:spcPts val="800"/>
              </a:spcAft>
              <a:buFont typeface="Wingdings" panose="05000000000000000000" pitchFamily="2" charset="2"/>
              <a:buChar char="Ø"/>
              <a:tabLst>
                <a:tab pos="2971800" algn="ctr"/>
              </a:tabLs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Would the resources be enough for the exercise?</a:t>
            </a:r>
          </a:p>
          <a:p>
            <a:pPr lvl="0" indent="-457200" algn="just">
              <a:lnSpc>
                <a:spcPct val="107000"/>
              </a:lnSpc>
              <a:spcBef>
                <a:spcPts val="0"/>
              </a:spcBef>
              <a:spcAft>
                <a:spcPts val="800"/>
              </a:spcAft>
              <a:buFont typeface="Wingdings" panose="05000000000000000000" pitchFamily="2" charset="2"/>
              <a:buChar char="Ø"/>
              <a:tabLst>
                <a:tab pos="2971800" algn="ctr"/>
              </a:tabLst>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Also are the demands not violating international standards?</a:t>
            </a:r>
          </a:p>
          <a:p>
            <a:pPr marR="0" indent="-457200" algn="just">
              <a:lnSpc>
                <a:spcPct val="107000"/>
              </a:lnSpc>
              <a:spcBef>
                <a:spcPts val="0"/>
              </a:spcBef>
              <a:spcAft>
                <a:spcPts val="800"/>
              </a:spcAft>
              <a:buFont typeface="Wingdings" panose="05000000000000000000" pitchFamily="2" charset="2"/>
              <a:buChar char="Ø"/>
              <a:tabLst>
                <a:tab pos="2971800" algn="ctr"/>
              </a:tabLs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040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196</TotalTime>
  <Words>553</Words>
  <Application>Microsoft Office PowerPoint</Application>
  <PresentationFormat>Widescreen</PresentationFormat>
  <Paragraphs>53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Times New Roman</vt:lpstr>
      <vt:lpstr>Wingdings</vt:lpstr>
      <vt:lpstr>Office Theme</vt:lpstr>
      <vt:lpstr>THE EFFECTS OF CHANGING CURRENCY ON THE ZIMBABWE CONSUMER PRICE INDEX (CPI)</vt:lpstr>
      <vt:lpstr>Pricing system during multiple currency in Zimbabwe and its effects</vt:lpstr>
      <vt:lpstr>Cash shortages in Zimbabwe and the effects </vt:lpstr>
      <vt:lpstr>The behaviour of CPI due to cash shortages in 2017</vt:lpstr>
      <vt:lpstr>The behaviour of CPI due to cash shortages in 2018</vt:lpstr>
      <vt:lpstr>Exchange Rates from Jan 2018 to Feb 2019 (Exchange rates between the US dollar and the bond note on the parallel market)</vt:lpstr>
      <vt:lpstr>Treatment of multiple currencies prices during the period on CPI</vt:lpstr>
      <vt:lpstr>Rebasing of the CPI</vt:lpstr>
      <vt:lpstr>Users’ Needs and Challenges </vt:lpstr>
      <vt:lpstr>Challenges faced in communicating with users</vt:lpstr>
      <vt:lpstr>Reaction of the general public users in Zimbabwe</vt:lpstr>
      <vt:lpstr>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system during multiple currency in Zimbabwe</dc:title>
  <dc:creator>Preferred Customer</dc:creator>
  <cp:lastModifiedBy>Preferred Customer</cp:lastModifiedBy>
  <cp:revision>23</cp:revision>
  <dcterms:created xsi:type="dcterms:W3CDTF">2021-05-10T09:02:19Z</dcterms:created>
  <dcterms:modified xsi:type="dcterms:W3CDTF">2021-05-11T20:41:49Z</dcterms:modified>
</cp:coreProperties>
</file>