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8" r:id="rId5"/>
    <p:sldMasterId id="2147483670" r:id="rId6"/>
    <p:sldMasterId id="2147483672" r:id="rId7"/>
  </p:sldMasterIdLst>
  <p:notesMasterIdLst>
    <p:notesMasterId r:id="rId25"/>
  </p:notesMasterIdLst>
  <p:handoutMasterIdLst>
    <p:handoutMasterId r:id="rId26"/>
  </p:handoutMasterIdLst>
  <p:sldIdLst>
    <p:sldId id="260" r:id="rId8"/>
    <p:sldId id="349" r:id="rId9"/>
    <p:sldId id="352" r:id="rId10"/>
    <p:sldId id="315" r:id="rId11"/>
    <p:sldId id="353" r:id="rId12"/>
    <p:sldId id="350" r:id="rId13"/>
    <p:sldId id="351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45" r:id="rId22"/>
    <p:sldId id="361" r:id="rId23"/>
    <p:sldId id="259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ler, Christopher - BLS" initials="MC-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168"/>
    <a:srgbClr val="000000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5" autoAdjust="0"/>
    <p:restoredTop sz="61697" autoAdjust="0"/>
  </p:normalViewPr>
  <p:slideViewPr>
    <p:cSldViewPr snapToGrid="0" showGuides="1">
      <p:cViewPr varScale="1">
        <p:scale>
          <a:sx n="51" d="100"/>
          <a:sy n="51" d="100"/>
        </p:scale>
        <p:origin x="2203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1570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53D39A-FB07-40D8-B455-E5E7D563DE76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58EA67-873D-465F-B78C-7C9FBF3A9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04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DFD64C-C62D-4114-B900-E80AD947A42A}" type="datetimeFigureOut">
              <a:rPr lang="en-US" smtClean="0"/>
              <a:t>5/21/2021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2A1F67-6641-45FC-AB01-630029B1A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6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1F67-6641-45FC-AB01-630029B1AF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26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1F67-6641-45FC-AB01-630029B1AF8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66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1F67-6641-45FC-AB01-630029B1AF8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0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1F67-6641-45FC-AB01-630029B1AF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8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ECF3-3641-48D1-BC01-4DEC4045BCF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3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1F67-6641-45FC-AB01-630029B1AF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5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1F67-6641-45FC-AB01-630029B1AF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13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1F67-6641-45FC-AB01-630029B1AF8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8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1F67-6641-45FC-AB01-630029B1AF8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43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1F67-6641-45FC-AB01-630029B1AF8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56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1F67-6641-45FC-AB01-630029B1AF8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7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970533"/>
            <a:ext cx="8229600" cy="1175005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spcBef>
                <a:spcPts val="600"/>
              </a:spcBef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3483"/>
            <a:ext cx="8229600" cy="1527048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Click, add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6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861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970533"/>
            <a:ext cx="8229600" cy="1175005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spcBef>
                <a:spcPts val="600"/>
              </a:spcBef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3483"/>
            <a:ext cx="8229600" cy="1527048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Click, add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35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202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50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8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04672"/>
          </a:xfrm>
        </p:spPr>
        <p:txBody>
          <a:bodyPr/>
          <a:lstStyle>
            <a:lvl1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9"/>
            <a:ext cx="8229600" cy="3992563"/>
          </a:xfrm>
        </p:spPr>
        <p:txBody>
          <a:bodyPr/>
          <a:lstStyle>
            <a:lvl1pPr>
              <a:defRPr baseline="0"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E1126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(not recommended)</a:t>
            </a:r>
          </a:p>
        </p:txBody>
      </p:sp>
    </p:spTree>
    <p:extLst>
      <p:ext uri="{BB962C8B-B14F-4D97-AF65-F5344CB8AC3E}">
        <p14:creationId xmlns:p14="http://schemas.microsoft.com/office/powerpoint/2010/main" val="4509417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pos="5472" userDrawn="1">
          <p15:clr>
            <a:srgbClr val="FBAE40"/>
          </p15:clr>
        </p15:guide>
        <p15:guide id="3" orient="horz" pos="2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1164" y="1689102"/>
            <a:ext cx="4122737" cy="4564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767264" y="1689102"/>
            <a:ext cx="4122737" cy="4564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5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33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1" y="2093913"/>
            <a:ext cx="3871913" cy="40560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814888" y="2093913"/>
            <a:ext cx="3871913" cy="4056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608140"/>
            <a:ext cx="3871913" cy="485775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Compare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4887" y="1608140"/>
            <a:ext cx="3871913" cy="485775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Compare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9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8316" y="2516393"/>
            <a:ext cx="8229600" cy="1096962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429001" y="722672"/>
            <a:ext cx="5235677" cy="52574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98464" y="1526460"/>
            <a:ext cx="3030536" cy="44536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8464" y="722672"/>
            <a:ext cx="3030536" cy="73818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5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13684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0" y="5763464"/>
            <a:ext cx="8762456" cy="976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767" y="6185131"/>
            <a:ext cx="889530" cy="532394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57201" y="6002570"/>
            <a:ext cx="4680649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b="0" i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Any opinions expressed in this presentation are those of the author and do not constitute policy of the Bureau of Labor Statistics.</a:t>
            </a:r>
            <a:endParaRPr lang="en-US" sz="1100" b="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57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 baseline="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8" y="5832063"/>
            <a:ext cx="8804305" cy="97655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2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752601"/>
            <a:ext cx="8229600" cy="396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(not recommended)</a:t>
            </a:r>
          </a:p>
          <a:p>
            <a:pPr lvl="4"/>
            <a:endParaRPr lang="en-US" dirty="0" smtClean="0"/>
          </a:p>
          <a:p>
            <a:pPr lvl="3"/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31" y="6281317"/>
            <a:ext cx="790697" cy="473242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96400" y="6335378"/>
            <a:ext cx="57912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900" b="0" kern="1200" spc="45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20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200" cap="small" spc="3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—</a:t>
            </a:r>
            <a:r>
              <a:rPr lang="en-US" sz="120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200" cap="small" spc="3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90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900" b="1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168648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1" r:id="rId2"/>
    <p:sldLayoutId id="2147483690" r:id="rId3"/>
    <p:sldLayoutId id="2147483695" r:id="rId4"/>
    <p:sldLayoutId id="2147483692" r:id="rId5"/>
    <p:sldLayoutId id="2147483693" r:id="rId6"/>
    <p:sldLayoutId id="214748369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92168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Wingdings" pitchFamily="2" charset="2"/>
        <a:buChar char=""/>
        <a:defRPr sz="32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Font typeface="Wingdings 3" pitchFamily="18" charset="2"/>
        <a:buChar char=""/>
        <a:defRPr sz="28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Font typeface="Calibri" pitchFamily="34" charset="0"/>
        <a:buChar char="–"/>
        <a:defRPr sz="24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125000"/>
        <a:buFont typeface="Arial" charset="0"/>
        <a:buChar char="•"/>
        <a:defRPr sz="20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 kern="12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r="9955"/>
          <a:stretch/>
        </p:blipFill>
        <p:spPr>
          <a:xfrm>
            <a:off x="0" y="2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2" y="5881447"/>
            <a:ext cx="8736804" cy="9765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85" y="6229584"/>
            <a:ext cx="901767" cy="539718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96400" y="6335378"/>
            <a:ext cx="57912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500" cap="small" spc="3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844186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98" r:id="rId2"/>
    <p:sldLayoutId id="214748369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4FC25.B37F223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0" y="68542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noFill/>
                </a:ln>
                <a:ea typeface="Verdana" panose="020B0604030504040204" pitchFamily="34" charset="0"/>
                <a:cs typeface="Verdana" panose="020B0604030504040204" pitchFamily="34" charset="0"/>
              </a:rPr>
              <a:t>Options for Publishing Timely,</a:t>
            </a:r>
          </a:p>
          <a:p>
            <a:pPr algn="ctr"/>
            <a:r>
              <a:rPr lang="en-US" sz="4000" b="1" dirty="0">
                <a:ln w="12700">
                  <a:noFill/>
                </a:ln>
                <a:ea typeface="Verdana" panose="020B0604030504040204" pitchFamily="34" charset="0"/>
                <a:cs typeface="Verdana" panose="020B0604030504040204" pitchFamily="34" charset="0"/>
              </a:rPr>
              <a:t>Nearly Superlative Indexes</a:t>
            </a:r>
            <a:endParaRPr lang="en-US" sz="2400" b="1" dirty="0">
              <a:ln w="3175">
                <a:noFill/>
              </a:ln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749564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635">
                  <a:noFill/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 </a:t>
            </a:r>
            <a:r>
              <a:rPr lang="en-US" sz="2400" b="1" dirty="0" smtClean="0">
                <a:ln w="635">
                  <a:noFill/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Cage</a:t>
            </a:r>
            <a:endParaRPr lang="en-US" sz="2400" b="1" dirty="0">
              <a:ln w="635">
                <a:noFill/>
              </a:ln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000" b="1" dirty="0">
                <a:ln w="635">
                  <a:noFill/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U.S. Bureau of Labor Statistics</a:t>
            </a:r>
            <a:endParaRPr lang="en-US" sz="1600" b="1" dirty="0">
              <a:ln w="635">
                <a:noFill/>
              </a:ln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dirty="0">
                <a:ln w="0">
                  <a:noFill/>
                </a:ln>
                <a:latin typeface="Century Gothic" panose="020B0502020202020204" pitchFamily="34" charset="0"/>
              </a:rPr>
              <a:t>Meeting of the Group of Experts on Consumer Price Indexes</a:t>
            </a:r>
          </a:p>
          <a:p>
            <a:pPr algn="ctr"/>
            <a:r>
              <a:rPr lang="en-US" dirty="0">
                <a:ln w="0">
                  <a:noFill/>
                </a:ln>
                <a:latin typeface="Century Gothic" panose="020B0502020202020204" pitchFamily="34" charset="0"/>
              </a:rPr>
              <a:t>United Nations Economic Commission for Europe</a:t>
            </a:r>
          </a:p>
          <a:p>
            <a:pPr algn="ctr"/>
            <a:r>
              <a:rPr lang="en-US" dirty="0">
                <a:ln w="0">
                  <a:noFill/>
                </a:ln>
                <a:latin typeface="Century Gothic" panose="020B0502020202020204" pitchFamily="34" charset="0"/>
              </a:rPr>
              <a:t>June 9,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2540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>
                  <a:noFill/>
                </a:ln>
                <a:latin typeface="Century Gothic" panose="020B0502020202020204" pitchFamily="34" charset="0"/>
              </a:rPr>
              <a:t>BLS working paper by</a:t>
            </a:r>
          </a:p>
          <a:p>
            <a:pPr algn="ctr"/>
            <a:r>
              <a:rPr lang="en-US" dirty="0" smtClean="0">
                <a:ln w="0">
                  <a:noFill/>
                </a:ln>
                <a:latin typeface="Century Gothic" panose="020B0502020202020204" pitchFamily="34" charset="0"/>
              </a:rPr>
              <a:t>Trevor Bergqvist, Rob Cage, Blake Hoarty, Sara Stanley, Jeff Wilson</a:t>
            </a:r>
            <a:endParaRPr lang="en-US" dirty="0">
              <a:ln w="0">
                <a:noFill/>
              </a:ln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913" y="2320726"/>
            <a:ext cx="3428407" cy="140480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73991"/>
            <a:ext cx="9144000" cy="717266"/>
          </a:xfrm>
        </p:spPr>
        <p:txBody>
          <a:bodyPr/>
          <a:lstStyle/>
          <a:p>
            <a:pPr algn="l"/>
            <a:r>
              <a:rPr lang="en-US" sz="2800" dirty="0" smtClean="0"/>
              <a:t>Improved prediction: </a:t>
            </a:r>
            <a:r>
              <a:rPr lang="en-US" sz="2400" dirty="0" smtClean="0">
                <a:solidFill>
                  <a:srgbClr val="00B0F0"/>
                </a:solidFill>
              </a:rPr>
              <a:t>Tornqvist with forecasted monthly weights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619841"/>
            <a:ext cx="9144000" cy="97427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9216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57825" y="960558"/>
                <a:ext cx="3366495" cy="13056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wrap="none" lIns="0" tIns="0" rIns="0" bIns="0" rtlCol="0" anchor="ctr">
                <a:normAutofit fontScale="475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𝑡</m:t>
                          </m:r>
                          <m: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−1,</m:t>
                          </m:r>
                          <m: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𝑡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𝑇</m:t>
                          </m:r>
                        </m:sup>
                      </m:sSubSup>
                      <m:r>
                        <a:rPr lang="en-US" sz="3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+mj-ea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3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36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cs typeface="Tahoma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3600" i="1" smtClean="0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j-ea"/>
                                                  <a:cs typeface="Tahoma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6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360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60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360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36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360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6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  <m:r>
                                        <a:rPr lang="en-US" sz="3600" b="0" i="1" baseline="-2500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cs typeface="Tahoma" pitchFamily="34" charset="0"/>
                                        </a:rPr>
                                        <m:t>𝑖</m:t>
                                      </m:r>
                                      <m:r>
                                        <a:rPr lang="en-US" sz="3600" b="0" i="1" baseline="-2500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cs typeface="Tahoma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3600" b="0" i="1" baseline="-2500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cs typeface="Tahoma" pitchFamily="34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3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cs typeface="Tahoma" pitchFamily="34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Tahoma" pitchFamily="34" charset="0"/>
                  <a:ea typeface="+mj-ea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825" y="960558"/>
                <a:ext cx="3366495" cy="13056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370512" y="1254939"/>
            <a:ext cx="5025401" cy="3113934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32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ARIMA model (0 1 1)(0 1 1) fitted for all monthly elementary item budget share time series</a:t>
            </a:r>
          </a:p>
          <a:p>
            <a:pPr>
              <a:spcBef>
                <a:spcPts val="120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Time span of December 1999 to December 2016</a:t>
            </a:r>
          </a:p>
          <a:p>
            <a:pPr>
              <a:spcBef>
                <a:spcPts val="120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Generate forecasts for January 2017 to December 2017</a:t>
            </a:r>
          </a:p>
          <a:p>
            <a:pPr>
              <a:spcBef>
                <a:spcPts val="120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Stable seasonal pattern assumed</a:t>
            </a:r>
          </a:p>
          <a:p>
            <a:pPr>
              <a:spcBef>
                <a:spcPts val="120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Forecasting equation: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6420" y="4560487"/>
            <a:ext cx="6088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Ŷ</a:t>
            </a:r>
            <a:r>
              <a:rPr lang="fr-FR" sz="2400" baseline="-25000" dirty="0" err="1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  =  Y</a:t>
            </a:r>
            <a:r>
              <a:rPr lang="fr-FR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t-12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 + Y</a:t>
            </a:r>
            <a:r>
              <a:rPr lang="fr-FR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t-1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 – Y</a:t>
            </a:r>
            <a:r>
              <a:rPr lang="fr-FR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t-13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θ</a:t>
            </a:r>
            <a:r>
              <a:rPr lang="fr-FR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fr-FR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t-1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Θ</a:t>
            </a:r>
            <a:r>
              <a:rPr lang="fr-FR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fr-FR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t-12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 +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θ</a:t>
            </a:r>
            <a:r>
              <a:rPr lang="fr-FR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Θ</a:t>
            </a:r>
            <a:r>
              <a:rPr lang="fr-FR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fr-FR" baseline="-25000" dirty="0">
                <a:latin typeface="Calibri" panose="020F0502020204030204" pitchFamily="34" charset="0"/>
                <a:ea typeface="Calibri" panose="020F0502020204030204" pitchFamily="34" charset="0"/>
              </a:rPr>
              <a:t>t-13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7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73991"/>
            <a:ext cx="9144000" cy="717266"/>
          </a:xfrm>
        </p:spPr>
        <p:txBody>
          <a:bodyPr/>
          <a:lstStyle/>
          <a:p>
            <a:pPr algn="l"/>
            <a:r>
              <a:rPr lang="en-US" sz="2800" dirty="0" smtClean="0"/>
              <a:t>Forecasts: </a:t>
            </a:r>
            <a:r>
              <a:rPr lang="en-US" sz="2800" dirty="0" smtClean="0">
                <a:solidFill>
                  <a:srgbClr val="00B0F0"/>
                </a:solidFill>
              </a:rPr>
              <a:t>seasonal items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619841"/>
            <a:ext cx="9144000" cy="97427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9216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/>
            <a:endParaRPr lang="en-US" sz="2400" dirty="0"/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311097" y="4717083"/>
            <a:ext cx="4431232" cy="1549248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32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HF02 - Natural gas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EE01 – College tuition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FT01 - Soup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AB01 - Boys outerwear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HB02 - Lodging away from home (hotels)</a:t>
            </a:r>
          </a:p>
        </p:txBody>
      </p:sp>
      <p:sp>
        <p:nvSpPr>
          <p:cNvPr id="2" name="Rectangle 1"/>
          <p:cNvSpPr/>
          <p:nvPr/>
        </p:nvSpPr>
        <p:spPr>
          <a:xfrm>
            <a:off x="241300" y="4403340"/>
            <a:ext cx="20769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/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Highly seasonal items:</a:t>
            </a:r>
            <a:endParaRPr lang="en-US" sz="1600" b="1" cap="none" spc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953" y="1047992"/>
            <a:ext cx="2679134" cy="301397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481746"/>
              </p:ext>
            </p:extLst>
          </p:nvPr>
        </p:nvGraphicFramePr>
        <p:xfrm>
          <a:off x="241300" y="1060840"/>
          <a:ext cx="4886512" cy="3001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Worksheet" r:id="rId5" imgW="8662268" imgH="6281994" progId="Excel.Sheet.12">
                  <p:embed/>
                </p:oleObj>
              </mc:Choice>
              <mc:Fallback>
                <p:oleObj name="Worksheet" r:id="rId5" imgW="8662268" imgH="62819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300" y="1060840"/>
                        <a:ext cx="4886512" cy="3001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7650" y="751934"/>
            <a:ext cx="2491740" cy="36057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HF02 = Natural Gas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8976" y="4375705"/>
            <a:ext cx="3417347" cy="189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73991"/>
            <a:ext cx="9144000" cy="717266"/>
          </a:xfrm>
        </p:spPr>
        <p:txBody>
          <a:bodyPr/>
          <a:lstStyle/>
          <a:p>
            <a:pPr algn="l"/>
            <a:r>
              <a:rPr lang="en-US" sz="2800" dirty="0" smtClean="0"/>
              <a:t>Forecasts: </a:t>
            </a:r>
            <a:r>
              <a:rPr lang="en-US" sz="2800" dirty="0" smtClean="0">
                <a:solidFill>
                  <a:srgbClr val="00B0F0"/>
                </a:solidFill>
              </a:rPr>
              <a:t>upward trending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619841"/>
            <a:ext cx="9144000" cy="97427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9216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/>
            <a:endParaRPr lang="en-US" sz="2400" dirty="0"/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311097" y="4717083"/>
            <a:ext cx="4171256" cy="1549248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32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HA01 - Rent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ED03 – Cellular phone service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MD01 – Hospital services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RB01 – Pets and pet supplies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FT06 – Prepared salads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3371" y="4378529"/>
            <a:ext cx="290368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latin typeface="Calibri" panose="020F0502020204030204" pitchFamily="34" charset="0"/>
                <a:cs typeface="Calibri" panose="020F0502020204030204" pitchFamily="34" charset="0"/>
              </a:rPr>
              <a:t>Notable u</a:t>
            </a:r>
            <a:r>
              <a:rPr lang="en-US" sz="1600" b="1" cap="none" spc="0" dirty="0" smtClean="0">
                <a:ln/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pward trending items:</a:t>
            </a:r>
            <a:endParaRPr lang="en-US" sz="1600" b="1" cap="none" spc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027" y="1107100"/>
            <a:ext cx="2739946" cy="305491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134614"/>
              </p:ext>
            </p:extLst>
          </p:nvPr>
        </p:nvGraphicFramePr>
        <p:xfrm>
          <a:off x="311097" y="884701"/>
          <a:ext cx="5191311" cy="3293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Worksheet" r:id="rId5" imgW="8662268" imgH="6281994" progId="Excel.Sheet.12">
                  <p:embed/>
                </p:oleObj>
              </mc:Choice>
              <mc:Fallback>
                <p:oleObj name="Worksheet" r:id="rId5" imgW="8662268" imgH="62819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097" y="884701"/>
                        <a:ext cx="5191311" cy="3293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3543" y="4378529"/>
            <a:ext cx="3118970" cy="22586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3027" y="746525"/>
            <a:ext cx="2658047" cy="36057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ED03 – Cellular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phone service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73991"/>
            <a:ext cx="9144000" cy="717266"/>
          </a:xfrm>
        </p:spPr>
        <p:txBody>
          <a:bodyPr/>
          <a:lstStyle/>
          <a:p>
            <a:pPr algn="l"/>
            <a:r>
              <a:rPr lang="en-US" sz="2800" dirty="0" smtClean="0"/>
              <a:t>Forecasts: </a:t>
            </a:r>
            <a:r>
              <a:rPr lang="en-US" sz="2800" dirty="0" smtClean="0">
                <a:solidFill>
                  <a:srgbClr val="00B0F0"/>
                </a:solidFill>
              </a:rPr>
              <a:t>downward trending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619841"/>
            <a:ext cx="9144000" cy="97427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9216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/>
            <a:endParaRPr lang="en-US" sz="2400" dirty="0"/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311097" y="4717083"/>
            <a:ext cx="4431232" cy="1549248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32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RG01- Newspapers and magazines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RC02– Sports equipment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FP02 - Tea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GD01 – Legal services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/>
                </a:solidFill>
              </a:rPr>
              <a:t>AF01 – Infants apparel</a:t>
            </a:r>
          </a:p>
        </p:txBody>
      </p:sp>
      <p:sp>
        <p:nvSpPr>
          <p:cNvPr id="2" name="Rectangle 1"/>
          <p:cNvSpPr/>
          <p:nvPr/>
        </p:nvSpPr>
        <p:spPr>
          <a:xfrm>
            <a:off x="224272" y="4380090"/>
            <a:ext cx="31656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/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Notable downwar</a:t>
            </a:r>
            <a:r>
              <a:rPr lang="en-US" sz="1600" b="1" dirty="0" smtClean="0">
                <a:ln/>
                <a:latin typeface="Calibri" panose="020F0502020204030204" pitchFamily="34" charset="0"/>
                <a:cs typeface="Calibri" panose="020F0502020204030204" pitchFamily="34" charset="0"/>
              </a:rPr>
              <a:t>d trending items</a:t>
            </a:r>
            <a:r>
              <a:rPr lang="en-US" sz="1600" b="1" cap="none" spc="0" dirty="0" smtClean="0">
                <a:ln/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600" b="1" cap="none" spc="0" dirty="0">
              <a:ln/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748" y="4347751"/>
            <a:ext cx="3114675" cy="2255573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013880"/>
              </p:ext>
            </p:extLst>
          </p:nvPr>
        </p:nvGraphicFramePr>
        <p:xfrm>
          <a:off x="311097" y="791257"/>
          <a:ext cx="5031857" cy="329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Worksheet" r:id="rId5" imgW="8662268" imgH="6281994" progId="Excel.Sheet.12">
                  <p:embed/>
                </p:oleObj>
              </mc:Choice>
              <mc:Fallback>
                <p:oleObj name="Worksheet" r:id="rId5" imgW="8662268" imgH="62819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097" y="791257"/>
                        <a:ext cx="5031857" cy="329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4051" y="1056561"/>
            <a:ext cx="2980625" cy="30258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19775" y="751934"/>
            <a:ext cx="2676525" cy="36057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RG01 = Newspapers and magazines</a:t>
            </a:r>
          </a:p>
        </p:txBody>
      </p:sp>
    </p:spTree>
    <p:extLst>
      <p:ext uri="{BB962C8B-B14F-4D97-AF65-F5344CB8AC3E}">
        <p14:creationId xmlns:p14="http://schemas.microsoft.com/office/powerpoint/2010/main" val="36037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73991"/>
            <a:ext cx="9144000" cy="717266"/>
          </a:xfrm>
        </p:spPr>
        <p:txBody>
          <a:bodyPr/>
          <a:lstStyle/>
          <a:p>
            <a:pPr algn="l"/>
            <a:r>
              <a:rPr lang="en-US" sz="2800" dirty="0" smtClean="0"/>
              <a:t>Index Results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619841"/>
            <a:ext cx="9144000" cy="97427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9216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34" y="895575"/>
            <a:ext cx="7714802" cy="532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accent1">
                <a:lumMod val="5000"/>
                <a:lumOff val="95000"/>
              </a:schemeClr>
            </a:gs>
            <a:gs pos="100000">
              <a:schemeClr val="tx1">
                <a:lumMod val="10000"/>
                <a:lumOff val="9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004"/>
            <a:ext cx="9144000" cy="697995"/>
          </a:xfrm>
          <a:ln>
            <a:noFill/>
          </a:ln>
        </p:spPr>
        <p:txBody>
          <a:bodyPr/>
          <a:lstStyle/>
          <a:p>
            <a:r>
              <a:rPr lang="en-US" sz="3600" dirty="0" smtClean="0">
                <a:ln w="3175">
                  <a:noFill/>
                </a:ln>
              </a:rPr>
              <a:t>Conclusions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759332" y="1176024"/>
            <a:ext cx="7775068" cy="4588282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32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Tornqvist with forecasted weights and monthly chained C.E.S. models with y-1 weights are improvement over current methodology</a:t>
            </a:r>
          </a:p>
          <a:p>
            <a:pPr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Tornqvist with forecasted weights and C.E.S. </a:t>
            </a:r>
            <a:r>
              <a:rPr lang="en-US" sz="2400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=0.85 both predict actual Tornqvist within |0.07| percent per annum</a:t>
            </a:r>
          </a:p>
          <a:p>
            <a:pPr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Improvement of item monthly budget share models could decrease prediction error for Tornqvist w\ forecasted weights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Opportunity to include intervention adjustments for alternative spending data acquired for forecast period in real-time</a:t>
            </a:r>
          </a:p>
        </p:txBody>
      </p:sp>
    </p:spTree>
    <p:extLst>
      <p:ext uri="{BB962C8B-B14F-4D97-AF65-F5344CB8AC3E}">
        <p14:creationId xmlns:p14="http://schemas.microsoft.com/office/powerpoint/2010/main" val="4065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004"/>
            <a:ext cx="9144000" cy="697995"/>
          </a:xfrm>
          <a:ln>
            <a:noFill/>
          </a:ln>
        </p:spPr>
        <p:txBody>
          <a:bodyPr/>
          <a:lstStyle/>
          <a:p>
            <a:r>
              <a:rPr lang="en-US" sz="3600" dirty="0" smtClean="0">
                <a:ln w="3175">
                  <a:noFill/>
                </a:ln>
              </a:rPr>
              <a:t>Future directions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768857" y="1395099"/>
            <a:ext cx="7775068" cy="3491226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32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Fine tune budget share forecast models</a:t>
            </a:r>
          </a:p>
          <a:p>
            <a:pPr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Test model performance for an extended time period</a:t>
            </a:r>
          </a:p>
          <a:p>
            <a:pPr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Compare and contrast CES approach (with modeled elasticity) against Tornqvist approach (with modeled budget shares) during COVID lockdown period (2020)</a:t>
            </a:r>
          </a:p>
          <a:p>
            <a:pPr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Revise preliminary Chained CPI-U methodology if evidence suggests prediction error can be reliably reduced</a:t>
            </a:r>
          </a:p>
          <a:p>
            <a:pPr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4000">
              <a:schemeClr val="accent5">
                <a:lumMod val="20000"/>
                <a:lumOff val="80000"/>
              </a:schemeClr>
            </a:gs>
            <a:gs pos="62000">
              <a:schemeClr val="bg2">
                <a:lumMod val="60000"/>
                <a:lumOff val="40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0" y="2415457"/>
            <a:ext cx="9144000" cy="371196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400"/>
              </a:lnSpc>
              <a:spcBef>
                <a:spcPts val="6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635">
                  <a:noFill/>
                </a:ln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 Cage</a:t>
            </a:r>
            <a:endParaRPr lang="en-US" sz="2400" dirty="0">
              <a:ln w="635">
                <a:noFill/>
              </a:ln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3700"/>
              </a:lnSpc>
              <a:spcBef>
                <a:spcPts val="0"/>
              </a:spcBef>
            </a:pPr>
            <a:r>
              <a:rPr lang="en-US" sz="2800" b="0" dirty="0" smtClean="0">
                <a:solidFill>
                  <a:schemeClr val="tx1"/>
                </a:solidFill>
              </a:rPr>
              <a:t>Assistant Commissioner, CPI</a:t>
            </a:r>
            <a:endParaRPr lang="en-US" sz="28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0" dirty="0">
                <a:solidFill>
                  <a:schemeClr val="tx1"/>
                </a:solidFill>
              </a:rPr>
              <a:t>U.S. Department of Labor | Bureau of Labor Statistics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0" dirty="0">
                <a:solidFill>
                  <a:schemeClr val="tx1"/>
                </a:solidFill>
              </a:rPr>
              <a:t>2 Massachusetts Ave, N.E. | Washington, DC </a:t>
            </a:r>
          </a:p>
          <a:p>
            <a:pPr>
              <a:lnSpc>
                <a:spcPts val="3700"/>
              </a:lnSpc>
              <a:spcBef>
                <a:spcPts val="0"/>
              </a:spcBef>
            </a:pPr>
            <a:r>
              <a:rPr lang="en-US" sz="2400" b="0" dirty="0">
                <a:solidFill>
                  <a:schemeClr val="tx1"/>
                </a:solidFill>
              </a:rPr>
              <a:t>www.bls.gov/cpi</a:t>
            </a:r>
          </a:p>
          <a:p>
            <a:pPr>
              <a:lnSpc>
                <a:spcPts val="3700"/>
              </a:lnSpc>
              <a:spcBef>
                <a:spcPts val="0"/>
              </a:spcBef>
            </a:pPr>
            <a:r>
              <a:rPr lang="en-US" sz="2400" b="0" dirty="0">
                <a:solidFill>
                  <a:schemeClr val="tx1"/>
                </a:solidFill>
              </a:rPr>
              <a:t>202-691-6959</a:t>
            </a:r>
          </a:p>
          <a:p>
            <a:pPr>
              <a:lnSpc>
                <a:spcPts val="3700"/>
              </a:lnSpc>
              <a:spcBef>
                <a:spcPts val="0"/>
              </a:spcBef>
            </a:pPr>
            <a:r>
              <a:rPr lang="en-US" sz="2400" b="0" dirty="0">
                <a:solidFill>
                  <a:schemeClr val="tx1"/>
                </a:solidFill>
              </a:rPr>
              <a:t>cage.rob@bls.gov</a:t>
            </a:r>
          </a:p>
          <a:p>
            <a:pPr>
              <a:lnSpc>
                <a:spcPts val="3700"/>
              </a:lnSpc>
              <a:spcBef>
                <a:spcPts val="0"/>
              </a:spcBef>
            </a:pPr>
            <a:endParaRPr lang="en-US" sz="2800" b="0" dirty="0">
              <a:solidFill>
                <a:schemeClr val="tx1"/>
              </a:solidFill>
            </a:endParaRPr>
          </a:p>
          <a:p>
            <a:pPr>
              <a:lnSpc>
                <a:spcPts val="3700"/>
              </a:lnSpc>
              <a:spcBef>
                <a:spcPts val="0"/>
              </a:spcBef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lnSpc>
                <a:spcPts val="3700"/>
              </a:lnSpc>
              <a:spcBef>
                <a:spcPts val="0"/>
              </a:spcBef>
            </a:pP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50729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2700">
                  <a:noFill/>
                </a:ln>
                <a:latin typeface="Century Gothic" panose="020B0502020202020204" pitchFamily="34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5352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912" y="1082391"/>
            <a:ext cx="7638176" cy="4821966"/>
          </a:xfrm>
        </p:spPr>
        <p:txBody>
          <a:bodyPr/>
          <a:lstStyle/>
          <a:p>
            <a:pPr marL="457200" indent="-457200"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 smtClean="0"/>
              <a:t>Current publication solution for Tornqvist index</a:t>
            </a:r>
            <a:endParaRPr lang="en-US" sz="2800" dirty="0"/>
          </a:p>
          <a:p>
            <a:pPr marL="457200" indent="-457200">
              <a:spcBef>
                <a:spcPts val="3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/>
              <a:t>Options for an improved solution</a:t>
            </a:r>
          </a:p>
          <a:p>
            <a:pPr lvl="1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C.E.S. with modeled substitution elasticity – new modeling approaches</a:t>
            </a:r>
          </a:p>
          <a:p>
            <a:pPr lvl="1">
              <a:spcBef>
                <a:spcPts val="18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</a:rPr>
              <a:t>Tornqvist with forecasted weights</a:t>
            </a:r>
          </a:p>
          <a:p>
            <a:pPr marL="457200" indent="-457200">
              <a:spcBef>
                <a:spcPts val="3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/>
              <a:t>Results </a:t>
            </a:r>
          </a:p>
          <a:p>
            <a:pPr marL="457200" indent="-457200">
              <a:spcBef>
                <a:spcPts val="3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/>
              <a:t>Future direction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1027"/>
            <a:ext cx="9144000" cy="619839"/>
          </a:xfrm>
        </p:spPr>
        <p:txBody>
          <a:bodyPr/>
          <a:lstStyle/>
          <a:p>
            <a:pPr algn="l"/>
            <a:r>
              <a:rPr lang="en-US" sz="2800" dirty="0"/>
              <a:t>  Agenda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457200" y="5904359"/>
            <a:ext cx="8050306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Any opinions expressed in this presentation are those of the author and do not constitute policy of the Bureau of Labor Statistics.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619841"/>
            <a:ext cx="9144000" cy="97427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9216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35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80" y="796580"/>
            <a:ext cx="5023412" cy="2643416"/>
          </a:xfrm>
          <a:prstGeom prst="rect">
            <a:avLst/>
          </a:prstGeom>
        </p:spPr>
      </p:pic>
      <p:sp>
        <p:nvSpPr>
          <p:cNvPr id="5" name="Flowchart: Document 4"/>
          <p:cNvSpPr/>
          <p:nvPr/>
        </p:nvSpPr>
        <p:spPr>
          <a:xfrm rot="749747">
            <a:off x="6039494" y="1146816"/>
            <a:ext cx="1794077" cy="2293180"/>
          </a:xfrm>
          <a:prstGeom prst="flowChartDocumen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52940" y="2658359"/>
            <a:ext cx="3562526" cy="3742440"/>
            <a:chOff x="274183" y="3192102"/>
            <a:chExt cx="3562526" cy="3617331"/>
          </a:xfrm>
        </p:grpSpPr>
        <p:sp>
          <p:nvSpPr>
            <p:cNvPr id="8" name="Rectangle 9"/>
            <p:cNvSpPr txBox="1">
              <a:spLocks noChangeArrowheads="1"/>
            </p:cNvSpPr>
            <p:nvPr/>
          </p:nvSpPr>
          <p:spPr>
            <a:xfrm>
              <a:off x="274183" y="3588934"/>
              <a:ext cx="3562526" cy="322049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E1126"/>
                </a:buClr>
                <a:buSzPct val="80000"/>
                <a:buFont typeface="Wingdings" pitchFamily="2" charset="2"/>
                <a:buChar char=""/>
                <a:defRPr sz="3200" kern="1200">
                  <a:solidFill>
                    <a:srgbClr val="192168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E1126"/>
                </a:buClr>
                <a:buFont typeface="Wingdings 3" pitchFamily="18" charset="2"/>
                <a:buChar char=""/>
                <a:defRPr sz="2800" kern="1200">
                  <a:solidFill>
                    <a:srgbClr val="192168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E1126"/>
                </a:buClr>
                <a:buFont typeface="Calibri" pitchFamily="34" charset="0"/>
                <a:buChar char="–"/>
                <a:defRPr sz="2400" kern="1200">
                  <a:solidFill>
                    <a:srgbClr val="192168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E1126"/>
                </a:buClr>
                <a:buSzPct val="125000"/>
                <a:buFont typeface="Arial" charset="0"/>
                <a:buChar char="•"/>
                <a:defRPr sz="2000" kern="1200">
                  <a:solidFill>
                    <a:srgbClr val="192168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 kern="1200">
                  <a:solidFill>
                    <a:srgbClr val="000000"/>
                  </a:solidFill>
                  <a:latin typeface="Tahoma" pitchFamily="34" charset="0"/>
                  <a:ea typeface="+mn-ea"/>
                  <a:cs typeface="Tahoma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  <a:spcAft>
                  <a:spcPts val="450"/>
                </a:spcAft>
                <a:buSzPct val="100000"/>
                <a:buFont typeface="Wingdings" panose="05000000000000000000" pitchFamily="2" charset="2"/>
                <a:buChar char="§"/>
              </a:pPr>
              <a:r>
                <a:rPr lang="en-US" sz="1800" dirty="0">
                  <a:solidFill>
                    <a:schemeClr val="tx1"/>
                  </a:solidFill>
                </a:rPr>
                <a:t>Aggregate 100,000+ sampled items into component indexes</a:t>
              </a:r>
            </a:p>
            <a:p>
              <a:pPr>
                <a:spcBef>
                  <a:spcPts val="0"/>
                </a:spcBef>
                <a:spcAft>
                  <a:spcPts val="450"/>
                </a:spcAft>
                <a:buSzPct val="100000"/>
                <a:buFont typeface="Wingdings" panose="05000000000000000000" pitchFamily="2" charset="2"/>
                <a:buChar char="§"/>
              </a:pPr>
              <a:r>
                <a:rPr lang="en-US" sz="1800" dirty="0">
                  <a:solidFill>
                    <a:schemeClr val="tx1"/>
                  </a:solidFill>
                </a:rPr>
                <a:t>243 </a:t>
              </a:r>
              <a:r>
                <a:rPr lang="en-US" sz="1800" dirty="0" smtClean="0">
                  <a:solidFill>
                    <a:schemeClr val="tx1"/>
                  </a:solidFill>
                </a:rPr>
                <a:t>items x </a:t>
              </a:r>
              <a:r>
                <a:rPr lang="en-US" sz="1800" dirty="0">
                  <a:solidFill>
                    <a:schemeClr val="tx1"/>
                  </a:solidFill>
                </a:rPr>
                <a:t>32 </a:t>
              </a:r>
              <a:r>
                <a:rPr lang="en-US" sz="1800" dirty="0" smtClean="0">
                  <a:solidFill>
                    <a:schemeClr val="tx1"/>
                  </a:solidFill>
                </a:rPr>
                <a:t>areas </a:t>
              </a:r>
              <a:r>
                <a:rPr lang="en-US" sz="1800" dirty="0">
                  <a:solidFill>
                    <a:schemeClr val="tx1"/>
                  </a:solidFill>
                </a:rPr>
                <a:t>= 7,776 component indexes</a:t>
              </a:r>
            </a:p>
            <a:p>
              <a:pPr>
                <a:spcBef>
                  <a:spcPts val="0"/>
                </a:spcBef>
                <a:spcAft>
                  <a:spcPts val="450"/>
                </a:spcAft>
                <a:buSzPct val="100000"/>
                <a:buFont typeface="Wingdings" panose="05000000000000000000" pitchFamily="2" charset="2"/>
                <a:buChar char="§"/>
              </a:pPr>
              <a:r>
                <a:rPr lang="en-US" sz="1800" b="1" dirty="0">
                  <a:solidFill>
                    <a:schemeClr val="tx1"/>
                  </a:solidFill>
                </a:rPr>
                <a:t>Urban population only</a:t>
              </a:r>
            </a:p>
            <a:p>
              <a:pPr>
                <a:spcBef>
                  <a:spcPts val="0"/>
                </a:spcBef>
                <a:spcAft>
                  <a:spcPts val="450"/>
                </a:spcAft>
                <a:buSzPct val="100000"/>
                <a:buFont typeface="Wingdings" panose="05000000000000000000" pitchFamily="2" charset="2"/>
                <a:buChar char="§"/>
              </a:pPr>
              <a:r>
                <a:rPr lang="en-US" sz="1800" dirty="0">
                  <a:solidFill>
                    <a:schemeClr val="tx1"/>
                  </a:solidFill>
                </a:rPr>
                <a:t>Hybrid use of Laspeyres and </a:t>
              </a:r>
              <a:r>
                <a:rPr lang="en-US" sz="1800" dirty="0" smtClean="0">
                  <a:solidFill>
                    <a:schemeClr val="tx1"/>
                  </a:solidFill>
                </a:rPr>
                <a:t>Geometric Mean formula </a:t>
              </a:r>
              <a:endParaRPr lang="en-US" sz="1800" dirty="0">
                <a:solidFill>
                  <a:schemeClr val="tx1"/>
                </a:solidFill>
              </a:endParaRPr>
            </a:p>
            <a:p>
              <a:pPr lvl="1">
                <a:spcBef>
                  <a:spcPts val="0"/>
                </a:spcBef>
                <a:spcAft>
                  <a:spcPts val="450"/>
                </a:spcAft>
                <a:buSzPct val="100000"/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accent4"/>
                  </a:solidFill>
                </a:rPr>
                <a:t>Either fixed-quantity or fixed-share weights assumed</a:t>
              </a:r>
              <a:r>
                <a:rPr lang="en-US" sz="1800" dirty="0">
                  <a:solidFill>
                    <a:schemeClr val="accent4"/>
                  </a:solidFill>
                </a:rPr>
                <a:t> </a:t>
              </a:r>
            </a:p>
            <a:p>
              <a:pPr lvl="1">
                <a:spcBef>
                  <a:spcPts val="0"/>
                </a:spcBef>
                <a:spcAft>
                  <a:spcPts val="450"/>
                </a:spcAft>
                <a:buSzPct val="100000"/>
                <a:buFont typeface="Wingdings" panose="05000000000000000000" pitchFamily="2" charset="2"/>
                <a:buChar char="§"/>
              </a:pPr>
              <a:r>
                <a:rPr lang="en-US" sz="1400" dirty="0" smtClean="0">
                  <a:solidFill>
                    <a:schemeClr val="accent4"/>
                  </a:solidFill>
                </a:rPr>
                <a:t>Most samples rotate </a:t>
              </a:r>
              <a:r>
                <a:rPr lang="en-US" sz="1400" dirty="0">
                  <a:solidFill>
                    <a:schemeClr val="accent4"/>
                  </a:solidFill>
                </a:rPr>
                <a:t>every 4 years</a:t>
              </a:r>
            </a:p>
            <a:p>
              <a:pPr>
                <a:spcBef>
                  <a:spcPts val="0"/>
                </a:spcBef>
                <a:spcAft>
                  <a:spcPts val="450"/>
                </a:spcAft>
                <a:buSzPct val="100000"/>
                <a:buFont typeface="Wingdings" panose="05000000000000000000" pitchFamily="2" charset="2"/>
                <a:buChar char="§"/>
              </a:pPr>
              <a:endParaRPr lang="en-US" sz="1800" dirty="0">
                <a:solidFill>
                  <a:schemeClr val="tx1"/>
                </a:solidFill>
              </a:endParaRPr>
            </a:p>
            <a:p>
              <a:pPr>
                <a:spcBef>
                  <a:spcPts val="0"/>
                </a:spcBef>
                <a:spcAft>
                  <a:spcPts val="450"/>
                </a:spcAft>
                <a:buSzPct val="100000"/>
                <a:buFont typeface="Wingdings" panose="05000000000000000000" pitchFamily="2" charset="2"/>
                <a:buChar char="§"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endCxn id="8" idx="0"/>
            </p:cNvCxnSpPr>
            <p:nvPr/>
          </p:nvCxnSpPr>
          <p:spPr>
            <a:xfrm flipH="1">
              <a:off x="2055446" y="3192102"/>
              <a:ext cx="403644" cy="396832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46136" y="2322818"/>
            <a:ext cx="5222450" cy="3917726"/>
            <a:chOff x="4059104" y="2658359"/>
            <a:chExt cx="4830254" cy="3424556"/>
          </a:xfrm>
        </p:grpSpPr>
        <p:sp>
          <p:nvSpPr>
            <p:cNvPr id="9" name="Rectangle 9"/>
            <p:cNvSpPr txBox="1">
              <a:spLocks noChangeArrowheads="1"/>
            </p:cNvSpPr>
            <p:nvPr/>
          </p:nvSpPr>
          <p:spPr>
            <a:xfrm>
              <a:off x="4059104" y="3833926"/>
              <a:ext cx="4830254" cy="224898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E1126"/>
                </a:buClr>
                <a:buSzPct val="80000"/>
                <a:buFont typeface="Wingdings" pitchFamily="2" charset="2"/>
                <a:buChar char=""/>
                <a:defRPr sz="3200" kern="1200">
                  <a:solidFill>
                    <a:srgbClr val="192168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E1126"/>
                </a:buClr>
                <a:buFont typeface="Wingdings 3" pitchFamily="18" charset="2"/>
                <a:buChar char=""/>
                <a:defRPr sz="2800" kern="1200">
                  <a:solidFill>
                    <a:srgbClr val="192168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E1126"/>
                </a:buClr>
                <a:buFont typeface="Calibri" pitchFamily="34" charset="0"/>
                <a:buChar char="–"/>
                <a:defRPr sz="2400" kern="1200">
                  <a:solidFill>
                    <a:srgbClr val="192168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E1126"/>
                </a:buClr>
                <a:buSzPct val="125000"/>
                <a:buFont typeface="Arial" charset="0"/>
                <a:buChar char="•"/>
                <a:defRPr sz="2000" kern="1200">
                  <a:solidFill>
                    <a:srgbClr val="192168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v"/>
                <a:defRPr sz="2000" kern="1200">
                  <a:solidFill>
                    <a:srgbClr val="000000"/>
                  </a:solidFill>
                  <a:latin typeface="Tahoma" pitchFamily="34" charset="0"/>
                  <a:ea typeface="+mn-ea"/>
                  <a:cs typeface="Tahoma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450"/>
                </a:spcAft>
                <a:buSzPct val="100000"/>
                <a:buFont typeface="Wingdings" panose="05000000000000000000" pitchFamily="2" charset="2"/>
                <a:buChar char="§"/>
              </a:pPr>
              <a:r>
                <a:rPr lang="en-US" sz="1800" dirty="0">
                  <a:solidFill>
                    <a:schemeClr val="tx1"/>
                  </a:solidFill>
                </a:rPr>
                <a:t>Aggregate elementary indexes into products</a:t>
              </a:r>
            </a:p>
            <a:p>
              <a:pPr>
                <a:spcBef>
                  <a:spcPts val="0"/>
                </a:spcBef>
                <a:spcAft>
                  <a:spcPts val="450"/>
                </a:spcAft>
                <a:buSzPct val="100000"/>
                <a:buFont typeface="Wingdings" panose="05000000000000000000" pitchFamily="2" charset="2"/>
                <a:buChar char="§"/>
              </a:pPr>
              <a:r>
                <a:rPr lang="en-US" sz="1800" b="1" dirty="0">
                  <a:solidFill>
                    <a:schemeClr val="tx1"/>
                  </a:solidFill>
                </a:rPr>
                <a:t>Lowe</a:t>
              </a:r>
              <a:r>
                <a:rPr lang="en-US" sz="1800" dirty="0">
                  <a:solidFill>
                    <a:schemeClr val="tx1"/>
                  </a:solidFill>
                </a:rPr>
                <a:t> formula used for </a:t>
              </a:r>
              <a:r>
                <a:rPr lang="en-US" sz="1800" b="1" dirty="0">
                  <a:solidFill>
                    <a:schemeClr val="tx1"/>
                  </a:solidFill>
                </a:rPr>
                <a:t>CPI-U</a:t>
              </a:r>
              <a:r>
                <a:rPr lang="en-US" sz="1800" dirty="0">
                  <a:solidFill>
                    <a:schemeClr val="tx1"/>
                  </a:solidFill>
                </a:rPr>
                <a:t>, </a:t>
              </a:r>
              <a:r>
                <a:rPr lang="en-US" sz="1800" b="1" dirty="0">
                  <a:solidFill>
                    <a:schemeClr val="tx1"/>
                  </a:solidFill>
                </a:rPr>
                <a:t>CPI-W</a:t>
              </a:r>
              <a:r>
                <a:rPr lang="en-US" sz="1800" dirty="0">
                  <a:solidFill>
                    <a:schemeClr val="tx1"/>
                  </a:solidFill>
                </a:rPr>
                <a:t>, </a:t>
              </a:r>
              <a:r>
                <a:rPr lang="en-US" sz="1800" b="1" dirty="0">
                  <a:solidFill>
                    <a:schemeClr val="tx1"/>
                  </a:solidFill>
                </a:rPr>
                <a:t>R-CPI-E</a:t>
              </a:r>
            </a:p>
            <a:p>
              <a:pPr lvl="1">
                <a:spcBef>
                  <a:spcPts val="0"/>
                </a:spcBef>
                <a:spcAft>
                  <a:spcPts val="450"/>
                </a:spcAft>
                <a:buSzPct val="100000"/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accent4"/>
                  </a:solidFill>
                </a:rPr>
                <a:t>Leontief (fixed-quantity) utility preferences assumed</a:t>
              </a:r>
            </a:p>
            <a:p>
              <a:pPr lvl="1">
                <a:spcBef>
                  <a:spcPts val="0"/>
                </a:spcBef>
                <a:spcAft>
                  <a:spcPts val="450"/>
                </a:spcAft>
                <a:buSzPct val="100000"/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accent4"/>
                  </a:solidFill>
                </a:rPr>
                <a:t>Annualized weights updated every 2 years</a:t>
              </a:r>
            </a:p>
            <a:p>
              <a:pPr>
                <a:spcBef>
                  <a:spcPts val="0"/>
                </a:spcBef>
                <a:spcAft>
                  <a:spcPts val="450"/>
                </a:spcAft>
                <a:buSzPct val="100000"/>
                <a:buFont typeface="Wingdings" panose="05000000000000000000" pitchFamily="2" charset="2"/>
                <a:buChar char="§"/>
              </a:pPr>
              <a:r>
                <a:rPr lang="en-US" sz="1800" b="1" dirty="0">
                  <a:solidFill>
                    <a:schemeClr val="tx1"/>
                  </a:solidFill>
                </a:rPr>
                <a:t>Tornqvist</a:t>
              </a:r>
              <a:r>
                <a:rPr lang="en-US" sz="1800" dirty="0">
                  <a:solidFill>
                    <a:schemeClr val="tx1"/>
                  </a:solidFill>
                </a:rPr>
                <a:t> formula used for </a:t>
              </a:r>
              <a:r>
                <a:rPr lang="en-US" sz="1800" b="1" dirty="0">
                  <a:solidFill>
                    <a:schemeClr val="tx1"/>
                  </a:solidFill>
                </a:rPr>
                <a:t>Chained CPI-U </a:t>
              </a:r>
              <a:r>
                <a:rPr lang="en-US" sz="1800" dirty="0">
                  <a:solidFill>
                    <a:schemeClr val="tx1"/>
                  </a:solidFill>
                </a:rPr>
                <a:t>(but published with </a:t>
              </a:r>
              <a:r>
                <a:rPr lang="en-US" sz="1800" dirty="0" smtClean="0">
                  <a:solidFill>
                    <a:schemeClr val="tx1"/>
                  </a:solidFill>
                </a:rPr>
                <a:t>roughly one </a:t>
              </a:r>
              <a:r>
                <a:rPr lang="en-US" sz="1800" dirty="0">
                  <a:solidFill>
                    <a:schemeClr val="tx1"/>
                  </a:solidFill>
                </a:rPr>
                <a:t>year lag)	</a:t>
              </a:r>
            </a:p>
            <a:p>
              <a:pPr lvl="1">
                <a:spcBef>
                  <a:spcPts val="0"/>
                </a:spcBef>
                <a:spcAft>
                  <a:spcPts val="450"/>
                </a:spcAft>
                <a:buSzPct val="100000"/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accent4"/>
                  </a:solidFill>
                </a:rPr>
                <a:t>Monthly weights!</a:t>
              </a:r>
            </a:p>
            <a:p>
              <a:pPr lvl="1">
                <a:spcBef>
                  <a:spcPts val="0"/>
                </a:spcBef>
                <a:spcAft>
                  <a:spcPts val="450"/>
                </a:spcAft>
                <a:buSzPct val="100000"/>
                <a:buFont typeface="Wingdings" panose="05000000000000000000" pitchFamily="2" charset="2"/>
                <a:buChar char="§"/>
              </a:pPr>
              <a:r>
                <a:rPr lang="en-US" sz="1400" dirty="0">
                  <a:solidFill>
                    <a:schemeClr val="accent4"/>
                  </a:solidFill>
                </a:rPr>
                <a:t>Consumer substitution response observed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185501" y="2658359"/>
              <a:ext cx="768464" cy="1184022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>
            <a:spLocks/>
          </p:cNvSpPr>
          <p:nvPr/>
        </p:nvSpPr>
        <p:spPr>
          <a:xfrm>
            <a:off x="0" y="62900"/>
            <a:ext cx="9144000" cy="61983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9216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/>
            <a:r>
              <a:rPr lang="en-US" sz="2800" dirty="0"/>
              <a:t>  U.S. CPI estimation methodology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0" y="619841"/>
            <a:ext cx="9144000" cy="97427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9216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84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14800" y="2994177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rmAutofit fontScale="25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662191D3-C548-445D-A04B-DBFF187F7E5D}" type="mathplaceholder">
                        <a:rPr lang="en-US" sz="3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a:t>Type equation here.</a:t>
                      </a:fld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Tahoma" pitchFamily="34" charset="0"/>
                  <a:ea typeface="+mj-ea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94177"/>
                <a:ext cx="914400" cy="914400"/>
              </a:xfrm>
              <a:prstGeom prst="rect">
                <a:avLst/>
              </a:prstGeom>
              <a:blipFill rotWithShape="0">
                <a:blip r:embed="rId4"/>
                <a:stretch>
                  <a:fillRect l="-10667" r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92062"/>
            <a:ext cx="9144000" cy="717266"/>
          </a:xfrm>
        </p:spPr>
        <p:txBody>
          <a:bodyPr/>
          <a:lstStyle/>
          <a:p>
            <a:pPr algn="l"/>
            <a:r>
              <a:rPr lang="en-US" sz="2800" dirty="0"/>
              <a:t>  Lagged weight problem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619841"/>
            <a:ext cx="9144000" cy="97427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9216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/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321373"/>
              </p:ext>
            </p:extLst>
          </p:nvPr>
        </p:nvGraphicFramePr>
        <p:xfrm>
          <a:off x="82715" y="841527"/>
          <a:ext cx="4441825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Worksheet" r:id="rId5" imgW="4442283" imgH="5219857" progId="Excel.Sheet.12">
                  <p:embed/>
                </p:oleObj>
              </mc:Choice>
              <mc:Fallback>
                <p:oleObj name="Worksheet" r:id="rId5" imgW="4442283" imgH="52198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15" y="841527"/>
                        <a:ext cx="4441825" cy="521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39476" y="1297617"/>
                <a:ext cx="2616293" cy="8625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wrap="none" lIns="0" tIns="0" rIns="0" bIns="0" rtlCol="0" anchor="ctr">
                <a:normAutofit fontScale="40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𝑡</m:t>
                          </m:r>
                          <m: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−1,</m:t>
                          </m:r>
                          <m: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𝑡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𝑇</m:t>
                          </m:r>
                        </m:sup>
                      </m:sSubSup>
                      <m:r>
                        <a:rPr lang="en-US" sz="3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+mj-ea"/>
                          <a:cs typeface="Tahoma" pitchFamily="34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+mj-ea"/>
                              <a:cs typeface="Tahoma" pitchFamily="34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+mj-ea"/>
                                  <a:cs typeface="Tahoma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cs typeface="Tahoma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6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cs typeface="Tahoma" pitchFamily="34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3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cs typeface="Tahoma" pitchFamily="34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36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cs typeface="Tahoma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36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6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  <a:cs typeface="Tahoma" pitchFamily="34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sz="36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cs typeface="Tahoma" pitchFamily="34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  <a:latin typeface="Tahoma" pitchFamily="34" charset="0"/>
                  <a:ea typeface="+mj-ea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476" y="1297617"/>
                <a:ext cx="2616293" cy="86253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740482" y="732638"/>
            <a:ext cx="2214282" cy="62353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Chained CPI-U:</a:t>
            </a:r>
          </a:p>
        </p:txBody>
      </p:sp>
      <p:sp>
        <p:nvSpPr>
          <p:cNvPr id="18" name="Rectangle 9"/>
          <p:cNvSpPr txBox="1">
            <a:spLocks noChangeArrowheads="1"/>
          </p:cNvSpPr>
          <p:nvPr/>
        </p:nvSpPr>
        <p:spPr>
          <a:xfrm>
            <a:off x="4443595" y="2224548"/>
            <a:ext cx="4646168" cy="2064456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32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Requires t-1 and t monthly weights</a:t>
            </a:r>
          </a:p>
          <a:p>
            <a:pPr>
              <a:spcBef>
                <a:spcPts val="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Not available until following year</a:t>
            </a:r>
          </a:p>
          <a:p>
            <a:pPr>
              <a:spcBef>
                <a:spcPts val="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</a:rPr>
              <a:t>SOLUTION:</a:t>
            </a:r>
          </a:p>
          <a:p>
            <a:pPr lvl="1">
              <a:spcBef>
                <a:spcPts val="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Publish </a:t>
            </a:r>
            <a:r>
              <a:rPr lang="en-US" sz="1600" dirty="0" smtClean="0">
                <a:solidFill>
                  <a:schemeClr val="tx1"/>
                </a:solidFill>
              </a:rPr>
              <a:t>in month (t+1) a </a:t>
            </a:r>
            <a:r>
              <a:rPr lang="en-US" sz="1600" dirty="0">
                <a:solidFill>
                  <a:schemeClr val="tx1"/>
                </a:solidFill>
              </a:rPr>
              <a:t>preliminary </a:t>
            </a:r>
            <a:r>
              <a:rPr lang="en-US" sz="1600" dirty="0" smtClean="0">
                <a:solidFill>
                  <a:schemeClr val="tx1"/>
                </a:solidFill>
              </a:rPr>
              <a:t>index for month (t) </a:t>
            </a:r>
            <a:r>
              <a:rPr lang="en-US" sz="1600" dirty="0">
                <a:solidFill>
                  <a:schemeClr val="tx1"/>
                </a:solidFill>
              </a:rPr>
              <a:t>that predicts the </a:t>
            </a:r>
            <a:r>
              <a:rPr lang="en-US" sz="1600" dirty="0" smtClean="0">
                <a:solidFill>
                  <a:schemeClr val="tx1"/>
                </a:solidFill>
              </a:rPr>
              <a:t>Tornqvist</a:t>
            </a:r>
          </a:p>
          <a:p>
            <a:pPr lvl="1">
              <a:spcBef>
                <a:spcPts val="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Revise and publish Tornqvist approximately 1-year later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9" name="Rectangle 9"/>
          <p:cNvSpPr txBox="1">
            <a:spLocks noChangeArrowheads="1"/>
          </p:cNvSpPr>
          <p:nvPr/>
        </p:nvSpPr>
        <p:spPr>
          <a:xfrm>
            <a:off x="4451847" y="4401745"/>
            <a:ext cx="4523720" cy="1758914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32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</a:rPr>
              <a:t>Current Prediction Model:</a:t>
            </a:r>
          </a:p>
          <a:p>
            <a:pPr lvl="1">
              <a:spcBef>
                <a:spcPts val="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C.E.S. (</a:t>
            </a:r>
            <a:r>
              <a:rPr lang="en-US" sz="1600" dirty="0" smtClean="0">
                <a:solidFill>
                  <a:schemeClr val="tx1"/>
                </a:solidFill>
              </a:rPr>
              <a:t>Lloyd-Moulton</a:t>
            </a:r>
            <a:r>
              <a:rPr lang="en-US" sz="1600" dirty="0">
                <a:solidFill>
                  <a:schemeClr val="tx1"/>
                </a:solidFill>
              </a:rPr>
              <a:t>) formula</a:t>
            </a:r>
          </a:p>
          <a:p>
            <a:pPr lvl="1">
              <a:spcBef>
                <a:spcPts val="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Modeled elasticity of substitution parameter,  </a:t>
            </a:r>
            <a:r>
              <a:rPr lang="en-US" sz="16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s </a:t>
            </a:r>
            <a:r>
              <a:rPr lang="en-US" sz="1600" b="1" dirty="0" smtClean="0">
                <a:solidFill>
                  <a:schemeClr val="tx1"/>
                </a:solidFill>
              </a:rPr>
              <a:t>= 0.6</a:t>
            </a:r>
            <a:endParaRPr lang="en-US" sz="1600" b="1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Same lagged weights as </a:t>
            </a:r>
            <a:r>
              <a:rPr lang="en-US" sz="1600" dirty="0" smtClean="0">
                <a:solidFill>
                  <a:schemeClr val="tx1"/>
                </a:solidFill>
              </a:rPr>
              <a:t>CPI (36 </a:t>
            </a:r>
            <a:r>
              <a:rPr lang="en-US" sz="1600" dirty="0">
                <a:solidFill>
                  <a:schemeClr val="tx1"/>
                </a:solidFill>
              </a:rPr>
              <a:t>month lag)</a:t>
            </a:r>
          </a:p>
          <a:p>
            <a:pPr lvl="1">
              <a:spcBef>
                <a:spcPts val="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3486" y="1117598"/>
            <a:ext cx="6966536" cy="1212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324" y="4825049"/>
            <a:ext cx="2518943" cy="97081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73991"/>
            <a:ext cx="9144000" cy="717266"/>
          </a:xfrm>
        </p:spPr>
        <p:txBody>
          <a:bodyPr/>
          <a:lstStyle/>
          <a:p>
            <a:pPr algn="l"/>
            <a:r>
              <a:rPr lang="en-US" sz="2800" dirty="0" smtClean="0"/>
              <a:t>Improved prediction: </a:t>
            </a:r>
            <a:r>
              <a:rPr lang="en-US" sz="2800" dirty="0" smtClean="0">
                <a:solidFill>
                  <a:srgbClr val="00B0F0"/>
                </a:solidFill>
              </a:rPr>
              <a:t>C.E.S. options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0" y="619841"/>
            <a:ext cx="9144000" cy="97427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9216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/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07748" y="1215176"/>
            <a:ext cx="1667436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Method 1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Brute Force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136945" y="779247"/>
            <a:ext cx="64152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400" b="1" cap="none" spc="0" dirty="0" smtClean="0">
                <a:ln/>
                <a:solidFill>
                  <a:schemeClr val="accent3"/>
                </a:solidFill>
                <a:effectLst/>
              </a:rPr>
              <a:t>C.E.S</a:t>
            </a:r>
            <a:endParaRPr lang="en-US" sz="1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93146" y="779247"/>
            <a:ext cx="103906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400" b="1" cap="none" spc="0" dirty="0" smtClean="0">
                <a:ln/>
                <a:solidFill>
                  <a:schemeClr val="accent3"/>
                </a:solidFill>
                <a:effectLst/>
              </a:rPr>
              <a:t>Tornqvist</a:t>
            </a:r>
            <a:endParaRPr lang="en-US" sz="1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03812" y="1089788"/>
            <a:ext cx="174655" cy="1608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099603" y="1034106"/>
            <a:ext cx="187086" cy="1733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9"/>
          <p:cNvSpPr txBox="1">
            <a:spLocks noChangeArrowheads="1"/>
          </p:cNvSpPr>
          <p:nvPr/>
        </p:nvSpPr>
        <p:spPr>
          <a:xfrm>
            <a:off x="457442" y="2319260"/>
            <a:ext cx="7774770" cy="1006646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32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Use s</a:t>
            </a:r>
            <a:r>
              <a:rPr lang="en-US" sz="1800" baseline="-25000" dirty="0" smtClean="0">
                <a:solidFill>
                  <a:schemeClr val="tx1"/>
                </a:solidFill>
              </a:rPr>
              <a:t>y-1, t-1 </a:t>
            </a:r>
            <a:r>
              <a:rPr lang="en-US" sz="1800" dirty="0" smtClean="0">
                <a:solidFill>
                  <a:schemeClr val="tx1"/>
                </a:solidFill>
              </a:rPr>
              <a:t>as proxy for s</a:t>
            </a:r>
            <a:r>
              <a:rPr lang="en-US" sz="1800" baseline="-25000" dirty="0" smtClean="0">
                <a:solidFill>
                  <a:schemeClr val="tx1"/>
                </a:solidFill>
              </a:rPr>
              <a:t>t-1 </a:t>
            </a:r>
            <a:r>
              <a:rPr lang="en-US" sz="1800" dirty="0" smtClean="0">
                <a:solidFill>
                  <a:schemeClr val="tx1"/>
                </a:solidFill>
              </a:rPr>
              <a:t>in C.E.S. to simulate production lag</a:t>
            </a:r>
            <a:endParaRPr lang="en-US" sz="1800" baseline="-25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Iteratively find value of </a:t>
            </a:r>
            <a:r>
              <a:rPr lang="en-US" sz="1800" dirty="0" smtClean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r>
              <a:rPr lang="en-US" sz="1800" dirty="0" smtClean="0">
                <a:solidFill>
                  <a:schemeClr val="tx1"/>
                </a:solidFill>
              </a:rPr>
              <a:t> within -1.0 to 4.0 range that minimizes absolute difference from Tornqvist, each month from January 2000 to December 2017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7748" y="3782692"/>
            <a:ext cx="1667436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Method 2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Diewert-Feenstra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Double Differencing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00205" y="3387886"/>
            <a:ext cx="5432007" cy="12924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20946" r="32130" b="35342"/>
          <a:stretch/>
        </p:blipFill>
        <p:spPr>
          <a:xfrm>
            <a:off x="7729535" y="4078181"/>
            <a:ext cx="1060487" cy="708212"/>
          </a:xfrm>
          <a:prstGeom prst="rect">
            <a:avLst/>
          </a:prstGeom>
        </p:spPr>
      </p:pic>
      <p:sp>
        <p:nvSpPr>
          <p:cNvPr id="34" name="Rectangle 9"/>
          <p:cNvSpPr txBox="1">
            <a:spLocks noChangeArrowheads="1"/>
          </p:cNvSpPr>
          <p:nvPr/>
        </p:nvSpPr>
        <p:spPr>
          <a:xfrm>
            <a:off x="436660" y="4825049"/>
            <a:ext cx="6042091" cy="1006646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80000"/>
              <a:buFont typeface="Wingdings" pitchFamily="2" charset="2"/>
              <a:buChar char=""/>
              <a:defRPr sz="32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Wingdings 3" pitchFamily="18" charset="2"/>
              <a:buChar char=""/>
              <a:defRPr sz="28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Calibri" pitchFamily="34" charset="0"/>
              <a:buChar char="–"/>
              <a:defRPr sz="24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SzPct val="125000"/>
              <a:buFont typeface="Arial" charset="0"/>
              <a:buChar char="•"/>
              <a:defRPr sz="2000" kern="1200">
                <a:solidFill>
                  <a:srgbClr val="19216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000" kern="1200">
                <a:solidFill>
                  <a:srgbClr val="000000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Use largest </a:t>
            </a:r>
            <a:r>
              <a:rPr lang="en-US" sz="1800" i="1" dirty="0" err="1" smtClean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 as N (Owner’s equivalent rent, in the South)</a:t>
            </a:r>
            <a:endParaRPr lang="en-US" sz="1800" baseline="-25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Iterate over all </a:t>
            </a:r>
            <a:r>
              <a:rPr lang="en-US" sz="1800" i="1" dirty="0" err="1" smtClean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 as N, over all months, January 2000 to December 2017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450"/>
              </a:spcAft>
              <a:buSzPct val="100000"/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855" y="2074537"/>
            <a:ext cx="1713694" cy="26794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14059" y="1519423"/>
            <a:ext cx="1661289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MONTHLY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66" y="993616"/>
            <a:ext cx="6506520" cy="472328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3991"/>
            <a:ext cx="9144000" cy="717266"/>
          </a:xfrm>
        </p:spPr>
        <p:txBody>
          <a:bodyPr/>
          <a:lstStyle/>
          <a:p>
            <a:pPr algn="l"/>
            <a:r>
              <a:rPr lang="en-US" sz="2800" dirty="0" smtClean="0"/>
              <a:t>Method 1: optimal elasticity parameter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619841"/>
            <a:ext cx="9144000" cy="97427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9216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97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954" y="2076872"/>
            <a:ext cx="1713694" cy="26794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04536" y="1263118"/>
            <a:ext cx="2452531" cy="715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MONTHLY</a:t>
            </a:r>
          </a:p>
          <a:p>
            <a:pPr algn="ctr"/>
            <a:r>
              <a: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sorted by Month, then Year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3" y="1093227"/>
            <a:ext cx="6603883" cy="440976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3991"/>
            <a:ext cx="9144000" cy="717266"/>
          </a:xfrm>
        </p:spPr>
        <p:txBody>
          <a:bodyPr/>
          <a:lstStyle/>
          <a:p>
            <a:pPr algn="l"/>
            <a:r>
              <a:rPr lang="en-US" sz="2800" dirty="0" smtClean="0"/>
              <a:t>Method 1: optimal elasticity parameter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619841"/>
            <a:ext cx="9144000" cy="97427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9216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233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67" y="2"/>
            <a:ext cx="9144000" cy="717266"/>
          </a:xfrm>
        </p:spPr>
        <p:txBody>
          <a:bodyPr/>
          <a:lstStyle/>
          <a:p>
            <a:pPr algn="l"/>
            <a:r>
              <a:rPr lang="en-US" sz="2800" dirty="0" smtClean="0"/>
              <a:t>Method 2: optimal elasticity parameter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619841"/>
            <a:ext cx="9144000" cy="97427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9216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/>
            <a:endParaRPr lang="en-US" sz="2400" dirty="0"/>
          </a:p>
        </p:txBody>
      </p:sp>
      <p:pic>
        <p:nvPicPr>
          <p:cNvPr id="9" name="Picture 8" descr="cid:image001.png@01D4FC25.B37F223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8" y="1169701"/>
            <a:ext cx="7718164" cy="46289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77380" y="1222755"/>
            <a:ext cx="4989239" cy="22870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250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Numeraire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= HC01 (Owners equivalent rent ) in X300 (Large metropolitan areas in the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South)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3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7235" y="82504"/>
            <a:ext cx="9144000" cy="717266"/>
          </a:xfrm>
        </p:spPr>
        <p:txBody>
          <a:bodyPr/>
          <a:lstStyle/>
          <a:p>
            <a:pPr algn="l"/>
            <a:r>
              <a:rPr lang="en-US" sz="2800" dirty="0" smtClean="0"/>
              <a:t>Method 2: optimal elasticity parameter, all iterations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619841"/>
            <a:ext cx="9144000" cy="97427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9216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/>
            <a:endParaRPr lang="en-US" sz="2400" dirty="0"/>
          </a:p>
        </p:txBody>
      </p:sp>
      <p:pic>
        <p:nvPicPr>
          <p:cNvPr id="6" name="Picture 5" descr="The SGScatter Proced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9" y="717268"/>
            <a:ext cx="3699213" cy="289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istogram for sigm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35" y="717268"/>
            <a:ext cx="3810402" cy="2867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he SGPlot Procedu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49" y="3705726"/>
            <a:ext cx="3781715" cy="208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he SGPlot Procedur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" y="3733226"/>
            <a:ext cx="4461519" cy="2433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05906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lc_townhall17_cpi_gis_draft1.potx" id="{6B05208A-4292-4BF9-8FE3-C7747CCE367E}" vid="{B0509B2F-4827-49DB-A97D-BBCE245A870F}"/>
    </a:ext>
  </a:extLst>
</a:theme>
</file>

<file path=ppt/theme/theme2.xml><?xml version="1.0" encoding="utf-8"?>
<a:theme xmlns:a="http://schemas.openxmlformats.org/drawingml/2006/main" name="BLS Trendline Content Slide">
  <a:themeElements>
    <a:clrScheme name="Custom 1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3E3F67"/>
      </a:accent1>
      <a:accent2>
        <a:srgbClr val="FFC000"/>
      </a:accent2>
      <a:accent3>
        <a:srgbClr val="C00000"/>
      </a:accent3>
      <a:accent4>
        <a:srgbClr val="00B0F0"/>
      </a:accent4>
      <a:accent5>
        <a:srgbClr val="92D050"/>
      </a:accent5>
      <a:accent6>
        <a:srgbClr val="244448"/>
      </a:accent6>
      <a:hlink>
        <a:srgbClr val="00B0F0"/>
      </a:hlink>
      <a:folHlink>
        <a:srgbClr val="00B0F0"/>
      </a:folHlink>
    </a:clrScheme>
    <a:fontScheme name="BLS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plc_townhall17_cpi_gis_draft1.potx" id="{6B05208A-4292-4BF9-8FE3-C7747CCE367E}" vid="{A6CEB2C6-81C4-4B80-92E6-59DA71E4BF4D}"/>
    </a:ext>
  </a:extLst>
</a:theme>
</file>

<file path=ppt/theme/theme3.xml><?xml version="1.0" encoding="utf-8"?>
<a:theme xmlns:a="http://schemas.openxmlformats.org/drawingml/2006/main" name="Contact Inform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lc_townhall17_cpi_gis_draft1.potx" id="{6B05208A-4292-4BF9-8FE3-C7747CCE367E}" vid="{ECF2FF1E-9D9E-4678-8916-C6F0E8EB044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2ba103e-c256-4125-96ec-4b5bc092653d">NFAXEUNHR4TF-1442528424-418</_dlc_DocId>
    <_dlc_DocIdUrl xmlns="d2ba103e-c256-4125-96ec-4b5bc092653d">
      <Url>http://oplc.cfsp.bls.gov/sites/CPICE/CPI/sections/BRMCostweights/_layouts/15/DocIdRedir.aspx?ID=NFAXEUNHR4TF-1442528424-418</Url>
      <Description>NFAXEUNHR4TF-1442528424-418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F0763DC1F2049A1F3A9229833A4EC" ma:contentTypeVersion="1" ma:contentTypeDescription="Create a new document." ma:contentTypeScope="" ma:versionID="6bdbe61d32d5cd19a657c335fe36134f">
  <xsd:schema xmlns:xsd="http://www.w3.org/2001/XMLSchema" xmlns:xs="http://www.w3.org/2001/XMLSchema" xmlns:p="http://schemas.microsoft.com/office/2006/metadata/properties" xmlns:ns2="d2ba103e-c256-4125-96ec-4b5bc092653d" targetNamespace="http://schemas.microsoft.com/office/2006/metadata/properties" ma:root="true" ma:fieldsID="38441855eb066728e375ae25e8f1d8e2" ns2:_="">
    <xsd:import namespace="d2ba103e-c256-4125-96ec-4b5bc092653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a103e-c256-4125-96ec-4b5bc092653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398030-AF9F-440D-889C-7485A04DE42E}">
  <ds:schemaRefs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d2ba103e-c256-4125-96ec-4b5bc092653d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198C4AE-C995-4E34-87A6-842E39BC93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a103e-c256-4125-96ec-4b5bc09265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394C41-A3E3-45C0-AE67-3E214664460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83A76F4-F74D-477C-AF3E-AF4CB33103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oplc_townhall17_cpi_gis_draft1</Template>
  <TotalTime>21951</TotalTime>
  <Words>742</Words>
  <Application>Microsoft Office PowerPoint</Application>
  <PresentationFormat>On-screen Show (4:3)</PresentationFormat>
  <Paragraphs>127</Paragraphs>
  <Slides>17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Cambria Math</vt:lpstr>
      <vt:lpstr>Century Gothic</vt:lpstr>
      <vt:lpstr>Symbol</vt:lpstr>
      <vt:lpstr>Tahoma</vt:lpstr>
      <vt:lpstr>Verdana</vt:lpstr>
      <vt:lpstr>Wingdings</vt:lpstr>
      <vt:lpstr>Wingdings 3</vt:lpstr>
      <vt:lpstr>Custom Design</vt:lpstr>
      <vt:lpstr>BLS Trendline Content Slide</vt:lpstr>
      <vt:lpstr>Contact Information</vt:lpstr>
      <vt:lpstr>Worksheet</vt:lpstr>
      <vt:lpstr>PowerPoint Presentation</vt:lpstr>
      <vt:lpstr>  Agenda</vt:lpstr>
      <vt:lpstr>PowerPoint Presentation</vt:lpstr>
      <vt:lpstr>  Lagged weight problem</vt:lpstr>
      <vt:lpstr>Improved prediction: C.E.S. options</vt:lpstr>
      <vt:lpstr>Method 1: optimal elasticity parameter</vt:lpstr>
      <vt:lpstr>Method 1: optimal elasticity parameter</vt:lpstr>
      <vt:lpstr>Method 2: optimal elasticity parameter</vt:lpstr>
      <vt:lpstr>Method 2: optimal elasticity parameter, all iterations</vt:lpstr>
      <vt:lpstr>Improved prediction: Tornqvist with forecasted monthly weights</vt:lpstr>
      <vt:lpstr>Forecasts: seasonal items</vt:lpstr>
      <vt:lpstr>Forecasts: upward trending</vt:lpstr>
      <vt:lpstr>Forecasts: downward trending</vt:lpstr>
      <vt:lpstr>Index Results</vt:lpstr>
      <vt:lpstr>Conclusions</vt:lpstr>
      <vt:lpstr>Future directions</vt:lpstr>
      <vt:lpstr>PowerPoint Presentation</vt:lpstr>
    </vt:vector>
  </TitlesOfParts>
  <Company>Bureau of Labor Statistics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Christopher - BLS</dc:creator>
  <cp:lastModifiedBy>Cage, Rob - BLS</cp:lastModifiedBy>
  <cp:revision>468</cp:revision>
  <cp:lastPrinted>2018-04-19T15:33:17Z</cp:lastPrinted>
  <dcterms:created xsi:type="dcterms:W3CDTF">2017-05-01T12:31:17Z</dcterms:created>
  <dcterms:modified xsi:type="dcterms:W3CDTF">2021-05-21T16:08:08Z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0x01010070BF0763DC1F2049A1F3A9229833A4EC</vt:lpwstr>
  </property>
  <property fmtid="{D5CDD505-2E9C-101B-9397-08002B2CF9AE}" pid="3" name="_dlc_DocIdItemGuid">
    <vt:lpwstr>dfd4759d-f96a-491f-8a09-844e431da1c4</vt:lpwstr>
  </property>
</Properties>
</file>