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CD07-7E32-4A2C-89E8-196C190BD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EA4A1-5573-4DFA-A424-28F661DE8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6B68-AAD1-45CC-B751-06754F258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CF21F-EC23-4DCA-BE7E-372443D86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6EF0C-9442-4D03-A783-C5576B12F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79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32D9-15F2-49F5-8D99-B0A73BFD7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1A3C6-29B2-4743-AE71-317322C95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D4262-343C-47F9-9907-7C7BB2F1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70418-339D-4D15-95D3-016664EE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18EF9-BD60-4766-8AC0-F175F8AE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DDFB77-0759-4DFD-9AE4-18388602F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5CD48-1D21-4375-9ECB-22C044089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AA6BB-B3B3-48B2-814F-BD02DE22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BA2DC1-8729-4A44-8775-8A9E120B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DF786-8D89-4B99-8E42-080E5E2DC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35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A725A-B49C-409E-A9F5-C6499D02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3E6D0-6CE4-4C38-8B57-B7DC56E86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813B-E4A1-45E4-BF2E-5ED0B297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34446-889F-460F-955F-7E3F83180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5BD66-4461-424D-9FAA-C085362DE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4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99A93-6DDE-4C6D-8BEC-D26A0306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AF5F2-03CB-4D9F-BDA4-62FC1216E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E4BF8-7013-4528-89CD-C1C207176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895A3-A5EC-478F-AA88-EF96689F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9F90A-DE08-4223-8995-340631613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8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3741F-DB1E-4281-986A-E3FB45650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BFAF2-B930-4BDC-9178-2A1DBB0AB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ECB62B-42CB-42F0-99F9-BC7F4CC69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165E7-1E75-443C-9C2A-D0DF553D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E268F-BE39-4894-9A42-B1CE547D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D2BDA-C597-45B9-A121-901E7B77D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35959-9987-4F2A-9414-A45A7A08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1A1EFC-3989-474C-A4C6-B44DE7D04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09FB26-3E16-4422-B968-485D7C8B2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8FDE9-A4B0-441E-9247-0B8982085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87D23E-868D-4F68-A8E4-FE8C20B0D1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4450B3-0D81-4F8A-B7F1-56BA1299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8B04EE-0E9D-445C-88DD-6EB9784AA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848965-DE5E-4719-939F-30EFCDAA8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0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6F38-6E2F-48FF-8D31-4B2D6937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82A309-9D8D-4911-9FC3-F9B109500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13E997-515D-4483-A4E2-B634531B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AF5CCC-0468-4DE5-A113-D767A8951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35461A-2614-4A60-891E-66D74AB6C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624149-CDAF-4626-8A80-4FED19B2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79A84-322F-4F60-A283-DD60A7DE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8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69B48-96CA-4178-896E-098B2D26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B190-96F2-4647-9C48-F2E2E7834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A78BA9-4B5A-4AFC-A96C-8800120B3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E9F976-8C81-4518-989F-07176F6D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91769F-41F7-469F-9FF0-195046CB6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A1E8AB-739E-4BD7-BC32-C6F09E631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16D-F7B4-4151-AB30-8B7422D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56D41-48DA-40B7-8E00-E6E007A47B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1B8B35-65C4-4C5C-8B26-B7C865D1B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F1679E-334B-4DAA-85D8-6B59FEDC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6BB9AF-E564-4913-99C8-44E4CB8B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5CB721-E407-4D65-8334-4401001E4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10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FB11D2-B349-41E6-BD45-13AFB7F59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54885-0A2E-4BEC-BDDB-820E48A3F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441FA-C2B5-48C7-BED6-8817BF6D1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A5A80-EF7D-4A2D-970A-FE58C4C89654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40A6E-C489-4A51-AE23-AE8CE7AAC3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59FCC-1E3F-43B3-9180-1076B4CEB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153D-C544-454A-9F36-6DDB520FB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8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E6FC1-8147-4007-9A92-1A26E8679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6000" b="1" kern="1400" spc="25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First Steps for Introducing New Weights in the CPI</a:t>
            </a:r>
            <a:endParaRPr lang="en-US" sz="7200" kern="1400" spc="25" dirty="0">
              <a:effectLst/>
              <a:latin typeface="HelveticaNeueLTStd-Roman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2702D1-66AF-40D7-8660-BF33A74758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Paul A. Armknecht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IMF Price Statistics Expert</a:t>
            </a:r>
          </a:p>
        </p:txBody>
      </p:sp>
    </p:spTree>
    <p:extLst>
      <p:ext uri="{BB962C8B-B14F-4D97-AF65-F5344CB8AC3E}">
        <p14:creationId xmlns:p14="http://schemas.microsoft.com/office/powerpoint/2010/main" val="3170812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DE19C-8016-4B38-AED0-C2B406439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5B4BBE-00D2-4407-969F-19BA269C49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It may be possible for the NSO to estimate the elasticity using the shift in shares between previous and current weights.]</a:t>
                </a:r>
              </a:p>
              <a:p>
                <a:r>
                  <a:rPr lang="en-US" dirty="0"/>
                  <a:t>Feenstra and Reinsdorf (2007) suggest estimating the elasticity (</a:t>
                </a:r>
                <a:r>
                  <a:rPr lang="el-GR" dirty="0"/>
                  <a:t>η</a:t>
                </a:r>
                <a:r>
                  <a:rPr lang="en-US" dirty="0"/>
                  <a:t>) using a linear regression of the changes in the ln of the shares on changes in the ln of the price changes: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𝛥</m:t>
                      </m:r>
                      <m:func>
                        <m:func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𝑙𝑛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e>
                            <m:sub>
                              <m: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𝑖𝑡</m:t>
                              </m:r>
                            </m:sub>
                          </m:sSub>
                        </m:e>
                      </m:func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= </m:t>
                      </m:r>
                      <m:sSub>
                        <m:sSub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𝛼</m:t>
                          </m:r>
                        </m:e>
                        <m:sub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𝑡</m:t>
                          </m:r>
                        </m:sub>
                      </m:sSub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 (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𝜂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−1)</m:t>
                      </m:r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𝛥</m:t>
                      </m:r>
                      <m:func>
                        <m:func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𝑙𝑛</m:t>
                          </m:r>
                        </m:fName>
                        <m:e>
                          <m:sSub>
                            <m:sSubPr>
                              <m:ctrlP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sz="2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𝑖𝑡</m:t>
                              </m:r>
                            </m:sub>
                          </m:sSub>
                        </m:e>
                      </m:func>
                      <m:r>
                        <a:rPr lang="en-US" sz="2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m:t>  + </m:t>
                      </m:r>
                      <m:sSub>
                        <m:sSubPr>
                          <m:ctrlPr>
                            <a:rPr lang="en-US" sz="28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𝜀</m:t>
                          </m:r>
                        </m:e>
                        <m:sub>
                          <m:r>
                            <a:rPr lang="en-US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coefficient from the regression models is used to estimate the value of the elasticity (</a:t>
                </a:r>
                <a:r>
                  <a:rPr lang="el-GR" dirty="0"/>
                  <a:t>η</a:t>
                </a:r>
                <a:r>
                  <a:rPr lang="en-US" dirty="0"/>
                  <a:t>)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95B4BBE-00D2-4407-969F-19BA269C49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198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A9C4-5B28-4FB9-8CC4-830C2ABFF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2D2BC-C85A-47D6-9DFC-E6D1F8CF6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Appendix to the paper provides an example of the calculations required to estimate the elasticity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While other research methods can be used to estimate the elasticity, the approach presented here may have more direct application for NSOs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0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CD20E-8C97-4236-B5F8-5C5849AB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4FCFF-E41B-46AE-B33F-921E097B9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preferred index formulas are Fisher, Törnqvist, and Walsh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These usually cannot be produced in the time constraints demanded for the CPI, although retrospective indices may </a:t>
            </a:r>
            <a:r>
              <a:rPr lang="en-US"/>
              <a:t>be possible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When choosing between using the Young or Lowe index for real time calculations, the Young index may be preferrable if long-term inflation conditions prevail.</a:t>
            </a:r>
          </a:p>
        </p:txBody>
      </p:sp>
    </p:spTree>
    <p:extLst>
      <p:ext uri="{BB962C8B-B14F-4D97-AF65-F5344CB8AC3E}">
        <p14:creationId xmlns:p14="http://schemas.microsoft.com/office/powerpoint/2010/main" val="37801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8BD89-35DD-49CD-95C0-02F1EBAEF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53084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9463A-59E8-48E6-891F-003B8EB8F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85461"/>
            <a:ext cx="10058400" cy="4583633"/>
          </a:xfrm>
        </p:spPr>
        <p:txBody>
          <a:bodyPr/>
          <a:lstStyle/>
          <a:p>
            <a:r>
              <a:rPr lang="en-US" dirty="0"/>
              <a:t>New CPI weights must be introduced periodically to keep the index accurate and relevant</a:t>
            </a:r>
          </a:p>
          <a:p>
            <a:r>
              <a:rPr lang="en-US" dirty="0"/>
              <a:t>The source of new weights is most often a HES (but could also be HFCE)</a:t>
            </a:r>
          </a:p>
          <a:p>
            <a:r>
              <a:rPr lang="en-US" dirty="0"/>
              <a:t>The weight period (b) precedes the price reference period (0)</a:t>
            </a:r>
          </a:p>
          <a:p>
            <a:r>
              <a:rPr lang="en-US" dirty="0"/>
              <a:t>NSOs must decide which index formula to use</a:t>
            </a:r>
          </a:p>
          <a:p>
            <a:r>
              <a:rPr lang="en-US" dirty="0"/>
              <a:t>Target formulas recommended in the CPI Manual are: Fisher, Törnqvist, or Walsh</a:t>
            </a:r>
          </a:p>
          <a:p>
            <a:r>
              <a:rPr lang="en-US" dirty="0"/>
              <a:t>In practice a fixed basket formula is used </a:t>
            </a:r>
          </a:p>
        </p:txBody>
      </p:sp>
    </p:spTree>
    <p:extLst>
      <p:ext uri="{BB962C8B-B14F-4D97-AF65-F5344CB8AC3E}">
        <p14:creationId xmlns:p14="http://schemas.microsoft.com/office/powerpoint/2010/main" val="3591241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402E-81E1-4209-B226-B307D2BB7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A0BCA-37D5-48E6-AEC2-56C5F0C2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498"/>
            <a:ext cx="10515600" cy="4826465"/>
          </a:xfrm>
        </p:spPr>
        <p:txBody>
          <a:bodyPr/>
          <a:lstStyle/>
          <a:p>
            <a:r>
              <a:rPr lang="en-US" dirty="0"/>
              <a:t>Fixed basket index with fixed quantity weights is biased</a:t>
            </a:r>
          </a:p>
          <a:p>
            <a:r>
              <a:rPr lang="en-US" dirty="0"/>
              <a:t>Items with larger relative price changes gain in relative shares</a:t>
            </a:r>
          </a:p>
          <a:p>
            <a:r>
              <a:rPr lang="en-US" dirty="0"/>
              <a:t>An Example: Table 1.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Expenditure Shares for CPI Tubers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E979F21-BD2F-404C-9462-92D6B0582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955355"/>
              </p:ext>
            </p:extLst>
          </p:nvPr>
        </p:nvGraphicFramePr>
        <p:xfrm>
          <a:off x="2226365" y="3190684"/>
          <a:ext cx="7726018" cy="2746292"/>
        </p:xfrm>
        <a:graphic>
          <a:graphicData uri="http://schemas.openxmlformats.org/drawingml/2006/table">
            <a:tbl>
              <a:tblPr firstRow="1" firstCol="1" bandRow="1"/>
              <a:tblGrid>
                <a:gridCol w="947668">
                  <a:extLst>
                    <a:ext uri="{9D8B030D-6E8A-4147-A177-3AD203B41FA5}">
                      <a16:colId xmlns:a16="http://schemas.microsoft.com/office/drawing/2014/main" val="1145359939"/>
                    </a:ext>
                  </a:extLst>
                </a:gridCol>
                <a:gridCol w="733994">
                  <a:extLst>
                    <a:ext uri="{9D8B030D-6E8A-4147-A177-3AD203B41FA5}">
                      <a16:colId xmlns:a16="http://schemas.microsoft.com/office/drawing/2014/main" val="3935356542"/>
                    </a:ext>
                  </a:extLst>
                </a:gridCol>
                <a:gridCol w="690276">
                  <a:extLst>
                    <a:ext uri="{9D8B030D-6E8A-4147-A177-3AD203B41FA5}">
                      <a16:colId xmlns:a16="http://schemas.microsoft.com/office/drawing/2014/main" val="881194045"/>
                    </a:ext>
                  </a:extLst>
                </a:gridCol>
                <a:gridCol w="587195">
                  <a:extLst>
                    <a:ext uri="{9D8B030D-6E8A-4147-A177-3AD203B41FA5}">
                      <a16:colId xmlns:a16="http://schemas.microsoft.com/office/drawing/2014/main" val="1422352396"/>
                    </a:ext>
                  </a:extLst>
                </a:gridCol>
                <a:gridCol w="733994">
                  <a:extLst>
                    <a:ext uri="{9D8B030D-6E8A-4147-A177-3AD203B41FA5}">
                      <a16:colId xmlns:a16="http://schemas.microsoft.com/office/drawing/2014/main" val="279680395"/>
                    </a:ext>
                  </a:extLst>
                </a:gridCol>
                <a:gridCol w="660595">
                  <a:extLst>
                    <a:ext uri="{9D8B030D-6E8A-4147-A177-3AD203B41FA5}">
                      <a16:colId xmlns:a16="http://schemas.microsoft.com/office/drawing/2014/main" val="968683076"/>
                    </a:ext>
                  </a:extLst>
                </a:gridCol>
                <a:gridCol w="660595">
                  <a:extLst>
                    <a:ext uri="{9D8B030D-6E8A-4147-A177-3AD203B41FA5}">
                      <a16:colId xmlns:a16="http://schemas.microsoft.com/office/drawing/2014/main" val="3490545310"/>
                    </a:ext>
                  </a:extLst>
                </a:gridCol>
                <a:gridCol w="733994">
                  <a:extLst>
                    <a:ext uri="{9D8B030D-6E8A-4147-A177-3AD203B41FA5}">
                      <a16:colId xmlns:a16="http://schemas.microsoft.com/office/drawing/2014/main" val="4059616612"/>
                    </a:ext>
                  </a:extLst>
                </a:gridCol>
                <a:gridCol w="660595">
                  <a:extLst>
                    <a:ext uri="{9D8B030D-6E8A-4147-A177-3AD203B41FA5}">
                      <a16:colId xmlns:a16="http://schemas.microsoft.com/office/drawing/2014/main" val="2140241180"/>
                    </a:ext>
                  </a:extLst>
                </a:gridCol>
                <a:gridCol w="612477">
                  <a:extLst>
                    <a:ext uri="{9D8B030D-6E8A-4147-A177-3AD203B41FA5}">
                      <a16:colId xmlns:a16="http://schemas.microsoft.com/office/drawing/2014/main" val="2635719772"/>
                    </a:ext>
                  </a:extLst>
                </a:gridCol>
                <a:gridCol w="704635">
                  <a:extLst>
                    <a:ext uri="{9D8B030D-6E8A-4147-A177-3AD203B41FA5}">
                      <a16:colId xmlns:a16="http://schemas.microsoft.com/office/drawing/2014/main" val="2070786965"/>
                    </a:ext>
                  </a:extLst>
                </a:gridCol>
              </a:tblGrid>
              <a:tr h="8100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HES Quantity in Kg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 Price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HES Weight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(percent)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 Price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 Weight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(percent)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Avg. Price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Cost Weight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(percent)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289208"/>
                  </a:ext>
                </a:extLst>
              </a:tr>
              <a:tr h="3227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Tuber Items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4970985"/>
                  </a:ext>
                </a:extLst>
              </a:tr>
              <a:tr h="3227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Potatoes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9.24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69.9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019789"/>
                  </a:ext>
                </a:extLst>
              </a:tr>
              <a:tr h="3227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Yams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15638"/>
                  </a:ext>
                </a:extLst>
              </a:tr>
              <a:tr h="3227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Taro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6.8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757122"/>
                  </a:ext>
                </a:extLst>
              </a:tr>
              <a:tr h="32270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Plantains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3.86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441886"/>
                  </a:ext>
                </a:extLst>
              </a:tr>
              <a:tr h="32270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7305" marR="27305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843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47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98C23-E9D8-4742-9017-267EE8AA9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Options for introducing new weights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5AAE6A-16DC-4073-8CD8-78EC54E050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Use expenditure shares directly from weight reference period (b)</a:t>
                </a:r>
              </a:p>
              <a:p>
                <a:pPr lvl="1"/>
                <a:r>
                  <a:rPr lang="en-US" dirty="0"/>
                  <a:t>By using this approach, the NSO assumes that the expenditure shares between the weight reference period (b) and the price reference period (0) have remained fixed</a:t>
                </a:r>
              </a:p>
              <a:p>
                <a:pPr lvl="1"/>
                <a:r>
                  <a:rPr lang="en-US" dirty="0"/>
                  <a:t>With fixed expenditure shares, prices and quantities can shift but the expenditure share will remain constant</a:t>
                </a:r>
              </a:p>
              <a:p>
                <a:pPr lvl="1"/>
                <a:r>
                  <a:rPr lang="en-US" dirty="0"/>
                  <a:t>This approach mimics more realistically normal consumer behavior with respect to product substitution</a:t>
                </a:r>
              </a:p>
              <a:p>
                <a:pPr lvl="1"/>
                <a:r>
                  <a:rPr lang="en-US" dirty="0"/>
                  <a:t>The index formula with fixed expenditure shares is a Young price index:</a:t>
                </a:r>
              </a:p>
              <a:p>
                <a:pPr lvl="1"/>
                <a:r>
                  <a:rPr lang="en-US" dirty="0"/>
                  <a:t>(1)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b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p>
                        </m:sSubSup>
                        <m:f>
                          <m:fPr>
                            <m:type m:val="lin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p>
                            </m:sSubSup>
                          </m:den>
                        </m:f>
                      </m:e>
                    </m:nary>
                  </m:oMath>
                </a14:m>
                <a:r>
                  <a:rPr lang="en-US" dirty="0"/>
                  <a:t> where</a:t>
                </a:r>
              </a:p>
              <a:p>
                <a:pPr lvl="1"/>
                <a:r>
                  <a:rPr lang="en-US" dirty="0"/>
                  <a:t>(2)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bSup>
                    <m:f>
                      <m:fPr>
                        <m:type m:val="lin"/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p>
                        </m:sSubSup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sup>
                            </m:sSubSup>
                          </m:e>
                        </m:nary>
                      </m:den>
                    </m:f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5AAE6A-16DC-4073-8CD8-78EC54E050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27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6FF4-E6AB-47D4-83CC-7955BC02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introducing new weights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ED3B3F-7E20-4F8C-9E78-3D83181869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Price updating weights from b to 0</a:t>
                </a:r>
              </a:p>
              <a:p>
                <a:pPr lvl="1"/>
                <a:r>
                  <a:rPr lang="en-US" dirty="0"/>
                  <a:t>If the NSO assumes the quantities would remain fixed through time (Laspeyres-type index), they will update the weights for the change in prices between weight reference period (b) and the price reference period (0)</a:t>
                </a:r>
              </a:p>
              <a:p>
                <a:pPr lvl="1"/>
                <a:r>
                  <a:rPr lang="en-US" dirty="0"/>
                  <a:t>Price updating the weights results in the expenditure shares shifting</a:t>
                </a:r>
              </a:p>
              <a:p>
                <a:pPr lvl="1"/>
                <a:r>
                  <a:rPr lang="en-US" dirty="0"/>
                  <a:t>As shown in table 1, items with largest relative price change have an increased relative share.</a:t>
                </a:r>
              </a:p>
              <a:p>
                <a:pPr lvl="1"/>
                <a:r>
                  <a:rPr lang="en-US" dirty="0"/>
                  <a:t>The index formula with updated share weights is a Lowe price index:</a:t>
                </a:r>
              </a:p>
              <a:p>
                <a:pPr lvl="1"/>
                <a:r>
                  <a:rPr lang="en-US" dirty="0">
                    <a:effectLst/>
                    <a:cs typeface="Times New Roman" panose="02020603050405020304" pitchFamily="18" charset="0"/>
                  </a:rPr>
                  <a:t>(3)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𝐿𝑜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b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bSup>
                        <m:d>
                          <m:d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𝑡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where</a:t>
                </a:r>
              </a:p>
              <a:p>
                <a:pPr lvl="1"/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(4)</a:t>
                </a:r>
                <a:r>
                  <a:rPr lang="en-US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bSup>
                    <m:f>
                      <m:fPr>
                        <m:type m:val="lin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𝑏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sup>
                            </m:sSubSup>
                          </m:e>
                        </m:nary>
                      </m:den>
                    </m:f>
                    <m:d>
                      <m:d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lin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sup>
                            </m:sSubSup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ED3B3F-7E20-4F8C-9E78-3D83181869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6835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365F4-CC3C-4608-9EEA-206E7F16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the Lowe and Young Formulas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75E4F9-CBE9-4350-A7FC-7A23DD341A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By substituting equation (4) into equation (3) we derive:</a:t>
                </a:r>
              </a:p>
              <a:p>
                <a:r>
                  <a:rPr lang="en-US" dirty="0"/>
                  <a:t>(5)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𝐿𝑜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</m:sSubSup>
                    <m:r>
                      <a:rPr lang="en-US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sup>
                        </m:sSubSup>
                        <m:f>
                          <m:fPr>
                            <m:type m:val="lin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d>
                                  <m:d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type m:val="lin"/>
                                        <m:ctrlPr>
                                          <a:rPr lang="en-US" i="1">
                                            <a:effectLst/>
                                            <a:latin typeface="Cambria Math" panose="020405030504060302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fPr>
                                      <m:num>
                                        <m:sSubSup>
                                          <m:sSubSupPr>
                                            <m:ctrlPr>
                                              <a:rPr lang="en-US" i="1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0</m:t>
                                            </m:r>
                                          </m:sup>
                                        </m:sSubSup>
                                      </m:num>
                                      <m:den>
                                        <m:sSubSup>
                                          <m:sSubSupPr>
                                            <m:ctrlPr>
                                              <a:rPr lang="en-US" i="1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𝑝</m:t>
                                            </m:r>
                                          </m:e>
                                          <m:sub>
                                            <m: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  <m:sup>
                                            <m:r>
                                              <a:rPr lang="en-US" sz="28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Calibri" panose="020F0502020204030204" pitchFamily="34" charset="0"/>
                                                <a:cs typeface="Times New Roman" panose="02020603050405020304" pitchFamily="18" charset="0"/>
                                              </a:rPr>
                                              <m:t>𝑏</m:t>
                                            </m:r>
                                          </m:sup>
                                        </m:sSubSup>
                                      </m:den>
                                    </m:f>
                                  </m:e>
                                </m:d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∙</m:t>
                                </m:r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𝑡</m:t>
                                </m:r>
                              </m:sup>
                            </m:sSubSup>
                          </m:num>
                          <m:den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sup>
                            </m:sSubSup>
                          </m:den>
                        </m:f>
                      </m:e>
                    </m:nary>
                  </m:oMath>
                </a14:m>
                <a:endParaRPr lang="en-US" dirty="0"/>
              </a:p>
              <a:p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Comparing equation (5) with equation (1) for period </a:t>
                </a:r>
                <a:r>
                  <a:rPr lang="en-US" sz="2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when the new weights are introduced, note that:</a:t>
                </a:r>
              </a:p>
              <a:p>
                <a:pPr lvl="1"/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there is no inflation between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i.e.,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sup>
                            </m:sSubSup>
                          </m:e>
                        </m:nary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d>
                          <m:d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=1,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𝐿𝑜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,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p>
                        </m:sSubSup>
                        <m:r>
                          <a:rPr lang="en-US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=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𝑌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inflation has occurred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between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i.e.,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sup>
                            </m:sSubSup>
                          </m:e>
                        </m:nary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d>
                          <m:d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&gt;1,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𝐿𝑜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b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en-US" dirty="0"/>
              </a:p>
              <a:p>
                <a:pPr lvl="1"/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If deflation has occurred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between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and </a:t>
                </a:r>
                <a:r>
                  <a:rPr lang="en-US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0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i.e.,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Arial" panose="020B0604020202020204" pitchFamily="34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en-US" sz="24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𝑏</m:t>
                                </m:r>
                              </m:sup>
                            </m:sSubSup>
                          </m:e>
                        </m:nary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 </m:t>
                        </m:r>
                        <m:d>
                          <m:d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0</m:t>
                                    </m:r>
                                  </m:sup>
                                </m:sSubSup>
                              </m:num>
                              <m:den>
                                <m:sSubSup>
                                  <m:sSubSupPr>
                                    <m:ctrlP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𝑏</m:t>
                                    </m:r>
                                  </m:sup>
                                </m:sSubSup>
                              </m:den>
                            </m:f>
                          </m:e>
                        </m:d>
                      </m:e>
                    </m:d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&lt;1, 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bSup>
                      <m:sSub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𝐿𝑜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b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&lt;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575E4F9-CBE9-4350-A7FC-7A23DD341A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23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FFB2-2DCE-4524-BFA8-650C70611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the Lowe and Young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C1A33-8AD3-4EE9-B36E-7E8ED5499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Assuming normal consumer substitution behavior, if inflation occurs between 0 and t, the Lowe will continue to exceed the Young</a:t>
            </a:r>
          </a:p>
          <a:p>
            <a:r>
              <a:rPr lang="en-US" dirty="0"/>
              <a:t>If deflation occurs between 0 and t, the Young will exceed the Lowe</a:t>
            </a:r>
          </a:p>
          <a:p>
            <a:r>
              <a:rPr lang="en-US" dirty="0"/>
              <a:t>The choice of which these two formulas to use thus depends on whether there has been inflation between b and 0, and whether inflation is expected between 0 and t. </a:t>
            </a:r>
          </a:p>
          <a:p>
            <a:r>
              <a:rPr lang="en-US" dirty="0"/>
              <a:t>In cases where there has been continuous inflation, the Young will be preferred.</a:t>
            </a:r>
          </a:p>
          <a:p>
            <a:r>
              <a:rPr lang="en-US" dirty="0"/>
              <a:t>In case where there has been continuous deflation, the Lowe may be preferred.</a:t>
            </a:r>
          </a:p>
        </p:txBody>
      </p:sp>
    </p:spTree>
    <p:extLst>
      <p:ext uri="{BB962C8B-B14F-4D97-AF65-F5344CB8AC3E}">
        <p14:creationId xmlns:p14="http://schemas.microsoft.com/office/powerpoint/2010/main" val="1430208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82203-C20A-470E-ABE1-158BFF1C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the Lowe and Young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578ED-D0BF-4AD8-9B7A-151DF6103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also know the following ordering of our price indices from both theory and practice:</a:t>
            </a:r>
          </a:p>
          <a:p>
            <a:pPr lvl="1"/>
            <a:r>
              <a:rPr lang="en-US" dirty="0"/>
              <a:t>Lowe &gt; Laspeyres &gt; Fisher &gt; Paasche</a:t>
            </a:r>
          </a:p>
          <a:p>
            <a:pPr lvl="1"/>
            <a:endParaRPr lang="en-US" dirty="0"/>
          </a:p>
          <a:p>
            <a:r>
              <a:rPr lang="en-US" dirty="0"/>
              <a:t>In the case where there has been inflation between b and 0, the Lowe will also exceed the Young and, given normal consumer substitution behavior, the Young &gt; Fisher.</a:t>
            </a:r>
          </a:p>
          <a:p>
            <a:r>
              <a:rPr lang="en-US" dirty="0"/>
              <a:t>The NSO, therefore, should probably use the Young vs. the Lowe</a:t>
            </a:r>
          </a:p>
        </p:txBody>
      </p:sp>
    </p:spTree>
    <p:extLst>
      <p:ext uri="{BB962C8B-B14F-4D97-AF65-F5344CB8AC3E}">
        <p14:creationId xmlns:p14="http://schemas.microsoft.com/office/powerpoint/2010/main" val="2121530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07269-0545-42CA-9ABA-B29237AA7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05B8F-6C71-4A41-B407-83C46193E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reasonable to assume that:</a:t>
            </a:r>
          </a:p>
          <a:p>
            <a:pPr lvl="1"/>
            <a:r>
              <a:rPr lang="en-US" dirty="0"/>
              <a:t>Consumer substitution occurs in response to price change</a:t>
            </a:r>
          </a:p>
          <a:p>
            <a:pPr lvl="1"/>
            <a:r>
              <a:rPr lang="en-US" dirty="0"/>
              <a:t>No substitution occurs and the same quantities are typically purchase</a:t>
            </a:r>
          </a:p>
          <a:p>
            <a:r>
              <a:rPr lang="en-US" dirty="0"/>
              <a:t>This question is answerable empirically by measuring the elasticity of substitution—the percent change in quantity divided by the precent change in price</a:t>
            </a:r>
          </a:p>
          <a:p>
            <a:pPr lvl="1"/>
            <a:r>
              <a:rPr lang="en-US" dirty="0"/>
              <a:t>If there is no substitution, the elasticity is zero</a:t>
            </a:r>
          </a:p>
          <a:p>
            <a:pPr lvl="1"/>
            <a:r>
              <a:rPr lang="en-US" dirty="0"/>
              <a:t>If there is equal substitution, the elasticity is one</a:t>
            </a:r>
          </a:p>
          <a:p>
            <a:r>
              <a:rPr lang="en-US" dirty="0"/>
              <a:t>Elasticity near zero is consistent with the Lowe fixed quantity index</a:t>
            </a:r>
          </a:p>
          <a:p>
            <a:r>
              <a:rPr lang="en-US" dirty="0"/>
              <a:t>Elasticity near one is consistent with the Young fixed shares index.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61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1010</Words>
  <Application>Microsoft Office PowerPoint</Application>
  <PresentationFormat>Widescreen</PresentationFormat>
  <Paragraphs>151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HelveticaNeueLTStd-Roman</vt:lpstr>
      <vt:lpstr>Times New Roman</vt:lpstr>
      <vt:lpstr>Office Theme</vt:lpstr>
      <vt:lpstr>First Steps for Introducing New Weights in the CPI</vt:lpstr>
      <vt:lpstr>Background</vt:lpstr>
      <vt:lpstr>Background</vt:lpstr>
      <vt:lpstr>Options for introducing new weights</vt:lpstr>
      <vt:lpstr>Options for introducing new weights</vt:lpstr>
      <vt:lpstr>Comparing the Lowe and Young Formulas</vt:lpstr>
      <vt:lpstr>Comparing the Lowe and Young Formulas</vt:lpstr>
      <vt:lpstr>Comparing the Lowe and Young Formulas</vt:lpstr>
      <vt:lpstr>Additional considerations</vt:lpstr>
      <vt:lpstr>Additional considerations</vt:lpstr>
      <vt:lpstr>Additional considerations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Steps for Introducing New Weights in the CPI</dc:title>
  <dc:creator>Paul Armknecht</dc:creator>
  <cp:lastModifiedBy>Paul Armknecht</cp:lastModifiedBy>
  <cp:revision>19</cp:revision>
  <dcterms:created xsi:type="dcterms:W3CDTF">2021-05-10T13:15:46Z</dcterms:created>
  <dcterms:modified xsi:type="dcterms:W3CDTF">2021-05-10T16:26:10Z</dcterms:modified>
</cp:coreProperties>
</file>