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60" r:id="rId4"/>
    <p:sldId id="282" r:id="rId5"/>
    <p:sldId id="278" r:id="rId6"/>
    <p:sldId id="284" r:id="rId7"/>
    <p:sldId id="288" r:id="rId8"/>
    <p:sldId id="280" r:id="rId9"/>
    <p:sldId id="283" r:id="rId10"/>
    <p:sldId id="295" r:id="rId11"/>
    <p:sldId id="291" r:id="rId12"/>
    <p:sldId id="296" r:id="rId13"/>
    <p:sldId id="298" r:id="rId14"/>
    <p:sldId id="297" r:id="rId15"/>
    <p:sldId id="294" r:id="rId16"/>
    <p:sldId id="285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957" autoAdjust="0"/>
  </p:normalViewPr>
  <p:slideViewPr>
    <p:cSldViewPr snapToGrid="0" showGuides="1">
      <p:cViewPr varScale="1">
        <p:scale>
          <a:sx n="81" d="100"/>
          <a:sy n="81" d="100"/>
        </p:scale>
        <p:origin x="24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414EF-53B0-4560-A5F9-72DA7D5F404C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D1B81-4624-4E1E-BD77-4094E0BEA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4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37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42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9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6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8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8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99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4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91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D1B81-4624-4E1E-BD77-4094E0BEAEF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4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tockburger.anya@bls.go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57199" y="4897933"/>
            <a:ext cx="8229600" cy="105612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1600" dirty="0" smtClean="0">
                <a:ln w="0">
                  <a:noFill/>
                </a:ln>
                <a:solidFill>
                  <a:schemeClr val="bg2"/>
                </a:solidFill>
              </a:rPr>
              <a:t>Prepared </a:t>
            </a:r>
            <a:r>
              <a:rPr lang="en-US" sz="1600" dirty="0">
                <a:ln w="0">
                  <a:noFill/>
                </a:ln>
                <a:solidFill>
                  <a:schemeClr val="bg2"/>
                </a:solidFill>
              </a:rPr>
              <a:t>for the Group of Experts on Consumer Price </a:t>
            </a:r>
            <a:r>
              <a:rPr lang="en-US" sz="1600" dirty="0" smtClean="0">
                <a:ln w="0">
                  <a:noFill/>
                </a:ln>
                <a:solidFill>
                  <a:schemeClr val="bg2"/>
                </a:solidFill>
              </a:rPr>
              <a:t>Indices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n w="0">
                  <a:noFill/>
                </a:ln>
                <a:solidFill>
                  <a:schemeClr val="bg2"/>
                </a:solidFill>
              </a:rPr>
              <a:t>UNECE Online Meeting</a:t>
            </a:r>
            <a:endParaRPr lang="en-US" sz="1600" dirty="0">
              <a:ln w="0">
                <a:noFill/>
              </a:ln>
              <a:solidFill>
                <a:schemeClr val="bg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n w="0">
                  <a:noFill/>
                </a:ln>
                <a:solidFill>
                  <a:schemeClr val="bg2"/>
                </a:solidFill>
              </a:rPr>
              <a:t>4 June 2021</a:t>
            </a:r>
            <a:endParaRPr lang="en-US" sz="1600" dirty="0">
              <a:ln w="0">
                <a:noFill/>
              </a:ln>
              <a:solidFill>
                <a:schemeClr val="bg2"/>
              </a:solidFill>
            </a:endParaRPr>
          </a:p>
          <a:p>
            <a:pPr algn="l"/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Twenty-one years </a:t>
            </a:r>
            <a:r>
              <a:rPr lang="en-US" sz="4900" dirty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4900" dirty="0" smtClean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adjustments </a:t>
            </a:r>
            <a:r>
              <a:rPr lang="en-US" sz="4900" dirty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4900" dirty="0" smtClean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quality change </a:t>
            </a:r>
            <a:r>
              <a:rPr lang="en-US" sz="4900" dirty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>in the U.S. Consumer Price Index</a:t>
            </a:r>
            <a:r>
              <a:rPr lang="en-US" dirty="0" smtClean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 smtClean="0">
                <a:ln w="12700">
                  <a:noFill/>
                </a:ln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86401" y="3024888"/>
            <a:ext cx="4971197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>
                <a:ln w="635">
                  <a:noFill/>
                </a:ln>
                <a:solidFill>
                  <a:schemeClr val="bg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Brendan Williams</a:t>
            </a:r>
            <a:endParaRPr lang="en-US" dirty="0">
              <a:ln w="635">
                <a:noFill/>
              </a:ln>
              <a:solidFill>
                <a:schemeClr val="bg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n w="0">
                  <a:noFill/>
                </a:ln>
              </a:rPr>
              <a:t>Senior economist, Branch of Consumer Prices</a:t>
            </a:r>
            <a:endParaRPr lang="en-US" sz="2000" dirty="0">
              <a:ln w="0">
                <a:noFill/>
              </a:ln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n w="0">
                  <a:noFill/>
                </a:ln>
              </a:rPr>
              <a:t>Consumer Price Index Division</a:t>
            </a: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50"/>
            <a:ext cx="8229600" cy="804672"/>
          </a:xfrm>
        </p:spPr>
        <p:txBody>
          <a:bodyPr/>
          <a:lstStyle/>
          <a:p>
            <a:r>
              <a:rPr lang="en-US" sz="3600" dirty="0"/>
              <a:t>Difference between QA counterfactuals and </a:t>
            </a:r>
            <a:r>
              <a:rPr lang="en-US" sz="3600" dirty="0" smtClean="0"/>
              <a:t>production (Apparel)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868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7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86800" cy="5429250"/>
          </a:xfr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03703" y="243444"/>
            <a:ext cx="8936593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sz="3600" dirty="0" smtClean="0"/>
              <a:t>Item Replacement Counterfactuals (All)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724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03" y="207818"/>
            <a:ext cx="8936593" cy="804672"/>
          </a:xfrm>
        </p:spPr>
        <p:txBody>
          <a:bodyPr/>
          <a:lstStyle/>
          <a:p>
            <a:r>
              <a:rPr lang="en-US" sz="3600" dirty="0" smtClean="0"/>
              <a:t>Item Replacement Counterfactuals (Apparel)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86800" cy="5429250"/>
          </a:xfrm>
        </p:spPr>
      </p:pic>
    </p:spTree>
    <p:extLst>
      <p:ext uri="{BB962C8B-B14F-4D97-AF65-F5344CB8AC3E}">
        <p14:creationId xmlns:p14="http://schemas.microsoft.com/office/powerpoint/2010/main" val="398679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Class-mean imputation candidates</a:t>
            </a:r>
            <a:endParaRPr lang="en-US" dirty="0"/>
          </a:p>
        </p:txBody>
      </p:sp>
      <p:graphicFrame>
        <p:nvGraphicFramePr>
          <p:cNvPr id="4" name="Table 3" descr="Table showing class-mean imputation candidat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35874"/>
              </p:ext>
            </p:extLst>
          </p:nvPr>
        </p:nvGraphicFramePr>
        <p:xfrm>
          <a:off x="489857" y="1530665"/>
          <a:ext cx="8164286" cy="459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392"/>
                <a:gridCol w="3709177"/>
                <a:gridCol w="3360717"/>
              </a:tblGrid>
              <a:tr h="948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Rank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Title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Item Replacement Impact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Baby food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12.48%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Motor vehicle insurance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9.46%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Other miscellaneous foods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7.28%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Breakfast cereal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7.11%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College tuition and fees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6.92%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Candy and chewing gum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5.80%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Frozen noncarbonated </a:t>
                      </a:r>
                      <a:r>
                        <a:rPr lang="en-US" sz="2000" dirty="0" smtClean="0">
                          <a:effectLst/>
                        </a:rPr>
                        <a:t>juices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5.42%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Cakes, cupcakes, and cookies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5.32%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Water and sewerage maintenance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5.28%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Coffee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5.19%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172"/>
            <a:ext cx="8229600" cy="3992563"/>
          </a:xfrm>
        </p:spPr>
        <p:txBody>
          <a:bodyPr/>
          <a:lstStyle/>
          <a:p>
            <a:r>
              <a:rPr lang="en-US" dirty="0" smtClean="0"/>
              <a:t>BLS quality adjustments have a modest impact</a:t>
            </a:r>
          </a:p>
          <a:p>
            <a:r>
              <a:rPr lang="en-US" dirty="0" smtClean="0"/>
              <a:t>Item replacement and class-mean effects are large</a:t>
            </a:r>
          </a:p>
          <a:p>
            <a:r>
              <a:rPr lang="en-US" dirty="0" smtClean="0"/>
              <a:t>Items with large item replacement effects should use class-mean imputation</a:t>
            </a:r>
          </a:p>
          <a:p>
            <a:r>
              <a:rPr lang="en-US" dirty="0" smtClean="0"/>
              <a:t>Items with small effects item replacement effects can use simplified methodologies </a:t>
            </a:r>
          </a:p>
          <a:p>
            <a:r>
              <a:rPr lang="en-US" dirty="0" smtClean="0"/>
              <a:t>Evidence for product cycles over staggered price-setting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581313" y="2571487"/>
            <a:ext cx="3717985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n w="0">
                  <a:noFill/>
                </a:ln>
              </a:rPr>
              <a:t>Brendan Williams</a:t>
            </a:r>
          </a:p>
          <a:p>
            <a:r>
              <a:rPr lang="en-US" sz="2000" dirty="0" smtClean="0">
                <a:ln w="0">
                  <a:noFill/>
                </a:ln>
                <a:hlinkClick r:id="rId2"/>
              </a:rPr>
              <a:t>Williams.Brendan@bls.gov</a:t>
            </a:r>
            <a:endParaRPr lang="en-US" sz="2000" dirty="0" smtClean="0">
              <a:ln w="0">
                <a:noFill/>
              </a:ln>
            </a:endParaRPr>
          </a:p>
          <a:p>
            <a:endParaRPr lang="en-US" sz="2000" dirty="0">
              <a:ln w="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182"/>
            <a:ext cx="8229600" cy="3992563"/>
          </a:xfrm>
        </p:spPr>
        <p:txBody>
          <a:bodyPr/>
          <a:lstStyle/>
          <a:p>
            <a:r>
              <a:rPr lang="en-US" dirty="0" smtClean="0"/>
              <a:t>Quality adjustments had a -0.04% impact annually</a:t>
            </a:r>
          </a:p>
          <a:p>
            <a:r>
              <a:rPr lang="en-US" dirty="0" smtClean="0"/>
              <a:t>External previous estimates suggest a larger amount of quality bias</a:t>
            </a:r>
          </a:p>
          <a:p>
            <a:r>
              <a:rPr lang="en-US" dirty="0" smtClean="0"/>
              <a:t>Item replacements have strong, positive effects</a:t>
            </a:r>
          </a:p>
          <a:p>
            <a:pPr lvl="1"/>
            <a:r>
              <a:rPr lang="en-US" dirty="0" smtClean="0"/>
              <a:t>Broader understanding of the item replacement process helps explain this discrepancy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54"/>
            <a:ext cx="8229600" cy="3992563"/>
          </a:xfrm>
        </p:spPr>
        <p:txBody>
          <a:bodyPr/>
          <a:lstStyle/>
          <a:p>
            <a:r>
              <a:rPr lang="en-US" dirty="0" smtClean="0"/>
              <a:t>Motivation for quality </a:t>
            </a:r>
            <a:r>
              <a:rPr lang="en-US" dirty="0"/>
              <a:t>a</a:t>
            </a:r>
            <a:r>
              <a:rPr lang="en-US" dirty="0" smtClean="0"/>
              <a:t>djustment</a:t>
            </a:r>
          </a:p>
          <a:p>
            <a:r>
              <a:rPr lang="en-US" dirty="0" smtClean="0"/>
              <a:t>Discontinued good replaced with new replacement</a:t>
            </a:r>
          </a:p>
          <a:p>
            <a:r>
              <a:rPr lang="en-US" dirty="0" smtClean="0"/>
              <a:t>Item replacements can be compared, adjusted, or imputed </a:t>
            </a:r>
          </a:p>
          <a:p>
            <a:pPr lvl="1"/>
            <a:r>
              <a:rPr lang="en-US" dirty="0" smtClean="0"/>
              <a:t>Class-mean imputation: Imputation by other item replacements</a:t>
            </a:r>
          </a:p>
          <a:p>
            <a:pPr lvl="1"/>
            <a:r>
              <a:rPr lang="en-US" dirty="0" smtClean="0"/>
              <a:t>Cell-relative imputation: Imputation by other items in basic index (deletion method)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replacement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change associated with </a:t>
            </a:r>
            <a:r>
              <a:rPr lang="en-US" dirty="0"/>
              <a:t>product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Usual justification for item replacement</a:t>
            </a:r>
          </a:p>
          <a:p>
            <a:r>
              <a:rPr lang="en-US" dirty="0"/>
              <a:t>Product cycle </a:t>
            </a:r>
            <a:r>
              <a:rPr lang="en-US" dirty="0" smtClean="0"/>
              <a:t>effects</a:t>
            </a:r>
          </a:p>
          <a:p>
            <a:r>
              <a:rPr lang="en-US" dirty="0" smtClean="0"/>
              <a:t>Quality change</a:t>
            </a:r>
          </a:p>
          <a:p>
            <a:pPr lvl="1"/>
            <a:r>
              <a:rPr lang="en-US" dirty="0" smtClean="0"/>
              <a:t>Benefit not capture by match-model</a:t>
            </a:r>
            <a:endParaRPr lang="en-US" dirty="0"/>
          </a:p>
          <a:p>
            <a:r>
              <a:rPr lang="en-US" dirty="0" smtClean="0"/>
              <a:t>Change </a:t>
            </a:r>
            <a:r>
              <a:rPr lang="en-US" dirty="0"/>
              <a:t>in consumer surplus from product entry/exit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Hedonic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Hedonic indexes should approximate matched model behavior</a:t>
            </a:r>
          </a:p>
          <a:p>
            <a:r>
              <a:rPr lang="en-US" dirty="0" smtClean="0"/>
              <a:t>BLS has lacked timely weighting information for hedonic estimation</a:t>
            </a:r>
          </a:p>
          <a:p>
            <a:r>
              <a:rPr lang="en-US" dirty="0" smtClean="0"/>
              <a:t>Certain forms of hedonic adjust/indexes do not capture staggered price change/product cycle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Counterfactual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matched model (no item replacement)</a:t>
            </a:r>
          </a:p>
          <a:p>
            <a:r>
              <a:rPr lang="en-US" dirty="0" smtClean="0"/>
              <a:t>No class-mean imputation </a:t>
            </a:r>
          </a:p>
          <a:p>
            <a:pPr lvl="1"/>
            <a:r>
              <a:rPr lang="en-US" dirty="0" smtClean="0"/>
              <a:t>Use class-mean for all imputations</a:t>
            </a:r>
          </a:p>
          <a:p>
            <a:r>
              <a:rPr lang="en-US" dirty="0" smtClean="0"/>
              <a:t>No quality adjustment</a:t>
            </a:r>
          </a:p>
          <a:p>
            <a:pPr lvl="1"/>
            <a:r>
              <a:rPr lang="en-US" dirty="0" smtClean="0"/>
              <a:t>Convert quality adjustments to comparable or non-comparable based on threshold</a:t>
            </a:r>
          </a:p>
          <a:p>
            <a:pPr lvl="1"/>
            <a:r>
              <a:rPr lang="en-US" dirty="0" smtClean="0"/>
              <a:t>All quality adjustments converted to comparable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major findings</a:t>
            </a:r>
            <a:endParaRPr lang="en-US" dirty="0"/>
          </a:p>
        </p:txBody>
      </p:sp>
      <p:graphicFrame>
        <p:nvGraphicFramePr>
          <p:cNvPr id="4" name="Content Placeholder 3" descr="Table showing effect and annual impact for major finding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903455"/>
              </p:ext>
            </p:extLst>
          </p:nvPr>
        </p:nvGraphicFramePr>
        <p:xfrm>
          <a:off x="224758" y="1746189"/>
          <a:ext cx="8694484" cy="362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743"/>
                <a:gridCol w="4299741"/>
              </a:tblGrid>
              <a:tr h="103263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Effect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Annual impact  </a:t>
                      </a:r>
                    </a:p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/>
                        <a:t>Dec 1998 – Dec 2019)</a:t>
                      </a:r>
                      <a:endParaRPr lang="en-US" sz="2400" dirty="0"/>
                    </a:p>
                  </a:txBody>
                  <a:tcPr/>
                </a:tc>
              </a:tr>
              <a:tr h="63900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Quality adjustment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-0.04%</a:t>
                      </a:r>
                      <a:endParaRPr lang="en-US" sz="4000" dirty="0"/>
                    </a:p>
                  </a:txBody>
                  <a:tcPr anchor="ctr"/>
                </a:tc>
              </a:tr>
              <a:tr h="63900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 replacement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0.63%</a:t>
                      </a:r>
                      <a:endParaRPr lang="en-US" sz="4000" dirty="0"/>
                    </a:p>
                  </a:txBody>
                  <a:tcPr anchor="ctr"/>
                </a:tc>
              </a:tr>
              <a:tr h="118673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Class-mean imputation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0.17%</a:t>
                      </a:r>
                      <a:endParaRPr lang="en-US" sz="4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852"/>
            <a:ext cx="8229600" cy="804672"/>
          </a:xfrm>
        </p:spPr>
        <p:txBody>
          <a:bodyPr/>
          <a:lstStyle/>
          <a:p>
            <a:r>
              <a:rPr lang="en-US" sz="4000" dirty="0" smtClean="0"/>
              <a:t>Difference between QA </a:t>
            </a:r>
            <a:r>
              <a:rPr lang="en-US" sz="3600" dirty="0" smtClean="0"/>
              <a:t>counterfactuals</a:t>
            </a:r>
            <a:r>
              <a:rPr lang="en-US" sz="4000" dirty="0" smtClean="0"/>
              <a:t> and production (All)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28750"/>
            <a:ext cx="8686800" cy="5429250"/>
          </a:xfrm>
        </p:spPr>
      </p:pic>
    </p:spTree>
    <p:extLst>
      <p:ext uri="{BB962C8B-B14F-4D97-AF65-F5344CB8AC3E}">
        <p14:creationId xmlns:p14="http://schemas.microsoft.com/office/powerpoint/2010/main" val="346631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3"/>
            <a:ext cx="8229600" cy="804672"/>
          </a:xfrm>
        </p:spPr>
        <p:txBody>
          <a:bodyPr/>
          <a:lstStyle/>
          <a:p>
            <a:r>
              <a:rPr lang="en-US" dirty="0" smtClean="0"/>
              <a:t>Upper limit to </a:t>
            </a:r>
            <a:br>
              <a:rPr lang="en-US" dirty="0" smtClean="0"/>
            </a:br>
            <a:r>
              <a:rPr lang="en-US" dirty="0" smtClean="0"/>
              <a:t>quality adjustment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644"/>
            <a:ext cx="8229600" cy="3992563"/>
          </a:xfrm>
        </p:spPr>
        <p:txBody>
          <a:bodyPr/>
          <a:lstStyle/>
          <a:p>
            <a:r>
              <a:rPr lang="en-US" dirty="0" smtClean="0"/>
              <a:t>The difference between production and the “QA to comparable” index was -0.09%</a:t>
            </a:r>
          </a:p>
          <a:p>
            <a:r>
              <a:rPr lang="en-US" dirty="0" smtClean="0"/>
              <a:t>Assuming quality differences are fully represented in price, this is an upper bound on the amount of quality bias that could be removed by item replacement adjustments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STAT October 7 2020 b" id="{DFD1A3E0-4A93-4FA3-9787-461CE698E9CF}" vid="{67B822C2-1BC7-4F6A-ABE2-CA345B1F8BFE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NSTAT October 7 2020 b" id="{DFD1A3E0-4A93-4FA3-9787-461CE698E9CF}" vid="{43B03FC4-7ECB-4449-A63B-9134A6D1930A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STAT October 7 2020 b" id="{DFD1A3E0-4A93-4FA3-9787-461CE698E9CF}" vid="{E054EE6A-5616-42A2-AD05-2207F21E685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CNSTAT October 7 2020</Template>
  <TotalTime>5207</TotalTime>
  <Words>455</Words>
  <Application>Microsoft Office PowerPoint</Application>
  <PresentationFormat>On-screen Show (4:3)</PresentationFormat>
  <Paragraphs>107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Century Gothic</vt:lpstr>
      <vt:lpstr>Tahoma</vt:lpstr>
      <vt:lpstr>Times New Roman</vt:lpstr>
      <vt:lpstr>Verdana</vt:lpstr>
      <vt:lpstr>Wingdings</vt:lpstr>
      <vt:lpstr>Wingdings 3</vt:lpstr>
      <vt:lpstr>Custom Design</vt:lpstr>
      <vt:lpstr>BLS Trendline Content Slide</vt:lpstr>
      <vt:lpstr>Contact Information</vt:lpstr>
      <vt:lpstr>Twenty-one years of adjustments for quality change in the U.S. Consumer Price Index </vt:lpstr>
      <vt:lpstr>Overview</vt:lpstr>
      <vt:lpstr>Item replacement</vt:lpstr>
      <vt:lpstr>Item replacement objectives</vt:lpstr>
      <vt:lpstr>Hedonic adjustments</vt:lpstr>
      <vt:lpstr>Counterfactual indexes</vt:lpstr>
      <vt:lpstr>Summary of major findings</vt:lpstr>
      <vt:lpstr>Difference between QA counterfactuals and production (All)</vt:lpstr>
      <vt:lpstr>Upper limit to  quality adjustment impact</vt:lpstr>
      <vt:lpstr>Difference between QA counterfactuals and production (Apparel)</vt:lpstr>
      <vt:lpstr>PowerPoint Presentation</vt:lpstr>
      <vt:lpstr>Item Replacement Counterfactuals (Apparel)</vt:lpstr>
      <vt:lpstr>Class-mean imputation candidates</vt:lpstr>
      <vt:lpstr>Summary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BLS CPI alternative data initiative</dc:title>
  <dc:creator>Stockburger, Anya - BLS</dc:creator>
  <cp:lastModifiedBy>Williams, Brendan - BLS</cp:lastModifiedBy>
  <cp:revision>123</cp:revision>
  <dcterms:created xsi:type="dcterms:W3CDTF">2020-10-04T18:27:57Z</dcterms:created>
  <dcterms:modified xsi:type="dcterms:W3CDTF">2021-05-17T20:53:14Z</dcterms:modified>
</cp:coreProperties>
</file>