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317" r:id="rId4"/>
    <p:sldId id="316" r:id="rId5"/>
    <p:sldId id="315" r:id="rId6"/>
    <p:sldId id="314" r:id="rId7"/>
    <p:sldId id="313" r:id="rId8"/>
    <p:sldId id="312" r:id="rId9"/>
    <p:sldId id="311" r:id="rId10"/>
    <p:sldId id="310" r:id="rId11"/>
    <p:sldId id="322" r:id="rId12"/>
    <p:sldId id="331" r:id="rId13"/>
    <p:sldId id="330" r:id="rId14"/>
    <p:sldId id="320" r:id="rId15"/>
    <p:sldId id="319" r:id="rId16"/>
    <p:sldId id="341" r:id="rId17"/>
    <p:sldId id="340" r:id="rId18"/>
    <p:sldId id="339" r:id="rId19"/>
    <p:sldId id="338" r:id="rId20"/>
    <p:sldId id="344" r:id="rId21"/>
    <p:sldId id="348" r:id="rId22"/>
    <p:sldId id="347" r:id="rId23"/>
    <p:sldId id="346" r:id="rId24"/>
    <p:sldId id="34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2"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FA71B7-F672-4223-A9CF-87534B48E863}" type="datetimeFigureOut">
              <a:rPr lang="en-CA" smtClean="0"/>
              <a:t>07/05/2021</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C7DAD3-1824-48C4-B734-10BA3E9116B9}" type="slidenum">
              <a:rPr lang="en-CA" smtClean="0"/>
              <a:t>‹#›</a:t>
            </a:fld>
            <a:endParaRPr lang="en-CA" dirty="0"/>
          </a:p>
        </p:txBody>
      </p:sp>
    </p:spTree>
    <p:extLst>
      <p:ext uri="{BB962C8B-B14F-4D97-AF65-F5344CB8AC3E}">
        <p14:creationId xmlns:p14="http://schemas.microsoft.com/office/powerpoint/2010/main" val="4166634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749CF3B-25CF-4358-A262-84C901CAB7B7}" type="datetime1">
              <a:rPr lang="en-CA" smtClean="0"/>
              <a:t>07/05/2021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FD4EE1D-E21F-4A6E-B4C6-0FD3B961D2BF}" type="slidenum">
              <a:rPr lang="en-CA" smtClean="0"/>
              <a:t>‹#›</a:t>
            </a:fld>
            <a:endParaRPr lang="en-CA" dirty="0"/>
          </a:p>
        </p:txBody>
      </p:sp>
    </p:spTree>
    <p:extLst>
      <p:ext uri="{BB962C8B-B14F-4D97-AF65-F5344CB8AC3E}">
        <p14:creationId xmlns:p14="http://schemas.microsoft.com/office/powerpoint/2010/main" val="2973198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E4493F1-F8A2-4864-A8BC-9E0D7BB71E65}" type="datetime1">
              <a:rPr lang="en-CA" smtClean="0"/>
              <a:t>07/05/2021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FD4EE1D-E21F-4A6E-B4C6-0FD3B961D2BF}" type="slidenum">
              <a:rPr lang="en-CA" smtClean="0"/>
              <a:t>‹#›</a:t>
            </a:fld>
            <a:endParaRPr lang="en-CA" dirty="0"/>
          </a:p>
        </p:txBody>
      </p:sp>
    </p:spTree>
    <p:extLst>
      <p:ext uri="{BB962C8B-B14F-4D97-AF65-F5344CB8AC3E}">
        <p14:creationId xmlns:p14="http://schemas.microsoft.com/office/powerpoint/2010/main" val="4171172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097D4E-19D3-45E8-B7E6-65EA72610479}" type="datetime1">
              <a:rPr lang="en-CA" smtClean="0"/>
              <a:t>07/05/2021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FD4EE1D-E21F-4A6E-B4C6-0FD3B961D2BF}" type="slidenum">
              <a:rPr lang="en-CA" smtClean="0"/>
              <a:t>‹#›</a:t>
            </a:fld>
            <a:endParaRPr lang="en-CA" dirty="0"/>
          </a:p>
        </p:txBody>
      </p:sp>
    </p:spTree>
    <p:extLst>
      <p:ext uri="{BB962C8B-B14F-4D97-AF65-F5344CB8AC3E}">
        <p14:creationId xmlns:p14="http://schemas.microsoft.com/office/powerpoint/2010/main" val="4180593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25C22A3-C300-490F-A6D1-BE29B97CE785}" type="datetime1">
              <a:rPr lang="en-CA" smtClean="0"/>
              <a:t>07/05/2021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FD4EE1D-E21F-4A6E-B4C6-0FD3B961D2BF}" type="slidenum">
              <a:rPr lang="en-CA" smtClean="0"/>
              <a:t>‹#›</a:t>
            </a:fld>
            <a:endParaRPr lang="en-CA" dirty="0"/>
          </a:p>
        </p:txBody>
      </p:sp>
    </p:spTree>
    <p:extLst>
      <p:ext uri="{BB962C8B-B14F-4D97-AF65-F5344CB8AC3E}">
        <p14:creationId xmlns:p14="http://schemas.microsoft.com/office/powerpoint/2010/main" val="1616148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38FEF6-3C41-444C-BE15-727F96A48DB2}" type="datetime1">
              <a:rPr lang="en-CA" smtClean="0"/>
              <a:t>07/05/2021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FD4EE1D-E21F-4A6E-B4C6-0FD3B961D2BF}" type="slidenum">
              <a:rPr lang="en-CA" smtClean="0"/>
              <a:t>‹#›</a:t>
            </a:fld>
            <a:endParaRPr lang="en-CA" dirty="0"/>
          </a:p>
        </p:txBody>
      </p:sp>
    </p:spTree>
    <p:extLst>
      <p:ext uri="{BB962C8B-B14F-4D97-AF65-F5344CB8AC3E}">
        <p14:creationId xmlns:p14="http://schemas.microsoft.com/office/powerpoint/2010/main" val="774753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44828DA0-4373-4DB9-B731-9E95714E8E4B}" type="datetime1">
              <a:rPr lang="en-CA" smtClean="0"/>
              <a:t>07/05/2021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FD4EE1D-E21F-4A6E-B4C6-0FD3B961D2BF}" type="slidenum">
              <a:rPr lang="en-CA" smtClean="0"/>
              <a:t>‹#›</a:t>
            </a:fld>
            <a:endParaRPr lang="en-CA" dirty="0"/>
          </a:p>
        </p:txBody>
      </p:sp>
    </p:spTree>
    <p:extLst>
      <p:ext uri="{BB962C8B-B14F-4D97-AF65-F5344CB8AC3E}">
        <p14:creationId xmlns:p14="http://schemas.microsoft.com/office/powerpoint/2010/main" val="2141295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4F16FEA-1195-474C-B467-AC73AD5B7C72}" type="datetime1">
              <a:rPr lang="en-CA" smtClean="0"/>
              <a:t>07/05/2021</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3FD4EE1D-E21F-4A6E-B4C6-0FD3B961D2BF}" type="slidenum">
              <a:rPr lang="en-CA" smtClean="0"/>
              <a:t>‹#›</a:t>
            </a:fld>
            <a:endParaRPr lang="en-CA" dirty="0"/>
          </a:p>
        </p:txBody>
      </p:sp>
    </p:spTree>
    <p:extLst>
      <p:ext uri="{BB962C8B-B14F-4D97-AF65-F5344CB8AC3E}">
        <p14:creationId xmlns:p14="http://schemas.microsoft.com/office/powerpoint/2010/main" val="3132680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433E5072-BF80-4E4B-9122-78C648289EB3}" type="datetime1">
              <a:rPr lang="en-CA" smtClean="0"/>
              <a:t>07/05/2021</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3FD4EE1D-E21F-4A6E-B4C6-0FD3B961D2BF}" type="slidenum">
              <a:rPr lang="en-CA" smtClean="0"/>
              <a:t>‹#›</a:t>
            </a:fld>
            <a:endParaRPr lang="en-CA" dirty="0"/>
          </a:p>
        </p:txBody>
      </p:sp>
    </p:spTree>
    <p:extLst>
      <p:ext uri="{BB962C8B-B14F-4D97-AF65-F5344CB8AC3E}">
        <p14:creationId xmlns:p14="http://schemas.microsoft.com/office/powerpoint/2010/main" val="164480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DB8E1-9579-421D-88F2-305354F3AB6A}" type="datetime1">
              <a:rPr lang="en-CA" smtClean="0"/>
              <a:t>07/05/2021</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3FD4EE1D-E21F-4A6E-B4C6-0FD3B961D2BF}" type="slidenum">
              <a:rPr lang="en-CA" smtClean="0"/>
              <a:t>‹#›</a:t>
            </a:fld>
            <a:endParaRPr lang="en-CA" dirty="0"/>
          </a:p>
        </p:txBody>
      </p:sp>
    </p:spTree>
    <p:extLst>
      <p:ext uri="{BB962C8B-B14F-4D97-AF65-F5344CB8AC3E}">
        <p14:creationId xmlns:p14="http://schemas.microsoft.com/office/powerpoint/2010/main" val="1701600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638FE-5B44-413E-8EDF-7A37A751C148}" type="datetime1">
              <a:rPr lang="en-CA" smtClean="0"/>
              <a:t>07/05/2021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FD4EE1D-E21F-4A6E-B4C6-0FD3B961D2BF}" type="slidenum">
              <a:rPr lang="en-CA" smtClean="0"/>
              <a:t>‹#›</a:t>
            </a:fld>
            <a:endParaRPr lang="en-CA" dirty="0"/>
          </a:p>
        </p:txBody>
      </p:sp>
    </p:spTree>
    <p:extLst>
      <p:ext uri="{BB962C8B-B14F-4D97-AF65-F5344CB8AC3E}">
        <p14:creationId xmlns:p14="http://schemas.microsoft.com/office/powerpoint/2010/main" val="1932889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6FEE1-3E17-45B7-BA15-75E3E4A976D7}" type="datetime1">
              <a:rPr lang="en-CA" smtClean="0"/>
              <a:t>07/05/2021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FD4EE1D-E21F-4A6E-B4C6-0FD3B961D2BF}" type="slidenum">
              <a:rPr lang="en-CA" smtClean="0"/>
              <a:t>‹#›</a:t>
            </a:fld>
            <a:endParaRPr lang="en-CA" dirty="0"/>
          </a:p>
        </p:txBody>
      </p:sp>
    </p:spTree>
    <p:extLst>
      <p:ext uri="{BB962C8B-B14F-4D97-AF65-F5344CB8AC3E}">
        <p14:creationId xmlns:p14="http://schemas.microsoft.com/office/powerpoint/2010/main" val="2754030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25FF6-4EF4-4035-9411-79F898F2D9E8}" type="datetime1">
              <a:rPr lang="en-CA" smtClean="0"/>
              <a:t>07/05/2021</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4EE1D-E21F-4A6E-B4C6-0FD3B961D2BF}" type="slidenum">
              <a:rPr lang="en-CA" smtClean="0"/>
              <a:t>‹#›</a:t>
            </a:fld>
            <a:endParaRPr lang="en-CA" dirty="0"/>
          </a:p>
        </p:txBody>
      </p:sp>
    </p:spTree>
    <p:extLst>
      <p:ext uri="{BB962C8B-B14F-4D97-AF65-F5344CB8AC3E}">
        <p14:creationId xmlns:p14="http://schemas.microsoft.com/office/powerpoint/2010/main" val="2231746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32656"/>
            <a:ext cx="8136904" cy="1152128"/>
          </a:xfrm>
        </p:spPr>
        <p:txBody>
          <a:bodyPr>
            <a:normAutofit/>
          </a:bodyPr>
          <a:lstStyle/>
          <a:p>
            <a:r>
              <a:rPr lang="en-CA" altLang="ja-JP" sz="3200" b="1" dirty="0">
                <a:latin typeface="Times New Roman"/>
              </a:rPr>
              <a:t>Quality Adjustment and Hedonics: An Attempt at a Unified Approach </a:t>
            </a:r>
            <a:endParaRPr lang="en-CA" sz="3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39552" y="1628800"/>
            <a:ext cx="8136904" cy="4968552"/>
          </a:xfrm>
        </p:spPr>
        <p:txBody>
          <a:bodyPr>
            <a:normAutofit/>
          </a:bodyPr>
          <a:lstStyle/>
          <a:p>
            <a:r>
              <a:rPr lang="en-CA" sz="2900" b="1" dirty="0">
                <a:solidFill>
                  <a:srgbClr val="000000"/>
                </a:solidFill>
                <a:latin typeface="Times New Roman"/>
              </a:rPr>
              <a:t>by Erwin Diewert</a:t>
            </a:r>
            <a:br>
              <a:rPr lang="en-CA" sz="2900" b="1" dirty="0">
                <a:solidFill>
                  <a:srgbClr val="000000"/>
                </a:solidFill>
                <a:latin typeface="Times New Roman"/>
              </a:rPr>
            </a:br>
            <a:r>
              <a:rPr lang="en-CA" sz="2900" b="1" dirty="0">
                <a:solidFill>
                  <a:srgbClr val="000000"/>
                </a:solidFill>
                <a:latin typeface="Times New Roman"/>
              </a:rPr>
              <a:t>University of British </a:t>
            </a:r>
            <a:r>
              <a:rPr lang="en-CA" sz="2900" b="1" dirty="0" smtClean="0">
                <a:solidFill>
                  <a:srgbClr val="000000"/>
                </a:solidFill>
                <a:latin typeface="Times New Roman"/>
              </a:rPr>
              <a:t>Columbia </a:t>
            </a:r>
          </a:p>
          <a:p>
            <a:r>
              <a:rPr lang="en-CA" sz="2900" b="1" dirty="0" smtClean="0">
                <a:solidFill>
                  <a:srgbClr val="000000"/>
                </a:solidFill>
                <a:latin typeface="Times New Roman"/>
                <a:cs typeface="Times New Roman" panose="02020603050405020304" pitchFamily="18" charset="0"/>
              </a:rPr>
              <a:t>Vancouver School of Economics</a:t>
            </a:r>
          </a:p>
          <a:p>
            <a:endParaRPr lang="en-CA" sz="2600" b="1" dirty="0" smtClean="0">
              <a:solidFill>
                <a:srgbClr val="000000"/>
              </a:solidFill>
              <a:latin typeface="Times New Roman" panose="02020603050405020304" pitchFamily="18" charset="0"/>
              <a:cs typeface="Times New Roman" panose="02020603050405020304" pitchFamily="18" charset="0"/>
            </a:endParaRPr>
          </a:p>
          <a:p>
            <a:pPr>
              <a:spcBef>
                <a:spcPts val="696"/>
              </a:spcBef>
            </a:pPr>
            <a:r>
              <a:rPr lang="en-CA" sz="2900" b="1" dirty="0" smtClean="0">
                <a:solidFill>
                  <a:srgbClr val="000000"/>
                </a:solidFill>
                <a:latin typeface="Times New Roman"/>
              </a:rPr>
              <a:t>Group of Experts on Consumer Price Indices</a:t>
            </a:r>
          </a:p>
          <a:p>
            <a:pPr>
              <a:spcBef>
                <a:spcPts val="696"/>
              </a:spcBef>
            </a:pPr>
            <a:r>
              <a:rPr lang="en-CA" sz="2900" b="1" dirty="0" smtClean="0">
                <a:solidFill>
                  <a:srgbClr val="000000"/>
                </a:solidFill>
                <a:latin typeface="Times New Roman"/>
              </a:rPr>
              <a:t>UNECE Meeting</a:t>
            </a:r>
          </a:p>
          <a:p>
            <a:pPr>
              <a:spcBef>
                <a:spcPts val="696"/>
              </a:spcBef>
            </a:pPr>
            <a:r>
              <a:rPr lang="en-CA" sz="2900" b="1" dirty="0" smtClean="0">
                <a:solidFill>
                  <a:srgbClr val="000000"/>
                </a:solidFill>
                <a:latin typeface="Times New Roman"/>
              </a:rPr>
              <a:t>June 4, 2021, Geneva </a:t>
            </a:r>
            <a:endParaRPr lang="en-CA" sz="2900" b="1" dirty="0">
              <a:solidFill>
                <a:srgbClr val="000000"/>
              </a:solidFill>
              <a:latin typeface="Times New Roman"/>
            </a:endParaRPr>
          </a:p>
          <a:p>
            <a:pPr>
              <a:spcBef>
                <a:spcPts val="696"/>
              </a:spcBef>
            </a:pPr>
            <a:endParaRPr lang="en-CA" sz="2800" dirty="0" smtClean="0">
              <a:effectLst/>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a:t>
            </a:fld>
            <a:endParaRPr lang="en-CA" dirty="0"/>
          </a:p>
        </p:txBody>
      </p:sp>
    </p:spTree>
    <p:extLst>
      <p:ext uri="{BB962C8B-B14F-4D97-AF65-F5344CB8AC3E}">
        <p14:creationId xmlns:p14="http://schemas.microsoft.com/office/powerpoint/2010/main" val="484949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a:ea typeface="MS Mincho"/>
              </a:rPr>
              <a:t>Time Product </a:t>
            </a:r>
            <a:r>
              <a:rPr lang="en-CA" sz="2800" b="1" dirty="0" smtClean="0">
                <a:latin typeface="Times New Roman"/>
                <a:ea typeface="MS Mincho"/>
              </a:rPr>
              <a:t>Dummy </a:t>
            </a:r>
            <a:r>
              <a:rPr lang="en-CA" sz="2800" b="1" dirty="0">
                <a:latin typeface="Times New Roman"/>
                <a:ea typeface="MS Mincho"/>
              </a:rPr>
              <a:t>Hedonic</a:t>
            </a:r>
            <a:r>
              <a:rPr lang="en-CA" sz="2800" b="1" dirty="0" smtClean="0">
                <a:latin typeface="Times New Roman"/>
                <a:ea typeface="MS Mincho"/>
              </a:rPr>
              <a:t> </a:t>
            </a:r>
            <a:r>
              <a:rPr lang="en-CA" sz="2800" b="1" dirty="0">
                <a:latin typeface="Times New Roman"/>
                <a:ea typeface="MS Mincho"/>
              </a:rPr>
              <a:t>Regressions</a:t>
            </a:r>
            <a:r>
              <a:rPr lang="en-CA" sz="2800" b="1" dirty="0" smtClean="0">
                <a:latin typeface="Times New Roman"/>
                <a:ea typeface="MS Mincho"/>
              </a:rPr>
              <a:t>: 1</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lnSpcReduction="10000"/>
          </a:bodyPr>
          <a:lstStyle/>
          <a:p>
            <a:pPr marL="347472" indent="-347472" algn="just">
              <a:spcBef>
                <a:spcPts val="576"/>
              </a:spcBef>
              <a:buSzPts val="2400"/>
              <a:buFont typeface="Arial"/>
              <a:buChar char="•"/>
            </a:pPr>
            <a:r>
              <a:rPr lang="en-CA" sz="2400" b="1" dirty="0">
                <a:solidFill>
                  <a:srgbClr val="000000"/>
                </a:solidFill>
                <a:latin typeface="Times New Roman"/>
                <a:ea typeface="ＭＳ Ｐゴシック"/>
              </a:rPr>
              <a:t>Initially, we assume that there are </a:t>
            </a:r>
            <a:r>
              <a:rPr lang="en-CA" sz="2400" b="1" dirty="0">
                <a:solidFill>
                  <a:srgbClr val="FF0000"/>
                </a:solidFill>
                <a:latin typeface="Times New Roman"/>
                <a:ea typeface="ＭＳ Ｐゴシック"/>
              </a:rPr>
              <a:t>no missing prices </a:t>
            </a:r>
            <a:r>
              <a:rPr lang="en-CA" sz="2400" b="1" dirty="0">
                <a:solidFill>
                  <a:srgbClr val="000000"/>
                </a:solidFill>
                <a:latin typeface="Times New Roman"/>
                <a:ea typeface="ＭＳ Ｐゴシック"/>
              </a:rPr>
              <a:t>or quantities so that all NT prices and quantities are positive. </a:t>
            </a:r>
            <a:endParaRPr lang="en-CA" sz="2400" dirty="0"/>
          </a:p>
          <a:p>
            <a:pPr marL="347472" indent="-347472" algn="just">
              <a:spcBef>
                <a:spcPts val="576"/>
              </a:spcBef>
            </a:pPr>
            <a:r>
              <a:rPr lang="en-CA" sz="2400" b="1" dirty="0">
                <a:solidFill>
                  <a:srgbClr val="000000"/>
                </a:solidFill>
                <a:latin typeface="Times New Roman"/>
                <a:ea typeface="ＭＳ Ｐゴシック"/>
              </a:rPr>
              <a:t>We assume that the quantity aggregator function Q(q) is the following </a:t>
            </a:r>
            <a:r>
              <a:rPr lang="en-CA" sz="2400" b="1" dirty="0">
                <a:solidFill>
                  <a:srgbClr val="FF0000"/>
                </a:solidFill>
                <a:latin typeface="Times New Roman"/>
                <a:ea typeface="ＭＳ Ｐゴシック"/>
              </a:rPr>
              <a:t>linear function</a:t>
            </a:r>
            <a:r>
              <a:rPr lang="en-CA" sz="2400" b="1" dirty="0">
                <a:solidFill>
                  <a:srgbClr val="000000"/>
                </a:solidFill>
                <a:latin typeface="Times New Roman"/>
                <a:ea typeface="ＭＳ Ｐゴシック"/>
              </a:rPr>
              <a:t>:</a:t>
            </a:r>
            <a:endParaRPr lang="en-CA" dirty="0"/>
          </a:p>
          <a:p>
            <a:pPr marL="0" indent="0" algn="just">
              <a:spcBef>
                <a:spcPts val="576"/>
              </a:spcBef>
              <a:buNone/>
            </a:pPr>
            <a:r>
              <a:rPr lang="en-US" sz="2400" b="1" dirty="0">
                <a:solidFill>
                  <a:srgbClr val="000000"/>
                </a:solidFill>
                <a:latin typeface="Times New Roman"/>
                <a:ea typeface="ＭＳ Ｐゴシック"/>
              </a:rPr>
              <a:t>(27) Q(q) = Q(q</a:t>
            </a:r>
            <a:r>
              <a:rPr lang="en-US" sz="2400" b="1" baseline="-25000" dirty="0">
                <a:solidFill>
                  <a:srgbClr val="000000"/>
                </a:solidFill>
                <a:latin typeface="Times New Roman"/>
                <a:ea typeface="ＭＳ Ｐゴシック"/>
              </a:rPr>
              <a:t>1</a:t>
            </a:r>
            <a:r>
              <a:rPr lang="en-US" sz="2400" b="1" dirty="0">
                <a:solidFill>
                  <a:srgbClr val="000000"/>
                </a:solidFill>
                <a:latin typeface="Times New Roman"/>
                <a:ea typeface="ＭＳ Ｐゴシック"/>
              </a:rPr>
              <a:t>,q</a:t>
            </a:r>
            <a:r>
              <a:rPr lang="en-US" sz="2400" b="1" baseline="-25000" dirty="0">
                <a:solidFill>
                  <a:srgbClr val="000000"/>
                </a:solidFill>
                <a:latin typeface="Times New Roman"/>
                <a:ea typeface="ＭＳ Ｐゴシック"/>
              </a:rPr>
              <a:t>2</a:t>
            </a:r>
            <a:r>
              <a:rPr lang="en-US" sz="2400" b="1" dirty="0">
                <a:solidFill>
                  <a:srgbClr val="000000"/>
                </a:solidFill>
                <a:latin typeface="Times New Roman"/>
                <a:ea typeface="ＭＳ Ｐゴシック"/>
              </a:rPr>
              <a:t>,...,</a:t>
            </a:r>
            <a:r>
              <a:rPr lang="en-US" sz="2400" b="1" dirty="0" err="1">
                <a:solidFill>
                  <a:srgbClr val="000000"/>
                </a:solidFill>
                <a:latin typeface="Times New Roman"/>
                <a:ea typeface="ＭＳ Ｐゴシック"/>
              </a:rPr>
              <a:t>q</a:t>
            </a:r>
            <a:r>
              <a:rPr lang="en-US" sz="2400" b="1" baseline="-25000" dirty="0" err="1">
                <a:solidFill>
                  <a:srgbClr val="000000"/>
                </a:solidFill>
                <a:latin typeface="Times New Roman"/>
                <a:ea typeface="ＭＳ Ｐゴシック"/>
              </a:rPr>
              <a:t>N</a:t>
            </a:r>
            <a:r>
              <a:rPr lang="en-US" sz="2400" b="1" dirty="0">
                <a:solidFill>
                  <a:srgbClr val="000000"/>
                </a:solidFill>
                <a:latin typeface="Times New Roman"/>
                <a:ea typeface="ＭＳ Ｐゴシック"/>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n=1</a:t>
            </a:r>
            <a:r>
              <a:rPr lang="en-US" sz="2400" b="1" baseline="30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err="1">
                <a:solidFill>
                  <a:srgbClr val="000000"/>
                </a:solidFill>
                <a:latin typeface="Times New Roman"/>
                <a:ea typeface="ＭＳ Ｐゴシック"/>
              </a:rPr>
              <a:t>n</a:t>
            </a:r>
            <a:r>
              <a:rPr lang="en-US" sz="2400" b="1" dirty="0" err="1">
                <a:solidFill>
                  <a:srgbClr val="000000"/>
                </a:solidFill>
                <a:latin typeface="Times New Roman"/>
                <a:ea typeface="ＭＳ Ｐゴシック"/>
              </a:rPr>
              <a:t>p</a:t>
            </a:r>
            <a:r>
              <a:rPr lang="en-US" sz="2400" b="1" baseline="-25000" dirty="0" err="1">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ja-JP" altLang="en-US" sz="2400" b="1" dirty="0">
                <a:solidFill>
                  <a:srgbClr val="000000"/>
                </a:solidFill>
                <a:latin typeface="Times New Roman"/>
                <a:sym typeface="Symbol"/>
              </a:rPr>
              <a:t></a:t>
            </a:r>
            <a:r>
              <a:rPr lang="en-US" sz="2400" b="1" dirty="0">
                <a:solidFill>
                  <a:srgbClr val="000000"/>
                </a:solidFill>
                <a:latin typeface="Times New Roman"/>
                <a:ea typeface="ＭＳ Ｐゴシック"/>
              </a:rPr>
              <a:t>q</a:t>
            </a:r>
            <a:endParaRPr lang="en-CA" dirty="0"/>
          </a:p>
          <a:p>
            <a:pPr marL="347472" indent="-347472">
              <a:spcBef>
                <a:spcPts val="576"/>
              </a:spcBef>
            </a:pPr>
            <a:r>
              <a:rPr lang="en-US" sz="2400" b="1" dirty="0">
                <a:solidFill>
                  <a:srgbClr val="000000"/>
                </a:solidFill>
                <a:latin typeface="Times New Roman"/>
                <a:ea typeface="ＭＳ Ｐゴシック"/>
              </a:rPr>
              <a:t>where the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are positive parameters, which can be interpreted as </a:t>
            </a:r>
            <a:r>
              <a:rPr lang="en-CA" sz="2400" b="1" dirty="0">
                <a:solidFill>
                  <a:srgbClr val="FF0000"/>
                </a:solidFill>
                <a:latin typeface="Times New Roman"/>
                <a:ea typeface="ＭＳ Ｐゴシック"/>
              </a:rPr>
              <a:t>quality adjustment factors</a:t>
            </a:r>
            <a:r>
              <a:rPr lang="en-CA" sz="2400" b="1" dirty="0">
                <a:solidFill>
                  <a:srgbClr val="000000"/>
                </a:solidFill>
                <a:latin typeface="Times New Roman"/>
                <a:ea typeface="ＭＳ Ｐゴシック"/>
              </a:rPr>
              <a:t>. </a:t>
            </a:r>
            <a:endParaRPr lang="en-CA" dirty="0"/>
          </a:p>
          <a:p>
            <a:pPr marL="347472" indent="-347472">
              <a:spcBef>
                <a:spcPts val="576"/>
              </a:spcBef>
            </a:pPr>
            <a:r>
              <a:rPr lang="en-CA" sz="2400" b="1" dirty="0">
                <a:solidFill>
                  <a:srgbClr val="000000"/>
                </a:solidFill>
                <a:latin typeface="Times New Roman"/>
                <a:ea typeface="ＭＳ Ｐゴシック"/>
              </a:rPr>
              <a:t>Under the assumption of maximizing behavior on the part of purchasers of the N commodities, assumption (27) applied to equations (10) imply that the following NT equations should hold exactly</a:t>
            </a:r>
            <a:r>
              <a:rPr lang="en-CA" sz="2400" b="1" dirty="0" smtClean="0">
                <a:solidFill>
                  <a:srgbClr val="000000"/>
                </a:solidFill>
                <a:latin typeface="Times New Roman"/>
                <a:ea typeface="ＭＳ Ｐゴシック"/>
              </a:rPr>
              <a:t>:</a:t>
            </a:r>
          </a:p>
          <a:p>
            <a:pPr marL="0" indent="0" algn="just">
              <a:spcBef>
                <a:spcPts val="624"/>
              </a:spcBef>
              <a:buNone/>
            </a:pPr>
            <a:r>
              <a:rPr lang="en-US" sz="2400" b="1" dirty="0">
                <a:solidFill>
                  <a:srgbClr val="000000"/>
                </a:solidFill>
                <a:latin typeface="Times New Roman"/>
                <a:ea typeface="ＭＳ Ｐゴシック"/>
                <a:cs typeface="Times New Roman"/>
              </a:rPr>
              <a:t>(28) p</a:t>
            </a:r>
            <a:r>
              <a:rPr lang="en-US" sz="2400" b="1" baseline="-25000" dirty="0">
                <a:solidFill>
                  <a:srgbClr val="000000"/>
                </a:solidFill>
                <a:latin typeface="Times New Roman"/>
                <a:ea typeface="ＭＳ Ｐゴシック"/>
                <a:cs typeface="Times New Roman"/>
              </a:rPr>
              <a:t>tn</a:t>
            </a:r>
            <a:r>
              <a:rPr lang="ja-JP" altLang="en-US" sz="2400" b="1" dirty="0">
                <a:solidFill>
                  <a:srgbClr val="000000"/>
                </a:solidFill>
                <a:latin typeface="Times New Roman"/>
                <a:ea typeface="Times New Roman"/>
                <a:cs typeface="Times New Roman"/>
              </a:rPr>
              <a:t> </a:t>
            </a:r>
            <a:r>
              <a:rPr lang="en-US" sz="2400" b="1" dirty="0">
                <a:solidFill>
                  <a:srgbClr val="000000"/>
                </a:solidFill>
                <a:latin typeface="Times New Roman"/>
                <a:ea typeface="ＭＳ Ｐゴシック"/>
                <a:cs typeface="Times New Roman"/>
              </a:rPr>
              <a:t>= </a:t>
            </a:r>
            <a:r>
              <a:rPr lang="ja-JP" altLang="en-US" sz="2400" b="1" dirty="0">
                <a:solidFill>
                  <a:srgbClr val="000000"/>
                </a:solidFill>
                <a:latin typeface="Times New Roman"/>
                <a:cs typeface="Times New Roman"/>
                <a:sym typeface="Symbol"/>
              </a:rPr>
              <a:t></a:t>
            </a:r>
            <a:r>
              <a:rPr lang="en-US" sz="2400" b="1" baseline="-25000" dirty="0">
                <a:solidFill>
                  <a:srgbClr val="000000"/>
                </a:solidFill>
                <a:latin typeface="Times New Roman"/>
                <a:ea typeface="ＭＳ Ｐゴシック"/>
                <a:cs typeface="Times New Roman"/>
              </a:rPr>
              <a:t>t</a:t>
            </a:r>
            <a:r>
              <a:rPr lang="ja-JP" altLang="en-US" sz="2400" b="1" dirty="0">
                <a:solidFill>
                  <a:srgbClr val="000000"/>
                </a:solidFill>
                <a:latin typeface="Times New Roman"/>
                <a:cs typeface="Times New Roman"/>
                <a:sym typeface="Symbol"/>
              </a:rPr>
              <a:t></a:t>
            </a:r>
            <a:r>
              <a:rPr lang="en-US" sz="2400" b="1" baseline="-25000" dirty="0">
                <a:solidFill>
                  <a:srgbClr val="000000"/>
                </a:solidFill>
                <a:latin typeface="Times New Roman"/>
                <a:ea typeface="ＭＳ Ｐゴシック"/>
                <a:cs typeface="Times New Roman"/>
              </a:rPr>
              <a:t>n</a:t>
            </a:r>
            <a:r>
              <a:rPr lang="ja-JP" altLang="en-US" sz="2400" b="1" dirty="0">
                <a:solidFill>
                  <a:srgbClr val="000000"/>
                </a:solidFill>
                <a:latin typeface="Times New Roman"/>
                <a:ea typeface="Times New Roman"/>
                <a:cs typeface="Times New Roman"/>
              </a:rPr>
              <a:t> </a:t>
            </a:r>
            <a:r>
              <a:rPr lang="en-US" sz="2400" b="1" dirty="0">
                <a:solidFill>
                  <a:srgbClr val="000000"/>
                </a:solidFill>
                <a:latin typeface="Times New Roman"/>
                <a:ea typeface="ＭＳ Ｐゴシック"/>
                <a:cs typeface="Times New Roman"/>
              </a:rPr>
              <a:t>;</a:t>
            </a:r>
            <a:r>
              <a:rPr lang="ja-JP" altLang="en-US" sz="2400" b="1" dirty="0">
                <a:solidFill>
                  <a:srgbClr val="000000"/>
                </a:solidFill>
                <a:latin typeface="Times New Roman"/>
                <a:ea typeface="Times New Roman"/>
                <a:cs typeface="Times New Roman"/>
              </a:rPr>
              <a:t>  </a:t>
            </a:r>
            <a:r>
              <a:rPr lang="ja-JP" altLang="en-US" sz="2400" b="1" dirty="0" smtClean="0">
                <a:solidFill>
                  <a:srgbClr val="000000"/>
                </a:solidFill>
                <a:latin typeface="Times New Roman"/>
                <a:ea typeface="Times New Roman"/>
                <a:cs typeface="Times New Roman"/>
              </a:rPr>
              <a:t>                                                 </a:t>
            </a:r>
            <a:r>
              <a:rPr lang="fr-FR" sz="2400" b="1" dirty="0" smtClean="0">
                <a:solidFill>
                  <a:srgbClr val="000000"/>
                </a:solidFill>
                <a:latin typeface="Times New Roman"/>
                <a:ea typeface="ＭＳ Ｐゴシック"/>
                <a:cs typeface="Times New Roman"/>
              </a:rPr>
              <a:t>n </a:t>
            </a:r>
            <a:r>
              <a:rPr lang="fr-FR" sz="2400" b="1" dirty="0">
                <a:solidFill>
                  <a:srgbClr val="000000"/>
                </a:solidFill>
                <a:latin typeface="Times New Roman"/>
                <a:ea typeface="ＭＳ Ｐゴシック"/>
                <a:cs typeface="Times New Roman"/>
              </a:rPr>
              <a:t>= 1,...,N; t = 1,...,T</a:t>
            </a:r>
            <a:endParaRPr lang="en-CA" sz="2400" dirty="0"/>
          </a:p>
          <a:p>
            <a:pPr marL="347472" indent="-347472" algn="just">
              <a:spcBef>
                <a:spcPts val="624"/>
              </a:spcBef>
            </a:pPr>
            <a:r>
              <a:rPr lang="en-CA" sz="2400" b="1" dirty="0">
                <a:solidFill>
                  <a:srgbClr val="000000"/>
                </a:solidFill>
                <a:latin typeface="Times New Roman"/>
                <a:ea typeface="ＭＳ Ｐゴシック"/>
                <a:cs typeface="Times New Roman"/>
              </a:rPr>
              <a:t>where we have redefined the period t price levels P</a:t>
            </a:r>
            <a:r>
              <a:rPr lang="en-CA" sz="2400" b="1" baseline="30000" dirty="0">
                <a:solidFill>
                  <a:srgbClr val="000000"/>
                </a:solidFill>
                <a:latin typeface="Times New Roman"/>
                <a:ea typeface="ＭＳ Ｐゴシック"/>
                <a:cs typeface="Times New Roman"/>
              </a:rPr>
              <a:t>t</a:t>
            </a:r>
            <a:r>
              <a:rPr lang="ja-JP" altLang="en-US" sz="2400" b="1" dirty="0">
                <a:solidFill>
                  <a:srgbClr val="000000"/>
                </a:solidFill>
                <a:latin typeface="Times New Roman"/>
                <a:ea typeface="Times New Roman"/>
                <a:cs typeface="Times New Roman"/>
              </a:rPr>
              <a:t> </a:t>
            </a:r>
            <a:r>
              <a:rPr lang="en-CA" sz="2400" b="1" dirty="0">
                <a:solidFill>
                  <a:srgbClr val="000000"/>
                </a:solidFill>
                <a:latin typeface="Times New Roman"/>
                <a:ea typeface="ＭＳ Ｐゴシック"/>
                <a:cs typeface="Times New Roman"/>
              </a:rPr>
              <a:t>in equations (10) as the parameters </a:t>
            </a:r>
            <a:r>
              <a:rPr lang="ja-JP" altLang="en-US" sz="2400" b="1" dirty="0">
                <a:solidFill>
                  <a:srgbClr val="000000"/>
                </a:solidFill>
                <a:latin typeface="Times New Roman"/>
                <a:cs typeface="Times New Roman"/>
                <a:sym typeface="Symbol"/>
              </a:rPr>
              <a:t></a:t>
            </a:r>
            <a:r>
              <a:rPr lang="en-US" sz="2400" b="1" baseline="-25000" dirty="0">
                <a:solidFill>
                  <a:srgbClr val="000000"/>
                </a:solidFill>
                <a:latin typeface="Times New Roman"/>
                <a:ea typeface="ＭＳ Ｐゴシック"/>
                <a:cs typeface="Times New Roman"/>
              </a:rPr>
              <a:t>t</a:t>
            </a:r>
            <a:r>
              <a:rPr lang="ja-JP" altLang="en-US" sz="2400" b="1" dirty="0">
                <a:solidFill>
                  <a:srgbClr val="000000"/>
                </a:solidFill>
                <a:latin typeface="Times New Roman"/>
                <a:ea typeface="Times New Roman"/>
                <a:cs typeface="Times New Roman"/>
              </a:rPr>
              <a:t> </a:t>
            </a:r>
            <a:r>
              <a:rPr lang="en-US" sz="2400" b="1" dirty="0">
                <a:solidFill>
                  <a:srgbClr val="000000"/>
                </a:solidFill>
                <a:latin typeface="Times New Roman"/>
                <a:ea typeface="ＭＳ Ｐゴシック"/>
                <a:cs typeface="Times New Roman"/>
              </a:rPr>
              <a:t>for t = 1,...,T</a:t>
            </a:r>
            <a:r>
              <a:rPr lang="en-US" sz="2400" b="1" dirty="0" smtClean="0">
                <a:solidFill>
                  <a:srgbClr val="000000"/>
                </a:solidFill>
                <a:latin typeface="Times New Roman"/>
                <a:ea typeface="ＭＳ Ｐゴシック"/>
                <a:cs typeface="Times New Roman"/>
              </a:rPr>
              <a:t>. </a:t>
            </a:r>
          </a:p>
          <a:p>
            <a:pPr marL="347472" indent="-347472" algn="just">
              <a:spcBef>
                <a:spcPts val="624"/>
              </a:spcBef>
            </a:pPr>
            <a:r>
              <a:rPr lang="en-US" sz="2400" b="1" dirty="0" smtClean="0">
                <a:solidFill>
                  <a:srgbClr val="000000"/>
                </a:solidFill>
                <a:latin typeface="Times New Roman"/>
                <a:ea typeface="ＭＳ Ｐゴシック"/>
                <a:cs typeface="Times New Roman"/>
              </a:rPr>
              <a:t>Later, we generalize the system of equations (28) to include the case where there are missing products in at least some periods. </a:t>
            </a:r>
            <a:endParaRPr lang="en-CA" sz="2400" dirty="0"/>
          </a:p>
          <a:p>
            <a:pPr marL="347472" indent="-347472">
              <a:spcBef>
                <a:spcPts val="576"/>
              </a:spcBef>
            </a:pPr>
            <a:endParaRPr lang="en-CA" dirty="0"/>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10</a:t>
            </a:fld>
            <a:endParaRPr lang="en-CA" dirty="0"/>
          </a:p>
        </p:txBody>
      </p:sp>
    </p:spTree>
    <p:extLst>
      <p:ext uri="{BB962C8B-B14F-4D97-AF65-F5344CB8AC3E}">
        <p14:creationId xmlns:p14="http://schemas.microsoft.com/office/powerpoint/2010/main" val="3669707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a:ea typeface="MS Mincho"/>
              </a:rPr>
              <a:t>Time Product </a:t>
            </a:r>
            <a:r>
              <a:rPr lang="en-CA" sz="2800" b="1" dirty="0" smtClean="0">
                <a:latin typeface="Times New Roman"/>
                <a:ea typeface="MS Mincho"/>
              </a:rPr>
              <a:t>Dummy </a:t>
            </a:r>
            <a:r>
              <a:rPr lang="en-CA" sz="2800" b="1" dirty="0">
                <a:latin typeface="Times New Roman"/>
                <a:ea typeface="MS Mincho"/>
              </a:rPr>
              <a:t>Hedonic</a:t>
            </a:r>
            <a:r>
              <a:rPr lang="en-CA" sz="2800" b="1" dirty="0" smtClean="0">
                <a:latin typeface="Times New Roman"/>
                <a:ea typeface="MS Mincho"/>
              </a:rPr>
              <a:t> </a:t>
            </a:r>
            <a:r>
              <a:rPr lang="en-CA" sz="2800" b="1" dirty="0">
                <a:latin typeface="Times New Roman"/>
                <a:ea typeface="MS Mincho"/>
              </a:rPr>
              <a:t>Regressions: </a:t>
            </a:r>
            <a:r>
              <a:rPr lang="en-CA" sz="2800" b="1" dirty="0" smtClean="0">
                <a:latin typeface="Times New Roman"/>
                <a:ea typeface="MS Mincho"/>
              </a:rPr>
              <a:t>2</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marL="347472" indent="-347472" algn="just">
              <a:spcBef>
                <a:spcPts val="624"/>
              </a:spcBef>
              <a:buSzPts val="2600"/>
              <a:buFont typeface="Arial"/>
              <a:buChar char="•"/>
            </a:pPr>
            <a:r>
              <a:rPr lang="en-CA" sz="2400" b="1" dirty="0">
                <a:solidFill>
                  <a:srgbClr val="000000"/>
                </a:solidFill>
                <a:latin typeface="Times New Roman"/>
                <a:ea typeface="ＭＳ Ｐゴシック"/>
                <a:cs typeface="Times New Roman"/>
              </a:rPr>
              <a:t>Note that equations (28) form the basis for the </a:t>
            </a:r>
            <a:r>
              <a:rPr lang="en-CA" sz="2400" b="1" i="1" dirty="0">
                <a:solidFill>
                  <a:srgbClr val="FF0000"/>
                </a:solidFill>
                <a:latin typeface="Times New Roman"/>
                <a:ea typeface="ＭＳ Ｐゴシック"/>
                <a:cs typeface="Times New Roman"/>
              </a:rPr>
              <a:t>time dummy hedonic regression model</a:t>
            </a:r>
            <a:r>
              <a:rPr lang="ja-JP" altLang="en-US" sz="2400" b="1" dirty="0">
                <a:solidFill>
                  <a:srgbClr val="FF0000"/>
                </a:solidFill>
                <a:latin typeface="Times New Roman"/>
                <a:ea typeface="Times New Roman"/>
                <a:cs typeface="Times New Roman"/>
              </a:rPr>
              <a:t> </a:t>
            </a:r>
            <a:r>
              <a:rPr lang="en-CA" sz="2400" b="1" dirty="0">
                <a:solidFill>
                  <a:srgbClr val="000000"/>
                </a:solidFill>
                <a:latin typeface="Times New Roman"/>
                <a:ea typeface="ＭＳ Ｐゴシック"/>
                <a:cs typeface="Times New Roman"/>
              </a:rPr>
              <a:t>which is due to Court (1939).</a:t>
            </a:r>
            <a:r>
              <a:rPr lang="ja-JP" altLang="en-US" sz="2400" b="1" dirty="0">
                <a:solidFill>
                  <a:srgbClr val="000000"/>
                </a:solidFill>
                <a:latin typeface="Times New Roman"/>
                <a:ea typeface="Times New Roman"/>
                <a:cs typeface="Times New Roman"/>
              </a:rPr>
              <a:t> </a:t>
            </a:r>
            <a:r>
              <a:rPr lang="en-CA" sz="2400" b="1" dirty="0">
                <a:solidFill>
                  <a:srgbClr val="000000"/>
                </a:solidFill>
                <a:latin typeface="Times New Roman"/>
                <a:ea typeface="ＭＳ Ｐゴシック"/>
                <a:cs typeface="Times New Roman"/>
              </a:rPr>
              <a:t>Note that these equations are a special case of the model of consumer behavior that was explained in section 2 above. </a:t>
            </a:r>
            <a:endParaRPr lang="en-CA" sz="2400" dirty="0"/>
          </a:p>
          <a:p>
            <a:pPr marL="347472" indent="-347472">
              <a:spcBef>
                <a:spcPts val="624"/>
              </a:spcBef>
            </a:pPr>
            <a:r>
              <a:rPr lang="en-CA" sz="2400" b="1" dirty="0">
                <a:solidFill>
                  <a:srgbClr val="000000"/>
                </a:solidFill>
                <a:latin typeface="Times New Roman"/>
                <a:ea typeface="ＭＳ Ｐゴシック"/>
                <a:cs typeface="Times New Roman"/>
              </a:rPr>
              <a:t>At this point, it is necessary to point out that our consumer theory derivation of equations (28) is not accepted by all economists. Rosen (1974),</a:t>
            </a:r>
            <a:r>
              <a:rPr lang="ja-JP" altLang="en-US" sz="2400" b="1" dirty="0">
                <a:solidFill>
                  <a:srgbClr val="000000"/>
                </a:solidFill>
                <a:latin typeface="Times New Roman"/>
                <a:ea typeface="Times New Roman"/>
                <a:cs typeface="Times New Roman"/>
              </a:rPr>
              <a:t> </a:t>
            </a:r>
            <a:r>
              <a:rPr lang="en-US" sz="2400" b="1" dirty="0">
                <a:solidFill>
                  <a:srgbClr val="000000"/>
                </a:solidFill>
                <a:latin typeface="Times New Roman"/>
                <a:ea typeface="ＭＳ Ｐゴシック"/>
                <a:cs typeface="Times New Roman"/>
              </a:rPr>
              <a:t>Triplett (1987) and</a:t>
            </a:r>
            <a:r>
              <a:rPr lang="ja-JP" altLang="en-US" sz="2400" b="1" dirty="0">
                <a:solidFill>
                  <a:srgbClr val="000000"/>
                </a:solidFill>
                <a:latin typeface="Times New Roman"/>
                <a:ea typeface="Times New Roman"/>
                <a:cs typeface="Times New Roman"/>
              </a:rPr>
              <a:t> </a:t>
            </a:r>
            <a:r>
              <a:rPr lang="en-US" sz="2400" b="1" dirty="0" err="1">
                <a:solidFill>
                  <a:srgbClr val="000000"/>
                </a:solidFill>
                <a:latin typeface="Times New Roman"/>
                <a:ea typeface="ＭＳ Ｐゴシック"/>
                <a:cs typeface="Times New Roman"/>
              </a:rPr>
              <a:t>Pakes</a:t>
            </a:r>
            <a:r>
              <a:rPr lang="en-US" sz="2400" b="1" dirty="0">
                <a:solidFill>
                  <a:srgbClr val="000000"/>
                </a:solidFill>
                <a:latin typeface="Times New Roman"/>
                <a:ea typeface="ＭＳ Ｐゴシック"/>
                <a:cs typeface="Times New Roman"/>
              </a:rPr>
              <a:t> (2001) </a:t>
            </a:r>
            <a:r>
              <a:rPr lang="en-US" sz="2600" b="1" dirty="0">
                <a:solidFill>
                  <a:srgbClr val="000000"/>
                </a:solidFill>
                <a:latin typeface="Times New Roman"/>
                <a:ea typeface="ＭＳ Ｐゴシック"/>
                <a:cs typeface="Times New Roman"/>
              </a:rPr>
              <a:t>h</a:t>
            </a:r>
            <a:r>
              <a:rPr lang="en-CA" sz="2400" b="1" dirty="0" err="1">
                <a:solidFill>
                  <a:srgbClr val="000000"/>
                </a:solidFill>
                <a:latin typeface="Times New Roman"/>
                <a:ea typeface="ＭＳ Ｐゴシック"/>
              </a:rPr>
              <a:t>ave</a:t>
            </a:r>
            <a:r>
              <a:rPr lang="en-CA" sz="2400" b="1" dirty="0">
                <a:solidFill>
                  <a:srgbClr val="000000"/>
                </a:solidFill>
                <a:latin typeface="Times New Roman"/>
                <a:ea typeface="ＭＳ Ｐゴシック"/>
              </a:rPr>
              <a:t> argued for a more general approach to the derivation of hedonic regression models that is based on </a:t>
            </a:r>
            <a:r>
              <a:rPr lang="en-CA" sz="2400" b="1" dirty="0">
                <a:solidFill>
                  <a:srgbClr val="FF0000"/>
                </a:solidFill>
                <a:latin typeface="Times New Roman"/>
                <a:ea typeface="ＭＳ Ｐゴシック"/>
              </a:rPr>
              <a:t>supply conditions </a:t>
            </a:r>
            <a:r>
              <a:rPr lang="en-CA" sz="2400" b="1" dirty="0">
                <a:solidFill>
                  <a:srgbClr val="000000"/>
                </a:solidFill>
                <a:latin typeface="Times New Roman"/>
                <a:ea typeface="ＭＳ Ｐゴシック"/>
              </a:rPr>
              <a:t>as well as on </a:t>
            </a:r>
            <a:r>
              <a:rPr lang="en-CA" sz="2400" b="1" dirty="0">
                <a:solidFill>
                  <a:srgbClr val="FF0000"/>
                </a:solidFill>
                <a:latin typeface="Times New Roman"/>
                <a:ea typeface="ＭＳ Ｐゴシック"/>
              </a:rPr>
              <a:t>demand conditions</a:t>
            </a:r>
            <a:r>
              <a:rPr lang="en-CA" sz="2400" b="1" dirty="0">
                <a:solidFill>
                  <a:srgbClr val="000000"/>
                </a:solidFill>
                <a:latin typeface="Times New Roman"/>
                <a:ea typeface="ＭＳ Ｐゴシック"/>
              </a:rPr>
              <a:t>.</a:t>
            </a:r>
            <a:r>
              <a:rPr lang="ja-JP" altLang="en-US" sz="2400" b="1" dirty="0">
                <a:solidFill>
                  <a:srgbClr val="000000"/>
                </a:solidFill>
                <a:latin typeface="Times New Roman"/>
                <a:ea typeface="Times New Roman"/>
              </a:rPr>
              <a:t> </a:t>
            </a:r>
            <a:r>
              <a:rPr lang="en-US" sz="2400" b="1" dirty="0">
                <a:solidFill>
                  <a:srgbClr val="FF0000"/>
                </a:solidFill>
                <a:latin typeface="Times New Roman"/>
                <a:ea typeface="ＭＳ Ｐゴシック"/>
              </a:rPr>
              <a:t>The present</a:t>
            </a:r>
            <a:r>
              <a:rPr lang="ja-JP" altLang="en-US" sz="2400" b="1" dirty="0">
                <a:solidFill>
                  <a:srgbClr val="FF0000"/>
                </a:solidFill>
                <a:latin typeface="Times New Roman"/>
                <a:ea typeface="Times New Roman"/>
              </a:rPr>
              <a:t> </a:t>
            </a:r>
            <a:r>
              <a:rPr lang="en-US" sz="2400" b="1" dirty="0">
                <a:solidFill>
                  <a:srgbClr val="FF0000"/>
                </a:solidFill>
                <a:latin typeface="Times New Roman"/>
                <a:ea typeface="ＭＳ Ｐゴシック"/>
              </a:rPr>
              <a:t>approach is obviously</a:t>
            </a:r>
            <a:r>
              <a:rPr lang="ja-JP" altLang="en-US" sz="2400" b="1" dirty="0">
                <a:solidFill>
                  <a:srgbClr val="FF0000"/>
                </a:solidFill>
                <a:latin typeface="Times New Roman"/>
                <a:ea typeface="Times New Roman"/>
              </a:rPr>
              <a:t> </a:t>
            </a:r>
            <a:r>
              <a:rPr lang="en-CA" sz="2400" b="1" dirty="0">
                <a:solidFill>
                  <a:srgbClr val="FF0000"/>
                </a:solidFill>
                <a:latin typeface="Times New Roman"/>
                <a:ea typeface="ＭＳ Ｐゴシック"/>
              </a:rPr>
              <a:t>based on consumer demands and preferences only</a:t>
            </a:r>
            <a:r>
              <a:rPr lang="en-CA" sz="2400" b="1" dirty="0">
                <a:solidFill>
                  <a:srgbClr val="000000"/>
                </a:solidFill>
                <a:latin typeface="Times New Roman"/>
                <a:ea typeface="ＭＳ Ｐゴシック"/>
              </a:rPr>
              <a:t>. </a:t>
            </a:r>
            <a:endParaRPr lang="en-CA" dirty="0"/>
          </a:p>
          <a:p>
            <a:pPr algn="just"/>
            <a:r>
              <a:rPr lang="en-CA" altLang="ja-JP" sz="2400" b="1" dirty="0">
                <a:latin typeface="Times New Roman"/>
              </a:rPr>
              <a:t>Empirically, equations (28) are unlikely to hold exactly. </a:t>
            </a:r>
          </a:p>
          <a:p>
            <a:pPr algn="just"/>
            <a:r>
              <a:rPr lang="en-CA" altLang="ja-JP" sz="2400" b="1" dirty="0">
                <a:latin typeface="Times New Roman"/>
              </a:rPr>
              <a:t>Thus we assume that the exact model defined by (28) holds only to</a:t>
            </a:r>
            <a:r>
              <a:rPr lang="ja-JP" altLang="en-US" sz="2400" b="1" dirty="0">
                <a:latin typeface="Times New Roman"/>
              </a:rPr>
              <a:t> </a:t>
            </a:r>
            <a:r>
              <a:rPr lang="en-CA" altLang="ja-JP" sz="2400" b="1" dirty="0">
                <a:latin typeface="Times New Roman"/>
              </a:rPr>
              <a:t>some degree of approximation and so</a:t>
            </a:r>
            <a:r>
              <a:rPr lang="ja-JP" altLang="en-US" sz="2400" b="1" dirty="0">
                <a:latin typeface="Times New Roman"/>
              </a:rPr>
              <a:t> </a:t>
            </a:r>
            <a:r>
              <a:rPr lang="en-CA" altLang="ja-JP" sz="2400" b="1" dirty="0">
                <a:latin typeface="Times New Roman"/>
              </a:rPr>
              <a:t>error terms, </a:t>
            </a:r>
            <a:r>
              <a:rPr lang="en-CA" altLang="ja-JP" sz="2400" b="1" dirty="0" err="1">
                <a:latin typeface="Times New Roman"/>
              </a:rPr>
              <a:t>e</a:t>
            </a:r>
            <a:r>
              <a:rPr lang="en-CA" altLang="ja-JP" sz="2400" b="1" baseline="-25000" dirty="0" err="1">
                <a:latin typeface="Times New Roman"/>
              </a:rPr>
              <a:t>tn</a:t>
            </a:r>
            <a:r>
              <a:rPr lang="en-CA" altLang="ja-JP" sz="2400" b="1" dirty="0">
                <a:latin typeface="Times New Roman"/>
              </a:rPr>
              <a:t>, are added to the right hand sides of equations (28</a:t>
            </a:r>
            <a:r>
              <a:rPr lang="en-CA" altLang="ja-JP" sz="2400" b="1" dirty="0" smtClean="0">
                <a:latin typeface="Times New Roman"/>
              </a:rPr>
              <a:t>).</a:t>
            </a:r>
            <a:endParaRPr lang="en-CA" altLang="ja-JP" sz="2400" b="1" dirty="0">
              <a:latin typeface="Times New Roman"/>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11</a:t>
            </a:fld>
            <a:endParaRPr lang="en-CA" dirty="0"/>
          </a:p>
        </p:txBody>
      </p:sp>
    </p:spTree>
    <p:extLst>
      <p:ext uri="{BB962C8B-B14F-4D97-AF65-F5344CB8AC3E}">
        <p14:creationId xmlns:p14="http://schemas.microsoft.com/office/powerpoint/2010/main" val="3994064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a:ea typeface="MS Mincho"/>
              </a:rPr>
              <a:t>Time Product </a:t>
            </a:r>
            <a:r>
              <a:rPr lang="en-CA" sz="2800" b="1" dirty="0" smtClean="0">
                <a:latin typeface="Times New Roman"/>
                <a:ea typeface="MS Mincho"/>
              </a:rPr>
              <a:t>Dummy </a:t>
            </a:r>
            <a:r>
              <a:rPr lang="en-CA" sz="2800" b="1" dirty="0">
                <a:latin typeface="Times New Roman"/>
                <a:ea typeface="MS Mincho"/>
              </a:rPr>
              <a:t>Hedonic</a:t>
            </a:r>
            <a:r>
              <a:rPr lang="en-CA" sz="2800" b="1" dirty="0" smtClean="0">
                <a:latin typeface="Times New Roman"/>
                <a:ea typeface="MS Mincho"/>
              </a:rPr>
              <a:t> </a:t>
            </a:r>
            <a:r>
              <a:rPr lang="en-CA" sz="2800" b="1" dirty="0">
                <a:latin typeface="Times New Roman"/>
                <a:ea typeface="MS Mincho"/>
              </a:rPr>
              <a:t>Regressions: </a:t>
            </a:r>
            <a:r>
              <a:rPr lang="en-CA" sz="2800" b="1" dirty="0" smtClean="0">
                <a:latin typeface="Times New Roman"/>
                <a:ea typeface="MS Mincho"/>
              </a:rPr>
              <a:t>3</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fontScale="92500" lnSpcReduction="10000"/>
          </a:bodyPr>
          <a:lstStyle/>
          <a:p>
            <a:pPr marL="347472" indent="-347472" algn="just">
              <a:spcBef>
                <a:spcPts val="576"/>
              </a:spcBef>
              <a:buSzPts val="2400"/>
              <a:buFont typeface="Arial"/>
              <a:buChar char="•"/>
            </a:pPr>
            <a:r>
              <a:rPr lang="en-CA" sz="2400" b="1" dirty="0">
                <a:solidFill>
                  <a:srgbClr val="000000"/>
                </a:solidFill>
                <a:latin typeface="Times New Roman"/>
                <a:ea typeface="ＭＳ Ｐゴシック"/>
              </a:rPr>
              <a:t>Here are the </a:t>
            </a:r>
            <a:r>
              <a:rPr lang="en-CA" sz="2400" b="1" dirty="0">
                <a:solidFill>
                  <a:srgbClr val="FF0000"/>
                </a:solidFill>
                <a:latin typeface="Times New Roman"/>
                <a:ea typeface="ＭＳ Ｐゴシック"/>
              </a:rPr>
              <a:t>two key questions </a:t>
            </a:r>
            <a:r>
              <a:rPr lang="en-CA" sz="2400" b="1" dirty="0">
                <a:solidFill>
                  <a:srgbClr val="000000"/>
                </a:solidFill>
                <a:latin typeface="Times New Roman"/>
                <a:ea typeface="ＭＳ Ｐゴシック"/>
              </a:rPr>
              <a:t>that we need to address:</a:t>
            </a:r>
            <a:endParaRPr lang="en-CA" sz="2400" dirty="0"/>
          </a:p>
          <a:p>
            <a:pPr marL="0" indent="0" algn="just">
              <a:spcBef>
                <a:spcPts val="576"/>
              </a:spcBef>
              <a:buNone/>
            </a:pPr>
            <a:r>
              <a:rPr lang="en-CA" sz="2400" b="1" dirty="0" smtClean="0">
                <a:solidFill>
                  <a:srgbClr val="000000"/>
                </a:solidFill>
                <a:latin typeface="Times New Roman"/>
                <a:ea typeface="ＭＳ Ｐゴシック"/>
              </a:rPr>
              <a:t>       </a:t>
            </a:r>
            <a:r>
              <a:rPr lang="en-CA" sz="2400" b="1" dirty="0">
                <a:solidFill>
                  <a:srgbClr val="000000"/>
                </a:solidFill>
                <a:latin typeface="Times New Roman"/>
                <a:ea typeface="ＭＳ Ｐゴシック"/>
              </a:rPr>
              <a:t>(i) How exactly are the error terms to be introduced into the</a:t>
            </a:r>
            <a:endParaRPr lang="en-CA" dirty="0"/>
          </a:p>
          <a:p>
            <a:pPr marL="0" indent="0" algn="just">
              <a:spcBef>
                <a:spcPts val="576"/>
              </a:spcBef>
              <a:buNone/>
            </a:pPr>
            <a:r>
              <a:rPr lang="en-CA" sz="2400" b="1" dirty="0" smtClean="0">
                <a:solidFill>
                  <a:srgbClr val="000000"/>
                </a:solidFill>
                <a:latin typeface="Times New Roman"/>
                <a:ea typeface="ＭＳ Ｐゴシック"/>
              </a:rPr>
              <a:t>       </a:t>
            </a:r>
            <a:r>
              <a:rPr lang="en-CA" sz="2400" b="1" dirty="0">
                <a:solidFill>
                  <a:srgbClr val="000000"/>
                </a:solidFill>
                <a:latin typeface="Times New Roman"/>
                <a:ea typeface="ＭＳ Ｐゴシック"/>
              </a:rPr>
              <a:t>exact equations (28)?</a:t>
            </a:r>
            <a:endParaRPr lang="en-CA" dirty="0"/>
          </a:p>
          <a:p>
            <a:pPr marL="0" indent="0" algn="just">
              <a:spcBef>
                <a:spcPts val="576"/>
              </a:spcBef>
              <a:buNone/>
            </a:pPr>
            <a:r>
              <a:rPr lang="en-CA" sz="2400" b="1" dirty="0" smtClean="0">
                <a:solidFill>
                  <a:srgbClr val="000000"/>
                </a:solidFill>
                <a:latin typeface="Times New Roman"/>
                <a:ea typeface="ＭＳ Ｐゴシック"/>
              </a:rPr>
              <a:t>      </a:t>
            </a:r>
            <a:r>
              <a:rPr lang="en-CA" sz="2400" b="1" dirty="0">
                <a:solidFill>
                  <a:srgbClr val="000000"/>
                </a:solidFill>
                <a:latin typeface="Times New Roman"/>
                <a:ea typeface="ＭＳ Ｐゴシック"/>
              </a:rPr>
              <a:t>(ii) Should we weight equations (28) according to </a:t>
            </a:r>
            <a:r>
              <a:rPr lang="en-CA" sz="2400" b="1" dirty="0" smtClean="0">
                <a:solidFill>
                  <a:srgbClr val="000000"/>
                </a:solidFill>
                <a:latin typeface="Times New Roman"/>
                <a:ea typeface="ＭＳ Ｐゴシック"/>
              </a:rPr>
              <a:t>their</a:t>
            </a:r>
          </a:p>
          <a:p>
            <a:pPr marL="0" indent="0" algn="just">
              <a:spcBef>
                <a:spcPts val="576"/>
              </a:spcBef>
              <a:buNone/>
            </a:pPr>
            <a:r>
              <a:rPr lang="en-CA" sz="2400" b="1" dirty="0">
                <a:solidFill>
                  <a:srgbClr val="000000"/>
                </a:solidFill>
                <a:latin typeface="Times New Roman"/>
                <a:ea typeface="ＭＳ Ｐゴシック"/>
              </a:rPr>
              <a:t> </a:t>
            </a:r>
            <a:r>
              <a:rPr lang="en-CA" sz="2400" b="1" dirty="0" smtClean="0">
                <a:solidFill>
                  <a:srgbClr val="000000"/>
                </a:solidFill>
                <a:latin typeface="Times New Roman"/>
                <a:ea typeface="ＭＳ Ｐゴシック"/>
              </a:rPr>
              <a:t>     </a:t>
            </a:r>
            <a:r>
              <a:rPr lang="en-CA" sz="2400" b="1" i="1" dirty="0" smtClean="0">
                <a:solidFill>
                  <a:srgbClr val="FF0000"/>
                </a:solidFill>
                <a:latin typeface="Times New Roman"/>
                <a:ea typeface="ＭＳ Ｐゴシック"/>
              </a:rPr>
              <a:t>economic importance </a:t>
            </a:r>
            <a:r>
              <a:rPr lang="en-CA" sz="2400" b="1" dirty="0">
                <a:solidFill>
                  <a:srgbClr val="000000"/>
                </a:solidFill>
                <a:latin typeface="Times New Roman"/>
                <a:ea typeface="ＭＳ Ｐゴシック"/>
              </a:rPr>
              <a:t>and if so, what weights should be used?</a:t>
            </a:r>
            <a:endParaRPr lang="en-CA" dirty="0"/>
          </a:p>
          <a:p>
            <a:pPr marL="347472" indent="-347472" algn="just">
              <a:spcBef>
                <a:spcPts val="576"/>
              </a:spcBef>
            </a:pPr>
            <a:r>
              <a:rPr lang="en-CA" sz="2400" b="1" dirty="0">
                <a:solidFill>
                  <a:srgbClr val="000000"/>
                </a:solidFill>
                <a:latin typeface="Times New Roman"/>
                <a:ea typeface="ＭＳ Ｐゴシック"/>
              </a:rPr>
              <a:t>Our approach to answering both questions </a:t>
            </a:r>
            <a:r>
              <a:rPr lang="en-CA" sz="2400" b="1" dirty="0" smtClean="0">
                <a:solidFill>
                  <a:srgbClr val="000000"/>
                </a:solidFill>
                <a:latin typeface="Times New Roman"/>
                <a:ea typeface="ＭＳ Ｐゴシック"/>
              </a:rPr>
              <a:t>is </a:t>
            </a:r>
            <a:r>
              <a:rPr lang="en-CA" sz="2400" b="1" dirty="0">
                <a:solidFill>
                  <a:srgbClr val="000000"/>
                </a:solidFill>
                <a:latin typeface="Times New Roman"/>
                <a:ea typeface="ＭＳ Ｐゴシック"/>
              </a:rPr>
              <a:t>a pragmatic one. </a:t>
            </a:r>
            <a:r>
              <a:rPr lang="en-CA" sz="2400" b="1" dirty="0" smtClean="0">
                <a:solidFill>
                  <a:srgbClr val="000000"/>
                </a:solidFill>
                <a:latin typeface="Times New Roman"/>
                <a:ea typeface="ＭＳ Ｐゴシック"/>
              </a:rPr>
              <a:t>We </a:t>
            </a:r>
            <a:r>
              <a:rPr lang="en-CA" sz="2400" b="1" dirty="0">
                <a:solidFill>
                  <a:srgbClr val="000000"/>
                </a:solidFill>
                <a:latin typeface="Times New Roman"/>
                <a:ea typeface="ＭＳ Ｐゴシック"/>
              </a:rPr>
              <a:t>experiment with different ways of introducing error  terms and weights into equations (28) and reject specifications which give rise to indexes which have awkward axiomatic or economic properties. </a:t>
            </a:r>
            <a:endParaRPr lang="en-CA" sz="2400" b="1" dirty="0" smtClean="0">
              <a:solidFill>
                <a:srgbClr val="000000"/>
              </a:solidFill>
              <a:latin typeface="Times New Roman"/>
              <a:ea typeface="ＭＳ Ｐゴシック"/>
            </a:endParaRPr>
          </a:p>
          <a:p>
            <a:pPr marL="347472" indent="-347472" algn="just">
              <a:spcBef>
                <a:spcPts val="576"/>
              </a:spcBef>
              <a:buSzPts val="2400"/>
              <a:buFont typeface="Arial"/>
              <a:buChar char="•"/>
            </a:pPr>
            <a:r>
              <a:rPr lang="en-US" sz="2400" b="1" dirty="0">
                <a:solidFill>
                  <a:srgbClr val="000000"/>
                </a:solidFill>
                <a:latin typeface="Times New Roman"/>
                <a:ea typeface="ＭＳ Ｐゴシック"/>
              </a:rPr>
              <a:t>Our first approach is to simply add</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error terms, </a:t>
            </a:r>
            <a:r>
              <a:rPr lang="en-CA" sz="2400" b="1" dirty="0" err="1">
                <a:solidFill>
                  <a:srgbClr val="000000"/>
                </a:solidFill>
                <a:latin typeface="Times New Roman"/>
                <a:ea typeface="ＭＳ Ｐゴシック"/>
              </a:rPr>
              <a:t>e</a:t>
            </a:r>
            <a:r>
              <a:rPr lang="en-CA" sz="2400" b="1" baseline="-25000" dirty="0" err="1">
                <a:solidFill>
                  <a:srgbClr val="000000"/>
                </a:solidFill>
                <a:latin typeface="Times New Roman"/>
                <a:ea typeface="ＭＳ Ｐゴシック"/>
              </a:rPr>
              <a:t>tn</a:t>
            </a:r>
            <a:r>
              <a:rPr lang="en-CA" sz="2400" b="1" dirty="0">
                <a:solidFill>
                  <a:srgbClr val="000000"/>
                </a:solidFill>
                <a:latin typeface="Times New Roman"/>
                <a:ea typeface="ＭＳ Ｐゴシック"/>
              </a:rPr>
              <a:t>, to the right hand sides of equations (28). The unknown parameters,</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1</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en-US" sz="2400" b="1" dirty="0">
                <a:solidFill>
                  <a:srgbClr val="000000"/>
                </a:solidFill>
                <a:latin typeface="Times New Roman"/>
                <a:ea typeface="ＭＳ Ｐゴシック"/>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and</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1</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en-US" sz="2400" b="1" dirty="0">
                <a:solidFill>
                  <a:srgbClr val="000000"/>
                </a:solidFill>
                <a:latin typeface="Times New Roman"/>
                <a:ea typeface="ＭＳ Ｐゴシック"/>
              </a:rPr>
              <a:t>],</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will be estimated as solutions to the following (nonlinear) least squares minimization problem:</a:t>
            </a:r>
            <a:endParaRPr lang="en-CA" sz="2400" dirty="0"/>
          </a:p>
          <a:p>
            <a:pPr marL="0" indent="0" algn="just">
              <a:spcBef>
                <a:spcPts val="576"/>
              </a:spcBef>
              <a:buNone/>
            </a:pPr>
            <a:r>
              <a:rPr lang="en-US" sz="2400" b="1" dirty="0" smtClean="0">
                <a:solidFill>
                  <a:srgbClr val="000000"/>
                </a:solidFill>
                <a:latin typeface="Times New Roman"/>
                <a:ea typeface="ＭＳ Ｐゴシック"/>
              </a:rPr>
              <a:t>(</a:t>
            </a:r>
            <a:r>
              <a:rPr lang="en-US" sz="2400" b="1" dirty="0">
                <a:solidFill>
                  <a:srgbClr val="000000"/>
                </a:solidFill>
                <a:latin typeface="Times New Roman"/>
                <a:ea typeface="ＭＳ Ｐゴシック"/>
              </a:rPr>
              <a:t>29) min </a:t>
            </a:r>
            <a:r>
              <a:rPr lang="ja-JP" altLang="en-US" sz="2400" b="1" baseline="-25000" dirty="0">
                <a:solidFill>
                  <a:srgbClr val="000000"/>
                </a:solidFill>
                <a:latin typeface="Times New Roman"/>
                <a:sym typeface="Symbol"/>
              </a:rPr>
              <a:t></a:t>
            </a:r>
            <a:r>
              <a:rPr lang="en-US" sz="2400" b="1" baseline="-25000" dirty="0">
                <a:solidFill>
                  <a:srgbClr val="000000"/>
                </a:solidFill>
                <a:latin typeface="Times New Roman"/>
                <a:ea typeface="ＭＳ Ｐゴシック"/>
              </a:rPr>
              <a:t>,</a:t>
            </a:r>
            <a:r>
              <a:rPr lang="ja-JP" altLang="en-US" sz="2400" b="1" baseline="-25000"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n=1</a:t>
            </a:r>
            <a:r>
              <a:rPr lang="en-US" sz="2400" b="1" baseline="30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t=1</a:t>
            </a:r>
            <a:r>
              <a:rPr lang="en-US" sz="2400" b="1" baseline="30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[p</a:t>
            </a:r>
            <a:r>
              <a:rPr lang="en-US" sz="2400" b="1" baseline="-25000" dirty="0">
                <a:solidFill>
                  <a:srgbClr val="000000"/>
                </a:solidFill>
                <a:latin typeface="Times New Roman"/>
                <a:ea typeface="ＭＳ Ｐゴシック"/>
              </a:rPr>
              <a:t>tn</a:t>
            </a:r>
            <a:r>
              <a:rPr lang="ja-JP" altLang="en-US" sz="2400" b="1" dirty="0">
                <a:solidFill>
                  <a:srgbClr val="000000"/>
                </a:solidFill>
                <a:latin typeface="Times New Roman"/>
                <a:ea typeface="Times New Roman"/>
              </a:rPr>
              <a:t> </a:t>
            </a:r>
            <a:r>
              <a:rPr lang="ja-JP" altLang="en-US" sz="2400" b="1" dirty="0" smtClean="0">
                <a:solidFill>
                  <a:srgbClr val="000000"/>
                </a:solidFill>
                <a:latin typeface="Times New Roman"/>
                <a:sym typeface="Symbol"/>
              </a:rPr>
              <a:t> </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en-US" sz="2400" b="1" dirty="0">
                <a:solidFill>
                  <a:srgbClr val="000000"/>
                </a:solidFill>
                <a:latin typeface="Times New Roman"/>
                <a:ea typeface="ＭＳ Ｐゴシック"/>
              </a:rPr>
              <a:t>]</a:t>
            </a:r>
            <a:r>
              <a:rPr lang="en-US" sz="2400" b="1" baseline="30000" dirty="0">
                <a:solidFill>
                  <a:srgbClr val="000000"/>
                </a:solidFill>
                <a:latin typeface="Times New Roman"/>
                <a:ea typeface="ＭＳ Ｐゴシック"/>
              </a:rPr>
              <a:t>2</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t>
            </a:r>
            <a:endParaRPr lang="en-CA" dirty="0"/>
          </a:p>
          <a:p>
            <a:pPr marL="347472" indent="-347472">
              <a:spcBef>
                <a:spcPts val="576"/>
              </a:spcBef>
              <a:buSzPts val="2400"/>
              <a:buFont typeface="Arial"/>
              <a:buChar char="•"/>
            </a:pPr>
            <a:r>
              <a:rPr lang="en-CA" sz="2400" b="1" dirty="0" smtClean="0">
                <a:solidFill>
                  <a:srgbClr val="000000"/>
                </a:solidFill>
                <a:latin typeface="Times New Roman"/>
                <a:ea typeface="ＭＳ Ｐゴシック"/>
              </a:rPr>
              <a:t> The resulting estimates for the price levels </a:t>
            </a:r>
            <a:r>
              <a:rPr lang="ja-JP" altLang="en-US" sz="2200" b="1" dirty="0">
                <a:solidFill>
                  <a:srgbClr val="000000"/>
                </a:solidFill>
                <a:latin typeface="Times New Roman"/>
                <a:sym typeface="Symbol"/>
              </a:rPr>
              <a:t></a:t>
            </a:r>
            <a:r>
              <a:rPr lang="en-US" sz="2200" b="1" baseline="-25000" dirty="0">
                <a:solidFill>
                  <a:srgbClr val="000000"/>
                </a:solidFill>
                <a:latin typeface="Times New Roman"/>
                <a:ea typeface="ＭＳ Ｐゴシック"/>
              </a:rPr>
              <a:t>t</a:t>
            </a:r>
            <a:r>
              <a:rPr lang="en-CA" sz="2400" b="1" dirty="0" smtClean="0">
                <a:solidFill>
                  <a:srgbClr val="000000"/>
                </a:solidFill>
                <a:latin typeface="Times New Roman"/>
                <a:ea typeface="ＭＳ Ｐゴシック"/>
              </a:rPr>
              <a:t> have poor properties. </a:t>
            </a:r>
            <a:r>
              <a:rPr lang="en-CA" sz="2400" b="1" i="1" dirty="0" smtClean="0">
                <a:solidFill>
                  <a:srgbClr val="FF0000"/>
                </a:solidFill>
                <a:latin typeface="Times New Roman"/>
                <a:ea typeface="ＭＳ Ｐゴシック"/>
              </a:rPr>
              <a:t>The </a:t>
            </a:r>
            <a:r>
              <a:rPr lang="en-CA" sz="2400" b="1" i="1" dirty="0">
                <a:solidFill>
                  <a:srgbClr val="FF0000"/>
                </a:solidFill>
                <a:latin typeface="Times New Roman"/>
                <a:ea typeface="ＭＳ Ｐゴシック"/>
              </a:rPr>
              <a:t>estimates are not invariant to changes in the units of measurement</a:t>
            </a:r>
            <a:r>
              <a:rPr lang="en-CA" sz="2400" b="1" dirty="0" smtClean="0">
                <a:solidFill>
                  <a:srgbClr val="000000"/>
                </a:solidFill>
                <a:latin typeface="Times New Roman"/>
                <a:ea typeface="ＭＳ Ｐゴシック"/>
              </a:rPr>
              <a:t>.</a:t>
            </a:r>
            <a:endParaRPr lang="en-CA" dirty="0"/>
          </a:p>
        </p:txBody>
      </p:sp>
      <p:sp>
        <p:nvSpPr>
          <p:cNvPr id="4" name="Slide Number Placeholder 3"/>
          <p:cNvSpPr>
            <a:spLocks noGrp="1"/>
          </p:cNvSpPr>
          <p:nvPr>
            <p:ph type="sldNum" sz="quarter" idx="12"/>
          </p:nvPr>
        </p:nvSpPr>
        <p:spPr/>
        <p:txBody>
          <a:bodyPr/>
          <a:lstStyle/>
          <a:p>
            <a:fld id="{3FD4EE1D-E21F-4A6E-B4C6-0FD3B961D2BF}" type="slidenum">
              <a:rPr lang="en-CA" smtClean="0"/>
              <a:t>12</a:t>
            </a:fld>
            <a:endParaRPr lang="en-CA" dirty="0"/>
          </a:p>
        </p:txBody>
      </p:sp>
    </p:spTree>
    <p:extLst>
      <p:ext uri="{BB962C8B-B14F-4D97-AF65-F5344CB8AC3E}">
        <p14:creationId xmlns:p14="http://schemas.microsoft.com/office/powerpoint/2010/main" val="1183696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a:ea typeface="MS Mincho"/>
              </a:rPr>
              <a:t>Time Product </a:t>
            </a:r>
            <a:r>
              <a:rPr lang="en-CA" sz="2800" b="1" dirty="0" smtClean="0">
                <a:latin typeface="Times New Roman"/>
                <a:ea typeface="MS Mincho"/>
              </a:rPr>
              <a:t>Dummy </a:t>
            </a:r>
            <a:r>
              <a:rPr lang="en-CA" sz="2800" b="1" dirty="0">
                <a:latin typeface="Times New Roman"/>
                <a:ea typeface="MS Mincho"/>
              </a:rPr>
              <a:t>Hedonic</a:t>
            </a:r>
            <a:r>
              <a:rPr lang="en-CA" sz="2800" b="1" dirty="0" smtClean="0">
                <a:latin typeface="Times New Roman"/>
                <a:ea typeface="MS Mincho"/>
              </a:rPr>
              <a:t> </a:t>
            </a:r>
            <a:r>
              <a:rPr lang="en-CA" sz="2800" b="1" dirty="0">
                <a:latin typeface="Times New Roman"/>
                <a:ea typeface="MS Mincho"/>
              </a:rPr>
              <a:t>Regressions: </a:t>
            </a:r>
            <a:r>
              <a:rPr lang="en-CA" sz="2800" b="1" dirty="0" smtClean="0">
                <a:latin typeface="Times New Roman"/>
                <a:ea typeface="MS Mincho"/>
              </a:rPr>
              <a:t>4</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5536" y="836712"/>
            <a:ext cx="8640960" cy="6046437"/>
          </a:xfrm>
        </p:spPr>
        <p:txBody>
          <a:bodyPr>
            <a:normAutofit lnSpcReduction="10000"/>
          </a:bodyPr>
          <a:lstStyle/>
          <a:p>
            <a:pPr marL="347472" indent="-347472" algn="just">
              <a:spcBef>
                <a:spcPts val="576"/>
              </a:spcBef>
              <a:buSzPts val="2400"/>
              <a:buFont typeface="Arial"/>
              <a:buChar char="•"/>
            </a:pPr>
            <a:r>
              <a:rPr lang="en-CA" sz="2400" b="1" dirty="0">
                <a:solidFill>
                  <a:srgbClr val="000000"/>
                </a:solidFill>
                <a:latin typeface="Times New Roman"/>
                <a:ea typeface="ＭＳ Ｐゴシック"/>
              </a:rPr>
              <a:t>Instead of adding approximation errors to the exact equations (28), we could append multiplicative approximation errors. Thus the exact equations become p</a:t>
            </a:r>
            <a:r>
              <a:rPr lang="en-CA" sz="2400" b="1" baseline="-25000" dirty="0">
                <a:solidFill>
                  <a:srgbClr val="000000"/>
                </a:solidFill>
                <a:latin typeface="Times New Roman"/>
                <a:ea typeface="ＭＳ Ｐゴシック"/>
              </a:rPr>
              <a:t>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sym typeface="Symbol"/>
              </a:rPr>
              <a:t></a:t>
            </a:r>
            <a:r>
              <a:rPr lang="en-US" sz="2400" b="1" baseline="-25000" dirty="0" err="1">
                <a:solidFill>
                  <a:srgbClr val="000000"/>
                </a:solidFill>
                <a:latin typeface="Times New Roman"/>
                <a:ea typeface="ＭＳ Ｐゴシック"/>
              </a:rPr>
              <a:t>n</a:t>
            </a:r>
            <a:r>
              <a:rPr lang="en-US" sz="2400" b="1" dirty="0" err="1">
                <a:solidFill>
                  <a:srgbClr val="000000"/>
                </a:solidFill>
                <a:latin typeface="Times New Roman"/>
                <a:ea typeface="ＭＳ Ｐゴシック"/>
              </a:rPr>
              <a:t>e</a:t>
            </a:r>
            <a:r>
              <a:rPr lang="en-US" sz="2400" b="1" baseline="-25000" dirty="0" err="1">
                <a:solidFill>
                  <a:srgbClr val="000000"/>
                </a:solidFill>
                <a:latin typeface="Times New Roman"/>
                <a:ea typeface="ＭＳ Ｐゴシック"/>
              </a:rPr>
              <a:t>tn</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for n = 1,...,N and t = 1,...,T. </a:t>
            </a:r>
            <a:r>
              <a:rPr lang="en-CA" sz="2400" b="1" dirty="0" smtClean="0">
                <a:solidFill>
                  <a:srgbClr val="000000"/>
                </a:solidFill>
                <a:latin typeface="Times New Roman"/>
                <a:ea typeface="ＭＳ Ｐゴシック"/>
              </a:rPr>
              <a:t>Take </a:t>
            </a:r>
            <a:r>
              <a:rPr lang="en-CA" sz="2400" b="1" dirty="0">
                <a:solidFill>
                  <a:srgbClr val="000000"/>
                </a:solidFill>
                <a:latin typeface="Times New Roman"/>
                <a:ea typeface="ＭＳ Ｐゴシック"/>
              </a:rPr>
              <a:t>logarithms of both sides of these equations, </a:t>
            </a:r>
            <a:r>
              <a:rPr lang="en-CA" sz="2400" b="1" dirty="0" smtClean="0">
                <a:solidFill>
                  <a:srgbClr val="000000"/>
                </a:solidFill>
                <a:latin typeface="Times New Roman"/>
                <a:ea typeface="ＭＳ Ｐゴシック"/>
              </a:rPr>
              <a:t>and </a:t>
            </a:r>
            <a:r>
              <a:rPr lang="en-CA" sz="2400" b="1" dirty="0">
                <a:solidFill>
                  <a:srgbClr val="000000"/>
                </a:solidFill>
                <a:latin typeface="Times New Roman"/>
                <a:ea typeface="ＭＳ Ｐゴシック"/>
              </a:rPr>
              <a:t>obtain the following system of estimating equations:</a:t>
            </a:r>
            <a:endParaRPr lang="en-CA" sz="2400" dirty="0"/>
          </a:p>
          <a:p>
            <a:pPr marL="0" indent="0" algn="just">
              <a:spcBef>
                <a:spcPts val="576"/>
              </a:spcBef>
              <a:buNone/>
            </a:pPr>
            <a:r>
              <a:rPr lang="en-US" sz="2400" b="1" dirty="0" smtClean="0">
                <a:solidFill>
                  <a:srgbClr val="000000"/>
                </a:solidFill>
                <a:latin typeface="Times New Roman"/>
                <a:ea typeface="ＭＳ Ｐゴシック"/>
              </a:rPr>
              <a:t>(i) </a:t>
            </a:r>
            <a:r>
              <a:rPr lang="en-US" sz="2400" b="1" dirty="0" err="1">
                <a:solidFill>
                  <a:srgbClr val="000000"/>
                </a:solidFill>
                <a:latin typeface="Times New Roman"/>
                <a:ea typeface="ＭＳ Ｐゴシック"/>
              </a:rPr>
              <a:t>lnp</a:t>
            </a:r>
            <a:r>
              <a:rPr lang="en-US" sz="2400" b="1" baseline="-25000" dirty="0" err="1">
                <a:solidFill>
                  <a:srgbClr val="000000"/>
                </a:solidFill>
                <a:latin typeface="Times New Roman"/>
                <a:ea typeface="ＭＳ Ｐゴシック"/>
              </a:rPr>
              <a:t>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ln</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ln</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en-US" sz="2400" b="1" dirty="0" err="1">
                <a:solidFill>
                  <a:srgbClr val="000000"/>
                </a:solidFill>
                <a:latin typeface="Times New Roman"/>
                <a:ea typeface="ＭＳ Ｐゴシック"/>
              </a:rPr>
              <a:t>lne</a:t>
            </a:r>
            <a:r>
              <a:rPr lang="en-US" sz="2400" b="1" baseline="-25000" dirty="0" err="1">
                <a:solidFill>
                  <a:srgbClr val="000000"/>
                </a:solidFill>
                <a:latin typeface="Times New Roman"/>
                <a:ea typeface="ＭＳ Ｐゴシック"/>
              </a:rPr>
              <a:t>tn</a:t>
            </a:r>
            <a:r>
              <a:rPr lang="ja-JP" altLang="en-US" sz="2400" b="1" dirty="0">
                <a:solidFill>
                  <a:srgbClr val="000000"/>
                </a:solidFill>
                <a:latin typeface="Times New Roman"/>
                <a:ea typeface="Times New Roman"/>
              </a:rPr>
              <a:t> </a:t>
            </a:r>
            <a:r>
              <a:rPr lang="fr-FR" sz="2400" b="1" dirty="0">
                <a:solidFill>
                  <a:srgbClr val="000000"/>
                </a:solidFill>
                <a:latin typeface="Times New Roman"/>
                <a:ea typeface="ＭＳ Ｐゴシック"/>
              </a:rPr>
              <a:t>;     </a:t>
            </a:r>
            <a:r>
              <a:rPr lang="fr-FR" sz="2400" b="1" dirty="0" smtClean="0">
                <a:solidFill>
                  <a:srgbClr val="000000"/>
                </a:solidFill>
                <a:latin typeface="Times New Roman"/>
                <a:ea typeface="ＭＳ Ｐゴシック"/>
              </a:rPr>
              <a:t>                   n </a:t>
            </a:r>
            <a:r>
              <a:rPr lang="fr-FR" sz="2400" b="1" dirty="0">
                <a:solidFill>
                  <a:srgbClr val="000000"/>
                </a:solidFill>
                <a:latin typeface="Times New Roman"/>
                <a:ea typeface="ＭＳ Ｐゴシック"/>
              </a:rPr>
              <a:t>= 1,...,N; t = 1,...,</a:t>
            </a:r>
            <a:r>
              <a:rPr lang="fr-FR" sz="2400" b="1" dirty="0" smtClean="0">
                <a:solidFill>
                  <a:srgbClr val="000000"/>
                </a:solidFill>
                <a:latin typeface="Times New Roman"/>
                <a:ea typeface="ＭＳ Ｐゴシック"/>
              </a:rPr>
              <a:t>T</a:t>
            </a:r>
            <a:r>
              <a:rPr lang="ja-JP" altLang="en-US" sz="2400" b="1" dirty="0" smtClean="0">
                <a:solidFill>
                  <a:srgbClr val="000000"/>
                </a:solidFill>
                <a:latin typeface="Times New Roman"/>
                <a:ea typeface="Times New Roman"/>
              </a:rPr>
              <a:t>                 </a:t>
            </a:r>
            <a:endParaRPr lang="en-CA" altLang="ja-JP" sz="2400" b="1" dirty="0" smtClean="0">
              <a:solidFill>
                <a:srgbClr val="000000"/>
              </a:solidFill>
              <a:latin typeface="Times New Roman"/>
              <a:ea typeface="Times New Roman"/>
            </a:endParaRPr>
          </a:p>
          <a:p>
            <a:pPr marL="0" indent="0" algn="just">
              <a:spcBef>
                <a:spcPts val="576"/>
              </a:spcBef>
              <a:buNone/>
            </a:pPr>
            <a:r>
              <a:rPr lang="en-US" sz="2400" b="1" dirty="0" smtClean="0">
                <a:solidFill>
                  <a:srgbClr val="000000"/>
                </a:solidFill>
                <a:latin typeface="Times New Roman"/>
                <a:ea typeface="ＭＳ Ｐゴシック"/>
              </a:rPr>
              <a:t>                 =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ja-JP" altLang="en-US" sz="2400" b="1" dirty="0">
                <a:solidFill>
                  <a:srgbClr val="000000"/>
                </a:solidFill>
                <a:latin typeface="Times New Roman"/>
                <a:sym typeface="Symbol"/>
              </a:rPr>
              <a:t></a:t>
            </a:r>
            <a:r>
              <a:rPr lang="en-US" sz="2400" b="1" baseline="-25000" dirty="0" err="1">
                <a:solidFill>
                  <a:srgbClr val="000000"/>
                </a:solidFill>
                <a:latin typeface="Times New Roman"/>
                <a:ea typeface="ＭＳ Ｐゴシック"/>
              </a:rPr>
              <a:t>tn</a:t>
            </a:r>
            <a:endParaRPr lang="en-CA" dirty="0"/>
          </a:p>
          <a:p>
            <a:pPr marL="0" indent="0">
              <a:spcBef>
                <a:spcPts val="576"/>
              </a:spcBef>
              <a:buNone/>
            </a:pPr>
            <a:r>
              <a:rPr lang="en-US" sz="2400" b="1" dirty="0" smtClean="0">
                <a:solidFill>
                  <a:srgbClr val="000000"/>
                </a:solidFill>
                <a:latin typeface="Times New Roman"/>
                <a:ea typeface="ＭＳ Ｐゴシック"/>
              </a:rPr>
              <a:t>    where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ln</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for t = 1,...,T and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ln</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for n = 1,...,N. </a:t>
            </a:r>
            <a:endParaRPr lang="en-CA" dirty="0"/>
          </a:p>
          <a:p>
            <a:pPr marL="347472" indent="-347472">
              <a:spcBef>
                <a:spcPts val="576"/>
              </a:spcBef>
            </a:pPr>
            <a:r>
              <a:rPr lang="en-CA" sz="2400" b="1" dirty="0">
                <a:solidFill>
                  <a:srgbClr val="000000"/>
                </a:solidFill>
                <a:latin typeface="Times New Roman"/>
                <a:ea typeface="ＭＳ Ｐゴシック"/>
              </a:rPr>
              <a:t>The model defined by </a:t>
            </a:r>
            <a:r>
              <a:rPr lang="en-CA" sz="2400" b="1" dirty="0" smtClean="0">
                <a:solidFill>
                  <a:srgbClr val="000000"/>
                </a:solidFill>
                <a:latin typeface="Times New Roman"/>
                <a:ea typeface="ＭＳ Ｐゴシック"/>
              </a:rPr>
              <a:t>(</a:t>
            </a:r>
            <a:r>
              <a:rPr lang="en-CA" sz="2400" b="1" dirty="0">
                <a:solidFill>
                  <a:srgbClr val="000000"/>
                </a:solidFill>
                <a:latin typeface="Times New Roman"/>
                <a:ea typeface="ＭＳ Ｐゴシック"/>
              </a:rPr>
              <a:t>i</a:t>
            </a:r>
            <a:r>
              <a:rPr lang="en-CA" sz="2400" b="1" dirty="0" smtClean="0">
                <a:solidFill>
                  <a:srgbClr val="000000"/>
                </a:solidFill>
                <a:latin typeface="Times New Roman"/>
                <a:ea typeface="ＭＳ Ｐゴシック"/>
              </a:rPr>
              <a:t>) </a:t>
            </a:r>
            <a:r>
              <a:rPr lang="en-CA" sz="2400" b="1" dirty="0">
                <a:solidFill>
                  <a:srgbClr val="000000"/>
                </a:solidFill>
                <a:latin typeface="Times New Roman"/>
                <a:ea typeface="ＭＳ Ｐゴシック"/>
              </a:rPr>
              <a:t>is the basic </a:t>
            </a:r>
            <a:r>
              <a:rPr lang="en-CA" sz="2400" b="1" i="1" dirty="0">
                <a:solidFill>
                  <a:srgbClr val="FF0000"/>
                </a:solidFill>
                <a:latin typeface="Times New Roman"/>
                <a:ea typeface="ＭＳ Ｐゴシック"/>
              </a:rPr>
              <a:t>Time</a:t>
            </a:r>
            <a:r>
              <a:rPr lang="ja-JP" altLang="en-US" sz="2400" b="1" i="1" dirty="0">
                <a:solidFill>
                  <a:srgbClr val="FF0000"/>
                </a:solidFill>
                <a:latin typeface="Times New Roman"/>
                <a:ea typeface="Times New Roman"/>
              </a:rPr>
              <a:t> </a:t>
            </a:r>
            <a:r>
              <a:rPr lang="en-US" sz="2400" b="1" i="1" dirty="0">
                <a:solidFill>
                  <a:srgbClr val="FF0000"/>
                </a:solidFill>
                <a:latin typeface="Times New Roman"/>
                <a:ea typeface="ＭＳ Ｐゴシック"/>
              </a:rPr>
              <a:t>Product</a:t>
            </a:r>
            <a:r>
              <a:rPr lang="ja-JP" altLang="en-US" sz="2400" b="1" i="1" dirty="0">
                <a:solidFill>
                  <a:srgbClr val="FF0000"/>
                </a:solidFill>
                <a:latin typeface="Times New Roman"/>
                <a:ea typeface="Times New Roman"/>
              </a:rPr>
              <a:t> </a:t>
            </a:r>
            <a:r>
              <a:rPr lang="en-US" sz="2400" b="1" i="1" dirty="0">
                <a:solidFill>
                  <a:srgbClr val="FF0000"/>
                </a:solidFill>
                <a:latin typeface="Times New Roman"/>
                <a:ea typeface="ＭＳ Ｐゴシック"/>
              </a:rPr>
              <a:t>Dummy</a:t>
            </a:r>
            <a:r>
              <a:rPr lang="ja-JP" altLang="en-US" sz="2400" b="1" i="1" dirty="0">
                <a:solidFill>
                  <a:srgbClr val="FF0000"/>
                </a:solidFill>
                <a:latin typeface="Times New Roman"/>
                <a:ea typeface="Times New Roman"/>
              </a:rPr>
              <a:t> </a:t>
            </a:r>
            <a:r>
              <a:rPr lang="en-US" sz="2400" b="1" i="1" dirty="0">
                <a:solidFill>
                  <a:srgbClr val="FF0000"/>
                </a:solidFill>
                <a:latin typeface="Times New Roman"/>
                <a:ea typeface="ＭＳ Ｐゴシック"/>
              </a:rPr>
              <a:t>regression model</a:t>
            </a:r>
            <a:r>
              <a:rPr lang="ja-JP" altLang="en-US" sz="2400" b="1" dirty="0">
                <a:solidFill>
                  <a:srgbClr val="FF0000"/>
                </a:solidFill>
                <a:latin typeface="Times New Roman"/>
                <a:ea typeface="Times New Roman"/>
              </a:rPr>
              <a:t> </a:t>
            </a:r>
            <a:r>
              <a:rPr lang="en-US" sz="2400" b="1" dirty="0">
                <a:solidFill>
                  <a:srgbClr val="FF0000"/>
                </a:solidFill>
                <a:latin typeface="Times New Roman"/>
                <a:ea typeface="ＭＳ Ｐゴシック"/>
              </a:rPr>
              <a:t>with no missing observations</a:t>
            </a:r>
            <a:r>
              <a:rPr lang="en-US" sz="2400" b="1" dirty="0">
                <a:solidFill>
                  <a:srgbClr val="000000"/>
                </a:solidFill>
                <a:latin typeface="Times New Roman"/>
                <a:ea typeface="ＭＳ Ｐゴシック"/>
              </a:rPr>
              <a:t>.</a:t>
            </a:r>
            <a:endParaRPr lang="en-CA" dirty="0"/>
          </a:p>
          <a:p>
            <a:pPr marL="347472" indent="-347472" algn="just">
              <a:spcBef>
                <a:spcPts val="576"/>
              </a:spcBef>
            </a:pPr>
            <a:r>
              <a:rPr lang="en-US" sz="2400" b="1" dirty="0">
                <a:solidFill>
                  <a:srgbClr val="000000"/>
                </a:solidFill>
                <a:latin typeface="Times New Roman"/>
                <a:ea typeface="ＭＳ Ｐゴシック"/>
              </a:rPr>
              <a:t>Now choose the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and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to minimize the sum of squared residuals,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n=1</a:t>
            </a:r>
            <a:r>
              <a:rPr lang="en-US" sz="2400" b="1" baseline="30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t=1</a:t>
            </a:r>
            <a:r>
              <a:rPr lang="en-US" sz="2400" b="1" baseline="30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tn</a:t>
            </a:r>
            <a:r>
              <a:rPr lang="en-US" sz="2400" b="1" baseline="30000" dirty="0">
                <a:solidFill>
                  <a:srgbClr val="000000"/>
                </a:solidFill>
                <a:latin typeface="Times New Roman"/>
                <a:ea typeface="ＭＳ Ｐゴシック"/>
              </a:rPr>
              <a:t>2</a:t>
            </a:r>
            <a:r>
              <a:rPr lang="en-US" sz="2400" b="1" dirty="0">
                <a:solidFill>
                  <a:srgbClr val="000000"/>
                </a:solidFill>
                <a:latin typeface="Times New Roman"/>
                <a:ea typeface="ＭＳ Ｐゴシック"/>
              </a:rPr>
              <a:t>. Thus</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let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1</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en-US" sz="2400" b="1" dirty="0">
                <a:solidFill>
                  <a:srgbClr val="000000"/>
                </a:solidFill>
                <a:latin typeface="Times New Roman"/>
                <a:ea typeface="ＭＳ Ｐゴシック"/>
              </a:rPr>
              <a:t>] and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1</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en-US" sz="2400" b="1" dirty="0">
                <a:solidFill>
                  <a:srgbClr val="000000"/>
                </a:solidFill>
                <a:latin typeface="Times New Roman"/>
                <a:ea typeface="ＭＳ Ｐゴシック"/>
              </a:rPr>
              <a:t>] be</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a solution to the following least squares minimization problem:</a:t>
            </a:r>
            <a:endParaRPr lang="en-CA" dirty="0"/>
          </a:p>
          <a:p>
            <a:pPr marL="0" indent="0" algn="just">
              <a:spcBef>
                <a:spcPts val="576"/>
              </a:spcBef>
              <a:buNone/>
            </a:pPr>
            <a:r>
              <a:rPr lang="en-US" sz="2400" b="1" dirty="0" smtClean="0">
                <a:solidFill>
                  <a:srgbClr val="000000"/>
                </a:solidFill>
                <a:latin typeface="Times New Roman"/>
                <a:ea typeface="ＭＳ Ｐゴシック"/>
              </a:rPr>
              <a:t> (ii) </a:t>
            </a:r>
            <a:r>
              <a:rPr lang="en-US" sz="2400" b="1" dirty="0">
                <a:solidFill>
                  <a:srgbClr val="000000"/>
                </a:solidFill>
                <a:latin typeface="Times New Roman"/>
                <a:ea typeface="ＭＳ Ｐゴシック"/>
              </a:rPr>
              <a:t>min </a:t>
            </a:r>
            <a:r>
              <a:rPr lang="ja-JP" altLang="en-US" sz="2400" b="1" baseline="-25000" dirty="0">
                <a:solidFill>
                  <a:srgbClr val="000000"/>
                </a:solidFill>
                <a:latin typeface="Times New Roman"/>
                <a:sym typeface="Symbol"/>
              </a:rPr>
              <a:t></a:t>
            </a:r>
            <a:r>
              <a:rPr lang="en-US" sz="2400" b="1" baseline="-25000" dirty="0">
                <a:solidFill>
                  <a:srgbClr val="000000"/>
                </a:solidFill>
                <a:latin typeface="Times New Roman"/>
                <a:ea typeface="ＭＳ Ｐゴシック"/>
              </a:rPr>
              <a:t>, </a:t>
            </a:r>
            <a:r>
              <a:rPr lang="ja-JP" altLang="en-US" sz="2400" b="1" baseline="-25000"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n=1</a:t>
            </a:r>
            <a:r>
              <a:rPr lang="en-US" sz="2400" b="1" baseline="30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t=1</a:t>
            </a:r>
            <a:r>
              <a:rPr lang="en-US" sz="2400" b="1" baseline="30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t>
            </a:r>
            <a:r>
              <a:rPr lang="en-US" sz="2400" b="1" dirty="0" err="1">
                <a:solidFill>
                  <a:srgbClr val="000000"/>
                </a:solidFill>
                <a:latin typeface="Times New Roman"/>
                <a:ea typeface="ＭＳ Ｐゴシック"/>
              </a:rPr>
              <a:t>lnp</a:t>
            </a:r>
            <a:r>
              <a:rPr lang="en-US" sz="2400" b="1" baseline="-25000" dirty="0" err="1">
                <a:solidFill>
                  <a:srgbClr val="000000"/>
                </a:solidFill>
                <a:latin typeface="Times New Roman"/>
                <a:ea typeface="ＭＳ Ｐゴシック"/>
              </a:rPr>
              <a:t>tn</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en-US" sz="2400" b="1" dirty="0">
                <a:solidFill>
                  <a:srgbClr val="000000"/>
                </a:solidFill>
                <a:latin typeface="Times New Roman"/>
                <a:ea typeface="ＭＳ Ｐゴシック"/>
              </a:rPr>
              <a:t>]</a:t>
            </a:r>
            <a:r>
              <a:rPr lang="en-US" sz="2400" b="1" baseline="30000" dirty="0">
                <a:solidFill>
                  <a:srgbClr val="000000"/>
                </a:solidFill>
                <a:latin typeface="Times New Roman"/>
                <a:ea typeface="ＭＳ Ｐゴシック"/>
              </a:rPr>
              <a:t>2</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t>
            </a:r>
            <a:endParaRPr lang="en-CA" dirty="0"/>
          </a:p>
          <a:p>
            <a:pPr marL="0" indent="0" algn="just">
              <a:buNone/>
            </a:pPr>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13</a:t>
            </a:fld>
            <a:endParaRPr lang="en-CA" dirty="0"/>
          </a:p>
        </p:txBody>
      </p:sp>
    </p:spTree>
    <p:extLst>
      <p:ext uri="{BB962C8B-B14F-4D97-AF65-F5344CB8AC3E}">
        <p14:creationId xmlns:p14="http://schemas.microsoft.com/office/powerpoint/2010/main" val="2940837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a:ea typeface="MS Mincho"/>
              </a:rPr>
              <a:t>Time Product </a:t>
            </a:r>
            <a:r>
              <a:rPr lang="en-CA" sz="2800" b="1" dirty="0" smtClean="0">
                <a:latin typeface="Times New Roman"/>
                <a:ea typeface="MS Mincho"/>
              </a:rPr>
              <a:t>Dummy </a:t>
            </a:r>
            <a:r>
              <a:rPr lang="en-CA" sz="2800" b="1" dirty="0">
                <a:latin typeface="Times New Roman"/>
                <a:ea typeface="MS Mincho"/>
              </a:rPr>
              <a:t>Hedonic</a:t>
            </a:r>
            <a:r>
              <a:rPr lang="en-CA" sz="2800" b="1" dirty="0" smtClean="0">
                <a:latin typeface="Times New Roman"/>
                <a:ea typeface="MS Mincho"/>
              </a:rPr>
              <a:t> </a:t>
            </a:r>
            <a:r>
              <a:rPr lang="en-CA" sz="2800" b="1" dirty="0">
                <a:latin typeface="Times New Roman"/>
                <a:ea typeface="MS Mincho"/>
              </a:rPr>
              <a:t>Regressions: </a:t>
            </a:r>
            <a:r>
              <a:rPr lang="en-CA" sz="2800" b="1" dirty="0" smtClean="0">
                <a:latin typeface="Times New Roman"/>
                <a:ea typeface="MS Mincho"/>
              </a:rPr>
              <a:t>5</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fontScale="92500" lnSpcReduction="10000"/>
          </a:bodyPr>
          <a:lstStyle/>
          <a:p>
            <a:pPr marL="347472" indent="-347472" algn="just">
              <a:spcBef>
                <a:spcPts val="576"/>
              </a:spcBef>
              <a:buSzPts val="2400"/>
              <a:buFont typeface="Arial"/>
              <a:buChar char="•"/>
            </a:pPr>
            <a:r>
              <a:rPr lang="en-CA" sz="2400" b="1" dirty="0">
                <a:solidFill>
                  <a:srgbClr val="000000"/>
                </a:solidFill>
                <a:latin typeface="Times New Roman"/>
                <a:ea typeface="ＭＳ Ｐゴシック"/>
              </a:rPr>
              <a:t>The first order necessary conditions for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1</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and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1</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to solve </a:t>
            </a:r>
            <a:r>
              <a:rPr lang="en-CA" sz="2400" b="1" dirty="0" smtClean="0">
                <a:solidFill>
                  <a:srgbClr val="000000"/>
                </a:solidFill>
                <a:latin typeface="Times New Roman"/>
                <a:ea typeface="ＭＳ Ｐゴシック"/>
              </a:rPr>
              <a:t>(ii) </a:t>
            </a:r>
            <a:r>
              <a:rPr lang="en-CA" sz="2400" b="1" dirty="0">
                <a:solidFill>
                  <a:srgbClr val="000000"/>
                </a:solidFill>
                <a:latin typeface="Times New Roman"/>
                <a:ea typeface="ＭＳ Ｐゴシック"/>
              </a:rPr>
              <a:t>are the following T + N equations:</a:t>
            </a:r>
            <a:endParaRPr lang="en-CA" sz="2400" dirty="0"/>
          </a:p>
          <a:p>
            <a:pPr marL="0" indent="0" algn="just">
              <a:spcBef>
                <a:spcPts val="576"/>
              </a:spcBef>
              <a:buNone/>
            </a:pPr>
            <a:r>
              <a:rPr lang="en-US" sz="2400" b="1" dirty="0" smtClean="0">
                <a:solidFill>
                  <a:srgbClr val="000000"/>
                </a:solidFill>
                <a:latin typeface="Times New Roman"/>
                <a:ea typeface="ＭＳ Ｐゴシック"/>
              </a:rPr>
              <a:t>(iii) </a:t>
            </a:r>
            <a:r>
              <a:rPr lang="en-US" sz="2400" b="1" dirty="0">
                <a:solidFill>
                  <a:srgbClr val="000000"/>
                </a:solidFill>
                <a:latin typeface="Times New Roman"/>
                <a:ea typeface="ＭＳ Ｐゴシック"/>
              </a:rPr>
              <a:t>N</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n=1</a:t>
            </a:r>
            <a:r>
              <a:rPr lang="en-US" sz="2400" b="1" baseline="30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n=1</a:t>
            </a:r>
            <a:r>
              <a:rPr lang="en-US" sz="2400" b="1" baseline="30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US" sz="2400" b="1" dirty="0" err="1">
                <a:solidFill>
                  <a:srgbClr val="000000"/>
                </a:solidFill>
                <a:latin typeface="Times New Roman"/>
                <a:ea typeface="ＭＳ Ｐゴシック"/>
              </a:rPr>
              <a:t>lnp</a:t>
            </a:r>
            <a:r>
              <a:rPr lang="en-US" sz="2400" b="1" baseline="-25000" dirty="0" err="1">
                <a:solidFill>
                  <a:srgbClr val="000000"/>
                </a:solidFill>
                <a:latin typeface="Times New Roman"/>
                <a:ea typeface="ＭＳ Ｐゴシック"/>
              </a:rPr>
              <a:t>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ja-JP" altLang="en-US" sz="2400" b="1" dirty="0">
                <a:solidFill>
                  <a:srgbClr val="000000"/>
                </a:solidFill>
                <a:latin typeface="Times New Roman"/>
                <a:ea typeface="Times New Roman"/>
              </a:rPr>
              <a:t>  </a:t>
            </a:r>
            <a:r>
              <a:rPr lang="ja-JP" altLang="en-US" sz="2400" b="1" dirty="0" smtClean="0">
                <a:solidFill>
                  <a:srgbClr val="000000"/>
                </a:solidFill>
                <a:latin typeface="Times New Roman"/>
                <a:ea typeface="Times New Roman"/>
              </a:rPr>
              <a:t>                                            </a:t>
            </a:r>
            <a:r>
              <a:rPr lang="en-US" sz="2400" b="1" dirty="0">
                <a:solidFill>
                  <a:srgbClr val="000000"/>
                </a:solidFill>
                <a:latin typeface="Times New Roman"/>
                <a:ea typeface="ＭＳ Ｐゴシック"/>
              </a:rPr>
              <a:t>t = 1,...,T;</a:t>
            </a:r>
            <a:endParaRPr lang="en-CA" dirty="0"/>
          </a:p>
          <a:p>
            <a:pPr marL="0" indent="0" algn="just">
              <a:spcBef>
                <a:spcPts val="576"/>
              </a:spcBef>
              <a:buNone/>
            </a:pPr>
            <a:r>
              <a:rPr lang="en-US" sz="2400" b="1" dirty="0" smtClean="0">
                <a:solidFill>
                  <a:srgbClr val="000000"/>
                </a:solidFill>
                <a:latin typeface="Times New Roman"/>
                <a:ea typeface="ＭＳ Ｐゴシック"/>
              </a:rPr>
              <a:t>(iv)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t=1</a:t>
            </a:r>
            <a:r>
              <a:rPr lang="en-US" sz="2400" b="1" baseline="30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t=1</a:t>
            </a:r>
            <a:r>
              <a:rPr lang="en-US" sz="2400" b="1" baseline="30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err="1">
                <a:solidFill>
                  <a:srgbClr val="000000"/>
                </a:solidFill>
                <a:latin typeface="Times New Roman"/>
                <a:ea typeface="ＭＳ Ｐゴシック"/>
              </a:rPr>
              <a:t>lnp</a:t>
            </a:r>
            <a:r>
              <a:rPr lang="en-US" sz="2400" b="1" baseline="-25000" dirty="0" err="1">
                <a:solidFill>
                  <a:srgbClr val="000000"/>
                </a:solidFill>
                <a:latin typeface="Times New Roman"/>
                <a:ea typeface="ＭＳ Ｐゴシック"/>
              </a:rPr>
              <a:t>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t>
            </a:r>
            <a:r>
              <a:rPr lang="ja-JP" altLang="en-US" sz="2400" b="1" dirty="0">
                <a:solidFill>
                  <a:srgbClr val="000000"/>
                </a:solidFill>
                <a:latin typeface="Times New Roman"/>
                <a:ea typeface="Times New Roman"/>
              </a:rPr>
              <a:t>        </a:t>
            </a:r>
            <a:r>
              <a:rPr lang="ja-JP" altLang="en-US" sz="2400" b="1" dirty="0" smtClean="0">
                <a:solidFill>
                  <a:srgbClr val="000000"/>
                </a:solidFill>
                <a:latin typeface="Times New Roman"/>
                <a:ea typeface="Times New Roman"/>
              </a:rPr>
              <a:t>                                           </a:t>
            </a:r>
            <a:r>
              <a:rPr lang="en-US" sz="2400" b="1" dirty="0">
                <a:solidFill>
                  <a:srgbClr val="000000"/>
                </a:solidFill>
                <a:latin typeface="Times New Roman"/>
                <a:ea typeface="ＭＳ Ｐゴシック"/>
              </a:rPr>
              <a:t>n = 1,...,N.</a:t>
            </a:r>
            <a:endParaRPr lang="en-CA" dirty="0"/>
          </a:p>
          <a:p>
            <a:pPr marL="347472" indent="-347472" algn="just">
              <a:spcBef>
                <a:spcPts val="576"/>
              </a:spcBef>
            </a:pPr>
            <a:r>
              <a:rPr lang="en-US" sz="2400" b="1" dirty="0">
                <a:solidFill>
                  <a:srgbClr val="000000"/>
                </a:solidFill>
                <a:latin typeface="Times New Roman"/>
                <a:ea typeface="ＭＳ Ｐゴシック"/>
              </a:rPr>
              <a:t>Replace the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and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in equations </a:t>
            </a:r>
            <a:r>
              <a:rPr lang="en-CA" sz="2400" b="1" dirty="0" smtClean="0">
                <a:solidFill>
                  <a:srgbClr val="000000"/>
                </a:solidFill>
                <a:latin typeface="Times New Roman"/>
                <a:ea typeface="ＭＳ Ｐゴシック"/>
              </a:rPr>
              <a:t>(iii) </a:t>
            </a:r>
            <a:r>
              <a:rPr lang="en-CA" sz="2400" b="1" dirty="0">
                <a:solidFill>
                  <a:srgbClr val="000000"/>
                </a:solidFill>
                <a:latin typeface="Times New Roman"/>
                <a:ea typeface="ＭＳ Ｐゴシック"/>
              </a:rPr>
              <a:t>and </a:t>
            </a:r>
            <a:r>
              <a:rPr lang="en-CA" sz="2400" b="1" dirty="0" smtClean="0">
                <a:solidFill>
                  <a:srgbClr val="000000"/>
                </a:solidFill>
                <a:latin typeface="Times New Roman"/>
                <a:ea typeface="ＭＳ Ｐゴシック"/>
              </a:rPr>
              <a:t>(iv) </a:t>
            </a:r>
            <a:r>
              <a:rPr lang="en-CA" sz="2400" b="1" dirty="0">
                <a:solidFill>
                  <a:srgbClr val="000000"/>
                </a:solidFill>
                <a:latin typeface="Times New Roman"/>
                <a:ea typeface="ＭＳ Ｐゴシック"/>
              </a:rPr>
              <a:t>by ln</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and ln</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respectively for t = 1,...,T and n = 1,...,N. After some rearrangement, the resulting equations become:</a:t>
            </a:r>
            <a:endParaRPr lang="en-CA" dirty="0"/>
          </a:p>
          <a:p>
            <a:pPr marL="0" indent="0" algn="just">
              <a:spcBef>
                <a:spcPts val="576"/>
              </a:spcBef>
              <a:buNone/>
            </a:pPr>
            <a:r>
              <a:rPr lang="en-US" sz="2400" b="1" dirty="0" smtClean="0">
                <a:solidFill>
                  <a:srgbClr val="000000"/>
                </a:solidFill>
                <a:latin typeface="Times New Roman"/>
                <a:ea typeface="ＭＳ Ｐゴシック"/>
              </a:rPr>
              <a:t>(v) </a:t>
            </a:r>
            <a:r>
              <a:rPr lang="ja-JP" altLang="en-US" sz="2400" b="1" dirty="0" smtClean="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n=1</a:t>
            </a:r>
            <a:r>
              <a:rPr lang="en-US" sz="2400" b="1" baseline="30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(p</a:t>
            </a:r>
            <a:r>
              <a:rPr lang="en-US" sz="2400" b="1" baseline="-25000" dirty="0">
                <a:solidFill>
                  <a:srgbClr val="000000"/>
                </a:solidFill>
                <a:latin typeface="Times New Roman"/>
                <a:ea typeface="ＭＳ Ｐゴシック"/>
              </a:rPr>
              <a:t>tn</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en-US" sz="2400" b="1" dirty="0">
                <a:solidFill>
                  <a:srgbClr val="000000"/>
                </a:solidFill>
                <a:latin typeface="Times New Roman"/>
                <a:ea typeface="ＭＳ Ｐゴシック"/>
              </a:rPr>
              <a:t>)</a:t>
            </a:r>
            <a:r>
              <a:rPr lang="en-US" sz="2400" b="1" baseline="30000" dirty="0">
                <a:solidFill>
                  <a:srgbClr val="000000"/>
                </a:solidFill>
                <a:latin typeface="Times New Roman"/>
                <a:ea typeface="ＭＳ Ｐゴシック"/>
              </a:rPr>
              <a:t>1/N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en-US" sz="2400" b="1" dirty="0" smtClean="0">
                <a:solidFill>
                  <a:srgbClr val="000000"/>
                </a:solidFill>
                <a:latin typeface="Times New Roman"/>
                <a:ea typeface="ＭＳ Ｐゴシック"/>
              </a:rPr>
              <a:t>                                            </a:t>
            </a:r>
            <a:r>
              <a:rPr lang="en-US" sz="2400" b="1" dirty="0">
                <a:solidFill>
                  <a:srgbClr val="000000"/>
                </a:solidFill>
                <a:latin typeface="Times New Roman"/>
                <a:ea typeface="ＭＳ Ｐゴシック"/>
              </a:rPr>
              <a:t>t = 1,...,T;</a:t>
            </a:r>
            <a:endParaRPr lang="en-CA" dirty="0"/>
          </a:p>
          <a:p>
            <a:pPr marL="0" indent="0" algn="just">
              <a:spcBef>
                <a:spcPts val="576"/>
              </a:spcBef>
              <a:buNone/>
            </a:pPr>
            <a:r>
              <a:rPr lang="en-US" sz="2400" b="1" dirty="0" smtClean="0">
                <a:solidFill>
                  <a:srgbClr val="000000"/>
                </a:solidFill>
                <a:latin typeface="Times New Roman"/>
                <a:ea typeface="ＭＳ Ｐゴシック"/>
              </a:rPr>
              <a:t>(vi)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t=1</a:t>
            </a:r>
            <a:r>
              <a:rPr lang="en-US" sz="2400" b="1" baseline="30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(p</a:t>
            </a:r>
            <a:r>
              <a:rPr lang="en-US" sz="2400" b="1" baseline="-25000" dirty="0">
                <a:solidFill>
                  <a:srgbClr val="000000"/>
                </a:solidFill>
                <a:latin typeface="Times New Roman"/>
                <a:ea typeface="ＭＳ Ｐゴシック"/>
              </a:rPr>
              <a:t>tn</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en-US" sz="2400" b="1" dirty="0">
                <a:solidFill>
                  <a:srgbClr val="000000"/>
                </a:solidFill>
                <a:latin typeface="Times New Roman"/>
                <a:ea typeface="ＭＳ Ｐゴシック"/>
              </a:rPr>
              <a:t>)</a:t>
            </a:r>
            <a:r>
              <a:rPr lang="en-US" sz="2400" b="1" baseline="30000" dirty="0">
                <a:solidFill>
                  <a:srgbClr val="000000"/>
                </a:solidFill>
                <a:latin typeface="Times New Roman"/>
                <a:ea typeface="ＭＳ Ｐゴシック"/>
              </a:rPr>
              <a:t>1/T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t>
            </a:r>
            <a:r>
              <a:rPr lang="ja-JP" altLang="en-US" sz="2400" b="1" dirty="0">
                <a:solidFill>
                  <a:srgbClr val="000000"/>
                </a:solidFill>
                <a:latin typeface="Times New Roman"/>
                <a:ea typeface="Times New Roman"/>
              </a:rPr>
              <a:t>                    </a:t>
            </a:r>
            <a:r>
              <a:rPr lang="ja-JP" altLang="en-US" sz="2400" b="1" dirty="0" smtClean="0">
                <a:solidFill>
                  <a:srgbClr val="000000"/>
                </a:solidFill>
                <a:latin typeface="Times New Roman"/>
                <a:ea typeface="Times New Roman"/>
              </a:rPr>
              <a:t>                                          </a:t>
            </a:r>
            <a:r>
              <a:rPr lang="en-US" sz="2400" b="1" dirty="0" smtClean="0">
                <a:solidFill>
                  <a:srgbClr val="000000"/>
                </a:solidFill>
                <a:latin typeface="Times New Roman"/>
                <a:ea typeface="ＭＳ Ｐゴシック"/>
              </a:rPr>
              <a:t>n </a:t>
            </a:r>
            <a:r>
              <a:rPr lang="en-US" sz="2400" b="1" dirty="0">
                <a:solidFill>
                  <a:srgbClr val="000000"/>
                </a:solidFill>
                <a:latin typeface="Times New Roman"/>
                <a:ea typeface="ＭＳ Ｐゴシック"/>
              </a:rPr>
              <a:t>= 1,...,N.</a:t>
            </a:r>
            <a:endParaRPr lang="en-CA" dirty="0"/>
          </a:p>
          <a:p>
            <a:pPr marL="347472" indent="-347472" algn="just">
              <a:spcBef>
                <a:spcPts val="576"/>
              </a:spcBef>
            </a:pPr>
            <a:r>
              <a:rPr lang="en-CA" sz="2400" b="1" dirty="0">
                <a:solidFill>
                  <a:srgbClr val="000000"/>
                </a:solidFill>
                <a:latin typeface="Times New Roman"/>
                <a:ea typeface="ＭＳ Ｐゴシック"/>
              </a:rPr>
              <a:t>Thus the period t aggregate price level, </a:t>
            </a:r>
            <a:r>
              <a:rPr lang="ja-JP" altLang="en-US" sz="2400" b="1" dirty="0">
                <a:solidFill>
                  <a:srgbClr val="000000"/>
                </a:solidFill>
                <a:latin typeface="Times New Roman"/>
                <a:sym typeface="Symbol"/>
              </a:rPr>
              <a:t></a:t>
            </a:r>
            <a:r>
              <a:rPr lang="en-CA" sz="2400" b="1" baseline="-25000" dirty="0">
                <a:solidFill>
                  <a:srgbClr val="000000"/>
                </a:solidFill>
                <a:latin typeface="Times New Roman"/>
                <a:ea typeface="ＭＳ Ｐゴシック"/>
              </a:rPr>
              <a:t>t</a:t>
            </a:r>
            <a:r>
              <a:rPr lang="en-CA" sz="2400" b="1" dirty="0">
                <a:solidFill>
                  <a:srgbClr val="000000"/>
                </a:solidFill>
                <a:latin typeface="Times New Roman"/>
                <a:ea typeface="ＭＳ Ｐゴシック"/>
              </a:rPr>
              <a:t>, is equal to the geometric average of the N quality adjusted prices for period t, p</a:t>
            </a:r>
            <a:r>
              <a:rPr lang="en-CA" sz="2400" b="1" baseline="-25000" dirty="0">
                <a:solidFill>
                  <a:srgbClr val="000000"/>
                </a:solidFill>
                <a:latin typeface="Times New Roman"/>
                <a:ea typeface="ＭＳ Ｐゴシック"/>
              </a:rPr>
              <a:t>t1</a:t>
            </a:r>
            <a:r>
              <a:rPr lang="en-CA"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1</a:t>
            </a:r>
            <a:r>
              <a:rPr lang="en-US" sz="2400" b="1" dirty="0">
                <a:solidFill>
                  <a:srgbClr val="000000"/>
                </a:solidFill>
                <a:latin typeface="Times New Roman"/>
                <a:ea typeface="ＭＳ Ｐゴシック"/>
              </a:rPr>
              <a:t>, ..., </a:t>
            </a:r>
            <a:r>
              <a:rPr lang="en-US" sz="2400" b="1" dirty="0" err="1">
                <a:solidFill>
                  <a:srgbClr val="000000"/>
                </a:solidFill>
                <a:latin typeface="Times New Roman"/>
                <a:ea typeface="ＭＳ Ｐゴシック"/>
              </a:rPr>
              <a:t>p</a:t>
            </a:r>
            <a:r>
              <a:rPr lang="en-US" sz="2400" b="1" baseline="-25000" dirty="0" err="1">
                <a:solidFill>
                  <a:srgbClr val="000000"/>
                </a:solidFill>
                <a:latin typeface="Times New Roman"/>
                <a:ea typeface="ＭＳ Ｐゴシック"/>
              </a:rPr>
              <a:t>tN</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CA" sz="2400" b="1" baseline="-25000" dirty="0">
                <a:solidFill>
                  <a:srgbClr val="000000"/>
                </a:solidFill>
                <a:latin typeface="Times New Roman"/>
                <a:ea typeface="ＭＳ Ｐゴシック"/>
              </a:rPr>
              <a:t>N</a:t>
            </a:r>
            <a:r>
              <a:rPr lang="en-CA" sz="2400" b="1" dirty="0">
                <a:solidFill>
                  <a:srgbClr val="000000"/>
                </a:solidFill>
                <a:latin typeface="Times New Roman"/>
                <a:ea typeface="ＭＳ Ｐゴシック"/>
              </a:rPr>
              <a:t>, while the quality adjustment factor for product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n, </a:t>
            </a:r>
            <a:r>
              <a:rPr lang="ja-JP" altLang="en-US" sz="2400" b="1" dirty="0">
                <a:solidFill>
                  <a:srgbClr val="000000"/>
                </a:solidFill>
                <a:latin typeface="Times New Roman"/>
                <a:sym typeface="Symbol"/>
              </a:rPr>
              <a:t></a:t>
            </a:r>
            <a:r>
              <a:rPr lang="en-CA" sz="2400" b="1" baseline="-25000" dirty="0">
                <a:solidFill>
                  <a:srgbClr val="000000"/>
                </a:solidFill>
                <a:latin typeface="Times New Roman"/>
                <a:ea typeface="ＭＳ Ｐゴシック"/>
              </a:rPr>
              <a:t>n</a:t>
            </a:r>
            <a:r>
              <a:rPr lang="en-CA" sz="2400" b="1" dirty="0">
                <a:solidFill>
                  <a:srgbClr val="000000"/>
                </a:solidFill>
                <a:latin typeface="Times New Roman"/>
                <a:ea typeface="ＭＳ Ｐゴシック"/>
              </a:rPr>
              <a:t>, is equal to the geometric average of the T inflation adjusted prices for product n, p</a:t>
            </a:r>
            <a:r>
              <a:rPr lang="en-CA" sz="2400" b="1" baseline="-25000" dirty="0">
                <a:solidFill>
                  <a:srgbClr val="000000"/>
                </a:solidFill>
                <a:latin typeface="Times New Roman"/>
                <a:ea typeface="ＭＳ Ｐゴシック"/>
              </a:rPr>
              <a:t>1n</a:t>
            </a:r>
            <a:r>
              <a:rPr lang="en-CA"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1</a:t>
            </a:r>
            <a:r>
              <a:rPr lang="en-US" sz="2400" b="1" dirty="0">
                <a:solidFill>
                  <a:srgbClr val="000000"/>
                </a:solidFill>
                <a:latin typeface="Times New Roman"/>
                <a:ea typeface="ＭＳ Ｐゴシック"/>
              </a:rPr>
              <a:t>, ..., </a:t>
            </a:r>
            <a:r>
              <a:rPr lang="en-US" sz="2400" b="1" dirty="0" err="1">
                <a:solidFill>
                  <a:srgbClr val="000000"/>
                </a:solidFill>
                <a:latin typeface="Times New Roman"/>
                <a:ea typeface="ＭＳ Ｐゴシック"/>
              </a:rPr>
              <a:t>p</a:t>
            </a:r>
            <a:r>
              <a:rPr lang="en-US" sz="2400" b="1" baseline="-25000" dirty="0" err="1">
                <a:solidFill>
                  <a:srgbClr val="000000"/>
                </a:solidFill>
                <a:latin typeface="Times New Roman"/>
                <a:ea typeface="ＭＳ Ｐゴシック"/>
              </a:rPr>
              <a:t>Tn</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CA" sz="2400" b="1" baseline="-25000" dirty="0">
                <a:solidFill>
                  <a:srgbClr val="000000"/>
                </a:solidFill>
                <a:latin typeface="Times New Roman"/>
                <a:ea typeface="ＭＳ Ｐゴシック"/>
              </a:rPr>
              <a:t>T</a:t>
            </a:r>
            <a:r>
              <a:rPr lang="en-CA" sz="2400" b="1" dirty="0">
                <a:solidFill>
                  <a:srgbClr val="000000"/>
                </a:solidFill>
                <a:latin typeface="Times New Roman"/>
                <a:ea typeface="ＭＳ Ｐゴシック"/>
              </a:rPr>
              <a:t>. </a:t>
            </a:r>
            <a:endParaRPr lang="en-CA" dirty="0"/>
          </a:p>
          <a:p>
            <a:pPr marL="347472" indent="-347472" algn="just">
              <a:spcBef>
                <a:spcPts val="576"/>
              </a:spcBef>
            </a:pPr>
            <a:r>
              <a:rPr lang="en-CA" sz="2400" b="1" dirty="0">
                <a:solidFill>
                  <a:srgbClr val="000000"/>
                </a:solidFill>
                <a:latin typeface="Times New Roman"/>
                <a:ea typeface="ＭＳ Ｐゴシック"/>
              </a:rPr>
              <a:t>These estimators look very reasonable</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(if quantity weights are not available). </a:t>
            </a:r>
            <a:endParaRPr lang="en-CA" dirty="0"/>
          </a:p>
        </p:txBody>
      </p:sp>
      <p:sp>
        <p:nvSpPr>
          <p:cNvPr id="4" name="Slide Number Placeholder 3"/>
          <p:cNvSpPr>
            <a:spLocks noGrp="1"/>
          </p:cNvSpPr>
          <p:nvPr>
            <p:ph type="sldNum" sz="quarter" idx="12"/>
          </p:nvPr>
        </p:nvSpPr>
        <p:spPr/>
        <p:txBody>
          <a:bodyPr/>
          <a:lstStyle/>
          <a:p>
            <a:fld id="{3FD4EE1D-E21F-4A6E-B4C6-0FD3B961D2BF}" type="slidenum">
              <a:rPr lang="en-CA" smtClean="0"/>
              <a:t>14</a:t>
            </a:fld>
            <a:endParaRPr lang="en-CA" dirty="0"/>
          </a:p>
        </p:txBody>
      </p:sp>
    </p:spTree>
    <p:extLst>
      <p:ext uri="{BB962C8B-B14F-4D97-AF65-F5344CB8AC3E}">
        <p14:creationId xmlns:p14="http://schemas.microsoft.com/office/powerpoint/2010/main" val="1512726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a:ea typeface="MS Mincho"/>
              </a:rPr>
              <a:t>Time Product </a:t>
            </a:r>
            <a:r>
              <a:rPr lang="en-CA" sz="2800" b="1" dirty="0" smtClean="0">
                <a:latin typeface="Times New Roman"/>
                <a:ea typeface="MS Mincho"/>
              </a:rPr>
              <a:t>Dummy Hedonic </a:t>
            </a:r>
            <a:r>
              <a:rPr lang="en-CA" sz="2800" b="1" dirty="0">
                <a:latin typeface="Times New Roman"/>
                <a:ea typeface="MS Mincho"/>
              </a:rPr>
              <a:t>Regressions: </a:t>
            </a:r>
            <a:r>
              <a:rPr lang="en-CA" sz="2800" b="1" dirty="0" smtClean="0">
                <a:latin typeface="Times New Roman"/>
                <a:ea typeface="MS Mincho"/>
              </a:rPr>
              <a:t>6</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marL="347472" indent="-347472" algn="just">
              <a:spcBef>
                <a:spcPts val="576"/>
              </a:spcBef>
              <a:buSzPts val="2400"/>
              <a:buFont typeface="Arial"/>
              <a:buChar char="•"/>
            </a:pPr>
            <a:r>
              <a:rPr lang="en-US" sz="2400" b="1" dirty="0">
                <a:solidFill>
                  <a:srgbClr val="000000"/>
                </a:solidFill>
                <a:latin typeface="Times New Roman"/>
                <a:ea typeface="ＭＳ Ｐゴシック"/>
              </a:rPr>
              <a:t>If  </a:t>
            </a:r>
            <a:r>
              <a:rPr lang="ja-JP" altLang="en-US" sz="2400" b="1" dirty="0">
                <a:solidFill>
                  <a:srgbClr val="000000"/>
                </a:solidFill>
                <a:latin typeface="Times New Roman"/>
                <a:sym typeface="Symbol"/>
              </a:rPr>
              <a:t></a:t>
            </a:r>
            <a:r>
              <a:rPr lang="ja-JP" altLang="en-US" sz="2400" b="1" baseline="30000" dirty="0">
                <a:solidFill>
                  <a:srgbClr val="000000"/>
                </a:solidFill>
                <a:latin typeface="Times New Roman"/>
                <a:ea typeface="Times New Roman"/>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1</a:t>
            </a:r>
            <a:r>
              <a:rPr lang="ja-JP" altLang="en-US" sz="2400" b="1" baseline="30000" dirty="0">
                <a:solidFill>
                  <a:srgbClr val="000000"/>
                </a:solidFill>
                <a:latin typeface="Times New Roman"/>
                <a:ea typeface="Times New Roman"/>
              </a:rPr>
              <a:t>*</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baseline="30000" dirty="0">
                <a:solidFill>
                  <a:srgbClr val="000000"/>
                </a:solidFill>
                <a:latin typeface="Times New Roman"/>
                <a:ea typeface="Times New Roman"/>
              </a:rPr>
              <a:t>*</a:t>
            </a:r>
            <a:r>
              <a:rPr lang="en-US" sz="2400" b="1" dirty="0">
                <a:solidFill>
                  <a:srgbClr val="000000"/>
                </a:solidFill>
                <a:latin typeface="Times New Roman"/>
                <a:ea typeface="ＭＳ Ｐゴシック"/>
              </a:rPr>
              <a:t>] and </a:t>
            </a:r>
            <a:r>
              <a:rPr lang="ja-JP" altLang="en-US" sz="2400" b="1" dirty="0">
                <a:solidFill>
                  <a:srgbClr val="000000"/>
                </a:solidFill>
                <a:latin typeface="Times New Roman"/>
                <a:sym typeface="Symbol"/>
              </a:rPr>
              <a:t></a:t>
            </a:r>
            <a:r>
              <a:rPr lang="ja-JP" altLang="en-US" sz="2400" b="1" baseline="30000" dirty="0">
                <a:solidFill>
                  <a:srgbClr val="000000"/>
                </a:solidFill>
                <a:latin typeface="Times New Roman"/>
                <a:ea typeface="Times New Roman"/>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1</a:t>
            </a:r>
            <a:r>
              <a:rPr lang="ja-JP" altLang="en-US" sz="2400" b="1" baseline="30000" dirty="0">
                <a:solidFill>
                  <a:srgbClr val="000000"/>
                </a:solidFill>
                <a:latin typeface="Times New Roman"/>
                <a:ea typeface="Times New Roman"/>
              </a:rPr>
              <a:t>*</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baseline="30000" dirty="0">
                <a:solidFill>
                  <a:srgbClr val="000000"/>
                </a:solidFill>
                <a:latin typeface="Times New Roman"/>
                <a:ea typeface="Times New Roman"/>
              </a:rPr>
              <a:t>*</a:t>
            </a:r>
            <a:r>
              <a:rPr lang="en-CA" sz="2400" b="1" dirty="0">
                <a:solidFill>
                  <a:srgbClr val="000000"/>
                </a:solidFill>
                <a:latin typeface="Times New Roman"/>
                <a:ea typeface="ＭＳ Ｐゴシック"/>
              </a:rPr>
              <a:t>] is a solution to </a:t>
            </a:r>
            <a:r>
              <a:rPr lang="en-CA" sz="2400" b="1" dirty="0" smtClean="0">
                <a:solidFill>
                  <a:srgbClr val="000000"/>
                </a:solidFill>
                <a:latin typeface="Times New Roman"/>
                <a:ea typeface="ＭＳ Ｐゴシック"/>
              </a:rPr>
              <a:t>(iii) </a:t>
            </a:r>
            <a:r>
              <a:rPr lang="en-CA" sz="2400" b="1" dirty="0">
                <a:solidFill>
                  <a:srgbClr val="000000"/>
                </a:solidFill>
                <a:latin typeface="Times New Roman"/>
                <a:ea typeface="ＭＳ Ｐゴシック"/>
              </a:rPr>
              <a:t>and </a:t>
            </a:r>
            <a:r>
              <a:rPr lang="en-CA" sz="2400" b="1" dirty="0" smtClean="0">
                <a:solidFill>
                  <a:srgbClr val="000000"/>
                </a:solidFill>
                <a:latin typeface="Times New Roman"/>
                <a:ea typeface="ＭＳ Ｐゴシック"/>
              </a:rPr>
              <a:t>(iv), </a:t>
            </a:r>
            <a:r>
              <a:rPr lang="en-CA" sz="2400" b="1" dirty="0">
                <a:solidFill>
                  <a:srgbClr val="000000"/>
                </a:solidFill>
                <a:latin typeface="Times New Roman"/>
                <a:ea typeface="ＭＳ Ｐゴシック"/>
              </a:rPr>
              <a:t>then </a:t>
            </a:r>
            <a:r>
              <a:rPr lang="ja-JP" altLang="en-US" sz="2400" b="1" dirty="0">
                <a:solidFill>
                  <a:srgbClr val="000000"/>
                </a:solidFill>
                <a:latin typeface="Times New Roman"/>
                <a:sym typeface="Symbol"/>
              </a:rPr>
              <a:t></a:t>
            </a:r>
            <a:r>
              <a:rPr lang="ja-JP" altLang="en-US" sz="2400" b="1" baseline="30000" dirty="0">
                <a:solidFill>
                  <a:srgbClr val="000000"/>
                </a:solidFill>
                <a:latin typeface="Times New Roman"/>
                <a:ea typeface="Times New Roman"/>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and </a:t>
            </a:r>
            <a:r>
              <a:rPr lang="ja-JP" altLang="en-US" sz="2400" b="1" dirty="0">
                <a:solidFill>
                  <a:srgbClr val="000000"/>
                </a:solidFill>
                <a:latin typeface="Times New Roman"/>
                <a:sym typeface="Symbol"/>
              </a:rPr>
              <a:t></a:t>
            </a:r>
            <a:r>
              <a:rPr lang="ja-JP" altLang="en-US" sz="2400" b="1" baseline="30000" dirty="0">
                <a:solidFill>
                  <a:srgbClr val="000000"/>
                </a:solidFill>
                <a:latin typeface="Times New Roman"/>
                <a:sym typeface="Symbol"/>
              </a:rPr>
              <a:t></a:t>
            </a:r>
            <a:r>
              <a:rPr lang="en-US" sz="2400" b="1" baseline="30000" dirty="0">
                <a:solidFill>
                  <a:srgbClr val="000000"/>
                </a:solidFill>
                <a:latin typeface="Times New Roman"/>
                <a:ea typeface="ＭＳ Ｐゴシック"/>
              </a:rPr>
              <a:t>1</a:t>
            </a:r>
            <a:r>
              <a:rPr lang="ja-JP" altLang="en-US" sz="2400" b="1" dirty="0">
                <a:solidFill>
                  <a:srgbClr val="000000"/>
                </a:solidFill>
                <a:latin typeface="Times New Roman"/>
                <a:sym typeface="Symbol"/>
              </a:rPr>
              <a:t></a:t>
            </a:r>
            <a:r>
              <a:rPr lang="ja-JP" altLang="en-US" sz="2400" b="1" baseline="30000" dirty="0">
                <a:solidFill>
                  <a:srgbClr val="000000"/>
                </a:solidFill>
                <a:latin typeface="Times New Roman"/>
                <a:ea typeface="Times New Roman"/>
              </a:rPr>
              <a:t>*</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is also a solution for any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&gt; 0. Thus to obtain a unique solution we impose the normalization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1</a:t>
            </a:r>
            <a:r>
              <a:rPr lang="ja-JP" altLang="en-US" sz="2400" b="1" baseline="30000" dirty="0">
                <a:solidFill>
                  <a:srgbClr val="000000"/>
                </a:solidFill>
                <a:latin typeface="Times New Roman"/>
                <a:ea typeface="Times New Roman"/>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1 (which corresponds to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1</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0). </a:t>
            </a:r>
            <a:endParaRPr lang="en-CA" sz="2400" dirty="0"/>
          </a:p>
          <a:p>
            <a:pPr marL="347472" indent="-347472" algn="just">
              <a:spcBef>
                <a:spcPts val="576"/>
              </a:spcBef>
            </a:pPr>
            <a:r>
              <a:rPr lang="en-US" sz="2400" b="1" dirty="0">
                <a:solidFill>
                  <a:srgbClr val="000000"/>
                </a:solidFill>
                <a:latin typeface="Times New Roman"/>
                <a:ea typeface="ＭＳ Ｐゴシック"/>
              </a:rPr>
              <a:t>Then 1,</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2</a:t>
            </a:r>
            <a:r>
              <a:rPr lang="ja-JP" altLang="en-US" sz="2400" b="1" baseline="30000" dirty="0">
                <a:solidFill>
                  <a:srgbClr val="000000"/>
                </a:solidFill>
                <a:latin typeface="Times New Roman"/>
                <a:ea typeface="Times New Roman"/>
              </a:rPr>
              <a:t>*</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baseline="30000" dirty="0">
                <a:solidFill>
                  <a:srgbClr val="000000"/>
                </a:solidFill>
                <a:latin typeface="Times New Roman"/>
                <a:ea typeface="Times New Roman"/>
              </a:rPr>
              <a:t>*</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is the </a:t>
            </a:r>
            <a:r>
              <a:rPr lang="en-CA" sz="2400" b="1" dirty="0">
                <a:solidFill>
                  <a:srgbClr val="FF0000"/>
                </a:solidFill>
                <a:latin typeface="Times New Roman"/>
                <a:ea typeface="ＭＳ Ｐゴシック"/>
              </a:rPr>
              <a:t>sequence of price levels </a:t>
            </a:r>
            <a:r>
              <a:rPr lang="en-CA" sz="2400" b="1" dirty="0">
                <a:solidFill>
                  <a:srgbClr val="000000"/>
                </a:solidFill>
                <a:latin typeface="Times New Roman"/>
                <a:ea typeface="ＭＳ Ｐゴシック"/>
              </a:rPr>
              <a:t>that is generated by the least squares minimization problem defined by </a:t>
            </a:r>
            <a:r>
              <a:rPr lang="en-CA" sz="2400" b="1" dirty="0" smtClean="0">
                <a:solidFill>
                  <a:srgbClr val="000000"/>
                </a:solidFill>
                <a:latin typeface="Times New Roman"/>
                <a:ea typeface="ＭＳ Ｐゴシック"/>
              </a:rPr>
              <a:t>(ii).</a:t>
            </a:r>
            <a:r>
              <a:rPr lang="ja-JP" altLang="en-US" sz="2400" b="1" dirty="0" smtClean="0">
                <a:solidFill>
                  <a:srgbClr val="000000"/>
                </a:solidFill>
                <a:latin typeface="Times New Roman"/>
                <a:ea typeface="Times New Roman"/>
              </a:rPr>
              <a:t>         </a:t>
            </a:r>
            <a:endParaRPr lang="en-CA" dirty="0"/>
          </a:p>
          <a:p>
            <a:pPr marL="347472" indent="-347472" algn="just">
              <a:spcBef>
                <a:spcPts val="576"/>
              </a:spcBef>
            </a:pPr>
            <a:r>
              <a:rPr lang="en-CA" sz="2400" b="1" dirty="0">
                <a:solidFill>
                  <a:srgbClr val="000000"/>
                </a:solidFill>
                <a:latin typeface="Times New Roman"/>
                <a:ea typeface="ＭＳ Ｐゴシック"/>
              </a:rPr>
              <a:t>Once we have the unique solution 1,</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2</a:t>
            </a:r>
            <a:r>
              <a:rPr lang="ja-JP" altLang="en-US" sz="2400" b="1" baseline="30000" dirty="0">
                <a:solidFill>
                  <a:srgbClr val="000000"/>
                </a:solidFill>
                <a:latin typeface="Times New Roman"/>
                <a:ea typeface="Times New Roman"/>
              </a:rPr>
              <a:t>*</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baseline="30000" dirty="0">
                <a:solidFill>
                  <a:srgbClr val="000000"/>
                </a:solidFill>
                <a:latin typeface="Times New Roman"/>
                <a:ea typeface="Times New Roman"/>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for the</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T price </a:t>
            </a:r>
            <a:r>
              <a:rPr lang="en-CA" sz="2400" b="1" dirty="0" smtClean="0">
                <a:solidFill>
                  <a:srgbClr val="000000"/>
                </a:solidFill>
                <a:latin typeface="Times New Roman"/>
                <a:ea typeface="ＭＳ Ｐゴシック"/>
              </a:rPr>
              <a:t>levels, </a:t>
            </a:r>
            <a:r>
              <a:rPr lang="en-CA" sz="2400" b="1" dirty="0">
                <a:solidFill>
                  <a:srgbClr val="000000"/>
                </a:solidFill>
                <a:latin typeface="Times New Roman"/>
                <a:ea typeface="ＭＳ Ｐゴシック"/>
              </a:rPr>
              <a:t>the </a:t>
            </a:r>
            <a:r>
              <a:rPr lang="en-CA" sz="2400" b="1" i="1" dirty="0">
                <a:solidFill>
                  <a:srgbClr val="FF0000"/>
                </a:solidFill>
                <a:latin typeface="Times New Roman"/>
                <a:ea typeface="ＭＳ Ｐゴシック"/>
              </a:rPr>
              <a:t>price index</a:t>
            </a:r>
            <a:r>
              <a:rPr lang="ja-JP" altLang="en-US" sz="2400" b="1" dirty="0">
                <a:solidFill>
                  <a:srgbClr val="FF0000"/>
                </a:solidFill>
                <a:latin typeface="Times New Roman"/>
                <a:ea typeface="Times New Roman"/>
              </a:rPr>
              <a:t> </a:t>
            </a:r>
            <a:r>
              <a:rPr lang="en-CA" sz="2400" b="1" dirty="0">
                <a:solidFill>
                  <a:srgbClr val="000000"/>
                </a:solidFill>
                <a:latin typeface="Times New Roman"/>
                <a:ea typeface="ＭＳ Ｐゴシック"/>
              </a:rPr>
              <a:t>between period t relative to period s can be defined as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baseline="30000" dirty="0">
                <a:solidFill>
                  <a:srgbClr val="000000"/>
                </a:solidFill>
                <a:latin typeface="Times New Roman"/>
                <a:ea typeface="Times New Roman"/>
              </a:rPr>
              <a:t>*</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s</a:t>
            </a:r>
            <a:r>
              <a:rPr lang="ja-JP" altLang="en-US" sz="2400" b="1" baseline="30000" dirty="0">
                <a:solidFill>
                  <a:srgbClr val="000000"/>
                </a:solidFill>
                <a:latin typeface="Times New Roman"/>
                <a:ea typeface="Times New Roman"/>
              </a:rPr>
              <a:t>*</a:t>
            </a:r>
            <a:r>
              <a:rPr lang="en-US" sz="2400" b="1" dirty="0">
                <a:solidFill>
                  <a:srgbClr val="000000"/>
                </a:solidFill>
                <a:latin typeface="Times New Roman"/>
                <a:ea typeface="ＭＳ Ｐゴシック"/>
              </a:rPr>
              <a:t>. </a:t>
            </a:r>
            <a:endParaRPr lang="en-CA" dirty="0"/>
          </a:p>
          <a:p>
            <a:pPr marL="347472" indent="-347472" algn="just">
              <a:spcBef>
                <a:spcPts val="576"/>
              </a:spcBef>
            </a:pPr>
            <a:r>
              <a:rPr lang="en-US" sz="2400" b="1" dirty="0">
                <a:solidFill>
                  <a:srgbClr val="000000"/>
                </a:solidFill>
                <a:latin typeface="Times New Roman"/>
                <a:ea typeface="ＭＳ Ｐゴシック"/>
              </a:rPr>
              <a:t>Using equations </a:t>
            </a:r>
            <a:r>
              <a:rPr lang="en-US" sz="2400" b="1" dirty="0" smtClean="0">
                <a:solidFill>
                  <a:srgbClr val="000000"/>
                </a:solidFill>
                <a:latin typeface="Times New Roman"/>
                <a:ea typeface="ＭＳ Ｐゴシック"/>
              </a:rPr>
              <a:t>(</a:t>
            </a:r>
            <a:r>
              <a:rPr lang="en-US" sz="2400" b="1" dirty="0">
                <a:solidFill>
                  <a:srgbClr val="000000"/>
                </a:solidFill>
                <a:latin typeface="Times New Roman"/>
                <a:ea typeface="ＭＳ Ｐゴシック"/>
              </a:rPr>
              <a:t>v</a:t>
            </a:r>
            <a:r>
              <a:rPr lang="en-US" sz="2400" b="1" dirty="0" smtClean="0">
                <a:solidFill>
                  <a:srgbClr val="000000"/>
                </a:solidFill>
                <a:latin typeface="Times New Roman"/>
                <a:ea typeface="ＭＳ Ｐゴシック"/>
              </a:rPr>
              <a:t>) </a:t>
            </a:r>
            <a:r>
              <a:rPr lang="en-US" sz="2400" b="1" dirty="0">
                <a:solidFill>
                  <a:srgbClr val="000000"/>
                </a:solidFill>
                <a:latin typeface="Times New Roman"/>
                <a:ea typeface="ＭＳ Ｐゴシック"/>
              </a:rPr>
              <a:t>for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baseline="30000" dirty="0">
                <a:solidFill>
                  <a:srgbClr val="000000"/>
                </a:solidFill>
                <a:latin typeface="Times New Roman"/>
                <a:ea typeface="Times New Roman"/>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and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s</a:t>
            </a:r>
            <a:r>
              <a:rPr lang="ja-JP" altLang="en-US" sz="2400" b="1" baseline="30000" dirty="0">
                <a:solidFill>
                  <a:srgbClr val="000000"/>
                </a:solidFill>
                <a:latin typeface="Times New Roman"/>
                <a:ea typeface="Times New Roman"/>
              </a:rPr>
              <a:t>*</a:t>
            </a:r>
            <a:r>
              <a:rPr lang="en-CA" sz="2400" b="1" dirty="0">
                <a:solidFill>
                  <a:srgbClr val="000000"/>
                </a:solidFill>
                <a:latin typeface="Times New Roman"/>
                <a:ea typeface="ＭＳ Ｐゴシック"/>
              </a:rPr>
              <a:t>, we have the following expression for the </a:t>
            </a:r>
            <a:r>
              <a:rPr lang="en-CA" sz="2400" b="1" dirty="0">
                <a:solidFill>
                  <a:srgbClr val="FF0000"/>
                </a:solidFill>
                <a:latin typeface="Times New Roman"/>
                <a:ea typeface="ＭＳ Ｐゴシック"/>
              </a:rPr>
              <a:t>price </a:t>
            </a:r>
            <a:r>
              <a:rPr lang="en-CA" sz="2400" b="1" dirty="0" smtClean="0">
                <a:solidFill>
                  <a:srgbClr val="FF0000"/>
                </a:solidFill>
                <a:latin typeface="Times New Roman"/>
                <a:ea typeface="ＭＳ Ｐゴシック"/>
              </a:rPr>
              <a:t>index</a:t>
            </a:r>
            <a:r>
              <a:rPr lang="en-CA" sz="2400" b="1" dirty="0" smtClean="0">
                <a:solidFill>
                  <a:srgbClr val="000000"/>
                </a:solidFill>
                <a:latin typeface="Times New Roman"/>
                <a:ea typeface="ＭＳ Ｐゴシック"/>
              </a:rPr>
              <a:t> for period t relative to period s:</a:t>
            </a:r>
            <a:endParaRPr lang="en-CA" dirty="0"/>
          </a:p>
          <a:p>
            <a:pPr marL="0" indent="0" algn="just">
              <a:spcBef>
                <a:spcPts val="576"/>
              </a:spcBef>
              <a:buNone/>
            </a:pPr>
            <a:r>
              <a:rPr lang="en-US" sz="2400" b="1" dirty="0" smtClean="0">
                <a:solidFill>
                  <a:srgbClr val="000000"/>
                </a:solidFill>
                <a:latin typeface="Times New Roman"/>
                <a:ea typeface="ＭＳ Ｐゴシック"/>
              </a:rPr>
              <a:t>(vii)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baseline="30000" dirty="0">
                <a:solidFill>
                  <a:srgbClr val="000000"/>
                </a:solidFill>
                <a:latin typeface="Times New Roman"/>
                <a:ea typeface="Times New Roman"/>
              </a:rPr>
              <a:t>*</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s</a:t>
            </a:r>
            <a:r>
              <a:rPr lang="ja-JP" altLang="en-US" sz="2400" b="1" baseline="30000" dirty="0">
                <a:solidFill>
                  <a:srgbClr val="000000"/>
                </a:solidFill>
                <a:latin typeface="Times New Roman"/>
                <a:ea typeface="Times New Roman"/>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n=1</a:t>
            </a:r>
            <a:r>
              <a:rPr lang="en-US" sz="2400" b="1" baseline="30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(p</a:t>
            </a:r>
            <a:r>
              <a:rPr lang="en-US" sz="2400" b="1" baseline="-25000" dirty="0">
                <a:solidFill>
                  <a:srgbClr val="000000"/>
                </a:solidFill>
                <a:latin typeface="Times New Roman"/>
                <a:ea typeface="ＭＳ Ｐゴシック"/>
              </a:rPr>
              <a:t>tn</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baseline="30000" dirty="0">
                <a:solidFill>
                  <a:srgbClr val="000000"/>
                </a:solidFill>
                <a:latin typeface="Times New Roman"/>
                <a:ea typeface="Times New Roman"/>
              </a:rPr>
              <a:t>*</a:t>
            </a:r>
            <a:r>
              <a:rPr lang="en-US" sz="2400" b="1" dirty="0">
                <a:solidFill>
                  <a:srgbClr val="000000"/>
                </a:solidFill>
                <a:latin typeface="Times New Roman"/>
                <a:ea typeface="ＭＳ Ｐゴシック"/>
              </a:rPr>
              <a:t>)</a:t>
            </a:r>
            <a:r>
              <a:rPr lang="en-US" sz="2400" b="1" baseline="30000" dirty="0">
                <a:solidFill>
                  <a:srgbClr val="000000"/>
                </a:solidFill>
                <a:latin typeface="Times New Roman"/>
                <a:ea typeface="ＭＳ Ｐゴシック"/>
              </a:rPr>
              <a:t>1/N</a:t>
            </a:r>
            <a:r>
              <a:rPr lang="en-US" sz="2400" b="1" dirty="0">
                <a:solidFill>
                  <a:srgbClr val="000000"/>
                </a:solidFill>
                <a:latin typeface="Times New Roman"/>
                <a:ea typeface="ＭＳ Ｐゴシック"/>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n=1</a:t>
            </a:r>
            <a:r>
              <a:rPr lang="en-US" sz="2400" b="1" baseline="30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t>
            </a:r>
            <a:r>
              <a:rPr lang="en-US" sz="2400" b="1" dirty="0" err="1">
                <a:solidFill>
                  <a:srgbClr val="000000"/>
                </a:solidFill>
                <a:latin typeface="Times New Roman"/>
                <a:ea typeface="ＭＳ Ｐゴシック"/>
              </a:rPr>
              <a:t>p</a:t>
            </a:r>
            <a:r>
              <a:rPr lang="en-US" sz="2400" b="1" baseline="-25000" dirty="0" err="1">
                <a:solidFill>
                  <a:srgbClr val="000000"/>
                </a:solidFill>
                <a:latin typeface="Times New Roman"/>
                <a:ea typeface="ＭＳ Ｐゴシック"/>
              </a:rPr>
              <a:t>sn</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baseline="30000" dirty="0">
                <a:solidFill>
                  <a:srgbClr val="000000"/>
                </a:solidFill>
                <a:latin typeface="Times New Roman"/>
                <a:ea typeface="Times New Roman"/>
              </a:rPr>
              <a:t>*</a:t>
            </a:r>
            <a:r>
              <a:rPr lang="en-US" sz="2400" b="1" dirty="0">
                <a:solidFill>
                  <a:srgbClr val="000000"/>
                </a:solidFill>
                <a:latin typeface="Times New Roman"/>
                <a:ea typeface="ＭＳ Ｐゴシック"/>
              </a:rPr>
              <a:t>)</a:t>
            </a:r>
            <a:r>
              <a:rPr lang="en-US" sz="2400" b="1" baseline="30000" dirty="0" smtClean="0">
                <a:solidFill>
                  <a:srgbClr val="000000"/>
                </a:solidFill>
                <a:latin typeface="Times New Roman"/>
                <a:ea typeface="ＭＳ Ｐゴシック"/>
              </a:rPr>
              <a:t>1/N</a:t>
            </a:r>
            <a:r>
              <a:rPr lang="ja-JP" altLang="en-US" sz="2400" b="1" dirty="0" smtClean="0">
                <a:solidFill>
                  <a:srgbClr val="000000"/>
                </a:solidFill>
                <a:latin typeface="Times New Roman"/>
                <a:ea typeface="Times New Roman"/>
              </a:rPr>
              <a:t>                   </a:t>
            </a:r>
            <a:endParaRPr lang="en-CA" altLang="ja-JP" sz="2400" b="1" dirty="0" smtClean="0">
              <a:solidFill>
                <a:srgbClr val="000000"/>
              </a:solidFill>
              <a:latin typeface="Times New Roman"/>
              <a:ea typeface="Times New Roman"/>
            </a:endParaRPr>
          </a:p>
          <a:p>
            <a:pPr marL="0" indent="0" algn="just">
              <a:spcBef>
                <a:spcPts val="576"/>
              </a:spcBef>
              <a:buNone/>
            </a:pPr>
            <a:r>
              <a:rPr lang="en-CA" sz="2400" b="1" dirty="0">
                <a:solidFill>
                  <a:srgbClr val="000000"/>
                </a:solidFill>
                <a:latin typeface="Times New Roman"/>
                <a:ea typeface="ＭＳ Ｐゴシック"/>
              </a:rPr>
              <a:t> </a:t>
            </a:r>
            <a:r>
              <a:rPr lang="en-CA" sz="2400" b="1" dirty="0" smtClean="0">
                <a:solidFill>
                  <a:srgbClr val="000000"/>
                </a:solidFill>
                <a:latin typeface="Times New Roman"/>
                <a:ea typeface="ＭＳ Ｐゴシック"/>
              </a:rPr>
              <a:t>                 </a:t>
            </a:r>
            <a:r>
              <a:rPr lang="en-US" sz="2400" b="1" dirty="0" smtClean="0">
                <a:solidFill>
                  <a:srgbClr val="000000"/>
                </a:solidFill>
                <a:latin typeface="Times New Roman"/>
                <a:ea typeface="ＭＳ Ｐゴシック"/>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n=1</a:t>
            </a:r>
            <a:r>
              <a:rPr lang="en-US" sz="2400" b="1" baseline="30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(p</a:t>
            </a:r>
            <a:r>
              <a:rPr lang="en-US" sz="2400" b="1" baseline="-25000" dirty="0">
                <a:solidFill>
                  <a:srgbClr val="000000"/>
                </a:solidFill>
                <a:latin typeface="Times New Roman"/>
                <a:ea typeface="ＭＳ Ｐゴシック"/>
              </a:rPr>
              <a:t>tn </a:t>
            </a:r>
            <a:r>
              <a:rPr lang="en-US" sz="2400" b="1" dirty="0">
                <a:solidFill>
                  <a:srgbClr val="000000"/>
                </a:solidFill>
                <a:latin typeface="Times New Roman"/>
                <a:ea typeface="ＭＳ Ｐゴシック"/>
              </a:rPr>
              <a:t>/</a:t>
            </a:r>
            <a:r>
              <a:rPr lang="en-US" sz="2400" b="1" dirty="0" err="1">
                <a:solidFill>
                  <a:srgbClr val="000000"/>
                </a:solidFill>
                <a:latin typeface="Times New Roman"/>
                <a:ea typeface="ＭＳ Ｐゴシック"/>
              </a:rPr>
              <a:t>p</a:t>
            </a:r>
            <a:r>
              <a:rPr lang="en-US" sz="2400" b="1" baseline="-25000" dirty="0" err="1">
                <a:solidFill>
                  <a:srgbClr val="000000"/>
                </a:solidFill>
                <a:latin typeface="Times New Roman"/>
                <a:ea typeface="ＭＳ Ｐゴシック"/>
              </a:rPr>
              <a:t>sn</a:t>
            </a:r>
            <a:r>
              <a:rPr lang="en-US" sz="2400" b="1" dirty="0">
                <a:solidFill>
                  <a:srgbClr val="000000"/>
                </a:solidFill>
                <a:latin typeface="Times New Roman"/>
                <a:ea typeface="ＭＳ Ｐゴシック"/>
              </a:rPr>
              <a:t>)</a:t>
            </a:r>
            <a:r>
              <a:rPr lang="en-US" sz="2400" b="1" baseline="30000" dirty="0">
                <a:solidFill>
                  <a:srgbClr val="000000"/>
                </a:solidFill>
                <a:latin typeface="Times New Roman"/>
                <a:ea typeface="ＭＳ Ｐゴシック"/>
              </a:rPr>
              <a:t>1/N</a:t>
            </a:r>
            <a:r>
              <a:rPr lang="en-US" sz="2400" b="1" dirty="0">
                <a:solidFill>
                  <a:srgbClr val="000000"/>
                </a:solidFill>
                <a:latin typeface="Times New Roman"/>
                <a:ea typeface="ＭＳ Ｐゴシック"/>
              </a:rPr>
              <a:t>.</a:t>
            </a:r>
            <a:endParaRPr lang="en-CA" dirty="0"/>
          </a:p>
          <a:p>
            <a:pPr marL="347472" indent="-347472" algn="just">
              <a:spcBef>
                <a:spcPts val="576"/>
              </a:spcBef>
            </a:pPr>
            <a:r>
              <a:rPr lang="en-US" sz="2400" b="1" dirty="0">
                <a:solidFill>
                  <a:srgbClr val="000000"/>
                </a:solidFill>
                <a:latin typeface="Times New Roman"/>
                <a:ea typeface="ＭＳ Ｐゴシック"/>
              </a:rPr>
              <a:t>This is simply the </a:t>
            </a:r>
            <a:r>
              <a:rPr lang="en-US" sz="2400" b="1" dirty="0">
                <a:solidFill>
                  <a:srgbClr val="FF0000"/>
                </a:solidFill>
                <a:latin typeface="Times New Roman"/>
                <a:ea typeface="ＭＳ Ｐゴシック"/>
              </a:rPr>
              <a:t>Jevons index </a:t>
            </a:r>
            <a:r>
              <a:rPr lang="en-US" sz="2400" b="1" dirty="0">
                <a:solidFill>
                  <a:srgbClr val="000000"/>
                </a:solidFill>
                <a:latin typeface="Times New Roman"/>
                <a:ea typeface="ＭＳ Ｐゴシック"/>
              </a:rPr>
              <a:t>for period t relative to period s.</a:t>
            </a:r>
            <a:endParaRPr lang="en-CA" dirty="0"/>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15</a:t>
            </a:fld>
            <a:endParaRPr lang="en-CA" dirty="0"/>
          </a:p>
        </p:txBody>
      </p:sp>
    </p:spTree>
    <p:extLst>
      <p:ext uri="{BB962C8B-B14F-4D97-AF65-F5344CB8AC3E}">
        <p14:creationId xmlns:p14="http://schemas.microsoft.com/office/powerpoint/2010/main" val="1951443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fontScale="90000"/>
          </a:bodyPr>
          <a:lstStyle/>
          <a:p>
            <a:r>
              <a:rPr lang="en-CA" sz="2800" b="1" dirty="0">
                <a:latin typeface="Times New Roman"/>
                <a:ea typeface="MS Mincho"/>
              </a:rPr>
              <a:t>Time Product </a:t>
            </a:r>
            <a:r>
              <a:rPr lang="en-CA" sz="2800" b="1" dirty="0" smtClean="0">
                <a:latin typeface="Times New Roman"/>
                <a:ea typeface="MS Mincho"/>
              </a:rPr>
              <a:t>Dummy Regressions</a:t>
            </a:r>
            <a:r>
              <a:rPr lang="en-CA" sz="2800" b="1" dirty="0">
                <a:latin typeface="Times New Roman"/>
                <a:ea typeface="MS Mincho"/>
              </a:rPr>
              <a:t> </a:t>
            </a:r>
            <a:r>
              <a:rPr lang="en-CA" sz="2800" b="1" dirty="0" smtClean="0">
                <a:latin typeface="Times New Roman"/>
                <a:ea typeface="MS Mincho"/>
              </a:rPr>
              <a:t>with Weights and with Missing Observations: 1</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fontScale="92500"/>
          </a:bodyPr>
          <a:lstStyle/>
          <a:p>
            <a:pPr marL="347472" indent="-347472" algn="just">
              <a:spcBef>
                <a:spcPts val="576"/>
              </a:spcBef>
              <a:buSzPts val="2400"/>
              <a:buFont typeface="Arial"/>
              <a:buChar char="•"/>
            </a:pPr>
            <a:r>
              <a:rPr lang="en-CA" sz="2400" b="1" dirty="0" smtClean="0">
                <a:solidFill>
                  <a:srgbClr val="000000"/>
                </a:solidFill>
                <a:latin typeface="Times New Roman"/>
                <a:ea typeface="ＭＳ Ｐゴシック"/>
              </a:rPr>
              <a:t>Now suppose that </a:t>
            </a:r>
            <a:r>
              <a:rPr lang="en-CA" sz="2400" b="1" dirty="0">
                <a:solidFill>
                  <a:srgbClr val="000000"/>
                </a:solidFill>
                <a:latin typeface="Times New Roman"/>
                <a:ea typeface="ＭＳ Ｐゴシック"/>
              </a:rPr>
              <a:t>there are N products and T time periods but</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not all products are purchased (or sold) in all time periods. For each period t, </a:t>
            </a:r>
            <a:r>
              <a:rPr lang="en-CA" sz="2400" b="1" dirty="0">
                <a:solidFill>
                  <a:srgbClr val="FF0000"/>
                </a:solidFill>
                <a:latin typeface="Times New Roman"/>
                <a:ea typeface="ＭＳ Ｐゴシック"/>
              </a:rPr>
              <a:t>define the set of products n that are present in period t as S(t)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{n: p</a:t>
            </a:r>
            <a:r>
              <a:rPr lang="en-US" sz="2400" b="1" baseline="-25000" dirty="0">
                <a:solidFill>
                  <a:srgbClr val="000000"/>
                </a:solidFill>
                <a:latin typeface="Times New Roman"/>
                <a:ea typeface="ＭＳ Ｐゴシック"/>
              </a:rPr>
              <a:t>tn</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&gt; 0} for t = 1,2,...,T. It is assumed that these sets are not empty; i.e., at least one product is</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purchased in each period. </a:t>
            </a:r>
            <a:endParaRPr lang="en-CA" sz="2400" dirty="0"/>
          </a:p>
          <a:p>
            <a:pPr marL="347472" indent="-347472" algn="just">
              <a:spcBef>
                <a:spcPts val="576"/>
              </a:spcBef>
            </a:pPr>
            <a:r>
              <a:rPr lang="en-CA" sz="2400" b="1" dirty="0">
                <a:solidFill>
                  <a:srgbClr val="000000"/>
                </a:solidFill>
                <a:latin typeface="Times New Roman"/>
                <a:ea typeface="ＭＳ Ｐゴシック"/>
              </a:rPr>
              <a:t>For each product n, </a:t>
            </a:r>
            <a:r>
              <a:rPr lang="en-CA" sz="2400" b="1" dirty="0">
                <a:solidFill>
                  <a:srgbClr val="FF0000"/>
                </a:solidFill>
                <a:latin typeface="Times New Roman"/>
                <a:ea typeface="ＭＳ Ｐゴシック"/>
              </a:rPr>
              <a:t>define the set of periods t where product n is present as S</a:t>
            </a:r>
            <a:r>
              <a:rPr lang="ja-JP" altLang="en-US" sz="2400" b="1" baseline="30000" dirty="0">
                <a:solidFill>
                  <a:srgbClr val="FF0000"/>
                </a:solidFill>
                <a:latin typeface="Times New Roman"/>
                <a:ea typeface="Times New Roman"/>
              </a:rPr>
              <a:t>*</a:t>
            </a:r>
            <a:r>
              <a:rPr lang="en-US" sz="2400" b="1" dirty="0">
                <a:solidFill>
                  <a:srgbClr val="FF0000"/>
                </a:solidFill>
                <a:latin typeface="Times New Roman"/>
                <a:ea typeface="ＭＳ Ｐゴシック"/>
              </a:rPr>
              <a:t>(n)</a:t>
            </a:r>
            <a:r>
              <a:rPr lang="en-US" sz="2400" b="1" dirty="0">
                <a:solidFill>
                  <a:srgbClr val="000000"/>
                </a:solidFill>
                <a:latin typeface="Times New Roman"/>
                <a:ea typeface="ＭＳ Ｐゴシック"/>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{t: p</a:t>
            </a:r>
            <a:r>
              <a:rPr lang="en-US" sz="2400" b="1" baseline="-25000" dirty="0">
                <a:solidFill>
                  <a:srgbClr val="000000"/>
                </a:solidFill>
                <a:latin typeface="Times New Roman"/>
                <a:ea typeface="ＭＳ Ｐゴシック"/>
              </a:rPr>
              <a:t>tn</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&gt; 0}. Again, assume that these sets are not empty; i.e., each product is sold in at least one time period. </a:t>
            </a:r>
            <a:endParaRPr lang="en-CA" sz="2400" dirty="0"/>
          </a:p>
          <a:p>
            <a:pPr marL="347472" indent="-347472" algn="just">
              <a:spcBef>
                <a:spcPts val="576"/>
              </a:spcBef>
            </a:pPr>
            <a:r>
              <a:rPr lang="en-CA" sz="2400" b="1" dirty="0">
                <a:solidFill>
                  <a:srgbClr val="000000"/>
                </a:solidFill>
                <a:latin typeface="Times New Roman"/>
                <a:ea typeface="ＭＳ Ｐゴシック"/>
              </a:rPr>
              <a:t>Define the integers N(t) and</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T(n) as follows:</a:t>
            </a:r>
            <a:endParaRPr lang="en-CA" sz="2400" dirty="0"/>
          </a:p>
          <a:p>
            <a:pPr marL="0" indent="0" algn="just">
              <a:spcBef>
                <a:spcPts val="576"/>
              </a:spcBef>
              <a:buNone/>
            </a:pPr>
            <a:r>
              <a:rPr lang="en-US" sz="2400" b="1" dirty="0" smtClean="0">
                <a:solidFill>
                  <a:srgbClr val="000000"/>
                </a:solidFill>
                <a:latin typeface="Times New Roman"/>
                <a:ea typeface="ＭＳ Ｐゴシック"/>
              </a:rPr>
              <a:t>(</a:t>
            </a:r>
            <a:r>
              <a:rPr lang="en-US" sz="2400" b="1" dirty="0">
                <a:solidFill>
                  <a:srgbClr val="000000"/>
                </a:solidFill>
                <a:latin typeface="Times New Roman"/>
                <a:ea typeface="ＭＳ Ｐゴシック"/>
              </a:rPr>
              <a:t>40) N(t)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baseline="-25000" dirty="0">
                <a:solidFill>
                  <a:srgbClr val="000000"/>
                </a:solidFill>
                <a:latin typeface="Times New Roman"/>
                <a:sym typeface="Symbol"/>
              </a:rPr>
              <a:t></a:t>
            </a:r>
            <a:r>
              <a:rPr lang="en-US" sz="2400" b="1" baseline="-25000" dirty="0">
                <a:solidFill>
                  <a:srgbClr val="000000"/>
                </a:solidFill>
                <a:latin typeface="Times New Roman"/>
                <a:ea typeface="ＭＳ Ｐゴシック"/>
              </a:rPr>
              <a:t>S(t)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1;         </a:t>
            </a:r>
            <a:r>
              <a:rPr lang="en-US" sz="2400" b="1" dirty="0" smtClean="0">
                <a:solidFill>
                  <a:srgbClr val="000000"/>
                </a:solidFill>
                <a:latin typeface="Times New Roman"/>
                <a:ea typeface="ＭＳ Ｐゴシック"/>
              </a:rPr>
              <a:t>                                                              </a:t>
            </a:r>
            <a:r>
              <a:rPr lang="en-US" sz="2400" b="1" dirty="0">
                <a:solidFill>
                  <a:srgbClr val="000000"/>
                </a:solidFill>
                <a:latin typeface="Times New Roman"/>
                <a:ea typeface="ＭＳ Ｐゴシック"/>
              </a:rPr>
              <a:t>t = 1,...,T;</a:t>
            </a:r>
            <a:endParaRPr lang="en-CA" sz="2400" dirty="0"/>
          </a:p>
          <a:p>
            <a:pPr marL="0" indent="0" algn="just">
              <a:spcBef>
                <a:spcPts val="576"/>
              </a:spcBef>
              <a:buNone/>
            </a:pPr>
            <a:r>
              <a:rPr lang="en-US" sz="2400" b="1" dirty="0" smtClean="0">
                <a:solidFill>
                  <a:srgbClr val="000000"/>
                </a:solidFill>
                <a:latin typeface="Times New Roman"/>
                <a:ea typeface="ＭＳ Ｐゴシック"/>
              </a:rPr>
              <a:t>(</a:t>
            </a:r>
            <a:r>
              <a:rPr lang="en-US" sz="2400" b="1" dirty="0">
                <a:solidFill>
                  <a:srgbClr val="000000"/>
                </a:solidFill>
                <a:latin typeface="Times New Roman"/>
                <a:ea typeface="ＭＳ Ｐゴシック"/>
              </a:rPr>
              <a:t>41) T(n)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baseline="-25000" dirty="0">
                <a:solidFill>
                  <a:srgbClr val="000000"/>
                </a:solidFill>
                <a:latin typeface="Times New Roman"/>
                <a:sym typeface="Symbol"/>
              </a:rPr>
              <a:t></a:t>
            </a:r>
            <a:r>
              <a:rPr lang="en-US" sz="2400" b="1" baseline="-25000" dirty="0">
                <a:solidFill>
                  <a:srgbClr val="000000"/>
                </a:solidFill>
                <a:latin typeface="Times New Roman"/>
                <a:ea typeface="ＭＳ Ｐゴシック"/>
              </a:rPr>
              <a:t>S</a:t>
            </a:r>
            <a:r>
              <a:rPr lang="ja-JP" altLang="en-US" sz="2400" b="1" baseline="-25000" dirty="0">
                <a:solidFill>
                  <a:srgbClr val="000000"/>
                </a:solidFill>
                <a:latin typeface="Times New Roman"/>
                <a:ea typeface="Times New Roman"/>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1;</a:t>
            </a:r>
            <a:r>
              <a:rPr lang="ja-JP" altLang="en-US" sz="2400" b="1" dirty="0">
                <a:solidFill>
                  <a:srgbClr val="000000"/>
                </a:solidFill>
                <a:latin typeface="Times New Roman"/>
                <a:ea typeface="Times New Roman"/>
              </a:rPr>
              <a:t>       </a:t>
            </a:r>
            <a:r>
              <a:rPr lang="ja-JP" altLang="en-US" sz="2400" b="1" dirty="0" smtClean="0">
                <a:solidFill>
                  <a:srgbClr val="000000"/>
                </a:solidFill>
                <a:latin typeface="Times New Roman"/>
                <a:ea typeface="Times New Roman"/>
              </a:rPr>
              <a:t>                                                              </a:t>
            </a:r>
            <a:r>
              <a:rPr lang="en-US" sz="2400" b="1" dirty="0">
                <a:solidFill>
                  <a:srgbClr val="000000"/>
                </a:solidFill>
                <a:latin typeface="Times New Roman"/>
                <a:ea typeface="ＭＳ Ｐゴシック"/>
              </a:rPr>
              <a:t>n = 1,...,N.</a:t>
            </a:r>
            <a:endParaRPr lang="en-CA" sz="2400" dirty="0"/>
          </a:p>
          <a:p>
            <a:pPr marL="347472" indent="-347472" algn="just">
              <a:spcBef>
                <a:spcPts val="576"/>
              </a:spcBef>
            </a:pPr>
            <a:r>
              <a:rPr lang="en-CA" sz="2400" b="1" dirty="0">
                <a:solidFill>
                  <a:srgbClr val="000000"/>
                </a:solidFill>
                <a:latin typeface="Times New Roman"/>
                <a:ea typeface="ＭＳ Ｐゴシック"/>
              </a:rPr>
              <a:t>If all N products are present in period t, then N(t) = N; if product n is present in all T periods, then T(n) = T</a:t>
            </a:r>
            <a:r>
              <a:rPr lang="en-CA" sz="2400" b="1" dirty="0" smtClean="0">
                <a:solidFill>
                  <a:srgbClr val="000000"/>
                </a:solidFill>
                <a:latin typeface="Times New Roman"/>
                <a:ea typeface="ＭＳ Ｐゴシック"/>
              </a:rPr>
              <a:t>.</a:t>
            </a:r>
          </a:p>
          <a:p>
            <a:r>
              <a:rPr lang="en-CA" sz="2400" b="1" dirty="0" smtClean="0">
                <a:solidFill>
                  <a:srgbClr val="000000"/>
                </a:solidFill>
                <a:latin typeface="Times New Roman"/>
                <a:ea typeface="ＭＳ Ｐゴシック"/>
              </a:rPr>
              <a:t>If product n is present in period t, define the expenditure share of product n in period t as </a:t>
            </a:r>
            <a:r>
              <a:rPr lang="en-US" altLang="ja-JP" sz="2400" b="1" dirty="0" err="1">
                <a:latin typeface="Times New Roman"/>
              </a:rPr>
              <a:t>s</a:t>
            </a:r>
            <a:r>
              <a:rPr lang="en-US" altLang="ja-JP" sz="2400" b="1" baseline="-25000" dirty="0" err="1">
                <a:latin typeface="Times New Roman"/>
              </a:rPr>
              <a:t>tn</a:t>
            </a:r>
            <a:r>
              <a:rPr lang="ja-JP" altLang="en-US" sz="2400" b="1" dirty="0">
                <a:latin typeface="Times New Roman"/>
              </a:rPr>
              <a:t> </a:t>
            </a:r>
            <a:r>
              <a:rPr lang="ja-JP" altLang="en-US" sz="2400" b="1" dirty="0">
                <a:latin typeface="Times New Roman"/>
                <a:sym typeface="Symbol"/>
              </a:rPr>
              <a:t> </a:t>
            </a:r>
            <a:r>
              <a:rPr lang="en-US" altLang="ja-JP" sz="2400" b="1" dirty="0" err="1">
                <a:latin typeface="Times New Roman"/>
                <a:sym typeface="Symbol"/>
              </a:rPr>
              <a:t>p</a:t>
            </a:r>
            <a:r>
              <a:rPr lang="en-US" altLang="ja-JP" sz="2400" b="1" baseline="-25000" dirty="0" err="1">
                <a:latin typeface="Times New Roman"/>
                <a:sym typeface="Symbol"/>
              </a:rPr>
              <a:t>tn</a:t>
            </a:r>
            <a:r>
              <a:rPr lang="en-US" altLang="ja-JP" sz="2400" b="1" dirty="0" err="1">
                <a:latin typeface="Times New Roman"/>
                <a:sym typeface="Symbol"/>
              </a:rPr>
              <a:t>q</a:t>
            </a:r>
            <a:r>
              <a:rPr lang="en-US" altLang="ja-JP" sz="2400" b="1" baseline="-25000" dirty="0" err="1">
                <a:latin typeface="Times New Roman"/>
                <a:sym typeface="Symbol"/>
              </a:rPr>
              <a:t>tn</a:t>
            </a:r>
            <a:r>
              <a:rPr lang="en-US" altLang="ja-JP" sz="2400" b="1" dirty="0">
                <a:latin typeface="Times New Roman"/>
                <a:sym typeface="Symbol"/>
              </a:rPr>
              <a:t>/p</a:t>
            </a:r>
            <a:r>
              <a:rPr lang="en-US" altLang="ja-JP" sz="2400" b="1" baseline="30000" dirty="0">
                <a:latin typeface="Times New Roman"/>
                <a:sym typeface="Symbol"/>
              </a:rPr>
              <a:t>t</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a:t>
            </a:r>
            <a:r>
              <a:rPr lang="en-CA" altLang="ja-JP" sz="2400" b="1" dirty="0">
                <a:latin typeface="Times New Roman"/>
                <a:sym typeface="Symbol"/>
              </a:rPr>
              <a:t>for t = 1,...,T and n</a:t>
            </a:r>
            <a:r>
              <a:rPr lang="ja-JP" altLang="en-US" sz="2400" b="1" dirty="0">
                <a:latin typeface="Times New Roman"/>
                <a:sym typeface="Symbol"/>
              </a:rPr>
              <a:t></a:t>
            </a:r>
            <a:r>
              <a:rPr lang="en-US" altLang="ja-JP" sz="2400" b="1" dirty="0">
                <a:latin typeface="Times New Roman"/>
                <a:sym typeface="Symbol"/>
              </a:rPr>
              <a:t>S(t</a:t>
            </a:r>
            <a:r>
              <a:rPr lang="en-US" altLang="ja-JP" sz="2400" b="1" dirty="0" smtClean="0">
                <a:latin typeface="Times New Roman"/>
                <a:sym typeface="Symbol"/>
              </a:rPr>
              <a:t>).</a:t>
            </a:r>
            <a:endParaRPr lang="en-CA" sz="2400" dirty="0"/>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16</a:t>
            </a:fld>
            <a:endParaRPr lang="en-CA" dirty="0"/>
          </a:p>
        </p:txBody>
      </p:sp>
    </p:spTree>
    <p:extLst>
      <p:ext uri="{BB962C8B-B14F-4D97-AF65-F5344CB8AC3E}">
        <p14:creationId xmlns:p14="http://schemas.microsoft.com/office/powerpoint/2010/main" val="3796337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692696"/>
          </a:xfrm>
        </p:spPr>
        <p:txBody>
          <a:bodyPr>
            <a:normAutofit fontScale="90000"/>
          </a:bodyPr>
          <a:lstStyle/>
          <a:p>
            <a:r>
              <a:rPr lang="en-CA" sz="2800" b="1" dirty="0">
                <a:latin typeface="Times New Roman"/>
                <a:ea typeface="MS Mincho"/>
              </a:rPr>
              <a:t>Time Product Dummy Regressions with Weights and with Missing Observations: </a:t>
            </a:r>
            <a:r>
              <a:rPr lang="en-CA" sz="2800" b="1" dirty="0" smtClean="0">
                <a:latin typeface="Times New Roman"/>
                <a:ea typeface="MS Mincho"/>
              </a:rPr>
              <a:t>2</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fontScale="92500"/>
          </a:bodyPr>
          <a:lstStyle/>
          <a:p>
            <a:pPr marL="347472" indent="-347472" algn="just">
              <a:spcBef>
                <a:spcPts val="576"/>
              </a:spcBef>
              <a:buSzPts val="2400"/>
              <a:buFont typeface="Arial"/>
              <a:buChar char="•"/>
            </a:pPr>
            <a:r>
              <a:rPr lang="en-CA" sz="2400" b="1" dirty="0">
                <a:solidFill>
                  <a:srgbClr val="000000"/>
                </a:solidFill>
                <a:latin typeface="Times New Roman"/>
                <a:ea typeface="ＭＳ Ｐゴシック"/>
              </a:rPr>
              <a:t>Using the notation that was defined </a:t>
            </a:r>
            <a:r>
              <a:rPr lang="en-CA" sz="2400" b="1" dirty="0" smtClean="0">
                <a:solidFill>
                  <a:srgbClr val="000000"/>
                </a:solidFill>
                <a:latin typeface="Times New Roman"/>
                <a:ea typeface="ＭＳ Ｐゴシック"/>
              </a:rPr>
              <a:t>on the previous slide, </a:t>
            </a:r>
            <a:r>
              <a:rPr lang="en-CA" sz="2400" b="1" dirty="0">
                <a:solidFill>
                  <a:srgbClr val="000000"/>
                </a:solidFill>
                <a:latin typeface="Times New Roman"/>
                <a:ea typeface="ＭＳ Ｐゴシック"/>
              </a:rPr>
              <a:t>the counterpart to </a:t>
            </a:r>
            <a:r>
              <a:rPr lang="en-CA" sz="2400" b="1" dirty="0" smtClean="0">
                <a:solidFill>
                  <a:srgbClr val="000000"/>
                </a:solidFill>
                <a:latin typeface="Times New Roman"/>
                <a:ea typeface="ＭＳ Ｐゴシック"/>
              </a:rPr>
              <a:t>(ii) </a:t>
            </a:r>
            <a:r>
              <a:rPr lang="en-CA" sz="2400" b="1" dirty="0">
                <a:solidFill>
                  <a:srgbClr val="000000"/>
                </a:solidFill>
                <a:latin typeface="Times New Roman"/>
                <a:ea typeface="ＭＳ Ｐゴシック"/>
              </a:rPr>
              <a:t>when there are missing </a:t>
            </a:r>
            <a:r>
              <a:rPr lang="en-CA" sz="2400" b="1" dirty="0" smtClean="0">
                <a:solidFill>
                  <a:srgbClr val="000000"/>
                </a:solidFill>
                <a:latin typeface="Times New Roman"/>
                <a:ea typeface="ＭＳ Ｐゴシック"/>
              </a:rPr>
              <a:t>products and when we weight observations according to their economic importance </a:t>
            </a:r>
            <a:r>
              <a:rPr lang="en-CA" sz="2400" b="1" dirty="0">
                <a:solidFill>
                  <a:srgbClr val="000000"/>
                </a:solidFill>
                <a:latin typeface="Times New Roman"/>
                <a:ea typeface="ＭＳ Ｐゴシック"/>
              </a:rPr>
              <a:t>is the </a:t>
            </a:r>
            <a:r>
              <a:rPr lang="en-CA" sz="2400" b="1" dirty="0" smtClean="0">
                <a:solidFill>
                  <a:srgbClr val="000000"/>
                </a:solidFill>
                <a:latin typeface="Times New Roman"/>
                <a:ea typeface="ＭＳ Ｐゴシック"/>
              </a:rPr>
              <a:t>following </a:t>
            </a:r>
            <a:r>
              <a:rPr lang="en-CA" sz="2400" b="1" dirty="0" smtClean="0">
                <a:solidFill>
                  <a:srgbClr val="FF0000"/>
                </a:solidFill>
                <a:latin typeface="Times New Roman"/>
                <a:ea typeface="ＭＳ Ｐゴシック"/>
              </a:rPr>
              <a:t>weighted </a:t>
            </a:r>
            <a:r>
              <a:rPr lang="en-CA" sz="2400" b="1" dirty="0">
                <a:solidFill>
                  <a:srgbClr val="FF0000"/>
                </a:solidFill>
                <a:latin typeface="Times New Roman"/>
                <a:ea typeface="ＭＳ Ｐゴシック"/>
              </a:rPr>
              <a:t>least squares minimization problem</a:t>
            </a:r>
            <a:r>
              <a:rPr lang="en-CA" sz="2400" b="1" dirty="0">
                <a:solidFill>
                  <a:srgbClr val="000000"/>
                </a:solidFill>
                <a:latin typeface="Times New Roman"/>
                <a:ea typeface="ＭＳ Ｐゴシック"/>
              </a:rPr>
              <a:t>:</a:t>
            </a:r>
            <a:endParaRPr lang="en-CA" sz="2400" dirty="0"/>
          </a:p>
          <a:p>
            <a:pPr marL="0" indent="0" algn="just">
              <a:spcBef>
                <a:spcPts val="576"/>
              </a:spcBef>
              <a:buNone/>
            </a:pPr>
            <a:r>
              <a:rPr lang="en-US" sz="2400" b="1" dirty="0" smtClean="0">
                <a:solidFill>
                  <a:srgbClr val="000000"/>
                </a:solidFill>
                <a:latin typeface="Times New Roman"/>
                <a:ea typeface="ＭＳ Ｐゴシック"/>
              </a:rPr>
              <a:t>(40) </a:t>
            </a:r>
            <a:r>
              <a:rPr lang="en-US" sz="2400" b="1" dirty="0">
                <a:solidFill>
                  <a:srgbClr val="000000"/>
                </a:solidFill>
                <a:latin typeface="Times New Roman"/>
                <a:ea typeface="ＭＳ Ｐゴシック"/>
              </a:rPr>
              <a:t>min </a:t>
            </a:r>
            <a:r>
              <a:rPr lang="ja-JP" altLang="en-US" sz="2400" b="1" baseline="-25000" dirty="0">
                <a:solidFill>
                  <a:srgbClr val="000000"/>
                </a:solidFill>
                <a:latin typeface="Times New Roman"/>
                <a:sym typeface="Symbol"/>
              </a:rPr>
              <a:t></a:t>
            </a:r>
            <a:r>
              <a:rPr lang="en-US" sz="2400" b="1" baseline="-25000" dirty="0">
                <a:solidFill>
                  <a:srgbClr val="000000"/>
                </a:solidFill>
                <a:latin typeface="Times New Roman"/>
                <a:ea typeface="ＭＳ Ｐゴシック"/>
              </a:rPr>
              <a:t>,</a:t>
            </a:r>
            <a:r>
              <a:rPr lang="ja-JP" altLang="en-US" sz="2400" b="1" baseline="-25000"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t=1</a:t>
            </a:r>
            <a:r>
              <a:rPr lang="en-US" sz="2400" b="1" baseline="30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baseline="-25000" dirty="0">
                <a:solidFill>
                  <a:srgbClr val="000000"/>
                </a:solidFill>
                <a:latin typeface="Times New Roman"/>
                <a:sym typeface="Symbol"/>
              </a:rPr>
              <a:t></a:t>
            </a:r>
            <a:r>
              <a:rPr lang="en-US" sz="2400" b="1" baseline="-25000" dirty="0">
                <a:solidFill>
                  <a:srgbClr val="000000"/>
                </a:solidFill>
                <a:latin typeface="Times New Roman"/>
                <a:ea typeface="ＭＳ Ｐゴシック"/>
              </a:rPr>
              <a:t>S(t)</a:t>
            </a:r>
            <a:r>
              <a:rPr lang="ja-JP" altLang="en-US" sz="2400" b="1" dirty="0">
                <a:solidFill>
                  <a:srgbClr val="000000"/>
                </a:solidFill>
                <a:latin typeface="Times New Roman"/>
                <a:ea typeface="Times New Roman"/>
              </a:rPr>
              <a:t> </a:t>
            </a:r>
            <a:r>
              <a:rPr lang="en-US" altLang="ja-JP" sz="2400" b="1" dirty="0" err="1" smtClean="0">
                <a:latin typeface="Times New Roman"/>
              </a:rPr>
              <a:t>s</a:t>
            </a:r>
            <a:r>
              <a:rPr lang="en-US" altLang="ja-JP" sz="2400" b="1" baseline="-25000" dirty="0" err="1" smtClean="0">
                <a:latin typeface="Times New Roman"/>
              </a:rPr>
              <a:t>tn</a:t>
            </a:r>
            <a:r>
              <a:rPr lang="en-US" sz="2400" b="1" dirty="0" smtClean="0">
                <a:solidFill>
                  <a:srgbClr val="000000"/>
                </a:solidFill>
                <a:latin typeface="Times New Roman"/>
                <a:ea typeface="ＭＳ Ｐゴシック"/>
              </a:rPr>
              <a:t>[</a:t>
            </a:r>
            <a:r>
              <a:rPr lang="en-US" sz="2400" b="1" dirty="0" err="1" smtClean="0">
                <a:solidFill>
                  <a:srgbClr val="000000"/>
                </a:solidFill>
                <a:latin typeface="Times New Roman"/>
                <a:ea typeface="ＭＳ Ｐゴシック"/>
              </a:rPr>
              <a:t>lnp</a:t>
            </a:r>
            <a:r>
              <a:rPr lang="en-US" sz="2400" b="1" baseline="-25000" dirty="0" err="1" smtClean="0">
                <a:solidFill>
                  <a:srgbClr val="000000"/>
                </a:solidFill>
                <a:latin typeface="Times New Roman"/>
                <a:ea typeface="ＭＳ Ｐゴシック"/>
              </a:rPr>
              <a:t>tn</a:t>
            </a:r>
            <a:r>
              <a:rPr lang="ja-JP" altLang="en-US" sz="2400" b="1" dirty="0" smtClean="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en-US" sz="2400" b="1" dirty="0">
                <a:solidFill>
                  <a:srgbClr val="000000"/>
                </a:solidFill>
                <a:latin typeface="Times New Roman"/>
                <a:ea typeface="ＭＳ Ｐゴシック"/>
              </a:rPr>
              <a:t>]</a:t>
            </a:r>
            <a:r>
              <a:rPr lang="en-US" sz="2400" b="1" baseline="30000" dirty="0">
                <a:solidFill>
                  <a:srgbClr val="000000"/>
                </a:solidFill>
                <a:latin typeface="Times New Roman"/>
                <a:ea typeface="ＭＳ Ｐゴシック"/>
              </a:rPr>
              <a:t>2</a:t>
            </a:r>
            <a:r>
              <a:rPr lang="ja-JP" altLang="en-US" sz="2400" b="1" dirty="0">
                <a:solidFill>
                  <a:srgbClr val="000000"/>
                </a:solidFill>
                <a:latin typeface="Times New Roman"/>
                <a:ea typeface="Times New Roman"/>
              </a:rPr>
              <a:t> </a:t>
            </a:r>
            <a:endParaRPr lang="en-CA" dirty="0"/>
          </a:p>
          <a:p>
            <a:pPr marL="0" indent="0" algn="just">
              <a:spcBef>
                <a:spcPts val="576"/>
              </a:spcBef>
              <a:buNone/>
            </a:pPr>
            <a:r>
              <a:rPr lang="en-CA" sz="2400" b="1" dirty="0" smtClean="0">
                <a:solidFill>
                  <a:srgbClr val="000000"/>
                </a:solidFill>
                <a:latin typeface="Times New Roman"/>
                <a:ea typeface="ＭＳ Ｐゴシック"/>
              </a:rPr>
              <a:t>                  </a:t>
            </a:r>
            <a:r>
              <a:rPr lang="en-US" sz="2400" b="1" dirty="0">
                <a:solidFill>
                  <a:srgbClr val="000000"/>
                </a:solidFill>
                <a:latin typeface="Times New Roman"/>
                <a:ea typeface="ＭＳ Ｐゴシック"/>
              </a:rPr>
              <a:t>= min </a:t>
            </a:r>
            <a:r>
              <a:rPr lang="ja-JP" altLang="en-US" sz="2400" b="1" baseline="-25000" dirty="0">
                <a:solidFill>
                  <a:srgbClr val="000000"/>
                </a:solidFill>
                <a:latin typeface="Times New Roman"/>
                <a:sym typeface="Symbol"/>
              </a:rPr>
              <a:t></a:t>
            </a:r>
            <a:r>
              <a:rPr lang="en-US" sz="2400" b="1" baseline="-25000" dirty="0">
                <a:solidFill>
                  <a:srgbClr val="000000"/>
                </a:solidFill>
                <a:latin typeface="Times New Roman"/>
                <a:ea typeface="ＭＳ Ｐゴシック"/>
              </a:rPr>
              <a:t>,</a:t>
            </a:r>
            <a:r>
              <a:rPr lang="ja-JP" altLang="en-US" sz="2400" b="1" baseline="-25000"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n=1</a:t>
            </a:r>
            <a:r>
              <a:rPr lang="en-US" sz="2400" b="1" baseline="30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baseline="-25000" dirty="0">
                <a:solidFill>
                  <a:srgbClr val="000000"/>
                </a:solidFill>
                <a:latin typeface="Times New Roman"/>
                <a:sym typeface="Symbol"/>
              </a:rPr>
              <a:t></a:t>
            </a:r>
            <a:r>
              <a:rPr lang="en-US" sz="2400" b="1" baseline="-25000" dirty="0">
                <a:solidFill>
                  <a:srgbClr val="000000"/>
                </a:solidFill>
                <a:latin typeface="Times New Roman"/>
                <a:ea typeface="ＭＳ Ｐゴシック"/>
              </a:rPr>
              <a:t>S</a:t>
            </a:r>
            <a:r>
              <a:rPr lang="ja-JP" altLang="en-US" sz="2400" b="1" baseline="-25000" dirty="0">
                <a:solidFill>
                  <a:srgbClr val="000000"/>
                </a:solidFill>
                <a:latin typeface="Times New Roman"/>
                <a:ea typeface="Times New Roman"/>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US" altLang="ja-JP" sz="2400" b="1" dirty="0" err="1" smtClean="0">
                <a:latin typeface="Times New Roman"/>
              </a:rPr>
              <a:t>s</a:t>
            </a:r>
            <a:r>
              <a:rPr lang="en-US" altLang="ja-JP" sz="2400" b="1" baseline="-25000" dirty="0" err="1" smtClean="0">
                <a:latin typeface="Times New Roman"/>
              </a:rPr>
              <a:t>tn</a:t>
            </a:r>
            <a:r>
              <a:rPr lang="en-US" sz="2400" b="1" dirty="0" smtClean="0">
                <a:solidFill>
                  <a:srgbClr val="000000"/>
                </a:solidFill>
                <a:latin typeface="Times New Roman"/>
                <a:ea typeface="ＭＳ Ｐゴシック"/>
              </a:rPr>
              <a:t>[</a:t>
            </a:r>
            <a:r>
              <a:rPr lang="en-US" sz="2400" b="1" dirty="0" err="1" smtClean="0">
                <a:solidFill>
                  <a:srgbClr val="000000"/>
                </a:solidFill>
                <a:latin typeface="Times New Roman"/>
                <a:ea typeface="ＭＳ Ｐゴシック"/>
              </a:rPr>
              <a:t>lnp</a:t>
            </a:r>
            <a:r>
              <a:rPr lang="en-US" sz="2400" b="1" baseline="-25000" dirty="0" err="1" smtClean="0">
                <a:solidFill>
                  <a:srgbClr val="000000"/>
                </a:solidFill>
                <a:latin typeface="Times New Roman"/>
                <a:ea typeface="ＭＳ Ｐゴシック"/>
              </a:rPr>
              <a:t>tn</a:t>
            </a:r>
            <a:r>
              <a:rPr lang="ja-JP" altLang="en-US" sz="2400" b="1" dirty="0" smtClean="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en-US" sz="2400" b="1" dirty="0">
                <a:solidFill>
                  <a:srgbClr val="000000"/>
                </a:solidFill>
                <a:latin typeface="Times New Roman"/>
                <a:ea typeface="ＭＳ Ｐゴシック"/>
              </a:rPr>
              <a:t>]</a:t>
            </a:r>
            <a:r>
              <a:rPr lang="en-US" sz="2400" b="1" baseline="30000" dirty="0">
                <a:solidFill>
                  <a:srgbClr val="000000"/>
                </a:solidFill>
                <a:latin typeface="Times New Roman"/>
                <a:ea typeface="ＭＳ Ｐゴシック"/>
              </a:rPr>
              <a:t>2</a:t>
            </a:r>
            <a:r>
              <a:rPr lang="en-US" sz="2400" b="1" dirty="0">
                <a:solidFill>
                  <a:srgbClr val="000000"/>
                </a:solidFill>
                <a:latin typeface="Times New Roman"/>
                <a:ea typeface="ＭＳ Ｐゴシック"/>
              </a:rPr>
              <a:t>.</a:t>
            </a:r>
            <a:endParaRPr lang="en-CA" dirty="0"/>
          </a:p>
          <a:p>
            <a:pPr marL="347472" indent="-347472">
              <a:spcBef>
                <a:spcPts val="576"/>
              </a:spcBef>
            </a:pPr>
            <a:r>
              <a:rPr lang="en-CA" sz="2400" b="1" dirty="0">
                <a:solidFill>
                  <a:srgbClr val="000000"/>
                </a:solidFill>
                <a:latin typeface="Times New Roman"/>
                <a:ea typeface="ＭＳ Ｐゴシック"/>
              </a:rPr>
              <a:t>Note that there are two equivalent ways of writing the least squares minimization problem</a:t>
            </a:r>
            <a:r>
              <a:rPr lang="en-CA" sz="2400" b="1" dirty="0" smtClean="0">
                <a:solidFill>
                  <a:srgbClr val="000000"/>
                </a:solidFill>
                <a:latin typeface="Times New Roman"/>
                <a:ea typeface="ＭＳ Ｐゴシック"/>
              </a:rPr>
              <a:t>. (We also impose the normalization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en-CA" sz="2400" b="1" dirty="0" smtClean="0">
                <a:solidFill>
                  <a:srgbClr val="000000"/>
                </a:solidFill>
                <a:latin typeface="Times New Roman"/>
                <a:ea typeface="ＭＳ Ｐゴシック"/>
              </a:rPr>
              <a:t> = 0.) </a:t>
            </a:r>
            <a:endParaRPr lang="en-CA" dirty="0"/>
          </a:p>
          <a:p>
            <a:pPr marL="347472" indent="-347472" algn="just">
              <a:spcBef>
                <a:spcPts val="576"/>
              </a:spcBef>
            </a:pPr>
            <a:r>
              <a:rPr lang="en-CA" sz="2400" b="1" dirty="0">
                <a:solidFill>
                  <a:srgbClr val="000000"/>
                </a:solidFill>
                <a:latin typeface="Times New Roman"/>
                <a:ea typeface="ＭＳ Ｐゴシック"/>
              </a:rPr>
              <a:t>The first order necessary conditions for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1</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and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1</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to solve (</a:t>
            </a:r>
            <a:r>
              <a:rPr lang="en-CA" sz="2400" b="1" dirty="0" smtClean="0">
                <a:solidFill>
                  <a:srgbClr val="000000"/>
                </a:solidFill>
                <a:latin typeface="Times New Roman"/>
                <a:ea typeface="ＭＳ Ｐゴシック"/>
              </a:rPr>
              <a:t>40) </a:t>
            </a:r>
            <a:r>
              <a:rPr lang="en-CA" sz="2400" b="1" dirty="0">
                <a:solidFill>
                  <a:srgbClr val="000000"/>
                </a:solidFill>
                <a:latin typeface="Times New Roman"/>
                <a:ea typeface="ＭＳ Ｐゴシック"/>
              </a:rPr>
              <a:t>are the following</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counterparts to </a:t>
            </a:r>
            <a:r>
              <a:rPr lang="en-CA" sz="2400" b="1" dirty="0" smtClean="0">
                <a:solidFill>
                  <a:srgbClr val="000000"/>
                </a:solidFill>
                <a:latin typeface="Times New Roman"/>
                <a:ea typeface="ＭＳ Ｐゴシック"/>
              </a:rPr>
              <a:t>(iii) </a:t>
            </a:r>
            <a:r>
              <a:rPr lang="en-CA" sz="2400" b="1" dirty="0">
                <a:solidFill>
                  <a:srgbClr val="000000"/>
                </a:solidFill>
                <a:latin typeface="Times New Roman"/>
                <a:ea typeface="ＭＳ Ｐゴシック"/>
              </a:rPr>
              <a:t>and </a:t>
            </a:r>
            <a:r>
              <a:rPr lang="en-CA" sz="2400" b="1" dirty="0" smtClean="0">
                <a:solidFill>
                  <a:srgbClr val="000000"/>
                </a:solidFill>
                <a:latin typeface="Times New Roman"/>
                <a:ea typeface="ＭＳ Ｐゴシック"/>
              </a:rPr>
              <a:t>(iv):</a:t>
            </a:r>
            <a:endParaRPr lang="en-CA" dirty="0"/>
          </a:p>
          <a:p>
            <a:pPr marL="0" indent="0">
              <a:buNone/>
            </a:pPr>
            <a:r>
              <a:rPr lang="en-US" sz="2400" b="1" dirty="0" smtClean="0">
                <a:solidFill>
                  <a:srgbClr val="000000"/>
                </a:solidFill>
                <a:latin typeface="Times New Roman"/>
                <a:ea typeface="ＭＳ Ｐゴシック"/>
              </a:rPr>
              <a:t>(41) </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baseline="-25000" dirty="0">
                <a:latin typeface="Times New Roman"/>
                <a:sym typeface="Symbol"/>
              </a:rPr>
              <a:t></a:t>
            </a:r>
            <a:r>
              <a:rPr lang="en-US" altLang="ja-JP" sz="2400" b="1" baseline="-25000" dirty="0">
                <a:latin typeface="Times New Roman"/>
                <a:sym typeface="Symbol"/>
              </a:rPr>
              <a:t>S(t)</a:t>
            </a:r>
            <a:r>
              <a:rPr lang="ja-JP" altLang="en-US" sz="2400" b="1" dirty="0">
                <a:latin typeface="Times New Roman"/>
                <a:sym typeface="Symbol"/>
              </a:rPr>
              <a:t> </a:t>
            </a:r>
            <a:r>
              <a:rPr lang="en-US" altLang="ja-JP" sz="2400" b="1" dirty="0" err="1">
                <a:latin typeface="Times New Roman"/>
                <a:sym typeface="Symbol"/>
              </a:rPr>
              <a:t>s</a:t>
            </a:r>
            <a:r>
              <a:rPr lang="en-US" altLang="ja-JP" sz="2400" b="1" baseline="-25000" dirty="0" err="1">
                <a:latin typeface="Times New Roman"/>
                <a:sym typeface="Symbol"/>
              </a:rPr>
              <a:t>tn</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baseline="30000"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baseline="30000" dirty="0">
                <a:latin typeface="Times New Roman"/>
                <a:sym typeface="Symbol"/>
              </a:rPr>
              <a:t>*</a:t>
            </a:r>
            <a:r>
              <a:rPr lang="en-US" altLang="ja-JP" sz="2400" b="1" dirty="0">
                <a:latin typeface="Times New Roman"/>
                <a:sym typeface="Symbol"/>
              </a:rPr>
              <a:t>] = </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baseline="-25000" dirty="0">
                <a:latin typeface="Times New Roman"/>
                <a:sym typeface="Symbol"/>
              </a:rPr>
              <a:t></a:t>
            </a:r>
            <a:r>
              <a:rPr lang="en-US" altLang="ja-JP" sz="2400" b="1" baseline="-25000" dirty="0">
                <a:latin typeface="Times New Roman"/>
                <a:sym typeface="Symbol"/>
              </a:rPr>
              <a:t>S(t)</a:t>
            </a:r>
            <a:r>
              <a:rPr lang="ja-JP" altLang="en-US" sz="2400" b="1" dirty="0">
                <a:latin typeface="Times New Roman"/>
                <a:sym typeface="Symbol"/>
              </a:rPr>
              <a:t> </a:t>
            </a:r>
            <a:r>
              <a:rPr lang="en-US" altLang="ja-JP" sz="2400" b="1" dirty="0" err="1">
                <a:latin typeface="Times New Roman"/>
                <a:sym typeface="Symbol"/>
              </a:rPr>
              <a:t>s</a:t>
            </a:r>
            <a:r>
              <a:rPr lang="en-US" altLang="ja-JP" sz="2400" b="1" baseline="-25000" dirty="0" err="1">
                <a:latin typeface="Times New Roman"/>
                <a:sym typeface="Symbol"/>
              </a:rPr>
              <a:t>tn</a:t>
            </a:r>
            <a:r>
              <a:rPr lang="en-US" altLang="ja-JP" sz="2400" b="1" dirty="0" err="1">
                <a:latin typeface="Times New Roman"/>
                <a:sym typeface="Symbol"/>
              </a:rPr>
              <a:t>lnp</a:t>
            </a:r>
            <a:r>
              <a:rPr lang="en-US" altLang="ja-JP" sz="2400" b="1" baseline="-25000" dirty="0" err="1">
                <a:latin typeface="Times New Roman"/>
                <a:sym typeface="Symbol"/>
              </a:rPr>
              <a:t>tn</a:t>
            </a:r>
            <a:r>
              <a:rPr lang="ja-JP" altLang="en-US" sz="2400" b="1" dirty="0">
                <a:latin typeface="Times New Roman"/>
                <a:sym typeface="Symbol"/>
              </a:rPr>
              <a:t> </a:t>
            </a:r>
            <a:r>
              <a:rPr lang="en-US" altLang="ja-JP" sz="2400" b="1" dirty="0" smtClean="0">
                <a:latin typeface="Times New Roman"/>
                <a:sym typeface="Symbol"/>
              </a:rPr>
              <a:t>;</a:t>
            </a:r>
            <a:r>
              <a:rPr lang="en-US" sz="2400" b="1" dirty="0" smtClean="0">
                <a:solidFill>
                  <a:srgbClr val="000000"/>
                </a:solidFill>
                <a:latin typeface="Times New Roman"/>
                <a:ea typeface="ＭＳ Ｐゴシック"/>
              </a:rPr>
              <a:t>                                   </a:t>
            </a:r>
            <a:r>
              <a:rPr lang="en-US" sz="2400" b="1" dirty="0">
                <a:solidFill>
                  <a:srgbClr val="000000"/>
                </a:solidFill>
                <a:latin typeface="Times New Roman"/>
                <a:ea typeface="ＭＳ Ｐゴシック"/>
              </a:rPr>
              <a:t>t = 1,...,T;</a:t>
            </a:r>
            <a:endParaRPr lang="en-CA" dirty="0"/>
          </a:p>
          <a:p>
            <a:pPr marL="0" indent="0" algn="just">
              <a:spcBef>
                <a:spcPts val="576"/>
              </a:spcBef>
              <a:buNone/>
            </a:pPr>
            <a:r>
              <a:rPr lang="en-US" sz="2400" b="1" dirty="0" smtClean="0">
                <a:solidFill>
                  <a:srgbClr val="000000"/>
                </a:solidFill>
                <a:latin typeface="Times New Roman"/>
                <a:ea typeface="ＭＳ Ｐゴシック"/>
              </a:rPr>
              <a:t>(42)</a:t>
            </a:r>
            <a:r>
              <a:rPr lang="ja-JP" altLang="en-US" sz="2400" b="1" dirty="0" smtClean="0">
                <a:solidFill>
                  <a:srgbClr val="000000"/>
                </a:solidFill>
                <a:latin typeface="Times New Roman"/>
                <a:ea typeface="Times New Roman"/>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baseline="-25000" dirty="0">
                <a:solidFill>
                  <a:srgbClr val="000000"/>
                </a:solidFill>
                <a:latin typeface="Times New Roman"/>
                <a:sym typeface="Symbol"/>
              </a:rPr>
              <a:t></a:t>
            </a:r>
            <a:r>
              <a:rPr lang="en-US" sz="2400" b="1" baseline="-25000" dirty="0">
                <a:solidFill>
                  <a:srgbClr val="000000"/>
                </a:solidFill>
                <a:latin typeface="Times New Roman"/>
                <a:ea typeface="ＭＳ Ｐゴシック"/>
              </a:rPr>
              <a:t>S*(n)</a:t>
            </a:r>
            <a:r>
              <a:rPr lang="ja-JP" altLang="en-US" sz="2400" b="1" dirty="0">
                <a:solidFill>
                  <a:srgbClr val="000000"/>
                </a:solidFill>
                <a:latin typeface="Times New Roman"/>
                <a:ea typeface="Times New Roman"/>
              </a:rPr>
              <a:t> </a:t>
            </a:r>
            <a:r>
              <a:rPr lang="en-US" altLang="ja-JP" sz="2400" b="1" dirty="0" err="1">
                <a:latin typeface="Times New Roman"/>
                <a:sym typeface="Symbol"/>
              </a:rPr>
              <a:t>s</a:t>
            </a:r>
            <a:r>
              <a:rPr lang="en-US" altLang="ja-JP" sz="2400" b="1" baseline="-25000" dirty="0" err="1">
                <a:latin typeface="Times New Roman"/>
                <a:sym typeface="Symbol"/>
              </a:rPr>
              <a:t>tn</a:t>
            </a:r>
            <a:r>
              <a:rPr lang="en-US" sz="2400" b="1" dirty="0" smtClean="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en-US" sz="2400" b="1" dirty="0">
                <a:solidFill>
                  <a:srgbClr val="000000"/>
                </a:solidFill>
                <a:latin typeface="Times New Roman"/>
                <a:ea typeface="ＭＳ Ｐゴシック"/>
              </a:rPr>
              <a:t>] =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baseline="-25000" dirty="0">
                <a:solidFill>
                  <a:srgbClr val="000000"/>
                </a:solidFill>
                <a:latin typeface="Times New Roman"/>
                <a:sym typeface="Symbol"/>
              </a:rPr>
              <a:t></a:t>
            </a:r>
            <a:r>
              <a:rPr lang="en-US" sz="2400" b="1" baseline="-25000" dirty="0">
                <a:solidFill>
                  <a:srgbClr val="000000"/>
                </a:solidFill>
                <a:latin typeface="Times New Roman"/>
                <a:ea typeface="ＭＳ Ｐゴシック"/>
              </a:rPr>
              <a:t>S*(n)</a:t>
            </a:r>
            <a:r>
              <a:rPr lang="ja-JP" altLang="en-US" sz="2400" b="1" dirty="0">
                <a:solidFill>
                  <a:srgbClr val="000000"/>
                </a:solidFill>
                <a:latin typeface="Times New Roman"/>
                <a:ea typeface="Times New Roman"/>
              </a:rPr>
              <a:t> </a:t>
            </a:r>
            <a:r>
              <a:rPr lang="en-US" altLang="ja-JP" sz="2400" b="1" dirty="0" err="1">
                <a:latin typeface="Times New Roman"/>
                <a:sym typeface="Symbol"/>
              </a:rPr>
              <a:t>s</a:t>
            </a:r>
            <a:r>
              <a:rPr lang="en-US" altLang="ja-JP" sz="2400" b="1" baseline="-25000" dirty="0" err="1">
                <a:latin typeface="Times New Roman"/>
                <a:sym typeface="Symbol"/>
              </a:rPr>
              <a:t>tn</a:t>
            </a:r>
            <a:r>
              <a:rPr lang="en-US" altLang="ja-JP" sz="2400" b="1" baseline="-25000" dirty="0">
                <a:latin typeface="Times New Roman"/>
                <a:sym typeface="Symbol"/>
              </a:rPr>
              <a:t> </a:t>
            </a:r>
            <a:r>
              <a:rPr lang="en-US" sz="2400" b="1" dirty="0" err="1" smtClean="0">
                <a:solidFill>
                  <a:srgbClr val="000000"/>
                </a:solidFill>
                <a:latin typeface="Times New Roman"/>
                <a:ea typeface="ＭＳ Ｐゴシック"/>
              </a:rPr>
              <a:t>lnp</a:t>
            </a:r>
            <a:r>
              <a:rPr lang="en-US" sz="2400" b="1" baseline="-25000" dirty="0" err="1" smtClean="0">
                <a:solidFill>
                  <a:srgbClr val="000000"/>
                </a:solidFill>
                <a:latin typeface="Times New Roman"/>
                <a:ea typeface="ＭＳ Ｐゴシック"/>
              </a:rPr>
              <a:t>tn</a:t>
            </a:r>
            <a:r>
              <a:rPr lang="ja-JP" altLang="en-US" sz="2400" b="1" dirty="0" smtClean="0">
                <a:solidFill>
                  <a:srgbClr val="000000"/>
                </a:solidFill>
                <a:latin typeface="Times New Roman"/>
                <a:ea typeface="Times New Roman"/>
              </a:rPr>
              <a:t> </a:t>
            </a:r>
            <a:r>
              <a:rPr lang="en-US" sz="2400" b="1" dirty="0">
                <a:solidFill>
                  <a:srgbClr val="000000"/>
                </a:solidFill>
                <a:latin typeface="Times New Roman"/>
                <a:ea typeface="ＭＳ Ｐゴシック"/>
              </a:rPr>
              <a:t>;</a:t>
            </a:r>
            <a:r>
              <a:rPr lang="ja-JP" altLang="en-US" sz="2400" b="1" dirty="0">
                <a:solidFill>
                  <a:srgbClr val="000000"/>
                </a:solidFill>
                <a:latin typeface="Times New Roman"/>
                <a:ea typeface="Times New Roman"/>
              </a:rPr>
              <a:t>     </a:t>
            </a:r>
            <a:r>
              <a:rPr lang="ja-JP" altLang="en-US" sz="2400" b="1" dirty="0" smtClean="0">
                <a:solidFill>
                  <a:srgbClr val="000000"/>
                </a:solidFill>
                <a:latin typeface="Times New Roman"/>
                <a:ea typeface="Times New Roman"/>
              </a:rPr>
              <a:t>                             </a:t>
            </a:r>
            <a:r>
              <a:rPr lang="en-US" sz="2400" b="1" dirty="0" smtClean="0">
                <a:solidFill>
                  <a:srgbClr val="000000"/>
                </a:solidFill>
                <a:latin typeface="Times New Roman"/>
                <a:ea typeface="ＭＳ Ｐゴシック"/>
              </a:rPr>
              <a:t>n </a:t>
            </a:r>
            <a:r>
              <a:rPr lang="en-US" sz="2400" b="1" dirty="0">
                <a:solidFill>
                  <a:srgbClr val="000000"/>
                </a:solidFill>
                <a:latin typeface="Times New Roman"/>
                <a:ea typeface="ＭＳ Ｐゴシック"/>
              </a:rPr>
              <a:t>= 1,...,N.</a:t>
            </a:r>
            <a:endParaRPr lang="en-CA" dirty="0"/>
          </a:p>
          <a:p>
            <a:pPr marL="347472" indent="-347472">
              <a:spcBef>
                <a:spcPts val="576"/>
              </a:spcBef>
            </a:pPr>
            <a:r>
              <a:rPr lang="en-US" sz="2400" b="1" dirty="0">
                <a:solidFill>
                  <a:srgbClr val="000000"/>
                </a:solidFill>
                <a:latin typeface="Times New Roman"/>
                <a:ea typeface="ＭＳ Ｐゴシック"/>
              </a:rPr>
              <a:t>Let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ln</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for t = 1,...,T and let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ln</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for n = 1,...,N.</a:t>
            </a:r>
            <a:r>
              <a:rPr lang="ja-JP" altLang="en-US" sz="2400" b="1" dirty="0">
                <a:solidFill>
                  <a:srgbClr val="000000"/>
                </a:solidFill>
                <a:latin typeface="Times New Roman"/>
                <a:ea typeface="Times New Roman"/>
              </a:rPr>
              <a:t> </a:t>
            </a:r>
            <a:endParaRPr lang="en-CA" dirty="0"/>
          </a:p>
          <a:p>
            <a:pPr marL="347472" indent="-347472">
              <a:spcBef>
                <a:spcPts val="576"/>
              </a:spcBef>
            </a:pPr>
            <a:r>
              <a:rPr lang="en-CA" sz="2400" b="1" dirty="0">
                <a:solidFill>
                  <a:srgbClr val="000000"/>
                </a:solidFill>
                <a:latin typeface="Times New Roman"/>
                <a:ea typeface="ＭＳ Ｐゴシック"/>
              </a:rPr>
              <a:t>Substitute these definitions into equations (</a:t>
            </a:r>
            <a:r>
              <a:rPr lang="en-CA" sz="2400" b="1" dirty="0" smtClean="0">
                <a:solidFill>
                  <a:srgbClr val="000000"/>
                </a:solidFill>
                <a:latin typeface="Times New Roman"/>
                <a:ea typeface="ＭＳ Ｐゴシック"/>
              </a:rPr>
              <a:t>41) </a:t>
            </a:r>
            <a:r>
              <a:rPr lang="en-CA" sz="2400" b="1" dirty="0">
                <a:solidFill>
                  <a:srgbClr val="000000"/>
                </a:solidFill>
                <a:latin typeface="Times New Roman"/>
                <a:ea typeface="ＭＳ Ｐゴシック"/>
              </a:rPr>
              <a:t>and</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a:t>
            </a:r>
            <a:r>
              <a:rPr lang="en-CA" sz="2400" b="1" dirty="0" smtClean="0">
                <a:solidFill>
                  <a:srgbClr val="000000"/>
                </a:solidFill>
                <a:latin typeface="Times New Roman"/>
                <a:ea typeface="ＭＳ Ｐゴシック"/>
              </a:rPr>
              <a:t>42). </a:t>
            </a:r>
            <a:r>
              <a:rPr lang="en-CA" sz="2400" b="1" dirty="0">
                <a:solidFill>
                  <a:srgbClr val="000000"/>
                </a:solidFill>
                <a:latin typeface="Times New Roman"/>
                <a:ea typeface="ＭＳ Ｐゴシック"/>
              </a:rPr>
              <a:t>After some </a:t>
            </a:r>
            <a:r>
              <a:rPr lang="en-CA" sz="2400" b="1" dirty="0" smtClean="0">
                <a:solidFill>
                  <a:srgbClr val="000000"/>
                </a:solidFill>
                <a:latin typeface="Times New Roman"/>
                <a:ea typeface="ＭＳ Ｐゴシック"/>
              </a:rPr>
              <a:t>rearrangement, </a:t>
            </a:r>
            <a:r>
              <a:rPr lang="en-CA" sz="2400" b="1" dirty="0">
                <a:solidFill>
                  <a:srgbClr val="000000"/>
                </a:solidFill>
                <a:latin typeface="Times New Roman"/>
                <a:ea typeface="ＭＳ Ｐゴシック"/>
              </a:rPr>
              <a:t>equations</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t>
            </a:r>
            <a:r>
              <a:rPr lang="en-US" sz="2400" b="1" dirty="0" smtClean="0">
                <a:solidFill>
                  <a:srgbClr val="000000"/>
                </a:solidFill>
                <a:latin typeface="Times New Roman"/>
                <a:ea typeface="ＭＳ Ｐゴシック"/>
              </a:rPr>
              <a:t>41) </a:t>
            </a:r>
            <a:r>
              <a:rPr lang="en-US" sz="2400" b="1" dirty="0">
                <a:solidFill>
                  <a:srgbClr val="000000"/>
                </a:solidFill>
                <a:latin typeface="Times New Roman"/>
                <a:ea typeface="ＭＳ Ｐゴシック"/>
              </a:rPr>
              <a:t>and (</a:t>
            </a:r>
            <a:r>
              <a:rPr lang="en-US" sz="2400" b="1" dirty="0" smtClean="0">
                <a:solidFill>
                  <a:srgbClr val="000000"/>
                </a:solidFill>
                <a:latin typeface="Times New Roman"/>
                <a:ea typeface="ＭＳ Ｐゴシック"/>
              </a:rPr>
              <a:t>42)</a:t>
            </a:r>
            <a:r>
              <a:rPr lang="ja-JP" altLang="en-US" sz="2400" b="1" dirty="0" smtClean="0">
                <a:solidFill>
                  <a:srgbClr val="000000"/>
                </a:solidFill>
                <a:latin typeface="Times New Roman"/>
                <a:ea typeface="Times New Roman"/>
              </a:rPr>
              <a:t> </a:t>
            </a:r>
            <a:r>
              <a:rPr lang="en-US" sz="2400" b="1" dirty="0">
                <a:solidFill>
                  <a:srgbClr val="000000"/>
                </a:solidFill>
                <a:latin typeface="Times New Roman"/>
                <a:ea typeface="ＭＳ Ｐゴシック"/>
              </a:rPr>
              <a:t>become the following ones:</a:t>
            </a:r>
            <a:endParaRPr lang="en-CA" dirty="0"/>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17</a:t>
            </a:fld>
            <a:endParaRPr lang="en-CA" dirty="0"/>
          </a:p>
        </p:txBody>
      </p:sp>
    </p:spTree>
    <p:extLst>
      <p:ext uri="{BB962C8B-B14F-4D97-AF65-F5344CB8AC3E}">
        <p14:creationId xmlns:p14="http://schemas.microsoft.com/office/powerpoint/2010/main" val="2161798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692696"/>
          </a:xfrm>
        </p:spPr>
        <p:txBody>
          <a:bodyPr>
            <a:normAutofit fontScale="90000"/>
          </a:bodyPr>
          <a:lstStyle/>
          <a:p>
            <a:pPr algn="just">
              <a:spcAft>
                <a:spcPts val="0"/>
              </a:spcAft>
            </a:pPr>
            <a:r>
              <a:rPr lang="en-CA" sz="2800" b="1" dirty="0">
                <a:latin typeface="Times New Roman"/>
                <a:ea typeface="MS Mincho"/>
              </a:rPr>
              <a:t>Time Product Dummy Regressions with Weights and with Missing Observations: </a:t>
            </a:r>
            <a:r>
              <a:rPr lang="en-CA" sz="2800" b="1" dirty="0" smtClean="0">
                <a:latin typeface="Times New Roman"/>
                <a:ea typeface="MS Mincho"/>
              </a:rPr>
              <a:t>3</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marL="0" indent="0" algn="just">
              <a:spcBef>
                <a:spcPts val="576"/>
              </a:spcBef>
              <a:buNone/>
            </a:pPr>
            <a:r>
              <a:rPr lang="en-US" sz="2400" b="1" dirty="0" smtClean="0">
                <a:solidFill>
                  <a:srgbClr val="000000"/>
                </a:solidFill>
                <a:latin typeface="Times New Roman"/>
                <a:ea typeface="ＭＳ Ｐゴシック"/>
              </a:rPr>
              <a:t>(43)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smtClean="0">
                <a:solidFill>
                  <a:srgbClr val="000000"/>
                </a:solidFill>
                <a:latin typeface="Times New Roman"/>
                <a:ea typeface="ＭＳ Ｐゴシック"/>
              </a:rPr>
              <a:t>= </a:t>
            </a:r>
            <a:r>
              <a:rPr lang="fr-CA" sz="2400" b="1" dirty="0" err="1">
                <a:latin typeface="Times New Roman"/>
              </a:rPr>
              <a:t>exp</a:t>
            </a:r>
            <a:r>
              <a:rPr lang="fr-CA" sz="2400" b="1" dirty="0">
                <a:latin typeface="Times New Roman"/>
              </a:rPr>
              <a:t>[</a:t>
            </a:r>
            <a:r>
              <a:rPr lang="en-CA" sz="2400" b="1" dirty="0">
                <a:latin typeface="Times New Roman"/>
                <a:sym typeface="Symbol"/>
              </a:rPr>
              <a:t></a:t>
            </a:r>
            <a:r>
              <a:rPr lang="fr-CA" sz="2400" b="1" baseline="-25000" dirty="0">
                <a:latin typeface="Times New Roman"/>
                <a:sym typeface="Symbol"/>
              </a:rPr>
              <a:t>n</a:t>
            </a:r>
            <a:r>
              <a:rPr lang="en-CA" sz="2400" b="1" baseline="-25000" dirty="0">
                <a:latin typeface="Times New Roman"/>
                <a:sym typeface="Symbol"/>
              </a:rPr>
              <a:t></a:t>
            </a:r>
            <a:r>
              <a:rPr lang="fr-CA" sz="2400" b="1" baseline="-25000" dirty="0">
                <a:latin typeface="Times New Roman"/>
                <a:sym typeface="Symbol"/>
              </a:rPr>
              <a:t>S(t)</a:t>
            </a:r>
            <a:r>
              <a:rPr lang="fr-CA" sz="2400" b="1" dirty="0">
                <a:latin typeface="Times New Roman"/>
                <a:sym typeface="Symbol"/>
              </a:rPr>
              <a:t> </a:t>
            </a:r>
            <a:r>
              <a:rPr lang="fr-CA" sz="2400" b="1" dirty="0" err="1">
                <a:latin typeface="Times New Roman"/>
                <a:sym typeface="Symbol"/>
              </a:rPr>
              <a:t>s</a:t>
            </a:r>
            <a:r>
              <a:rPr lang="fr-CA" sz="2400" b="1" baseline="-25000" dirty="0" err="1">
                <a:latin typeface="Times New Roman"/>
                <a:sym typeface="Symbol"/>
              </a:rPr>
              <a:t>tn</a:t>
            </a:r>
            <a:r>
              <a:rPr lang="fr-CA" sz="2400" b="1" dirty="0" err="1">
                <a:latin typeface="Times New Roman"/>
                <a:sym typeface="Symbol"/>
              </a:rPr>
              <a:t>ln</a:t>
            </a:r>
            <a:r>
              <a:rPr lang="fr-CA" sz="2400" b="1" dirty="0">
                <a:latin typeface="Times New Roman"/>
                <a:sym typeface="Symbol"/>
              </a:rPr>
              <a:t>(p</a:t>
            </a:r>
            <a:r>
              <a:rPr lang="fr-CA" sz="2400" b="1" baseline="-25000" dirty="0">
                <a:latin typeface="Times New Roman"/>
                <a:sym typeface="Symbol"/>
              </a:rPr>
              <a:t>tn</a:t>
            </a:r>
            <a:r>
              <a:rPr lang="fr-CA" sz="2400" b="1" dirty="0">
                <a:latin typeface="Times New Roman"/>
                <a:sym typeface="Symbol"/>
              </a:rPr>
              <a:t>/</a:t>
            </a:r>
            <a:r>
              <a:rPr lang="en-CA" sz="2400" b="1" dirty="0">
                <a:latin typeface="Times New Roman"/>
                <a:sym typeface="Symbol"/>
              </a:rPr>
              <a:t></a:t>
            </a:r>
            <a:r>
              <a:rPr lang="fr-CA" sz="2400" b="1" baseline="-25000" dirty="0">
                <a:latin typeface="Times New Roman"/>
                <a:sym typeface="Symbol"/>
              </a:rPr>
              <a:t>n</a:t>
            </a:r>
            <a:r>
              <a:rPr lang="fr-CA" sz="2400" b="1" baseline="30000" dirty="0">
                <a:latin typeface="Times New Roman"/>
                <a:sym typeface="Symbol"/>
              </a:rPr>
              <a:t>*</a:t>
            </a:r>
            <a:r>
              <a:rPr lang="fr-CA" sz="2400" b="1" dirty="0">
                <a:latin typeface="Times New Roman"/>
                <a:sym typeface="Symbol"/>
              </a:rPr>
              <a:t>)]</a:t>
            </a:r>
            <a:r>
              <a:rPr lang="fr-CA" sz="2400" baseline="30000" dirty="0">
                <a:latin typeface="Times New Roman"/>
                <a:sym typeface="Symbol"/>
              </a:rPr>
              <a:t> </a:t>
            </a:r>
            <a:r>
              <a:rPr lang="en-US" sz="2400" b="1" dirty="0" smtClean="0">
                <a:solidFill>
                  <a:srgbClr val="000000"/>
                </a:solidFill>
                <a:latin typeface="Times New Roman"/>
                <a:ea typeface="ＭＳ Ｐゴシック"/>
              </a:rPr>
              <a:t>;</a:t>
            </a:r>
            <a:r>
              <a:rPr lang="ja-JP" altLang="en-US" sz="2400" b="1" dirty="0" smtClean="0">
                <a:solidFill>
                  <a:srgbClr val="000000"/>
                </a:solidFill>
                <a:latin typeface="Times New Roman"/>
                <a:ea typeface="Times New Roman"/>
              </a:rPr>
              <a:t>                                       </a:t>
            </a:r>
            <a:r>
              <a:rPr lang="en-US" sz="2400" b="1" dirty="0">
                <a:solidFill>
                  <a:srgbClr val="000000"/>
                </a:solidFill>
                <a:latin typeface="Times New Roman"/>
                <a:ea typeface="ＭＳ Ｐゴシック"/>
              </a:rPr>
              <a:t>t = 1,...,T;</a:t>
            </a:r>
            <a:endParaRPr lang="en-CA" dirty="0"/>
          </a:p>
          <a:p>
            <a:pPr marL="0" indent="0" algn="just">
              <a:spcBef>
                <a:spcPts val="576"/>
              </a:spcBef>
              <a:buNone/>
            </a:pPr>
            <a:r>
              <a:rPr lang="en-US" sz="2400" b="1" dirty="0" smtClean="0">
                <a:solidFill>
                  <a:srgbClr val="000000"/>
                </a:solidFill>
                <a:latin typeface="Times New Roman"/>
                <a:ea typeface="ＭＳ Ｐゴシック"/>
              </a:rPr>
              <a:t>(44)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n</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fr-CA" sz="2400" b="1" dirty="0" err="1" smtClean="0">
                <a:latin typeface="Times New Roman"/>
              </a:rPr>
              <a:t>exp</a:t>
            </a:r>
            <a:r>
              <a:rPr lang="fr-CA" sz="2400" b="1" dirty="0">
                <a:latin typeface="Times New Roman"/>
              </a:rPr>
              <a:t>[</a:t>
            </a:r>
            <a:r>
              <a:rPr lang="en-CA" sz="2400" b="1" dirty="0">
                <a:latin typeface="Times New Roman"/>
                <a:sym typeface="Symbol"/>
              </a:rPr>
              <a:t></a:t>
            </a:r>
            <a:r>
              <a:rPr lang="fr-CA" sz="2400" b="1" baseline="-25000" dirty="0">
                <a:latin typeface="Times New Roman"/>
                <a:sym typeface="Symbol"/>
              </a:rPr>
              <a:t>t</a:t>
            </a:r>
            <a:r>
              <a:rPr lang="en-CA" sz="2400" b="1" baseline="-25000" dirty="0">
                <a:latin typeface="Times New Roman"/>
                <a:sym typeface="Symbol"/>
              </a:rPr>
              <a:t></a:t>
            </a:r>
            <a:r>
              <a:rPr lang="fr-CA" sz="2400" b="1" baseline="-25000" dirty="0">
                <a:latin typeface="Times New Roman"/>
                <a:sym typeface="Symbol"/>
              </a:rPr>
              <a:t>S*(n)</a:t>
            </a:r>
            <a:r>
              <a:rPr lang="fr-CA" sz="2400" b="1" dirty="0">
                <a:latin typeface="Times New Roman"/>
                <a:sym typeface="Symbol"/>
              </a:rPr>
              <a:t> </a:t>
            </a:r>
            <a:r>
              <a:rPr lang="fr-CA" sz="2400" b="1" dirty="0" err="1">
                <a:latin typeface="Times New Roman"/>
                <a:sym typeface="Symbol"/>
              </a:rPr>
              <a:t>s</a:t>
            </a:r>
            <a:r>
              <a:rPr lang="fr-CA" sz="2400" b="1" baseline="-25000" dirty="0" err="1">
                <a:latin typeface="Times New Roman"/>
                <a:sym typeface="Symbol"/>
              </a:rPr>
              <a:t>tn</a:t>
            </a:r>
            <a:r>
              <a:rPr lang="fr-CA" sz="2400" b="1" dirty="0" err="1">
                <a:latin typeface="Times New Roman"/>
                <a:sym typeface="Symbol"/>
              </a:rPr>
              <a:t>ln</a:t>
            </a:r>
            <a:r>
              <a:rPr lang="fr-CA" sz="2400" b="1" dirty="0">
                <a:latin typeface="Times New Roman"/>
                <a:sym typeface="Symbol"/>
              </a:rPr>
              <a:t>(p</a:t>
            </a:r>
            <a:r>
              <a:rPr lang="fr-CA" sz="2400" b="1" baseline="-25000" dirty="0">
                <a:latin typeface="Times New Roman"/>
                <a:sym typeface="Symbol"/>
              </a:rPr>
              <a:t>tn</a:t>
            </a:r>
            <a:r>
              <a:rPr lang="fr-CA" sz="2400" b="1" dirty="0">
                <a:latin typeface="Times New Roman"/>
                <a:sym typeface="Symbol"/>
              </a:rPr>
              <a:t>/</a:t>
            </a:r>
            <a:r>
              <a:rPr lang="en-CA" sz="2400" b="1" dirty="0">
                <a:latin typeface="Times New Roman"/>
                <a:sym typeface="Symbol"/>
              </a:rPr>
              <a:t></a:t>
            </a:r>
            <a:r>
              <a:rPr lang="fr-CA" sz="2400" b="1" baseline="-25000" dirty="0">
                <a:latin typeface="Times New Roman"/>
                <a:sym typeface="Symbol"/>
              </a:rPr>
              <a:t>t</a:t>
            </a:r>
            <a:r>
              <a:rPr lang="fr-CA" sz="2400" b="1" baseline="30000" dirty="0">
                <a:latin typeface="Times New Roman"/>
                <a:sym typeface="Symbol"/>
              </a:rPr>
              <a:t>*</a:t>
            </a:r>
            <a:r>
              <a:rPr lang="fr-CA" sz="2400" b="1" dirty="0">
                <a:latin typeface="Times New Roman"/>
                <a:sym typeface="Symbol"/>
              </a:rPr>
              <a:t>)/</a:t>
            </a:r>
            <a:r>
              <a:rPr lang="en-CA" sz="2400" b="1" dirty="0">
                <a:latin typeface="Times New Roman"/>
                <a:sym typeface="Symbol"/>
              </a:rPr>
              <a:t></a:t>
            </a:r>
            <a:r>
              <a:rPr lang="fr-CA" sz="2400" b="1" baseline="-25000" dirty="0">
                <a:latin typeface="Times New Roman"/>
                <a:sym typeface="Symbol"/>
              </a:rPr>
              <a:t>t</a:t>
            </a:r>
            <a:r>
              <a:rPr lang="en-CA" sz="2400" b="1" baseline="-25000" dirty="0">
                <a:latin typeface="Times New Roman"/>
                <a:sym typeface="Symbol"/>
              </a:rPr>
              <a:t></a:t>
            </a:r>
            <a:r>
              <a:rPr lang="fr-CA" sz="2400" b="1" baseline="-25000" dirty="0">
                <a:latin typeface="Times New Roman"/>
                <a:sym typeface="Symbol"/>
              </a:rPr>
              <a:t>S*(n)</a:t>
            </a:r>
            <a:r>
              <a:rPr lang="fr-CA" sz="2400" b="1" dirty="0">
                <a:latin typeface="Times New Roman"/>
                <a:sym typeface="Symbol"/>
              </a:rPr>
              <a:t> </a:t>
            </a:r>
            <a:r>
              <a:rPr lang="fr-CA" sz="2400" b="1" dirty="0" err="1">
                <a:latin typeface="Times New Roman"/>
                <a:sym typeface="Symbol"/>
              </a:rPr>
              <a:t>s</a:t>
            </a:r>
            <a:r>
              <a:rPr lang="fr-CA" sz="2400" b="1" baseline="-25000" dirty="0" err="1">
                <a:latin typeface="Times New Roman"/>
                <a:sym typeface="Symbol"/>
              </a:rPr>
              <a:t>tn</a:t>
            </a:r>
            <a:r>
              <a:rPr lang="fr-CA" sz="2400" b="1" dirty="0">
                <a:latin typeface="Times New Roman"/>
                <a:sym typeface="Symbol"/>
              </a:rPr>
              <a:t>]</a:t>
            </a:r>
            <a:r>
              <a:rPr lang="fr-CA" sz="2400" b="1" baseline="30000" dirty="0">
                <a:latin typeface="Times New Roman"/>
                <a:sym typeface="Symbol"/>
              </a:rPr>
              <a:t> </a:t>
            </a:r>
            <a:r>
              <a:rPr lang="en-US" sz="2400" b="1" dirty="0" smtClean="0">
                <a:solidFill>
                  <a:srgbClr val="000000"/>
                </a:solidFill>
                <a:latin typeface="Times New Roman"/>
                <a:ea typeface="ＭＳ Ｐゴシック"/>
              </a:rPr>
              <a:t>;</a:t>
            </a:r>
            <a:r>
              <a:rPr lang="ja-JP" altLang="en-US" sz="2400" b="1" dirty="0" smtClean="0">
                <a:solidFill>
                  <a:srgbClr val="000000"/>
                </a:solidFill>
                <a:latin typeface="Times New Roman"/>
                <a:ea typeface="Times New Roman"/>
              </a:rPr>
              <a:t>                    </a:t>
            </a:r>
            <a:r>
              <a:rPr lang="en-US" sz="2400" b="1" dirty="0">
                <a:solidFill>
                  <a:srgbClr val="000000"/>
                </a:solidFill>
                <a:latin typeface="Times New Roman"/>
                <a:ea typeface="ＭＳ Ｐゴシック"/>
              </a:rPr>
              <a:t>n = 1,...,N.</a:t>
            </a:r>
            <a:endParaRPr lang="en-CA" dirty="0"/>
          </a:p>
          <a:p>
            <a:pPr marL="347472" indent="-347472" algn="just">
              <a:spcBef>
                <a:spcPts val="576"/>
              </a:spcBef>
            </a:pPr>
            <a:r>
              <a:rPr lang="en-CA" sz="2400" b="1" dirty="0">
                <a:solidFill>
                  <a:srgbClr val="000000"/>
                </a:solidFill>
                <a:latin typeface="Times New Roman"/>
                <a:ea typeface="ＭＳ Ｐゴシック"/>
              </a:rPr>
              <a:t>To obtain a unique solution we impose the normalization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1</a:t>
            </a:r>
            <a:r>
              <a:rPr lang="ja-JP" altLang="en-US" sz="2400" b="1" baseline="30000" dirty="0">
                <a:solidFill>
                  <a:srgbClr val="000000"/>
                </a:solidFill>
                <a:latin typeface="Times New Roman"/>
                <a:ea typeface="Times New Roman"/>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1 (which corresponds to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1</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0). </a:t>
            </a:r>
            <a:endParaRPr lang="en-CA" dirty="0"/>
          </a:p>
          <a:p>
            <a:pPr marL="347472" indent="-347472" algn="just">
              <a:spcBef>
                <a:spcPts val="576"/>
              </a:spcBef>
            </a:pPr>
            <a:r>
              <a:rPr lang="en-US" sz="2400" b="1" dirty="0">
                <a:solidFill>
                  <a:srgbClr val="000000"/>
                </a:solidFill>
                <a:latin typeface="Times New Roman"/>
                <a:ea typeface="ＭＳ Ｐゴシック"/>
              </a:rPr>
              <a:t>Then 1,</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2</a:t>
            </a:r>
            <a:r>
              <a:rPr lang="ja-JP" altLang="en-US" sz="2400" b="1" baseline="30000" dirty="0">
                <a:solidFill>
                  <a:srgbClr val="000000"/>
                </a:solidFill>
                <a:latin typeface="Times New Roman"/>
                <a:ea typeface="Times New Roman"/>
              </a:rPr>
              <a:t>*</a:t>
            </a:r>
            <a:r>
              <a:rPr lang="en-US" sz="2400" b="1" dirty="0">
                <a:solidFill>
                  <a:srgbClr val="000000"/>
                </a:solidFill>
                <a:latin typeface="Times New Roman"/>
                <a:ea typeface="ＭＳ Ｐゴシック"/>
              </a:rPr>
              <a:t>,...,</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baseline="30000" dirty="0">
                <a:solidFill>
                  <a:srgbClr val="000000"/>
                </a:solidFill>
                <a:latin typeface="Times New Roman"/>
                <a:ea typeface="Times New Roman"/>
              </a:rPr>
              <a:t>*</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is the sequence of (normalized) price levels that is generated by </a:t>
            </a:r>
            <a:r>
              <a:rPr lang="en-CA" sz="2400" b="1" dirty="0" smtClean="0">
                <a:solidFill>
                  <a:srgbClr val="000000"/>
                </a:solidFill>
                <a:latin typeface="Times New Roman"/>
                <a:ea typeface="ＭＳ Ｐゴシック"/>
              </a:rPr>
              <a:t>the weighted </a:t>
            </a:r>
            <a:r>
              <a:rPr lang="en-CA" sz="2400" b="1" dirty="0">
                <a:solidFill>
                  <a:srgbClr val="000000"/>
                </a:solidFill>
                <a:latin typeface="Times New Roman"/>
                <a:ea typeface="ＭＳ Ｐゴシック"/>
              </a:rPr>
              <a:t>least squares minimization problem defined by (</a:t>
            </a:r>
            <a:r>
              <a:rPr lang="en-CA" sz="2400" b="1" dirty="0" smtClean="0">
                <a:solidFill>
                  <a:srgbClr val="000000"/>
                </a:solidFill>
                <a:latin typeface="Times New Roman"/>
                <a:ea typeface="ＭＳ Ｐゴシック"/>
              </a:rPr>
              <a:t>40).</a:t>
            </a:r>
            <a:endParaRPr lang="en-CA" dirty="0"/>
          </a:p>
          <a:p>
            <a:pPr marL="347472" indent="-347472" algn="just">
              <a:spcBef>
                <a:spcPts val="576"/>
              </a:spcBef>
            </a:pPr>
            <a:r>
              <a:rPr lang="en-US" sz="2400" b="1" dirty="0">
                <a:solidFill>
                  <a:srgbClr val="000000"/>
                </a:solidFill>
                <a:latin typeface="Times New Roman"/>
                <a:ea typeface="ＭＳ Ｐゴシック"/>
              </a:rPr>
              <a:t>In this case,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baseline="30000" dirty="0">
                <a:solidFill>
                  <a:srgbClr val="000000"/>
                </a:solidFill>
                <a:latin typeface="Times New Roman"/>
                <a:ea typeface="Times New Roman"/>
              </a:rPr>
              <a:t>*</a:t>
            </a:r>
            <a:r>
              <a:rPr lang="ja-JP" altLang="en-US" sz="2400" b="1" dirty="0">
                <a:solidFill>
                  <a:srgbClr val="000000"/>
                </a:solidFill>
                <a:latin typeface="Times New Roman"/>
                <a:ea typeface="Times New Roman"/>
              </a:rPr>
              <a:t> </a:t>
            </a:r>
            <a:r>
              <a:rPr lang="en-US" altLang="ja-JP" sz="2400" b="1" dirty="0" smtClean="0">
                <a:solidFill>
                  <a:srgbClr val="000000"/>
                </a:solidFill>
                <a:latin typeface="Times New Roman"/>
                <a:ea typeface="ＭＳ Ｐゴシック"/>
              </a:rPr>
              <a:t>is the period t share weighted geometric average of</a:t>
            </a:r>
            <a:r>
              <a:rPr lang="en-CA" sz="2400" b="1" dirty="0" smtClean="0">
                <a:solidFill>
                  <a:srgbClr val="000000"/>
                </a:solidFill>
                <a:latin typeface="Times New Roman"/>
                <a:ea typeface="ＭＳ Ｐゴシック"/>
              </a:rPr>
              <a:t> </a:t>
            </a:r>
            <a:r>
              <a:rPr lang="en-CA" sz="2400" b="1" dirty="0">
                <a:solidFill>
                  <a:srgbClr val="000000"/>
                </a:solidFill>
                <a:latin typeface="Times New Roman"/>
                <a:ea typeface="ＭＳ Ｐゴシック"/>
              </a:rPr>
              <a:t>the quality adjusted </a:t>
            </a:r>
            <a:r>
              <a:rPr lang="en-CA" sz="2400" b="1" dirty="0" smtClean="0">
                <a:solidFill>
                  <a:srgbClr val="000000"/>
                </a:solidFill>
                <a:latin typeface="Times New Roman"/>
                <a:ea typeface="ＭＳ Ｐゴシック"/>
              </a:rPr>
              <a:t>prices </a:t>
            </a:r>
            <a:r>
              <a:rPr lang="fr-CA" sz="2400" b="1" dirty="0" smtClean="0">
                <a:latin typeface="Times New Roman"/>
                <a:sym typeface="Symbol"/>
              </a:rPr>
              <a:t>p</a:t>
            </a:r>
            <a:r>
              <a:rPr lang="fr-CA" sz="2400" b="1" baseline="-25000" dirty="0" smtClean="0">
                <a:latin typeface="Times New Roman"/>
                <a:sym typeface="Symbol"/>
              </a:rPr>
              <a:t>tn</a:t>
            </a:r>
            <a:r>
              <a:rPr lang="fr-CA" sz="2400" b="1" dirty="0">
                <a:latin typeface="Times New Roman"/>
                <a:sym typeface="Symbol"/>
              </a:rPr>
              <a:t>/</a:t>
            </a:r>
            <a:r>
              <a:rPr lang="en-CA" sz="2400" b="1" dirty="0">
                <a:latin typeface="Times New Roman"/>
                <a:sym typeface="Symbol"/>
              </a:rPr>
              <a:t></a:t>
            </a:r>
            <a:r>
              <a:rPr lang="fr-CA" sz="2400" b="1" baseline="-25000" dirty="0">
                <a:latin typeface="Times New Roman"/>
                <a:sym typeface="Symbol"/>
              </a:rPr>
              <a:t>n</a:t>
            </a:r>
            <a:r>
              <a:rPr lang="fr-CA" sz="2400" b="1" baseline="30000" dirty="0">
                <a:latin typeface="Times New Roman"/>
                <a:sym typeface="Symbol"/>
              </a:rPr>
              <a:t>*</a:t>
            </a:r>
            <a:r>
              <a:rPr lang="en-CA" sz="2400" b="1" dirty="0" smtClean="0">
                <a:solidFill>
                  <a:srgbClr val="000000"/>
                </a:solidFill>
                <a:latin typeface="Times New Roman"/>
                <a:ea typeface="ＭＳ Ｐゴシック"/>
              </a:rPr>
              <a:t> </a:t>
            </a:r>
            <a:r>
              <a:rPr lang="en-CA" sz="2400" b="1" dirty="0">
                <a:solidFill>
                  <a:srgbClr val="000000"/>
                </a:solidFill>
                <a:latin typeface="Times New Roman"/>
                <a:ea typeface="ＭＳ Ｐゴシック"/>
              </a:rPr>
              <a:t>for the products that are available in period t for t = 2,3,...,T.</a:t>
            </a:r>
            <a:endParaRPr lang="en-CA" dirty="0"/>
          </a:p>
          <a:p>
            <a:pPr marL="347472" indent="-347472" algn="just">
              <a:spcBef>
                <a:spcPts val="576"/>
              </a:spcBef>
            </a:pPr>
            <a:r>
              <a:rPr lang="en-CA" sz="2400" b="1" dirty="0" smtClean="0">
                <a:solidFill>
                  <a:srgbClr val="FF0000"/>
                </a:solidFill>
                <a:latin typeface="Times New Roman"/>
                <a:cs typeface="Times New Roman"/>
              </a:rPr>
              <a:t>Now </a:t>
            </a:r>
            <a:r>
              <a:rPr lang="en-CA" sz="2400" b="1" dirty="0">
                <a:solidFill>
                  <a:srgbClr val="FF0000"/>
                </a:solidFill>
                <a:latin typeface="Times New Roman"/>
                <a:cs typeface="Times New Roman"/>
              </a:rPr>
              <a:t>the </a:t>
            </a:r>
            <a:r>
              <a:rPr lang="ja-JP" altLang="en-US" sz="2400" b="1" dirty="0">
                <a:solidFill>
                  <a:srgbClr val="FF0000"/>
                </a:solidFill>
                <a:latin typeface="Times New Roman"/>
                <a:sym typeface="Symbol"/>
              </a:rPr>
              <a:t></a:t>
            </a:r>
            <a:r>
              <a:rPr lang="en-US" sz="2400" b="1" baseline="-25000" dirty="0">
                <a:solidFill>
                  <a:srgbClr val="FF0000"/>
                </a:solidFill>
                <a:latin typeface="Times New Roman"/>
                <a:ea typeface="ＭＳ Ｐゴシック"/>
              </a:rPr>
              <a:t>n</a:t>
            </a:r>
            <a:r>
              <a:rPr lang="ja-JP" altLang="en-US" sz="2400" b="1" baseline="30000" dirty="0">
                <a:solidFill>
                  <a:srgbClr val="FF0000"/>
                </a:solidFill>
                <a:latin typeface="Times New Roman"/>
                <a:ea typeface="Times New Roman"/>
              </a:rPr>
              <a:t>*</a:t>
            </a:r>
            <a:r>
              <a:rPr lang="en-CA" sz="2400" b="1" dirty="0">
                <a:solidFill>
                  <a:srgbClr val="FF0000"/>
                </a:solidFill>
                <a:latin typeface="Times New Roman"/>
                <a:ea typeface="ＭＳ Ｐゴシック"/>
              </a:rPr>
              <a:t>enter into the indexes </a:t>
            </a:r>
            <a:r>
              <a:rPr lang="ja-JP" altLang="en-US" sz="2400" b="1" dirty="0">
                <a:solidFill>
                  <a:srgbClr val="FF0000"/>
                </a:solidFill>
                <a:latin typeface="Times New Roman"/>
                <a:sym typeface="Symbol"/>
              </a:rPr>
              <a:t></a:t>
            </a:r>
            <a:r>
              <a:rPr lang="en-US" sz="2400" b="1" baseline="-25000" dirty="0">
                <a:solidFill>
                  <a:srgbClr val="FF0000"/>
                </a:solidFill>
                <a:latin typeface="Times New Roman"/>
                <a:ea typeface="ＭＳ Ｐゴシック"/>
              </a:rPr>
              <a:t>t</a:t>
            </a:r>
            <a:r>
              <a:rPr lang="ja-JP" altLang="en-US" sz="2400" b="1" baseline="30000" dirty="0">
                <a:solidFill>
                  <a:srgbClr val="FF0000"/>
                </a:solidFill>
                <a:latin typeface="Times New Roman"/>
                <a:ea typeface="Times New Roman"/>
              </a:rPr>
              <a:t>*</a:t>
            </a:r>
            <a:r>
              <a:rPr lang="en-US" sz="2400" b="1" dirty="0">
                <a:solidFill>
                  <a:srgbClr val="FF0000"/>
                </a:solidFill>
                <a:latin typeface="Times New Roman"/>
                <a:ea typeface="ＭＳ Ｐゴシック"/>
              </a:rPr>
              <a:t>/</a:t>
            </a:r>
            <a:r>
              <a:rPr lang="ja-JP" altLang="en-US" sz="2400" b="1" dirty="0">
                <a:solidFill>
                  <a:srgbClr val="FF0000"/>
                </a:solidFill>
                <a:latin typeface="Times New Roman"/>
                <a:sym typeface="Symbol"/>
              </a:rPr>
              <a:t></a:t>
            </a:r>
            <a:r>
              <a:rPr lang="en-US" sz="2400" b="1" baseline="-25000" dirty="0">
                <a:solidFill>
                  <a:srgbClr val="FF0000"/>
                </a:solidFill>
                <a:latin typeface="Times New Roman"/>
                <a:ea typeface="ＭＳ Ｐゴシック"/>
              </a:rPr>
              <a:t>r</a:t>
            </a:r>
            <a:r>
              <a:rPr lang="ja-JP" altLang="en-US" sz="2400" b="1" baseline="30000" dirty="0">
                <a:solidFill>
                  <a:srgbClr val="FF0000"/>
                </a:solidFill>
                <a:latin typeface="Times New Roman"/>
                <a:ea typeface="Times New Roman"/>
              </a:rPr>
              <a:t>*</a:t>
            </a:r>
            <a:r>
              <a:rPr lang="en-CA" sz="2400" b="1" dirty="0">
                <a:solidFill>
                  <a:srgbClr val="FF0000"/>
                </a:solidFill>
                <a:latin typeface="Times New Roman"/>
                <a:ea typeface="ＭＳ Ｐゴシック"/>
              </a:rPr>
              <a:t> </a:t>
            </a:r>
            <a:r>
              <a:rPr lang="en-CA" sz="2400" b="1" dirty="0" smtClean="0">
                <a:solidFill>
                  <a:srgbClr val="FF0000"/>
                </a:solidFill>
                <a:latin typeface="Times New Roman"/>
                <a:ea typeface="ＭＳ Ｐゴシック"/>
              </a:rPr>
              <a:t>defined earlier by (vii).</a:t>
            </a:r>
          </a:p>
          <a:p>
            <a:pPr marL="347472" indent="-347472" algn="just">
              <a:spcBef>
                <a:spcPts val="576"/>
              </a:spcBef>
            </a:pPr>
            <a:r>
              <a:rPr lang="en-CA" sz="2400" b="1" dirty="0">
                <a:latin typeface="Times New Roman"/>
              </a:rPr>
              <a:t>Once the estimates for the </a:t>
            </a:r>
            <a:r>
              <a:rPr lang="en-CA" sz="2400" b="1" dirty="0">
                <a:latin typeface="Times New Roman"/>
                <a:sym typeface="Symbol"/>
              </a:rPr>
              <a:t></a:t>
            </a:r>
            <a:r>
              <a:rPr lang="en-CA" sz="2400" b="1" baseline="-25000" dirty="0">
                <a:latin typeface="Times New Roman"/>
                <a:sym typeface="Symbol"/>
              </a:rPr>
              <a:t>t</a:t>
            </a:r>
            <a:r>
              <a:rPr lang="en-CA" sz="2400" b="1" dirty="0">
                <a:latin typeface="Times New Roman"/>
                <a:sym typeface="Symbol"/>
              </a:rPr>
              <a:t> and </a:t>
            </a:r>
            <a:r>
              <a:rPr lang="en-CA" sz="2400" b="1" baseline="-25000" dirty="0">
                <a:latin typeface="Times New Roman"/>
                <a:sym typeface="Symbol"/>
              </a:rPr>
              <a:t>n</a:t>
            </a:r>
            <a:r>
              <a:rPr lang="en-CA" sz="2400" b="1" dirty="0">
                <a:latin typeface="Times New Roman"/>
                <a:sym typeface="Symbol"/>
              </a:rPr>
              <a:t> have been computed, it turns out that we have </a:t>
            </a:r>
            <a:r>
              <a:rPr lang="en-CA" sz="2400" b="1" dirty="0">
                <a:solidFill>
                  <a:srgbClr val="FF0000"/>
                </a:solidFill>
                <a:latin typeface="Times New Roman"/>
                <a:sym typeface="Symbol"/>
              </a:rPr>
              <a:t>two methods </a:t>
            </a:r>
            <a:r>
              <a:rPr lang="en-CA" sz="2400" b="1" dirty="0">
                <a:latin typeface="Times New Roman"/>
                <a:sym typeface="Symbol"/>
              </a:rPr>
              <a:t>for constructing period by period </a:t>
            </a:r>
            <a:r>
              <a:rPr lang="en-CA" sz="2400" b="1" dirty="0">
                <a:solidFill>
                  <a:srgbClr val="FF0000"/>
                </a:solidFill>
                <a:latin typeface="Times New Roman"/>
                <a:sym typeface="Symbol"/>
              </a:rPr>
              <a:t>price and quantity levels</a:t>
            </a:r>
            <a:r>
              <a:rPr lang="en-CA" sz="2400" b="1" dirty="0">
                <a:latin typeface="Times New Roman"/>
                <a:sym typeface="Symbol"/>
              </a:rPr>
              <a:t>, P</a:t>
            </a:r>
            <a:r>
              <a:rPr lang="en-CA" sz="2400" b="1" baseline="30000" dirty="0">
                <a:latin typeface="Times New Roman"/>
                <a:sym typeface="Symbol"/>
              </a:rPr>
              <a:t>t</a:t>
            </a:r>
            <a:r>
              <a:rPr lang="en-CA" sz="2400" b="1" dirty="0">
                <a:latin typeface="Times New Roman"/>
                <a:sym typeface="Symbol"/>
              </a:rPr>
              <a:t> and </a:t>
            </a:r>
            <a:r>
              <a:rPr lang="en-CA" sz="2400" b="1" dirty="0" err="1">
                <a:latin typeface="Times New Roman"/>
                <a:sym typeface="Symbol"/>
              </a:rPr>
              <a:t>Q</a:t>
            </a:r>
            <a:r>
              <a:rPr lang="en-CA" sz="2400" b="1" baseline="30000" dirty="0" err="1">
                <a:latin typeface="Times New Roman"/>
                <a:sym typeface="Symbol"/>
              </a:rPr>
              <a:t>t</a:t>
            </a:r>
            <a:r>
              <a:rPr lang="en-CA" sz="2400" b="1" dirty="0">
                <a:latin typeface="Times New Roman"/>
                <a:sym typeface="Symbol"/>
              </a:rPr>
              <a:t> for t = 1,...,T.</a:t>
            </a:r>
          </a:p>
          <a:p>
            <a:pPr marL="347472" indent="-347472" algn="just">
              <a:spcBef>
                <a:spcPts val="576"/>
              </a:spcBef>
            </a:pPr>
            <a:endParaRPr lang="en-CA" dirty="0"/>
          </a:p>
        </p:txBody>
      </p:sp>
      <p:sp>
        <p:nvSpPr>
          <p:cNvPr id="4" name="Slide Number Placeholder 3"/>
          <p:cNvSpPr>
            <a:spLocks noGrp="1"/>
          </p:cNvSpPr>
          <p:nvPr>
            <p:ph type="sldNum" sz="quarter" idx="12"/>
          </p:nvPr>
        </p:nvSpPr>
        <p:spPr/>
        <p:txBody>
          <a:bodyPr/>
          <a:lstStyle/>
          <a:p>
            <a:fld id="{3FD4EE1D-E21F-4A6E-B4C6-0FD3B961D2BF}" type="slidenum">
              <a:rPr lang="en-CA" smtClean="0"/>
              <a:t>18</a:t>
            </a:fld>
            <a:endParaRPr lang="en-CA" dirty="0"/>
          </a:p>
        </p:txBody>
      </p:sp>
    </p:spTree>
    <p:extLst>
      <p:ext uri="{BB962C8B-B14F-4D97-AF65-F5344CB8AC3E}">
        <p14:creationId xmlns:p14="http://schemas.microsoft.com/office/powerpoint/2010/main" val="105265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fontScale="90000"/>
          </a:bodyPr>
          <a:lstStyle/>
          <a:p>
            <a:r>
              <a:rPr lang="en-CA" sz="2800" b="1" dirty="0">
                <a:latin typeface="Times New Roman"/>
                <a:ea typeface="MS Mincho"/>
              </a:rPr>
              <a:t>Time Product Dummy Regressions with Weights and with Missing Observations: 4</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fontScale="92500"/>
          </a:bodyPr>
          <a:lstStyle/>
          <a:p>
            <a:pPr algn="just"/>
            <a:r>
              <a:rPr lang="en-CA" sz="2400" b="1" dirty="0" smtClean="0">
                <a:solidFill>
                  <a:srgbClr val="FF0000"/>
                </a:solidFill>
                <a:latin typeface="Times New Roman"/>
                <a:sym typeface="Symbol"/>
              </a:rPr>
              <a:t>Method 1</a:t>
            </a:r>
            <a:r>
              <a:rPr lang="en-CA" sz="2400" b="1" dirty="0" smtClean="0">
                <a:latin typeface="Times New Roman"/>
                <a:sym typeface="Symbol"/>
              </a:rPr>
              <a:t> uses the estimates </a:t>
            </a:r>
            <a:r>
              <a:rPr lang="en-CA" sz="2400" b="1" dirty="0">
                <a:latin typeface="Times New Roman"/>
                <a:sym typeface="Symbol"/>
              </a:rPr>
              <a:t></a:t>
            </a:r>
            <a:r>
              <a:rPr lang="fr-CA" sz="2400" b="1" baseline="-25000" dirty="0">
                <a:latin typeface="Times New Roman"/>
                <a:sym typeface="Symbol"/>
              </a:rPr>
              <a:t>t</a:t>
            </a:r>
            <a:r>
              <a:rPr lang="fr-CA" sz="2400" b="1" baseline="30000" dirty="0">
                <a:latin typeface="Times New Roman"/>
                <a:sym typeface="Symbol"/>
              </a:rPr>
              <a:t>*</a:t>
            </a:r>
            <a:r>
              <a:rPr lang="fr-CA" sz="2400" b="1" dirty="0">
                <a:latin typeface="Times New Roman"/>
                <a:sym typeface="Symbol"/>
              </a:rPr>
              <a:t> </a:t>
            </a:r>
            <a:r>
              <a:rPr lang="fr-CA" sz="2400" b="1" dirty="0" smtClean="0">
                <a:latin typeface="Times New Roman"/>
                <a:sym typeface="Symbol"/>
              </a:rPr>
              <a:t>for the </a:t>
            </a:r>
            <a:r>
              <a:rPr lang="en-CA" sz="2400" b="1" dirty="0">
                <a:latin typeface="Times New Roman"/>
                <a:sym typeface="Symbol"/>
              </a:rPr>
              <a:t>P</a:t>
            </a:r>
            <a:r>
              <a:rPr lang="en-CA" sz="2400" b="1" baseline="30000" dirty="0">
                <a:latin typeface="Times New Roman"/>
                <a:sym typeface="Symbol"/>
              </a:rPr>
              <a:t>t</a:t>
            </a:r>
            <a:r>
              <a:rPr lang="fr-CA" sz="2400" b="1" dirty="0" smtClean="0">
                <a:latin typeface="Times New Roman"/>
                <a:sym typeface="Symbol"/>
              </a:rPr>
              <a:t> and defines </a:t>
            </a:r>
            <a:r>
              <a:rPr lang="en-CA" sz="2400" b="1" dirty="0" err="1">
                <a:latin typeface="Times New Roman"/>
                <a:sym typeface="Symbol"/>
              </a:rPr>
              <a:t>Q</a:t>
            </a:r>
            <a:r>
              <a:rPr lang="en-CA" sz="2400" b="1" baseline="30000" dirty="0" err="1">
                <a:latin typeface="Times New Roman"/>
                <a:sym typeface="Symbol"/>
              </a:rPr>
              <a:t>t</a:t>
            </a:r>
            <a:r>
              <a:rPr lang="en-CA" sz="2400" b="1" dirty="0">
                <a:latin typeface="Times New Roman"/>
                <a:sym typeface="Symbol"/>
              </a:rPr>
              <a:t> </a:t>
            </a:r>
            <a:r>
              <a:rPr lang="en-CA" sz="2400" b="1" dirty="0" smtClean="0">
                <a:latin typeface="Times New Roman"/>
                <a:sym typeface="Symbol"/>
              </a:rPr>
              <a:t>residually:</a:t>
            </a:r>
          </a:p>
          <a:p>
            <a:pPr marL="0" indent="0" algn="just">
              <a:buNone/>
            </a:pPr>
            <a:r>
              <a:rPr lang="fr-CA" sz="2400" b="1" dirty="0" smtClean="0">
                <a:latin typeface="Times New Roman"/>
              </a:rPr>
              <a:t>(</a:t>
            </a:r>
            <a:r>
              <a:rPr lang="fr-CA" sz="2400" b="1" dirty="0">
                <a:latin typeface="Times New Roman"/>
              </a:rPr>
              <a:t>45) P</a:t>
            </a:r>
            <a:r>
              <a:rPr lang="fr-CA" sz="2400" b="1" baseline="30000" dirty="0">
                <a:latin typeface="Times New Roman"/>
              </a:rPr>
              <a:t>t*</a:t>
            </a:r>
            <a:r>
              <a:rPr lang="fr-CA" sz="2400" b="1" dirty="0">
                <a:latin typeface="Times New Roman"/>
              </a:rPr>
              <a:t> </a:t>
            </a:r>
            <a:r>
              <a:rPr lang="en-CA" sz="2400" b="1" dirty="0">
                <a:latin typeface="Times New Roman"/>
                <a:sym typeface="Symbol"/>
              </a:rPr>
              <a:t></a:t>
            </a:r>
            <a:r>
              <a:rPr lang="fr-CA" sz="2400" b="1" dirty="0">
                <a:latin typeface="Times New Roman"/>
                <a:sym typeface="Symbol"/>
              </a:rPr>
              <a:t> </a:t>
            </a:r>
            <a:r>
              <a:rPr lang="en-CA" sz="2400" b="1" dirty="0">
                <a:latin typeface="Times New Roman"/>
                <a:sym typeface="Symbol"/>
              </a:rPr>
              <a:t></a:t>
            </a:r>
            <a:r>
              <a:rPr lang="fr-CA" sz="2400" b="1" baseline="-25000" dirty="0">
                <a:latin typeface="Times New Roman"/>
                <a:sym typeface="Symbol"/>
              </a:rPr>
              <a:t>t</a:t>
            </a:r>
            <a:r>
              <a:rPr lang="fr-CA" sz="2400" b="1" baseline="30000" dirty="0">
                <a:latin typeface="Times New Roman"/>
                <a:sym typeface="Symbol"/>
              </a:rPr>
              <a:t>*</a:t>
            </a:r>
            <a:r>
              <a:rPr lang="fr-CA" sz="2400" b="1" dirty="0">
                <a:latin typeface="Times New Roman"/>
                <a:sym typeface="Symbol"/>
              </a:rPr>
              <a:t> = </a:t>
            </a:r>
            <a:r>
              <a:rPr lang="fr-CA" sz="2400" b="1" dirty="0" err="1">
                <a:latin typeface="Times New Roman"/>
                <a:sym typeface="Symbol"/>
              </a:rPr>
              <a:t>exp</a:t>
            </a:r>
            <a:r>
              <a:rPr lang="fr-CA" sz="2400" b="1" dirty="0">
                <a:latin typeface="Times New Roman"/>
                <a:sym typeface="Symbol"/>
              </a:rPr>
              <a:t>[</a:t>
            </a:r>
            <a:r>
              <a:rPr lang="en-CA" sz="2400" b="1" dirty="0">
                <a:latin typeface="Times New Roman"/>
                <a:sym typeface="Symbol"/>
              </a:rPr>
              <a:t></a:t>
            </a:r>
            <a:r>
              <a:rPr lang="fr-CA" sz="2400" b="1" baseline="-25000" dirty="0">
                <a:latin typeface="Times New Roman"/>
                <a:sym typeface="Symbol"/>
              </a:rPr>
              <a:t>n</a:t>
            </a:r>
            <a:r>
              <a:rPr lang="en-CA" sz="2400" b="1" baseline="-25000" dirty="0">
                <a:latin typeface="Times New Roman"/>
                <a:sym typeface="Symbol"/>
              </a:rPr>
              <a:t></a:t>
            </a:r>
            <a:r>
              <a:rPr lang="fr-CA" sz="2400" b="1" baseline="-25000" dirty="0">
                <a:latin typeface="Times New Roman"/>
                <a:sym typeface="Symbol"/>
              </a:rPr>
              <a:t>S(t)</a:t>
            </a:r>
            <a:r>
              <a:rPr lang="fr-CA" sz="2400" b="1" dirty="0">
                <a:latin typeface="Times New Roman"/>
                <a:sym typeface="Symbol"/>
              </a:rPr>
              <a:t> </a:t>
            </a:r>
            <a:r>
              <a:rPr lang="fr-CA" sz="2400" b="1" dirty="0" err="1">
                <a:latin typeface="Times New Roman"/>
                <a:sym typeface="Symbol"/>
              </a:rPr>
              <a:t>s</a:t>
            </a:r>
            <a:r>
              <a:rPr lang="fr-CA" sz="2400" b="1" baseline="-25000" dirty="0" err="1">
                <a:latin typeface="Times New Roman"/>
                <a:sym typeface="Symbol"/>
              </a:rPr>
              <a:t>tn</a:t>
            </a:r>
            <a:r>
              <a:rPr lang="fr-CA" sz="2400" b="1" dirty="0" err="1">
                <a:latin typeface="Times New Roman"/>
                <a:sym typeface="Symbol"/>
              </a:rPr>
              <a:t>ln</a:t>
            </a:r>
            <a:r>
              <a:rPr lang="fr-CA" sz="2400" b="1" dirty="0">
                <a:latin typeface="Times New Roman"/>
                <a:sym typeface="Symbol"/>
              </a:rPr>
              <a:t>(p</a:t>
            </a:r>
            <a:r>
              <a:rPr lang="fr-CA" sz="2400" b="1" baseline="-25000" dirty="0">
                <a:latin typeface="Times New Roman"/>
                <a:sym typeface="Symbol"/>
              </a:rPr>
              <a:t>tn</a:t>
            </a:r>
            <a:r>
              <a:rPr lang="fr-CA" sz="2400" b="1" dirty="0">
                <a:latin typeface="Times New Roman"/>
                <a:sym typeface="Symbol"/>
              </a:rPr>
              <a:t>/</a:t>
            </a:r>
            <a:r>
              <a:rPr lang="en-CA" sz="2400" b="1" dirty="0">
                <a:latin typeface="Times New Roman"/>
                <a:sym typeface="Symbol"/>
              </a:rPr>
              <a:t></a:t>
            </a:r>
            <a:r>
              <a:rPr lang="fr-CA" sz="2400" b="1" baseline="-25000" dirty="0">
                <a:latin typeface="Times New Roman"/>
                <a:sym typeface="Symbol"/>
              </a:rPr>
              <a:t>n</a:t>
            </a:r>
            <a:r>
              <a:rPr lang="fr-CA" sz="2400" b="1" baseline="30000" dirty="0">
                <a:latin typeface="Times New Roman"/>
                <a:sym typeface="Symbol"/>
              </a:rPr>
              <a:t>*</a:t>
            </a:r>
            <a:r>
              <a:rPr lang="fr-CA" sz="2400" b="1" dirty="0">
                <a:latin typeface="Times New Roman"/>
                <a:sym typeface="Symbol"/>
              </a:rPr>
              <a:t>)]</a:t>
            </a:r>
            <a:r>
              <a:rPr lang="fr-CA" sz="2400" b="1" baseline="30000" dirty="0">
                <a:latin typeface="Times New Roman"/>
                <a:sym typeface="Symbol"/>
              </a:rPr>
              <a:t> </a:t>
            </a:r>
            <a:r>
              <a:rPr lang="fr-CA" sz="2400" b="1" dirty="0">
                <a:latin typeface="Times New Roman"/>
                <a:sym typeface="Symbol"/>
              </a:rPr>
              <a:t> </a:t>
            </a:r>
            <a:r>
              <a:rPr lang="fr-CA" sz="2400" b="1" dirty="0" smtClean="0">
                <a:latin typeface="Times New Roman"/>
                <a:sym typeface="Symbol"/>
              </a:rPr>
              <a:t>;                                      </a:t>
            </a:r>
            <a:r>
              <a:rPr lang="fr-CA" sz="2400" b="1" dirty="0">
                <a:latin typeface="Times New Roman"/>
                <a:sym typeface="Symbol"/>
              </a:rPr>
              <a:t>t = 1,...,T;</a:t>
            </a:r>
          </a:p>
          <a:p>
            <a:pPr marL="0" indent="0" algn="just">
              <a:buNone/>
            </a:pPr>
            <a:r>
              <a:rPr lang="fr-CA" sz="2400" b="1" dirty="0">
                <a:latin typeface="Times New Roman"/>
              </a:rPr>
              <a:t>(46) </a:t>
            </a:r>
            <a:r>
              <a:rPr lang="fr-CA" sz="2400" b="1" dirty="0" err="1">
                <a:latin typeface="Times New Roman"/>
              </a:rPr>
              <a:t>Q</a:t>
            </a:r>
            <a:r>
              <a:rPr lang="fr-CA" sz="2400" b="1" baseline="30000" dirty="0" err="1">
                <a:latin typeface="Times New Roman"/>
              </a:rPr>
              <a:t>t</a:t>
            </a:r>
            <a:r>
              <a:rPr lang="fr-CA" sz="2400" b="1" baseline="30000" dirty="0">
                <a:latin typeface="Times New Roman"/>
              </a:rPr>
              <a:t>*</a:t>
            </a:r>
            <a:r>
              <a:rPr lang="fr-CA" sz="2400" b="1" dirty="0">
                <a:latin typeface="Times New Roman"/>
              </a:rPr>
              <a:t> </a:t>
            </a:r>
            <a:r>
              <a:rPr lang="en-CA" sz="2400" b="1" dirty="0">
                <a:latin typeface="Times New Roman"/>
                <a:sym typeface="Symbol"/>
              </a:rPr>
              <a:t></a:t>
            </a:r>
            <a:r>
              <a:rPr lang="fr-CA" sz="2400" b="1" dirty="0">
                <a:latin typeface="Times New Roman"/>
                <a:sym typeface="Symbol"/>
              </a:rPr>
              <a:t> </a:t>
            </a:r>
            <a:r>
              <a:rPr lang="en-CA" sz="2400" b="1" dirty="0">
                <a:latin typeface="Times New Roman"/>
                <a:sym typeface="Symbol"/>
              </a:rPr>
              <a:t></a:t>
            </a:r>
            <a:r>
              <a:rPr lang="fr-CA" sz="2400" b="1" baseline="-25000" dirty="0">
                <a:latin typeface="Times New Roman"/>
                <a:sym typeface="Symbol"/>
              </a:rPr>
              <a:t>n</a:t>
            </a:r>
            <a:r>
              <a:rPr lang="en-CA" sz="2400" b="1" baseline="-25000" dirty="0">
                <a:latin typeface="Times New Roman"/>
                <a:sym typeface="Symbol"/>
              </a:rPr>
              <a:t></a:t>
            </a:r>
            <a:r>
              <a:rPr lang="fr-CA" sz="2400" b="1" baseline="-25000" dirty="0">
                <a:latin typeface="Times New Roman"/>
                <a:sym typeface="Symbol"/>
              </a:rPr>
              <a:t>S(t) </a:t>
            </a:r>
            <a:r>
              <a:rPr lang="fr-CA" sz="2400" b="1" dirty="0" err="1">
                <a:latin typeface="Times New Roman"/>
                <a:sym typeface="Symbol"/>
              </a:rPr>
              <a:t>p</a:t>
            </a:r>
            <a:r>
              <a:rPr lang="fr-CA" sz="2400" b="1" baseline="-25000" dirty="0" err="1">
                <a:latin typeface="Times New Roman"/>
                <a:sym typeface="Symbol"/>
              </a:rPr>
              <a:t>tn</a:t>
            </a:r>
            <a:r>
              <a:rPr lang="fr-CA" sz="2400" b="1" dirty="0" err="1">
                <a:latin typeface="Times New Roman"/>
                <a:sym typeface="Symbol"/>
              </a:rPr>
              <a:t>q</a:t>
            </a:r>
            <a:r>
              <a:rPr lang="fr-CA" sz="2400" b="1" baseline="-25000" dirty="0" err="1">
                <a:latin typeface="Times New Roman"/>
                <a:sym typeface="Symbol"/>
              </a:rPr>
              <a:t>tn</a:t>
            </a:r>
            <a:r>
              <a:rPr lang="fr-CA" sz="2400" b="1" dirty="0">
                <a:latin typeface="Times New Roman"/>
                <a:sym typeface="Symbol"/>
              </a:rPr>
              <a:t>/P</a:t>
            </a:r>
            <a:r>
              <a:rPr lang="fr-CA" sz="2400" b="1" baseline="30000" dirty="0">
                <a:latin typeface="Times New Roman"/>
                <a:sym typeface="Symbol"/>
              </a:rPr>
              <a:t>t*</a:t>
            </a:r>
            <a:r>
              <a:rPr lang="fr-CA" sz="2400" b="1" dirty="0">
                <a:latin typeface="Times New Roman"/>
                <a:sym typeface="Symbol"/>
              </a:rPr>
              <a:t> </a:t>
            </a:r>
            <a:r>
              <a:rPr lang="fr-CA" sz="2400" b="1" dirty="0" smtClean="0">
                <a:latin typeface="Times New Roman"/>
                <a:sym typeface="Symbol"/>
              </a:rPr>
              <a:t>;                                                              t </a:t>
            </a:r>
            <a:r>
              <a:rPr lang="fr-CA" sz="2400" b="1" dirty="0">
                <a:latin typeface="Times New Roman"/>
                <a:sym typeface="Symbol"/>
              </a:rPr>
              <a:t>= 1,...,T</a:t>
            </a:r>
            <a:r>
              <a:rPr lang="fr-CA" sz="2400" b="1" dirty="0" smtClean="0">
                <a:latin typeface="Times New Roman"/>
                <a:sym typeface="Symbol"/>
              </a:rPr>
              <a:t>.</a:t>
            </a:r>
          </a:p>
          <a:p>
            <a:pPr algn="just"/>
            <a:r>
              <a:rPr lang="en-CA" sz="2400" b="1" dirty="0">
                <a:solidFill>
                  <a:srgbClr val="FF0000"/>
                </a:solidFill>
                <a:latin typeface="Times New Roman"/>
                <a:sym typeface="Symbol"/>
              </a:rPr>
              <a:t>Method </a:t>
            </a:r>
            <a:r>
              <a:rPr lang="en-CA" sz="2400" b="1" dirty="0" smtClean="0">
                <a:solidFill>
                  <a:srgbClr val="FF0000"/>
                </a:solidFill>
                <a:latin typeface="Times New Roman"/>
                <a:sym typeface="Symbol"/>
              </a:rPr>
              <a:t>2</a:t>
            </a:r>
            <a:r>
              <a:rPr lang="en-CA" sz="2400" b="1" dirty="0" smtClean="0">
                <a:latin typeface="Times New Roman"/>
                <a:sym typeface="Symbol"/>
              </a:rPr>
              <a:t> </a:t>
            </a:r>
            <a:r>
              <a:rPr lang="en-CA" sz="2400" b="1" dirty="0">
                <a:latin typeface="Times New Roman"/>
                <a:sym typeface="Symbol"/>
              </a:rPr>
              <a:t>uses the estimates </a:t>
            </a:r>
            <a:r>
              <a:rPr lang="fr-CA" sz="2400" b="1" baseline="-25000" dirty="0">
                <a:latin typeface="Times New Roman"/>
                <a:sym typeface="Symbol"/>
              </a:rPr>
              <a:t>n</a:t>
            </a:r>
            <a:r>
              <a:rPr lang="fr-CA" sz="2400" b="1" baseline="30000" dirty="0">
                <a:latin typeface="Times New Roman"/>
                <a:sym typeface="Symbol"/>
              </a:rPr>
              <a:t>*</a:t>
            </a:r>
            <a:r>
              <a:rPr lang="fr-CA" sz="2400" b="1" dirty="0" smtClean="0">
                <a:latin typeface="Times New Roman"/>
                <a:sym typeface="Symbol"/>
              </a:rPr>
              <a:t> in order to define period t aggregate quantity </a:t>
            </a:r>
            <a:r>
              <a:rPr lang="en-CA" sz="2400" b="1" dirty="0" err="1">
                <a:latin typeface="Times New Roman"/>
                <a:sym typeface="Symbol"/>
              </a:rPr>
              <a:t>Q</a:t>
            </a:r>
            <a:r>
              <a:rPr lang="en-CA" sz="2400" b="1" baseline="30000" dirty="0" err="1">
                <a:latin typeface="Times New Roman"/>
                <a:sym typeface="Symbol"/>
              </a:rPr>
              <a:t>t</a:t>
            </a:r>
            <a:r>
              <a:rPr lang="fr-CA" sz="2400" b="1" dirty="0" smtClean="0">
                <a:latin typeface="Times New Roman"/>
                <a:sym typeface="Symbol"/>
              </a:rPr>
              <a:t> and defines the corresponding price level </a:t>
            </a:r>
            <a:r>
              <a:rPr lang="en-CA" sz="2400" b="1" dirty="0" smtClean="0">
                <a:latin typeface="Times New Roman"/>
                <a:sym typeface="Symbol"/>
              </a:rPr>
              <a:t>P</a:t>
            </a:r>
            <a:r>
              <a:rPr lang="en-CA" sz="2400" b="1" baseline="30000" dirty="0" smtClean="0">
                <a:latin typeface="Times New Roman"/>
                <a:sym typeface="Symbol"/>
              </a:rPr>
              <a:t>t</a:t>
            </a:r>
            <a:r>
              <a:rPr lang="en-CA" sz="2400" b="1" dirty="0" smtClean="0">
                <a:latin typeface="Times New Roman"/>
                <a:sym typeface="Symbol"/>
              </a:rPr>
              <a:t> </a:t>
            </a:r>
            <a:r>
              <a:rPr lang="en-CA" sz="2400" b="1" dirty="0">
                <a:latin typeface="Times New Roman"/>
                <a:sym typeface="Symbol"/>
              </a:rPr>
              <a:t>residually</a:t>
            </a:r>
            <a:r>
              <a:rPr lang="en-CA" sz="2400" b="1" dirty="0" smtClean="0">
                <a:latin typeface="Times New Roman"/>
                <a:sym typeface="Symbol"/>
              </a:rPr>
              <a:t>:</a:t>
            </a:r>
          </a:p>
          <a:p>
            <a:pPr marL="0" indent="0" algn="just">
              <a:buNone/>
            </a:pPr>
            <a:r>
              <a:rPr lang="en-US" sz="2400" b="1" dirty="0">
                <a:latin typeface="Times New Roman"/>
              </a:rPr>
              <a:t>(47) </a:t>
            </a:r>
            <a:r>
              <a:rPr lang="en-US" sz="2400" b="1" dirty="0" err="1">
                <a:latin typeface="Times New Roman"/>
              </a:rPr>
              <a:t>Q</a:t>
            </a:r>
            <a:r>
              <a:rPr lang="en-US" sz="2400" b="1" baseline="30000" dirty="0" err="1">
                <a:latin typeface="Times New Roman"/>
              </a:rPr>
              <a:t>t</a:t>
            </a:r>
            <a:r>
              <a:rPr lang="en-US" sz="2400" b="1" baseline="30000" dirty="0">
                <a:latin typeface="Times New Roman"/>
              </a:rPr>
              <a:t>**</a:t>
            </a:r>
            <a:r>
              <a:rPr lang="en-US" sz="2400" b="1" dirty="0">
                <a:latin typeface="Times New Roman"/>
              </a:rPr>
              <a:t> </a:t>
            </a:r>
            <a:r>
              <a:rPr lang="en-CA" sz="2400" b="1" dirty="0">
                <a:latin typeface="Times New Roman"/>
                <a:sym typeface="Symbol"/>
              </a:rPr>
              <a:t></a:t>
            </a:r>
            <a:r>
              <a:rPr lang="en-US" sz="2400" b="1" dirty="0">
                <a:latin typeface="Times New Roman"/>
                <a:sym typeface="Symbol"/>
              </a:rPr>
              <a:t> </a:t>
            </a:r>
            <a:r>
              <a:rPr lang="en-CA" sz="2400" b="1" dirty="0">
                <a:latin typeface="Times New Roman"/>
                <a:sym typeface="Symbol"/>
              </a:rPr>
              <a:t></a:t>
            </a:r>
            <a:r>
              <a:rPr lang="en-US" sz="2400" b="1" baseline="-25000" dirty="0">
                <a:latin typeface="Times New Roman"/>
                <a:sym typeface="Symbol"/>
              </a:rPr>
              <a:t>n</a:t>
            </a:r>
            <a:r>
              <a:rPr lang="en-CA" sz="2400" b="1" baseline="-25000" dirty="0">
                <a:latin typeface="Times New Roman"/>
                <a:sym typeface="Symbol"/>
              </a:rPr>
              <a:t></a:t>
            </a:r>
            <a:r>
              <a:rPr lang="en-US" sz="2400" b="1" baseline="-25000" dirty="0">
                <a:latin typeface="Times New Roman"/>
                <a:sym typeface="Symbol"/>
              </a:rPr>
              <a:t>S(t)</a:t>
            </a:r>
            <a:r>
              <a:rPr lang="en-US" sz="2400" b="1" dirty="0">
                <a:latin typeface="Times New Roman"/>
                <a:sym typeface="Symbol"/>
              </a:rPr>
              <a:t> </a:t>
            </a:r>
            <a:r>
              <a:rPr lang="en-CA" sz="2400" b="1" dirty="0">
                <a:latin typeface="Times New Roman"/>
                <a:sym typeface="Symbol"/>
              </a:rPr>
              <a:t></a:t>
            </a:r>
            <a:r>
              <a:rPr lang="en-US" sz="2400" b="1" baseline="-25000" dirty="0">
                <a:latin typeface="Times New Roman"/>
                <a:sym typeface="Symbol"/>
              </a:rPr>
              <a:t>n</a:t>
            </a:r>
            <a:r>
              <a:rPr lang="en-US" sz="2400" b="1" baseline="30000" dirty="0">
                <a:latin typeface="Times New Roman"/>
                <a:sym typeface="Symbol"/>
              </a:rPr>
              <a:t>*</a:t>
            </a:r>
            <a:r>
              <a:rPr lang="en-US" sz="2400" b="1" dirty="0" err="1">
                <a:latin typeface="Times New Roman"/>
                <a:sym typeface="Symbol"/>
              </a:rPr>
              <a:t>q</a:t>
            </a:r>
            <a:r>
              <a:rPr lang="en-US" sz="2400" b="1" baseline="-25000" dirty="0" err="1">
                <a:latin typeface="Times New Roman"/>
                <a:sym typeface="Symbol"/>
              </a:rPr>
              <a:t>tn</a:t>
            </a:r>
            <a:r>
              <a:rPr lang="en-US" sz="2400" b="1" dirty="0">
                <a:latin typeface="Times New Roman"/>
                <a:sym typeface="Symbol"/>
              </a:rPr>
              <a:t> </a:t>
            </a:r>
            <a:r>
              <a:rPr lang="en-US" sz="2400" b="1" dirty="0" smtClean="0">
                <a:latin typeface="Times New Roman"/>
                <a:sym typeface="Symbol"/>
              </a:rPr>
              <a:t>;                                                                </a:t>
            </a:r>
            <a:r>
              <a:rPr lang="en-US" sz="2400" b="1" dirty="0">
                <a:latin typeface="Times New Roman"/>
                <a:sym typeface="Symbol"/>
              </a:rPr>
              <a:t>t = 1,...,T;</a:t>
            </a:r>
          </a:p>
          <a:p>
            <a:pPr marL="0" indent="0" algn="just">
              <a:buNone/>
            </a:pPr>
            <a:r>
              <a:rPr lang="fr-CA" sz="2400" b="1" dirty="0">
                <a:latin typeface="Times New Roman"/>
              </a:rPr>
              <a:t>(48) P</a:t>
            </a:r>
            <a:r>
              <a:rPr lang="fr-CA" sz="2400" b="1" baseline="30000" dirty="0">
                <a:latin typeface="Times New Roman"/>
              </a:rPr>
              <a:t>t**</a:t>
            </a:r>
            <a:r>
              <a:rPr lang="fr-CA" sz="2400" b="1" dirty="0">
                <a:latin typeface="Times New Roman"/>
              </a:rPr>
              <a:t> </a:t>
            </a:r>
            <a:r>
              <a:rPr lang="en-CA" sz="2400" b="1" dirty="0">
                <a:latin typeface="Times New Roman"/>
                <a:sym typeface="Symbol"/>
              </a:rPr>
              <a:t></a:t>
            </a:r>
            <a:r>
              <a:rPr lang="fr-CA" sz="2400" b="1" dirty="0">
                <a:latin typeface="Times New Roman"/>
                <a:sym typeface="Symbol"/>
              </a:rPr>
              <a:t> </a:t>
            </a:r>
            <a:r>
              <a:rPr lang="en-CA" sz="2400" b="1" dirty="0">
                <a:latin typeface="Times New Roman"/>
                <a:sym typeface="Symbol"/>
              </a:rPr>
              <a:t></a:t>
            </a:r>
            <a:r>
              <a:rPr lang="fr-CA" sz="2400" b="1" baseline="-25000" dirty="0">
                <a:latin typeface="Times New Roman"/>
                <a:sym typeface="Symbol"/>
              </a:rPr>
              <a:t>n</a:t>
            </a:r>
            <a:r>
              <a:rPr lang="en-CA" sz="2400" b="1" baseline="-25000" dirty="0">
                <a:latin typeface="Times New Roman"/>
                <a:sym typeface="Symbol"/>
              </a:rPr>
              <a:t></a:t>
            </a:r>
            <a:r>
              <a:rPr lang="fr-CA" sz="2400" b="1" baseline="-25000" dirty="0">
                <a:latin typeface="Times New Roman"/>
                <a:sym typeface="Symbol"/>
              </a:rPr>
              <a:t>S(t) </a:t>
            </a:r>
            <a:r>
              <a:rPr lang="fr-CA" sz="2400" b="1" dirty="0" err="1">
                <a:latin typeface="Times New Roman"/>
                <a:sym typeface="Symbol"/>
              </a:rPr>
              <a:t>p</a:t>
            </a:r>
            <a:r>
              <a:rPr lang="fr-CA" sz="2400" b="1" baseline="-25000" dirty="0" err="1">
                <a:latin typeface="Times New Roman"/>
                <a:sym typeface="Symbol"/>
              </a:rPr>
              <a:t>tn</a:t>
            </a:r>
            <a:r>
              <a:rPr lang="fr-CA" sz="2400" b="1" dirty="0" err="1">
                <a:latin typeface="Times New Roman"/>
                <a:sym typeface="Symbol"/>
              </a:rPr>
              <a:t>q</a:t>
            </a:r>
            <a:r>
              <a:rPr lang="fr-CA" sz="2400" b="1" baseline="-25000" dirty="0" err="1">
                <a:latin typeface="Times New Roman"/>
                <a:sym typeface="Symbol"/>
              </a:rPr>
              <a:t>tn</a:t>
            </a:r>
            <a:r>
              <a:rPr lang="fr-CA" sz="2400" b="1" dirty="0">
                <a:latin typeface="Times New Roman"/>
                <a:sym typeface="Symbol"/>
              </a:rPr>
              <a:t>/</a:t>
            </a:r>
            <a:r>
              <a:rPr lang="fr-CA" sz="2400" b="1" dirty="0" err="1">
                <a:latin typeface="Times New Roman"/>
                <a:sym typeface="Symbol"/>
              </a:rPr>
              <a:t>Q</a:t>
            </a:r>
            <a:r>
              <a:rPr lang="fr-CA" sz="2400" b="1" baseline="30000" dirty="0" err="1">
                <a:latin typeface="Times New Roman"/>
                <a:sym typeface="Symbol"/>
              </a:rPr>
              <a:t>t</a:t>
            </a:r>
            <a:r>
              <a:rPr lang="fr-CA" sz="2400" b="1" baseline="30000" dirty="0">
                <a:latin typeface="Times New Roman"/>
                <a:sym typeface="Symbol"/>
              </a:rPr>
              <a:t>**</a:t>
            </a:r>
            <a:r>
              <a:rPr lang="fr-CA" sz="2400" b="1" dirty="0">
                <a:latin typeface="Times New Roman"/>
                <a:sym typeface="Symbol"/>
              </a:rPr>
              <a:t> </a:t>
            </a:r>
            <a:r>
              <a:rPr lang="fr-CA" sz="2400" b="1" dirty="0" smtClean="0">
                <a:latin typeface="Times New Roman"/>
                <a:sym typeface="Symbol"/>
              </a:rPr>
              <a:t>                                                            t </a:t>
            </a:r>
            <a:r>
              <a:rPr lang="fr-CA" sz="2400" b="1" dirty="0">
                <a:latin typeface="Times New Roman"/>
                <a:sym typeface="Symbol"/>
              </a:rPr>
              <a:t>= 1,...,T;</a:t>
            </a:r>
          </a:p>
          <a:p>
            <a:pPr marL="0" indent="0" algn="just">
              <a:buNone/>
            </a:pPr>
            <a:r>
              <a:rPr lang="en-US" sz="2400" b="1" dirty="0">
                <a:latin typeface="Times New Roman"/>
              </a:rPr>
              <a:t>              = </a:t>
            </a:r>
            <a:r>
              <a:rPr lang="en-CA" sz="2400" b="1" dirty="0">
                <a:latin typeface="Times New Roman"/>
                <a:sym typeface="Symbol"/>
              </a:rPr>
              <a:t></a:t>
            </a:r>
            <a:r>
              <a:rPr lang="en-US" sz="2400" b="1" baseline="-25000" dirty="0">
                <a:latin typeface="Times New Roman"/>
                <a:sym typeface="Symbol"/>
              </a:rPr>
              <a:t>n</a:t>
            </a:r>
            <a:r>
              <a:rPr lang="en-CA" sz="2400" b="1" baseline="-25000" dirty="0">
                <a:latin typeface="Times New Roman"/>
                <a:sym typeface="Symbol"/>
              </a:rPr>
              <a:t></a:t>
            </a:r>
            <a:r>
              <a:rPr lang="en-US" sz="2400" b="1" baseline="-25000" dirty="0">
                <a:latin typeface="Times New Roman"/>
                <a:sym typeface="Symbol"/>
              </a:rPr>
              <a:t>S(t) </a:t>
            </a:r>
            <a:r>
              <a:rPr lang="en-US" sz="2400" b="1" dirty="0" err="1">
                <a:latin typeface="Times New Roman"/>
                <a:sym typeface="Symbol"/>
              </a:rPr>
              <a:t>p</a:t>
            </a:r>
            <a:r>
              <a:rPr lang="en-US" sz="2400" b="1" baseline="-25000" dirty="0" err="1">
                <a:latin typeface="Times New Roman"/>
                <a:sym typeface="Symbol"/>
              </a:rPr>
              <a:t>tn</a:t>
            </a:r>
            <a:r>
              <a:rPr lang="en-US" sz="2400" b="1" dirty="0" err="1">
                <a:latin typeface="Times New Roman"/>
                <a:sym typeface="Symbol"/>
              </a:rPr>
              <a:t>q</a:t>
            </a:r>
            <a:r>
              <a:rPr lang="en-US" sz="2400" b="1" baseline="-25000" dirty="0" err="1">
                <a:latin typeface="Times New Roman"/>
                <a:sym typeface="Symbol"/>
              </a:rPr>
              <a:t>tn</a:t>
            </a:r>
            <a:r>
              <a:rPr lang="en-US" sz="2400" b="1" dirty="0">
                <a:latin typeface="Times New Roman"/>
                <a:sym typeface="Symbol"/>
              </a:rPr>
              <a:t>/</a:t>
            </a:r>
            <a:r>
              <a:rPr lang="en-CA" sz="2400" b="1" dirty="0">
                <a:latin typeface="Times New Roman"/>
                <a:sym typeface="Symbol"/>
              </a:rPr>
              <a:t></a:t>
            </a:r>
            <a:r>
              <a:rPr lang="en-US" sz="2400" b="1" baseline="-25000" dirty="0">
                <a:latin typeface="Times New Roman"/>
                <a:sym typeface="Symbol"/>
              </a:rPr>
              <a:t>n</a:t>
            </a:r>
            <a:r>
              <a:rPr lang="en-CA" sz="2400" b="1" baseline="-25000" dirty="0">
                <a:latin typeface="Times New Roman"/>
                <a:sym typeface="Symbol"/>
              </a:rPr>
              <a:t></a:t>
            </a:r>
            <a:r>
              <a:rPr lang="en-US" sz="2400" b="1" baseline="-25000" dirty="0">
                <a:latin typeface="Times New Roman"/>
                <a:sym typeface="Symbol"/>
              </a:rPr>
              <a:t>S(t)</a:t>
            </a:r>
            <a:r>
              <a:rPr lang="en-US" sz="2400" b="1" dirty="0">
                <a:latin typeface="Times New Roman"/>
                <a:sym typeface="Symbol"/>
              </a:rPr>
              <a:t> </a:t>
            </a:r>
            <a:r>
              <a:rPr lang="en-CA" sz="2400" b="1" dirty="0">
                <a:latin typeface="Times New Roman"/>
                <a:sym typeface="Symbol"/>
              </a:rPr>
              <a:t></a:t>
            </a:r>
            <a:r>
              <a:rPr lang="en-US" sz="2400" b="1" baseline="-25000" dirty="0" smtClean="0">
                <a:latin typeface="Times New Roman"/>
                <a:sym typeface="Symbol"/>
              </a:rPr>
              <a:t>n</a:t>
            </a:r>
            <a:r>
              <a:rPr lang="en-US" sz="2400" b="1" baseline="30000" dirty="0" smtClean="0">
                <a:latin typeface="Times New Roman"/>
                <a:sym typeface="Symbol"/>
              </a:rPr>
              <a:t>*</a:t>
            </a:r>
            <a:r>
              <a:rPr lang="en-US" sz="2400" b="1" dirty="0" err="1" smtClean="0">
                <a:latin typeface="Times New Roman"/>
                <a:sym typeface="Symbol"/>
              </a:rPr>
              <a:t>q</a:t>
            </a:r>
            <a:r>
              <a:rPr lang="en-US" sz="2400" b="1" baseline="-25000" dirty="0" err="1" smtClean="0">
                <a:latin typeface="Times New Roman"/>
                <a:sym typeface="Symbol"/>
              </a:rPr>
              <a:t>tn</a:t>
            </a:r>
            <a:r>
              <a:rPr lang="en-US" sz="2400" b="1" dirty="0" smtClean="0">
                <a:latin typeface="Times New Roman"/>
                <a:sym typeface="Symbol"/>
              </a:rPr>
              <a:t>                                                </a:t>
            </a:r>
            <a:r>
              <a:rPr lang="en-US" sz="2400" b="1" dirty="0">
                <a:latin typeface="Times New Roman"/>
                <a:sym typeface="Symbol"/>
              </a:rPr>
              <a:t>using (47)</a:t>
            </a:r>
          </a:p>
          <a:p>
            <a:pPr marL="0" indent="0" algn="just">
              <a:buNone/>
            </a:pPr>
            <a:r>
              <a:rPr lang="en-US" sz="2400" b="1" dirty="0">
                <a:latin typeface="Times New Roman"/>
              </a:rPr>
              <a:t>              = </a:t>
            </a:r>
            <a:r>
              <a:rPr lang="en-CA" sz="2400" b="1" dirty="0">
                <a:latin typeface="Times New Roman"/>
                <a:sym typeface="Symbol"/>
              </a:rPr>
              <a:t></a:t>
            </a:r>
            <a:r>
              <a:rPr lang="en-US" sz="2400" b="1" baseline="-25000" dirty="0">
                <a:latin typeface="Times New Roman"/>
                <a:sym typeface="Symbol"/>
              </a:rPr>
              <a:t>n</a:t>
            </a:r>
            <a:r>
              <a:rPr lang="en-CA" sz="2400" b="1" baseline="-25000" dirty="0">
                <a:latin typeface="Times New Roman"/>
                <a:sym typeface="Symbol"/>
              </a:rPr>
              <a:t></a:t>
            </a:r>
            <a:r>
              <a:rPr lang="en-US" sz="2400" b="1" baseline="-25000" dirty="0">
                <a:latin typeface="Times New Roman"/>
                <a:sym typeface="Symbol"/>
              </a:rPr>
              <a:t>S(t) </a:t>
            </a:r>
            <a:r>
              <a:rPr lang="en-US" sz="2400" b="1" dirty="0" err="1">
                <a:latin typeface="Times New Roman"/>
                <a:sym typeface="Symbol"/>
              </a:rPr>
              <a:t>p</a:t>
            </a:r>
            <a:r>
              <a:rPr lang="en-US" sz="2400" b="1" baseline="-25000" dirty="0" err="1">
                <a:latin typeface="Times New Roman"/>
                <a:sym typeface="Symbol"/>
              </a:rPr>
              <a:t>tn</a:t>
            </a:r>
            <a:r>
              <a:rPr lang="en-US" sz="2400" b="1" dirty="0" err="1">
                <a:latin typeface="Times New Roman"/>
                <a:sym typeface="Symbol"/>
              </a:rPr>
              <a:t>q</a:t>
            </a:r>
            <a:r>
              <a:rPr lang="en-US" sz="2400" b="1" baseline="-25000" dirty="0" err="1">
                <a:latin typeface="Times New Roman"/>
                <a:sym typeface="Symbol"/>
              </a:rPr>
              <a:t>tn</a:t>
            </a:r>
            <a:r>
              <a:rPr lang="en-US" sz="2400" b="1" dirty="0">
                <a:latin typeface="Times New Roman"/>
                <a:sym typeface="Symbol"/>
              </a:rPr>
              <a:t>/</a:t>
            </a:r>
            <a:r>
              <a:rPr lang="en-CA" sz="2400" b="1" dirty="0">
                <a:latin typeface="Times New Roman"/>
                <a:sym typeface="Symbol"/>
              </a:rPr>
              <a:t></a:t>
            </a:r>
            <a:r>
              <a:rPr lang="en-US" sz="2400" b="1" baseline="-25000" dirty="0">
                <a:latin typeface="Times New Roman"/>
                <a:sym typeface="Symbol"/>
              </a:rPr>
              <a:t>n</a:t>
            </a:r>
            <a:r>
              <a:rPr lang="en-CA" sz="2400" b="1" baseline="-25000" dirty="0">
                <a:latin typeface="Times New Roman"/>
                <a:sym typeface="Symbol"/>
              </a:rPr>
              <a:t></a:t>
            </a:r>
            <a:r>
              <a:rPr lang="en-US" sz="2400" b="1" baseline="-25000" dirty="0">
                <a:latin typeface="Times New Roman"/>
                <a:sym typeface="Symbol"/>
              </a:rPr>
              <a:t>S(t)</a:t>
            </a:r>
            <a:r>
              <a:rPr lang="en-US" sz="2400" b="1" dirty="0">
                <a:latin typeface="Times New Roman"/>
                <a:sym typeface="Symbol"/>
              </a:rPr>
              <a:t> </a:t>
            </a:r>
            <a:r>
              <a:rPr lang="en-CA" sz="2400" b="1" dirty="0">
                <a:latin typeface="Times New Roman"/>
                <a:sym typeface="Symbol"/>
              </a:rPr>
              <a:t></a:t>
            </a:r>
            <a:r>
              <a:rPr lang="en-US" sz="2400" b="1" baseline="-25000" dirty="0">
                <a:latin typeface="Times New Roman"/>
                <a:sym typeface="Symbol"/>
              </a:rPr>
              <a:t>n</a:t>
            </a:r>
            <a:r>
              <a:rPr lang="en-US" sz="2400" b="1" baseline="30000" dirty="0">
                <a:latin typeface="Times New Roman"/>
                <a:sym typeface="Symbol"/>
              </a:rPr>
              <a:t>*</a:t>
            </a:r>
            <a:r>
              <a:rPr lang="en-US" sz="2400" b="1" dirty="0">
                <a:latin typeface="Times New Roman"/>
                <a:sym typeface="Symbol"/>
              </a:rPr>
              <a:t>(p</a:t>
            </a:r>
            <a:r>
              <a:rPr lang="en-US" sz="2400" b="1" baseline="-25000" dirty="0">
                <a:latin typeface="Times New Roman"/>
                <a:sym typeface="Symbol"/>
              </a:rPr>
              <a:t>tn</a:t>
            </a:r>
            <a:r>
              <a:rPr lang="en-US" sz="2400" b="1" dirty="0">
                <a:latin typeface="Times New Roman"/>
                <a:sym typeface="Symbol"/>
              </a:rPr>
              <a:t>)</a:t>
            </a:r>
            <a:r>
              <a:rPr lang="en-CA" sz="2400" b="1" baseline="30000" dirty="0">
                <a:latin typeface="Times New Roman"/>
                <a:sym typeface="Symbol"/>
              </a:rPr>
              <a:t></a:t>
            </a:r>
            <a:r>
              <a:rPr lang="en-US" sz="2400" b="1" baseline="30000" dirty="0">
                <a:latin typeface="Times New Roman"/>
                <a:sym typeface="Symbol"/>
              </a:rPr>
              <a:t>1</a:t>
            </a:r>
            <a:r>
              <a:rPr lang="en-US" sz="2400" b="1" dirty="0">
                <a:latin typeface="Times New Roman"/>
                <a:sym typeface="Symbol"/>
              </a:rPr>
              <a:t>p</a:t>
            </a:r>
            <a:r>
              <a:rPr lang="en-US" sz="2400" b="1" baseline="-25000" dirty="0">
                <a:latin typeface="Times New Roman"/>
                <a:sym typeface="Symbol"/>
              </a:rPr>
              <a:t>tn</a:t>
            </a:r>
            <a:r>
              <a:rPr lang="en-US" sz="2400" b="1" dirty="0">
                <a:latin typeface="Times New Roman"/>
                <a:sym typeface="Symbol"/>
              </a:rPr>
              <a:t>q</a:t>
            </a:r>
            <a:r>
              <a:rPr lang="en-US" sz="2400" b="1" baseline="-25000" dirty="0">
                <a:latin typeface="Times New Roman"/>
                <a:sym typeface="Symbol"/>
              </a:rPr>
              <a:t>tn</a:t>
            </a:r>
            <a:r>
              <a:rPr lang="en-US" sz="2400" b="1" dirty="0">
                <a:latin typeface="Times New Roman"/>
                <a:sym typeface="Symbol"/>
              </a:rPr>
              <a:t> </a:t>
            </a:r>
          </a:p>
          <a:p>
            <a:pPr marL="0" indent="0" algn="just">
              <a:buNone/>
            </a:pPr>
            <a:r>
              <a:rPr lang="en-US" sz="2400" b="1" dirty="0">
                <a:latin typeface="Times New Roman"/>
              </a:rPr>
              <a:t>              = [</a:t>
            </a:r>
            <a:r>
              <a:rPr lang="en-CA" sz="2400" b="1" dirty="0">
                <a:latin typeface="Times New Roman"/>
                <a:sym typeface="Symbol"/>
              </a:rPr>
              <a:t></a:t>
            </a:r>
            <a:r>
              <a:rPr lang="en-US" sz="2400" b="1" baseline="-25000" dirty="0">
                <a:latin typeface="Times New Roman"/>
                <a:sym typeface="Symbol"/>
              </a:rPr>
              <a:t>n</a:t>
            </a:r>
            <a:r>
              <a:rPr lang="en-CA" sz="2400" b="1" baseline="-25000" dirty="0">
                <a:latin typeface="Times New Roman"/>
                <a:sym typeface="Symbol"/>
              </a:rPr>
              <a:t></a:t>
            </a:r>
            <a:r>
              <a:rPr lang="en-US" sz="2400" b="1" baseline="-25000" dirty="0">
                <a:latin typeface="Times New Roman"/>
                <a:sym typeface="Symbol"/>
              </a:rPr>
              <a:t>S(t)</a:t>
            </a:r>
            <a:r>
              <a:rPr lang="en-US" sz="2400" b="1" dirty="0">
                <a:latin typeface="Times New Roman"/>
                <a:sym typeface="Symbol"/>
              </a:rPr>
              <a:t> </a:t>
            </a:r>
            <a:r>
              <a:rPr lang="en-US" sz="2400" b="1" dirty="0" err="1">
                <a:latin typeface="Times New Roman"/>
                <a:sym typeface="Symbol"/>
              </a:rPr>
              <a:t>s</a:t>
            </a:r>
            <a:r>
              <a:rPr lang="en-US" sz="2400" b="1" baseline="-25000" dirty="0" err="1">
                <a:latin typeface="Times New Roman"/>
                <a:sym typeface="Symbol"/>
              </a:rPr>
              <a:t>tn</a:t>
            </a:r>
            <a:r>
              <a:rPr lang="en-US" sz="2400" b="1" dirty="0">
                <a:latin typeface="Times New Roman"/>
                <a:sym typeface="Symbol"/>
              </a:rPr>
              <a:t>(p</a:t>
            </a:r>
            <a:r>
              <a:rPr lang="en-US" sz="2400" b="1" baseline="-25000" dirty="0">
                <a:latin typeface="Times New Roman"/>
                <a:sym typeface="Symbol"/>
              </a:rPr>
              <a:t>tn</a:t>
            </a:r>
            <a:r>
              <a:rPr lang="en-US" sz="2400" b="1" dirty="0">
                <a:latin typeface="Times New Roman"/>
                <a:sym typeface="Symbol"/>
              </a:rPr>
              <a:t>/</a:t>
            </a:r>
            <a:r>
              <a:rPr lang="en-CA" sz="2400" b="1" dirty="0">
                <a:latin typeface="Times New Roman"/>
                <a:sym typeface="Symbol"/>
              </a:rPr>
              <a:t></a:t>
            </a:r>
            <a:r>
              <a:rPr lang="en-US" sz="2400" b="1" baseline="-25000" dirty="0">
                <a:latin typeface="Times New Roman"/>
                <a:sym typeface="Symbol"/>
              </a:rPr>
              <a:t>n</a:t>
            </a:r>
            <a:r>
              <a:rPr lang="en-US" sz="2400" b="1" baseline="30000" dirty="0">
                <a:latin typeface="Times New Roman"/>
                <a:sym typeface="Symbol"/>
              </a:rPr>
              <a:t>*</a:t>
            </a:r>
            <a:r>
              <a:rPr lang="en-US" sz="2400" b="1" dirty="0">
                <a:latin typeface="Times New Roman"/>
                <a:sym typeface="Symbol"/>
              </a:rPr>
              <a:t>)</a:t>
            </a:r>
            <a:r>
              <a:rPr lang="en-CA" sz="2400" b="1" baseline="30000" dirty="0">
                <a:latin typeface="Times New Roman"/>
                <a:sym typeface="Symbol"/>
              </a:rPr>
              <a:t></a:t>
            </a:r>
            <a:r>
              <a:rPr lang="en-US" sz="2400" b="1" baseline="30000" dirty="0">
                <a:latin typeface="Times New Roman"/>
                <a:sym typeface="Symbol"/>
              </a:rPr>
              <a:t>1</a:t>
            </a:r>
            <a:r>
              <a:rPr lang="en-US" sz="2400" b="1" dirty="0">
                <a:latin typeface="Times New Roman"/>
                <a:sym typeface="Symbol"/>
              </a:rPr>
              <a:t>]</a:t>
            </a:r>
            <a:r>
              <a:rPr lang="en-CA" sz="2400" b="1" baseline="30000" dirty="0">
                <a:latin typeface="Times New Roman"/>
                <a:sym typeface="Symbol"/>
              </a:rPr>
              <a:t></a:t>
            </a:r>
            <a:r>
              <a:rPr lang="en-US" sz="2400" b="1" baseline="30000" dirty="0">
                <a:latin typeface="Times New Roman"/>
                <a:sym typeface="Symbol"/>
              </a:rPr>
              <a:t>1</a:t>
            </a:r>
            <a:r>
              <a:rPr lang="en-US" sz="2400" b="1" dirty="0">
                <a:latin typeface="Times New Roman"/>
                <a:sym typeface="Symbol"/>
              </a:rPr>
              <a:t> </a:t>
            </a:r>
          </a:p>
          <a:p>
            <a:pPr marL="0" indent="0" algn="just">
              <a:buNone/>
            </a:pPr>
            <a:r>
              <a:rPr lang="en-US" sz="2400" b="1" dirty="0">
                <a:latin typeface="Times New Roman"/>
              </a:rPr>
              <a:t>              </a:t>
            </a:r>
            <a:r>
              <a:rPr lang="en-US" sz="2400" b="1" dirty="0">
                <a:latin typeface="Times New Roman"/>
                <a:sym typeface="Symbol"/>
              </a:rPr>
              <a:t> </a:t>
            </a:r>
            <a:r>
              <a:rPr lang="fr-CA" sz="2400" b="1" dirty="0" err="1">
                <a:latin typeface="Times New Roman"/>
                <a:sym typeface="Symbol"/>
              </a:rPr>
              <a:t>exp</a:t>
            </a:r>
            <a:r>
              <a:rPr lang="fr-CA" sz="2400" b="1" dirty="0">
                <a:latin typeface="Times New Roman"/>
                <a:sym typeface="Symbol"/>
              </a:rPr>
              <a:t>[</a:t>
            </a:r>
            <a:r>
              <a:rPr lang="en-CA" sz="2400" b="1" dirty="0">
                <a:latin typeface="Times New Roman"/>
                <a:sym typeface="Symbol"/>
              </a:rPr>
              <a:t></a:t>
            </a:r>
            <a:r>
              <a:rPr lang="fr-CA" sz="2400" b="1" baseline="-25000" dirty="0">
                <a:latin typeface="Times New Roman"/>
                <a:sym typeface="Symbol"/>
              </a:rPr>
              <a:t>n</a:t>
            </a:r>
            <a:r>
              <a:rPr lang="en-CA" sz="2400" b="1" baseline="-25000" dirty="0">
                <a:latin typeface="Times New Roman"/>
                <a:sym typeface="Symbol"/>
              </a:rPr>
              <a:t></a:t>
            </a:r>
            <a:r>
              <a:rPr lang="fr-CA" sz="2400" b="1" baseline="-25000" dirty="0">
                <a:latin typeface="Times New Roman"/>
                <a:sym typeface="Symbol"/>
              </a:rPr>
              <a:t>S(t)</a:t>
            </a:r>
            <a:r>
              <a:rPr lang="fr-CA" sz="2400" b="1" dirty="0">
                <a:latin typeface="Times New Roman"/>
                <a:sym typeface="Symbol"/>
              </a:rPr>
              <a:t> </a:t>
            </a:r>
            <a:r>
              <a:rPr lang="fr-CA" sz="2400" b="1" dirty="0" err="1">
                <a:latin typeface="Times New Roman"/>
                <a:sym typeface="Symbol"/>
              </a:rPr>
              <a:t>s</a:t>
            </a:r>
            <a:r>
              <a:rPr lang="fr-CA" sz="2400" b="1" baseline="-25000" dirty="0" err="1">
                <a:latin typeface="Times New Roman"/>
                <a:sym typeface="Symbol"/>
              </a:rPr>
              <a:t>tn</a:t>
            </a:r>
            <a:r>
              <a:rPr lang="fr-CA" sz="2400" b="1" dirty="0" err="1">
                <a:latin typeface="Times New Roman"/>
                <a:sym typeface="Symbol"/>
              </a:rPr>
              <a:t>ln</a:t>
            </a:r>
            <a:r>
              <a:rPr lang="fr-CA" sz="2400" b="1" dirty="0">
                <a:latin typeface="Times New Roman"/>
                <a:sym typeface="Symbol"/>
              </a:rPr>
              <a:t>(p</a:t>
            </a:r>
            <a:r>
              <a:rPr lang="fr-CA" sz="2400" b="1" baseline="-25000" dirty="0">
                <a:latin typeface="Times New Roman"/>
                <a:sym typeface="Symbol"/>
              </a:rPr>
              <a:t>tn</a:t>
            </a:r>
            <a:r>
              <a:rPr lang="fr-CA" sz="2400" b="1" dirty="0">
                <a:latin typeface="Times New Roman"/>
                <a:sym typeface="Symbol"/>
              </a:rPr>
              <a:t>/</a:t>
            </a:r>
            <a:r>
              <a:rPr lang="en-CA" sz="2400" b="1" dirty="0">
                <a:latin typeface="Times New Roman"/>
                <a:sym typeface="Symbol"/>
              </a:rPr>
              <a:t></a:t>
            </a:r>
            <a:r>
              <a:rPr lang="fr-CA" sz="2400" b="1" baseline="-25000" dirty="0">
                <a:latin typeface="Times New Roman"/>
                <a:sym typeface="Symbol"/>
              </a:rPr>
              <a:t>n</a:t>
            </a:r>
            <a:r>
              <a:rPr lang="fr-CA" sz="2400" b="1" baseline="30000" dirty="0">
                <a:latin typeface="Times New Roman"/>
                <a:sym typeface="Symbol"/>
              </a:rPr>
              <a:t>*</a:t>
            </a:r>
            <a:r>
              <a:rPr lang="fr-CA" sz="2400" b="1" dirty="0">
                <a:latin typeface="Times New Roman"/>
                <a:sym typeface="Symbol"/>
              </a:rPr>
              <a:t>)]</a:t>
            </a:r>
            <a:r>
              <a:rPr lang="fr-CA" sz="2400" b="1" baseline="30000" dirty="0">
                <a:latin typeface="Times New Roman"/>
                <a:sym typeface="Symbol"/>
              </a:rPr>
              <a:t> </a:t>
            </a:r>
            <a:endParaRPr lang="fr-CA" sz="2400" b="1" dirty="0">
              <a:latin typeface="Times New Roman"/>
              <a:sym typeface="Symbol"/>
            </a:endParaRPr>
          </a:p>
          <a:p>
            <a:pPr marL="0" indent="0" algn="just">
              <a:buNone/>
            </a:pPr>
            <a:r>
              <a:rPr lang="fr-CA" sz="2400" b="1" dirty="0">
                <a:latin typeface="Times New Roman"/>
              </a:rPr>
              <a:t>              = P</a:t>
            </a:r>
            <a:r>
              <a:rPr lang="fr-CA" sz="2400" b="1" baseline="30000" dirty="0">
                <a:latin typeface="Times New Roman"/>
              </a:rPr>
              <a:t>t*</a:t>
            </a:r>
            <a:r>
              <a:rPr lang="fr-CA" sz="2400" b="1" dirty="0" smtClean="0">
                <a:latin typeface="Times New Roman"/>
              </a:rPr>
              <a:t>  since a harmonic mean will be less than a geometric mean. </a:t>
            </a:r>
            <a:r>
              <a:rPr lang="fr-CA" sz="2400" b="1" baseline="30000" dirty="0" smtClean="0">
                <a:latin typeface="Times New Roman"/>
              </a:rPr>
              <a:t> </a:t>
            </a:r>
            <a:endParaRPr lang="fr-CA" sz="2400" b="1" dirty="0">
              <a:latin typeface="Times New Roman"/>
            </a:endParaRPr>
          </a:p>
          <a:p>
            <a:pPr algn="just"/>
            <a:r>
              <a:rPr lang="en-US" sz="2400" b="1" dirty="0">
                <a:latin typeface="Times New Roman"/>
              </a:rPr>
              <a:t>The inequalities </a:t>
            </a:r>
            <a:r>
              <a:rPr lang="en-CA" sz="2400" b="1" dirty="0">
                <a:latin typeface="Times New Roman"/>
              </a:rPr>
              <a:t>P</a:t>
            </a:r>
            <a:r>
              <a:rPr lang="en-CA" sz="2400" b="1" baseline="30000" dirty="0">
                <a:latin typeface="Times New Roman"/>
              </a:rPr>
              <a:t>t**</a:t>
            </a:r>
            <a:r>
              <a:rPr lang="en-CA" sz="2400" b="1" dirty="0">
                <a:latin typeface="Times New Roman"/>
              </a:rPr>
              <a:t> </a:t>
            </a:r>
            <a:r>
              <a:rPr lang="en-CA" sz="2400" b="1" dirty="0">
                <a:latin typeface="Times New Roman"/>
                <a:sym typeface="Symbol"/>
              </a:rPr>
              <a:t>  P</a:t>
            </a:r>
            <a:r>
              <a:rPr lang="en-CA" sz="2400" b="1" baseline="30000" dirty="0">
                <a:latin typeface="Times New Roman"/>
                <a:sym typeface="Symbol"/>
              </a:rPr>
              <a:t>t*</a:t>
            </a:r>
            <a:r>
              <a:rPr lang="en-CA" sz="2400" b="1" dirty="0">
                <a:latin typeface="Times New Roman"/>
                <a:sym typeface="Symbol"/>
              </a:rPr>
              <a:t> imply the inequalities </a:t>
            </a:r>
            <a:r>
              <a:rPr lang="en-CA" sz="2400" b="1" dirty="0" err="1">
                <a:latin typeface="Times New Roman"/>
                <a:sym typeface="Symbol"/>
              </a:rPr>
              <a:t>Q</a:t>
            </a:r>
            <a:r>
              <a:rPr lang="en-CA" sz="2400" b="1" baseline="30000" dirty="0" err="1">
                <a:latin typeface="Times New Roman"/>
                <a:sym typeface="Symbol"/>
              </a:rPr>
              <a:t>t</a:t>
            </a:r>
            <a:r>
              <a:rPr lang="en-CA" sz="2400" b="1" baseline="30000" dirty="0">
                <a:latin typeface="Times New Roman"/>
                <a:sym typeface="Symbol"/>
              </a:rPr>
              <a:t>**</a:t>
            </a:r>
            <a:r>
              <a:rPr lang="en-CA" sz="2400" b="1" dirty="0">
                <a:latin typeface="Times New Roman"/>
                <a:sym typeface="Symbol"/>
              </a:rPr>
              <a:t>  </a:t>
            </a:r>
            <a:r>
              <a:rPr lang="en-CA" sz="2400" b="1" dirty="0" err="1">
                <a:latin typeface="Times New Roman"/>
                <a:sym typeface="Symbol"/>
              </a:rPr>
              <a:t>Q</a:t>
            </a:r>
            <a:r>
              <a:rPr lang="en-CA" sz="2400" b="1" baseline="30000" dirty="0" err="1">
                <a:latin typeface="Times New Roman"/>
                <a:sym typeface="Symbol"/>
              </a:rPr>
              <a:t>t</a:t>
            </a:r>
            <a:r>
              <a:rPr lang="en-CA" sz="2400" b="1" baseline="30000" dirty="0">
                <a:latin typeface="Times New Roman"/>
                <a:sym typeface="Symbol"/>
              </a:rPr>
              <a:t>*</a:t>
            </a:r>
            <a:r>
              <a:rPr lang="en-CA" sz="2400" b="1" dirty="0">
                <a:latin typeface="Times New Roman"/>
                <a:sym typeface="Symbol"/>
              </a:rPr>
              <a:t> for t = 1,...,T. This algebra is due to de Haan (2004b) (2010) and de Haan and Krsinich (2018; 763</a:t>
            </a:r>
            <a:r>
              <a:rPr lang="en-CA" sz="2400" b="1" dirty="0" smtClean="0">
                <a:latin typeface="Times New Roman"/>
                <a:sym typeface="Symbol"/>
              </a:rPr>
              <a:t>). </a:t>
            </a:r>
            <a:r>
              <a:rPr lang="en-CA" sz="2400" b="1" dirty="0" smtClean="0">
                <a:solidFill>
                  <a:srgbClr val="FF0000"/>
                </a:solidFill>
                <a:latin typeface="Times New Roman"/>
                <a:sym typeface="Symbol"/>
              </a:rPr>
              <a:t>If the errors are all 0, the two methods coincide</a:t>
            </a:r>
            <a:r>
              <a:rPr lang="en-CA" sz="2400" b="1" dirty="0" smtClean="0">
                <a:latin typeface="Times New Roman"/>
                <a:sym typeface="Symbol"/>
              </a:rPr>
              <a:t>.</a:t>
            </a:r>
            <a:endParaRPr lang="en-CA" sz="2400" b="1" dirty="0">
              <a:latin typeface="Times New Roman"/>
              <a:sym typeface="Symbol"/>
            </a:endParaRPr>
          </a:p>
          <a:p>
            <a:pPr algn="just"/>
            <a:endParaRPr lang="fr-CA" sz="2400" b="1" dirty="0" smtClean="0">
              <a:latin typeface="Times New Roman"/>
              <a:sym typeface="Symbol"/>
            </a:endParaRPr>
          </a:p>
          <a:p>
            <a:pPr algn="just"/>
            <a:endParaRPr lang="fr-CA" sz="2400" b="1" dirty="0">
              <a:latin typeface="Times New Roman"/>
              <a:sym typeface="Symbol"/>
            </a:endParaRPr>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19</a:t>
            </a:fld>
            <a:endParaRPr lang="en-CA" dirty="0"/>
          </a:p>
        </p:txBody>
      </p:sp>
    </p:spTree>
    <p:extLst>
      <p:ext uri="{BB962C8B-B14F-4D97-AF65-F5344CB8AC3E}">
        <p14:creationId xmlns:p14="http://schemas.microsoft.com/office/powerpoint/2010/main" val="1050752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smtClean="0">
                <a:latin typeface="Times New Roman" panose="02020603050405020304" pitchFamily="18" charset="0"/>
                <a:cs typeface="Times New Roman" panose="02020603050405020304" pitchFamily="18" charset="0"/>
              </a:rPr>
              <a:t>Introduction</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The paper takes a consumer demand perspective to the problem of adjusting product prices for quality change. </a:t>
            </a:r>
            <a:endParaRPr lang="en-CA" altLang="ja-JP" sz="2400" b="1" dirty="0" smtClean="0">
              <a:latin typeface="Times New Roman"/>
            </a:endParaRPr>
          </a:p>
          <a:p>
            <a:pPr algn="just"/>
            <a:r>
              <a:rPr lang="en-CA" altLang="ja-JP" sz="2400" b="1" dirty="0" smtClean="0">
                <a:latin typeface="Times New Roman"/>
              </a:rPr>
              <a:t>The </a:t>
            </a:r>
            <a:r>
              <a:rPr lang="en-CA" altLang="ja-JP" sz="2400" b="1" dirty="0">
                <a:latin typeface="Times New Roman"/>
              </a:rPr>
              <a:t>various approaches to the problem of quality adjustment can be seen as special cases of the general framework. </a:t>
            </a:r>
            <a:endParaRPr lang="en-CA" altLang="ja-JP" sz="2400" b="1" dirty="0" smtClean="0">
              <a:latin typeface="Times New Roman"/>
            </a:endParaRPr>
          </a:p>
          <a:p>
            <a:pPr algn="just"/>
            <a:r>
              <a:rPr lang="en-CA" altLang="ja-JP" sz="2400" b="1" dirty="0" smtClean="0">
                <a:latin typeface="Times New Roman"/>
              </a:rPr>
              <a:t>The </a:t>
            </a:r>
            <a:r>
              <a:rPr lang="en-CA" altLang="ja-JP" sz="2400" b="1" dirty="0">
                <a:latin typeface="Times New Roman"/>
              </a:rPr>
              <a:t>special cases </a:t>
            </a:r>
            <a:r>
              <a:rPr lang="en-CA" altLang="ja-JP" sz="2400" b="1" dirty="0" smtClean="0">
                <a:latin typeface="Times New Roman"/>
              </a:rPr>
              <a:t>include</a:t>
            </a:r>
          </a:p>
          <a:p>
            <a:pPr marL="0" indent="0" algn="just">
              <a:buNone/>
            </a:pPr>
            <a:r>
              <a:rPr lang="en-CA" altLang="ja-JP" sz="2400" b="1" dirty="0" smtClean="0">
                <a:latin typeface="Times New Roman"/>
              </a:rPr>
              <a:t>   (i) </a:t>
            </a:r>
            <a:r>
              <a:rPr lang="en-CA" altLang="ja-JP" sz="2400" b="1" dirty="0">
                <a:latin typeface="Times New Roman"/>
              </a:rPr>
              <a:t>the use of </a:t>
            </a:r>
            <a:r>
              <a:rPr lang="en-CA" altLang="ja-JP" sz="2400" b="1" dirty="0">
                <a:solidFill>
                  <a:srgbClr val="FF0000"/>
                </a:solidFill>
                <a:latin typeface="Times New Roman"/>
              </a:rPr>
              <a:t>inflation adjusted carry forward and </a:t>
            </a:r>
            <a:r>
              <a:rPr lang="en-CA" altLang="ja-JP" sz="2400" b="1" dirty="0" smtClean="0">
                <a:solidFill>
                  <a:srgbClr val="FF0000"/>
                </a:solidFill>
                <a:latin typeface="Times New Roman"/>
              </a:rPr>
              <a:t>carry</a:t>
            </a:r>
          </a:p>
          <a:p>
            <a:pPr marL="0" indent="0" algn="just">
              <a:buNone/>
            </a:pPr>
            <a:r>
              <a:rPr lang="en-CA" altLang="ja-JP" sz="2400" b="1" dirty="0">
                <a:solidFill>
                  <a:srgbClr val="FF0000"/>
                </a:solidFill>
                <a:latin typeface="Times New Roman"/>
              </a:rPr>
              <a:t> </a:t>
            </a:r>
            <a:r>
              <a:rPr lang="en-CA" altLang="ja-JP" sz="2400" b="1" dirty="0" smtClean="0">
                <a:solidFill>
                  <a:srgbClr val="FF0000"/>
                </a:solidFill>
                <a:latin typeface="Times New Roman"/>
              </a:rPr>
              <a:t>       </a:t>
            </a:r>
            <a:r>
              <a:rPr lang="en-CA" altLang="ja-JP" sz="2400" b="1" dirty="0">
                <a:solidFill>
                  <a:srgbClr val="FF0000"/>
                </a:solidFill>
                <a:latin typeface="Times New Roman"/>
              </a:rPr>
              <a:t>backward prices</a:t>
            </a:r>
            <a:r>
              <a:rPr lang="en-CA" altLang="ja-JP" sz="2400" b="1" dirty="0">
                <a:latin typeface="Times New Roman"/>
              </a:rPr>
              <a:t>, </a:t>
            </a:r>
            <a:endParaRPr lang="en-CA" altLang="ja-JP" sz="2400" b="1" dirty="0" smtClean="0">
              <a:latin typeface="Times New Roman"/>
            </a:endParaRPr>
          </a:p>
          <a:p>
            <a:pPr marL="0" indent="0" algn="just">
              <a:buNone/>
            </a:pPr>
            <a:r>
              <a:rPr lang="en-CA" altLang="ja-JP" sz="2400" b="1" dirty="0" smtClean="0">
                <a:latin typeface="Times New Roman"/>
              </a:rPr>
              <a:t>   (ii)the </a:t>
            </a:r>
            <a:r>
              <a:rPr lang="en-CA" altLang="ja-JP" sz="2400" b="1" dirty="0">
                <a:latin typeface="Times New Roman"/>
              </a:rPr>
              <a:t>use of </a:t>
            </a:r>
            <a:r>
              <a:rPr lang="en-CA" altLang="ja-JP" sz="2400" b="1" dirty="0">
                <a:solidFill>
                  <a:srgbClr val="FF0000"/>
                </a:solidFill>
                <a:latin typeface="Times New Roman"/>
              </a:rPr>
              <a:t>hedonic regressions </a:t>
            </a:r>
            <a:r>
              <a:rPr lang="en-CA" altLang="ja-JP" sz="2400" b="1" dirty="0">
                <a:latin typeface="Times New Roman"/>
              </a:rPr>
              <a:t>and </a:t>
            </a:r>
            <a:endParaRPr lang="en-CA" altLang="ja-JP" sz="2400" b="1" dirty="0" smtClean="0">
              <a:latin typeface="Times New Roman"/>
            </a:endParaRPr>
          </a:p>
          <a:p>
            <a:pPr marL="0" indent="0" algn="just">
              <a:buNone/>
            </a:pPr>
            <a:r>
              <a:rPr lang="en-CA" altLang="ja-JP" sz="2400" b="1" dirty="0" smtClean="0">
                <a:latin typeface="Times New Roman"/>
              </a:rPr>
              <a:t>   (iii) the </a:t>
            </a:r>
            <a:r>
              <a:rPr lang="en-CA" altLang="ja-JP" sz="2400" b="1" dirty="0">
                <a:solidFill>
                  <a:srgbClr val="FF0000"/>
                </a:solidFill>
                <a:latin typeface="Times New Roman"/>
              </a:rPr>
              <a:t>estimation of Hicksian reservation prices</a:t>
            </a:r>
            <a:r>
              <a:rPr lang="en-CA" altLang="ja-JP" sz="2400" b="1" dirty="0">
                <a:latin typeface="Times New Roman"/>
              </a:rPr>
              <a:t>. </a:t>
            </a:r>
            <a:endParaRPr lang="en-CA" altLang="ja-JP" sz="2400" b="1" dirty="0" smtClean="0">
              <a:latin typeface="Times New Roman"/>
            </a:endParaRPr>
          </a:p>
          <a:p>
            <a:pPr marL="347472" indent="-347472" algn="just">
              <a:spcBef>
                <a:spcPts val="576"/>
              </a:spcBef>
              <a:buSzPts val="2400"/>
              <a:buFont typeface="Arial"/>
              <a:buChar char="•"/>
            </a:pPr>
            <a:r>
              <a:rPr lang="en-CA" sz="2400" b="1" dirty="0" smtClean="0">
                <a:solidFill>
                  <a:srgbClr val="000000"/>
                </a:solidFill>
                <a:latin typeface="Times New Roman"/>
                <a:ea typeface="ＭＳ Ｐゴシック"/>
              </a:rPr>
              <a:t>The approach taken in the paper is the economic approach to index number theory; basically it is assumed that all purchasers of a group of related products value the relative utility of each combination of products using a linearly homogeneous utility function.</a:t>
            </a:r>
            <a:endParaRPr lang="en-CA" sz="2400" dirty="0"/>
          </a:p>
          <a:p>
            <a:pPr marL="0" indent="0" algn="just">
              <a:buNone/>
            </a:pPr>
            <a:endParaRPr lang="en-CA" altLang="ja-JP" sz="2400" b="1" dirty="0" smtClean="0">
              <a:latin typeface="Times New Roman"/>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2</a:t>
            </a:fld>
            <a:endParaRPr lang="en-CA" dirty="0"/>
          </a:p>
        </p:txBody>
      </p:sp>
    </p:spTree>
    <p:extLst>
      <p:ext uri="{BB962C8B-B14F-4D97-AF65-F5344CB8AC3E}">
        <p14:creationId xmlns:p14="http://schemas.microsoft.com/office/powerpoint/2010/main" val="4213558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fontScale="90000"/>
          </a:bodyPr>
          <a:lstStyle/>
          <a:p>
            <a:r>
              <a:rPr lang="en-CA" sz="2800" b="1" dirty="0" smtClean="0">
                <a:latin typeface="Times New Roman" panose="02020603050405020304" pitchFamily="18" charset="0"/>
                <a:cs typeface="Times New Roman" panose="02020603050405020304" pitchFamily="18" charset="0"/>
              </a:rPr>
              <a:t>Time Dummy Hedonic Regressions with Characteristics and using Weights which Reflect Economic Importance: 1</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Autofit/>
          </a:bodyPr>
          <a:lstStyle/>
          <a:p>
            <a:r>
              <a:rPr lang="en-CA" sz="2400" b="1" dirty="0" smtClean="0">
                <a:latin typeface="Times New Roman" panose="02020603050405020304" pitchFamily="18" charset="0"/>
                <a:cs typeface="Times New Roman" panose="02020603050405020304" pitchFamily="18" charset="0"/>
              </a:rPr>
              <a:t>In section 6, the quantity </a:t>
            </a:r>
            <a:r>
              <a:rPr lang="en-CA" sz="2400" b="1" dirty="0">
                <a:latin typeface="Times New Roman" panose="02020603050405020304" pitchFamily="18" charset="0"/>
                <a:cs typeface="Times New Roman" panose="02020603050405020304" pitchFamily="18" charset="0"/>
              </a:rPr>
              <a:t>aggregator function for the N products is the </a:t>
            </a:r>
            <a:r>
              <a:rPr lang="en-CA" sz="2400" b="1" dirty="0">
                <a:solidFill>
                  <a:srgbClr val="FF0000"/>
                </a:solidFill>
                <a:latin typeface="Times New Roman" panose="02020603050405020304" pitchFamily="18" charset="0"/>
                <a:cs typeface="Times New Roman" panose="02020603050405020304" pitchFamily="18" charset="0"/>
              </a:rPr>
              <a:t>linear function</a:t>
            </a:r>
            <a:r>
              <a:rPr lang="en-CA" sz="2400" b="1" dirty="0">
                <a:latin typeface="Times New Roman" panose="02020603050405020304" pitchFamily="18" charset="0"/>
                <a:cs typeface="Times New Roman" panose="02020603050405020304" pitchFamily="18" charset="0"/>
              </a:rPr>
              <a:t>, </a:t>
            </a:r>
            <a:r>
              <a:rPr lang="en-CA" sz="2400" b="1" dirty="0" smtClean="0">
                <a:latin typeface="Times New Roman" panose="02020603050405020304" pitchFamily="18" charset="0"/>
                <a:cs typeface="Times New Roman" panose="02020603050405020304" pitchFamily="18" charset="0"/>
              </a:rPr>
              <a:t>Q(q</a:t>
            </a:r>
            <a:r>
              <a:rPr lang="en-CA" sz="2400" b="1" dirty="0">
                <a:latin typeface="Times New Roman" panose="02020603050405020304" pitchFamily="18" charset="0"/>
                <a:cs typeface="Times New Roman" panose="02020603050405020304" pitchFamily="18" charset="0"/>
              </a:rPr>
              <a:t>) </a:t>
            </a:r>
            <a:r>
              <a:rPr lang="en-CA" sz="2400" b="1" dirty="0">
                <a:latin typeface="Times New Roman" panose="02020603050405020304" pitchFamily="18" charset="0"/>
                <a:cs typeface="Times New Roman" panose="02020603050405020304" pitchFamily="18" charset="0"/>
                <a:sym typeface="Symbol"/>
              </a:rPr>
              <a:t> q = </a:t>
            </a:r>
            <a:r>
              <a:rPr lang="en-CA" sz="2400" b="1" baseline="-25000" dirty="0">
                <a:latin typeface="Times New Roman" panose="02020603050405020304" pitchFamily="18" charset="0"/>
                <a:cs typeface="Times New Roman" panose="02020603050405020304" pitchFamily="18" charset="0"/>
                <a:sym typeface="Symbol"/>
              </a:rPr>
              <a:t>n=1</a:t>
            </a:r>
            <a:r>
              <a:rPr lang="en-CA" sz="2400" b="1" baseline="30000" dirty="0">
                <a:latin typeface="Times New Roman" panose="02020603050405020304" pitchFamily="18" charset="0"/>
                <a:cs typeface="Times New Roman" panose="02020603050405020304" pitchFamily="18" charset="0"/>
                <a:sym typeface="Symbol"/>
              </a:rPr>
              <a:t>N</a:t>
            </a:r>
            <a:r>
              <a:rPr lang="en-CA" sz="2400" b="1" dirty="0">
                <a:latin typeface="Times New Roman" panose="02020603050405020304" pitchFamily="18" charset="0"/>
                <a:cs typeface="Times New Roman" panose="02020603050405020304" pitchFamily="18" charset="0"/>
                <a:sym typeface="Symbol"/>
              </a:rPr>
              <a:t> </a:t>
            </a:r>
            <a:r>
              <a:rPr lang="en-CA" sz="2400" b="1" baseline="-25000" dirty="0" err="1">
                <a:latin typeface="Times New Roman" panose="02020603050405020304" pitchFamily="18" charset="0"/>
                <a:cs typeface="Times New Roman" panose="02020603050405020304" pitchFamily="18" charset="0"/>
                <a:sym typeface="Symbol"/>
              </a:rPr>
              <a:t>n</a:t>
            </a:r>
            <a:r>
              <a:rPr lang="en-CA" sz="2400" b="1" dirty="0" err="1">
                <a:latin typeface="Times New Roman" panose="02020603050405020304" pitchFamily="18" charset="0"/>
                <a:cs typeface="Times New Roman" panose="02020603050405020304" pitchFamily="18" charset="0"/>
                <a:sym typeface="Symbol"/>
              </a:rPr>
              <a:t>q</a:t>
            </a:r>
            <a:r>
              <a:rPr lang="en-CA" sz="2400" b="1" baseline="-25000" dirty="0" err="1">
                <a:latin typeface="Times New Roman" panose="02020603050405020304" pitchFamily="18" charset="0"/>
                <a:cs typeface="Times New Roman" panose="02020603050405020304" pitchFamily="18" charset="0"/>
                <a:sym typeface="Symbol"/>
              </a:rPr>
              <a:t>n</a:t>
            </a:r>
            <a:r>
              <a:rPr lang="en-CA" sz="2400" b="1" dirty="0">
                <a:latin typeface="Times New Roman" panose="02020603050405020304" pitchFamily="18" charset="0"/>
                <a:cs typeface="Times New Roman" panose="02020603050405020304" pitchFamily="18" charset="0"/>
                <a:sym typeface="Symbol"/>
              </a:rPr>
              <a:t> where </a:t>
            </a:r>
            <a:r>
              <a:rPr lang="en-CA" sz="2400" b="1" dirty="0" err="1">
                <a:latin typeface="Times New Roman" panose="02020603050405020304" pitchFamily="18" charset="0"/>
                <a:cs typeface="Times New Roman" panose="02020603050405020304" pitchFamily="18" charset="0"/>
                <a:sym typeface="Symbol"/>
              </a:rPr>
              <a:t>q</a:t>
            </a:r>
            <a:r>
              <a:rPr lang="en-CA" sz="2400" b="1" baseline="-25000" dirty="0" err="1">
                <a:latin typeface="Times New Roman" panose="02020603050405020304" pitchFamily="18" charset="0"/>
                <a:cs typeface="Times New Roman" panose="02020603050405020304" pitchFamily="18" charset="0"/>
                <a:sym typeface="Symbol"/>
              </a:rPr>
              <a:t>n</a:t>
            </a:r>
            <a:r>
              <a:rPr lang="en-CA" sz="2400" b="1" dirty="0">
                <a:latin typeface="Times New Roman" panose="02020603050405020304" pitchFamily="18" charset="0"/>
                <a:cs typeface="Times New Roman" panose="02020603050405020304" pitchFamily="18" charset="0"/>
                <a:sym typeface="Symbol"/>
              </a:rPr>
              <a:t> is the quantity of product n purchased or sold in the period under consideration and </a:t>
            </a:r>
            <a:r>
              <a:rPr lang="en-CA" sz="2400" b="1" baseline="-25000" dirty="0">
                <a:latin typeface="Times New Roman" panose="02020603050405020304" pitchFamily="18" charset="0"/>
                <a:cs typeface="Times New Roman" panose="02020603050405020304" pitchFamily="18" charset="0"/>
                <a:sym typeface="Symbol"/>
              </a:rPr>
              <a:t>n</a:t>
            </a:r>
            <a:r>
              <a:rPr lang="en-CA" sz="2400" b="1" dirty="0">
                <a:latin typeface="Times New Roman" panose="02020603050405020304" pitchFamily="18" charset="0"/>
                <a:cs typeface="Times New Roman" panose="02020603050405020304" pitchFamily="18" charset="0"/>
                <a:sym typeface="Symbol"/>
              </a:rPr>
              <a:t> is the quality adjustment factor for product n. </a:t>
            </a:r>
            <a:endParaRPr lang="en-CA" sz="2400" b="1" dirty="0" smtClean="0">
              <a:latin typeface="Times New Roman" panose="02020603050405020304" pitchFamily="18" charset="0"/>
              <a:cs typeface="Times New Roman" panose="02020603050405020304" pitchFamily="18" charset="0"/>
              <a:sym typeface="Symbol"/>
            </a:endParaRPr>
          </a:p>
          <a:p>
            <a:r>
              <a:rPr lang="en-CA" sz="2400" b="1" dirty="0" smtClean="0">
                <a:latin typeface="Times New Roman" panose="02020603050405020304" pitchFamily="18" charset="0"/>
                <a:cs typeface="Times New Roman" panose="02020603050405020304" pitchFamily="18" charset="0"/>
                <a:sym typeface="Symbol"/>
              </a:rPr>
              <a:t>What </a:t>
            </a:r>
            <a:r>
              <a:rPr lang="en-CA" sz="2400" b="1" dirty="0">
                <a:latin typeface="Times New Roman" panose="02020603050405020304" pitchFamily="18" charset="0"/>
                <a:cs typeface="Times New Roman" panose="02020603050405020304" pitchFamily="18" charset="0"/>
                <a:sym typeface="Symbol"/>
              </a:rPr>
              <a:t>is new is the assumption that the </a:t>
            </a:r>
            <a:r>
              <a:rPr lang="en-CA" sz="2400" b="1" dirty="0">
                <a:solidFill>
                  <a:srgbClr val="FF0000"/>
                </a:solidFill>
                <a:latin typeface="Times New Roman" panose="02020603050405020304" pitchFamily="18" charset="0"/>
                <a:cs typeface="Times New Roman" panose="02020603050405020304" pitchFamily="18" charset="0"/>
                <a:sym typeface="Symbol"/>
              </a:rPr>
              <a:t>quality adjustment factors are functions of a vector of K </a:t>
            </a:r>
            <a:r>
              <a:rPr lang="en-CA" sz="2400" b="1" i="1" dirty="0">
                <a:solidFill>
                  <a:srgbClr val="FF0000"/>
                </a:solidFill>
                <a:latin typeface="Times New Roman" panose="02020603050405020304" pitchFamily="18" charset="0"/>
                <a:cs typeface="Times New Roman" panose="02020603050405020304" pitchFamily="18" charset="0"/>
                <a:sym typeface="Symbol"/>
              </a:rPr>
              <a:t>characteristics</a:t>
            </a:r>
            <a:r>
              <a:rPr lang="en-CA" sz="2400" b="1" dirty="0">
                <a:solidFill>
                  <a:srgbClr val="FF0000"/>
                </a:solidFill>
                <a:latin typeface="Times New Roman" panose="02020603050405020304" pitchFamily="18" charset="0"/>
                <a:cs typeface="Times New Roman" panose="02020603050405020304" pitchFamily="18" charset="0"/>
                <a:sym typeface="Symbol"/>
              </a:rPr>
              <a:t> </a:t>
            </a:r>
            <a:r>
              <a:rPr lang="en-CA" sz="2400" b="1" dirty="0">
                <a:latin typeface="Times New Roman" panose="02020603050405020304" pitchFamily="18" charset="0"/>
                <a:cs typeface="Times New Roman" panose="02020603050405020304" pitchFamily="18" charset="0"/>
                <a:sym typeface="Symbol"/>
              </a:rPr>
              <a:t>of the products</a:t>
            </a:r>
            <a:r>
              <a:rPr lang="en-CA" sz="2400" b="1" dirty="0" smtClean="0">
                <a:latin typeface="Times New Roman" panose="02020603050405020304" pitchFamily="18" charset="0"/>
                <a:cs typeface="Times New Roman" panose="02020603050405020304" pitchFamily="18" charset="0"/>
                <a:sym typeface="Symbol"/>
              </a:rPr>
              <a:t>. Let  </a:t>
            </a:r>
            <a:r>
              <a:rPr lang="en-CA" sz="2400" b="1" dirty="0" err="1" smtClean="0">
                <a:latin typeface="Times New Roman" panose="02020603050405020304" pitchFamily="18" charset="0"/>
                <a:cs typeface="Times New Roman" panose="02020603050405020304" pitchFamily="18" charset="0"/>
                <a:sym typeface="Symbol"/>
              </a:rPr>
              <a:t>z</a:t>
            </a:r>
            <a:r>
              <a:rPr lang="en-CA" sz="2400" b="1" baseline="30000" dirty="0" err="1" smtClean="0">
                <a:latin typeface="Times New Roman" panose="02020603050405020304" pitchFamily="18" charset="0"/>
                <a:cs typeface="Times New Roman" panose="02020603050405020304" pitchFamily="18" charset="0"/>
                <a:sym typeface="Symbol"/>
              </a:rPr>
              <a:t>n</a:t>
            </a:r>
            <a:r>
              <a:rPr lang="en-CA" sz="2400" b="1" dirty="0" smtClean="0">
                <a:latin typeface="Times New Roman" panose="02020603050405020304" pitchFamily="18" charset="0"/>
                <a:cs typeface="Times New Roman" panose="02020603050405020304" pitchFamily="18" charset="0"/>
                <a:sym typeface="Symbol"/>
              </a:rPr>
              <a:t> </a:t>
            </a:r>
            <a:r>
              <a:rPr lang="en-CA" sz="2400" b="1" dirty="0">
                <a:latin typeface="Times New Roman" panose="02020603050405020304" pitchFamily="18" charset="0"/>
                <a:cs typeface="Times New Roman" panose="02020603050405020304" pitchFamily="18" charset="0"/>
                <a:sym typeface="Symbol"/>
              </a:rPr>
              <a:t> [z</a:t>
            </a:r>
            <a:r>
              <a:rPr lang="en-CA" sz="2400" b="1" baseline="-25000" dirty="0">
                <a:latin typeface="Times New Roman" panose="02020603050405020304" pitchFamily="18" charset="0"/>
                <a:cs typeface="Times New Roman" panose="02020603050405020304" pitchFamily="18" charset="0"/>
                <a:sym typeface="Symbol"/>
              </a:rPr>
              <a:t>n1</a:t>
            </a:r>
            <a:r>
              <a:rPr lang="en-CA" sz="2400" b="1" dirty="0">
                <a:latin typeface="Times New Roman" panose="02020603050405020304" pitchFamily="18" charset="0"/>
                <a:cs typeface="Times New Roman" panose="02020603050405020304" pitchFamily="18" charset="0"/>
                <a:sym typeface="Symbol"/>
              </a:rPr>
              <a:t>,z</a:t>
            </a:r>
            <a:r>
              <a:rPr lang="en-CA" sz="2400" b="1" baseline="-25000" dirty="0">
                <a:latin typeface="Times New Roman" panose="02020603050405020304" pitchFamily="18" charset="0"/>
                <a:cs typeface="Times New Roman" panose="02020603050405020304" pitchFamily="18" charset="0"/>
                <a:sym typeface="Symbol"/>
              </a:rPr>
              <a:t>n2</a:t>
            </a:r>
            <a:r>
              <a:rPr lang="en-CA" sz="2400" b="1" dirty="0">
                <a:latin typeface="Times New Roman" panose="02020603050405020304" pitchFamily="18" charset="0"/>
                <a:cs typeface="Times New Roman" panose="02020603050405020304" pitchFamily="18" charset="0"/>
                <a:sym typeface="Symbol"/>
              </a:rPr>
              <a:t>,...,</a:t>
            </a:r>
            <a:r>
              <a:rPr lang="en-CA" sz="2400" b="1" dirty="0" err="1">
                <a:latin typeface="Times New Roman" panose="02020603050405020304" pitchFamily="18" charset="0"/>
                <a:cs typeface="Times New Roman" panose="02020603050405020304" pitchFamily="18" charset="0"/>
                <a:sym typeface="Symbol"/>
              </a:rPr>
              <a:t>z</a:t>
            </a:r>
            <a:r>
              <a:rPr lang="en-CA" sz="2400" b="1" baseline="-25000" dirty="0" err="1">
                <a:latin typeface="Times New Roman" panose="02020603050405020304" pitchFamily="18" charset="0"/>
                <a:cs typeface="Times New Roman" panose="02020603050405020304" pitchFamily="18" charset="0"/>
                <a:sym typeface="Symbol"/>
              </a:rPr>
              <a:t>nK</a:t>
            </a:r>
            <a:r>
              <a:rPr lang="en-CA" sz="2400" b="1" dirty="0" smtClean="0">
                <a:latin typeface="Times New Roman" panose="02020603050405020304" pitchFamily="18" charset="0"/>
                <a:cs typeface="Times New Roman" panose="02020603050405020304" pitchFamily="18" charset="0"/>
                <a:sym typeface="Symbol"/>
              </a:rPr>
              <a:t>] denote the characteristics vector for product n </a:t>
            </a:r>
            <a:r>
              <a:rPr lang="en-CA" sz="2400" b="1" dirty="0">
                <a:latin typeface="Times New Roman" panose="02020603050405020304" pitchFamily="18" charset="0"/>
                <a:cs typeface="Times New Roman" panose="02020603050405020304" pitchFamily="18" charset="0"/>
                <a:sym typeface="Symbol"/>
              </a:rPr>
              <a:t>for n = 1,...,N. </a:t>
            </a:r>
            <a:r>
              <a:rPr lang="en-CA" sz="2400" b="1" dirty="0" smtClean="0">
                <a:latin typeface="Times New Roman" panose="02020603050405020304" pitchFamily="18" charset="0"/>
                <a:cs typeface="Times New Roman" panose="02020603050405020304" pitchFamily="18" charset="0"/>
                <a:sym typeface="Symbol"/>
              </a:rPr>
              <a:t> Typically, K &lt;&lt; N.</a:t>
            </a:r>
          </a:p>
          <a:p>
            <a:r>
              <a:rPr lang="en-CA" sz="2400" b="1" dirty="0" smtClean="0">
                <a:latin typeface="Times New Roman" panose="02020603050405020304" pitchFamily="18" charset="0"/>
                <a:cs typeface="Times New Roman" panose="02020603050405020304" pitchFamily="18" charset="0"/>
                <a:sym typeface="Symbol"/>
              </a:rPr>
              <a:t>Thus the </a:t>
            </a:r>
            <a:r>
              <a:rPr lang="en-CA" sz="2400" b="1" dirty="0">
                <a:latin typeface="Times New Roman" panose="02020603050405020304" pitchFamily="18" charset="0"/>
                <a:cs typeface="Times New Roman" panose="02020603050405020304" pitchFamily="18" charset="0"/>
                <a:sym typeface="Symbol"/>
              </a:rPr>
              <a:t>new assumption in this section is that the quality adjustment factors </a:t>
            </a:r>
            <a:r>
              <a:rPr lang="en-CA" sz="2400" b="1" baseline="-25000" dirty="0">
                <a:latin typeface="Times New Roman" panose="02020603050405020304" pitchFamily="18" charset="0"/>
                <a:cs typeface="Times New Roman" panose="02020603050405020304" pitchFamily="18" charset="0"/>
                <a:sym typeface="Symbol"/>
              </a:rPr>
              <a:t>n</a:t>
            </a:r>
            <a:r>
              <a:rPr lang="en-CA" sz="2400" b="1" dirty="0">
                <a:latin typeface="Times New Roman" panose="02020603050405020304" pitchFamily="18" charset="0"/>
                <a:cs typeface="Times New Roman" panose="02020603050405020304" pitchFamily="18" charset="0"/>
                <a:sym typeface="Symbol"/>
              </a:rPr>
              <a:t> are functions of the vector of characteristics </a:t>
            </a:r>
            <a:r>
              <a:rPr lang="en-CA" sz="2400" b="1" dirty="0" err="1">
                <a:latin typeface="Times New Roman" panose="02020603050405020304" pitchFamily="18" charset="0"/>
                <a:cs typeface="Times New Roman" panose="02020603050405020304" pitchFamily="18" charset="0"/>
                <a:sym typeface="Symbol"/>
              </a:rPr>
              <a:t>z</a:t>
            </a:r>
            <a:r>
              <a:rPr lang="en-CA" sz="2400" b="1" baseline="30000" dirty="0" err="1">
                <a:latin typeface="Times New Roman" panose="02020603050405020304" pitchFamily="18" charset="0"/>
                <a:cs typeface="Times New Roman" panose="02020603050405020304" pitchFamily="18" charset="0"/>
                <a:sym typeface="Symbol"/>
              </a:rPr>
              <a:t>n</a:t>
            </a:r>
            <a:r>
              <a:rPr lang="en-CA" sz="2400" b="1" dirty="0">
                <a:latin typeface="Times New Roman" panose="02020603050405020304" pitchFamily="18" charset="0"/>
                <a:cs typeface="Times New Roman" panose="02020603050405020304" pitchFamily="18" charset="0"/>
                <a:sym typeface="Symbol"/>
              </a:rPr>
              <a:t> for each product and the </a:t>
            </a:r>
            <a:r>
              <a:rPr lang="en-CA" sz="2400" b="1" dirty="0">
                <a:solidFill>
                  <a:srgbClr val="FF0000"/>
                </a:solidFill>
                <a:latin typeface="Times New Roman" panose="02020603050405020304" pitchFamily="18" charset="0"/>
                <a:cs typeface="Times New Roman" panose="02020603050405020304" pitchFamily="18" charset="0"/>
                <a:sym typeface="Symbol"/>
              </a:rPr>
              <a:t>same function</a:t>
            </a:r>
            <a:r>
              <a:rPr lang="en-CA" sz="2400" b="1" dirty="0">
                <a:latin typeface="Times New Roman" panose="02020603050405020304" pitchFamily="18" charset="0"/>
                <a:cs typeface="Times New Roman" panose="02020603050405020304" pitchFamily="18" charset="0"/>
                <a:sym typeface="Symbol"/>
              </a:rPr>
              <a:t>, g(z) can be used </a:t>
            </a:r>
            <a:r>
              <a:rPr lang="en-CA" sz="2400" b="1" dirty="0" smtClean="0">
                <a:latin typeface="Times New Roman" panose="02020603050405020304" pitchFamily="18" charset="0"/>
                <a:cs typeface="Times New Roman" panose="02020603050405020304" pitchFamily="18" charset="0"/>
                <a:sym typeface="Symbol"/>
              </a:rPr>
              <a:t>to determine the </a:t>
            </a:r>
            <a:r>
              <a:rPr lang="en-CA" sz="2400" b="1" dirty="0">
                <a:latin typeface="Times New Roman" panose="02020603050405020304" pitchFamily="18" charset="0"/>
                <a:cs typeface="Times New Roman" panose="02020603050405020304" pitchFamily="18" charset="0"/>
                <a:sym typeface="Symbol"/>
              </a:rPr>
              <a:t>quality adjustment </a:t>
            </a:r>
            <a:r>
              <a:rPr lang="en-CA" sz="2400" b="1" dirty="0" smtClean="0">
                <a:latin typeface="Times New Roman" panose="02020603050405020304" pitchFamily="18" charset="0"/>
                <a:cs typeface="Times New Roman" panose="02020603050405020304" pitchFamily="18" charset="0"/>
                <a:sym typeface="Symbol"/>
              </a:rPr>
              <a:t>factor for each product n; </a:t>
            </a:r>
            <a:r>
              <a:rPr lang="en-CA" sz="2400" b="1" dirty="0">
                <a:latin typeface="Times New Roman" panose="02020603050405020304" pitchFamily="18" charset="0"/>
                <a:cs typeface="Times New Roman" panose="02020603050405020304" pitchFamily="18" charset="0"/>
                <a:sym typeface="Symbol"/>
              </a:rPr>
              <a:t>i.e., we have the following assumptions</a:t>
            </a:r>
            <a:r>
              <a:rPr lang="en-CA" sz="2400" b="1" dirty="0" smtClean="0">
                <a:latin typeface="Times New Roman" panose="02020603050405020304" pitchFamily="18" charset="0"/>
                <a:cs typeface="Times New Roman" panose="02020603050405020304" pitchFamily="18" charset="0"/>
                <a:sym typeface="Symbol"/>
              </a:rPr>
              <a:t>:</a:t>
            </a:r>
            <a:endParaRPr lang="en-CA" sz="2400" b="1" dirty="0">
              <a:latin typeface="Times New Roman" panose="02020603050405020304" pitchFamily="18" charset="0"/>
              <a:cs typeface="Times New Roman" panose="02020603050405020304" pitchFamily="18" charset="0"/>
            </a:endParaRPr>
          </a:p>
          <a:p>
            <a:pPr marL="0" indent="0">
              <a:buNone/>
            </a:pPr>
            <a:r>
              <a:rPr lang="en-CA" sz="2400" b="1" dirty="0">
                <a:latin typeface="Times New Roman" panose="02020603050405020304" pitchFamily="18" charset="0"/>
                <a:cs typeface="Times New Roman" panose="02020603050405020304" pitchFamily="18" charset="0"/>
              </a:rPr>
              <a:t>(49) </a:t>
            </a:r>
            <a:r>
              <a:rPr lang="en-CA" sz="2400" b="1" dirty="0">
                <a:latin typeface="Times New Roman" panose="02020603050405020304" pitchFamily="18" charset="0"/>
                <a:cs typeface="Times New Roman" panose="02020603050405020304" pitchFamily="18" charset="0"/>
                <a:sym typeface="Symbol"/>
              </a:rPr>
              <a:t></a:t>
            </a:r>
            <a:r>
              <a:rPr lang="en-CA" sz="2400" b="1" baseline="-25000" dirty="0">
                <a:latin typeface="Times New Roman" panose="02020603050405020304" pitchFamily="18" charset="0"/>
                <a:cs typeface="Times New Roman" panose="02020603050405020304" pitchFamily="18" charset="0"/>
                <a:sym typeface="Symbol"/>
              </a:rPr>
              <a:t>n</a:t>
            </a:r>
            <a:r>
              <a:rPr lang="en-CA" sz="2400" b="1" dirty="0">
                <a:latin typeface="Times New Roman" panose="02020603050405020304" pitchFamily="18" charset="0"/>
                <a:cs typeface="Times New Roman" panose="02020603050405020304" pitchFamily="18" charset="0"/>
                <a:sym typeface="Symbol"/>
              </a:rPr>
              <a:t>  g(</a:t>
            </a:r>
            <a:r>
              <a:rPr lang="en-CA" sz="2400" b="1" dirty="0" err="1">
                <a:latin typeface="Times New Roman" panose="02020603050405020304" pitchFamily="18" charset="0"/>
                <a:cs typeface="Times New Roman" panose="02020603050405020304" pitchFamily="18" charset="0"/>
                <a:sym typeface="Symbol"/>
              </a:rPr>
              <a:t>z</a:t>
            </a:r>
            <a:r>
              <a:rPr lang="en-CA" sz="2400" b="1" baseline="30000" dirty="0" err="1">
                <a:latin typeface="Times New Roman" panose="02020603050405020304" pitchFamily="18" charset="0"/>
                <a:cs typeface="Times New Roman" panose="02020603050405020304" pitchFamily="18" charset="0"/>
                <a:sym typeface="Symbol"/>
              </a:rPr>
              <a:t>n</a:t>
            </a:r>
            <a:r>
              <a:rPr lang="en-CA" sz="2400" b="1" dirty="0">
                <a:latin typeface="Times New Roman" panose="02020603050405020304" pitchFamily="18" charset="0"/>
                <a:cs typeface="Times New Roman" panose="02020603050405020304" pitchFamily="18" charset="0"/>
                <a:sym typeface="Symbol"/>
              </a:rPr>
              <a:t>) = g(z</a:t>
            </a:r>
            <a:r>
              <a:rPr lang="en-CA" sz="2400" b="1" baseline="-25000" dirty="0">
                <a:latin typeface="Times New Roman" panose="02020603050405020304" pitchFamily="18" charset="0"/>
                <a:cs typeface="Times New Roman" panose="02020603050405020304" pitchFamily="18" charset="0"/>
                <a:sym typeface="Symbol"/>
              </a:rPr>
              <a:t>n1</a:t>
            </a:r>
            <a:r>
              <a:rPr lang="en-CA" sz="2400" b="1" dirty="0">
                <a:latin typeface="Times New Roman" panose="02020603050405020304" pitchFamily="18" charset="0"/>
                <a:cs typeface="Times New Roman" panose="02020603050405020304" pitchFamily="18" charset="0"/>
                <a:sym typeface="Symbol"/>
              </a:rPr>
              <a:t>,z</a:t>
            </a:r>
            <a:r>
              <a:rPr lang="en-CA" sz="2400" b="1" baseline="-25000" dirty="0">
                <a:latin typeface="Times New Roman" panose="02020603050405020304" pitchFamily="18" charset="0"/>
                <a:cs typeface="Times New Roman" panose="02020603050405020304" pitchFamily="18" charset="0"/>
                <a:sym typeface="Symbol"/>
              </a:rPr>
              <a:t>n2</a:t>
            </a:r>
            <a:r>
              <a:rPr lang="en-CA" sz="2400" b="1" dirty="0">
                <a:latin typeface="Times New Roman" panose="02020603050405020304" pitchFamily="18" charset="0"/>
                <a:cs typeface="Times New Roman" panose="02020603050405020304" pitchFamily="18" charset="0"/>
                <a:sym typeface="Symbol"/>
              </a:rPr>
              <a:t>,...,</a:t>
            </a:r>
            <a:r>
              <a:rPr lang="en-CA" sz="2400" b="1" dirty="0" err="1">
                <a:latin typeface="Times New Roman" panose="02020603050405020304" pitchFamily="18" charset="0"/>
                <a:cs typeface="Times New Roman" panose="02020603050405020304" pitchFamily="18" charset="0"/>
                <a:sym typeface="Symbol"/>
              </a:rPr>
              <a:t>z</a:t>
            </a:r>
            <a:r>
              <a:rPr lang="en-CA" sz="2400" b="1" baseline="-25000" dirty="0" err="1">
                <a:latin typeface="Times New Roman" panose="02020603050405020304" pitchFamily="18" charset="0"/>
                <a:cs typeface="Times New Roman" panose="02020603050405020304" pitchFamily="18" charset="0"/>
                <a:sym typeface="Symbol"/>
              </a:rPr>
              <a:t>nK</a:t>
            </a:r>
            <a:r>
              <a:rPr lang="en-CA" sz="2400" b="1" dirty="0">
                <a:latin typeface="Times New Roman" panose="02020603050405020304" pitchFamily="18" charset="0"/>
                <a:cs typeface="Times New Roman" panose="02020603050405020304" pitchFamily="18" charset="0"/>
                <a:sym typeface="Symbol"/>
              </a:rPr>
              <a:t>) ;  </a:t>
            </a:r>
            <a:r>
              <a:rPr lang="en-CA" sz="2400" b="1" dirty="0" smtClean="0">
                <a:latin typeface="Times New Roman" panose="02020603050405020304" pitchFamily="18" charset="0"/>
                <a:cs typeface="Times New Roman" panose="02020603050405020304" pitchFamily="18" charset="0"/>
                <a:sym typeface="Symbol"/>
              </a:rPr>
              <a:t>                                     </a:t>
            </a:r>
            <a:r>
              <a:rPr lang="en-CA" sz="2400" b="1" dirty="0">
                <a:latin typeface="Times New Roman" panose="02020603050405020304" pitchFamily="18" charset="0"/>
                <a:cs typeface="Times New Roman" panose="02020603050405020304" pitchFamily="18" charset="0"/>
                <a:sym typeface="Symbol"/>
              </a:rPr>
              <a:t>n = 1,...,N</a:t>
            </a:r>
            <a:r>
              <a:rPr lang="en-CA" sz="2400" b="1" dirty="0" smtClean="0">
                <a:latin typeface="Times New Roman" panose="02020603050405020304" pitchFamily="18" charset="0"/>
                <a:cs typeface="Times New Roman" panose="02020603050405020304" pitchFamily="18" charset="0"/>
                <a:sym typeface="Symbol"/>
              </a:rPr>
              <a:t>.</a:t>
            </a:r>
            <a:endParaRPr lang="en-CA" sz="2400" b="1" dirty="0">
              <a:latin typeface="Times New Roman" panose="02020603050405020304" pitchFamily="18" charset="0"/>
              <a:cs typeface="Times New Roman" panose="02020603050405020304" pitchFamily="18" charset="0"/>
              <a:sym typeface="Symbol"/>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20</a:t>
            </a:fld>
            <a:endParaRPr lang="en-CA" dirty="0"/>
          </a:p>
        </p:txBody>
      </p:sp>
    </p:spTree>
    <p:extLst>
      <p:ext uri="{BB962C8B-B14F-4D97-AF65-F5344CB8AC3E}">
        <p14:creationId xmlns:p14="http://schemas.microsoft.com/office/powerpoint/2010/main" val="3754040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fontScale="90000"/>
          </a:bodyPr>
          <a:lstStyle/>
          <a:p>
            <a:r>
              <a:rPr lang="en-CA" sz="2800" b="1" dirty="0">
                <a:latin typeface="Times New Roman" panose="02020603050405020304" pitchFamily="18" charset="0"/>
                <a:cs typeface="Times New Roman" panose="02020603050405020304" pitchFamily="18" charset="0"/>
              </a:rPr>
              <a:t>Time Dummy Hedonic Regressions with Characteristics and using Weights which Reflect Economic </a:t>
            </a:r>
            <a:r>
              <a:rPr lang="en-CA" sz="2800" b="1" dirty="0" smtClean="0">
                <a:latin typeface="Times New Roman" panose="02020603050405020304" pitchFamily="18" charset="0"/>
                <a:cs typeface="Times New Roman" panose="02020603050405020304" pitchFamily="18" charset="0"/>
              </a:rPr>
              <a:t>Importance: 2</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sz="2400" b="1" dirty="0">
                <a:latin typeface="Times New Roman"/>
              </a:rPr>
              <a:t>Using our assumption of (exact) utility maximizing behavior with the linear utility function defined by (50), equations (10) become the following equations</a:t>
            </a:r>
            <a:r>
              <a:rPr lang="en-CA" sz="2400" b="1" dirty="0" smtClean="0">
                <a:latin typeface="Times New Roman"/>
              </a:rPr>
              <a:t>:</a:t>
            </a:r>
            <a:endParaRPr lang="en-CA" sz="2400" b="1" dirty="0">
              <a:latin typeface="Times New Roman"/>
            </a:endParaRPr>
          </a:p>
          <a:p>
            <a:pPr marL="0" indent="0" algn="just">
              <a:buNone/>
            </a:pPr>
            <a:r>
              <a:rPr lang="fr-CA" sz="2400" b="1" dirty="0">
                <a:latin typeface="Times New Roman"/>
              </a:rPr>
              <a:t>(51) p</a:t>
            </a:r>
            <a:r>
              <a:rPr lang="fr-CA" sz="2400" b="1" baseline="-25000" dirty="0">
                <a:latin typeface="Times New Roman"/>
              </a:rPr>
              <a:t>tn</a:t>
            </a:r>
            <a:r>
              <a:rPr lang="fr-CA" sz="2400" b="1" dirty="0">
                <a:latin typeface="Times New Roman"/>
              </a:rPr>
              <a:t> = </a:t>
            </a:r>
            <a:r>
              <a:rPr lang="en-CA" sz="2400" b="1" dirty="0">
                <a:latin typeface="Times New Roman"/>
                <a:sym typeface="Symbol"/>
              </a:rPr>
              <a:t></a:t>
            </a:r>
            <a:r>
              <a:rPr lang="fr-CA" sz="2400" b="1" baseline="-25000" dirty="0">
                <a:latin typeface="Times New Roman"/>
                <a:sym typeface="Symbol"/>
              </a:rPr>
              <a:t>t</a:t>
            </a:r>
            <a:r>
              <a:rPr lang="fr-CA" sz="2400" b="1" dirty="0">
                <a:latin typeface="Times New Roman"/>
                <a:sym typeface="Symbol"/>
              </a:rPr>
              <a:t>g(</a:t>
            </a:r>
            <a:r>
              <a:rPr lang="fr-CA" sz="2400" b="1" dirty="0" err="1">
                <a:latin typeface="Times New Roman"/>
                <a:sym typeface="Symbol"/>
              </a:rPr>
              <a:t>z</a:t>
            </a:r>
            <a:r>
              <a:rPr lang="fr-CA" sz="2400" b="1" baseline="30000" dirty="0" err="1">
                <a:latin typeface="Times New Roman"/>
                <a:sym typeface="Symbol"/>
              </a:rPr>
              <a:t>n</a:t>
            </a:r>
            <a:r>
              <a:rPr lang="fr-CA" sz="2400" b="1" dirty="0">
                <a:latin typeface="Times New Roman"/>
                <a:sym typeface="Symbol"/>
              </a:rPr>
              <a:t>) </a:t>
            </a:r>
            <a:r>
              <a:rPr lang="fr-CA" sz="2400" b="1" dirty="0" smtClean="0">
                <a:latin typeface="Times New Roman"/>
                <a:sym typeface="Symbol"/>
              </a:rPr>
              <a:t>;                                                     </a:t>
            </a:r>
            <a:r>
              <a:rPr lang="fr-CA" sz="2400" b="1" dirty="0">
                <a:latin typeface="Times New Roman"/>
                <a:sym typeface="Symbol"/>
              </a:rPr>
              <a:t>t = 1,...,T; n</a:t>
            </a:r>
            <a:r>
              <a:rPr lang="en-CA" sz="2400" b="1" dirty="0">
                <a:latin typeface="Times New Roman"/>
                <a:sym typeface="Symbol"/>
              </a:rPr>
              <a:t></a:t>
            </a:r>
            <a:r>
              <a:rPr lang="fr-CA" sz="2400" b="1" dirty="0">
                <a:latin typeface="Times New Roman"/>
                <a:sym typeface="Symbol"/>
              </a:rPr>
              <a:t>S(t).</a:t>
            </a:r>
          </a:p>
          <a:p>
            <a:pPr algn="just"/>
            <a:r>
              <a:rPr lang="en-CA" sz="2400" b="1" dirty="0" smtClean="0">
                <a:latin typeface="Times New Roman"/>
              </a:rPr>
              <a:t>The </a:t>
            </a:r>
            <a:r>
              <a:rPr lang="en-CA" sz="2400" b="1" dirty="0">
                <a:latin typeface="Times New Roman"/>
              </a:rPr>
              <a:t>assumption of approximate utility maximizing behavior is more realistic, so error terms need to be appended to equations (51). We also need to choose a functional form for the </a:t>
            </a:r>
            <a:r>
              <a:rPr lang="en-CA" sz="2400" b="1" i="1" dirty="0">
                <a:solidFill>
                  <a:srgbClr val="FF0000"/>
                </a:solidFill>
                <a:latin typeface="Times New Roman"/>
              </a:rPr>
              <a:t>quality adjustment function</a:t>
            </a:r>
            <a:r>
              <a:rPr lang="en-CA" sz="2400" b="1" dirty="0">
                <a:solidFill>
                  <a:srgbClr val="FF0000"/>
                </a:solidFill>
                <a:latin typeface="Times New Roman"/>
              </a:rPr>
              <a:t> or </a:t>
            </a:r>
            <a:r>
              <a:rPr lang="en-CA" sz="2400" b="1" i="1" dirty="0">
                <a:solidFill>
                  <a:srgbClr val="FF0000"/>
                </a:solidFill>
                <a:latin typeface="Times New Roman"/>
              </a:rPr>
              <a:t>hedonic valuation</a:t>
            </a:r>
            <a:r>
              <a:rPr lang="en-CA" sz="2400" b="1" dirty="0">
                <a:solidFill>
                  <a:srgbClr val="FF0000"/>
                </a:solidFill>
                <a:latin typeface="Times New Roman"/>
              </a:rPr>
              <a:t> </a:t>
            </a:r>
            <a:r>
              <a:rPr lang="en-CA" sz="2400" b="1" i="1" dirty="0">
                <a:solidFill>
                  <a:srgbClr val="FF0000"/>
                </a:solidFill>
                <a:latin typeface="Times New Roman"/>
              </a:rPr>
              <a:t>function</a:t>
            </a:r>
            <a:r>
              <a:rPr lang="en-CA" sz="2400" b="1" dirty="0">
                <a:solidFill>
                  <a:srgbClr val="FF0000"/>
                </a:solidFill>
                <a:latin typeface="Times New Roman"/>
              </a:rPr>
              <a:t> g(z)</a:t>
            </a:r>
            <a:r>
              <a:rPr lang="en-CA" sz="2400" b="1" dirty="0">
                <a:latin typeface="Times New Roman"/>
              </a:rPr>
              <a:t>. </a:t>
            </a:r>
            <a:endParaRPr lang="en-CA" sz="2400" b="1" dirty="0" smtClean="0">
              <a:latin typeface="Times New Roman"/>
            </a:endParaRPr>
          </a:p>
          <a:p>
            <a:pPr algn="just"/>
            <a:r>
              <a:rPr lang="en-CA" sz="2400" b="1" dirty="0" smtClean="0">
                <a:latin typeface="Times New Roman"/>
              </a:rPr>
              <a:t>Consider </a:t>
            </a:r>
            <a:r>
              <a:rPr lang="en-CA" sz="2400" b="1" dirty="0">
                <a:latin typeface="Times New Roman"/>
              </a:rPr>
              <a:t>the following functional form for </a:t>
            </a:r>
            <a:r>
              <a:rPr lang="en-CA" sz="2400" b="1" dirty="0" smtClean="0">
                <a:latin typeface="Times New Roman"/>
              </a:rPr>
              <a:t>the logarithm of the </a:t>
            </a:r>
            <a:r>
              <a:rPr lang="en-CA" sz="2400" b="1" dirty="0">
                <a:latin typeface="Times New Roman"/>
              </a:rPr>
              <a:t>hedonic valuation function</a:t>
            </a:r>
            <a:r>
              <a:rPr lang="en-CA" sz="2400" dirty="0">
                <a:latin typeface="Times New Roman"/>
              </a:rPr>
              <a:t>:</a:t>
            </a:r>
          </a:p>
          <a:p>
            <a:pPr marL="0" indent="0" algn="just">
              <a:buNone/>
            </a:pPr>
            <a:r>
              <a:rPr lang="en-CA" sz="2400" b="1" dirty="0">
                <a:latin typeface="Times New Roman"/>
              </a:rPr>
              <a:t>(52) </a:t>
            </a:r>
            <a:r>
              <a:rPr lang="en-CA" sz="2400" b="1" dirty="0" err="1">
                <a:latin typeface="Times New Roman"/>
              </a:rPr>
              <a:t>lng</a:t>
            </a:r>
            <a:r>
              <a:rPr lang="en-CA" sz="2400" b="1" dirty="0">
                <a:latin typeface="Times New Roman"/>
              </a:rPr>
              <a:t>(</a:t>
            </a:r>
            <a:r>
              <a:rPr lang="en-CA" sz="2400" b="1" dirty="0" err="1">
                <a:latin typeface="Times New Roman"/>
              </a:rPr>
              <a:t>z</a:t>
            </a:r>
            <a:r>
              <a:rPr lang="en-CA" sz="2400" b="1" baseline="30000" dirty="0" err="1">
                <a:latin typeface="Times New Roman"/>
              </a:rPr>
              <a:t>n</a:t>
            </a:r>
            <a:r>
              <a:rPr lang="en-CA" sz="2400" b="1" dirty="0">
                <a:latin typeface="Times New Roman"/>
              </a:rPr>
              <a:t>) = </a:t>
            </a:r>
            <a:r>
              <a:rPr lang="en-CA" sz="2400" b="1" dirty="0">
                <a:latin typeface="Times New Roman"/>
                <a:sym typeface="Symbol"/>
              </a:rPr>
              <a:t></a:t>
            </a:r>
            <a:r>
              <a:rPr lang="en-CA" sz="2400" b="1" baseline="-25000" dirty="0">
                <a:latin typeface="Times New Roman"/>
                <a:sym typeface="Symbol"/>
              </a:rPr>
              <a:t>0</a:t>
            </a:r>
            <a:r>
              <a:rPr lang="en-CA" sz="2400" b="1" dirty="0">
                <a:latin typeface="Times New Roman"/>
                <a:sym typeface="Symbol"/>
              </a:rPr>
              <a:t> + </a:t>
            </a:r>
            <a:r>
              <a:rPr lang="en-CA" sz="2400" b="1" baseline="-25000" dirty="0">
                <a:latin typeface="Times New Roman"/>
                <a:sym typeface="Symbol"/>
              </a:rPr>
              <a:t>k=1</a:t>
            </a:r>
            <a:r>
              <a:rPr lang="en-CA" sz="2400" b="1" baseline="30000" dirty="0">
                <a:latin typeface="Times New Roman"/>
                <a:sym typeface="Symbol"/>
              </a:rPr>
              <a:t>K</a:t>
            </a:r>
            <a:r>
              <a:rPr lang="en-CA" sz="2400" b="1" dirty="0">
                <a:latin typeface="Times New Roman"/>
                <a:sym typeface="Symbol"/>
              </a:rPr>
              <a:t> </a:t>
            </a:r>
            <a:r>
              <a:rPr lang="en-CA" sz="2400" b="1" baseline="-25000" dirty="0" err="1">
                <a:latin typeface="Times New Roman"/>
                <a:sym typeface="Symbol"/>
              </a:rPr>
              <a:t>k</a:t>
            </a:r>
            <a:r>
              <a:rPr lang="en-CA" sz="2400" b="1" dirty="0" err="1">
                <a:latin typeface="Times New Roman"/>
                <a:sym typeface="Symbol"/>
              </a:rPr>
              <a:t>lnz</a:t>
            </a:r>
            <a:r>
              <a:rPr lang="en-CA" sz="2400" b="1" baseline="-25000" dirty="0" err="1">
                <a:latin typeface="Times New Roman"/>
                <a:sym typeface="Symbol"/>
              </a:rPr>
              <a:t>nk</a:t>
            </a:r>
            <a:r>
              <a:rPr lang="en-CA" sz="2400" b="1" dirty="0">
                <a:latin typeface="Times New Roman"/>
                <a:sym typeface="Symbol"/>
              </a:rPr>
              <a:t> </a:t>
            </a:r>
            <a:r>
              <a:rPr lang="en-CA" sz="2400" b="1" dirty="0" smtClean="0">
                <a:latin typeface="Times New Roman"/>
                <a:sym typeface="Symbol"/>
              </a:rPr>
              <a:t>;                                         n = 1,…,N.</a:t>
            </a:r>
            <a:endParaRPr lang="en-CA" sz="2400" b="1" dirty="0">
              <a:latin typeface="Times New Roman"/>
              <a:sym typeface="Symbol"/>
            </a:endParaRPr>
          </a:p>
          <a:p>
            <a:pPr algn="just"/>
            <a:r>
              <a:rPr lang="en-CA" sz="2400" b="1" dirty="0" smtClean="0">
                <a:latin typeface="Times New Roman"/>
              </a:rPr>
              <a:t>Define </a:t>
            </a:r>
            <a:r>
              <a:rPr lang="en-CA" sz="2400" b="1" dirty="0">
                <a:latin typeface="Times New Roman"/>
              </a:rPr>
              <a:t>the logarithms of the </a:t>
            </a:r>
            <a:r>
              <a:rPr lang="en-CA" sz="2400" b="1" i="1" dirty="0">
                <a:solidFill>
                  <a:srgbClr val="FF0000"/>
                </a:solidFill>
                <a:latin typeface="Times New Roman"/>
              </a:rPr>
              <a:t>quality adjustment factors</a:t>
            </a:r>
            <a:r>
              <a:rPr lang="en-CA" sz="2400" b="1" dirty="0">
                <a:solidFill>
                  <a:srgbClr val="FF0000"/>
                </a:solidFill>
                <a:latin typeface="Times New Roman"/>
              </a:rPr>
              <a:t> </a:t>
            </a:r>
            <a:r>
              <a:rPr lang="en-CA" sz="2400" b="1" dirty="0">
                <a:latin typeface="Times New Roman"/>
                <a:sym typeface="Symbol"/>
              </a:rPr>
              <a:t></a:t>
            </a:r>
            <a:r>
              <a:rPr lang="en-CA" sz="2400" b="1" baseline="-25000" dirty="0">
                <a:latin typeface="Times New Roman"/>
                <a:sym typeface="Symbol"/>
              </a:rPr>
              <a:t>n</a:t>
            </a:r>
            <a:r>
              <a:rPr lang="en-CA" sz="2400" b="1" dirty="0">
                <a:latin typeface="Times New Roman"/>
                <a:sym typeface="Symbol"/>
              </a:rPr>
              <a:t> as follows:</a:t>
            </a:r>
          </a:p>
          <a:p>
            <a:pPr marL="0" indent="0" algn="just">
              <a:buNone/>
            </a:pPr>
            <a:r>
              <a:rPr lang="en-CA" sz="2400" b="1" dirty="0" smtClean="0">
                <a:latin typeface="Times New Roman"/>
              </a:rPr>
              <a:t>(</a:t>
            </a:r>
            <a:r>
              <a:rPr lang="en-CA" sz="2400" b="1" dirty="0">
                <a:latin typeface="Times New Roman"/>
              </a:rPr>
              <a:t>53) </a:t>
            </a:r>
            <a:r>
              <a:rPr lang="en-CA" sz="2400" b="1" dirty="0">
                <a:latin typeface="Times New Roman"/>
                <a:sym typeface="Symbol"/>
              </a:rPr>
              <a:t></a:t>
            </a:r>
            <a:r>
              <a:rPr lang="en-CA" sz="2400" b="1" baseline="-25000" dirty="0">
                <a:latin typeface="Times New Roman"/>
                <a:sym typeface="Symbol"/>
              </a:rPr>
              <a:t>n</a:t>
            </a:r>
            <a:r>
              <a:rPr lang="en-CA" sz="2400" b="1" dirty="0">
                <a:latin typeface="Times New Roman"/>
                <a:sym typeface="Symbol"/>
              </a:rPr>
              <a:t>  </a:t>
            </a:r>
            <a:r>
              <a:rPr lang="en-CA" sz="2400" b="1" dirty="0" err="1">
                <a:latin typeface="Times New Roman"/>
                <a:sym typeface="Symbol"/>
              </a:rPr>
              <a:t>ln</a:t>
            </a:r>
            <a:r>
              <a:rPr lang="en-CA" sz="2400" b="1" baseline="-25000" dirty="0" err="1">
                <a:latin typeface="Times New Roman"/>
                <a:sym typeface="Symbol"/>
              </a:rPr>
              <a:t>n</a:t>
            </a:r>
            <a:r>
              <a:rPr lang="en-CA" sz="2400" b="1" dirty="0">
                <a:latin typeface="Times New Roman"/>
                <a:sym typeface="Symbol"/>
              </a:rPr>
              <a:t> = </a:t>
            </a:r>
            <a:r>
              <a:rPr lang="en-CA" sz="2400" b="1" dirty="0" err="1">
                <a:latin typeface="Times New Roman"/>
                <a:sym typeface="Symbol"/>
              </a:rPr>
              <a:t>lng</a:t>
            </a:r>
            <a:r>
              <a:rPr lang="en-CA" sz="2400" b="1" dirty="0">
                <a:latin typeface="Times New Roman"/>
                <a:sym typeface="Symbol"/>
              </a:rPr>
              <a:t>(</a:t>
            </a:r>
            <a:r>
              <a:rPr lang="en-CA" sz="2400" b="1" dirty="0" err="1">
                <a:latin typeface="Times New Roman"/>
                <a:sym typeface="Symbol"/>
              </a:rPr>
              <a:t>z</a:t>
            </a:r>
            <a:r>
              <a:rPr lang="en-CA" sz="2400" b="1" baseline="30000" dirty="0" err="1">
                <a:latin typeface="Times New Roman"/>
                <a:sym typeface="Symbol"/>
              </a:rPr>
              <a:t>n</a:t>
            </a:r>
            <a:r>
              <a:rPr lang="en-CA" sz="2400" b="1" dirty="0">
                <a:latin typeface="Times New Roman"/>
                <a:sym typeface="Symbol"/>
              </a:rPr>
              <a:t>) = </a:t>
            </a:r>
            <a:r>
              <a:rPr lang="en-CA" sz="2400" b="1" baseline="-25000" dirty="0">
                <a:latin typeface="Times New Roman"/>
                <a:sym typeface="Symbol"/>
              </a:rPr>
              <a:t>0</a:t>
            </a:r>
            <a:r>
              <a:rPr lang="en-CA" sz="2400" b="1" dirty="0">
                <a:latin typeface="Times New Roman"/>
                <a:sym typeface="Symbol"/>
              </a:rPr>
              <a:t> + </a:t>
            </a:r>
            <a:r>
              <a:rPr lang="en-CA" sz="2400" b="1" baseline="-25000" dirty="0">
                <a:latin typeface="Times New Roman"/>
                <a:sym typeface="Symbol"/>
              </a:rPr>
              <a:t>k=1</a:t>
            </a:r>
            <a:r>
              <a:rPr lang="en-CA" sz="2400" b="1" baseline="30000" dirty="0">
                <a:latin typeface="Times New Roman"/>
                <a:sym typeface="Symbol"/>
              </a:rPr>
              <a:t>K</a:t>
            </a:r>
            <a:r>
              <a:rPr lang="en-CA" sz="2400" b="1" dirty="0">
                <a:latin typeface="Times New Roman"/>
                <a:sym typeface="Symbol"/>
              </a:rPr>
              <a:t> </a:t>
            </a:r>
            <a:r>
              <a:rPr lang="en-CA" sz="2400" b="1" baseline="-25000" dirty="0" err="1">
                <a:latin typeface="Times New Roman"/>
                <a:sym typeface="Symbol"/>
              </a:rPr>
              <a:t>k</a:t>
            </a:r>
            <a:r>
              <a:rPr lang="en-CA" sz="2400" b="1" dirty="0" err="1">
                <a:latin typeface="Times New Roman"/>
                <a:sym typeface="Symbol"/>
              </a:rPr>
              <a:t>lnz</a:t>
            </a:r>
            <a:r>
              <a:rPr lang="en-CA" sz="2400" b="1" baseline="-25000" dirty="0" err="1">
                <a:latin typeface="Times New Roman"/>
                <a:sym typeface="Symbol"/>
              </a:rPr>
              <a:t>nk</a:t>
            </a:r>
            <a:r>
              <a:rPr lang="en-CA" sz="2400" b="1" dirty="0">
                <a:latin typeface="Times New Roman"/>
                <a:sym typeface="Symbol"/>
              </a:rPr>
              <a:t> </a:t>
            </a:r>
            <a:r>
              <a:rPr lang="en-CA" sz="2400" b="1" dirty="0" smtClean="0">
                <a:latin typeface="Times New Roman"/>
                <a:sym typeface="Symbol"/>
              </a:rPr>
              <a:t>;                       </a:t>
            </a:r>
            <a:r>
              <a:rPr lang="en-CA" sz="2400" b="1" dirty="0">
                <a:latin typeface="Times New Roman"/>
                <a:sym typeface="Symbol"/>
              </a:rPr>
              <a:t>n = 1,...,</a:t>
            </a:r>
            <a:r>
              <a:rPr lang="en-CA" sz="2400" b="1" dirty="0" smtClean="0">
                <a:latin typeface="Times New Roman"/>
                <a:sym typeface="Symbol"/>
              </a:rPr>
              <a:t>N.</a:t>
            </a:r>
            <a:endParaRPr lang="en-CA" sz="2400" b="1" dirty="0">
              <a:latin typeface="Times New Roman"/>
              <a:sym typeface="Symbol"/>
            </a:endParaRPr>
          </a:p>
        </p:txBody>
      </p:sp>
      <p:sp>
        <p:nvSpPr>
          <p:cNvPr id="4" name="Slide Number Placeholder 3"/>
          <p:cNvSpPr>
            <a:spLocks noGrp="1"/>
          </p:cNvSpPr>
          <p:nvPr>
            <p:ph type="sldNum" sz="quarter" idx="12"/>
          </p:nvPr>
        </p:nvSpPr>
        <p:spPr/>
        <p:txBody>
          <a:bodyPr/>
          <a:lstStyle/>
          <a:p>
            <a:r>
              <a:rPr lang="en-CA" dirty="0" smtClean="0"/>
              <a:t>s</a:t>
            </a:r>
            <a:fld id="{3FD4EE1D-E21F-4A6E-B4C6-0FD3B961D2BF}" type="slidenum">
              <a:rPr lang="en-CA" smtClean="0"/>
              <a:t>21</a:t>
            </a:fld>
            <a:endParaRPr lang="en-CA" dirty="0"/>
          </a:p>
        </p:txBody>
      </p:sp>
    </p:spTree>
    <p:extLst>
      <p:ext uri="{BB962C8B-B14F-4D97-AF65-F5344CB8AC3E}">
        <p14:creationId xmlns:p14="http://schemas.microsoft.com/office/powerpoint/2010/main" val="1140078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fontScale="90000"/>
          </a:bodyPr>
          <a:lstStyle/>
          <a:p>
            <a:pPr algn="l">
              <a:spcAft>
                <a:spcPts val="0"/>
              </a:spcAft>
            </a:pPr>
            <a:r>
              <a:rPr lang="en-CA" sz="2800" b="1" dirty="0">
                <a:latin typeface="Times New Roman" panose="02020603050405020304" pitchFamily="18" charset="0"/>
                <a:cs typeface="Times New Roman" panose="02020603050405020304" pitchFamily="18" charset="0"/>
              </a:rPr>
              <a:t>Time Dummy Hedonic Regressions with Characteristics and using Weights which Reflect Economic </a:t>
            </a:r>
            <a:r>
              <a:rPr lang="en-CA" sz="2800" b="1" dirty="0" smtClean="0">
                <a:latin typeface="Times New Roman" panose="02020603050405020304" pitchFamily="18" charset="0"/>
                <a:cs typeface="Times New Roman" panose="02020603050405020304" pitchFamily="18" charset="0"/>
              </a:rPr>
              <a:t>Importance: 3</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r>
              <a:rPr lang="en-CA" sz="2400" b="1" dirty="0">
                <a:latin typeface="Times New Roman"/>
              </a:rPr>
              <a:t>Now take logarithms of both sides of equations (51) and add error terms </a:t>
            </a:r>
            <a:r>
              <a:rPr lang="en-CA" sz="2400" b="1" dirty="0" err="1">
                <a:latin typeface="Times New Roman"/>
              </a:rPr>
              <a:t>e</a:t>
            </a:r>
            <a:r>
              <a:rPr lang="en-CA" sz="2400" b="1" baseline="-25000" dirty="0" err="1">
                <a:latin typeface="Times New Roman"/>
              </a:rPr>
              <a:t>tn</a:t>
            </a:r>
            <a:r>
              <a:rPr lang="en-CA" sz="2400" b="1" dirty="0">
                <a:latin typeface="Times New Roman"/>
              </a:rPr>
              <a:t> to the resulting equations. Using equations (53), we obtain the following system of estimating equations</a:t>
            </a:r>
            <a:r>
              <a:rPr lang="en-CA" sz="2400" b="1" dirty="0" smtClean="0">
                <a:latin typeface="Times New Roman"/>
              </a:rPr>
              <a:t>:</a:t>
            </a:r>
          </a:p>
          <a:p>
            <a:pPr marL="0" indent="0" algn="just">
              <a:buNone/>
            </a:pPr>
            <a:r>
              <a:rPr lang="fr-CA" sz="2400" b="1" dirty="0">
                <a:latin typeface="Times New Roman"/>
              </a:rPr>
              <a:t>(54) </a:t>
            </a:r>
            <a:r>
              <a:rPr lang="fr-CA" sz="2400" b="1" dirty="0" err="1">
                <a:latin typeface="Times New Roman"/>
              </a:rPr>
              <a:t>lnp</a:t>
            </a:r>
            <a:r>
              <a:rPr lang="fr-CA" sz="2400" b="1" baseline="-25000" dirty="0" err="1">
                <a:latin typeface="Times New Roman"/>
              </a:rPr>
              <a:t>tn</a:t>
            </a:r>
            <a:r>
              <a:rPr lang="fr-CA" sz="2400" b="1" dirty="0">
                <a:latin typeface="Times New Roman"/>
              </a:rPr>
              <a:t> = </a:t>
            </a:r>
            <a:r>
              <a:rPr lang="en-CA" sz="2400" b="1" dirty="0">
                <a:latin typeface="Times New Roman"/>
                <a:sym typeface="Symbol"/>
              </a:rPr>
              <a:t></a:t>
            </a:r>
            <a:r>
              <a:rPr lang="fr-CA" sz="2400" b="1" baseline="-25000" dirty="0">
                <a:latin typeface="Times New Roman"/>
                <a:sym typeface="Symbol"/>
              </a:rPr>
              <a:t>t</a:t>
            </a:r>
            <a:r>
              <a:rPr lang="fr-CA" sz="2400" b="1" dirty="0">
                <a:latin typeface="Times New Roman"/>
                <a:sym typeface="Symbol"/>
              </a:rPr>
              <a:t> + </a:t>
            </a:r>
            <a:r>
              <a:rPr lang="en-CA" sz="2400" b="1" dirty="0">
                <a:latin typeface="Times New Roman"/>
                <a:sym typeface="Symbol"/>
              </a:rPr>
              <a:t></a:t>
            </a:r>
            <a:r>
              <a:rPr lang="fr-CA" sz="2400" b="1" baseline="-25000" dirty="0">
                <a:latin typeface="Times New Roman"/>
                <a:sym typeface="Symbol"/>
              </a:rPr>
              <a:t>0</a:t>
            </a:r>
            <a:r>
              <a:rPr lang="fr-CA" sz="2400" b="1" dirty="0">
                <a:latin typeface="Times New Roman"/>
                <a:sym typeface="Symbol"/>
              </a:rPr>
              <a:t> + </a:t>
            </a:r>
            <a:r>
              <a:rPr lang="en-CA" sz="2400" b="1" dirty="0">
                <a:latin typeface="Times New Roman"/>
                <a:sym typeface="Symbol"/>
              </a:rPr>
              <a:t></a:t>
            </a:r>
            <a:r>
              <a:rPr lang="fr-CA" sz="2400" b="1" baseline="-25000" dirty="0">
                <a:latin typeface="Times New Roman"/>
                <a:sym typeface="Symbol"/>
              </a:rPr>
              <a:t>k=1</a:t>
            </a:r>
            <a:r>
              <a:rPr lang="fr-CA" sz="2400" b="1" baseline="30000" dirty="0">
                <a:latin typeface="Times New Roman"/>
                <a:sym typeface="Symbol"/>
              </a:rPr>
              <a:t>K</a:t>
            </a:r>
            <a:r>
              <a:rPr lang="fr-CA" sz="2400" b="1" dirty="0">
                <a:latin typeface="Times New Roman"/>
                <a:sym typeface="Symbol"/>
              </a:rPr>
              <a:t> </a:t>
            </a:r>
            <a:r>
              <a:rPr lang="en-CA" sz="2400" b="1" dirty="0">
                <a:latin typeface="Times New Roman"/>
                <a:sym typeface="Symbol"/>
              </a:rPr>
              <a:t></a:t>
            </a:r>
            <a:r>
              <a:rPr lang="fr-CA" sz="2400" b="1" baseline="-25000" dirty="0" err="1">
                <a:latin typeface="Times New Roman"/>
                <a:sym typeface="Symbol"/>
              </a:rPr>
              <a:t>k</a:t>
            </a:r>
            <a:r>
              <a:rPr lang="fr-CA" sz="2400" b="1" dirty="0" err="1">
                <a:latin typeface="Times New Roman"/>
                <a:sym typeface="Symbol"/>
              </a:rPr>
              <a:t>lnz</a:t>
            </a:r>
            <a:r>
              <a:rPr lang="fr-CA" sz="2400" b="1" baseline="-25000" dirty="0" err="1">
                <a:latin typeface="Times New Roman"/>
                <a:sym typeface="Symbol"/>
              </a:rPr>
              <a:t>nk</a:t>
            </a:r>
            <a:r>
              <a:rPr lang="fr-CA" sz="2400" b="1" dirty="0">
                <a:latin typeface="Times New Roman"/>
                <a:sym typeface="Symbol"/>
              </a:rPr>
              <a:t> + </a:t>
            </a:r>
            <a:r>
              <a:rPr lang="fr-CA" sz="2400" b="1" dirty="0" err="1">
                <a:latin typeface="Times New Roman"/>
                <a:sym typeface="Symbol"/>
              </a:rPr>
              <a:t>e</a:t>
            </a:r>
            <a:r>
              <a:rPr lang="fr-CA" sz="2400" b="1" baseline="-25000" dirty="0" err="1">
                <a:latin typeface="Times New Roman"/>
                <a:sym typeface="Symbol"/>
              </a:rPr>
              <a:t>tn</a:t>
            </a:r>
            <a:r>
              <a:rPr lang="fr-CA" sz="2400" b="1" dirty="0">
                <a:latin typeface="Times New Roman"/>
                <a:sym typeface="Symbol"/>
              </a:rPr>
              <a:t> </a:t>
            </a:r>
            <a:r>
              <a:rPr lang="fr-CA" sz="2400" b="1" dirty="0" smtClean="0">
                <a:latin typeface="Times New Roman"/>
                <a:sym typeface="Symbol"/>
              </a:rPr>
              <a:t>;                </a:t>
            </a:r>
            <a:r>
              <a:rPr lang="fr-CA" sz="2400" b="1" dirty="0">
                <a:latin typeface="Times New Roman"/>
                <a:sym typeface="Symbol"/>
              </a:rPr>
              <a:t>t = 1,...,T; n</a:t>
            </a:r>
            <a:r>
              <a:rPr lang="en-CA" sz="2400" b="1" dirty="0">
                <a:latin typeface="Times New Roman"/>
                <a:sym typeface="Symbol"/>
              </a:rPr>
              <a:t></a:t>
            </a:r>
            <a:r>
              <a:rPr lang="fr-CA" sz="2400" b="1" dirty="0">
                <a:latin typeface="Times New Roman"/>
                <a:sym typeface="Symbol"/>
              </a:rPr>
              <a:t>S(t)</a:t>
            </a:r>
          </a:p>
          <a:p>
            <a:r>
              <a:rPr lang="en-CA" sz="2400" b="1" dirty="0" smtClean="0">
                <a:latin typeface="Times New Roman"/>
              </a:rPr>
              <a:t>where </a:t>
            </a:r>
            <a:r>
              <a:rPr lang="en-CA" sz="2400" b="1" dirty="0">
                <a:latin typeface="Times New Roman"/>
                <a:sym typeface="Symbol"/>
              </a:rPr>
              <a:t></a:t>
            </a:r>
            <a:r>
              <a:rPr lang="en-CA" sz="2400" b="1" baseline="-25000" dirty="0">
                <a:latin typeface="Times New Roman"/>
                <a:sym typeface="Symbol"/>
              </a:rPr>
              <a:t>t</a:t>
            </a:r>
            <a:r>
              <a:rPr lang="en-CA" sz="2400" b="1" dirty="0">
                <a:latin typeface="Times New Roman"/>
                <a:sym typeface="Symbol"/>
              </a:rPr>
              <a:t> =</a:t>
            </a:r>
            <a:r>
              <a:rPr lang="en-CA" sz="2400" b="1" dirty="0" smtClean="0">
                <a:latin typeface="Times New Roman"/>
                <a:sym typeface="Symbol"/>
              </a:rPr>
              <a:t> </a:t>
            </a:r>
            <a:r>
              <a:rPr lang="en-CA" sz="2400" b="1" dirty="0" err="1">
                <a:latin typeface="Times New Roman"/>
                <a:sym typeface="Symbol"/>
              </a:rPr>
              <a:t>ln</a:t>
            </a:r>
            <a:r>
              <a:rPr lang="en-CA" sz="2400" b="1" baseline="-25000" dirty="0" err="1">
                <a:latin typeface="Times New Roman"/>
                <a:sym typeface="Symbol"/>
              </a:rPr>
              <a:t>t</a:t>
            </a:r>
            <a:r>
              <a:rPr lang="en-CA" sz="2400" b="1" dirty="0">
                <a:latin typeface="Times New Roman"/>
                <a:sym typeface="Symbol"/>
              </a:rPr>
              <a:t> for t = 1,...,T. Equations (54) are the equations which characterize the classic </a:t>
            </a:r>
            <a:r>
              <a:rPr lang="en-CA" sz="2400" b="1" i="1" dirty="0">
                <a:solidFill>
                  <a:srgbClr val="FF0000"/>
                </a:solidFill>
                <a:latin typeface="Times New Roman"/>
                <a:sym typeface="Symbol"/>
              </a:rPr>
              <a:t>log linear time dummy hedonic regression model</a:t>
            </a:r>
            <a:r>
              <a:rPr lang="en-CA" sz="2400" b="1" dirty="0" smtClean="0">
                <a:latin typeface="Times New Roman"/>
                <a:sym typeface="Symbol"/>
              </a:rPr>
              <a:t>.</a:t>
            </a:r>
          </a:p>
          <a:p>
            <a:r>
              <a:rPr lang="en-CA" sz="2400" b="1" dirty="0">
                <a:latin typeface="Times New Roman" panose="02020603050405020304" pitchFamily="18" charset="0"/>
                <a:cs typeface="Times New Roman" panose="02020603050405020304" pitchFamily="18" charset="0"/>
              </a:rPr>
              <a:t>This model was first introduced by Court (1939) as his hedonic suggestion number 2. It was popularized by Griliches (1971; 7) and others. See Triplett (2004) and Aizcorbe (2014) for hundreds of references to the literature on the use of this model. </a:t>
            </a:r>
            <a:endParaRPr lang="en-CA" sz="2400" b="1" dirty="0" smtClean="0">
              <a:latin typeface="Times New Roman"/>
              <a:sym typeface="Symbol"/>
            </a:endParaRPr>
          </a:p>
          <a:p>
            <a:r>
              <a:rPr lang="en-CA" sz="2400" b="1" dirty="0" smtClean="0">
                <a:latin typeface="Times New Roman"/>
                <a:sym typeface="Symbol"/>
              </a:rPr>
              <a:t>Note </a:t>
            </a:r>
            <a:r>
              <a:rPr lang="en-CA" sz="2400" b="1" dirty="0">
                <a:latin typeface="Times New Roman"/>
                <a:sym typeface="Symbol"/>
              </a:rPr>
              <a:t>that our underlying economic model, which sets the error terms equal to zero, assumes that the N products are perfect substitutes once they have been quality adjusted, where the logarithms of the quality adjustment factors are defined by (53</a:t>
            </a:r>
            <a:r>
              <a:rPr lang="en-CA" sz="2400" b="1" dirty="0" smtClean="0">
                <a:latin typeface="Times New Roman"/>
                <a:sym typeface="Symbol"/>
              </a:rPr>
              <a:t>).</a:t>
            </a:r>
            <a:endParaRPr lang="en-CA" sz="2400" b="1" dirty="0">
              <a:latin typeface="Times New Roman"/>
              <a:sym typeface="Symbol"/>
            </a:endParaRPr>
          </a:p>
          <a:p>
            <a:pPr marL="0" indent="0">
              <a:buNone/>
            </a:pPr>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22</a:t>
            </a:fld>
            <a:endParaRPr lang="en-CA" dirty="0"/>
          </a:p>
        </p:txBody>
      </p:sp>
    </p:spTree>
    <p:extLst>
      <p:ext uri="{BB962C8B-B14F-4D97-AF65-F5344CB8AC3E}">
        <p14:creationId xmlns:p14="http://schemas.microsoft.com/office/powerpoint/2010/main" val="2094023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fontScale="90000"/>
          </a:bodyPr>
          <a:lstStyle/>
          <a:p>
            <a:r>
              <a:rPr lang="en-CA" sz="2800" b="1" dirty="0">
                <a:latin typeface="Times New Roman" panose="02020603050405020304" pitchFamily="18" charset="0"/>
                <a:cs typeface="Times New Roman" panose="02020603050405020304" pitchFamily="18" charset="0"/>
              </a:rPr>
              <a:t>Time Dummy Hedonic Regressions with Characteristics and using Weights which Reflect Economic Importance: </a:t>
            </a:r>
            <a:r>
              <a:rPr lang="en-CA" sz="2800" b="1" dirty="0" smtClean="0">
                <a:latin typeface="Times New Roman" panose="02020603050405020304" pitchFamily="18" charset="0"/>
                <a:cs typeface="Times New Roman" panose="02020603050405020304" pitchFamily="18" charset="0"/>
              </a:rPr>
              <a:t>4</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sz="2400" b="1" dirty="0" smtClean="0">
                <a:latin typeface="Times New Roman"/>
              </a:rPr>
              <a:t>The </a:t>
            </a:r>
            <a:r>
              <a:rPr lang="en-CA" sz="2400" b="1" dirty="0" smtClean="0">
                <a:solidFill>
                  <a:srgbClr val="FF0000"/>
                </a:solidFill>
                <a:latin typeface="Times New Roman"/>
              </a:rPr>
              <a:t>least squares minimization problem </a:t>
            </a:r>
            <a:r>
              <a:rPr lang="en-CA" sz="2400" b="1" dirty="0" smtClean="0">
                <a:latin typeface="Times New Roman"/>
              </a:rPr>
              <a:t>which corresponds to equations (54) is the following one: </a:t>
            </a:r>
            <a:endParaRPr lang="en-CA" sz="2400" b="1" dirty="0">
              <a:latin typeface="Times New Roman"/>
            </a:endParaRPr>
          </a:p>
          <a:p>
            <a:pPr marL="0" indent="0" algn="just">
              <a:buNone/>
            </a:pPr>
            <a:r>
              <a:rPr lang="fr-CA" sz="2400" b="1" dirty="0" smtClean="0">
                <a:latin typeface="Times New Roman"/>
              </a:rPr>
              <a:t>(</a:t>
            </a:r>
            <a:r>
              <a:rPr lang="fr-CA" sz="2400" b="1" dirty="0">
                <a:latin typeface="Times New Roman"/>
              </a:rPr>
              <a:t>55) min </a:t>
            </a:r>
            <a:r>
              <a:rPr lang="en-CA" sz="2400" b="1" baseline="-25000" dirty="0">
                <a:latin typeface="Times New Roman"/>
                <a:sym typeface="Symbol"/>
              </a:rPr>
              <a:t></a:t>
            </a:r>
            <a:r>
              <a:rPr lang="fr-CA" sz="2400" b="1" baseline="-25000" dirty="0">
                <a:latin typeface="Times New Roman"/>
                <a:sym typeface="Symbol"/>
              </a:rPr>
              <a:t>, </a:t>
            </a:r>
            <a:r>
              <a:rPr lang="en-CA" sz="2400" b="1" baseline="-25000" dirty="0">
                <a:latin typeface="Times New Roman"/>
                <a:sym typeface="Symbol"/>
              </a:rPr>
              <a:t></a:t>
            </a:r>
            <a:r>
              <a:rPr lang="fr-CA" sz="2400" b="1" dirty="0">
                <a:latin typeface="Times New Roman"/>
                <a:sym typeface="Symbol"/>
              </a:rPr>
              <a:t> </a:t>
            </a:r>
            <a:r>
              <a:rPr lang="en-CA" sz="2400" b="1" dirty="0">
                <a:latin typeface="Times New Roman"/>
                <a:sym typeface="Symbol"/>
              </a:rPr>
              <a:t></a:t>
            </a:r>
            <a:r>
              <a:rPr lang="fr-CA" sz="2400" b="1" baseline="-25000" dirty="0">
                <a:latin typeface="Times New Roman"/>
                <a:sym typeface="Symbol"/>
              </a:rPr>
              <a:t>t=1</a:t>
            </a:r>
            <a:r>
              <a:rPr lang="fr-CA" sz="2400" b="1" baseline="30000" dirty="0">
                <a:latin typeface="Times New Roman"/>
                <a:sym typeface="Symbol"/>
              </a:rPr>
              <a:t>T</a:t>
            </a:r>
            <a:r>
              <a:rPr lang="fr-CA" sz="2400" b="1" dirty="0">
                <a:latin typeface="Times New Roman"/>
                <a:sym typeface="Symbol"/>
              </a:rPr>
              <a:t> </a:t>
            </a:r>
            <a:r>
              <a:rPr lang="en-CA" sz="2400" b="1" dirty="0">
                <a:latin typeface="Times New Roman"/>
                <a:sym typeface="Symbol"/>
              </a:rPr>
              <a:t></a:t>
            </a:r>
            <a:r>
              <a:rPr lang="fr-CA" sz="2400" b="1" baseline="-25000" dirty="0">
                <a:latin typeface="Times New Roman"/>
                <a:sym typeface="Symbol"/>
              </a:rPr>
              <a:t>n</a:t>
            </a:r>
            <a:r>
              <a:rPr lang="en-CA" sz="2400" b="1" baseline="-25000" dirty="0">
                <a:latin typeface="Times New Roman"/>
                <a:sym typeface="Symbol"/>
              </a:rPr>
              <a:t></a:t>
            </a:r>
            <a:r>
              <a:rPr lang="fr-CA" sz="2400" b="1" baseline="-25000" dirty="0">
                <a:latin typeface="Times New Roman"/>
                <a:sym typeface="Symbol"/>
              </a:rPr>
              <a:t>S(t)</a:t>
            </a:r>
            <a:r>
              <a:rPr lang="fr-CA" sz="2400" b="1" dirty="0">
                <a:latin typeface="Times New Roman"/>
                <a:sym typeface="Symbol"/>
              </a:rPr>
              <a:t> [</a:t>
            </a:r>
            <a:r>
              <a:rPr lang="fr-CA" sz="2400" b="1" dirty="0" err="1">
                <a:latin typeface="Times New Roman"/>
                <a:sym typeface="Symbol"/>
              </a:rPr>
              <a:t>lnp</a:t>
            </a:r>
            <a:r>
              <a:rPr lang="fr-CA" sz="2400" b="1" baseline="-25000" dirty="0" err="1">
                <a:latin typeface="Times New Roman"/>
                <a:sym typeface="Symbol"/>
              </a:rPr>
              <a:t>tn</a:t>
            </a:r>
            <a:r>
              <a:rPr lang="fr-CA" sz="2400" b="1" dirty="0">
                <a:latin typeface="Times New Roman"/>
                <a:sym typeface="Symbol"/>
              </a:rPr>
              <a:t> </a:t>
            </a:r>
            <a:r>
              <a:rPr lang="en-CA" sz="2400" b="1" dirty="0">
                <a:latin typeface="Times New Roman"/>
                <a:sym typeface="Symbol"/>
              </a:rPr>
              <a:t></a:t>
            </a:r>
            <a:r>
              <a:rPr lang="fr-CA" sz="2400" b="1" dirty="0">
                <a:latin typeface="Times New Roman"/>
                <a:sym typeface="Symbol"/>
              </a:rPr>
              <a:t> </a:t>
            </a:r>
            <a:r>
              <a:rPr lang="en-CA" sz="2400" b="1" dirty="0">
                <a:latin typeface="Times New Roman"/>
                <a:sym typeface="Symbol"/>
              </a:rPr>
              <a:t></a:t>
            </a:r>
            <a:r>
              <a:rPr lang="fr-CA" sz="2400" b="1" baseline="-25000" dirty="0">
                <a:latin typeface="Times New Roman"/>
                <a:sym typeface="Symbol"/>
              </a:rPr>
              <a:t>t</a:t>
            </a:r>
            <a:r>
              <a:rPr lang="fr-CA" sz="2400" b="1" dirty="0">
                <a:latin typeface="Times New Roman"/>
                <a:sym typeface="Symbol"/>
              </a:rPr>
              <a:t> </a:t>
            </a:r>
            <a:r>
              <a:rPr lang="en-CA" sz="2400" b="1" dirty="0">
                <a:latin typeface="Times New Roman"/>
                <a:sym typeface="Symbol"/>
              </a:rPr>
              <a:t></a:t>
            </a:r>
            <a:r>
              <a:rPr lang="fr-CA" sz="2400" b="1" dirty="0">
                <a:latin typeface="Times New Roman"/>
                <a:sym typeface="Symbol"/>
              </a:rPr>
              <a:t> </a:t>
            </a:r>
            <a:r>
              <a:rPr lang="en-CA" sz="2400" b="1" dirty="0">
                <a:latin typeface="Times New Roman"/>
                <a:sym typeface="Symbol"/>
              </a:rPr>
              <a:t></a:t>
            </a:r>
            <a:r>
              <a:rPr lang="fr-CA" sz="2400" b="1" baseline="-25000" dirty="0">
                <a:latin typeface="Times New Roman"/>
                <a:sym typeface="Symbol"/>
              </a:rPr>
              <a:t>0</a:t>
            </a:r>
            <a:r>
              <a:rPr lang="fr-CA" sz="2400" b="1" dirty="0">
                <a:latin typeface="Times New Roman"/>
                <a:sym typeface="Symbol"/>
              </a:rPr>
              <a:t> </a:t>
            </a:r>
            <a:r>
              <a:rPr lang="en-CA" sz="2400" b="1" dirty="0">
                <a:latin typeface="Times New Roman"/>
                <a:sym typeface="Symbol"/>
              </a:rPr>
              <a:t></a:t>
            </a:r>
            <a:r>
              <a:rPr lang="fr-CA" sz="2400" b="1" dirty="0">
                <a:latin typeface="Times New Roman"/>
                <a:sym typeface="Symbol"/>
              </a:rPr>
              <a:t> </a:t>
            </a:r>
            <a:r>
              <a:rPr lang="en-CA" sz="2400" b="1" dirty="0">
                <a:latin typeface="Times New Roman"/>
                <a:sym typeface="Symbol"/>
              </a:rPr>
              <a:t></a:t>
            </a:r>
            <a:r>
              <a:rPr lang="fr-CA" sz="2400" b="1" baseline="-25000" dirty="0">
                <a:latin typeface="Times New Roman"/>
                <a:sym typeface="Symbol"/>
              </a:rPr>
              <a:t>k=1</a:t>
            </a:r>
            <a:r>
              <a:rPr lang="fr-CA" sz="2400" b="1" baseline="30000" dirty="0">
                <a:latin typeface="Times New Roman"/>
                <a:sym typeface="Symbol"/>
              </a:rPr>
              <a:t>K</a:t>
            </a:r>
            <a:r>
              <a:rPr lang="fr-CA" sz="2400" b="1" dirty="0">
                <a:latin typeface="Times New Roman"/>
                <a:sym typeface="Symbol"/>
              </a:rPr>
              <a:t> </a:t>
            </a:r>
            <a:r>
              <a:rPr lang="en-CA" sz="2400" b="1" dirty="0">
                <a:latin typeface="Times New Roman"/>
                <a:sym typeface="Symbol"/>
              </a:rPr>
              <a:t></a:t>
            </a:r>
            <a:r>
              <a:rPr lang="fr-CA" sz="2400" b="1" baseline="-25000" dirty="0" err="1">
                <a:latin typeface="Times New Roman"/>
                <a:sym typeface="Symbol"/>
              </a:rPr>
              <a:t>k</a:t>
            </a:r>
            <a:r>
              <a:rPr lang="fr-CA" sz="2400" b="1" dirty="0" err="1">
                <a:latin typeface="Times New Roman"/>
                <a:sym typeface="Symbol"/>
              </a:rPr>
              <a:t>lnz</a:t>
            </a:r>
            <a:r>
              <a:rPr lang="fr-CA" sz="2400" b="1" baseline="-25000" dirty="0" err="1">
                <a:latin typeface="Times New Roman"/>
                <a:sym typeface="Symbol"/>
              </a:rPr>
              <a:t>nk</a:t>
            </a:r>
            <a:r>
              <a:rPr lang="fr-CA" sz="2400" b="1" dirty="0">
                <a:latin typeface="Times New Roman"/>
                <a:sym typeface="Symbol"/>
              </a:rPr>
              <a:t>]</a:t>
            </a:r>
            <a:r>
              <a:rPr lang="fr-CA" sz="2400" b="1" baseline="30000" dirty="0">
                <a:latin typeface="Times New Roman"/>
                <a:sym typeface="Symbol"/>
              </a:rPr>
              <a:t>2</a:t>
            </a:r>
            <a:r>
              <a:rPr lang="fr-CA" sz="2400" b="1" dirty="0" smtClean="0">
                <a:latin typeface="Times New Roman"/>
                <a:sym typeface="Symbol"/>
              </a:rPr>
              <a:t>.</a:t>
            </a:r>
          </a:p>
          <a:p>
            <a:pPr algn="just"/>
            <a:r>
              <a:rPr lang="fr-CA" sz="2400" b="1" dirty="0" smtClean="0">
                <a:latin typeface="Times New Roman"/>
                <a:sym typeface="Symbol"/>
              </a:rPr>
              <a:t>The paper looks at the solution to this problem and also considers the following </a:t>
            </a:r>
            <a:r>
              <a:rPr lang="fr-CA" sz="2400" b="1" dirty="0" smtClean="0">
                <a:solidFill>
                  <a:srgbClr val="FF0000"/>
                </a:solidFill>
                <a:latin typeface="Times New Roman"/>
                <a:sym typeface="Symbol"/>
              </a:rPr>
              <a:t>weighted least squares minimization problem</a:t>
            </a:r>
            <a:r>
              <a:rPr lang="fr-CA" sz="2400" b="1" dirty="0" smtClean="0">
                <a:latin typeface="Times New Roman"/>
                <a:sym typeface="Symbol"/>
              </a:rPr>
              <a:t> which weights each</a:t>
            </a:r>
            <a:r>
              <a:rPr lang="fr-CA" sz="2400" b="1" dirty="0">
                <a:latin typeface="Times New Roman"/>
                <a:sym typeface="Symbol"/>
              </a:rPr>
              <a:t> </a:t>
            </a:r>
            <a:r>
              <a:rPr lang="fr-CA" sz="2400" b="1" dirty="0" smtClean="0">
                <a:latin typeface="Times New Roman"/>
                <a:sym typeface="Symbol"/>
              </a:rPr>
              <a:t>log price observation by its expenditure share:</a:t>
            </a:r>
          </a:p>
          <a:p>
            <a:pPr marL="0" indent="0" algn="just">
              <a:buNone/>
            </a:pPr>
            <a:r>
              <a:rPr lang="fr-CA" sz="2400" b="1" dirty="0">
                <a:latin typeface="Times New Roman"/>
              </a:rPr>
              <a:t>(62) min </a:t>
            </a:r>
            <a:r>
              <a:rPr lang="en-CA" sz="2400" b="1" baseline="-25000" dirty="0">
                <a:latin typeface="Times New Roman"/>
                <a:sym typeface="Symbol"/>
              </a:rPr>
              <a:t></a:t>
            </a:r>
            <a:r>
              <a:rPr lang="fr-CA" sz="2400" b="1" baseline="-25000" dirty="0">
                <a:latin typeface="Times New Roman"/>
                <a:sym typeface="Symbol"/>
              </a:rPr>
              <a:t>, </a:t>
            </a:r>
            <a:r>
              <a:rPr lang="en-CA" sz="2400" b="1" baseline="-25000" dirty="0">
                <a:latin typeface="Times New Roman"/>
                <a:sym typeface="Symbol"/>
              </a:rPr>
              <a:t></a:t>
            </a:r>
            <a:r>
              <a:rPr lang="fr-CA" sz="2400" b="1" dirty="0">
                <a:latin typeface="Times New Roman"/>
                <a:sym typeface="Symbol"/>
              </a:rPr>
              <a:t> </a:t>
            </a:r>
            <a:r>
              <a:rPr lang="en-CA" sz="2400" b="1" dirty="0">
                <a:latin typeface="Times New Roman"/>
                <a:sym typeface="Symbol"/>
              </a:rPr>
              <a:t></a:t>
            </a:r>
            <a:r>
              <a:rPr lang="fr-CA" sz="2400" b="1" baseline="-25000" dirty="0">
                <a:latin typeface="Times New Roman"/>
                <a:sym typeface="Symbol"/>
              </a:rPr>
              <a:t>t=1</a:t>
            </a:r>
            <a:r>
              <a:rPr lang="fr-CA" sz="2400" b="1" baseline="30000" dirty="0">
                <a:latin typeface="Times New Roman"/>
                <a:sym typeface="Symbol"/>
              </a:rPr>
              <a:t>T</a:t>
            </a:r>
            <a:r>
              <a:rPr lang="fr-CA" sz="2400" b="1" dirty="0">
                <a:latin typeface="Times New Roman"/>
                <a:sym typeface="Symbol"/>
              </a:rPr>
              <a:t> </a:t>
            </a:r>
            <a:r>
              <a:rPr lang="en-CA" sz="2400" b="1" dirty="0">
                <a:latin typeface="Times New Roman"/>
                <a:sym typeface="Symbol"/>
              </a:rPr>
              <a:t></a:t>
            </a:r>
            <a:r>
              <a:rPr lang="fr-CA" sz="2400" b="1" baseline="-25000" dirty="0">
                <a:latin typeface="Times New Roman"/>
                <a:sym typeface="Symbol"/>
              </a:rPr>
              <a:t>n</a:t>
            </a:r>
            <a:r>
              <a:rPr lang="en-CA" sz="2400" b="1" baseline="-25000" dirty="0">
                <a:latin typeface="Times New Roman"/>
                <a:sym typeface="Symbol"/>
              </a:rPr>
              <a:t></a:t>
            </a:r>
            <a:r>
              <a:rPr lang="fr-CA" sz="2400" b="1" baseline="-25000" dirty="0">
                <a:latin typeface="Times New Roman"/>
                <a:sym typeface="Symbol"/>
              </a:rPr>
              <a:t>S(t)</a:t>
            </a:r>
            <a:r>
              <a:rPr lang="fr-CA" sz="2400" b="1" dirty="0">
                <a:latin typeface="Times New Roman"/>
                <a:sym typeface="Symbol"/>
              </a:rPr>
              <a:t> </a:t>
            </a:r>
            <a:r>
              <a:rPr lang="fr-CA" sz="2400" b="1" dirty="0" err="1">
                <a:latin typeface="Times New Roman"/>
                <a:sym typeface="Symbol"/>
              </a:rPr>
              <a:t>s</a:t>
            </a:r>
            <a:r>
              <a:rPr lang="fr-CA" sz="2400" b="1" baseline="-25000" dirty="0" err="1">
                <a:latin typeface="Times New Roman"/>
                <a:sym typeface="Symbol"/>
              </a:rPr>
              <a:t>tn</a:t>
            </a:r>
            <a:r>
              <a:rPr lang="fr-CA" sz="2400" b="1" dirty="0">
                <a:latin typeface="Times New Roman"/>
                <a:sym typeface="Symbol"/>
              </a:rPr>
              <a:t>[</a:t>
            </a:r>
            <a:r>
              <a:rPr lang="fr-CA" sz="2400" b="1" dirty="0" err="1">
                <a:latin typeface="Times New Roman"/>
                <a:sym typeface="Symbol"/>
              </a:rPr>
              <a:t>lnp</a:t>
            </a:r>
            <a:r>
              <a:rPr lang="fr-CA" sz="2400" b="1" baseline="-25000" dirty="0" err="1">
                <a:latin typeface="Times New Roman"/>
                <a:sym typeface="Symbol"/>
              </a:rPr>
              <a:t>tn</a:t>
            </a:r>
            <a:r>
              <a:rPr lang="fr-CA" sz="2400" b="1" dirty="0">
                <a:latin typeface="Times New Roman"/>
                <a:sym typeface="Symbol"/>
              </a:rPr>
              <a:t> </a:t>
            </a:r>
            <a:r>
              <a:rPr lang="en-CA" sz="2400" b="1" dirty="0">
                <a:latin typeface="Times New Roman"/>
                <a:sym typeface="Symbol"/>
              </a:rPr>
              <a:t></a:t>
            </a:r>
            <a:r>
              <a:rPr lang="fr-CA" sz="2400" b="1" dirty="0">
                <a:latin typeface="Times New Roman"/>
                <a:sym typeface="Symbol"/>
              </a:rPr>
              <a:t> </a:t>
            </a:r>
            <a:r>
              <a:rPr lang="en-CA" sz="2400" b="1" dirty="0">
                <a:latin typeface="Times New Roman"/>
                <a:sym typeface="Symbol"/>
              </a:rPr>
              <a:t></a:t>
            </a:r>
            <a:r>
              <a:rPr lang="fr-CA" sz="2400" b="1" baseline="-25000" dirty="0">
                <a:latin typeface="Times New Roman"/>
                <a:sym typeface="Symbol"/>
              </a:rPr>
              <a:t>t</a:t>
            </a:r>
            <a:r>
              <a:rPr lang="fr-CA" sz="2400" b="1" dirty="0">
                <a:latin typeface="Times New Roman"/>
                <a:sym typeface="Symbol"/>
              </a:rPr>
              <a:t> </a:t>
            </a:r>
            <a:r>
              <a:rPr lang="en-CA" sz="2400" b="1" dirty="0">
                <a:latin typeface="Times New Roman"/>
                <a:sym typeface="Symbol"/>
              </a:rPr>
              <a:t></a:t>
            </a:r>
            <a:r>
              <a:rPr lang="fr-CA" sz="2400" b="1" dirty="0">
                <a:latin typeface="Times New Roman"/>
                <a:sym typeface="Symbol"/>
              </a:rPr>
              <a:t> </a:t>
            </a:r>
            <a:r>
              <a:rPr lang="en-CA" sz="2400" b="1" dirty="0">
                <a:latin typeface="Times New Roman"/>
                <a:sym typeface="Symbol"/>
              </a:rPr>
              <a:t></a:t>
            </a:r>
            <a:r>
              <a:rPr lang="fr-CA" sz="2400" b="1" baseline="-25000" dirty="0">
                <a:latin typeface="Times New Roman"/>
                <a:sym typeface="Symbol"/>
              </a:rPr>
              <a:t>0</a:t>
            </a:r>
            <a:r>
              <a:rPr lang="fr-CA" sz="2400" b="1" dirty="0">
                <a:latin typeface="Times New Roman"/>
                <a:sym typeface="Symbol"/>
              </a:rPr>
              <a:t> </a:t>
            </a:r>
            <a:r>
              <a:rPr lang="en-CA" sz="2400" b="1" dirty="0">
                <a:latin typeface="Times New Roman"/>
                <a:sym typeface="Symbol"/>
              </a:rPr>
              <a:t></a:t>
            </a:r>
            <a:r>
              <a:rPr lang="fr-CA" sz="2400" b="1" dirty="0">
                <a:latin typeface="Times New Roman"/>
                <a:sym typeface="Symbol"/>
              </a:rPr>
              <a:t> </a:t>
            </a:r>
            <a:r>
              <a:rPr lang="en-CA" sz="2400" b="1" dirty="0">
                <a:latin typeface="Times New Roman"/>
                <a:sym typeface="Symbol"/>
              </a:rPr>
              <a:t></a:t>
            </a:r>
            <a:r>
              <a:rPr lang="fr-CA" sz="2400" b="1" baseline="-25000" dirty="0">
                <a:latin typeface="Times New Roman"/>
                <a:sym typeface="Symbol"/>
              </a:rPr>
              <a:t>k=1</a:t>
            </a:r>
            <a:r>
              <a:rPr lang="fr-CA" sz="2400" b="1" baseline="30000" dirty="0">
                <a:latin typeface="Times New Roman"/>
                <a:sym typeface="Symbol"/>
              </a:rPr>
              <a:t>K</a:t>
            </a:r>
            <a:r>
              <a:rPr lang="fr-CA" sz="2400" b="1" dirty="0">
                <a:latin typeface="Times New Roman"/>
                <a:sym typeface="Symbol"/>
              </a:rPr>
              <a:t> </a:t>
            </a:r>
            <a:r>
              <a:rPr lang="en-CA" sz="2400" b="1" dirty="0">
                <a:latin typeface="Times New Roman"/>
                <a:sym typeface="Symbol"/>
              </a:rPr>
              <a:t></a:t>
            </a:r>
            <a:r>
              <a:rPr lang="fr-CA" sz="2400" b="1" baseline="-25000" dirty="0" err="1">
                <a:latin typeface="Times New Roman"/>
                <a:sym typeface="Symbol"/>
              </a:rPr>
              <a:t>k</a:t>
            </a:r>
            <a:r>
              <a:rPr lang="fr-CA" sz="2400" b="1" dirty="0" err="1">
                <a:latin typeface="Times New Roman"/>
                <a:sym typeface="Symbol"/>
              </a:rPr>
              <a:t>lnz</a:t>
            </a:r>
            <a:r>
              <a:rPr lang="fr-CA" sz="2400" b="1" baseline="-25000" dirty="0" err="1">
                <a:latin typeface="Times New Roman"/>
                <a:sym typeface="Symbol"/>
              </a:rPr>
              <a:t>nk</a:t>
            </a:r>
            <a:r>
              <a:rPr lang="fr-CA" sz="2400" b="1" dirty="0">
                <a:latin typeface="Times New Roman"/>
                <a:sym typeface="Symbol"/>
              </a:rPr>
              <a:t>]</a:t>
            </a:r>
            <a:r>
              <a:rPr lang="fr-CA" sz="2400" b="1" baseline="30000" dirty="0">
                <a:latin typeface="Times New Roman"/>
                <a:sym typeface="Symbol"/>
              </a:rPr>
              <a:t>2</a:t>
            </a:r>
            <a:endParaRPr lang="fr-CA" sz="2400" b="1" dirty="0">
              <a:latin typeface="Times New Roman"/>
              <a:sym typeface="Symbol"/>
            </a:endParaRPr>
          </a:p>
          <a:p>
            <a:pPr algn="just"/>
            <a:r>
              <a:rPr lang="fr-CA" sz="2400" b="1" dirty="0" smtClean="0">
                <a:latin typeface="Times New Roman"/>
                <a:sym typeface="Symbol"/>
              </a:rPr>
              <a:t>As usual, once estimates for the parameters in (55) or (62) have been obtained, estimates for the </a:t>
            </a:r>
            <a:r>
              <a:rPr lang="en-CA" sz="2400" b="1" dirty="0">
                <a:latin typeface="Times New Roman"/>
                <a:sym typeface="Symbol"/>
              </a:rPr>
              <a:t></a:t>
            </a:r>
            <a:r>
              <a:rPr lang="en-CA" sz="2400" b="1" baseline="-25000" dirty="0" smtClean="0">
                <a:latin typeface="Times New Roman"/>
                <a:sym typeface="Symbol"/>
              </a:rPr>
              <a:t>n </a:t>
            </a:r>
            <a:r>
              <a:rPr lang="fr-CA" sz="2400" b="1" dirty="0" smtClean="0">
                <a:latin typeface="Times New Roman"/>
                <a:sym typeface="Symbol"/>
              </a:rPr>
              <a:t>can be obtained by exponentiating both sides of equations (53) and of course, estimates for the price levels </a:t>
            </a:r>
            <a:r>
              <a:rPr lang="en-CA" sz="2400" b="1" dirty="0">
                <a:latin typeface="Times New Roman"/>
                <a:sym typeface="Symbol"/>
              </a:rPr>
              <a:t></a:t>
            </a:r>
            <a:r>
              <a:rPr lang="fr-CA" sz="2400" b="1" baseline="-25000" dirty="0">
                <a:latin typeface="Times New Roman"/>
                <a:sym typeface="Symbol"/>
              </a:rPr>
              <a:t>t</a:t>
            </a:r>
            <a:r>
              <a:rPr lang="fr-CA" sz="2400" b="1" dirty="0" smtClean="0">
                <a:latin typeface="Times New Roman"/>
                <a:sym typeface="Symbol"/>
              </a:rPr>
              <a:t> can be obtained by exponentiating the </a:t>
            </a:r>
            <a:r>
              <a:rPr lang="en-CA" sz="2400" b="1" dirty="0">
                <a:latin typeface="Times New Roman"/>
                <a:sym typeface="Symbol"/>
              </a:rPr>
              <a:t></a:t>
            </a:r>
            <a:r>
              <a:rPr lang="fr-CA" sz="2400" b="1" baseline="-25000" dirty="0" smtClean="0">
                <a:latin typeface="Times New Roman"/>
                <a:sym typeface="Symbol"/>
              </a:rPr>
              <a:t>t</a:t>
            </a:r>
            <a:r>
              <a:rPr lang="fr-CA" sz="2400" b="1" dirty="0" smtClean="0">
                <a:latin typeface="Times New Roman"/>
                <a:sym typeface="Symbol"/>
              </a:rPr>
              <a:t>. Then there are the </a:t>
            </a:r>
            <a:r>
              <a:rPr lang="fr-CA" sz="2400" b="1" dirty="0" smtClean="0">
                <a:solidFill>
                  <a:srgbClr val="FF0000"/>
                </a:solidFill>
                <a:latin typeface="Times New Roman"/>
                <a:sym typeface="Symbol"/>
              </a:rPr>
              <a:t>two methods </a:t>
            </a:r>
            <a:r>
              <a:rPr lang="fr-CA" sz="2400" b="1" dirty="0" smtClean="0">
                <a:latin typeface="Times New Roman"/>
                <a:sym typeface="Symbol"/>
              </a:rPr>
              <a:t>for obtaining estimates for the period t aggregate price and quantity levels,  </a:t>
            </a:r>
            <a:r>
              <a:rPr lang="en-CA" sz="2400" b="1" dirty="0">
                <a:latin typeface="Times New Roman"/>
                <a:sym typeface="Symbol"/>
              </a:rPr>
              <a:t>P</a:t>
            </a:r>
            <a:r>
              <a:rPr lang="en-CA" sz="2400" b="1" baseline="30000" dirty="0">
                <a:latin typeface="Times New Roman"/>
                <a:sym typeface="Symbol"/>
              </a:rPr>
              <a:t>t</a:t>
            </a:r>
            <a:r>
              <a:rPr lang="fr-CA" sz="2400" b="1" dirty="0">
                <a:latin typeface="Times New Roman"/>
                <a:sym typeface="Symbol"/>
              </a:rPr>
              <a:t> </a:t>
            </a:r>
            <a:r>
              <a:rPr lang="fr-CA" sz="2400" b="1" dirty="0" smtClean="0">
                <a:latin typeface="Times New Roman"/>
                <a:sym typeface="Symbol"/>
              </a:rPr>
              <a:t>and </a:t>
            </a:r>
            <a:r>
              <a:rPr lang="en-CA" sz="2400" b="1" dirty="0" err="1">
                <a:latin typeface="Times New Roman"/>
                <a:sym typeface="Symbol"/>
              </a:rPr>
              <a:t>Q</a:t>
            </a:r>
            <a:r>
              <a:rPr lang="en-CA" sz="2400" b="1" baseline="30000" dirty="0" err="1">
                <a:latin typeface="Times New Roman"/>
                <a:sym typeface="Symbol"/>
              </a:rPr>
              <a:t>t</a:t>
            </a:r>
            <a:r>
              <a:rPr lang="en-CA" sz="2400" b="1" dirty="0">
                <a:latin typeface="Times New Roman"/>
                <a:sym typeface="Symbol"/>
              </a:rPr>
              <a:t> </a:t>
            </a:r>
            <a:r>
              <a:rPr lang="en-CA" sz="2400" b="1" dirty="0" smtClean="0">
                <a:latin typeface="Times New Roman"/>
                <a:sym typeface="Symbol"/>
              </a:rPr>
              <a:t>, that were defined earlier by (45)-(48).</a:t>
            </a:r>
            <a:endParaRPr lang="fr-CA" sz="2400" b="1" dirty="0">
              <a:latin typeface="Times New Roman"/>
              <a:sym typeface="Symbol"/>
            </a:endParaRPr>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23</a:t>
            </a:fld>
            <a:endParaRPr lang="en-CA" dirty="0"/>
          </a:p>
        </p:txBody>
      </p:sp>
    </p:spTree>
    <p:extLst>
      <p:ext uri="{BB962C8B-B14F-4D97-AF65-F5344CB8AC3E}">
        <p14:creationId xmlns:p14="http://schemas.microsoft.com/office/powerpoint/2010/main" val="4240403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620688"/>
          </a:xfrm>
        </p:spPr>
        <p:txBody>
          <a:bodyPr>
            <a:normAutofit/>
          </a:bodyPr>
          <a:lstStyle/>
          <a:p>
            <a:r>
              <a:rPr lang="en-CA" sz="2800" b="1" dirty="0" smtClean="0">
                <a:latin typeface="Times New Roman" panose="02020603050405020304" pitchFamily="18" charset="0"/>
                <a:cs typeface="Times New Roman" panose="02020603050405020304" pitchFamily="18" charset="0"/>
              </a:rPr>
              <a:t>Final Comments</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lnSpcReduction="10000"/>
          </a:bodyPr>
          <a:lstStyle/>
          <a:p>
            <a:r>
              <a:rPr lang="en-CA" sz="2400" b="1" dirty="0" smtClean="0">
                <a:latin typeface="Times New Roman" panose="02020603050405020304" pitchFamily="18" charset="0"/>
                <a:cs typeface="Times New Roman" panose="02020603050405020304" pitchFamily="18" charset="0"/>
              </a:rPr>
              <a:t>The paper considers 3 classes of methods for imputing missing prices that may be due to the appearance of new products:</a:t>
            </a:r>
          </a:p>
          <a:p>
            <a:pPr marL="0" indent="0">
              <a:buNone/>
            </a:pPr>
            <a:r>
              <a:rPr lang="en-CA" sz="2400" b="1" dirty="0" smtClean="0">
                <a:latin typeface="Times New Roman" panose="02020603050405020304" pitchFamily="18" charset="0"/>
                <a:cs typeface="Times New Roman" panose="02020603050405020304" pitchFamily="18" charset="0"/>
              </a:rPr>
              <a:t>    (i) inflation adjusted carry forward or carry backward prices;</a:t>
            </a:r>
          </a:p>
          <a:p>
            <a:pPr marL="0" indent="0">
              <a:buNone/>
            </a:pPr>
            <a:r>
              <a:rPr lang="en-CA" sz="2400" b="1" dirty="0">
                <a:latin typeface="Times New Roman" panose="02020603050405020304" pitchFamily="18" charset="0"/>
                <a:cs typeface="Times New Roman" panose="02020603050405020304" pitchFamily="18" charset="0"/>
              </a:rPr>
              <a:t> </a:t>
            </a:r>
            <a:r>
              <a:rPr lang="en-CA" sz="2400" b="1" dirty="0" smtClean="0">
                <a:latin typeface="Times New Roman" panose="02020603050405020304" pitchFamily="18" charset="0"/>
                <a:cs typeface="Times New Roman" panose="02020603050405020304" pitchFamily="18" charset="0"/>
              </a:rPr>
              <a:t>   (ii) time dummy hedonic regression models and </a:t>
            </a:r>
          </a:p>
          <a:p>
            <a:pPr marL="0" indent="0">
              <a:buNone/>
            </a:pPr>
            <a:r>
              <a:rPr lang="en-CA" sz="2400" b="1" dirty="0" smtClean="0">
                <a:latin typeface="Times New Roman" panose="02020603050405020304" pitchFamily="18" charset="0"/>
                <a:cs typeface="Times New Roman" panose="02020603050405020304" pitchFamily="18" charset="0"/>
              </a:rPr>
              <a:t>    (iii) the estimation of reservation prices.</a:t>
            </a:r>
          </a:p>
          <a:p>
            <a:r>
              <a:rPr lang="en-CA" sz="2400" b="1" dirty="0" smtClean="0">
                <a:latin typeface="Times New Roman" panose="02020603050405020304" pitchFamily="18" charset="0"/>
                <a:cs typeface="Times New Roman" panose="02020603050405020304" pitchFamily="18" charset="0"/>
              </a:rPr>
              <a:t>We did not have time to discuss methods (i) and (iii).</a:t>
            </a:r>
          </a:p>
          <a:p>
            <a:r>
              <a:rPr lang="en-CA" sz="2400" b="1" dirty="0" smtClean="0">
                <a:latin typeface="Times New Roman" panose="02020603050405020304" pitchFamily="18" charset="0"/>
                <a:cs typeface="Times New Roman" panose="02020603050405020304" pitchFamily="18" charset="0"/>
              </a:rPr>
              <a:t>Methods (i) and (ii) are suitable if the new and disappearing products are </a:t>
            </a:r>
            <a:r>
              <a:rPr lang="en-CA" sz="2400" b="1" dirty="0" smtClean="0">
                <a:solidFill>
                  <a:srgbClr val="FF0000"/>
                </a:solidFill>
                <a:latin typeface="Times New Roman" panose="02020603050405020304" pitchFamily="18" charset="0"/>
                <a:cs typeface="Times New Roman" panose="02020603050405020304" pitchFamily="18" charset="0"/>
              </a:rPr>
              <a:t>highly substitutable </a:t>
            </a:r>
            <a:r>
              <a:rPr lang="en-CA" sz="2400" b="1" dirty="0" smtClean="0">
                <a:latin typeface="Times New Roman" panose="02020603050405020304" pitchFamily="18" charset="0"/>
                <a:cs typeface="Times New Roman" panose="02020603050405020304" pitchFamily="18" charset="0"/>
              </a:rPr>
              <a:t>with each other.</a:t>
            </a:r>
          </a:p>
          <a:p>
            <a:r>
              <a:rPr lang="en-CA" sz="2400" b="1" dirty="0" smtClean="0">
                <a:latin typeface="Times New Roman" panose="02020603050405020304" pitchFamily="18" charset="0"/>
                <a:cs typeface="Times New Roman" panose="02020603050405020304" pitchFamily="18" charset="0"/>
              </a:rPr>
              <a:t>If a new product does not have close substitutes, then the reservation price methodology (which involves the estimation of a utility function) is the preferred method but it is very difficult to implement a general method.</a:t>
            </a:r>
          </a:p>
          <a:p>
            <a:r>
              <a:rPr lang="en-CA" sz="2400" b="1" dirty="0" smtClean="0">
                <a:latin typeface="Times New Roman" panose="02020603050405020304" pitchFamily="18" charset="0"/>
                <a:cs typeface="Times New Roman" panose="02020603050405020304" pitchFamily="18" charset="0"/>
              </a:rPr>
              <a:t>Feenstra’s reservation price methodology is not difficult to implement but the problem is that his reservations prices are infinite and hence it is likely that his methodology overstates the benefits of new products.</a:t>
            </a:r>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24</a:t>
            </a:fld>
            <a:endParaRPr lang="en-CA" dirty="0"/>
          </a:p>
        </p:txBody>
      </p:sp>
    </p:spTree>
    <p:extLst>
      <p:ext uri="{BB962C8B-B14F-4D97-AF65-F5344CB8AC3E}">
        <p14:creationId xmlns:p14="http://schemas.microsoft.com/office/powerpoint/2010/main" val="1580082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smtClean="0">
                <a:latin typeface="Times New Roman" panose="02020603050405020304" pitchFamily="18" charset="0"/>
                <a:cs typeface="Times New Roman" panose="02020603050405020304" pitchFamily="18" charset="0"/>
              </a:rPr>
              <a:t>The Basic Consumer Theory </a:t>
            </a:r>
            <a:r>
              <a:rPr lang="en-CA" sz="2800" b="1" dirty="0" smtClean="0">
                <a:latin typeface="Times New Roman" panose="02020603050405020304" pitchFamily="18" charset="0"/>
                <a:cs typeface="Times New Roman" panose="02020603050405020304" pitchFamily="18" charset="0"/>
              </a:rPr>
              <a:t>Framework 1</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US" altLang="ja-JP" sz="2400" b="1" dirty="0" smtClean="0">
                <a:latin typeface="Times New Roman"/>
              </a:rPr>
              <a:t>Notation: Let </a:t>
            </a:r>
            <a:r>
              <a:rPr lang="en-US" altLang="ja-JP" sz="2400" b="1" dirty="0">
                <a:latin typeface="Times New Roman"/>
              </a:rPr>
              <a:t>p</a:t>
            </a:r>
            <a:r>
              <a:rPr lang="en-US" altLang="ja-JP" sz="2400" b="1" baseline="30000" dirty="0">
                <a:latin typeface="Times New Roman"/>
              </a:rPr>
              <a:t>t</a:t>
            </a:r>
            <a:r>
              <a:rPr lang="ja-JP" altLang="en-US" sz="2400" b="1" dirty="0">
                <a:latin typeface="Times New Roman"/>
              </a:rPr>
              <a:t> </a:t>
            </a:r>
            <a:r>
              <a:rPr lang="ja-JP" altLang="en-US" sz="2400" b="1" dirty="0">
                <a:latin typeface="Times New Roman"/>
                <a:sym typeface="Symbol"/>
              </a:rPr>
              <a:t> </a:t>
            </a:r>
            <a:r>
              <a:rPr lang="en-US" altLang="ja-JP" sz="2400" b="1" dirty="0">
                <a:latin typeface="Times New Roman"/>
                <a:sym typeface="Symbol"/>
              </a:rPr>
              <a:t>[p</a:t>
            </a:r>
            <a:r>
              <a:rPr lang="en-US" altLang="ja-JP" sz="2400" b="1" baseline="-25000" dirty="0">
                <a:latin typeface="Times New Roman"/>
                <a:sym typeface="Symbol"/>
              </a:rPr>
              <a:t>t1</a:t>
            </a:r>
            <a:r>
              <a:rPr lang="en-US" altLang="ja-JP" sz="2400" b="1" dirty="0">
                <a:latin typeface="Times New Roman"/>
                <a:sym typeface="Symbol"/>
              </a:rPr>
              <a:t>,...,</a:t>
            </a:r>
            <a:r>
              <a:rPr lang="en-US" altLang="ja-JP" sz="2400" b="1" dirty="0" err="1">
                <a:latin typeface="Times New Roman"/>
                <a:sym typeface="Symbol"/>
              </a:rPr>
              <a:t>p</a:t>
            </a:r>
            <a:r>
              <a:rPr lang="en-US" altLang="ja-JP" sz="2400" b="1" baseline="-25000" dirty="0" err="1">
                <a:latin typeface="Times New Roman"/>
                <a:sym typeface="Symbol"/>
              </a:rPr>
              <a:t>tN</a:t>
            </a:r>
            <a:r>
              <a:rPr lang="en-US" altLang="ja-JP" sz="2400" b="1" dirty="0">
                <a:latin typeface="Times New Roman"/>
                <a:sym typeface="Symbol"/>
              </a:rPr>
              <a:t>] and </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 </a:t>
            </a:r>
            <a:r>
              <a:rPr lang="en-CA" altLang="ja-JP" sz="2400" b="1" dirty="0">
                <a:latin typeface="Times New Roman"/>
                <a:sym typeface="Symbol"/>
              </a:rPr>
              <a:t>[q</a:t>
            </a:r>
            <a:r>
              <a:rPr lang="en-CA" altLang="ja-JP" sz="2400" b="1" baseline="-25000" dirty="0">
                <a:latin typeface="Times New Roman"/>
                <a:sym typeface="Symbol"/>
              </a:rPr>
              <a:t>t1</a:t>
            </a:r>
            <a:r>
              <a:rPr lang="en-CA" altLang="ja-JP" sz="2400" b="1" dirty="0">
                <a:latin typeface="Times New Roman"/>
                <a:sym typeface="Symbol"/>
              </a:rPr>
              <a:t>,...,</a:t>
            </a:r>
            <a:r>
              <a:rPr lang="en-CA" altLang="ja-JP" sz="2400" b="1" dirty="0" err="1">
                <a:latin typeface="Times New Roman"/>
                <a:sym typeface="Symbol"/>
              </a:rPr>
              <a:t>q</a:t>
            </a:r>
            <a:r>
              <a:rPr lang="en-CA" altLang="ja-JP" sz="2400" b="1" baseline="-25000" dirty="0" err="1">
                <a:latin typeface="Times New Roman"/>
                <a:sym typeface="Symbol"/>
              </a:rPr>
              <a:t>tN</a:t>
            </a:r>
            <a:r>
              <a:rPr lang="en-CA" altLang="ja-JP" sz="2400" b="1" dirty="0">
                <a:latin typeface="Times New Roman"/>
                <a:sym typeface="Symbol"/>
              </a:rPr>
              <a:t>] denote the price and quantity vectors for time periods t = 1,...,T. </a:t>
            </a:r>
            <a:endParaRPr lang="en-CA" altLang="ja-JP" sz="2400" b="1" dirty="0" smtClean="0">
              <a:latin typeface="Times New Roman"/>
              <a:sym typeface="Symbol"/>
            </a:endParaRPr>
          </a:p>
          <a:p>
            <a:pPr algn="just"/>
            <a:r>
              <a:rPr lang="en-CA" altLang="ja-JP" sz="2400" b="1" dirty="0" smtClean="0">
                <a:latin typeface="Times New Roman"/>
                <a:sym typeface="Symbol"/>
              </a:rPr>
              <a:t>The </a:t>
            </a:r>
            <a:r>
              <a:rPr lang="en-CA" altLang="ja-JP" sz="2400" b="1" dirty="0">
                <a:latin typeface="Times New Roman"/>
                <a:sym typeface="Symbol"/>
              </a:rPr>
              <a:t>period t quantity for product n, </a:t>
            </a:r>
            <a:r>
              <a:rPr lang="en-CA" altLang="ja-JP" sz="2400" b="1" dirty="0" err="1">
                <a:latin typeface="Times New Roman"/>
                <a:sym typeface="Symbol"/>
              </a:rPr>
              <a:t>q</a:t>
            </a:r>
            <a:r>
              <a:rPr lang="en-CA" altLang="ja-JP" sz="2400" b="1" baseline="-25000" dirty="0" err="1">
                <a:latin typeface="Times New Roman"/>
                <a:sym typeface="Symbol"/>
              </a:rPr>
              <a:t>tn</a:t>
            </a:r>
            <a:r>
              <a:rPr lang="en-CA" altLang="ja-JP" sz="2400" b="1" dirty="0">
                <a:latin typeface="Times New Roman"/>
                <a:sym typeface="Symbol"/>
              </a:rPr>
              <a:t>, is equal to </a:t>
            </a:r>
            <a:r>
              <a:rPr lang="en-CA" altLang="ja-JP" sz="2400" b="1" dirty="0">
                <a:solidFill>
                  <a:srgbClr val="FF0000"/>
                </a:solidFill>
                <a:latin typeface="Times New Roman"/>
                <a:sym typeface="Symbol"/>
              </a:rPr>
              <a:t>total purchases</a:t>
            </a:r>
            <a:r>
              <a:rPr lang="en-CA" altLang="ja-JP" sz="2400" b="1" dirty="0">
                <a:latin typeface="Times New Roman"/>
                <a:sym typeface="Symbol"/>
              </a:rPr>
              <a:t> of product n by purchasers or to the sales of product n by the outlet (or group of outlets) for period t,</a:t>
            </a:r>
            <a:r>
              <a:rPr lang="ja-JP" altLang="en-US" sz="2400" b="1" dirty="0">
                <a:latin typeface="Times New Roman"/>
                <a:sym typeface="Symbol"/>
              </a:rPr>
              <a:t> </a:t>
            </a:r>
            <a:r>
              <a:rPr lang="en-CA" altLang="ja-JP" sz="2400" b="1" dirty="0">
                <a:latin typeface="Times New Roman"/>
                <a:sym typeface="Symbol"/>
              </a:rPr>
              <a:t>while the period t price</a:t>
            </a:r>
            <a:r>
              <a:rPr lang="ja-JP" altLang="en-US" sz="2400" b="1" dirty="0">
                <a:latin typeface="Times New Roman"/>
                <a:sym typeface="Symbol"/>
              </a:rPr>
              <a:t> </a:t>
            </a:r>
            <a:r>
              <a:rPr lang="en-CA" altLang="ja-JP" sz="2400" b="1" dirty="0">
                <a:latin typeface="Times New Roman"/>
                <a:sym typeface="Symbol"/>
              </a:rPr>
              <a:t>for product n, p</a:t>
            </a:r>
            <a:r>
              <a:rPr lang="en-CA" altLang="ja-JP" sz="2400" b="1" baseline="-25000" dirty="0">
                <a:latin typeface="Times New Roman"/>
                <a:sym typeface="Symbol"/>
              </a:rPr>
              <a:t>tn</a:t>
            </a:r>
            <a:r>
              <a:rPr lang="en-CA" altLang="ja-JP" sz="2400" b="1" dirty="0">
                <a:latin typeface="Times New Roman"/>
                <a:sym typeface="Symbol"/>
              </a:rPr>
              <a:t>, is equal to</a:t>
            </a:r>
            <a:r>
              <a:rPr lang="ja-JP" altLang="en-US" sz="2400" b="1" dirty="0">
                <a:latin typeface="Times New Roman"/>
                <a:sym typeface="Symbol"/>
              </a:rPr>
              <a:t> </a:t>
            </a:r>
            <a:r>
              <a:rPr lang="en-CA" altLang="ja-JP" sz="2400" b="1" dirty="0">
                <a:latin typeface="Times New Roman"/>
                <a:sym typeface="Symbol"/>
              </a:rPr>
              <a:t>the </a:t>
            </a:r>
            <a:r>
              <a:rPr lang="en-CA" altLang="ja-JP" sz="2400" b="1" dirty="0">
                <a:solidFill>
                  <a:srgbClr val="FF0000"/>
                </a:solidFill>
                <a:latin typeface="Times New Roman"/>
                <a:sym typeface="Symbol"/>
              </a:rPr>
              <a:t>value of sales</a:t>
            </a:r>
            <a:r>
              <a:rPr lang="en-CA" altLang="ja-JP" sz="2400" b="1" dirty="0">
                <a:latin typeface="Times New Roman"/>
                <a:sym typeface="Symbol"/>
              </a:rPr>
              <a:t> (or </a:t>
            </a:r>
            <a:r>
              <a:rPr lang="en-CA" altLang="ja-JP" sz="2400" b="1" dirty="0">
                <a:solidFill>
                  <a:srgbClr val="FF0000"/>
                </a:solidFill>
                <a:latin typeface="Times New Roman"/>
                <a:sym typeface="Symbol"/>
              </a:rPr>
              <a:t>purchases</a:t>
            </a:r>
            <a:r>
              <a:rPr lang="en-CA" altLang="ja-JP" sz="2400" b="1" dirty="0">
                <a:latin typeface="Times New Roman"/>
                <a:sym typeface="Symbol"/>
              </a:rPr>
              <a:t>) of product n in period t, </a:t>
            </a:r>
            <a:r>
              <a:rPr lang="en-CA" altLang="ja-JP" sz="2400" b="1" dirty="0" err="1">
                <a:latin typeface="Times New Roman"/>
                <a:sym typeface="Symbol"/>
              </a:rPr>
              <a:t>v</a:t>
            </a:r>
            <a:r>
              <a:rPr lang="en-CA" altLang="ja-JP" sz="2400" b="1" baseline="-25000" dirty="0" err="1">
                <a:latin typeface="Times New Roman"/>
                <a:sym typeface="Symbol"/>
              </a:rPr>
              <a:t>tn</a:t>
            </a:r>
            <a:r>
              <a:rPr lang="en-CA" altLang="ja-JP" sz="2400" b="1" dirty="0">
                <a:latin typeface="Times New Roman"/>
                <a:sym typeface="Symbol"/>
              </a:rPr>
              <a:t>, divided by the corresponding total quantity sold (or purchased), </a:t>
            </a:r>
            <a:r>
              <a:rPr lang="en-CA" altLang="ja-JP" sz="2400" b="1" dirty="0" err="1">
                <a:latin typeface="Times New Roman"/>
                <a:sym typeface="Symbol"/>
              </a:rPr>
              <a:t>q</a:t>
            </a:r>
            <a:r>
              <a:rPr lang="en-CA" altLang="ja-JP" sz="2400" b="1" baseline="-25000" dirty="0" err="1">
                <a:latin typeface="Times New Roman"/>
                <a:sym typeface="Symbol"/>
              </a:rPr>
              <a:t>tn</a:t>
            </a:r>
            <a:r>
              <a:rPr lang="en-CA" altLang="ja-JP" sz="2400" b="1" dirty="0">
                <a:latin typeface="Times New Roman"/>
                <a:sym typeface="Symbol"/>
              </a:rPr>
              <a:t>. </a:t>
            </a:r>
            <a:endParaRPr lang="en-CA" altLang="ja-JP" sz="2400" b="1" dirty="0" smtClean="0">
              <a:latin typeface="Times New Roman"/>
              <a:sym typeface="Symbol"/>
            </a:endParaRPr>
          </a:p>
          <a:p>
            <a:pPr algn="just"/>
            <a:r>
              <a:rPr lang="en-CA" altLang="ja-JP" sz="2400" b="1" dirty="0" smtClean="0">
                <a:latin typeface="Times New Roman"/>
                <a:sym typeface="Symbol"/>
              </a:rPr>
              <a:t>Thus </a:t>
            </a:r>
            <a:r>
              <a:rPr lang="en-CA" altLang="ja-JP" sz="2400" b="1" dirty="0">
                <a:latin typeface="Times New Roman"/>
                <a:sym typeface="Symbol"/>
              </a:rPr>
              <a:t>p</a:t>
            </a:r>
            <a:r>
              <a:rPr lang="en-CA" altLang="ja-JP" sz="2400" b="1" baseline="-25000" dirty="0">
                <a:latin typeface="Times New Roman"/>
                <a:sym typeface="Symbol"/>
              </a:rPr>
              <a:t>tn</a:t>
            </a:r>
            <a:r>
              <a:rPr lang="ja-JP" altLang="en-US" sz="2400" b="1" dirty="0">
                <a:latin typeface="Times New Roman"/>
                <a:sym typeface="Symbol"/>
              </a:rPr>
              <a:t>  </a:t>
            </a:r>
            <a:r>
              <a:rPr lang="en-US" altLang="ja-JP" sz="2400" b="1" dirty="0" err="1">
                <a:latin typeface="Times New Roman"/>
                <a:sym typeface="Symbol"/>
              </a:rPr>
              <a:t>v</a:t>
            </a:r>
            <a:r>
              <a:rPr lang="en-US" altLang="ja-JP" sz="2400" b="1" baseline="-25000" dirty="0" err="1">
                <a:latin typeface="Times New Roman"/>
                <a:sym typeface="Symbol"/>
              </a:rPr>
              <a:t>tn</a:t>
            </a:r>
            <a:r>
              <a:rPr lang="en-US" altLang="ja-JP" sz="2400" b="1" dirty="0">
                <a:latin typeface="Times New Roman"/>
                <a:sym typeface="Symbol"/>
              </a:rPr>
              <a:t>/</a:t>
            </a:r>
            <a:r>
              <a:rPr lang="en-US" altLang="ja-JP" sz="2400" b="1" dirty="0" err="1">
                <a:latin typeface="Times New Roman"/>
                <a:sym typeface="Symbol"/>
              </a:rPr>
              <a:t>q</a:t>
            </a:r>
            <a:r>
              <a:rPr lang="en-US" altLang="ja-JP" sz="2400" b="1" baseline="-25000" dirty="0" err="1">
                <a:latin typeface="Times New Roman"/>
                <a:sym typeface="Symbol"/>
              </a:rPr>
              <a:t>tn</a:t>
            </a:r>
            <a:r>
              <a:rPr lang="ja-JP" altLang="en-US" sz="2400" b="1" dirty="0">
                <a:latin typeface="Times New Roman"/>
                <a:sym typeface="Symbol"/>
              </a:rPr>
              <a:t> </a:t>
            </a:r>
            <a:r>
              <a:rPr lang="en-CA" altLang="ja-JP" sz="2400" b="1" dirty="0">
                <a:latin typeface="Times New Roman"/>
                <a:sym typeface="Symbol"/>
              </a:rPr>
              <a:t>is the </a:t>
            </a:r>
            <a:r>
              <a:rPr lang="en-CA" altLang="ja-JP" sz="2400" b="1" i="1" dirty="0">
                <a:solidFill>
                  <a:srgbClr val="FF0000"/>
                </a:solidFill>
                <a:latin typeface="Times New Roman"/>
                <a:sym typeface="Symbol"/>
              </a:rPr>
              <a:t>unit value price</a:t>
            </a:r>
            <a:r>
              <a:rPr lang="ja-JP" altLang="en-US" sz="2400" b="1" dirty="0">
                <a:solidFill>
                  <a:srgbClr val="FF0000"/>
                </a:solidFill>
                <a:latin typeface="Times New Roman"/>
                <a:sym typeface="Symbol"/>
              </a:rPr>
              <a:t> </a:t>
            </a:r>
            <a:r>
              <a:rPr lang="en-CA" altLang="ja-JP" sz="2400" b="1" dirty="0">
                <a:latin typeface="Times New Roman"/>
                <a:sym typeface="Symbol"/>
              </a:rPr>
              <a:t>for product n in period t for t = 1,...,T and n = 1,...,N. </a:t>
            </a:r>
            <a:endParaRPr lang="en-CA" altLang="ja-JP" sz="2400" b="1" dirty="0" smtClean="0">
              <a:latin typeface="Times New Roman"/>
              <a:sym typeface="Symbol"/>
            </a:endParaRPr>
          </a:p>
          <a:p>
            <a:pPr algn="just"/>
            <a:r>
              <a:rPr lang="en-CA" altLang="ja-JP" sz="2400" b="1" dirty="0" smtClean="0">
                <a:latin typeface="Times New Roman"/>
                <a:sym typeface="Symbol"/>
              </a:rPr>
              <a:t>Initially, </a:t>
            </a:r>
            <a:r>
              <a:rPr lang="en-CA" altLang="ja-JP" sz="2400" b="1" dirty="0">
                <a:latin typeface="Times New Roman"/>
                <a:sym typeface="Symbol"/>
              </a:rPr>
              <a:t>we </a:t>
            </a:r>
            <a:r>
              <a:rPr lang="en-CA" altLang="ja-JP" sz="2400" b="1" dirty="0" smtClean="0">
                <a:latin typeface="Times New Roman"/>
                <a:sym typeface="Symbol"/>
              </a:rPr>
              <a:t>assumed </a:t>
            </a:r>
            <a:r>
              <a:rPr lang="en-CA" altLang="ja-JP" sz="2400" b="1" dirty="0">
                <a:latin typeface="Times New Roman"/>
                <a:sym typeface="Symbol"/>
              </a:rPr>
              <a:t>that all prices, quantities and values are </a:t>
            </a:r>
            <a:r>
              <a:rPr lang="en-CA" altLang="ja-JP" sz="2400" b="1" dirty="0" smtClean="0">
                <a:latin typeface="Times New Roman"/>
                <a:sym typeface="Symbol"/>
              </a:rPr>
              <a:t>positive</a:t>
            </a:r>
            <a:r>
              <a:rPr lang="en-CA" altLang="ja-JP" sz="2400" b="1" dirty="0">
                <a:latin typeface="Times New Roman"/>
                <a:sym typeface="Symbol"/>
              </a:rPr>
              <a:t> </a:t>
            </a:r>
            <a:r>
              <a:rPr lang="en-CA" altLang="ja-JP" sz="2400" b="1" dirty="0" smtClean="0">
                <a:latin typeface="Times New Roman"/>
                <a:sym typeface="Symbol"/>
              </a:rPr>
              <a:t>but later, </a:t>
            </a:r>
            <a:r>
              <a:rPr lang="en-CA" altLang="ja-JP" sz="2400" b="1" dirty="0" smtClean="0">
                <a:latin typeface="Times New Roman"/>
                <a:sym typeface="Symbol"/>
              </a:rPr>
              <a:t>this </a:t>
            </a:r>
            <a:r>
              <a:rPr lang="en-CA" altLang="ja-JP" sz="2400" b="1" dirty="0">
                <a:latin typeface="Times New Roman"/>
                <a:sym typeface="Symbol"/>
              </a:rPr>
              <a:t>assumption will be relaxed. </a:t>
            </a:r>
            <a:endParaRPr lang="en-CA" altLang="ja-JP" sz="2400" b="1" dirty="0" smtClean="0">
              <a:latin typeface="Times New Roman"/>
              <a:sym typeface="Symbol"/>
            </a:endParaRPr>
          </a:p>
          <a:p>
            <a:pPr algn="just"/>
            <a:r>
              <a:rPr lang="en-CA" altLang="ja-JP" sz="2400" b="1" dirty="0" smtClean="0">
                <a:latin typeface="Times New Roman"/>
                <a:sym typeface="Symbol"/>
              </a:rPr>
              <a:t>We</a:t>
            </a:r>
            <a:r>
              <a:rPr lang="en-CA" altLang="ja-JP" sz="2400" b="1" dirty="0" smtClean="0">
                <a:latin typeface="Times New Roman"/>
                <a:sym typeface="Symbol"/>
              </a:rPr>
              <a:t> </a:t>
            </a:r>
            <a:r>
              <a:rPr lang="en-CA" altLang="ja-JP" sz="2400" b="1" dirty="0" smtClean="0">
                <a:latin typeface="Times New Roman"/>
                <a:sym typeface="Symbol"/>
              </a:rPr>
              <a:t>have in mind a </a:t>
            </a:r>
            <a:r>
              <a:rPr lang="en-CA" altLang="ja-JP" sz="2400" b="1" dirty="0" smtClean="0">
                <a:solidFill>
                  <a:srgbClr val="FF0000"/>
                </a:solidFill>
                <a:latin typeface="Times New Roman"/>
                <a:sym typeface="Symbol"/>
              </a:rPr>
              <a:t>scanner data context </a:t>
            </a:r>
            <a:r>
              <a:rPr lang="en-CA" altLang="ja-JP" sz="2400" b="1" dirty="0" smtClean="0">
                <a:latin typeface="Times New Roman"/>
                <a:sym typeface="Symbol"/>
              </a:rPr>
              <a:t>for an elementary category.</a:t>
            </a:r>
            <a:r>
              <a:rPr lang="ja-JP" altLang="en-US" sz="2400" b="1" dirty="0" smtClean="0">
                <a:latin typeface="Times New Roman"/>
                <a:sym typeface="Symbol"/>
              </a:rPr>
              <a:t> </a:t>
            </a:r>
            <a:endParaRPr lang="ja-JP" altLang="en-US" sz="2400" b="1" dirty="0">
              <a:latin typeface="Times New Roman"/>
              <a:sym typeface="Symbol"/>
            </a:endParaRPr>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3</a:t>
            </a:fld>
            <a:endParaRPr lang="en-CA" dirty="0"/>
          </a:p>
        </p:txBody>
      </p:sp>
    </p:spTree>
    <p:extLst>
      <p:ext uri="{BB962C8B-B14F-4D97-AF65-F5344CB8AC3E}">
        <p14:creationId xmlns:p14="http://schemas.microsoft.com/office/powerpoint/2010/main" val="2155504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cs typeface="Times New Roman"/>
              </a:rPr>
              <a:t>The Basic Consumer Theory </a:t>
            </a:r>
            <a:r>
              <a:rPr lang="en-CA" sz="2800" b="1" dirty="0" smtClean="0">
                <a:solidFill>
                  <a:srgbClr val="000000"/>
                </a:solidFill>
                <a:latin typeface="Times New Roman"/>
                <a:cs typeface="Times New Roman"/>
              </a:rPr>
              <a:t>Framework 2</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US" altLang="ja-JP" sz="2400" b="1" dirty="0">
                <a:latin typeface="Times New Roman"/>
              </a:rPr>
              <a:t>Let q </a:t>
            </a:r>
            <a:r>
              <a:rPr lang="ja-JP" altLang="en-US" sz="2400" b="1" dirty="0">
                <a:latin typeface="Times New Roman"/>
                <a:sym typeface="Symbol"/>
              </a:rPr>
              <a:t> </a:t>
            </a:r>
            <a:r>
              <a:rPr lang="en-CA" altLang="ja-JP" sz="2400" b="1" dirty="0">
                <a:latin typeface="Times New Roman"/>
                <a:sym typeface="Symbol"/>
              </a:rPr>
              <a:t>[q</a:t>
            </a:r>
            <a:r>
              <a:rPr lang="en-CA" altLang="ja-JP" sz="2400" b="1" baseline="-25000" dirty="0">
                <a:latin typeface="Times New Roman"/>
                <a:sym typeface="Symbol"/>
              </a:rPr>
              <a:t>1</a:t>
            </a:r>
            <a:r>
              <a:rPr lang="en-CA" altLang="ja-JP" sz="2400" b="1" dirty="0">
                <a:latin typeface="Times New Roman"/>
                <a:sym typeface="Symbol"/>
              </a:rPr>
              <a:t>,...,</a:t>
            </a:r>
            <a:r>
              <a:rPr lang="en-CA" altLang="ja-JP" sz="2400" b="1" dirty="0" err="1">
                <a:latin typeface="Times New Roman"/>
                <a:sym typeface="Symbol"/>
              </a:rPr>
              <a:t>q</a:t>
            </a:r>
            <a:r>
              <a:rPr lang="en-CA" altLang="ja-JP" sz="2400" b="1" baseline="-25000" dirty="0" err="1">
                <a:latin typeface="Times New Roman"/>
                <a:sym typeface="Symbol"/>
              </a:rPr>
              <a:t>N</a:t>
            </a:r>
            <a:r>
              <a:rPr lang="en-CA" altLang="ja-JP" sz="2400" b="1" dirty="0">
                <a:latin typeface="Times New Roman"/>
                <a:sym typeface="Symbol"/>
              </a:rPr>
              <a:t>] be a generic quantity vector. </a:t>
            </a:r>
            <a:endParaRPr lang="en-CA" altLang="ja-JP" sz="2400" b="1" dirty="0" smtClean="0">
              <a:latin typeface="Times New Roman"/>
              <a:sym typeface="Symbol"/>
            </a:endParaRPr>
          </a:p>
          <a:p>
            <a:pPr algn="just"/>
            <a:r>
              <a:rPr lang="en-CA" altLang="ja-JP" sz="2400" b="1" dirty="0" smtClean="0">
                <a:latin typeface="Times New Roman"/>
                <a:sym typeface="Symbol"/>
              </a:rPr>
              <a:t>In </a:t>
            </a:r>
            <a:r>
              <a:rPr lang="en-CA" altLang="ja-JP" sz="2400" b="1" dirty="0">
                <a:latin typeface="Times New Roman"/>
                <a:sym typeface="Symbol"/>
              </a:rPr>
              <a:t>order to compare various methods for comparing the value of</a:t>
            </a:r>
            <a:r>
              <a:rPr lang="ja-JP" altLang="en-US" sz="2400" b="1" dirty="0">
                <a:latin typeface="Times New Roman"/>
                <a:sym typeface="Symbol"/>
              </a:rPr>
              <a:t> </a:t>
            </a:r>
            <a:r>
              <a:rPr lang="en-CA" altLang="ja-JP" sz="2400" b="1" dirty="0">
                <a:latin typeface="Times New Roman"/>
                <a:sym typeface="Symbol"/>
              </a:rPr>
              <a:t>alternative combinations of the N products,</a:t>
            </a:r>
            <a:r>
              <a:rPr lang="ja-JP" altLang="en-US" sz="2400" b="1" dirty="0">
                <a:latin typeface="Times New Roman"/>
                <a:sym typeface="Symbol"/>
              </a:rPr>
              <a:t> </a:t>
            </a:r>
            <a:r>
              <a:rPr lang="en-CA" altLang="ja-JP" sz="2400" b="1" dirty="0">
                <a:latin typeface="Times New Roman"/>
                <a:sym typeface="Symbol"/>
              </a:rPr>
              <a:t>it is necessary that a </a:t>
            </a:r>
            <a:r>
              <a:rPr lang="en-CA" altLang="ja-JP" sz="2400" b="1" i="1" dirty="0">
                <a:solidFill>
                  <a:srgbClr val="FF0000"/>
                </a:solidFill>
                <a:latin typeface="Times New Roman"/>
                <a:sym typeface="Symbol"/>
              </a:rPr>
              <a:t>valuation function</a:t>
            </a:r>
            <a:r>
              <a:rPr lang="ja-JP" altLang="en-US" sz="2400" b="1" dirty="0">
                <a:solidFill>
                  <a:srgbClr val="FF0000"/>
                </a:solidFill>
                <a:latin typeface="Times New Roman"/>
                <a:sym typeface="Symbol"/>
              </a:rPr>
              <a:t> </a:t>
            </a:r>
            <a:r>
              <a:rPr lang="en-CA" altLang="ja-JP" sz="2400" b="1" dirty="0">
                <a:latin typeface="Times New Roman"/>
                <a:sym typeface="Symbol"/>
              </a:rPr>
              <a:t>or </a:t>
            </a:r>
            <a:r>
              <a:rPr lang="en-CA" altLang="ja-JP" sz="2400" b="1" i="1" dirty="0">
                <a:solidFill>
                  <a:srgbClr val="FF0000"/>
                </a:solidFill>
                <a:latin typeface="Times New Roman"/>
                <a:sym typeface="Symbol"/>
              </a:rPr>
              <a:t>aggregator function</a:t>
            </a:r>
            <a:r>
              <a:rPr lang="en-CA" altLang="ja-JP" sz="2400" b="1" dirty="0" smtClean="0">
                <a:latin typeface="Times New Roman"/>
                <a:sym typeface="Symbol"/>
              </a:rPr>
              <a:t>, or </a:t>
            </a:r>
            <a:r>
              <a:rPr lang="en-CA" altLang="ja-JP" sz="2400" b="1" dirty="0" smtClean="0">
                <a:solidFill>
                  <a:srgbClr val="FF0000"/>
                </a:solidFill>
                <a:latin typeface="Times New Roman"/>
                <a:sym typeface="Symbol"/>
              </a:rPr>
              <a:t>utility function,</a:t>
            </a:r>
            <a:r>
              <a:rPr lang="en-CA" altLang="ja-JP" sz="2400" b="1" dirty="0" smtClean="0">
                <a:latin typeface="Times New Roman"/>
                <a:sym typeface="Symbol"/>
              </a:rPr>
              <a:t> </a:t>
            </a:r>
            <a:r>
              <a:rPr lang="en-CA" altLang="ja-JP" sz="2400" b="1" dirty="0">
                <a:latin typeface="Times New Roman"/>
                <a:sym typeface="Symbol"/>
              </a:rPr>
              <a:t>Q(q), exist. </a:t>
            </a:r>
            <a:r>
              <a:rPr lang="en-CA" altLang="ja-JP" sz="2400" b="1" dirty="0" smtClean="0">
                <a:latin typeface="Times New Roman"/>
                <a:sym typeface="Symbol"/>
              </a:rPr>
              <a:t> We assume that each household has the same valuation function and chooses its purchases of the N products in a manner that is consistent with utility maximizing behavior.</a:t>
            </a:r>
          </a:p>
          <a:p>
            <a:pPr algn="just"/>
            <a:r>
              <a:rPr lang="en-CA" altLang="ja-JP" sz="2400" b="1" dirty="0" smtClean="0">
                <a:latin typeface="Times New Roman"/>
                <a:sym typeface="Symbol"/>
              </a:rPr>
              <a:t>We assume that Q(q) is an increasing, concave, differentiable and linearly homogeneous function.  </a:t>
            </a:r>
            <a:endParaRPr lang="en-CA" altLang="ja-JP" sz="2400" b="1" dirty="0" smtClean="0">
              <a:latin typeface="Times New Roman"/>
              <a:sym typeface="Symbol"/>
            </a:endParaRPr>
          </a:p>
          <a:p>
            <a:pPr algn="just"/>
            <a:r>
              <a:rPr lang="en-CA" altLang="ja-JP" sz="2400" b="1" dirty="0" smtClean="0">
                <a:latin typeface="Times New Roman"/>
                <a:sym typeface="Symbol"/>
              </a:rPr>
              <a:t>The </a:t>
            </a:r>
            <a:r>
              <a:rPr lang="en-CA" altLang="ja-JP" sz="2400" b="1" dirty="0">
                <a:latin typeface="Times New Roman"/>
                <a:sym typeface="Symbol"/>
              </a:rPr>
              <a:t>function Q(q) can also act as an </a:t>
            </a:r>
            <a:r>
              <a:rPr lang="en-CA" altLang="ja-JP" sz="2400" b="1" i="1" dirty="0">
                <a:solidFill>
                  <a:srgbClr val="FF0000"/>
                </a:solidFill>
                <a:latin typeface="Times New Roman"/>
                <a:sym typeface="Symbol"/>
              </a:rPr>
              <a:t>aggregate quantity level</a:t>
            </a:r>
            <a:r>
              <a:rPr lang="ja-JP" altLang="en-US" sz="2400" b="1" dirty="0">
                <a:solidFill>
                  <a:srgbClr val="FF0000"/>
                </a:solidFill>
                <a:latin typeface="Times New Roman"/>
                <a:sym typeface="Symbol"/>
              </a:rPr>
              <a:t> </a:t>
            </a:r>
            <a:r>
              <a:rPr lang="en-CA" altLang="ja-JP" sz="2400" b="1" dirty="0">
                <a:latin typeface="Times New Roman"/>
                <a:sym typeface="Symbol"/>
              </a:rPr>
              <a:t>for the vector of purchases, q. </a:t>
            </a:r>
            <a:endParaRPr lang="en-CA" altLang="ja-JP" sz="2400" b="1" dirty="0" smtClean="0">
              <a:latin typeface="Times New Roman"/>
              <a:sym typeface="Symbol"/>
            </a:endParaRPr>
          </a:p>
          <a:p>
            <a:pPr algn="just"/>
            <a:r>
              <a:rPr lang="en-CA" altLang="ja-JP" sz="2400" b="1" dirty="0" smtClean="0">
                <a:latin typeface="Times New Roman"/>
                <a:sym typeface="Symbol"/>
              </a:rPr>
              <a:t>Thus </a:t>
            </a:r>
            <a:r>
              <a:rPr lang="en-CA" altLang="ja-JP" sz="2400" b="1" dirty="0">
                <a:solidFill>
                  <a:srgbClr val="FF0000"/>
                </a:solidFill>
                <a:latin typeface="Times New Roman"/>
                <a:sym typeface="Symbol"/>
              </a:rPr>
              <a:t>Q(</a:t>
            </a:r>
            <a:r>
              <a:rPr lang="en-CA" altLang="ja-JP" sz="2400" b="1" dirty="0" err="1">
                <a:solidFill>
                  <a:srgbClr val="FF0000"/>
                </a:solidFill>
                <a:latin typeface="Times New Roman"/>
                <a:sym typeface="Symbol"/>
              </a:rPr>
              <a:t>q</a:t>
            </a:r>
            <a:r>
              <a:rPr lang="en-CA" altLang="ja-JP" sz="2400" b="1" baseline="30000" dirty="0" err="1">
                <a:solidFill>
                  <a:srgbClr val="FF0000"/>
                </a:solidFill>
                <a:latin typeface="Times New Roman"/>
                <a:sym typeface="Symbol"/>
              </a:rPr>
              <a:t>t</a:t>
            </a:r>
            <a:r>
              <a:rPr lang="en-CA" altLang="ja-JP" sz="2400" b="1" dirty="0">
                <a:solidFill>
                  <a:srgbClr val="FF0000"/>
                </a:solidFill>
                <a:latin typeface="Times New Roman"/>
                <a:sym typeface="Symbol"/>
              </a:rPr>
              <a:t>) can be interpreted as an aggregate quantity level </a:t>
            </a:r>
            <a:r>
              <a:rPr lang="en-CA" altLang="ja-JP" sz="2400" b="1" dirty="0">
                <a:latin typeface="Times New Roman"/>
                <a:sym typeface="Symbol"/>
              </a:rPr>
              <a:t>for the period t vector of purchases, </a:t>
            </a:r>
            <a:r>
              <a:rPr lang="en-CA" altLang="ja-JP" sz="2400" b="1" dirty="0" err="1">
                <a:latin typeface="Times New Roman"/>
                <a:sym typeface="Symbol"/>
              </a:rPr>
              <a:t>q</a:t>
            </a:r>
            <a:r>
              <a:rPr lang="en-CA" altLang="ja-JP" sz="2400" b="1" baseline="30000" dirty="0" err="1">
                <a:latin typeface="Times New Roman"/>
                <a:sym typeface="Symbol"/>
              </a:rPr>
              <a:t>t</a:t>
            </a:r>
            <a:r>
              <a:rPr lang="en-CA" altLang="ja-JP" sz="2400" b="1" dirty="0">
                <a:latin typeface="Times New Roman"/>
                <a:sym typeface="Symbol"/>
              </a:rPr>
              <a:t>, and the ratios, Q(</a:t>
            </a:r>
            <a:r>
              <a:rPr lang="en-CA" altLang="ja-JP" sz="2400" b="1" dirty="0" err="1">
                <a:latin typeface="Times New Roman"/>
                <a:sym typeface="Symbol"/>
              </a:rPr>
              <a:t>q</a:t>
            </a:r>
            <a:r>
              <a:rPr lang="en-CA" altLang="ja-JP" sz="2400" b="1" baseline="30000" dirty="0" err="1">
                <a:latin typeface="Times New Roman"/>
                <a:sym typeface="Symbol"/>
              </a:rPr>
              <a:t>t</a:t>
            </a:r>
            <a:r>
              <a:rPr lang="en-CA" altLang="ja-JP" sz="2400" b="1" dirty="0">
                <a:latin typeface="Times New Roman"/>
                <a:sym typeface="Symbol"/>
              </a:rPr>
              <a:t>)/Q(q</a:t>
            </a:r>
            <a:r>
              <a:rPr lang="en-CA" altLang="ja-JP" sz="2400" b="1" baseline="30000" dirty="0">
                <a:latin typeface="Times New Roman"/>
                <a:sym typeface="Symbol"/>
              </a:rPr>
              <a:t>1</a:t>
            </a:r>
            <a:r>
              <a:rPr lang="en-CA" altLang="ja-JP" sz="2400" b="1" dirty="0">
                <a:latin typeface="Times New Roman"/>
                <a:sym typeface="Symbol"/>
              </a:rPr>
              <a:t>), t = 1,..,T, can be interpreted as </a:t>
            </a:r>
            <a:r>
              <a:rPr lang="en-CA" altLang="ja-JP" sz="2400" b="1" i="1" dirty="0">
                <a:solidFill>
                  <a:srgbClr val="FF0000"/>
                </a:solidFill>
                <a:latin typeface="Times New Roman"/>
                <a:sym typeface="Symbol"/>
              </a:rPr>
              <a:t>fixed base quantity indexes</a:t>
            </a:r>
            <a:r>
              <a:rPr lang="ja-JP" altLang="en-US" sz="2400" b="1" dirty="0">
                <a:solidFill>
                  <a:srgbClr val="FF0000"/>
                </a:solidFill>
                <a:latin typeface="Times New Roman"/>
                <a:sym typeface="Symbol"/>
              </a:rPr>
              <a:t> </a:t>
            </a:r>
            <a:r>
              <a:rPr lang="en-CA" altLang="ja-JP" sz="2400" b="1" dirty="0">
                <a:latin typeface="Times New Roman"/>
                <a:sym typeface="Symbol"/>
              </a:rPr>
              <a:t>covering periods 1 to T. </a:t>
            </a:r>
            <a:r>
              <a:rPr lang="ja-JP" altLang="en-US" sz="2400" b="1" dirty="0">
                <a:latin typeface="Times New Roman"/>
                <a:sym typeface="Symbol"/>
              </a:rPr>
              <a:t> </a:t>
            </a:r>
            <a:endParaRPr lang="ja-JP" altLang="en-US" sz="2400" b="1" dirty="0">
              <a:latin typeface="Times New Roman"/>
            </a:endParaRPr>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4</a:t>
            </a:fld>
            <a:endParaRPr lang="en-CA" dirty="0"/>
          </a:p>
        </p:txBody>
      </p:sp>
    </p:spTree>
    <p:extLst>
      <p:ext uri="{BB962C8B-B14F-4D97-AF65-F5344CB8AC3E}">
        <p14:creationId xmlns:p14="http://schemas.microsoft.com/office/powerpoint/2010/main" val="2127822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cs typeface="Times New Roman"/>
              </a:rPr>
              <a:t>The Basic Consumer Theory Framework </a:t>
            </a:r>
            <a:r>
              <a:rPr lang="en-CA" sz="2800" b="1" dirty="0" smtClean="0">
                <a:solidFill>
                  <a:srgbClr val="000000"/>
                </a:solidFill>
                <a:latin typeface="Times New Roman"/>
                <a:cs typeface="Times New Roman"/>
              </a:rPr>
              <a:t>3</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fontScale="92500" lnSpcReduction="20000"/>
          </a:bodyPr>
          <a:lstStyle/>
          <a:p>
            <a:pPr marL="347472" indent="-347472">
              <a:spcBef>
                <a:spcPts val="576"/>
              </a:spcBef>
              <a:buSzPts val="2400"/>
              <a:buFont typeface="Arial"/>
              <a:buChar char="•"/>
            </a:pPr>
            <a:r>
              <a:rPr lang="en-CA" sz="2400" b="1" dirty="0">
                <a:solidFill>
                  <a:srgbClr val="000000"/>
                </a:solidFill>
                <a:latin typeface="Times New Roman"/>
                <a:ea typeface="ＭＳ Ｐゴシック"/>
              </a:rPr>
              <a:t>Once the </a:t>
            </a:r>
            <a:r>
              <a:rPr lang="en-CA" sz="2400" b="1" dirty="0">
                <a:solidFill>
                  <a:srgbClr val="FF0000"/>
                </a:solidFill>
                <a:latin typeface="Times New Roman"/>
                <a:ea typeface="ＭＳ Ｐゴシック"/>
              </a:rPr>
              <a:t>functional form </a:t>
            </a:r>
            <a:r>
              <a:rPr lang="en-CA" sz="2400" b="1" dirty="0">
                <a:solidFill>
                  <a:srgbClr val="000000"/>
                </a:solidFill>
                <a:latin typeface="Times New Roman"/>
                <a:ea typeface="ＭＳ Ｐゴシック"/>
              </a:rPr>
              <a:t>for the aggregator function Q(q) </a:t>
            </a:r>
            <a:r>
              <a:rPr lang="en-CA" sz="2400" b="1" dirty="0">
                <a:solidFill>
                  <a:srgbClr val="FF0000"/>
                </a:solidFill>
                <a:latin typeface="Times New Roman"/>
                <a:ea typeface="ＭＳ Ｐゴシック"/>
              </a:rPr>
              <a:t>is known</a:t>
            </a:r>
            <a:r>
              <a:rPr lang="en-CA" sz="2400" b="1" dirty="0">
                <a:solidFill>
                  <a:srgbClr val="000000"/>
                </a:solidFill>
                <a:latin typeface="Times New Roman"/>
                <a:ea typeface="ＭＳ Ｐゴシック"/>
              </a:rPr>
              <a:t>, then the </a:t>
            </a:r>
            <a:r>
              <a:rPr lang="en-CA" sz="2400" b="1" i="1" dirty="0">
                <a:solidFill>
                  <a:srgbClr val="FF0000"/>
                </a:solidFill>
                <a:latin typeface="Times New Roman"/>
                <a:ea typeface="ＭＳ Ｐゴシック"/>
              </a:rPr>
              <a:t>aggregate quantity level for period t</a:t>
            </a:r>
            <a:r>
              <a:rPr lang="en-CA" sz="2400" b="1" dirty="0">
                <a:solidFill>
                  <a:srgbClr val="000000"/>
                </a:solidFill>
                <a:latin typeface="Times New Roman"/>
                <a:ea typeface="ＭＳ Ｐゴシック"/>
              </a:rPr>
              <a:t>, </a:t>
            </a:r>
            <a:r>
              <a:rPr lang="en-CA" sz="2400" b="1" dirty="0" err="1">
                <a:solidFill>
                  <a:srgbClr val="000000"/>
                </a:solidFill>
                <a:latin typeface="Times New Roman"/>
                <a:ea typeface="ＭＳ Ｐゴシック"/>
              </a:rPr>
              <a:t>Q</a:t>
            </a:r>
            <a:r>
              <a:rPr lang="en-CA" sz="2400" b="1" baseline="30000" dirty="0" err="1">
                <a:solidFill>
                  <a:srgbClr val="000000"/>
                </a:solidFill>
                <a:latin typeface="Times New Roman"/>
                <a:ea typeface="ＭＳ Ｐゴシック"/>
              </a:rPr>
              <a:t>t</a:t>
            </a:r>
            <a:r>
              <a:rPr lang="en-CA" sz="2400" b="1" dirty="0">
                <a:solidFill>
                  <a:srgbClr val="000000"/>
                </a:solidFill>
                <a:latin typeface="Times New Roman"/>
                <a:ea typeface="ＭＳ Ｐゴシック"/>
              </a:rPr>
              <a:t>, can be calculated in the obvious manner</a:t>
            </a:r>
            <a:r>
              <a:rPr lang="en-CA" sz="2400" b="1" dirty="0" smtClean="0">
                <a:solidFill>
                  <a:srgbClr val="000000"/>
                </a:solidFill>
                <a:latin typeface="Times New Roman"/>
                <a:ea typeface="ＭＳ Ｐゴシック"/>
              </a:rPr>
              <a:t>:</a:t>
            </a:r>
          </a:p>
          <a:p>
            <a:pPr marL="0" indent="0">
              <a:spcBef>
                <a:spcPts val="576"/>
              </a:spcBef>
              <a:buSzPts val="2400"/>
              <a:buNone/>
            </a:pPr>
            <a:endParaRPr lang="en-CA" sz="2400" b="1" dirty="0" smtClean="0">
              <a:solidFill>
                <a:srgbClr val="000000"/>
              </a:solidFill>
              <a:latin typeface="Times New Roman"/>
              <a:ea typeface="ＭＳ Ｐゴシック"/>
            </a:endParaRPr>
          </a:p>
          <a:p>
            <a:pPr marL="0" indent="0">
              <a:spcBef>
                <a:spcPts val="576"/>
              </a:spcBef>
              <a:buNone/>
            </a:pPr>
            <a:r>
              <a:rPr lang="en-US" sz="2400" b="1" dirty="0" smtClean="0">
                <a:solidFill>
                  <a:srgbClr val="000000"/>
                </a:solidFill>
                <a:latin typeface="Times New Roman"/>
                <a:ea typeface="ＭＳ Ｐゴシック"/>
              </a:rPr>
              <a:t>(2) </a:t>
            </a:r>
            <a:r>
              <a:rPr lang="en-US" sz="2400" b="1" dirty="0" err="1">
                <a:solidFill>
                  <a:srgbClr val="000000"/>
                </a:solidFill>
                <a:latin typeface="Times New Roman"/>
                <a:ea typeface="ＭＳ Ｐゴシック"/>
              </a:rPr>
              <a:t>Q</a:t>
            </a:r>
            <a:r>
              <a:rPr lang="en-US" sz="2400" b="1" baseline="30000" dirty="0" err="1">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Q(</a:t>
            </a:r>
            <a:r>
              <a:rPr lang="en-US" sz="2400" b="1" dirty="0" err="1">
                <a:solidFill>
                  <a:srgbClr val="000000"/>
                </a:solidFill>
                <a:latin typeface="Times New Roman"/>
                <a:ea typeface="ＭＳ Ｐゴシック"/>
              </a:rPr>
              <a:t>q</a:t>
            </a:r>
            <a:r>
              <a:rPr lang="en-US" sz="2400" b="1" baseline="30000" dirty="0" err="1">
                <a:solidFill>
                  <a:srgbClr val="000000"/>
                </a:solidFill>
                <a:latin typeface="Times New Roman"/>
                <a:ea typeface="ＭＳ Ｐゴシック"/>
              </a:rPr>
              <a:t>t</a:t>
            </a:r>
            <a:r>
              <a:rPr lang="en-US" sz="2400" b="1" dirty="0">
                <a:solidFill>
                  <a:srgbClr val="000000"/>
                </a:solidFill>
                <a:latin typeface="Times New Roman"/>
                <a:ea typeface="ＭＳ Ｐゴシック"/>
              </a:rPr>
              <a:t>);   </a:t>
            </a:r>
            <a:r>
              <a:rPr lang="en-US" sz="2400" b="1" dirty="0" smtClean="0">
                <a:solidFill>
                  <a:srgbClr val="000000"/>
                </a:solidFill>
                <a:latin typeface="Times New Roman"/>
                <a:ea typeface="ＭＳ Ｐゴシック"/>
              </a:rPr>
              <a:t>                                                                              t </a:t>
            </a:r>
            <a:r>
              <a:rPr lang="en-US" sz="2400" b="1" dirty="0">
                <a:solidFill>
                  <a:srgbClr val="000000"/>
                </a:solidFill>
                <a:latin typeface="Times New Roman"/>
                <a:ea typeface="ＭＳ Ｐゴシック"/>
              </a:rPr>
              <a:t>= 1,...,T. </a:t>
            </a:r>
            <a:endParaRPr lang="en-CA" dirty="0"/>
          </a:p>
          <a:p>
            <a:pPr marL="0" indent="0">
              <a:spcBef>
                <a:spcPts val="576"/>
              </a:spcBef>
              <a:buSzPts val="2400"/>
              <a:buNone/>
            </a:pPr>
            <a:endParaRPr lang="en-CA" sz="2400" dirty="0"/>
          </a:p>
          <a:p>
            <a:pPr marL="347472" indent="-347472">
              <a:spcBef>
                <a:spcPts val="576"/>
              </a:spcBef>
            </a:pPr>
            <a:r>
              <a:rPr lang="en-CA" sz="2400" b="1" dirty="0">
                <a:solidFill>
                  <a:srgbClr val="000000"/>
                </a:solidFill>
                <a:latin typeface="Times New Roman"/>
                <a:ea typeface="ＭＳ Ｐゴシック"/>
              </a:rPr>
              <a:t>T</a:t>
            </a:r>
            <a:r>
              <a:rPr lang="en-CA" sz="2400" b="1" dirty="0" smtClean="0">
                <a:solidFill>
                  <a:srgbClr val="000000"/>
                </a:solidFill>
                <a:latin typeface="Times New Roman"/>
                <a:ea typeface="ＭＳ Ｐゴシック"/>
              </a:rPr>
              <a:t>he </a:t>
            </a:r>
            <a:r>
              <a:rPr lang="en-CA" sz="2400" b="1" dirty="0">
                <a:solidFill>
                  <a:srgbClr val="000000"/>
                </a:solidFill>
                <a:latin typeface="Times New Roman"/>
                <a:ea typeface="ＭＳ Ｐゴシック"/>
              </a:rPr>
              <a:t>corresponding </a:t>
            </a:r>
            <a:r>
              <a:rPr lang="en-CA" sz="2400" b="1" i="1" dirty="0">
                <a:solidFill>
                  <a:srgbClr val="FF0000"/>
                </a:solidFill>
                <a:latin typeface="Times New Roman"/>
                <a:ea typeface="ＭＳ Ｐゴシック"/>
              </a:rPr>
              <a:t>period t aggregate price level</a:t>
            </a:r>
            <a:r>
              <a:rPr lang="en-CA" sz="2400" b="1" dirty="0">
                <a:solidFill>
                  <a:srgbClr val="000000"/>
                </a:solidFill>
                <a:latin typeface="Times New Roman"/>
                <a:ea typeface="ＭＳ Ｐゴシック"/>
              </a:rPr>
              <a:t>, P</a:t>
            </a:r>
            <a:r>
              <a:rPr lang="en-CA" sz="2400" b="1" baseline="30000" dirty="0">
                <a:solidFill>
                  <a:srgbClr val="000000"/>
                </a:solidFill>
                <a:latin typeface="Times New Roman"/>
                <a:ea typeface="ＭＳ Ｐゴシック"/>
              </a:rPr>
              <a:t>t</a:t>
            </a:r>
            <a:r>
              <a:rPr lang="en-CA" sz="2400" b="1" dirty="0">
                <a:solidFill>
                  <a:srgbClr val="000000"/>
                </a:solidFill>
                <a:latin typeface="Times New Roman"/>
                <a:ea typeface="ＭＳ Ｐゴシック"/>
              </a:rPr>
              <a:t>, can be calculated as follows</a:t>
            </a:r>
            <a:r>
              <a:rPr lang="en-CA" sz="2400" b="1" dirty="0" smtClean="0">
                <a:solidFill>
                  <a:srgbClr val="000000"/>
                </a:solidFill>
                <a:latin typeface="Times New Roman"/>
                <a:ea typeface="ＭＳ Ｐゴシック"/>
              </a:rPr>
              <a:t>:</a:t>
            </a:r>
          </a:p>
          <a:p>
            <a:pPr marL="0" indent="0">
              <a:spcBef>
                <a:spcPts val="576"/>
              </a:spcBef>
              <a:buNone/>
            </a:pPr>
            <a:endParaRPr lang="en-CA" dirty="0"/>
          </a:p>
          <a:p>
            <a:pPr marL="0" indent="0">
              <a:buNone/>
            </a:pPr>
            <a:r>
              <a:rPr lang="en-US" sz="2400" b="1" dirty="0">
                <a:solidFill>
                  <a:srgbClr val="000000"/>
                </a:solidFill>
                <a:latin typeface="Times New Roman"/>
                <a:ea typeface="ＭＳ Ｐゴシック"/>
              </a:rPr>
              <a:t>(3) P</a:t>
            </a:r>
            <a:r>
              <a:rPr lang="en-US" sz="2400" b="1" baseline="30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p</a:t>
            </a:r>
            <a:r>
              <a:rPr lang="en-US" sz="2400" b="1" baseline="30000" dirty="0">
                <a:solidFill>
                  <a:srgbClr val="000000"/>
                </a:solidFill>
                <a:latin typeface="Times New Roman"/>
                <a:ea typeface="ＭＳ Ｐゴシック"/>
              </a:rPr>
              <a:t>t</a:t>
            </a:r>
            <a:r>
              <a:rPr lang="ja-JP" altLang="en-US" sz="2400" b="1" dirty="0">
                <a:solidFill>
                  <a:srgbClr val="000000"/>
                </a:solidFill>
                <a:latin typeface="Times New Roman"/>
                <a:sym typeface="Symbol"/>
              </a:rPr>
              <a:t></a:t>
            </a:r>
            <a:r>
              <a:rPr lang="en-US" sz="2400" b="1" dirty="0" err="1">
                <a:solidFill>
                  <a:srgbClr val="000000"/>
                </a:solidFill>
                <a:latin typeface="Times New Roman"/>
                <a:ea typeface="ＭＳ Ｐゴシック"/>
              </a:rPr>
              <a:t>q</a:t>
            </a:r>
            <a:r>
              <a:rPr lang="en-US" sz="2400" b="1" baseline="30000" dirty="0" err="1">
                <a:solidFill>
                  <a:srgbClr val="000000"/>
                </a:solidFill>
                <a:latin typeface="Times New Roman"/>
                <a:ea typeface="ＭＳ Ｐゴシック"/>
              </a:rPr>
              <a:t>t</a:t>
            </a:r>
            <a:r>
              <a:rPr lang="en-US" sz="2400" b="1" dirty="0">
                <a:solidFill>
                  <a:srgbClr val="000000"/>
                </a:solidFill>
                <a:latin typeface="Times New Roman"/>
                <a:ea typeface="ＭＳ Ｐゴシック"/>
              </a:rPr>
              <a:t>/Q(</a:t>
            </a:r>
            <a:r>
              <a:rPr lang="en-US" sz="2400" b="1" dirty="0" err="1">
                <a:solidFill>
                  <a:srgbClr val="000000"/>
                </a:solidFill>
                <a:latin typeface="Times New Roman"/>
                <a:ea typeface="ＭＳ Ｐゴシック"/>
              </a:rPr>
              <a:t>q</a:t>
            </a:r>
            <a:r>
              <a:rPr lang="en-US" sz="2400" b="1" baseline="30000" dirty="0" err="1">
                <a:solidFill>
                  <a:srgbClr val="000000"/>
                </a:solidFill>
                <a:latin typeface="Times New Roman"/>
                <a:ea typeface="ＭＳ Ｐゴシック"/>
              </a:rPr>
              <a:t>t</a:t>
            </a:r>
            <a:r>
              <a:rPr lang="en-US" sz="2400" b="1" dirty="0">
                <a:solidFill>
                  <a:srgbClr val="000000"/>
                </a:solidFill>
                <a:latin typeface="Times New Roman"/>
                <a:ea typeface="ＭＳ Ｐゴシック"/>
              </a:rPr>
              <a:t>);  </a:t>
            </a:r>
            <a:r>
              <a:rPr lang="en-US" sz="2400" b="1" dirty="0" smtClean="0">
                <a:solidFill>
                  <a:srgbClr val="000000"/>
                </a:solidFill>
                <a:latin typeface="Times New Roman"/>
                <a:ea typeface="ＭＳ Ｐゴシック"/>
              </a:rPr>
              <a:t>                                                                         </a:t>
            </a:r>
            <a:r>
              <a:rPr lang="en-US" sz="2400" b="1" dirty="0">
                <a:solidFill>
                  <a:srgbClr val="000000"/>
                </a:solidFill>
                <a:latin typeface="Times New Roman"/>
                <a:ea typeface="ＭＳ Ｐゴシック"/>
              </a:rPr>
              <a:t>t = 1,...,T. </a:t>
            </a:r>
            <a:endParaRPr lang="en-CA" altLang="ja-JP" sz="2400" b="1" dirty="0" smtClean="0">
              <a:latin typeface="Times New Roman"/>
              <a:sym typeface="Symbol"/>
            </a:endParaRPr>
          </a:p>
          <a:p>
            <a:pPr marL="0" indent="0" algn="just">
              <a:buNone/>
            </a:pPr>
            <a:endParaRPr lang="en-CA" altLang="ja-JP" sz="2400" b="1" dirty="0" smtClean="0">
              <a:latin typeface="Times New Roman"/>
              <a:sym typeface="Symbol"/>
            </a:endParaRPr>
          </a:p>
          <a:p>
            <a:pPr algn="just"/>
            <a:r>
              <a:rPr lang="en-CA" altLang="ja-JP" sz="2400" b="1" dirty="0" smtClean="0">
                <a:latin typeface="Times New Roman"/>
                <a:sym typeface="Symbol"/>
              </a:rPr>
              <a:t>The assumption of</a:t>
            </a:r>
            <a:r>
              <a:rPr lang="en-CA" altLang="ja-JP" sz="2400" b="1" dirty="0" smtClean="0">
                <a:latin typeface="Times New Roman"/>
                <a:sym typeface="Symbol"/>
              </a:rPr>
              <a:t> </a:t>
            </a:r>
            <a:r>
              <a:rPr lang="en-CA" altLang="ja-JP" sz="2400" b="1" dirty="0">
                <a:latin typeface="Times New Roman"/>
                <a:sym typeface="Symbol"/>
              </a:rPr>
              <a:t>linear homogeneity of Q(q), is a somewhat restrictive assumption</a:t>
            </a:r>
            <a:r>
              <a:rPr lang="en-CA" altLang="ja-JP" sz="2400" b="1" dirty="0" smtClean="0">
                <a:latin typeface="Times New Roman"/>
                <a:sym typeface="Symbol"/>
              </a:rPr>
              <a:t>. However</a:t>
            </a:r>
            <a:r>
              <a:rPr lang="en-CA" altLang="ja-JP" sz="2400" b="1" dirty="0">
                <a:latin typeface="Times New Roman"/>
                <a:sym typeface="Symbol"/>
              </a:rPr>
              <a:t>, this assumption</a:t>
            </a:r>
            <a:r>
              <a:rPr lang="ja-JP" altLang="en-US" sz="2400" b="1" dirty="0">
                <a:latin typeface="Times New Roman"/>
                <a:sym typeface="Symbol"/>
              </a:rPr>
              <a:t> </a:t>
            </a:r>
            <a:r>
              <a:rPr lang="en-CA" altLang="ja-JP" sz="2400" b="1" dirty="0">
                <a:latin typeface="Times New Roman"/>
                <a:sym typeface="Symbol"/>
              </a:rPr>
              <a:t>is required to ensure that the </a:t>
            </a:r>
            <a:r>
              <a:rPr lang="en-CA" altLang="ja-JP" sz="2400" b="1" dirty="0">
                <a:solidFill>
                  <a:srgbClr val="FF0000"/>
                </a:solidFill>
                <a:latin typeface="Times New Roman"/>
                <a:sym typeface="Symbol"/>
              </a:rPr>
              <a:t>aggregate price </a:t>
            </a:r>
            <a:r>
              <a:rPr lang="en-CA" altLang="ja-JP" sz="2400" b="1" dirty="0" smtClean="0">
                <a:solidFill>
                  <a:srgbClr val="FF0000"/>
                </a:solidFill>
                <a:latin typeface="Times New Roman"/>
                <a:sym typeface="Symbol"/>
              </a:rPr>
              <a:t>levels</a:t>
            </a:r>
            <a:r>
              <a:rPr lang="en-CA" altLang="ja-JP" sz="2400" b="1" dirty="0" smtClean="0">
                <a:latin typeface="Times New Roman"/>
                <a:sym typeface="Symbol"/>
              </a:rPr>
              <a:t>, defined by (3) do not </a:t>
            </a:r>
            <a:r>
              <a:rPr lang="en-CA" altLang="ja-JP" sz="2400" b="1" dirty="0">
                <a:latin typeface="Times New Roman"/>
                <a:sym typeface="Symbol"/>
              </a:rPr>
              <a:t>depend on the scale of q.</a:t>
            </a:r>
            <a:r>
              <a:rPr lang="ja-JP" altLang="en-US" sz="2400" b="1" dirty="0">
                <a:latin typeface="Times New Roman"/>
                <a:sym typeface="Symbol"/>
              </a:rPr>
              <a:t> </a:t>
            </a:r>
            <a:endParaRPr lang="en-CA" altLang="ja-JP" sz="2400" b="1" dirty="0" smtClean="0">
              <a:latin typeface="Times New Roman"/>
              <a:sym typeface="Symbol"/>
            </a:endParaRPr>
          </a:p>
          <a:p>
            <a:pPr algn="just"/>
            <a:r>
              <a:rPr lang="en-US" altLang="ja-JP" sz="2400" b="1" dirty="0" smtClean="0">
                <a:latin typeface="Times New Roman"/>
                <a:sym typeface="Symbol"/>
              </a:rPr>
              <a:t>The price levels defined by (3) can be regarded as </a:t>
            </a:r>
            <a:r>
              <a:rPr lang="en-US" altLang="ja-JP" sz="2400" b="1" dirty="0" smtClean="0">
                <a:solidFill>
                  <a:srgbClr val="FF0000"/>
                </a:solidFill>
                <a:latin typeface="Times New Roman"/>
                <a:sym typeface="Symbol"/>
              </a:rPr>
              <a:t>generalized quality adjusted unit values</a:t>
            </a:r>
            <a:r>
              <a:rPr lang="en-CA" altLang="ja-JP" sz="2400" b="1" dirty="0" smtClean="0">
                <a:latin typeface="Times New Roman"/>
                <a:sym typeface="Symbol"/>
              </a:rPr>
              <a:t>.</a:t>
            </a:r>
            <a:endParaRPr lang="ja-JP" altLang="en-US" sz="2400" b="1" dirty="0">
              <a:latin typeface="Times New Roman"/>
              <a:sym typeface="Symbol"/>
            </a:endParaRPr>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5</a:t>
            </a:fld>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344863"/>
            <a:ext cx="5486400"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597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cs typeface="Times New Roman"/>
              </a:rPr>
              <a:t>The Basic Consumer Theory Framework </a:t>
            </a:r>
            <a:r>
              <a:rPr lang="en-CA" sz="2800" b="1" dirty="0" smtClean="0">
                <a:solidFill>
                  <a:srgbClr val="000000"/>
                </a:solidFill>
                <a:latin typeface="Times New Roman"/>
                <a:cs typeface="Times New Roman"/>
              </a:rPr>
              <a:t>4</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fontScale="92500" lnSpcReduction="20000"/>
          </a:bodyPr>
          <a:lstStyle/>
          <a:p>
            <a:pPr algn="just"/>
            <a:r>
              <a:rPr lang="en-CA" altLang="ja-JP" sz="2400" b="1" dirty="0">
                <a:latin typeface="Times New Roman"/>
              </a:rPr>
              <a:t>Note that if Q(q) turns out to be a </a:t>
            </a:r>
            <a:r>
              <a:rPr lang="en-CA" altLang="ja-JP" sz="2400" b="1" dirty="0">
                <a:solidFill>
                  <a:srgbClr val="FF0000"/>
                </a:solidFill>
                <a:latin typeface="Times New Roman"/>
              </a:rPr>
              <a:t>linear aggregator function</a:t>
            </a:r>
            <a:r>
              <a:rPr lang="en-CA" altLang="ja-JP" sz="2400" b="1" dirty="0">
                <a:latin typeface="Times New Roman"/>
              </a:rPr>
              <a:t>, so that Q(</a:t>
            </a:r>
            <a:r>
              <a:rPr lang="en-CA" altLang="ja-JP" sz="2400" b="1" dirty="0" err="1">
                <a:latin typeface="Times New Roman"/>
              </a:rPr>
              <a:t>q</a:t>
            </a:r>
            <a:r>
              <a:rPr lang="en-CA" altLang="ja-JP" sz="2400" b="1" baseline="30000" dirty="0" err="1">
                <a:latin typeface="Times New Roman"/>
              </a:rPr>
              <a:t>t</a:t>
            </a:r>
            <a:r>
              <a:rPr lang="en-CA" altLang="ja-JP" sz="2400" b="1" dirty="0">
                <a:latin typeface="Times New Roman"/>
              </a:rPr>
              <a:t>) </a:t>
            </a:r>
            <a:r>
              <a:rPr lang="ja-JP" altLang="en-US" sz="2400" b="1" dirty="0">
                <a:latin typeface="Times New Roman"/>
                <a:sym typeface="Symbol"/>
              </a:rPr>
              <a:t> </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n=1</a:t>
            </a:r>
            <a:r>
              <a:rPr lang="en-US" altLang="ja-JP" sz="2400" b="1" baseline="30000" dirty="0">
                <a:latin typeface="Times New Roman"/>
                <a:sym typeface="Symbol"/>
              </a:rPr>
              <a:t>N</a:t>
            </a:r>
            <a:r>
              <a:rPr lang="ja-JP" altLang="en-US" sz="2400" b="1" dirty="0">
                <a:latin typeface="Times New Roman"/>
                <a:sym typeface="Symbol"/>
              </a:rPr>
              <a:t> </a:t>
            </a:r>
            <a:r>
              <a:rPr lang="en-CA" altLang="ja-JP" sz="2400" b="1" baseline="-25000" dirty="0" err="1">
                <a:latin typeface="Times New Roman"/>
                <a:sym typeface="Symbol"/>
              </a:rPr>
              <a:t>n</a:t>
            </a:r>
            <a:r>
              <a:rPr lang="en-CA" altLang="ja-JP" sz="2400" b="1" dirty="0" err="1">
                <a:latin typeface="Times New Roman"/>
                <a:sym typeface="Symbol"/>
              </a:rPr>
              <a:t>q</a:t>
            </a:r>
            <a:r>
              <a:rPr lang="en-CA" altLang="ja-JP" sz="2400" b="1" baseline="-25000" dirty="0" err="1">
                <a:latin typeface="Times New Roman"/>
                <a:sym typeface="Symbol"/>
              </a:rPr>
              <a:t>tn</a:t>
            </a:r>
            <a:r>
              <a:rPr lang="en-CA" altLang="ja-JP" sz="2400" b="1" dirty="0">
                <a:latin typeface="Times New Roman"/>
                <a:sym typeface="Symbol"/>
              </a:rPr>
              <a:t>, then the corresponding period t price level P</a:t>
            </a:r>
            <a:r>
              <a:rPr lang="en-CA" altLang="ja-JP" sz="2400" b="1" baseline="30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is equal to p</a:t>
            </a:r>
            <a:r>
              <a:rPr lang="en-US" altLang="ja-JP" sz="2400" b="1" baseline="30000" dirty="0">
                <a:latin typeface="Times New Roman"/>
                <a:sym typeface="Symbol"/>
              </a:rPr>
              <a:t>t</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en-US" altLang="ja-JP" sz="2400" b="1" dirty="0">
                <a:latin typeface="Times New Roman"/>
                <a:sym typeface="Symbol"/>
              </a:rPr>
              <a:t>/</a:t>
            </a:r>
            <a:r>
              <a:rPr lang="ja-JP" altLang="en-US" sz="2400" b="1" dirty="0">
                <a:latin typeface="Times New Roman"/>
                <a:sym typeface="Symbol"/>
              </a:rPr>
              <a:t></a:t>
            </a:r>
            <a:r>
              <a:rPr lang="en-CA" altLang="ja-JP" sz="2400" b="1" dirty="0" err="1">
                <a:latin typeface="Times New Roman"/>
                <a:sym typeface="Symbol"/>
              </a:rPr>
              <a:t>q</a:t>
            </a:r>
            <a:r>
              <a:rPr lang="en-CA" altLang="ja-JP" sz="2400" b="1" baseline="30000" dirty="0" err="1">
                <a:latin typeface="Times New Roman"/>
                <a:sym typeface="Symbol"/>
              </a:rPr>
              <a:t>t</a:t>
            </a:r>
            <a:r>
              <a:rPr lang="en-CA" altLang="ja-JP" sz="2400" b="1" dirty="0">
                <a:latin typeface="Times New Roman"/>
                <a:sym typeface="Symbol"/>
              </a:rPr>
              <a:t>, which is a </a:t>
            </a:r>
            <a:r>
              <a:rPr lang="en-CA" altLang="ja-JP" sz="2400" b="1" i="1" dirty="0">
                <a:solidFill>
                  <a:srgbClr val="FF0000"/>
                </a:solidFill>
                <a:latin typeface="Times New Roman"/>
                <a:sym typeface="Symbol"/>
              </a:rPr>
              <a:t>quality adjusted unit value price level</a:t>
            </a:r>
            <a:r>
              <a:rPr lang="en-CA" altLang="ja-JP" sz="2400" b="1" dirty="0">
                <a:latin typeface="Times New Roman"/>
                <a:sym typeface="Symbol"/>
              </a:rPr>
              <a:t>. </a:t>
            </a:r>
            <a:endParaRPr lang="en-CA" altLang="ja-JP" sz="2400" b="1" dirty="0" smtClean="0">
              <a:latin typeface="Times New Roman"/>
              <a:sym typeface="Symbol"/>
            </a:endParaRPr>
          </a:p>
          <a:p>
            <a:pPr marL="0" indent="0">
              <a:spcBef>
                <a:spcPts val="576"/>
              </a:spcBef>
            </a:pPr>
            <a:r>
              <a:rPr lang="en-CA" sz="2400" b="1" dirty="0">
                <a:solidFill>
                  <a:srgbClr val="000000"/>
                </a:solidFill>
                <a:latin typeface="Times New Roman"/>
                <a:ea typeface="ＭＳ Ｐゴシック"/>
              </a:rPr>
              <a:t> </a:t>
            </a:r>
            <a:r>
              <a:rPr lang="en-CA" sz="2400" b="1" dirty="0" smtClean="0">
                <a:solidFill>
                  <a:srgbClr val="000000"/>
                </a:solidFill>
                <a:latin typeface="Times New Roman"/>
                <a:ea typeface="ＭＳ Ｐゴシック"/>
              </a:rPr>
              <a:t> Suppose that the </a:t>
            </a:r>
            <a:r>
              <a:rPr lang="en-CA" sz="2400" b="1" dirty="0">
                <a:solidFill>
                  <a:srgbClr val="000000"/>
                </a:solidFill>
                <a:latin typeface="Times New Roman"/>
                <a:ea typeface="ＭＳ Ｐゴシック"/>
              </a:rPr>
              <a:t>observed</a:t>
            </a:r>
            <a:r>
              <a:rPr lang="ja-JP" altLang="en-US" sz="2400" b="1" dirty="0">
                <a:solidFill>
                  <a:srgbClr val="000000"/>
                </a:solidFill>
                <a:latin typeface="Times New Roman"/>
                <a:ea typeface="Times New Roman"/>
              </a:rPr>
              <a:t> </a:t>
            </a:r>
            <a:r>
              <a:rPr lang="en-US" sz="2400" b="1" dirty="0">
                <a:latin typeface="Times New Roman"/>
                <a:ea typeface="ＭＳ Ｐゴシック"/>
              </a:rPr>
              <a:t>strictly positive</a:t>
            </a:r>
            <a:r>
              <a:rPr lang="ja-JP" altLang="en-US" sz="2400" b="1" dirty="0">
                <a:latin typeface="Times New Roman"/>
                <a:ea typeface="Times New Roman"/>
              </a:rPr>
              <a:t> </a:t>
            </a:r>
            <a:r>
              <a:rPr lang="en-US" sz="2400" b="1" dirty="0">
                <a:latin typeface="Times New Roman"/>
                <a:ea typeface="ＭＳ Ｐゴシック"/>
              </a:rPr>
              <a:t>quantity </a:t>
            </a:r>
            <a:r>
              <a:rPr lang="en-US" sz="2400" b="1" dirty="0">
                <a:solidFill>
                  <a:srgbClr val="000000"/>
                </a:solidFill>
                <a:latin typeface="Times New Roman"/>
                <a:ea typeface="ＭＳ Ｐゴシック"/>
              </a:rPr>
              <a:t>vector for period t, </a:t>
            </a:r>
            <a:endParaRPr lang="en-CA" dirty="0"/>
          </a:p>
          <a:p>
            <a:pPr marL="0" indent="0" algn="just">
              <a:spcBef>
                <a:spcPts val="576"/>
              </a:spcBef>
              <a:buNone/>
            </a:pPr>
            <a:r>
              <a:rPr lang="en-US" sz="2400" b="1" dirty="0" smtClean="0">
                <a:solidFill>
                  <a:srgbClr val="000000"/>
                </a:solidFill>
                <a:latin typeface="Times New Roman"/>
                <a:ea typeface="ＭＳ Ｐゴシック"/>
              </a:rPr>
              <a:t>    </a:t>
            </a:r>
            <a:r>
              <a:rPr lang="en-US" sz="2400" b="1" dirty="0" err="1">
                <a:solidFill>
                  <a:srgbClr val="000000"/>
                </a:solidFill>
                <a:latin typeface="Times New Roman"/>
                <a:ea typeface="ＭＳ Ｐゴシック"/>
              </a:rPr>
              <a:t>q</a:t>
            </a:r>
            <a:r>
              <a:rPr lang="en-US" sz="2400" b="1" baseline="30000" dirty="0" err="1">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&gt;&gt; 0</a:t>
            </a:r>
            <a:r>
              <a:rPr lang="en-CA" sz="2400" b="1" baseline="-25000" dirty="0">
                <a:solidFill>
                  <a:srgbClr val="000000"/>
                </a:solidFill>
                <a:latin typeface="Times New Roman"/>
                <a:ea typeface="ＭＳ Ｐゴシック"/>
              </a:rPr>
              <a:t>N</a:t>
            </a:r>
            <a:r>
              <a:rPr lang="en-CA" sz="2400" b="1" dirty="0">
                <a:solidFill>
                  <a:srgbClr val="000000"/>
                </a:solidFill>
                <a:latin typeface="Times New Roman"/>
                <a:ea typeface="ＭＳ Ｐゴシック"/>
              </a:rPr>
              <a:t>, </a:t>
            </a:r>
            <a:r>
              <a:rPr lang="en-CA" sz="2400" b="1" dirty="0">
                <a:solidFill>
                  <a:srgbClr val="FF0000"/>
                </a:solidFill>
                <a:latin typeface="Times New Roman"/>
                <a:ea typeface="ＭＳ Ｐゴシック"/>
              </a:rPr>
              <a:t>is a solution </a:t>
            </a:r>
            <a:r>
              <a:rPr lang="en-CA" sz="2400" b="1" dirty="0">
                <a:solidFill>
                  <a:srgbClr val="000000"/>
                </a:solidFill>
                <a:latin typeface="Times New Roman"/>
                <a:ea typeface="ＭＳ Ｐゴシック"/>
              </a:rPr>
              <a:t>to the following</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period t</a:t>
            </a:r>
            <a:r>
              <a:rPr lang="ja-JP" altLang="en-US" sz="2400" b="1" dirty="0">
                <a:solidFill>
                  <a:srgbClr val="000000"/>
                </a:solidFill>
                <a:latin typeface="Times New Roman"/>
                <a:ea typeface="Times New Roman"/>
              </a:rPr>
              <a:t> </a:t>
            </a:r>
            <a:r>
              <a:rPr lang="ja-JP" altLang="en-US" sz="2400" b="1" dirty="0" smtClean="0">
                <a:solidFill>
                  <a:srgbClr val="000000"/>
                </a:solidFill>
                <a:latin typeface="Times New Roman"/>
                <a:ea typeface="Times New Roman"/>
              </a:rPr>
              <a:t> </a:t>
            </a:r>
            <a:r>
              <a:rPr lang="en-CA" altLang="ja-JP" sz="2400" b="1" dirty="0" smtClean="0">
                <a:solidFill>
                  <a:srgbClr val="000000"/>
                </a:solidFill>
                <a:latin typeface="Times New Roman"/>
                <a:ea typeface="Times New Roman"/>
              </a:rPr>
              <a:t>aggregate </a:t>
            </a:r>
            <a:r>
              <a:rPr lang="en-US" sz="2400" b="1" dirty="0" smtClean="0">
                <a:solidFill>
                  <a:srgbClr val="000000"/>
                </a:solidFill>
                <a:latin typeface="Times New Roman"/>
                <a:ea typeface="ＭＳ Ｐゴシック"/>
              </a:rPr>
              <a:t>constrained</a:t>
            </a:r>
          </a:p>
          <a:p>
            <a:pPr marL="0" indent="0" algn="just">
              <a:spcBef>
                <a:spcPts val="576"/>
              </a:spcBef>
              <a:buNone/>
            </a:pPr>
            <a:r>
              <a:rPr lang="en-US" sz="2400" b="1" dirty="0">
                <a:solidFill>
                  <a:srgbClr val="000000"/>
                </a:solidFill>
                <a:latin typeface="Times New Roman"/>
                <a:ea typeface="ＭＳ Ｐゴシック"/>
              </a:rPr>
              <a:t> </a:t>
            </a:r>
            <a:r>
              <a:rPr lang="en-US" sz="2400" b="1" dirty="0" smtClean="0">
                <a:solidFill>
                  <a:srgbClr val="000000"/>
                </a:solidFill>
                <a:latin typeface="Times New Roman"/>
                <a:ea typeface="ＭＳ Ｐゴシック"/>
              </a:rPr>
              <a:t>   utility maximization </a:t>
            </a:r>
            <a:r>
              <a:rPr lang="en-US" sz="2400" b="1" dirty="0">
                <a:solidFill>
                  <a:srgbClr val="000000"/>
                </a:solidFill>
                <a:latin typeface="Times New Roman"/>
                <a:ea typeface="ＭＳ Ｐゴシック"/>
              </a:rPr>
              <a:t>problem</a:t>
            </a:r>
            <a:r>
              <a:rPr lang="en-CA" sz="2400" b="1" dirty="0">
                <a:solidFill>
                  <a:srgbClr val="000000"/>
                </a:solidFill>
                <a:latin typeface="Times New Roman"/>
                <a:ea typeface="ＭＳ Ｐゴシック"/>
              </a:rPr>
              <a:t>:</a:t>
            </a:r>
            <a:endParaRPr lang="en-CA" dirty="0"/>
          </a:p>
          <a:p>
            <a:pPr marL="0" indent="0" algn="just">
              <a:spcBef>
                <a:spcPts val="576"/>
              </a:spcBef>
              <a:buNone/>
            </a:pPr>
            <a:r>
              <a:rPr lang="en-US" sz="2400" b="1" dirty="0" smtClean="0">
                <a:solidFill>
                  <a:srgbClr val="000000"/>
                </a:solidFill>
                <a:latin typeface="Times New Roman"/>
                <a:ea typeface="ＭＳ Ｐゴシック"/>
              </a:rPr>
              <a:t>(</a:t>
            </a:r>
            <a:r>
              <a:rPr lang="en-US" sz="2400" b="1" dirty="0">
                <a:solidFill>
                  <a:srgbClr val="000000"/>
                </a:solidFill>
                <a:latin typeface="Times New Roman"/>
                <a:ea typeface="ＭＳ Ｐゴシック"/>
              </a:rPr>
              <a:t>4) max </a:t>
            </a:r>
            <a:r>
              <a:rPr lang="en-US" sz="2400" b="1" baseline="-25000" dirty="0">
                <a:solidFill>
                  <a:srgbClr val="000000"/>
                </a:solidFill>
                <a:latin typeface="Times New Roman"/>
                <a:ea typeface="ＭＳ Ｐゴシック"/>
              </a:rPr>
              <a:t>q</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{Q(q)</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p</a:t>
            </a:r>
            <a:r>
              <a:rPr lang="en-US" sz="2400" b="1" baseline="30000" dirty="0">
                <a:solidFill>
                  <a:srgbClr val="000000"/>
                </a:solidFill>
                <a:latin typeface="Times New Roman"/>
                <a:ea typeface="ＭＳ Ｐゴシック"/>
              </a:rPr>
              <a:t>t</a:t>
            </a:r>
            <a:r>
              <a:rPr lang="ja-JP" altLang="en-US" sz="2400" b="1" dirty="0">
                <a:solidFill>
                  <a:srgbClr val="000000"/>
                </a:solidFill>
                <a:latin typeface="Times New Roman"/>
                <a:sym typeface="Symbol"/>
              </a:rPr>
              <a:t></a:t>
            </a:r>
            <a:r>
              <a:rPr lang="en-US" sz="2400" b="1" dirty="0">
                <a:solidFill>
                  <a:srgbClr val="000000"/>
                </a:solidFill>
                <a:latin typeface="Times New Roman"/>
                <a:ea typeface="ＭＳ Ｐゴシック"/>
              </a:rPr>
              <a:t>q = </a:t>
            </a:r>
            <a:r>
              <a:rPr lang="en-US" sz="2400" b="1" dirty="0" err="1">
                <a:solidFill>
                  <a:srgbClr val="000000"/>
                </a:solidFill>
                <a:latin typeface="Times New Roman"/>
                <a:ea typeface="ＭＳ Ｐゴシック"/>
              </a:rPr>
              <a:t>v</a:t>
            </a:r>
            <a:r>
              <a:rPr lang="en-US" sz="2400" b="1" baseline="30000" dirty="0" err="1">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q </a:t>
            </a:r>
            <a:r>
              <a:rPr lang="ja-JP" altLang="en-US" sz="2400" b="1" dirty="0">
                <a:solidFill>
                  <a:srgbClr val="000000"/>
                </a:solidFill>
                <a:latin typeface="Times New Roman"/>
                <a:sym typeface="Symbol"/>
              </a:rPr>
              <a: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0</a:t>
            </a:r>
            <a:r>
              <a:rPr lang="en-US" sz="2400" b="1" baseline="-25000" dirty="0">
                <a:solidFill>
                  <a:srgbClr val="000000"/>
                </a:solidFill>
                <a:latin typeface="Times New Roman"/>
                <a:ea typeface="ＭＳ Ｐゴシック"/>
              </a:rPr>
              <a:t>N</a:t>
            </a:r>
            <a:r>
              <a:rPr lang="en-US" sz="2400" b="1" dirty="0">
                <a:solidFill>
                  <a:srgbClr val="000000"/>
                </a:solidFill>
                <a:latin typeface="Times New Roman"/>
                <a:ea typeface="ＭＳ Ｐゴシック"/>
              </a:rPr>
              <a:t>};  </a:t>
            </a:r>
            <a:r>
              <a:rPr lang="en-US" sz="2400" b="1" dirty="0" smtClean="0">
                <a:solidFill>
                  <a:srgbClr val="000000"/>
                </a:solidFill>
                <a:latin typeface="Times New Roman"/>
                <a:ea typeface="ＭＳ Ｐゴシック"/>
              </a:rPr>
              <a:t>                                            t </a:t>
            </a:r>
            <a:r>
              <a:rPr lang="en-US" sz="2400" b="1" dirty="0">
                <a:solidFill>
                  <a:srgbClr val="000000"/>
                </a:solidFill>
                <a:latin typeface="Times New Roman"/>
                <a:ea typeface="ＭＳ Ｐゴシック"/>
              </a:rPr>
              <a:t>= 1,...,T.</a:t>
            </a:r>
            <a:endParaRPr lang="en-CA" dirty="0"/>
          </a:p>
          <a:p>
            <a:pPr marL="347472" indent="-347472">
              <a:spcBef>
                <a:spcPts val="576"/>
              </a:spcBef>
            </a:pPr>
            <a:r>
              <a:rPr lang="en-CA" sz="2400" b="1" dirty="0">
                <a:solidFill>
                  <a:srgbClr val="000000"/>
                </a:solidFill>
                <a:latin typeface="Times New Roman"/>
                <a:ea typeface="ＭＳ Ｐゴシック"/>
              </a:rPr>
              <a:t>The </a:t>
            </a:r>
            <a:r>
              <a:rPr lang="en-CA" sz="2400" b="1" dirty="0">
                <a:solidFill>
                  <a:srgbClr val="FF0000"/>
                </a:solidFill>
                <a:latin typeface="Times New Roman"/>
                <a:ea typeface="ＭＳ Ｐゴシック"/>
              </a:rPr>
              <a:t>first order conditions </a:t>
            </a:r>
            <a:r>
              <a:rPr lang="en-CA" sz="2400" b="1" dirty="0">
                <a:solidFill>
                  <a:srgbClr val="000000"/>
                </a:solidFill>
                <a:latin typeface="Times New Roman"/>
                <a:ea typeface="ＭＳ Ｐゴシック"/>
              </a:rPr>
              <a:t>for solving (4) for period t are the following conditions: </a:t>
            </a:r>
            <a:endParaRPr lang="en-CA" dirty="0"/>
          </a:p>
          <a:p>
            <a:pPr marL="0" indent="0" algn="just">
              <a:spcBef>
                <a:spcPts val="576"/>
              </a:spcBef>
              <a:buNone/>
            </a:pPr>
            <a:r>
              <a:rPr lang="en-US" sz="2400" b="1" dirty="0" smtClean="0">
                <a:solidFill>
                  <a:srgbClr val="000000"/>
                </a:solidFill>
                <a:latin typeface="Times New Roman"/>
                <a:ea typeface="ＭＳ Ｐゴシック"/>
              </a:rPr>
              <a:t>(</a:t>
            </a:r>
            <a:r>
              <a:rPr lang="en-US" sz="2400" b="1" dirty="0">
                <a:solidFill>
                  <a:srgbClr val="000000"/>
                </a:solidFill>
                <a:latin typeface="Times New Roman"/>
                <a:ea typeface="ＭＳ Ｐゴシック"/>
              </a:rPr>
              <a:t>5) </a:t>
            </a:r>
            <a:r>
              <a:rPr lang="ja-JP" altLang="en-US" sz="2400" b="1" dirty="0">
                <a:solidFill>
                  <a:srgbClr val="000000"/>
                </a:solidFill>
                <a:latin typeface="Times New Roman"/>
                <a:sym typeface="Symbol"/>
              </a:rPr>
              <a:t></a:t>
            </a:r>
            <a:r>
              <a:rPr lang="en-US" sz="2400" b="1" baseline="-25000" dirty="0" err="1">
                <a:solidFill>
                  <a:srgbClr val="000000"/>
                </a:solidFill>
                <a:latin typeface="Times New Roman"/>
                <a:ea typeface="ＭＳ Ｐゴシック"/>
              </a:rPr>
              <a:t>q</a:t>
            </a:r>
            <a:r>
              <a:rPr lang="en-US" sz="2400" b="1" dirty="0" err="1">
                <a:solidFill>
                  <a:srgbClr val="000000"/>
                </a:solidFill>
                <a:latin typeface="Times New Roman"/>
                <a:ea typeface="ＭＳ Ｐゴシック"/>
              </a:rPr>
              <a:t>Q</a:t>
            </a:r>
            <a:r>
              <a:rPr lang="en-US" sz="2400" b="1" dirty="0">
                <a:solidFill>
                  <a:srgbClr val="000000"/>
                </a:solidFill>
                <a:latin typeface="Times New Roman"/>
                <a:ea typeface="ＭＳ Ｐゴシック"/>
              </a:rPr>
              <a:t>(</a:t>
            </a:r>
            <a:r>
              <a:rPr lang="en-US" sz="2400" b="1" dirty="0" err="1">
                <a:solidFill>
                  <a:srgbClr val="000000"/>
                </a:solidFill>
                <a:latin typeface="Times New Roman"/>
                <a:ea typeface="ＭＳ Ｐゴシック"/>
              </a:rPr>
              <a:t>q</a:t>
            </a:r>
            <a:r>
              <a:rPr lang="en-US" sz="2400" b="1" baseline="30000" dirty="0" err="1">
                <a:solidFill>
                  <a:srgbClr val="000000"/>
                </a:solidFill>
                <a:latin typeface="Times New Roman"/>
                <a:ea typeface="ＭＳ Ｐゴシック"/>
              </a:rPr>
              <a:t>t</a:t>
            </a:r>
            <a:r>
              <a:rPr lang="en-US" sz="2400" b="1" dirty="0">
                <a:solidFill>
                  <a:srgbClr val="000000"/>
                </a:solidFill>
                <a:latin typeface="Times New Roman"/>
                <a:ea typeface="ＭＳ Ｐゴシック"/>
              </a:rPr>
              <a:t>) = </a:t>
            </a:r>
            <a:r>
              <a:rPr lang="ja-JP" altLang="en-US" sz="2400" b="1" dirty="0">
                <a:solidFill>
                  <a:srgbClr val="000000"/>
                </a:solidFill>
                <a:latin typeface="Times New Roman"/>
                <a:sym typeface="Symbol"/>
              </a:rPr>
              <a:t></a:t>
            </a:r>
            <a:r>
              <a:rPr lang="en-US" sz="2400" b="1" baseline="-25000" dirty="0" err="1">
                <a:solidFill>
                  <a:srgbClr val="000000"/>
                </a:solidFill>
                <a:latin typeface="Times New Roman"/>
                <a:ea typeface="ＭＳ Ｐゴシック"/>
              </a:rPr>
              <a:t>t</a:t>
            </a:r>
            <a:r>
              <a:rPr lang="en-US" sz="2400" b="1" dirty="0" err="1">
                <a:solidFill>
                  <a:srgbClr val="000000"/>
                </a:solidFill>
                <a:latin typeface="Times New Roman"/>
                <a:ea typeface="ＭＳ Ｐゴシック"/>
              </a:rPr>
              <a:t>p</a:t>
            </a:r>
            <a:r>
              <a:rPr lang="en-US" sz="2400" b="1" baseline="30000" dirty="0" err="1">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en-US" sz="2400" b="1" dirty="0" smtClean="0">
                <a:solidFill>
                  <a:srgbClr val="000000"/>
                </a:solidFill>
                <a:latin typeface="Times New Roman"/>
                <a:ea typeface="ＭＳ Ｐゴシック"/>
              </a:rPr>
              <a:t>                                                                       t </a:t>
            </a:r>
            <a:r>
              <a:rPr lang="en-US" sz="2400" b="1" dirty="0">
                <a:solidFill>
                  <a:srgbClr val="000000"/>
                </a:solidFill>
                <a:latin typeface="Times New Roman"/>
                <a:ea typeface="ＭＳ Ｐゴシック"/>
              </a:rPr>
              <a:t>= 1,...,T;</a:t>
            </a:r>
            <a:endParaRPr lang="en-CA" dirty="0"/>
          </a:p>
          <a:p>
            <a:pPr marL="0" indent="0">
              <a:spcBef>
                <a:spcPts val="576"/>
              </a:spcBef>
              <a:buNone/>
            </a:pPr>
            <a:r>
              <a:rPr lang="en-US" sz="2400" b="1" dirty="0" smtClean="0">
                <a:solidFill>
                  <a:srgbClr val="000000"/>
                </a:solidFill>
                <a:latin typeface="Times New Roman"/>
                <a:ea typeface="ＭＳ Ｐゴシック"/>
              </a:rPr>
              <a:t>(</a:t>
            </a:r>
            <a:r>
              <a:rPr lang="en-US" sz="2400" b="1" dirty="0">
                <a:solidFill>
                  <a:srgbClr val="000000"/>
                </a:solidFill>
                <a:latin typeface="Times New Roman"/>
                <a:ea typeface="ＭＳ Ｐゴシック"/>
              </a:rPr>
              <a:t>6)      p</a:t>
            </a:r>
            <a:r>
              <a:rPr lang="en-US" sz="2400" b="1" baseline="30000" dirty="0">
                <a:solidFill>
                  <a:srgbClr val="000000"/>
                </a:solidFill>
                <a:latin typeface="Times New Roman"/>
                <a:ea typeface="ＭＳ Ｐゴシック"/>
              </a:rPr>
              <a:t>t</a:t>
            </a:r>
            <a:r>
              <a:rPr lang="ja-JP" altLang="en-US" sz="2400" b="1" dirty="0">
                <a:solidFill>
                  <a:srgbClr val="000000"/>
                </a:solidFill>
                <a:latin typeface="Times New Roman"/>
                <a:sym typeface="Symbol"/>
              </a:rPr>
              <a:t></a:t>
            </a:r>
            <a:r>
              <a:rPr lang="en-US" sz="2400" b="1" dirty="0" err="1">
                <a:solidFill>
                  <a:srgbClr val="000000"/>
                </a:solidFill>
                <a:latin typeface="Times New Roman"/>
                <a:ea typeface="ＭＳ Ｐゴシック"/>
              </a:rPr>
              <a:t>q</a:t>
            </a:r>
            <a:r>
              <a:rPr lang="en-US" sz="2400" b="1" baseline="30000" dirty="0" err="1">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en-US" sz="2400" b="1" dirty="0" err="1">
                <a:solidFill>
                  <a:srgbClr val="000000"/>
                </a:solidFill>
                <a:latin typeface="Times New Roman"/>
                <a:ea typeface="ＭＳ Ｐゴシック"/>
              </a:rPr>
              <a:t>v</a:t>
            </a:r>
            <a:r>
              <a:rPr lang="en-US" sz="2400" b="1" baseline="30000" dirty="0" err="1">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t>
            </a:r>
            <a:r>
              <a:rPr lang="ja-JP" altLang="en-US" sz="2400" b="1" dirty="0">
                <a:solidFill>
                  <a:srgbClr val="000000"/>
                </a:solidFill>
                <a:latin typeface="Times New Roman"/>
                <a:ea typeface="Times New Roman"/>
              </a:rPr>
              <a:t>    </a:t>
            </a:r>
            <a:r>
              <a:rPr lang="ja-JP" altLang="en-US" sz="2400" b="1" dirty="0" smtClean="0">
                <a:solidFill>
                  <a:srgbClr val="000000"/>
                </a:solidFill>
                <a:latin typeface="Times New Roman"/>
                <a:ea typeface="Times New Roman"/>
              </a:rPr>
              <a:t>                                                                        </a:t>
            </a:r>
            <a:r>
              <a:rPr lang="en-US" sz="2400" b="1" dirty="0">
                <a:solidFill>
                  <a:srgbClr val="000000"/>
                </a:solidFill>
                <a:latin typeface="Times New Roman"/>
                <a:ea typeface="ＭＳ Ｐゴシック"/>
              </a:rPr>
              <a:t>t = 1,...,T.</a:t>
            </a:r>
            <a:endParaRPr lang="en-CA" dirty="0"/>
          </a:p>
          <a:p>
            <a:pPr marL="347472" indent="-347472">
              <a:spcBef>
                <a:spcPts val="576"/>
              </a:spcBef>
            </a:pPr>
            <a:r>
              <a:rPr lang="en-US" sz="2400" b="1" dirty="0">
                <a:solidFill>
                  <a:srgbClr val="000000"/>
                </a:solidFill>
                <a:latin typeface="Times New Roman"/>
                <a:cs typeface="Times New Roman"/>
              </a:rPr>
              <a:t>This theory dates back to </a:t>
            </a:r>
            <a:r>
              <a:rPr lang="en-CA" sz="2400" b="1" dirty="0">
                <a:solidFill>
                  <a:srgbClr val="000000"/>
                </a:solidFill>
                <a:latin typeface="Times New Roman"/>
                <a:ea typeface="ＭＳ Ｐゴシック"/>
              </a:rPr>
              <a:t>Konüs and Byushgens (1926), Shephard (1953) (in the context of a cost minimization framework),  Samuelson and Swamy (1974) and Diewert (1976</a:t>
            </a:r>
            <a:r>
              <a:rPr lang="en-CA" sz="2400" b="1" dirty="0" smtClean="0">
                <a:solidFill>
                  <a:srgbClr val="000000"/>
                </a:solidFill>
                <a:latin typeface="Times New Roman"/>
                <a:ea typeface="ＭＳ Ｐゴシック"/>
              </a:rPr>
              <a:t>). </a:t>
            </a:r>
          </a:p>
          <a:p>
            <a:pPr marL="347472" indent="-347472">
              <a:spcBef>
                <a:spcPts val="576"/>
              </a:spcBef>
            </a:pPr>
            <a:r>
              <a:rPr lang="en-CA" sz="2400" b="1" dirty="0" smtClean="0">
                <a:solidFill>
                  <a:srgbClr val="000000"/>
                </a:solidFill>
                <a:latin typeface="Times New Roman"/>
                <a:ea typeface="ＭＳ Ｐゴシック"/>
              </a:rPr>
              <a:t>Conditions (5) and (6) can be justified for the aggregate period t data if each purchaser has the same utility function and faces the same prices in each period. </a:t>
            </a:r>
          </a:p>
          <a:p>
            <a:pPr marL="347472" indent="-347472">
              <a:spcBef>
                <a:spcPts val="576"/>
              </a:spcBef>
            </a:pPr>
            <a:r>
              <a:rPr lang="en-CA" sz="2400" b="1" dirty="0" smtClean="0">
                <a:solidFill>
                  <a:srgbClr val="000000"/>
                </a:solidFill>
                <a:latin typeface="Times New Roman"/>
                <a:ea typeface="ＭＳ Ｐゴシック"/>
              </a:rPr>
              <a:t>The assumption that </a:t>
            </a:r>
            <a:r>
              <a:rPr lang="en-US" sz="2400" b="1" dirty="0" err="1">
                <a:solidFill>
                  <a:srgbClr val="000000"/>
                </a:solidFill>
                <a:latin typeface="Times New Roman"/>
                <a:ea typeface="ＭＳ Ｐゴシック"/>
              </a:rPr>
              <a:t>q</a:t>
            </a:r>
            <a:r>
              <a:rPr lang="en-US" sz="2400" b="1" baseline="30000" dirty="0" err="1">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&gt;&gt; </a:t>
            </a:r>
            <a:r>
              <a:rPr lang="en-CA" sz="2400" b="1" dirty="0" smtClean="0">
                <a:solidFill>
                  <a:srgbClr val="000000"/>
                </a:solidFill>
                <a:latin typeface="Times New Roman"/>
                <a:ea typeface="ＭＳ Ｐゴシック"/>
              </a:rPr>
              <a:t>0</a:t>
            </a:r>
            <a:r>
              <a:rPr lang="en-CA" sz="2400" b="1" baseline="-25000" dirty="0" smtClean="0">
                <a:solidFill>
                  <a:srgbClr val="000000"/>
                </a:solidFill>
                <a:latin typeface="Times New Roman"/>
                <a:ea typeface="ＭＳ Ｐゴシック"/>
              </a:rPr>
              <a:t>N</a:t>
            </a:r>
            <a:r>
              <a:rPr lang="en-CA" sz="2400" b="1" dirty="0" smtClean="0">
                <a:solidFill>
                  <a:srgbClr val="000000"/>
                </a:solidFill>
                <a:latin typeface="Times New Roman"/>
                <a:ea typeface="ＭＳ Ｐゴシック"/>
              </a:rPr>
              <a:t> </a:t>
            </a:r>
            <a:r>
              <a:rPr lang="en-CA" sz="2400" b="1" dirty="0">
                <a:solidFill>
                  <a:srgbClr val="000000"/>
                </a:solidFill>
                <a:latin typeface="Times New Roman"/>
                <a:ea typeface="ＭＳ Ｐゴシック"/>
              </a:rPr>
              <a:t>c</a:t>
            </a:r>
            <a:r>
              <a:rPr lang="en-CA" sz="2400" b="1" dirty="0" smtClean="0">
                <a:solidFill>
                  <a:srgbClr val="000000"/>
                </a:solidFill>
                <a:latin typeface="Times New Roman"/>
                <a:ea typeface="ＭＳ Ｐゴシック"/>
              </a:rPr>
              <a:t>an be relaxed.</a:t>
            </a:r>
            <a:r>
              <a:rPr lang="en-CA" sz="2400" b="1" dirty="0" smtClean="0">
                <a:solidFill>
                  <a:srgbClr val="FF0000"/>
                </a:solidFill>
                <a:latin typeface="Times New Roman"/>
                <a:ea typeface="ＭＳ Ｐゴシック"/>
              </a:rPr>
              <a:t> </a:t>
            </a:r>
            <a:endParaRPr lang="en-CA" dirty="0"/>
          </a:p>
          <a:p>
            <a:pPr algn="just"/>
            <a:endParaRPr lang="ja-JP" altLang="en-US" sz="2400" b="1" dirty="0">
              <a:latin typeface="Times New Roman"/>
              <a:sym typeface="Symbol"/>
            </a:endParaRPr>
          </a:p>
          <a:p>
            <a:pPr marL="0" indent="0" algn="just">
              <a:buNone/>
            </a:pPr>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6</a:t>
            </a:fld>
            <a:endParaRPr lang="en-CA" dirty="0"/>
          </a:p>
        </p:txBody>
      </p:sp>
    </p:spTree>
    <p:extLst>
      <p:ext uri="{BB962C8B-B14F-4D97-AF65-F5344CB8AC3E}">
        <p14:creationId xmlns:p14="http://schemas.microsoft.com/office/powerpoint/2010/main" val="13403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cs typeface="Times New Roman"/>
              </a:rPr>
              <a:t>The Basic Consumer Theory Framework </a:t>
            </a:r>
            <a:r>
              <a:rPr lang="en-CA" sz="2800" b="1" dirty="0" smtClean="0">
                <a:solidFill>
                  <a:srgbClr val="000000"/>
                </a:solidFill>
                <a:latin typeface="Times New Roman"/>
                <a:cs typeface="Times New Roman"/>
              </a:rPr>
              <a:t>5</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marL="347472" indent="-347472" algn="just">
              <a:spcBef>
                <a:spcPts val="576"/>
              </a:spcBef>
              <a:buSzPts val="2400"/>
              <a:buFont typeface="Arial"/>
              <a:buChar char="•"/>
            </a:pPr>
            <a:r>
              <a:rPr lang="en-CA" sz="2400" b="1" dirty="0">
                <a:solidFill>
                  <a:srgbClr val="000000"/>
                </a:solidFill>
                <a:latin typeface="Times New Roman"/>
                <a:ea typeface="ＭＳ Ｐゴシック"/>
              </a:rPr>
              <a:t>Since Q(q) is assumed to be linearly homogeneous with respect to q, </a:t>
            </a:r>
            <a:r>
              <a:rPr lang="en-CA" sz="2400" b="1" dirty="0">
                <a:solidFill>
                  <a:srgbClr val="FF0000"/>
                </a:solidFill>
                <a:latin typeface="Times New Roman"/>
                <a:ea typeface="ＭＳ Ｐゴシック"/>
              </a:rPr>
              <a:t>Euler</a:t>
            </a:r>
            <a:r>
              <a:rPr lang="ja-JP" altLang="en-US" sz="2400" b="1" dirty="0">
                <a:solidFill>
                  <a:srgbClr val="FF0000"/>
                </a:solidFill>
                <a:latin typeface="Times New Roman"/>
                <a:ea typeface="Times New Roman"/>
              </a:rPr>
              <a:t>’</a:t>
            </a:r>
            <a:r>
              <a:rPr lang="en-CA" sz="2400" b="1" dirty="0">
                <a:solidFill>
                  <a:srgbClr val="FF0000"/>
                </a:solidFill>
                <a:latin typeface="Times New Roman"/>
                <a:ea typeface="ＭＳ Ｐゴシック"/>
              </a:rPr>
              <a:t>s Theorem on homogeneous functions </a:t>
            </a:r>
            <a:r>
              <a:rPr lang="en-CA" sz="2400" b="1" dirty="0">
                <a:solidFill>
                  <a:srgbClr val="000000"/>
                </a:solidFill>
                <a:latin typeface="Times New Roman"/>
                <a:ea typeface="ＭＳ Ｐゴシック"/>
              </a:rPr>
              <a:t>implies that the following equations</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hold:</a:t>
            </a:r>
            <a:endParaRPr lang="en-CA" sz="2400" dirty="0"/>
          </a:p>
          <a:p>
            <a:pPr marL="0" indent="0" algn="just">
              <a:spcBef>
                <a:spcPts val="576"/>
              </a:spcBef>
              <a:buNone/>
            </a:pPr>
            <a:r>
              <a:rPr lang="en-US" sz="2400" b="1" dirty="0" smtClean="0">
                <a:solidFill>
                  <a:srgbClr val="000000"/>
                </a:solidFill>
                <a:latin typeface="Times New Roman"/>
                <a:ea typeface="ＭＳ Ｐゴシック"/>
              </a:rPr>
              <a:t>(</a:t>
            </a:r>
            <a:r>
              <a:rPr lang="en-US" sz="2400" b="1" dirty="0">
                <a:solidFill>
                  <a:srgbClr val="000000"/>
                </a:solidFill>
                <a:latin typeface="Times New Roman"/>
                <a:ea typeface="ＭＳ Ｐゴシック"/>
              </a:rPr>
              <a:t>7) </a:t>
            </a:r>
            <a:r>
              <a:rPr lang="en-US" sz="2400" b="1" dirty="0" err="1">
                <a:solidFill>
                  <a:srgbClr val="000000"/>
                </a:solidFill>
                <a:latin typeface="Times New Roman"/>
                <a:ea typeface="ＭＳ Ｐゴシック"/>
              </a:rPr>
              <a:t>q</a:t>
            </a:r>
            <a:r>
              <a:rPr lang="en-US" sz="2400" b="1" baseline="30000" dirty="0" err="1">
                <a:solidFill>
                  <a:srgbClr val="000000"/>
                </a:solidFill>
                <a:latin typeface="Times New Roman"/>
                <a:ea typeface="ＭＳ Ｐゴシック"/>
              </a:rPr>
              <a:t>t</a:t>
            </a:r>
            <a:r>
              <a:rPr lang="ja-JP" altLang="en-US" sz="2400" b="1" dirty="0">
                <a:solidFill>
                  <a:srgbClr val="000000"/>
                </a:solidFill>
                <a:latin typeface="Times New Roman"/>
                <a:sym typeface="Symbol"/>
              </a:rPr>
              <a:t></a:t>
            </a:r>
            <a:r>
              <a:rPr lang="fr-FR" sz="2400" b="1" baseline="-25000" dirty="0" err="1">
                <a:solidFill>
                  <a:srgbClr val="000000"/>
                </a:solidFill>
                <a:latin typeface="Times New Roman"/>
                <a:ea typeface="ＭＳ Ｐゴシック"/>
              </a:rPr>
              <a:t>q</a:t>
            </a:r>
            <a:r>
              <a:rPr lang="fr-FR" sz="2400" b="1" dirty="0" err="1">
                <a:solidFill>
                  <a:srgbClr val="000000"/>
                </a:solidFill>
                <a:latin typeface="Times New Roman"/>
                <a:ea typeface="ＭＳ Ｐゴシック"/>
              </a:rPr>
              <a:t>Q</a:t>
            </a:r>
            <a:r>
              <a:rPr lang="fr-FR" sz="2400" b="1" dirty="0">
                <a:solidFill>
                  <a:srgbClr val="000000"/>
                </a:solidFill>
                <a:latin typeface="Times New Roman"/>
                <a:ea typeface="ＭＳ Ｐゴシック"/>
              </a:rPr>
              <a:t>(</a:t>
            </a:r>
            <a:r>
              <a:rPr lang="fr-FR" sz="2400" b="1" dirty="0" err="1">
                <a:solidFill>
                  <a:srgbClr val="000000"/>
                </a:solidFill>
                <a:latin typeface="Times New Roman"/>
                <a:ea typeface="ＭＳ Ｐゴシック"/>
              </a:rPr>
              <a:t>q</a:t>
            </a:r>
            <a:r>
              <a:rPr lang="fr-FR" sz="2400" b="1" baseline="30000" dirty="0" err="1">
                <a:solidFill>
                  <a:srgbClr val="000000"/>
                </a:solidFill>
                <a:latin typeface="Times New Roman"/>
                <a:ea typeface="ＭＳ Ｐゴシック"/>
              </a:rPr>
              <a:t>t</a:t>
            </a:r>
            <a:r>
              <a:rPr lang="fr-FR" sz="2400" b="1" dirty="0">
                <a:solidFill>
                  <a:srgbClr val="000000"/>
                </a:solidFill>
                <a:latin typeface="Times New Roman"/>
                <a:ea typeface="ＭＳ Ｐゴシック"/>
              </a:rPr>
              <a:t>) = Q(</a:t>
            </a:r>
            <a:r>
              <a:rPr lang="fr-FR" sz="2400" b="1" dirty="0" err="1">
                <a:solidFill>
                  <a:srgbClr val="000000"/>
                </a:solidFill>
                <a:latin typeface="Times New Roman"/>
                <a:ea typeface="ＭＳ Ｐゴシック"/>
              </a:rPr>
              <a:t>q</a:t>
            </a:r>
            <a:r>
              <a:rPr lang="fr-FR" sz="2400" b="1" baseline="30000" dirty="0" err="1">
                <a:solidFill>
                  <a:srgbClr val="000000"/>
                </a:solidFill>
                <a:latin typeface="Times New Roman"/>
                <a:ea typeface="ＭＳ Ｐゴシック"/>
              </a:rPr>
              <a:t>t</a:t>
            </a:r>
            <a:r>
              <a:rPr lang="fr-FR" sz="2400" b="1" dirty="0">
                <a:solidFill>
                  <a:srgbClr val="000000"/>
                </a:solidFill>
                <a:latin typeface="Times New Roman"/>
                <a:ea typeface="ＭＳ Ｐゴシック"/>
              </a:rPr>
              <a:t>) ;  </a:t>
            </a:r>
            <a:r>
              <a:rPr lang="fr-FR" sz="2400" b="1" dirty="0" smtClean="0">
                <a:solidFill>
                  <a:srgbClr val="000000"/>
                </a:solidFill>
                <a:latin typeface="Times New Roman"/>
                <a:ea typeface="ＭＳ Ｐゴシック"/>
              </a:rPr>
              <a:t>                                                        </a:t>
            </a:r>
            <a:r>
              <a:rPr lang="fr-FR" sz="2400" b="1" dirty="0">
                <a:solidFill>
                  <a:srgbClr val="000000"/>
                </a:solidFill>
                <a:latin typeface="Times New Roman"/>
                <a:ea typeface="ＭＳ Ｐゴシック"/>
              </a:rPr>
              <a:t>t = 1,...,T.</a:t>
            </a:r>
            <a:endParaRPr lang="en-CA" dirty="0"/>
          </a:p>
          <a:p>
            <a:pPr marL="347472" indent="-347472" algn="just">
              <a:spcBef>
                <a:spcPts val="576"/>
              </a:spcBef>
            </a:pPr>
            <a:r>
              <a:rPr lang="en-CA" sz="2400" b="1" dirty="0">
                <a:solidFill>
                  <a:srgbClr val="000000"/>
                </a:solidFill>
                <a:latin typeface="Times New Roman"/>
                <a:ea typeface="ＭＳ Ｐゴシック"/>
              </a:rPr>
              <a:t>Take the inner product of both sides of equations (5) with </a:t>
            </a:r>
            <a:r>
              <a:rPr lang="en-CA" sz="2400" b="1" dirty="0" err="1">
                <a:solidFill>
                  <a:srgbClr val="000000"/>
                </a:solidFill>
                <a:latin typeface="Times New Roman"/>
                <a:ea typeface="ＭＳ Ｐゴシック"/>
              </a:rPr>
              <a:t>q</a:t>
            </a:r>
            <a:r>
              <a:rPr lang="en-CA" sz="2400" b="1" baseline="30000" dirty="0" err="1">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and use the resulting equations</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along with equations (7)</a:t>
            </a:r>
            <a:r>
              <a:rPr lang="ja-JP" altLang="en-US" sz="2400" b="1" dirty="0">
                <a:solidFill>
                  <a:srgbClr val="000000"/>
                </a:solidFill>
                <a:latin typeface="Times New Roman"/>
                <a:ea typeface="Times New Roman"/>
              </a:rPr>
              <a:t> </a:t>
            </a:r>
            <a:r>
              <a:rPr lang="en-CA" sz="2400" b="1" dirty="0">
                <a:solidFill>
                  <a:srgbClr val="000000"/>
                </a:solidFill>
                <a:latin typeface="Times New Roman"/>
                <a:ea typeface="ＭＳ Ｐゴシック"/>
              </a:rPr>
              <a:t>to solve for the Lagrange multipliers,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en-US" sz="2400" b="1" dirty="0">
                <a:solidFill>
                  <a:srgbClr val="000000"/>
                </a:solidFill>
                <a:latin typeface="Times New Roman"/>
                <a:ea typeface="ＭＳ Ｐゴシック"/>
              </a:rPr>
              <a:t>:</a:t>
            </a:r>
            <a:endParaRPr lang="en-CA" dirty="0"/>
          </a:p>
          <a:p>
            <a:pPr marL="0" indent="0" algn="just">
              <a:spcBef>
                <a:spcPts val="576"/>
              </a:spcBef>
              <a:buNone/>
            </a:pPr>
            <a:r>
              <a:rPr lang="en-US" sz="2400" b="1" dirty="0" smtClean="0">
                <a:solidFill>
                  <a:srgbClr val="000000"/>
                </a:solidFill>
                <a:latin typeface="Times New Roman"/>
                <a:ea typeface="ＭＳ Ｐゴシック"/>
              </a:rPr>
              <a:t>(</a:t>
            </a:r>
            <a:r>
              <a:rPr lang="en-US" sz="2400" b="1" dirty="0">
                <a:solidFill>
                  <a:srgbClr val="000000"/>
                </a:solidFill>
                <a:latin typeface="Times New Roman"/>
                <a:ea typeface="ＭＳ Ｐゴシック"/>
              </a:rPr>
              <a:t>8) </a:t>
            </a:r>
            <a:r>
              <a:rPr lang="ja-JP" altLang="en-US" sz="2400" b="1" dirty="0">
                <a:solidFill>
                  <a:srgbClr val="000000"/>
                </a:solidFill>
                <a:latin typeface="Times New Roman"/>
                <a:sym typeface="Symbol"/>
              </a:rPr>
              <a:t></a:t>
            </a:r>
            <a:r>
              <a:rPr lang="en-US" sz="2400" b="1" baseline="-25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Q(</a:t>
            </a:r>
            <a:r>
              <a:rPr lang="en-US" sz="2400" b="1" dirty="0" err="1">
                <a:solidFill>
                  <a:srgbClr val="000000"/>
                </a:solidFill>
                <a:latin typeface="Times New Roman"/>
                <a:ea typeface="ＭＳ Ｐゴシック"/>
              </a:rPr>
              <a:t>q</a:t>
            </a:r>
            <a:r>
              <a:rPr lang="en-US" sz="2400" b="1" baseline="30000" dirty="0" err="1">
                <a:solidFill>
                  <a:srgbClr val="000000"/>
                </a:solidFill>
                <a:latin typeface="Times New Roman"/>
                <a:ea typeface="ＭＳ Ｐゴシック"/>
              </a:rPr>
              <a:t>t</a:t>
            </a:r>
            <a:r>
              <a:rPr lang="en-US" sz="2400" b="1" dirty="0">
                <a:solidFill>
                  <a:srgbClr val="000000"/>
                </a:solidFill>
                <a:latin typeface="Times New Roman"/>
                <a:ea typeface="ＭＳ Ｐゴシック"/>
              </a:rPr>
              <a:t>)/p</a:t>
            </a:r>
            <a:r>
              <a:rPr lang="en-US" sz="2400" b="1" baseline="30000" dirty="0">
                <a:solidFill>
                  <a:srgbClr val="000000"/>
                </a:solidFill>
                <a:latin typeface="Times New Roman"/>
                <a:ea typeface="ＭＳ Ｐゴシック"/>
              </a:rPr>
              <a:t>t</a:t>
            </a:r>
            <a:r>
              <a:rPr lang="ja-JP" altLang="en-US" sz="2400" b="1" dirty="0">
                <a:solidFill>
                  <a:srgbClr val="000000"/>
                </a:solidFill>
                <a:latin typeface="Times New Roman"/>
                <a:sym typeface="Symbol"/>
              </a:rPr>
              <a:t></a:t>
            </a:r>
            <a:r>
              <a:rPr lang="en-US" sz="2400" b="1" dirty="0" err="1">
                <a:solidFill>
                  <a:srgbClr val="000000"/>
                </a:solidFill>
                <a:latin typeface="Times New Roman"/>
                <a:ea typeface="ＭＳ Ｐゴシック"/>
              </a:rPr>
              <a:t>q</a:t>
            </a:r>
            <a:r>
              <a:rPr lang="en-US" sz="2400" b="1" baseline="30000" dirty="0" err="1">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ja-JP" altLang="en-US" sz="2400" b="1" dirty="0" smtClean="0">
                <a:solidFill>
                  <a:srgbClr val="000000"/>
                </a:solidFill>
                <a:latin typeface="Times New Roman"/>
                <a:ea typeface="Times New Roman"/>
              </a:rPr>
              <a:t>                                   </a:t>
            </a:r>
            <a:r>
              <a:rPr lang="en-US" sz="2400" b="1" dirty="0" smtClean="0">
                <a:solidFill>
                  <a:srgbClr val="000000"/>
                </a:solidFill>
                <a:latin typeface="Times New Roman"/>
                <a:ea typeface="ＭＳ Ｐゴシック"/>
              </a:rPr>
              <a:t>t </a:t>
            </a:r>
            <a:r>
              <a:rPr lang="en-US" sz="2400" b="1" dirty="0">
                <a:solidFill>
                  <a:srgbClr val="000000"/>
                </a:solidFill>
                <a:latin typeface="Times New Roman"/>
                <a:ea typeface="ＭＳ Ｐゴシック"/>
              </a:rPr>
              <a:t>= 1,...,T</a:t>
            </a:r>
            <a:endParaRPr lang="en-CA" dirty="0"/>
          </a:p>
          <a:p>
            <a:pPr marL="0" indent="0" algn="just">
              <a:spcBef>
                <a:spcPts val="576"/>
              </a:spcBef>
              <a:buNone/>
            </a:pPr>
            <a:r>
              <a:rPr lang="ja-JP" altLang="en-US" sz="2400" b="1" dirty="0" smtClean="0">
                <a:solidFill>
                  <a:srgbClr val="000000"/>
                </a:solidFill>
                <a:latin typeface="Times New Roman"/>
                <a:ea typeface="Times New Roman"/>
              </a:rPr>
              <a:t>         </a:t>
            </a:r>
            <a:r>
              <a:rPr lang="en-US" sz="2400" b="1" dirty="0" smtClean="0">
                <a:solidFill>
                  <a:srgbClr val="000000"/>
                </a:solidFill>
                <a:latin typeface="Times New Roman"/>
                <a:ea typeface="ＭＳ Ｐゴシック"/>
              </a:rPr>
              <a:t>= 1/P</a:t>
            </a:r>
            <a:r>
              <a:rPr lang="en-US" sz="2400" b="1" baseline="30000" dirty="0" smtClean="0">
                <a:solidFill>
                  <a:srgbClr val="000000"/>
                </a:solidFill>
                <a:latin typeface="Times New Roman"/>
                <a:ea typeface="ＭＳ Ｐゴシック"/>
              </a:rPr>
              <a:t>t</a:t>
            </a:r>
            <a:r>
              <a:rPr lang="ja-JP" altLang="en-US" sz="2400" b="1" dirty="0" smtClean="0">
                <a:solidFill>
                  <a:srgbClr val="000000"/>
                </a:solidFill>
                <a:latin typeface="Times New Roman"/>
                <a:ea typeface="Times New Roman"/>
              </a:rPr>
              <a:t>                                                            </a:t>
            </a:r>
            <a:r>
              <a:rPr lang="en-US" sz="2400" b="1" dirty="0">
                <a:solidFill>
                  <a:srgbClr val="000000"/>
                </a:solidFill>
                <a:latin typeface="Times New Roman"/>
                <a:ea typeface="ＭＳ Ｐゴシック"/>
              </a:rPr>
              <a:t>using definitions</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(3).</a:t>
            </a:r>
            <a:endParaRPr lang="en-CA" dirty="0"/>
          </a:p>
          <a:p>
            <a:pPr marL="347472" indent="-347472" algn="just">
              <a:spcBef>
                <a:spcPts val="576"/>
              </a:spcBef>
            </a:pPr>
            <a:r>
              <a:rPr lang="en-US" sz="2400" b="1" dirty="0">
                <a:solidFill>
                  <a:srgbClr val="FF0000"/>
                </a:solidFill>
                <a:latin typeface="Times New Roman"/>
                <a:ea typeface="ＭＳ Ｐゴシック"/>
              </a:rPr>
              <a:t>Thus the Lagrange multipliers for the utility maximization problems are equal to the reciprocals of the aggregate price levels.</a:t>
            </a:r>
            <a:endParaRPr lang="en-CA" dirty="0"/>
          </a:p>
          <a:p>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7</a:t>
            </a:fld>
            <a:endParaRPr lang="en-CA" dirty="0"/>
          </a:p>
        </p:txBody>
      </p:sp>
    </p:spTree>
    <p:extLst>
      <p:ext uri="{BB962C8B-B14F-4D97-AF65-F5344CB8AC3E}">
        <p14:creationId xmlns:p14="http://schemas.microsoft.com/office/powerpoint/2010/main" val="1195389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cs typeface="Times New Roman"/>
              </a:rPr>
              <a:t>The Basic Consumer Theory Framework </a:t>
            </a:r>
            <a:r>
              <a:rPr lang="en-CA" sz="2800" b="1" dirty="0" smtClean="0">
                <a:solidFill>
                  <a:srgbClr val="000000"/>
                </a:solidFill>
                <a:latin typeface="Times New Roman"/>
                <a:cs typeface="Times New Roman"/>
              </a:rPr>
              <a:t>6</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smtClean="0">
                <a:latin typeface="Times New Roman"/>
              </a:rPr>
              <a:t>Two </a:t>
            </a:r>
            <a:r>
              <a:rPr lang="en-CA" altLang="ja-JP" sz="2400" b="1" dirty="0">
                <a:latin typeface="Times New Roman"/>
              </a:rPr>
              <a:t>additional assumptions </a:t>
            </a:r>
            <a:r>
              <a:rPr lang="en-CA" altLang="ja-JP" sz="2400" b="1" dirty="0" smtClean="0">
                <a:latin typeface="Times New Roman"/>
              </a:rPr>
              <a:t>are made: </a:t>
            </a:r>
          </a:p>
          <a:p>
            <a:pPr marL="0" indent="0">
              <a:buNone/>
            </a:pPr>
            <a:r>
              <a:rPr lang="en-CA" altLang="ja-JP" sz="2400" b="1" dirty="0" smtClean="0">
                <a:latin typeface="Times New Roman"/>
              </a:rPr>
              <a:t> (</a:t>
            </a:r>
            <a:r>
              <a:rPr lang="en-CA" altLang="ja-JP" sz="2400" b="1" dirty="0">
                <a:latin typeface="Times New Roman"/>
              </a:rPr>
              <a:t>v) Q(q) is </a:t>
            </a:r>
            <a:r>
              <a:rPr lang="en-CA" altLang="ja-JP" sz="2400" b="1" dirty="0">
                <a:solidFill>
                  <a:srgbClr val="FF0000"/>
                </a:solidFill>
                <a:latin typeface="Times New Roman"/>
              </a:rPr>
              <a:t>once differentiable </a:t>
            </a:r>
            <a:r>
              <a:rPr lang="en-CA" altLang="ja-JP" sz="2400" b="1" dirty="0">
                <a:latin typeface="Times New Roman"/>
              </a:rPr>
              <a:t>with respect to the components of </a:t>
            </a:r>
            <a:r>
              <a:rPr lang="en-CA" altLang="ja-JP" sz="2400" b="1" dirty="0" smtClean="0">
                <a:latin typeface="Times New Roman"/>
              </a:rPr>
              <a:t>q; </a:t>
            </a:r>
          </a:p>
          <a:p>
            <a:pPr marL="0" indent="0">
              <a:buNone/>
            </a:pPr>
            <a:r>
              <a:rPr lang="en-CA" altLang="ja-JP" sz="2400" b="1" dirty="0" smtClean="0">
                <a:latin typeface="Times New Roman"/>
              </a:rPr>
              <a:t> (vi</a:t>
            </a:r>
            <a:r>
              <a:rPr lang="en-CA" altLang="ja-JP" sz="2400" b="1" dirty="0">
                <a:latin typeface="Times New Roman"/>
              </a:rPr>
              <a:t>) the observed</a:t>
            </a:r>
            <a:r>
              <a:rPr lang="ja-JP" altLang="en-US" sz="2400" b="1" dirty="0">
                <a:latin typeface="Times New Roman"/>
              </a:rPr>
              <a:t> </a:t>
            </a:r>
            <a:r>
              <a:rPr lang="en-US" altLang="ja-JP" sz="2400" b="1" dirty="0">
                <a:solidFill>
                  <a:srgbClr val="FF0000"/>
                </a:solidFill>
                <a:latin typeface="Times New Roman"/>
              </a:rPr>
              <a:t>strictly positive</a:t>
            </a:r>
            <a:r>
              <a:rPr lang="ja-JP" altLang="en-US" sz="2400" b="1" dirty="0">
                <a:solidFill>
                  <a:srgbClr val="FF0000"/>
                </a:solidFill>
                <a:latin typeface="Times New Roman"/>
              </a:rPr>
              <a:t> </a:t>
            </a:r>
            <a:r>
              <a:rPr lang="en-US" altLang="ja-JP" sz="2400" b="1" dirty="0">
                <a:solidFill>
                  <a:srgbClr val="FF0000"/>
                </a:solidFill>
                <a:latin typeface="Times New Roman"/>
              </a:rPr>
              <a:t>quantity </a:t>
            </a:r>
            <a:r>
              <a:rPr lang="en-US" altLang="ja-JP" sz="2400" b="1" dirty="0">
                <a:latin typeface="Times New Roman"/>
              </a:rPr>
              <a:t>vector for period t, </a:t>
            </a:r>
            <a:endParaRPr lang="en-US" altLang="ja-JP" sz="2400" b="1" dirty="0" smtClean="0">
              <a:latin typeface="Times New Roman"/>
            </a:endParaRPr>
          </a:p>
          <a:p>
            <a:pPr marL="0" indent="0">
              <a:buNone/>
            </a:pPr>
            <a:r>
              <a:rPr lang="en-US" altLang="ja-JP" sz="2400" b="1" dirty="0">
                <a:latin typeface="Times New Roman"/>
              </a:rPr>
              <a:t> </a:t>
            </a:r>
            <a:r>
              <a:rPr lang="en-US" altLang="ja-JP" sz="2400" b="1" dirty="0" smtClean="0">
                <a:latin typeface="Times New Roman"/>
              </a:rPr>
              <a:t>      </a:t>
            </a:r>
            <a:r>
              <a:rPr lang="en-US" altLang="ja-JP" sz="2400" b="1" dirty="0" err="1" smtClean="0">
                <a:latin typeface="Times New Roman"/>
              </a:rPr>
              <a:t>q</a:t>
            </a:r>
            <a:r>
              <a:rPr lang="en-US" altLang="ja-JP" sz="2400" b="1" baseline="30000" dirty="0" err="1" smtClean="0">
                <a:latin typeface="Times New Roman"/>
              </a:rPr>
              <a:t>t</a:t>
            </a:r>
            <a:r>
              <a:rPr lang="ja-JP" altLang="en-US" sz="2400" b="1" dirty="0" smtClean="0">
                <a:latin typeface="Times New Roman"/>
              </a:rPr>
              <a:t> </a:t>
            </a:r>
            <a:r>
              <a:rPr lang="en-CA" altLang="ja-JP" sz="2400" b="1" dirty="0">
                <a:latin typeface="Times New Roman"/>
              </a:rPr>
              <a:t>&gt;&gt; 0</a:t>
            </a:r>
            <a:r>
              <a:rPr lang="en-CA" altLang="ja-JP" sz="2400" b="1" baseline="-25000" dirty="0">
                <a:latin typeface="Times New Roman"/>
              </a:rPr>
              <a:t>N</a:t>
            </a:r>
            <a:r>
              <a:rPr lang="en-CA" altLang="ja-JP" sz="2400" b="1" dirty="0">
                <a:latin typeface="Times New Roman"/>
              </a:rPr>
              <a:t>, </a:t>
            </a:r>
            <a:r>
              <a:rPr lang="en-CA" altLang="ja-JP" sz="2400" b="1" dirty="0">
                <a:solidFill>
                  <a:srgbClr val="FF0000"/>
                </a:solidFill>
                <a:latin typeface="Times New Roman"/>
              </a:rPr>
              <a:t>is a solution </a:t>
            </a:r>
            <a:r>
              <a:rPr lang="en-CA" altLang="ja-JP" sz="2400" b="1" dirty="0">
                <a:latin typeface="Times New Roman"/>
              </a:rPr>
              <a:t>to the following</a:t>
            </a:r>
            <a:r>
              <a:rPr lang="ja-JP" altLang="en-US" sz="2400" b="1" dirty="0">
                <a:latin typeface="Times New Roman"/>
              </a:rPr>
              <a:t> </a:t>
            </a:r>
            <a:r>
              <a:rPr lang="en-US" altLang="ja-JP" sz="2400" b="1" dirty="0">
                <a:latin typeface="Times New Roman"/>
              </a:rPr>
              <a:t>period t</a:t>
            </a:r>
            <a:r>
              <a:rPr lang="ja-JP" altLang="en-US" sz="2400" b="1" dirty="0">
                <a:latin typeface="Times New Roman"/>
              </a:rPr>
              <a:t> </a:t>
            </a:r>
            <a:r>
              <a:rPr lang="en-US" altLang="ja-JP" sz="2400" b="1" dirty="0" smtClean="0">
                <a:latin typeface="Times New Roman"/>
              </a:rPr>
              <a:t>constrained </a:t>
            </a:r>
          </a:p>
          <a:p>
            <a:pPr marL="0" indent="0">
              <a:buNone/>
            </a:pPr>
            <a:r>
              <a:rPr lang="en-US" altLang="ja-JP" sz="2400" b="1" dirty="0">
                <a:latin typeface="Times New Roman"/>
              </a:rPr>
              <a:t> </a:t>
            </a:r>
            <a:r>
              <a:rPr lang="en-US" altLang="ja-JP" sz="2400" b="1" dirty="0" smtClean="0">
                <a:latin typeface="Times New Roman"/>
              </a:rPr>
              <a:t>     </a:t>
            </a:r>
            <a:r>
              <a:rPr lang="en-US" altLang="ja-JP" sz="2400" b="1" dirty="0">
                <a:latin typeface="Times New Roman"/>
              </a:rPr>
              <a:t>maximization </a:t>
            </a:r>
            <a:r>
              <a:rPr lang="en-US" altLang="ja-JP" sz="2400" b="1" dirty="0" smtClean="0">
                <a:latin typeface="Times New Roman"/>
              </a:rPr>
              <a:t>problem</a:t>
            </a:r>
            <a:r>
              <a:rPr lang="en-CA" altLang="ja-JP" sz="2400" b="1" dirty="0" smtClean="0">
                <a:latin typeface="Times New Roman"/>
              </a:rPr>
              <a:t>:</a:t>
            </a:r>
            <a:endParaRPr lang="en-US" altLang="ja-JP" sz="2400" b="1" dirty="0" smtClean="0">
              <a:latin typeface="Times New Roman"/>
            </a:endParaRPr>
          </a:p>
          <a:p>
            <a:pPr marL="0" indent="0" algn="just">
              <a:buNone/>
            </a:pPr>
            <a:r>
              <a:rPr lang="en-US" altLang="ja-JP" sz="2400" b="1" dirty="0" smtClean="0">
                <a:latin typeface="Times New Roman"/>
              </a:rPr>
              <a:t>  (</a:t>
            </a:r>
            <a:r>
              <a:rPr lang="en-US" altLang="ja-JP" sz="2400" b="1" dirty="0">
                <a:latin typeface="Times New Roman"/>
              </a:rPr>
              <a:t>4) max </a:t>
            </a:r>
            <a:r>
              <a:rPr lang="en-US" altLang="ja-JP" sz="2400" b="1" baseline="-25000" dirty="0">
                <a:latin typeface="Times New Roman"/>
              </a:rPr>
              <a:t>q</a:t>
            </a:r>
            <a:r>
              <a:rPr lang="ja-JP" altLang="en-US" sz="2400" b="1" dirty="0">
                <a:latin typeface="Times New Roman"/>
              </a:rPr>
              <a:t> </a:t>
            </a:r>
            <a:r>
              <a:rPr lang="en-US" altLang="ja-JP" sz="2400" b="1" dirty="0">
                <a:latin typeface="Times New Roman"/>
              </a:rPr>
              <a:t>{Q(q)</a:t>
            </a:r>
            <a:r>
              <a:rPr lang="ja-JP" altLang="en-US" sz="2400" b="1" dirty="0">
                <a:latin typeface="Times New Roman"/>
              </a:rPr>
              <a:t> </a:t>
            </a:r>
            <a:r>
              <a:rPr lang="en-US" altLang="ja-JP" sz="2400" b="1" dirty="0">
                <a:latin typeface="Times New Roman"/>
              </a:rPr>
              <a:t>: p</a:t>
            </a:r>
            <a:r>
              <a:rPr lang="en-US" altLang="ja-JP" sz="2400" b="1" baseline="30000" dirty="0">
                <a:latin typeface="Times New Roman"/>
              </a:rPr>
              <a:t>t</a:t>
            </a:r>
            <a:r>
              <a:rPr lang="ja-JP" altLang="en-US" sz="2400" b="1" dirty="0">
                <a:latin typeface="Times New Roman"/>
                <a:sym typeface="Symbol"/>
              </a:rPr>
              <a:t></a:t>
            </a:r>
            <a:r>
              <a:rPr lang="en-US" altLang="ja-JP" sz="2400" b="1" dirty="0">
                <a:latin typeface="Times New Roman"/>
                <a:sym typeface="Symbol"/>
              </a:rPr>
              <a:t>q = </a:t>
            </a:r>
            <a:r>
              <a:rPr lang="en-US" altLang="ja-JP" sz="2400" b="1" dirty="0" err="1">
                <a:latin typeface="Times New Roman"/>
                <a:sym typeface="Symbol"/>
              </a:rPr>
              <a:t>v</a:t>
            </a:r>
            <a:r>
              <a:rPr lang="en-US" altLang="ja-JP" sz="2400" b="1" baseline="30000" dirty="0" err="1">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q </a:t>
            </a:r>
            <a:r>
              <a:rPr lang="ja-JP" altLang="en-US" sz="2400" b="1" dirty="0">
                <a:latin typeface="Times New Roman"/>
                <a:sym typeface="Symbol"/>
              </a:rPr>
              <a:t> </a:t>
            </a:r>
            <a:r>
              <a:rPr lang="en-US" altLang="ja-JP" sz="2400" b="1" dirty="0">
                <a:latin typeface="Times New Roman"/>
                <a:sym typeface="Symbol"/>
              </a:rPr>
              <a:t>0</a:t>
            </a:r>
            <a:r>
              <a:rPr lang="en-US" altLang="ja-JP" sz="2400" b="1" baseline="-25000" dirty="0">
                <a:latin typeface="Times New Roman"/>
                <a:sym typeface="Symbol"/>
              </a:rPr>
              <a:t>N</a:t>
            </a:r>
            <a:r>
              <a:rPr lang="en-US" altLang="ja-JP" sz="2400" b="1" dirty="0" smtClean="0">
                <a:latin typeface="Times New Roman"/>
                <a:sym typeface="Symbol"/>
              </a:rPr>
              <a:t>};  </a:t>
            </a:r>
            <a:r>
              <a:rPr lang="en-US" altLang="ja-JP" sz="2400" b="1" dirty="0">
                <a:latin typeface="Times New Roman"/>
                <a:sym typeface="Symbol"/>
              </a:rPr>
              <a:t>t = 1,...,T</a:t>
            </a:r>
            <a:r>
              <a:rPr lang="en-US" altLang="ja-JP" sz="2400" b="1" dirty="0" smtClean="0">
                <a:latin typeface="Times New Roman"/>
                <a:sym typeface="Symbol"/>
              </a:rPr>
              <a:t>.</a:t>
            </a:r>
            <a:endParaRPr lang="ja-JP" altLang="en-US" sz="2400" b="1" dirty="0">
              <a:latin typeface="Times New Roman"/>
            </a:endParaRPr>
          </a:p>
          <a:p>
            <a:r>
              <a:rPr lang="en-CA" altLang="ja-JP" sz="2400" b="1" dirty="0">
                <a:latin typeface="Times New Roman"/>
              </a:rPr>
              <a:t>The </a:t>
            </a:r>
            <a:r>
              <a:rPr lang="en-CA" altLang="ja-JP" sz="2400" b="1" dirty="0">
                <a:solidFill>
                  <a:srgbClr val="FF0000"/>
                </a:solidFill>
                <a:latin typeface="Times New Roman"/>
              </a:rPr>
              <a:t>first order conditions </a:t>
            </a:r>
            <a:r>
              <a:rPr lang="en-CA" altLang="ja-JP" sz="2400" b="1" dirty="0">
                <a:latin typeface="Times New Roman"/>
              </a:rPr>
              <a:t>for solving (4) for period t are the following </a:t>
            </a:r>
            <a:r>
              <a:rPr lang="en-CA" altLang="ja-JP" sz="2400" b="1" dirty="0" smtClean="0">
                <a:latin typeface="Times New Roman"/>
              </a:rPr>
              <a:t>conditions: </a:t>
            </a:r>
          </a:p>
          <a:p>
            <a:pPr marL="0" indent="0" algn="just">
              <a:buNone/>
            </a:pPr>
            <a:r>
              <a:rPr lang="en-US" altLang="ja-JP" sz="2400" dirty="0" smtClean="0">
                <a:latin typeface="Times New Roman"/>
              </a:rPr>
              <a:t>  </a:t>
            </a:r>
            <a:r>
              <a:rPr lang="en-US" altLang="ja-JP" sz="2400" b="1" dirty="0" smtClean="0">
                <a:latin typeface="Times New Roman"/>
              </a:rPr>
              <a:t>(</a:t>
            </a:r>
            <a:r>
              <a:rPr lang="en-US" altLang="ja-JP" sz="2400" b="1" dirty="0">
                <a:latin typeface="Times New Roman"/>
              </a:rPr>
              <a:t>5) </a:t>
            </a:r>
            <a:r>
              <a:rPr lang="ja-JP" altLang="en-US" sz="2400" b="1" dirty="0">
                <a:latin typeface="Times New Roman"/>
                <a:sym typeface="Symbol"/>
              </a:rPr>
              <a:t></a:t>
            </a:r>
            <a:r>
              <a:rPr lang="en-US" altLang="ja-JP" sz="2400" b="1" baseline="-25000" dirty="0" err="1">
                <a:latin typeface="Times New Roman"/>
                <a:sym typeface="Symbol"/>
              </a:rPr>
              <a:t>q</a:t>
            </a:r>
            <a:r>
              <a:rPr lang="en-US" altLang="ja-JP" sz="2400" b="1" dirty="0" err="1">
                <a:latin typeface="Times New Roman"/>
                <a:sym typeface="Symbol"/>
              </a:rPr>
              <a:t>Q</a:t>
            </a:r>
            <a:r>
              <a:rPr lang="en-US" altLang="ja-JP"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en-US" altLang="ja-JP" sz="2400" b="1" dirty="0">
                <a:latin typeface="Times New Roman"/>
                <a:sym typeface="Symbol"/>
              </a:rPr>
              <a:t>) = </a:t>
            </a:r>
            <a:r>
              <a:rPr lang="ja-JP" altLang="en-US" sz="2400" b="1" dirty="0">
                <a:latin typeface="Times New Roman"/>
                <a:sym typeface="Symbol"/>
              </a:rPr>
              <a:t></a:t>
            </a:r>
            <a:r>
              <a:rPr lang="en-US" altLang="ja-JP" sz="2400" b="1" baseline="-25000" dirty="0" err="1">
                <a:latin typeface="Times New Roman"/>
                <a:sym typeface="Symbol"/>
              </a:rPr>
              <a:t>t</a:t>
            </a:r>
            <a:r>
              <a:rPr lang="en-US" altLang="ja-JP" sz="2400" b="1" dirty="0" err="1">
                <a:latin typeface="Times New Roman"/>
                <a:sym typeface="Symbol"/>
              </a:rPr>
              <a:t>p</a:t>
            </a:r>
            <a:r>
              <a:rPr lang="en-US" altLang="ja-JP" sz="2400" b="1" baseline="30000" dirty="0" err="1">
                <a:latin typeface="Times New Roman"/>
                <a:sym typeface="Symbol"/>
              </a:rPr>
              <a:t>t</a:t>
            </a:r>
            <a:r>
              <a:rPr lang="ja-JP" altLang="en-US" sz="2400" b="1" dirty="0">
                <a:latin typeface="Times New Roman"/>
                <a:sym typeface="Symbol"/>
              </a:rPr>
              <a:t> </a:t>
            </a:r>
            <a:r>
              <a:rPr lang="en-US" altLang="ja-JP" sz="2400" b="1" dirty="0" smtClean="0">
                <a:latin typeface="Times New Roman"/>
                <a:sym typeface="Symbol"/>
              </a:rPr>
              <a:t>;   </a:t>
            </a:r>
            <a:r>
              <a:rPr lang="en-US" altLang="ja-JP" sz="2400" b="1" dirty="0">
                <a:latin typeface="Times New Roman"/>
                <a:sym typeface="Symbol"/>
              </a:rPr>
              <a:t>t = 1,...,T;</a:t>
            </a:r>
            <a:endParaRPr lang="ja-JP" altLang="en-US" sz="2400" b="1" dirty="0">
              <a:latin typeface="Times New Roman"/>
              <a:sym typeface="Symbol"/>
            </a:endParaRPr>
          </a:p>
          <a:p>
            <a:pPr marL="0" indent="0">
              <a:buNone/>
            </a:pPr>
            <a:r>
              <a:rPr lang="en-US" altLang="ja-JP" sz="2400" b="1" dirty="0" smtClean="0">
                <a:latin typeface="Times New Roman"/>
              </a:rPr>
              <a:t>  (</a:t>
            </a:r>
            <a:r>
              <a:rPr lang="en-US" altLang="ja-JP" sz="2400" b="1" dirty="0">
                <a:latin typeface="Times New Roman"/>
              </a:rPr>
              <a:t>6)      p</a:t>
            </a:r>
            <a:r>
              <a:rPr lang="en-US" altLang="ja-JP" sz="2400" b="1" baseline="30000" dirty="0">
                <a:latin typeface="Times New Roman"/>
              </a:rPr>
              <a:t>t</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a:t>
            </a:r>
            <a:r>
              <a:rPr lang="en-US" altLang="ja-JP" sz="2400" b="1" dirty="0" err="1">
                <a:latin typeface="Times New Roman"/>
                <a:sym typeface="Symbol"/>
              </a:rPr>
              <a:t>v</a:t>
            </a:r>
            <a:r>
              <a:rPr lang="en-US" altLang="ja-JP" sz="2400" b="1" baseline="30000" dirty="0" err="1">
                <a:latin typeface="Times New Roman"/>
                <a:sym typeface="Symbol"/>
              </a:rPr>
              <a:t>t</a:t>
            </a:r>
            <a:r>
              <a:rPr lang="ja-JP" altLang="en-US" sz="2400" b="1" dirty="0">
                <a:latin typeface="Times New Roman"/>
                <a:sym typeface="Symbol"/>
              </a:rPr>
              <a:t> </a:t>
            </a:r>
            <a:r>
              <a:rPr lang="en-US" altLang="ja-JP" sz="2400" b="1" dirty="0" smtClean="0">
                <a:latin typeface="Times New Roman"/>
                <a:sym typeface="Symbol"/>
              </a:rPr>
              <a:t>;</a:t>
            </a:r>
            <a:r>
              <a:rPr lang="ja-JP" altLang="en-US" sz="2400" b="1" dirty="0" smtClean="0">
                <a:latin typeface="Times New Roman"/>
                <a:sym typeface="Symbol"/>
              </a:rPr>
              <a:t>     </a:t>
            </a:r>
            <a:r>
              <a:rPr lang="en-US" altLang="ja-JP" sz="2400" b="1" dirty="0">
                <a:latin typeface="Times New Roman"/>
                <a:sym typeface="Symbol"/>
              </a:rPr>
              <a:t>t = 1,...,T</a:t>
            </a:r>
            <a:r>
              <a:rPr lang="en-US" altLang="ja-JP" sz="2400" b="1" dirty="0" smtClean="0">
                <a:latin typeface="Times New Roman"/>
                <a:sym typeface="Symbol"/>
              </a:rPr>
              <a:t>.</a:t>
            </a:r>
          </a:p>
          <a:p>
            <a:r>
              <a:rPr lang="en-US" sz="2400" b="1" dirty="0" smtClean="0">
                <a:latin typeface="Times New Roman"/>
                <a:cs typeface="Times New Roman" panose="02020603050405020304" pitchFamily="18" charset="0"/>
                <a:sym typeface="Symbol"/>
              </a:rPr>
              <a:t>This theory dates back to </a:t>
            </a:r>
            <a:r>
              <a:rPr lang="en-CA" altLang="ja-JP" sz="2400" b="1" dirty="0">
                <a:latin typeface="Times New Roman"/>
              </a:rPr>
              <a:t>Konüs and Byushgens (</a:t>
            </a:r>
            <a:r>
              <a:rPr lang="en-CA" altLang="ja-JP" sz="2400" b="1" dirty="0" smtClean="0">
                <a:latin typeface="Times New Roman"/>
              </a:rPr>
              <a:t>1926), Shephard </a:t>
            </a:r>
            <a:r>
              <a:rPr lang="en-CA" altLang="ja-JP" sz="2400" b="1" dirty="0">
                <a:latin typeface="Times New Roman"/>
              </a:rPr>
              <a:t>(1953) (in the context of a cost minimization framework),  Samuelson and Swamy (1974) and Diewert (1976).</a:t>
            </a:r>
            <a:r>
              <a:rPr lang="en-CA" altLang="ja-JP" sz="2400" b="1" dirty="0">
                <a:solidFill>
                  <a:srgbClr val="FF0000"/>
                </a:solidFill>
                <a:latin typeface="Times New Roman"/>
              </a:rPr>
              <a:t> </a:t>
            </a:r>
            <a:endParaRPr lang="en-CA" sz="2400" b="1" dirty="0">
              <a:solidFill>
                <a:srgbClr val="FF000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8</a:t>
            </a:fld>
            <a:endParaRPr lang="en-CA" dirty="0"/>
          </a:p>
        </p:txBody>
      </p:sp>
    </p:spTree>
    <p:extLst>
      <p:ext uri="{BB962C8B-B14F-4D97-AF65-F5344CB8AC3E}">
        <p14:creationId xmlns:p14="http://schemas.microsoft.com/office/powerpoint/2010/main" val="2114775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cs typeface="Times New Roman"/>
              </a:rPr>
              <a:t>The Basic Consumer Theory Framework </a:t>
            </a:r>
            <a:r>
              <a:rPr lang="en-CA" sz="2800" b="1" dirty="0" smtClean="0">
                <a:solidFill>
                  <a:srgbClr val="000000"/>
                </a:solidFill>
                <a:latin typeface="Times New Roman"/>
                <a:cs typeface="Times New Roman"/>
              </a:rPr>
              <a:t>7</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fontScale="92500"/>
          </a:bodyPr>
          <a:lstStyle/>
          <a:p>
            <a:pPr algn="just"/>
            <a:r>
              <a:rPr lang="en-CA" altLang="ja-JP" sz="2400" b="1" dirty="0">
                <a:latin typeface="Times New Roman"/>
              </a:rPr>
              <a:t>Since Q(q) is assumed to be linearly homogeneous with respect to q, </a:t>
            </a:r>
            <a:r>
              <a:rPr lang="en-CA" altLang="ja-JP" sz="2400" b="1" dirty="0">
                <a:solidFill>
                  <a:srgbClr val="FF0000"/>
                </a:solidFill>
                <a:latin typeface="Times New Roman"/>
              </a:rPr>
              <a:t>Euler</a:t>
            </a:r>
            <a:r>
              <a:rPr lang="ja-JP" altLang="en-US" sz="2400" b="1" dirty="0">
                <a:solidFill>
                  <a:srgbClr val="FF0000"/>
                </a:solidFill>
                <a:latin typeface="Times New Roman"/>
              </a:rPr>
              <a:t>’</a:t>
            </a:r>
            <a:r>
              <a:rPr lang="en-CA" altLang="ja-JP" sz="2400" b="1" dirty="0">
                <a:solidFill>
                  <a:srgbClr val="FF0000"/>
                </a:solidFill>
                <a:latin typeface="Times New Roman"/>
              </a:rPr>
              <a:t>s Theorem on homogeneous functions </a:t>
            </a:r>
            <a:r>
              <a:rPr lang="en-CA" altLang="ja-JP" sz="2400" b="1" dirty="0">
                <a:latin typeface="Times New Roman"/>
              </a:rPr>
              <a:t>implies that the following equations</a:t>
            </a:r>
            <a:r>
              <a:rPr lang="ja-JP" altLang="en-US" sz="2400" b="1" dirty="0">
                <a:latin typeface="Times New Roman"/>
              </a:rPr>
              <a:t> </a:t>
            </a:r>
            <a:r>
              <a:rPr lang="en-US" altLang="ja-JP" sz="2400" b="1" dirty="0">
                <a:latin typeface="Times New Roman"/>
              </a:rPr>
              <a:t>hold:</a:t>
            </a:r>
            <a:endParaRPr lang="ja-JP" altLang="en-US" sz="2400" b="1" dirty="0">
              <a:latin typeface="Times New Roman"/>
            </a:endParaRPr>
          </a:p>
          <a:p>
            <a:pPr marL="0" indent="0" algn="just">
              <a:buNone/>
            </a:pPr>
            <a:r>
              <a:rPr lang="en-US" altLang="ja-JP" sz="2400" b="1" dirty="0" smtClean="0">
                <a:latin typeface="Times New Roman"/>
              </a:rPr>
              <a:t> (</a:t>
            </a:r>
            <a:r>
              <a:rPr lang="en-US" altLang="ja-JP" sz="2400" b="1" dirty="0">
                <a:latin typeface="Times New Roman"/>
              </a:rPr>
              <a:t>7) </a:t>
            </a:r>
            <a:r>
              <a:rPr lang="en-US" altLang="ja-JP" sz="2400" b="1" dirty="0" err="1">
                <a:latin typeface="Times New Roman"/>
              </a:rPr>
              <a:t>q</a:t>
            </a:r>
            <a:r>
              <a:rPr lang="en-US" altLang="ja-JP" sz="2400" b="1" baseline="30000" dirty="0" err="1">
                <a:latin typeface="Times New Roman"/>
              </a:rPr>
              <a:t>t</a:t>
            </a:r>
            <a:r>
              <a:rPr lang="ja-JP" altLang="en-US" sz="2400" b="1" dirty="0">
                <a:latin typeface="Times New Roman"/>
                <a:sym typeface="Symbol"/>
              </a:rPr>
              <a:t></a:t>
            </a:r>
            <a:r>
              <a:rPr lang="fr-FR" altLang="ja-JP" sz="2400" b="1" baseline="-25000" dirty="0" err="1">
                <a:latin typeface="Times New Roman"/>
                <a:sym typeface="Symbol"/>
              </a:rPr>
              <a:t>q</a:t>
            </a:r>
            <a:r>
              <a:rPr lang="fr-FR" altLang="ja-JP" sz="2400" b="1" dirty="0" err="1">
                <a:latin typeface="Times New Roman"/>
                <a:sym typeface="Symbol"/>
              </a:rPr>
              <a:t>Q</a:t>
            </a:r>
            <a:r>
              <a:rPr lang="fr-FR" altLang="ja-JP" sz="2400" b="1" dirty="0">
                <a:latin typeface="Times New Roman"/>
                <a:sym typeface="Symbol"/>
              </a:rPr>
              <a:t>(</a:t>
            </a:r>
            <a:r>
              <a:rPr lang="fr-FR" altLang="ja-JP" sz="2400" b="1" dirty="0" err="1">
                <a:latin typeface="Times New Roman"/>
                <a:sym typeface="Symbol"/>
              </a:rPr>
              <a:t>q</a:t>
            </a:r>
            <a:r>
              <a:rPr lang="fr-FR" altLang="ja-JP" sz="2400" b="1" baseline="30000" dirty="0" err="1">
                <a:latin typeface="Times New Roman"/>
                <a:sym typeface="Symbol"/>
              </a:rPr>
              <a:t>t</a:t>
            </a:r>
            <a:r>
              <a:rPr lang="fr-FR" altLang="ja-JP" sz="2400" b="1" dirty="0">
                <a:latin typeface="Times New Roman"/>
                <a:sym typeface="Symbol"/>
              </a:rPr>
              <a:t>) = Q(</a:t>
            </a:r>
            <a:r>
              <a:rPr lang="fr-FR" altLang="ja-JP" sz="2400" b="1" dirty="0" err="1">
                <a:latin typeface="Times New Roman"/>
                <a:sym typeface="Symbol"/>
              </a:rPr>
              <a:t>q</a:t>
            </a:r>
            <a:r>
              <a:rPr lang="fr-FR" altLang="ja-JP" sz="2400" b="1" baseline="30000" dirty="0" err="1">
                <a:latin typeface="Times New Roman"/>
                <a:sym typeface="Symbol"/>
              </a:rPr>
              <a:t>t</a:t>
            </a:r>
            <a:r>
              <a:rPr lang="fr-FR" altLang="ja-JP" sz="2400" b="1" dirty="0">
                <a:latin typeface="Times New Roman"/>
                <a:sym typeface="Symbol"/>
              </a:rPr>
              <a:t>) </a:t>
            </a:r>
            <a:r>
              <a:rPr lang="fr-FR" altLang="ja-JP" sz="2400" b="1" dirty="0" smtClean="0">
                <a:latin typeface="Times New Roman"/>
                <a:sym typeface="Symbol"/>
              </a:rPr>
              <a:t>;   </a:t>
            </a:r>
            <a:r>
              <a:rPr lang="fr-FR" altLang="ja-JP" sz="2400" b="1" dirty="0">
                <a:latin typeface="Times New Roman"/>
                <a:sym typeface="Symbol"/>
              </a:rPr>
              <a:t>t = 1,...,T.</a:t>
            </a:r>
            <a:endParaRPr lang="ja-JP" altLang="en-US" sz="2400" b="1" dirty="0">
              <a:latin typeface="Times New Roman"/>
              <a:sym typeface="Symbol"/>
            </a:endParaRPr>
          </a:p>
          <a:p>
            <a:pPr algn="just"/>
            <a:r>
              <a:rPr lang="en-CA" altLang="ja-JP" sz="2400" b="1" dirty="0" smtClean="0">
                <a:latin typeface="Times New Roman"/>
              </a:rPr>
              <a:t>Take </a:t>
            </a:r>
            <a:r>
              <a:rPr lang="en-CA" altLang="ja-JP" sz="2400" b="1" dirty="0">
                <a:latin typeface="Times New Roman"/>
              </a:rPr>
              <a:t>the inner product of both sides of equations (5) with </a:t>
            </a:r>
            <a:r>
              <a:rPr lang="en-CA" altLang="ja-JP" sz="2400" b="1" dirty="0" err="1">
                <a:latin typeface="Times New Roman"/>
              </a:rPr>
              <a:t>q</a:t>
            </a:r>
            <a:r>
              <a:rPr lang="en-CA" altLang="ja-JP" sz="2400" b="1" baseline="30000" dirty="0" err="1">
                <a:latin typeface="Times New Roman"/>
              </a:rPr>
              <a:t>t</a:t>
            </a:r>
            <a:r>
              <a:rPr lang="ja-JP" altLang="en-US" sz="2400" b="1" dirty="0">
                <a:latin typeface="Times New Roman"/>
              </a:rPr>
              <a:t> </a:t>
            </a:r>
            <a:r>
              <a:rPr lang="en-CA" altLang="ja-JP" sz="2400" b="1" dirty="0">
                <a:latin typeface="Times New Roman"/>
              </a:rPr>
              <a:t>and use the resulting equations</a:t>
            </a:r>
            <a:r>
              <a:rPr lang="ja-JP" altLang="en-US" sz="2400" b="1" dirty="0">
                <a:latin typeface="Times New Roman"/>
              </a:rPr>
              <a:t> </a:t>
            </a:r>
            <a:r>
              <a:rPr lang="en-US" altLang="ja-JP" sz="2400" b="1" dirty="0">
                <a:latin typeface="Times New Roman"/>
              </a:rPr>
              <a:t>along with equations (7)</a:t>
            </a:r>
            <a:r>
              <a:rPr lang="ja-JP" altLang="en-US" sz="2400" b="1" dirty="0">
                <a:latin typeface="Times New Roman"/>
              </a:rPr>
              <a:t> </a:t>
            </a:r>
            <a:r>
              <a:rPr lang="en-CA" altLang="ja-JP" sz="2400" b="1" dirty="0">
                <a:latin typeface="Times New Roman"/>
              </a:rPr>
              <a:t>to solve for the Lagrange multipliers, </a:t>
            </a:r>
            <a:r>
              <a:rPr lang="ja-JP" altLang="en-US" sz="2400" b="1" dirty="0">
                <a:latin typeface="Times New Roman"/>
                <a:sym typeface="Symbol"/>
              </a:rPr>
              <a:t></a:t>
            </a:r>
            <a:r>
              <a:rPr lang="en-US" altLang="ja-JP" sz="2400" b="1" baseline="-25000" dirty="0">
                <a:latin typeface="Times New Roman"/>
                <a:sym typeface="Symbol"/>
              </a:rPr>
              <a:t>t</a:t>
            </a:r>
            <a:r>
              <a:rPr lang="en-US" altLang="ja-JP" sz="2400" b="1" dirty="0">
                <a:latin typeface="Times New Roman"/>
                <a:sym typeface="Symbol"/>
              </a:rPr>
              <a:t>:</a:t>
            </a:r>
            <a:endParaRPr lang="ja-JP" altLang="en-US" sz="2400" b="1" dirty="0">
              <a:latin typeface="Times New Roman"/>
              <a:sym typeface="Symbol"/>
            </a:endParaRPr>
          </a:p>
          <a:p>
            <a:pPr marL="0" indent="0" algn="just">
              <a:buNone/>
            </a:pPr>
            <a:r>
              <a:rPr lang="en-US" altLang="ja-JP" sz="2400" b="1" dirty="0" smtClean="0">
                <a:latin typeface="Times New Roman"/>
              </a:rPr>
              <a:t> (</a:t>
            </a:r>
            <a:r>
              <a:rPr lang="en-US" altLang="ja-JP" sz="2400" b="1" dirty="0">
                <a:latin typeface="Times New Roman"/>
              </a:rPr>
              <a:t>8)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Q(</a:t>
            </a:r>
            <a:r>
              <a:rPr lang="en-US" altLang="ja-JP" sz="2400" b="1" dirty="0" err="1">
                <a:latin typeface="Times New Roman"/>
                <a:sym typeface="Symbol"/>
              </a:rPr>
              <a:t>q</a:t>
            </a:r>
            <a:r>
              <a:rPr lang="en-US" altLang="ja-JP" sz="2400" b="1" baseline="30000" dirty="0" err="1">
                <a:latin typeface="Times New Roman"/>
                <a:sym typeface="Symbol"/>
              </a:rPr>
              <a:t>t</a:t>
            </a:r>
            <a:r>
              <a:rPr lang="en-US" altLang="ja-JP" sz="2400" b="1" dirty="0">
                <a:latin typeface="Times New Roman"/>
                <a:sym typeface="Symbol"/>
              </a:rPr>
              <a:t>)/</a:t>
            </a:r>
            <a:r>
              <a:rPr lang="en-US" altLang="ja-JP" sz="2400" b="1" dirty="0" smtClean="0">
                <a:latin typeface="Times New Roman"/>
                <a:sym typeface="Symbol"/>
              </a:rPr>
              <a:t>p</a:t>
            </a:r>
            <a:r>
              <a:rPr lang="en-US" altLang="ja-JP" sz="2400" b="1" baseline="30000" dirty="0" smtClean="0">
                <a:latin typeface="Times New Roman"/>
                <a:sym typeface="Symbol"/>
              </a:rPr>
              <a:t>t</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a:t>
            </a:r>
            <a:r>
              <a:rPr lang="ja-JP" altLang="en-US" sz="2400" b="1" dirty="0" smtClean="0">
                <a:latin typeface="Times New Roman"/>
                <a:sym typeface="Symbol"/>
              </a:rPr>
              <a:t>             </a:t>
            </a:r>
            <a:r>
              <a:rPr lang="en-US" altLang="ja-JP" sz="2400" b="1" dirty="0">
                <a:latin typeface="Times New Roman"/>
                <a:sym typeface="Symbol"/>
              </a:rPr>
              <a:t>t = 1,...,T</a:t>
            </a:r>
            <a:endParaRPr lang="ja-JP" altLang="en-US" sz="2400" b="1" dirty="0">
              <a:latin typeface="Times New Roman"/>
              <a:sym typeface="Symbol"/>
            </a:endParaRPr>
          </a:p>
          <a:p>
            <a:pPr marL="0" indent="0" algn="just">
              <a:buNone/>
            </a:pPr>
            <a:r>
              <a:rPr lang="ja-JP" altLang="en-US" sz="2400" b="1" dirty="0" smtClean="0">
                <a:latin typeface="Times New Roman"/>
              </a:rPr>
              <a:t>          </a:t>
            </a:r>
            <a:r>
              <a:rPr lang="en-US" altLang="ja-JP" sz="2400" b="1" dirty="0">
                <a:latin typeface="Times New Roman"/>
              </a:rPr>
              <a:t>=1/P</a:t>
            </a:r>
            <a:r>
              <a:rPr lang="en-US" altLang="ja-JP" sz="2400" b="1" baseline="30000" dirty="0">
                <a:latin typeface="Times New Roman"/>
              </a:rPr>
              <a:t>t</a:t>
            </a:r>
            <a:r>
              <a:rPr lang="ja-JP" altLang="en-US" sz="2400" b="1" dirty="0">
                <a:latin typeface="Times New Roman"/>
              </a:rPr>
              <a:t> </a:t>
            </a:r>
            <a:endParaRPr lang="en-CA" altLang="ja-JP" sz="2400" b="1" dirty="0" smtClean="0">
              <a:latin typeface="Times New Roman"/>
            </a:endParaRPr>
          </a:p>
          <a:p>
            <a:pPr marL="0" indent="0" algn="just">
              <a:buNone/>
            </a:pPr>
            <a:r>
              <a:rPr lang="ja-JP" altLang="en-US" sz="2400" b="1" dirty="0" smtClean="0">
                <a:latin typeface="Times New Roman"/>
              </a:rPr>
              <a:t>      </a:t>
            </a:r>
            <a:r>
              <a:rPr lang="en-US" altLang="ja-JP" sz="2400" b="1" dirty="0">
                <a:latin typeface="Times New Roman"/>
              </a:rPr>
              <a:t>using definitions</a:t>
            </a:r>
            <a:r>
              <a:rPr lang="ja-JP" altLang="en-US" sz="2400" b="1" dirty="0">
                <a:latin typeface="Times New Roman"/>
              </a:rPr>
              <a:t> </a:t>
            </a:r>
            <a:r>
              <a:rPr lang="en-US" altLang="ja-JP" sz="2400" b="1" dirty="0">
                <a:latin typeface="Times New Roman"/>
              </a:rPr>
              <a:t>(3</a:t>
            </a:r>
            <a:r>
              <a:rPr lang="en-US" altLang="ja-JP" sz="2400" b="1" dirty="0" smtClean="0">
                <a:latin typeface="Times New Roman"/>
              </a:rPr>
              <a:t>).</a:t>
            </a:r>
          </a:p>
          <a:p>
            <a:pPr algn="just"/>
            <a:r>
              <a:rPr lang="en-US" altLang="ja-JP" sz="2400" b="1" dirty="0" smtClean="0">
                <a:solidFill>
                  <a:srgbClr val="FF0000"/>
                </a:solidFill>
                <a:latin typeface="Times New Roman"/>
              </a:rPr>
              <a:t>Thus the Lagrange multipliers for the utility maximization problems are equal to the reciprocals of the aggregate price levels</a:t>
            </a:r>
            <a:r>
              <a:rPr lang="en-US" altLang="ja-JP" sz="2400" b="1" dirty="0" smtClean="0">
                <a:solidFill>
                  <a:srgbClr val="FF0000"/>
                </a:solidFill>
                <a:latin typeface="Times New Roman"/>
              </a:rPr>
              <a:t>. </a:t>
            </a:r>
            <a:r>
              <a:rPr lang="en-US" altLang="ja-JP" sz="2400" b="1" dirty="0" smtClean="0">
                <a:latin typeface="Times New Roman"/>
              </a:rPr>
              <a:t>.</a:t>
            </a:r>
          </a:p>
          <a:p>
            <a:pPr marL="347472" indent="-347472" algn="just">
              <a:spcBef>
                <a:spcPts val="576"/>
              </a:spcBef>
              <a:buSzPts val="2400"/>
              <a:buFont typeface="Arial"/>
              <a:buChar char="•"/>
            </a:pPr>
            <a:r>
              <a:rPr lang="en-CA" sz="2400" b="1" dirty="0">
                <a:solidFill>
                  <a:srgbClr val="000000"/>
                </a:solidFill>
                <a:latin typeface="Times New Roman"/>
                <a:ea typeface="ＭＳ Ｐゴシック"/>
              </a:rPr>
              <a:t>Substitute equations (8) into equations (5) and after a bit of rearrangement, the following </a:t>
            </a:r>
            <a:r>
              <a:rPr lang="en-CA" sz="2400" b="1" i="1" dirty="0">
                <a:solidFill>
                  <a:srgbClr val="FF0000"/>
                </a:solidFill>
                <a:latin typeface="Times New Roman"/>
                <a:ea typeface="ＭＳ Ｐゴシック"/>
              </a:rPr>
              <a:t>fundamental equations</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are obtained: </a:t>
            </a:r>
            <a:endParaRPr lang="en-CA" sz="2400" dirty="0"/>
          </a:p>
          <a:p>
            <a:pPr marL="0" indent="0">
              <a:spcBef>
                <a:spcPts val="576"/>
              </a:spcBef>
              <a:buNone/>
            </a:pPr>
            <a:r>
              <a:rPr lang="en-US" sz="2400" b="1" dirty="0">
                <a:solidFill>
                  <a:srgbClr val="000000"/>
                </a:solidFill>
                <a:latin typeface="Times New Roman"/>
                <a:ea typeface="ＭＳ Ｐゴシック"/>
              </a:rPr>
              <a:t>(10) p</a:t>
            </a:r>
            <a:r>
              <a:rPr lang="en-US" sz="2400" b="1" baseline="30000" dirty="0">
                <a:solidFill>
                  <a:srgbClr val="000000"/>
                </a:solidFill>
                <a:latin typeface="Times New Roman"/>
                <a:ea typeface="ＭＳ Ｐゴシック"/>
              </a:rPr>
              <a:t>t</a:t>
            </a:r>
            <a:r>
              <a:rPr lang="ja-JP" altLang="en-US" sz="2400" b="1" dirty="0">
                <a:solidFill>
                  <a:srgbClr val="000000"/>
                </a:solidFill>
                <a:latin typeface="Times New Roman"/>
                <a:ea typeface="Times New Roman"/>
              </a:rPr>
              <a:t> </a:t>
            </a:r>
            <a:r>
              <a:rPr lang="en-US" sz="2400" b="1" dirty="0">
                <a:solidFill>
                  <a:srgbClr val="000000"/>
                </a:solidFill>
                <a:latin typeface="Times New Roman"/>
                <a:ea typeface="ＭＳ Ｐゴシック"/>
              </a:rPr>
              <a:t>= </a:t>
            </a:r>
            <a:r>
              <a:rPr lang="en-US" sz="2400" b="1" dirty="0">
                <a:solidFill>
                  <a:srgbClr val="FF0000"/>
                </a:solidFill>
                <a:latin typeface="Times New Roman"/>
                <a:ea typeface="ＭＳ Ｐゴシック"/>
              </a:rPr>
              <a:t>P</a:t>
            </a:r>
            <a:r>
              <a:rPr lang="en-US" sz="2400" b="1" baseline="30000" dirty="0">
                <a:solidFill>
                  <a:srgbClr val="FF0000"/>
                </a:solidFill>
                <a:latin typeface="Times New Roman"/>
                <a:ea typeface="ＭＳ Ｐゴシック"/>
              </a:rPr>
              <a:t>t</a:t>
            </a:r>
            <a:r>
              <a:rPr lang="ja-JP" altLang="en-US" sz="2400" b="1" dirty="0">
                <a:solidFill>
                  <a:srgbClr val="000000"/>
                </a:solidFill>
                <a:latin typeface="Times New Roman"/>
                <a:sym typeface="Symbol"/>
              </a:rPr>
              <a:t></a:t>
            </a:r>
            <a:r>
              <a:rPr lang="en-US" sz="2400" b="1" baseline="-25000" dirty="0" err="1">
                <a:solidFill>
                  <a:srgbClr val="000000"/>
                </a:solidFill>
                <a:latin typeface="Times New Roman"/>
                <a:ea typeface="ＭＳ Ｐゴシック"/>
              </a:rPr>
              <a:t>q</a:t>
            </a:r>
            <a:r>
              <a:rPr lang="en-US" sz="2400" b="1" dirty="0" err="1">
                <a:solidFill>
                  <a:srgbClr val="000000"/>
                </a:solidFill>
                <a:latin typeface="Times New Roman"/>
                <a:ea typeface="ＭＳ Ｐゴシック"/>
              </a:rPr>
              <a:t>Q</a:t>
            </a:r>
            <a:r>
              <a:rPr lang="en-US" sz="2400" b="1" dirty="0">
                <a:solidFill>
                  <a:srgbClr val="000000"/>
                </a:solidFill>
                <a:latin typeface="Times New Roman"/>
                <a:ea typeface="ＭＳ Ｐゴシック"/>
              </a:rPr>
              <a:t>(</a:t>
            </a:r>
            <a:r>
              <a:rPr lang="en-US" sz="2400" b="1" dirty="0" err="1">
                <a:solidFill>
                  <a:srgbClr val="000000"/>
                </a:solidFill>
                <a:latin typeface="Times New Roman"/>
                <a:ea typeface="ＭＳ Ｐゴシック"/>
              </a:rPr>
              <a:t>q</a:t>
            </a:r>
            <a:r>
              <a:rPr lang="en-US" sz="2400" b="1" baseline="30000" dirty="0" err="1">
                <a:solidFill>
                  <a:srgbClr val="000000"/>
                </a:solidFill>
                <a:latin typeface="Times New Roman"/>
                <a:ea typeface="ＭＳ Ｐゴシック"/>
              </a:rPr>
              <a:t>t</a:t>
            </a:r>
            <a:r>
              <a:rPr lang="en-US" sz="2400" b="1" dirty="0">
                <a:solidFill>
                  <a:srgbClr val="000000"/>
                </a:solidFill>
                <a:latin typeface="Times New Roman"/>
                <a:ea typeface="ＭＳ Ｐゴシック"/>
              </a:rPr>
              <a:t>) ; t = 1,...,T. (Note the appearance of  </a:t>
            </a:r>
            <a:r>
              <a:rPr lang="en-US" sz="2400" b="1" dirty="0">
                <a:solidFill>
                  <a:srgbClr val="FF0000"/>
                </a:solidFill>
                <a:latin typeface="Times New Roman"/>
                <a:ea typeface="ＭＳ Ｐゴシック"/>
              </a:rPr>
              <a:t>P</a:t>
            </a:r>
            <a:r>
              <a:rPr lang="en-US" sz="2400" b="1" baseline="30000" dirty="0">
                <a:solidFill>
                  <a:srgbClr val="FF0000"/>
                </a:solidFill>
                <a:latin typeface="Times New Roman"/>
                <a:ea typeface="ＭＳ Ｐゴシック"/>
              </a:rPr>
              <a:t>t</a:t>
            </a:r>
            <a:r>
              <a:rPr lang="en-US" sz="2400" b="1" dirty="0">
                <a:solidFill>
                  <a:srgbClr val="000000"/>
                </a:solidFill>
                <a:latin typeface="Times New Roman"/>
                <a:ea typeface="ＭＳ Ｐゴシック"/>
              </a:rPr>
              <a:t> here).</a:t>
            </a:r>
            <a:endParaRPr lang="en-CA" dirty="0"/>
          </a:p>
          <a:p>
            <a:pPr algn="just"/>
            <a:endParaRPr lang="en-US" altLang="ja-JP" sz="2400" b="1" dirty="0" smtClean="0">
              <a:solidFill>
                <a:srgbClr val="FF0000"/>
              </a:solidFill>
              <a:latin typeface="Times New Roman"/>
            </a:endParaRPr>
          </a:p>
          <a:p>
            <a:pPr algn="just"/>
            <a:endParaRPr lang="ja-JP" altLang="en-US" sz="2400" b="1" dirty="0">
              <a:solidFill>
                <a:srgbClr val="FF0000"/>
              </a:solidFill>
              <a:latin typeface="Times New Roman"/>
            </a:endParaRPr>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9</a:t>
            </a:fld>
            <a:endParaRPr lang="en-CA" dirty="0"/>
          </a:p>
        </p:txBody>
      </p:sp>
    </p:spTree>
    <p:extLst>
      <p:ext uri="{BB962C8B-B14F-4D97-AF65-F5344CB8AC3E}">
        <p14:creationId xmlns:p14="http://schemas.microsoft.com/office/powerpoint/2010/main" val="3478690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2327</TotalTime>
  <Words>4747</Words>
  <Application>Microsoft Office PowerPoint</Application>
  <PresentationFormat>On-screen Show (4:3)</PresentationFormat>
  <Paragraphs>227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Quality Adjustment and Hedonics: An Attempt at a Unified Approach </vt:lpstr>
      <vt:lpstr>Introduction</vt:lpstr>
      <vt:lpstr>The Basic Consumer Theory Framework 1</vt:lpstr>
      <vt:lpstr>The Basic Consumer Theory Framework 2</vt:lpstr>
      <vt:lpstr>The Basic Consumer Theory Framework 3</vt:lpstr>
      <vt:lpstr>The Basic Consumer Theory Framework 4</vt:lpstr>
      <vt:lpstr>The Basic Consumer Theory Framework 5</vt:lpstr>
      <vt:lpstr>The Basic Consumer Theory Framework 6</vt:lpstr>
      <vt:lpstr>The Basic Consumer Theory Framework 7</vt:lpstr>
      <vt:lpstr>Time Product Dummy Hedonic Regressions: 1</vt:lpstr>
      <vt:lpstr>Time Product Dummy Hedonic Regressions: 2</vt:lpstr>
      <vt:lpstr>Time Product Dummy Hedonic Regressions: 3</vt:lpstr>
      <vt:lpstr>Time Product Dummy Hedonic Regressions: 4</vt:lpstr>
      <vt:lpstr>Time Product Dummy Hedonic Regressions: 5</vt:lpstr>
      <vt:lpstr>Time Product Dummy Hedonic Regressions: 6</vt:lpstr>
      <vt:lpstr>Time Product Dummy Regressions with Weights and with Missing Observations: 1</vt:lpstr>
      <vt:lpstr>Time Product Dummy Regressions with Weights and with Missing Observations: 2</vt:lpstr>
      <vt:lpstr>Time Product Dummy Regressions with Weights and with Missing Observations: 3</vt:lpstr>
      <vt:lpstr>Time Product Dummy Regressions with Weights and with Missing Observations: 4</vt:lpstr>
      <vt:lpstr>Time Dummy Hedonic Regressions with Characteristics and using Weights which Reflect Economic Importance: 1</vt:lpstr>
      <vt:lpstr>Time Dummy Hedonic Regressions with Characteristics and using Weights which Reflect Economic Importance: 2</vt:lpstr>
      <vt:lpstr>Time Dummy Hedonic Regressions with Characteristics and using Weights which Reflect Economic Importance: 3</vt:lpstr>
      <vt:lpstr>Time Dummy Hedonic Regressions with Characteristics and using Weights which Reflect Economic Importance: 4</vt:lpstr>
      <vt:lpstr>Final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developer</dc:creator>
  <cp:lastModifiedBy> </cp:lastModifiedBy>
  <cp:revision>99</cp:revision>
  <dcterms:created xsi:type="dcterms:W3CDTF">2014-02-09T04:51:48Z</dcterms:created>
  <dcterms:modified xsi:type="dcterms:W3CDTF">2021-05-08T22:18:19Z</dcterms:modified>
</cp:coreProperties>
</file>