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</p:sldMasterIdLst>
  <p:notesMasterIdLst>
    <p:notesMasterId r:id="rId27"/>
  </p:notesMasterIdLst>
  <p:sldIdLst>
    <p:sldId id="370" r:id="rId5"/>
    <p:sldId id="409" r:id="rId6"/>
    <p:sldId id="410" r:id="rId7"/>
    <p:sldId id="411" r:id="rId8"/>
    <p:sldId id="420" r:id="rId9"/>
    <p:sldId id="421" r:id="rId10"/>
    <p:sldId id="413" r:id="rId11"/>
    <p:sldId id="422" r:id="rId12"/>
    <p:sldId id="429" r:id="rId13"/>
    <p:sldId id="423" r:id="rId14"/>
    <p:sldId id="430" r:id="rId15"/>
    <p:sldId id="424" r:id="rId16"/>
    <p:sldId id="426" r:id="rId17"/>
    <p:sldId id="431" r:id="rId18"/>
    <p:sldId id="425" r:id="rId19"/>
    <p:sldId id="415" r:id="rId20"/>
    <p:sldId id="428" r:id="rId21"/>
    <p:sldId id="417" r:id="rId22"/>
    <p:sldId id="432" r:id="rId23"/>
    <p:sldId id="433" r:id="rId24"/>
    <p:sldId id="418" r:id="rId25"/>
    <p:sldId id="43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enhough, Liam" initials="GL" lastIdx="2" clrIdx="0">
    <p:extLst>
      <p:ext uri="{19B8F6BF-5375-455C-9EA6-DF929625EA0E}">
        <p15:presenceInfo xmlns:p15="http://schemas.microsoft.com/office/powerpoint/2012/main" userId="S::liam.greenhough@ons.gov.uk::cceae17d-9801-4e2f-b4da-8a62bbbdd4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57"/>
    <a:srgbClr val="27A0CC"/>
    <a:srgbClr val="008080"/>
    <a:srgbClr val="3B7A9E"/>
    <a:srgbClr val="37288B"/>
    <a:srgbClr val="A8BD3A"/>
    <a:srgbClr val="D2376D"/>
    <a:srgbClr val="00A5A1"/>
    <a:srgbClr val="B8860B"/>
    <a:srgbClr val="206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84724" autoAdjust="0"/>
  </p:normalViewPr>
  <p:slideViewPr>
    <p:cSldViewPr snapToGrid="0" snapToObjects="1">
      <p:cViewPr varScale="1">
        <p:scale>
          <a:sx n="96" d="100"/>
          <a:sy n="96" d="100"/>
        </p:scale>
        <p:origin x="1260" y="9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5" d="100"/>
          <a:sy n="155" d="100"/>
        </p:scale>
        <p:origin x="450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756CF1-1FCD-E243-925E-A75B8B4E667B}" type="datetimeFigureOut">
              <a:rPr lang="en-US" smtClean="0"/>
              <a:t>5/13/2021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95EDB-6B5D-864C-AC6A-318791A1A93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1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mf.org/en/Data/Statistics/cpi-manual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hlinkClick r:id="rId3"/>
              </a:rPr>
              <a:t>https://www.imf.org/en/Data/Statistics/cpi-manual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764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966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460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dirty="0"/>
              <a:t>Decision Tree – not suited to such a complex multiclassification task, found to have very low performance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dirty="0"/>
              <a:t>Random Forests – lower performance than </a:t>
            </a:r>
            <a:r>
              <a:rPr lang="en-GB" dirty="0" err="1"/>
              <a:t>XGBoost</a:t>
            </a:r>
            <a:endParaRPr lang="en-GB" dirty="0"/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dirty="0"/>
              <a:t>Logistic Regression and Support Vector Machine – slightly lower performance than </a:t>
            </a:r>
            <a:r>
              <a:rPr lang="en-GB" dirty="0" err="1"/>
              <a:t>XGBoost</a:t>
            </a:r>
            <a:r>
              <a:rPr lang="en-GB" dirty="0"/>
              <a:t> and longer run times. Support Vector Machines also lack out-the-box probabilities.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dirty="0"/>
              <a:t>Neural Network – small improvement on </a:t>
            </a:r>
            <a:r>
              <a:rPr lang="en-GB" dirty="0" err="1"/>
              <a:t>XGBoost</a:t>
            </a:r>
            <a:r>
              <a:rPr lang="en-GB" dirty="0"/>
              <a:t> in performance but harder to fit and maintain, may not justify performance gain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en-GB" dirty="0" err="1"/>
              <a:t>XGBoost</a:t>
            </a:r>
            <a:r>
              <a:rPr lang="en-GB" dirty="0"/>
              <a:t> – lots of advantages: relatively easy to fit (compared to Neural Networks), strong performance, has probabilities and fast training times (with GPU support)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921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7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Note: in the UK context, a “sweater” is often used interchangeably to mean sweatshirts (tighter-knit) and jumpers (looser-knit)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240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895EDB-6B5D-864C-AC6A-318791A1A935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003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B3lqlg256m8?utm_source=unsplash&amp;utm_medium=referral&amp;utm_content=creditCopyText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hyperlink" Target="https://unsplash.com/search/photos/presentation?utm_source=unsplash&amp;utm_medium=referral&amp;utm_content=creditCopyText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A6F2061-5E6E-7440-8213-347350CB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531F1-065E-594C-8147-D209A7179285}" type="datetime4">
              <a:rPr lang="en-GB" smtClean="0"/>
              <a:t>13 May 2021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BF0A45B-F2C7-C449-BF19-A76C374C0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3003A7E-23D8-E24C-BF09-F295F1F8A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736C68A0-3B91-D547-860A-58AFF6D1F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9343" y="880838"/>
            <a:ext cx="6910357" cy="327780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C5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Write your title here</a:t>
            </a:r>
            <a:b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C5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3C57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(in sentence case)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08E0EA14-7348-FB49-B0DB-D8600EBF4C8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4711184"/>
            <a:ext cx="10515600" cy="1200329"/>
          </a:xfrm>
          <a:prstGeom prst="rect">
            <a:avLst/>
          </a:prstGeom>
        </p:spPr>
        <p:txBody>
          <a:bodyPr vert="horz" lIns="0" tIns="45720" rIns="91440" bIns="45720" rtlCol="0" anchor="t" anchorCtr="0">
            <a:spAutoFit/>
          </a:bodyPr>
          <a:lstStyle>
            <a:lvl1pPr>
              <a:spcBef>
                <a:spcPts val="0"/>
              </a:spcBef>
              <a:spcAft>
                <a:spcPts val="0"/>
              </a:spcAft>
              <a:defRPr sz="24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Title</a:t>
            </a:r>
            <a:b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b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@Twitter-handle (if desired)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8A06CB80-AF0F-B54A-A31F-0FB8E0F9BB8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200" y="4255794"/>
            <a:ext cx="10515600" cy="523220"/>
          </a:xfrm>
          <a:prstGeom prst="rect">
            <a:avLst/>
          </a:prstGeom>
        </p:spPr>
        <p:txBody>
          <a:bodyPr vert="horz" lIns="0" tIns="45720" rIns="91440" bIns="45720" rtlCol="0" anchor="b" anchorCtr="0">
            <a:spAutoFit/>
          </a:bodyPr>
          <a:lstStyle>
            <a:lvl1pPr>
              <a:spcBef>
                <a:spcPts val="0"/>
              </a:spcBef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765539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matisse">
    <p:bg>
      <p:bgPr>
        <a:solidFill>
          <a:srgbClr val="003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335C0D86-6B6D-9340-A3E4-0C4964615F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9705124-4B77-4A45-9308-A04738CB6E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3713836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lide matisse">
    <p:bg>
      <p:bgPr>
        <a:solidFill>
          <a:srgbClr val="20609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622D5613-4A3F-4C4D-AB7A-78FCC248ADE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4C955DF-BE42-D34D-9E3E-CC9BF3A6DE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3803981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astral">
    <p:bg>
      <p:bgPr>
        <a:solidFill>
          <a:srgbClr val="3B7A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5620796-8D76-664C-B761-7F015F0DFF3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DC45B465-DB9D-1B4E-98E6-EC6BC62650E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FC7DF6CB-9235-DA4D-B1A3-7CA9292828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393884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light blue">
    <p:bg>
      <p:bgPr>
        <a:solidFill>
          <a:srgbClr val="27A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13A9CD3-E6C3-0344-974D-58215B0ABAAA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680E1A51-C56D-6C4C-90F5-70BA71A10A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07FCA63-88F4-0D40-B646-DB3E33AA93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3460749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light teal">
    <p:bg>
      <p:bgPr>
        <a:solidFill>
          <a:srgbClr val="00A5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AED0727-79E8-044A-A266-B0C74790E72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24E14278-FEE3-0242-BA15-B6E28E53E8F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594CD60-7AAD-6645-8BE7-91075D074D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1507398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teal">
    <p:bg>
      <p:bgPr>
        <a:solidFill>
          <a:srgbClr val="0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BEE2D9E-3E87-ED40-89C2-DBA774F1F211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5903921C-6D50-A849-B477-5BE38F246FF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FFF5308-8243-A94B-81A6-3885912D01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3052376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salem">
    <p:bg>
      <p:bgPr>
        <a:solidFill>
          <a:srgbClr val="0F82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6F6E82-1A2A-A042-8877-3692D4187F3F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D120A143-5C37-E449-99C7-B1D969F1B8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4334A07-9B9F-A349-8CB2-86A842F8F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1606977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gold">
    <p:bg>
      <p:bgPr>
        <a:solidFill>
          <a:srgbClr val="B8860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B81843D-E333-4F4C-A36D-94080D3638C8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ubtitle 2">
            <a:extLst>
              <a:ext uri="{FF2B5EF4-FFF2-40B4-BE49-F238E27FC236}">
                <a16:creationId xmlns:a16="http://schemas.microsoft.com/office/drawing/2014/main" id="{C62F1910-CA81-E648-B863-DE791419B0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E7CF45C-0FAE-7E42-85CA-A478088C01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599001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poppy">
    <p:bg>
      <p:bgPr>
        <a:solidFill>
          <a:srgbClr val="D32F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661407-3B8B-664A-A263-554870E58063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97414DBD-79C5-A244-8B4E-E0A37BD60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A16821C-C6DC-7B48-A948-EEC91826F2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26482399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pink">
    <p:bg>
      <p:bgPr>
        <a:solidFill>
          <a:srgbClr val="D237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67D8161-5352-AC4F-8422-00F311FA85FA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D0B060B4-A511-0047-913D-9721FF5144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3386FE0-A862-5740-962C-C24D3F6B9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119082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ngle column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AB7C50D-A92E-F542-A579-D6ACCE3E0F84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470A4C7-A3A2-8C48-94D5-E7589555BBE3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003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884149"/>
            <a:ext cx="10515600" cy="75713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4800"/>
            </a:lvl1pPr>
          </a:lstStyle>
          <a:p>
            <a:r>
              <a:rPr lang="en-US" dirty="0"/>
              <a:t>Add your heading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911108"/>
            <a:ext cx="10515600" cy="2518575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>
              <a:lnSpc>
                <a:spcPct val="110000"/>
              </a:lnSpc>
              <a:spcAft>
                <a:spcPts val="1000"/>
              </a:spcAft>
              <a:defRPr sz="3200">
                <a:solidFill>
                  <a:schemeClr val="tx2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Single column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 descr="Office fo National Statistics Logo">
            <a:extLst>
              <a:ext uri="{FF2B5EF4-FFF2-40B4-BE49-F238E27FC236}">
                <a16:creationId xmlns:a16="http://schemas.microsoft.com/office/drawing/2014/main" id="{67FFCDAA-C62B-DC43-BF5D-DB783C64E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10" name="Picture 9" descr="Office fo National Statistics Logo">
            <a:extLst>
              <a:ext uri="{FF2B5EF4-FFF2-40B4-BE49-F238E27FC236}">
                <a16:creationId xmlns:a16="http://schemas.microsoft.com/office/drawing/2014/main" id="{82AAAE08-3182-8445-B596-A9BC966ABF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B8A9106-B24D-064D-974C-C8C4B2C84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C4B6832-9A04-854F-9075-DF58CE992F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48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prince">
    <p:bg>
      <p:bgPr>
        <a:solidFill>
          <a:srgbClr val="6E2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5FF6451-6437-294C-AE93-D483699E514B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543DF038-D2D9-464B-9CBE-BD4B00AFCE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2A06972-B375-D540-B534-45327AACF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564752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purple">
    <p:bg>
      <p:bgPr>
        <a:solidFill>
          <a:srgbClr val="3728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9692B31-F575-6549-88BE-268E460843FC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461247D4-94C2-BE4C-A999-F549F7698C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650BAC6-52B8-9D45-96A4-4363AFCA8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2881504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bg>
      <p:bgPr>
        <a:solidFill>
          <a:srgbClr val="3231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1E16F23-B3CF-314E-AFD9-633806B1334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C51DA302-E673-0B48-9032-76748EE3E6F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F0107D9C-8794-7E4B-B350-FEC30E7FAE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9955033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gradient 1">
    <p:bg>
      <p:bgPr>
        <a:gradFill flip="none" rotWithShape="1">
          <a:gsLst>
            <a:gs pos="81000">
              <a:srgbClr val="003C57"/>
            </a:gs>
            <a:gs pos="0">
              <a:srgbClr val="00808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B9896418-9A93-F547-B375-91E5E5B76A8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7295645-9FDE-574A-9486-F7FDBDF378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2723784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gradient 2">
    <p:bg>
      <p:bgPr>
        <a:gradFill flip="none" rotWithShape="1">
          <a:gsLst>
            <a:gs pos="81000">
              <a:srgbClr val="008080"/>
            </a:gs>
            <a:gs pos="0">
              <a:srgbClr val="27A0C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2BB51AC8-339B-F542-A4E2-891D4443FD7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6165A53-E610-A246-BF2B-8FE1F65A42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3301920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gradient 44">
    <p:bg>
      <p:bgPr>
        <a:gradFill flip="none" rotWithShape="1">
          <a:gsLst>
            <a:gs pos="81000">
              <a:srgbClr val="37288B"/>
            </a:gs>
            <a:gs pos="0">
              <a:srgbClr val="D2376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F692672-45E9-DB45-968E-472F1D3201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3A6E39D-26AC-134F-96EF-39DF3B1062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41168077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gradient 66">
    <p:bg>
      <p:bgPr>
        <a:gradFill flip="none" rotWithShape="1">
          <a:gsLst>
            <a:gs pos="81000">
              <a:srgbClr val="0F8243"/>
            </a:gs>
            <a:gs pos="0">
              <a:srgbClr val="00A5A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10A3A34B-DE42-9B4B-9D76-6B04A45E109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C16E151-0ED9-1744-A65B-E522680406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3795716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Section slide ONS blue">
    <p:bg>
      <p:bgPr>
        <a:gradFill flip="none" rotWithShape="1">
          <a:gsLst>
            <a:gs pos="0">
              <a:srgbClr val="E9742C"/>
            </a:gs>
            <a:gs pos="81000">
              <a:srgbClr val="D2376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7" name="Picture 6" descr="Office fo National Statistics Logo">
            <a:extLst>
              <a:ext uri="{FF2B5EF4-FFF2-40B4-BE49-F238E27FC236}">
                <a16:creationId xmlns:a16="http://schemas.microsoft.com/office/drawing/2014/main" id="{F1E49A7E-84FB-9B4F-8BC0-CC6BDC349F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FE11B252-106E-D845-B192-770BA16A6E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A4B3A4D-4DE7-BE46-A8F2-E186A17B7E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30269342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2_Section slide ONS blue">
    <p:bg>
      <p:bgPr>
        <a:gradFill flip="none" rotWithShape="1">
          <a:gsLst>
            <a:gs pos="81000">
              <a:srgbClr val="E2BC22"/>
            </a:gs>
            <a:gs pos="0">
              <a:srgbClr val="FF993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Office fo National Statistics Logo">
            <a:extLst>
              <a:ext uri="{FF2B5EF4-FFF2-40B4-BE49-F238E27FC236}">
                <a16:creationId xmlns:a16="http://schemas.microsoft.com/office/drawing/2014/main" id="{897A9EDC-56A8-414B-B882-D53DFB417E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-100000" contrast="-100000"/>
          </a:blip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AA1490B-BB3E-0748-BA6A-B85866965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9" name="Footer Placeholder 13">
            <a:extLst>
              <a:ext uri="{FF2B5EF4-FFF2-40B4-BE49-F238E27FC236}">
                <a16:creationId xmlns:a16="http://schemas.microsoft.com/office/drawing/2014/main" id="{61622BCB-5999-744E-B77D-08F504F71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7A17917-5AA2-9546-83BC-34444E3C1470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ubtitle 2">
            <a:extLst>
              <a:ext uri="{FF2B5EF4-FFF2-40B4-BE49-F238E27FC236}">
                <a16:creationId xmlns:a16="http://schemas.microsoft.com/office/drawing/2014/main" id="{F27CF227-6C56-1B4B-8B3C-836CBD42133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ctr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rgbClr val="003C5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6DFADB9-CC9D-E547-8CD9-C58C55DDD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824928"/>
            <a:ext cx="10515600" cy="997196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ctr">
              <a:defRPr sz="7200">
                <a:solidFill>
                  <a:srgbClr val="003C57"/>
                </a:solidFill>
              </a:defRPr>
            </a:lvl1pPr>
          </a:lstStyle>
          <a:p>
            <a:r>
              <a:rPr lang="en-US" dirty="0"/>
              <a:t>Section slide</a:t>
            </a:r>
          </a:p>
        </p:txBody>
      </p:sp>
    </p:spTree>
    <p:extLst>
      <p:ext uri="{BB962C8B-B14F-4D97-AF65-F5344CB8AC3E}">
        <p14:creationId xmlns:p14="http://schemas.microsoft.com/office/powerpoint/2010/main" val="10408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5BE5F0-67EC-0641-9E8B-7BC2DE4910BB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5632E3-E91E-8442-8ABA-C41030399038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923634"/>
            <a:ext cx="4961351" cy="2485680"/>
          </a:xfrm>
          <a:prstGeom prst="rect">
            <a:avLst/>
          </a:prstGeom>
        </p:spPr>
        <p:txBody>
          <a:bodyPr wrap="square" anchor="t" anchorCtr="0"/>
          <a:lstStyle>
            <a:lvl1pPr>
              <a:spcAft>
                <a:spcPts val="1000"/>
              </a:spcAft>
              <a:defRPr sz="3200">
                <a:solidFill>
                  <a:schemeClr val="tx2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Column one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923634"/>
            <a:ext cx="5199743" cy="2485680"/>
          </a:xfrm>
          <a:prstGeom prst="rect">
            <a:avLst/>
          </a:prstGeom>
        </p:spPr>
        <p:txBody>
          <a:bodyPr wrap="square" anchor="t" anchorCtr="0"/>
          <a:lstStyle>
            <a:lvl1pPr>
              <a:spcAft>
                <a:spcPts val="1000"/>
              </a:spcAft>
              <a:defRPr sz="3200">
                <a:solidFill>
                  <a:schemeClr val="tx2"/>
                </a:solidFill>
              </a:defRPr>
            </a:lvl1pPr>
            <a:lvl2pPr>
              <a:spcAft>
                <a:spcPts val="500"/>
              </a:spcAft>
              <a:defRPr sz="2800">
                <a:solidFill>
                  <a:schemeClr val="tx2"/>
                </a:solidFill>
              </a:defRPr>
            </a:lvl2pPr>
            <a:lvl3pPr>
              <a:spcAft>
                <a:spcPts val="500"/>
              </a:spcAft>
              <a:defRPr sz="2400">
                <a:solidFill>
                  <a:schemeClr val="tx2"/>
                </a:solidFill>
              </a:defRPr>
            </a:lvl3pPr>
            <a:lvl4pPr>
              <a:spcAft>
                <a:spcPts val="500"/>
              </a:spcAft>
              <a:defRPr sz="2000">
                <a:solidFill>
                  <a:schemeClr val="tx2"/>
                </a:solidFill>
              </a:defRPr>
            </a:lvl4pPr>
            <a:lvl5pPr>
              <a:spcAft>
                <a:spcPts val="500"/>
              </a:spcAft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Column two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Office fo National Statistics Logo">
            <a:extLst>
              <a:ext uri="{FF2B5EF4-FFF2-40B4-BE49-F238E27FC236}">
                <a16:creationId xmlns:a16="http://schemas.microsoft.com/office/drawing/2014/main" id="{4269F602-9ED2-AA41-912E-6C0E206DA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13" name="Picture 12" descr="Office fo National Statistics Logo">
            <a:extLst>
              <a:ext uri="{FF2B5EF4-FFF2-40B4-BE49-F238E27FC236}">
                <a16:creationId xmlns:a16="http://schemas.microsoft.com/office/drawing/2014/main" id="{F45FD056-94E7-E64A-B074-49E5994B28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F8E2729-03F2-4F77-BF33-CCC290F9D7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83305"/>
            <a:ext cx="10515600" cy="75713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4800"/>
            </a:lvl1pPr>
          </a:lstStyle>
          <a:p>
            <a:r>
              <a:rPr lang="en-US" dirty="0"/>
              <a:t>Add your heading here</a:t>
            </a:r>
          </a:p>
        </p:txBody>
      </p:sp>
    </p:spTree>
    <p:extLst>
      <p:ext uri="{BB962C8B-B14F-4D97-AF65-F5344CB8AC3E}">
        <p14:creationId xmlns:p14="http://schemas.microsoft.com/office/powerpoint/2010/main" val="117577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5BE5F0-67EC-0641-9E8B-7BC2DE4910BB}"/>
              </a:ext>
            </a:extLst>
          </p:cNvPr>
          <p:cNvSpPr/>
          <p:nvPr userDrawn="1"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5632E3-E91E-8442-8ABA-C41030399038}"/>
              </a:ext>
            </a:extLst>
          </p:cNvPr>
          <p:cNvSpPr/>
          <p:nvPr/>
        </p:nvSpPr>
        <p:spPr>
          <a:xfrm>
            <a:off x="0" y="6037942"/>
            <a:ext cx="12192000" cy="820058"/>
          </a:xfrm>
          <a:prstGeom prst="rect">
            <a:avLst/>
          </a:prstGeom>
          <a:solidFill>
            <a:srgbClr val="183E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Office fo National Statistics Logo">
            <a:extLst>
              <a:ext uri="{FF2B5EF4-FFF2-40B4-BE49-F238E27FC236}">
                <a16:creationId xmlns:a16="http://schemas.microsoft.com/office/drawing/2014/main" id="{4269F602-9ED2-AA41-912E-6C0E206DA6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pic>
        <p:nvPicPr>
          <p:cNvPr id="13" name="Picture 12" descr="Office fo National Statistics Logo">
            <a:extLst>
              <a:ext uri="{FF2B5EF4-FFF2-40B4-BE49-F238E27FC236}">
                <a16:creationId xmlns:a16="http://schemas.microsoft.com/office/drawing/2014/main" id="{F45FD056-94E7-E64A-B074-49E5994B280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4E2FF2-096C-C349-8B44-CFA5388E95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698955"/>
            <a:ext cx="10515600" cy="4774919"/>
          </a:xfrm>
          <a:prstGeom prst="rect">
            <a:avLst/>
          </a:prstGeom>
        </p:spPr>
        <p:txBody>
          <a:bodyPr anchor="t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chart here</a:t>
            </a:r>
          </a:p>
        </p:txBody>
      </p:sp>
    </p:spTree>
    <p:extLst>
      <p:ext uri="{BB962C8B-B14F-4D97-AF65-F5344CB8AC3E}">
        <p14:creationId xmlns:p14="http://schemas.microsoft.com/office/powerpoint/2010/main" val="3171598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rt page - minimal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5D913410-9DC7-834A-B330-976E80A56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Footer Placeholder 13">
            <a:extLst>
              <a:ext uri="{FF2B5EF4-FFF2-40B4-BE49-F238E27FC236}">
                <a16:creationId xmlns:a16="http://schemas.microsoft.com/office/drawing/2014/main" id="{EA701F44-73AD-C64B-8322-8400CB324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E4E2FF2-096C-C349-8B44-CFA5388E95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698955"/>
            <a:ext cx="10515600" cy="5296600"/>
          </a:xfrm>
          <a:prstGeom prst="rect">
            <a:avLst/>
          </a:prstGeom>
        </p:spPr>
        <p:txBody>
          <a:bodyPr anchor="t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chart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69BF73-290C-6047-BFA6-A01EFEA976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86250"/>
            <a:ext cx="3331866" cy="2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4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one image righ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AEE310C-A9B2-BC47-9C43-3532231F7D7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966959" y="657094"/>
            <a:ext cx="7386841" cy="5553206"/>
          </a:xfrm>
          <a:prstGeom prst="rect">
            <a:avLst/>
          </a:prstGeom>
          <a:solidFill>
            <a:schemeClr val="bg2"/>
          </a:solidFill>
        </p:spPr>
        <p:txBody>
          <a:bodyPr wrap="square" lIns="720000" tIns="720000" rIns="720000" bIns="720000" anchor="ctr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</a:t>
            </a:r>
            <a:br>
              <a:rPr lang="en-US" dirty="0"/>
            </a:br>
            <a:r>
              <a:rPr lang="en-US" dirty="0"/>
              <a:t>(aspect ratio 4:3)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8FEEAC52-023A-4141-AB03-37B649B1552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38200" y="657094"/>
            <a:ext cx="2819400" cy="1134799"/>
          </a:xfrm>
          <a:prstGeom prst="rect">
            <a:avLst/>
          </a:prstGeom>
        </p:spPr>
        <p:txBody>
          <a:bodyPr anchor="t" anchorCtr="0"/>
          <a:lstStyle>
            <a:lvl1pPr>
              <a:spcBef>
                <a:spcPts val="0"/>
              </a:spcBef>
              <a:spcAft>
                <a:spcPts val="1000"/>
              </a:spcAft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Text left, one image right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2EEFC85-1348-1B4D-BA3F-948A6B6A2C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5" name="Footer Placeholder 13">
            <a:extLst>
              <a:ext uri="{FF2B5EF4-FFF2-40B4-BE49-F238E27FC236}">
                <a16:creationId xmlns:a16="http://schemas.microsoft.com/office/drawing/2014/main" id="{3C90513C-0A03-D04D-8CDF-DC791864E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C3BF26-5A0A-2F4A-8A8D-6072F11EC8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86250"/>
            <a:ext cx="3331866" cy="2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63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left, two images righ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ED01163-A081-394B-A56F-2E745CD47F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7000" y="641088"/>
            <a:ext cx="4876799" cy="280061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 (aspect ratio 16:9)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8E0808A-C000-3448-B1E8-1D107559C5C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8200" y="657094"/>
            <a:ext cx="5168900" cy="593112"/>
          </a:xfrm>
          <a:prstGeom prst="rect">
            <a:avLst/>
          </a:prstGeom>
        </p:spPr>
        <p:txBody>
          <a:bodyPr anchor="t" anchorCtr="0"/>
          <a:lstStyle>
            <a:lvl1pPr>
              <a:spcBef>
                <a:spcPts val="0"/>
              </a:spcBef>
              <a:spcAft>
                <a:spcPts val="1000"/>
              </a:spcAft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Text left, two images right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F0C757D-809E-2D4A-9E4D-DFA6D9C02CE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77000" y="3441700"/>
            <a:ext cx="4876800" cy="2768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 (aspect ratio 16:9)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DE7D3AB-96D3-4643-83A3-E505E78A73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6" name="Footer Placeholder 13">
            <a:extLst>
              <a:ext uri="{FF2B5EF4-FFF2-40B4-BE49-F238E27FC236}">
                <a16:creationId xmlns:a16="http://schemas.microsoft.com/office/drawing/2014/main" id="{9F2D74FC-DE0D-9142-9052-7DC552A8C9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t" anchorCtr="0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3CB928-464E-0442-B8A8-844F0B513A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6286250"/>
            <a:ext cx="3331866" cy="28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363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image grid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ED01163-A081-394B-A56F-2E745CD47F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77000" y="641088"/>
            <a:ext cx="4876799" cy="280061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 (aspect ratio 16:9)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F0C757D-809E-2D4A-9E4D-DFA6D9C02CE5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477000" y="3441700"/>
            <a:ext cx="4876800" cy="2768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 (aspect ratio 16:9)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D7AF38B-FBB9-3F4D-B8B3-1F0F79401D2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00100" y="641088"/>
            <a:ext cx="5676899" cy="556921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txBody>
          <a:bodyPr wrap="square" lIns="720000" tIns="720000" rIns="720000" bIns="720000" anchor="ctr" anchorCtr="0"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Add your image here (aspect ratio 1:1)</a:t>
            </a:r>
          </a:p>
        </p:txBody>
      </p:sp>
    </p:spTree>
    <p:extLst>
      <p:ext uri="{BB962C8B-B14F-4D97-AF65-F5344CB8AC3E}">
        <p14:creationId xmlns:p14="http://schemas.microsoft.com/office/powerpoint/2010/main" val="58308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 slie with text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14DE38-8C4D-6F43-8595-E82C3F754B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84022C-717A-394E-A7B0-E38478A09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87C01F-E831-1347-BF6E-F8337514E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902BB99-C1A9-5442-B7D5-319F4DAA161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52496" y="5403397"/>
            <a:ext cx="6677417" cy="1018677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(Replace the background image and include any copyright information e.g. </a:t>
            </a:r>
            <a:r>
              <a:rPr lang="en-US" dirty="0">
                <a:solidFill>
                  <a:schemeClr val="bg1"/>
                </a:solidFill>
              </a:rPr>
              <a:t>© Photo by</a:t>
            </a:r>
            <a:r>
              <a:rPr lang="en-GB" dirty="0">
                <a:solidFill>
                  <a:schemeClr val="bg1"/>
                </a:solidFill>
              </a:rPr>
              <a:t> </a:t>
            </a:r>
            <a:r>
              <a:rPr lang="en-GB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Hermes Rivera</a:t>
            </a:r>
            <a:r>
              <a:rPr lang="en-GB" dirty="0">
                <a:solidFill>
                  <a:schemeClr val="bg1"/>
                </a:solidFill>
              </a:rPr>
              <a:t> on </a:t>
            </a:r>
            <a:r>
              <a:rPr lang="en-GB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r>
              <a:rPr lang="en-GB" dirty="0">
                <a:solidFill>
                  <a:schemeClr val="bg1"/>
                </a:solidFill>
              </a:rPr>
              <a:t>)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CB83E4B-B9C7-0F43-932F-F73B5EC8324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3916872"/>
            <a:ext cx="10515600" cy="1655762"/>
          </a:xfrm>
          <a:prstGeom prst="rect">
            <a:avLst/>
          </a:prstGeom>
        </p:spPr>
        <p:txBody>
          <a:bodyPr tIns="72000" bIns="0" anchor="t" anchorCtr="0">
            <a:normAutofit/>
          </a:bodyPr>
          <a:lstStyle>
            <a:lvl1pPr marL="0" indent="0" algn="l">
              <a:lnSpc>
                <a:spcPts val="3800"/>
              </a:lnSpc>
              <a:spcBef>
                <a:spcPts val="0"/>
              </a:spcBef>
              <a:spcAft>
                <a:spcPts val="1000"/>
              </a:spcAft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3AAA621-F3CF-3740-81C1-B8882EE4AE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991127"/>
            <a:ext cx="10515600" cy="830997"/>
          </a:xfrm>
          <a:prstGeom prst="rect">
            <a:avLst/>
          </a:prstGeom>
        </p:spPr>
        <p:txBody>
          <a:bodyPr tIns="0" rIns="0" bIns="0" anchor="b" anchorCtr="0">
            <a:sp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Image slide</a:t>
            </a:r>
          </a:p>
        </p:txBody>
      </p:sp>
      <p:pic>
        <p:nvPicPr>
          <p:cNvPr id="10" name="Picture 9" descr="Office fo National Statistics Logo">
            <a:extLst>
              <a:ext uri="{FF2B5EF4-FFF2-40B4-BE49-F238E27FC236}">
                <a16:creationId xmlns:a16="http://schemas.microsoft.com/office/drawing/2014/main" id="{36D644A2-8493-254A-8BCA-A43EE10C271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8200" y="6292113"/>
            <a:ext cx="3325741" cy="28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29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ffice for National Statistics Logo">
            <a:extLst>
              <a:ext uri="{FF2B5EF4-FFF2-40B4-BE49-F238E27FC236}">
                <a16:creationId xmlns:a16="http://schemas.microsoft.com/office/drawing/2014/main" id="{9D6A1342-DE99-4B4D-B5AF-C43FDAE08636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8439750" y="860003"/>
            <a:ext cx="2914650" cy="571500"/>
          </a:xfrm>
          <a:prstGeom prst="rect">
            <a:avLst/>
          </a:prstGeom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48F094D-06E7-4D4C-A30E-6245801E4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662087" y="6250891"/>
            <a:ext cx="2867826" cy="365125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3C57"/>
                </a:solidFill>
              </a:defRPr>
            </a:lvl1pPr>
          </a:lstStyle>
          <a:p>
            <a:pPr algn="ctr"/>
            <a:fld id="{232417FB-2EF4-EC49-BC13-97513C37E9E5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947E464-F91B-FD47-B97A-E5129B4544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29913" y="6250890"/>
            <a:ext cx="384203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2000" b="1">
                <a:solidFill>
                  <a:srgbClr val="003C57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Date Placeholder 15">
            <a:extLst>
              <a:ext uri="{FF2B5EF4-FFF2-40B4-BE49-F238E27FC236}">
                <a16:creationId xmlns:a16="http://schemas.microsoft.com/office/drawing/2014/main" id="{C57F1779-22FA-E74D-A68A-DE59AC0306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250892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2000" b="1">
                <a:solidFill>
                  <a:srgbClr val="003C57"/>
                </a:solidFill>
              </a:defRPr>
            </a:lvl1pPr>
          </a:lstStyle>
          <a:p>
            <a:fld id="{695CE8D2-2A51-934B-BEE8-FEA5F81FAF91}" type="datetime4">
              <a:rPr lang="en-GB" smtClean="0"/>
              <a:t>13 May 2021</a:t>
            </a:fld>
            <a:endParaRPr lang="en-US" dirty="0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C7606C98-43DA-624E-A126-318E4E297157}"/>
              </a:ext>
            </a:extLst>
          </p:cNvPr>
          <p:cNvSpPr txBox="1">
            <a:spLocks/>
          </p:cNvSpPr>
          <p:nvPr userDrawn="1"/>
        </p:nvSpPr>
        <p:spPr>
          <a:xfrm>
            <a:off x="838200" y="714371"/>
            <a:ext cx="6691713" cy="383284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rgbClr val="003C57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4800" dirty="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5DCB11-47E3-BC4E-87BE-ED66A7AC92CD}"/>
              </a:ext>
            </a:extLst>
          </p:cNvPr>
          <p:cNvCxnSpPr>
            <a:cxnSpLocks/>
          </p:cNvCxnSpPr>
          <p:nvPr userDrawn="1"/>
        </p:nvCxnSpPr>
        <p:spPr>
          <a:xfrm>
            <a:off x="823943" y="6055339"/>
            <a:ext cx="10548000" cy="0"/>
          </a:xfrm>
          <a:prstGeom prst="line">
            <a:avLst/>
          </a:prstGeom>
          <a:ln w="25400">
            <a:solidFill>
              <a:srgbClr val="003C5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4">
            <a:extLst>
              <a:ext uri="{FF2B5EF4-FFF2-40B4-BE49-F238E27FC236}">
                <a16:creationId xmlns:a16="http://schemas.microsoft.com/office/drawing/2014/main" id="{B695BB35-B7F9-BE46-A43E-B9B750880AE4}"/>
              </a:ext>
            </a:extLst>
          </p:cNvPr>
          <p:cNvSpPr txBox="1">
            <a:spLocks/>
          </p:cNvSpPr>
          <p:nvPr userDrawn="1"/>
        </p:nvSpPr>
        <p:spPr>
          <a:xfrm>
            <a:off x="838200" y="644843"/>
            <a:ext cx="7052953" cy="34906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rgbClr val="003C57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4D2E5A76-65BE-0B4A-9E47-4BFC8F8BB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43" y="880837"/>
            <a:ext cx="6910357" cy="3817821"/>
          </a:xfrm>
          <a:prstGeom prst="rect">
            <a:avLst/>
          </a:prstGeom>
        </p:spPr>
        <p:txBody>
          <a:bodyPr vert="horz" lIns="0" tIns="45720" rIns="91440" bIns="45720" rtlCol="0" anchor="t" anchorCtr="0">
            <a:normAutofit/>
          </a:bodyPr>
          <a:lstStyle/>
          <a:p>
            <a:r>
              <a:rPr lang="en-US" dirty="0"/>
              <a:t>Write your title here</a:t>
            </a:r>
            <a:br>
              <a:rPr lang="en-US" dirty="0"/>
            </a:br>
            <a:r>
              <a:rPr lang="en-US" dirty="0"/>
              <a:t>(in sentence case)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85E22-5EF0-604F-9D81-8D5521977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81404"/>
            <a:ext cx="10515600" cy="2646815"/>
          </a:xfrm>
          <a:prstGeom prst="rect">
            <a:avLst/>
          </a:prstGeom>
        </p:spPr>
        <p:txBody>
          <a:bodyPr vert="horz" lIns="0" tIns="46800" rIns="0" bIns="45720" rtlCol="0">
            <a:sp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91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86" r:id="rId4"/>
    <p:sldLayoutId id="2147483708" r:id="rId5"/>
    <p:sldLayoutId id="2147483704" r:id="rId6"/>
    <p:sldLayoutId id="2147483705" r:id="rId7"/>
    <p:sldLayoutId id="2147483706" r:id="rId8"/>
    <p:sldLayoutId id="2147483671" r:id="rId9"/>
    <p:sldLayoutId id="2147483674" r:id="rId10"/>
    <p:sldLayoutId id="2147483689" r:id="rId11"/>
    <p:sldLayoutId id="2147483688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7" r:id="rId23"/>
    <p:sldLayoutId id="2147483695" r:id="rId24"/>
    <p:sldLayoutId id="2147483694" r:id="rId25"/>
    <p:sldLayoutId id="2147483697" r:id="rId26"/>
    <p:sldLayoutId id="2147483700" r:id="rId27"/>
    <p:sldLayoutId id="2147483709" r:id="rId28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1000"/>
        </a:spcAft>
        <a:buNone/>
        <a:defRPr sz="4800" b="1" kern="1200" baseline="0">
          <a:solidFill>
            <a:srgbClr val="003C57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defRPr sz="3200" kern="1200">
          <a:solidFill>
            <a:srgbClr val="003C5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800" kern="1200">
          <a:solidFill>
            <a:srgbClr val="003C5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400" kern="1200">
          <a:solidFill>
            <a:srgbClr val="003C5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2000" kern="1200">
          <a:solidFill>
            <a:srgbClr val="003C5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rgbClr val="003C5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85FF3DA1-56D1-8D40-AD5C-1334CC066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1693A3-7430-0E45-89E9-D4C647C1C910}" type="datetime4">
              <a:rPr lang="en-GB" smtClean="0"/>
              <a:t>13 May 2021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BF6D419-93A7-DD4B-8A5A-11197CFDD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D15520E-2BFB-4649-905C-50D8408BF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Classification progress in the UK CPI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01916D-F4CA-4BC8-B75E-65685EF11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11184"/>
            <a:ext cx="10515600" cy="467051"/>
          </a:xfrm>
        </p:spPr>
        <p:txBody>
          <a:bodyPr/>
          <a:lstStyle/>
          <a:p>
            <a:r>
              <a:rPr lang="en-GB" dirty="0"/>
              <a:t>Senior Statistical Officer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1A7CC1-8A46-4FE1-ACE3-A9D6A9D8A44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4249445"/>
            <a:ext cx="10515600" cy="529569"/>
          </a:xfrm>
        </p:spPr>
        <p:txBody>
          <a:bodyPr/>
          <a:lstStyle/>
          <a:p>
            <a:r>
              <a:rPr lang="en-GB" dirty="0"/>
              <a:t>Liam Greenhough</a:t>
            </a:r>
          </a:p>
        </p:txBody>
      </p:sp>
    </p:spTree>
    <p:extLst>
      <p:ext uri="{BB962C8B-B14F-4D97-AF65-F5344CB8AC3E}">
        <p14:creationId xmlns:p14="http://schemas.microsoft.com/office/powerpoint/2010/main" val="1182777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66771-0332-4C32-854D-729CAF2B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468"/>
            <a:ext cx="10515600" cy="757130"/>
          </a:xfrm>
        </p:spPr>
        <p:txBody>
          <a:bodyPr/>
          <a:lstStyle/>
          <a:p>
            <a:r>
              <a:rPr lang="en-GB" dirty="0"/>
              <a:t>Features: </a:t>
            </a:r>
            <a:r>
              <a:rPr lang="en-GB" dirty="0" err="1"/>
              <a:t>FastText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B857C-61C0-4D1D-91A5-E8919F49F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2D76FE-17ED-4A27-A4F5-2CB9A391C953}"/>
              </a:ext>
            </a:extLst>
          </p:cNvPr>
          <p:cNvSpPr txBox="1"/>
          <p:nvPr/>
        </p:nvSpPr>
        <p:spPr>
          <a:xfrm>
            <a:off x="995857" y="1180999"/>
            <a:ext cx="3385925" cy="369332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“black spotty dress (10-11y)”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62F0AB-282D-4A34-9304-B502D62DD3FF}"/>
              </a:ext>
            </a:extLst>
          </p:cNvPr>
          <p:cNvSpPr txBox="1"/>
          <p:nvPr/>
        </p:nvSpPr>
        <p:spPr>
          <a:xfrm>
            <a:off x="7847507" y="1185480"/>
            <a:ext cx="2626078" cy="369332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“Home / Girls / Dresses”</a:t>
            </a: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F616E3FE-1035-4416-AED4-6B7C5D60C208}"/>
              </a:ext>
            </a:extLst>
          </p:cNvPr>
          <p:cNvSpPr/>
          <p:nvPr/>
        </p:nvSpPr>
        <p:spPr>
          <a:xfrm>
            <a:off x="2613611" y="1574313"/>
            <a:ext cx="150421" cy="3399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89CEC9A7-0B1C-4AE1-8384-8E749BD29E38}"/>
              </a:ext>
            </a:extLst>
          </p:cNvPr>
          <p:cNvSpPr/>
          <p:nvPr/>
        </p:nvSpPr>
        <p:spPr>
          <a:xfrm>
            <a:off x="9085336" y="1601386"/>
            <a:ext cx="150421" cy="3399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92A7A7-FFC8-4475-BF67-55E94B463E88}"/>
              </a:ext>
            </a:extLst>
          </p:cNvPr>
          <p:cNvSpPr txBox="1"/>
          <p:nvPr/>
        </p:nvSpPr>
        <p:spPr>
          <a:xfrm>
            <a:off x="1854319" y="1989691"/>
            <a:ext cx="1669002" cy="369332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“spotty dress”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DA0CFC-5FEE-406B-A933-3AB56F7C6A10}"/>
              </a:ext>
            </a:extLst>
          </p:cNvPr>
          <p:cNvSpPr txBox="1"/>
          <p:nvPr/>
        </p:nvSpPr>
        <p:spPr>
          <a:xfrm>
            <a:off x="8326045" y="2027234"/>
            <a:ext cx="1669002" cy="369332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“girls dresses”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267945-1D65-4131-A918-1FC723A357CF}"/>
              </a:ext>
            </a:extLst>
          </p:cNvPr>
          <p:cNvSpPr txBox="1"/>
          <p:nvPr/>
        </p:nvSpPr>
        <p:spPr>
          <a:xfrm>
            <a:off x="5019943" y="1550331"/>
            <a:ext cx="2117500" cy="369332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l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pre-processing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5A91336-05C9-497C-BFB7-28AF02698D24}"/>
              </a:ext>
            </a:extLst>
          </p:cNvPr>
          <p:cNvCxnSpPr>
            <a:cxnSpLocks/>
          </p:cNvCxnSpPr>
          <p:nvPr/>
        </p:nvCxnSpPr>
        <p:spPr>
          <a:xfrm flipH="1" flipV="1">
            <a:off x="2872883" y="1749878"/>
            <a:ext cx="183904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2241621-C043-47B4-99CA-20331BA23013}"/>
              </a:ext>
            </a:extLst>
          </p:cNvPr>
          <p:cNvCxnSpPr>
            <a:cxnSpLocks/>
          </p:cNvCxnSpPr>
          <p:nvPr/>
        </p:nvCxnSpPr>
        <p:spPr>
          <a:xfrm>
            <a:off x="6744927" y="1731463"/>
            <a:ext cx="2153554" cy="12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F937962A-8E5B-4ACE-8231-3E3231A39E4C}"/>
              </a:ext>
            </a:extLst>
          </p:cNvPr>
          <p:cNvSpPr txBox="1"/>
          <p:nvPr/>
        </p:nvSpPr>
        <p:spPr>
          <a:xfrm>
            <a:off x="4185160" y="1181457"/>
            <a:ext cx="3385925" cy="369332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“retailer X”</a:t>
            </a:r>
          </a:p>
        </p:txBody>
      </p:sp>
    </p:spTree>
    <p:extLst>
      <p:ext uri="{BB962C8B-B14F-4D97-AF65-F5344CB8AC3E}">
        <p14:creationId xmlns:p14="http://schemas.microsoft.com/office/powerpoint/2010/main" val="4053669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FB442AE-12A7-47FF-902C-58B63036F85A}"/>
              </a:ext>
            </a:extLst>
          </p:cNvPr>
          <p:cNvSpPr/>
          <p:nvPr/>
        </p:nvSpPr>
        <p:spPr>
          <a:xfrm>
            <a:off x="7956359" y="2920881"/>
            <a:ext cx="2556150" cy="172194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C3DDAF2-9399-4C02-A98C-35DB2F6B209D}"/>
              </a:ext>
            </a:extLst>
          </p:cNvPr>
          <p:cNvSpPr/>
          <p:nvPr/>
        </p:nvSpPr>
        <p:spPr>
          <a:xfrm>
            <a:off x="1651870" y="2875478"/>
            <a:ext cx="2556150" cy="172194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D66771-0332-4C32-854D-729CAF2B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468"/>
            <a:ext cx="10515600" cy="757130"/>
          </a:xfrm>
        </p:spPr>
        <p:txBody>
          <a:bodyPr/>
          <a:lstStyle/>
          <a:p>
            <a:r>
              <a:rPr lang="en-GB" dirty="0"/>
              <a:t>Features: </a:t>
            </a:r>
            <a:r>
              <a:rPr lang="en-GB" dirty="0" err="1"/>
              <a:t>FastText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B857C-61C0-4D1D-91A5-E8919F49F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46DFE2-6E18-4510-94D1-3867C92FDA8A}"/>
              </a:ext>
            </a:extLst>
          </p:cNvPr>
          <p:cNvSpPr/>
          <p:nvPr/>
        </p:nvSpPr>
        <p:spPr>
          <a:xfrm>
            <a:off x="1552272" y="2875478"/>
            <a:ext cx="90723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[0.551, -0.256, …, 0.221, 1, 0, 0, 0, 0, 0, 0, 0, 0, 0, 0, 1, …, 0, -0.571, 0.326, …, 0.121]</a:t>
            </a:r>
          </a:p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[0.241, -0.053, …, 0.443, 0, 0, 1, 0, 0, 0, 0, 1, 0, 0, 0, 0, …, 0, 0.351, -0.952, …, 0.562]</a:t>
            </a:r>
            <a:endParaRPr lang="en-GB" dirty="0"/>
          </a:p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[0.221, 0.521, …, -0.615, 0, 0, 0, 0, 0, 1, 0, 0, 0, 0, 0, 0, …, 0, 0.662, -0.116, …, 0.922]</a:t>
            </a:r>
            <a:endParaRPr lang="en-GB" dirty="0"/>
          </a:p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[0.101, -0.221, …, 0.292, 1, 0, 0, 0, 0, 0, 0, 0, 1, 0, 0, 0, …, 0, -0.258, 0.952, …, 0.625]</a:t>
            </a:r>
            <a:endParaRPr lang="en-GB" dirty="0"/>
          </a:p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[0.551, 0.428, …, -0.525, 0, 1, 0, 0, 0, 0, 0, 0, 0, 0, 0, 0, …, 0, 0.225, -0.311, …, 0.925]</a:t>
            </a:r>
            <a:endParaRPr lang="en-GB" dirty="0"/>
          </a:p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[0.825, -0.335, …, 0.192, 0, 0, 1, 0, 0, 0, 0, 0, 0, 1, 0, 0, …, 0, 0.425, -0.441, …, 0.271]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A25B493-2F1D-4C51-8C91-AD859E0430F4}"/>
              </a:ext>
            </a:extLst>
          </p:cNvPr>
          <p:cNvSpPr/>
          <p:nvPr/>
        </p:nvSpPr>
        <p:spPr>
          <a:xfrm rot="16200000">
            <a:off x="2702652" y="3678620"/>
            <a:ext cx="554184" cy="245655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0BDE0C-25AA-4B37-A880-BC1F577C1EF7}"/>
              </a:ext>
            </a:extLst>
          </p:cNvPr>
          <p:cNvSpPr txBox="1"/>
          <p:nvPr/>
        </p:nvSpPr>
        <p:spPr>
          <a:xfrm>
            <a:off x="2258732" y="5294929"/>
            <a:ext cx="1442023" cy="584775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name </a:t>
            </a:r>
          </a:p>
          <a:p>
            <a:pPr algn="ctr"/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 err="1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FastText</a:t>
            </a:r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9BAFA0A5-A15C-4BD8-82A5-362F404015FE}"/>
              </a:ext>
            </a:extLst>
          </p:cNvPr>
          <p:cNvSpPr/>
          <p:nvPr/>
        </p:nvSpPr>
        <p:spPr>
          <a:xfrm rot="16200000">
            <a:off x="8822496" y="3554284"/>
            <a:ext cx="554181" cy="2640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15271DBA-1D99-4FE1-85F6-E19E4921E95A}"/>
              </a:ext>
            </a:extLst>
          </p:cNvPr>
          <p:cNvSpPr/>
          <p:nvPr/>
        </p:nvSpPr>
        <p:spPr>
          <a:xfrm rot="16200000">
            <a:off x="4704658" y="4120107"/>
            <a:ext cx="554179" cy="15474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2010C41A-3931-49B4-93F3-86A1347B1221}"/>
              </a:ext>
            </a:extLst>
          </p:cNvPr>
          <p:cNvSpPr/>
          <p:nvPr/>
        </p:nvSpPr>
        <p:spPr>
          <a:xfrm rot="16200000">
            <a:off x="6504799" y="3870847"/>
            <a:ext cx="525233" cy="20238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284991-585D-4F0D-9819-5EF8743127F2}"/>
              </a:ext>
            </a:extLst>
          </p:cNvPr>
          <p:cNvSpPr txBox="1"/>
          <p:nvPr/>
        </p:nvSpPr>
        <p:spPr>
          <a:xfrm>
            <a:off x="7676029" y="5314248"/>
            <a:ext cx="2847113" cy="584775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location </a:t>
            </a:r>
          </a:p>
          <a:p>
            <a:pPr algn="ctr"/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 err="1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FastText</a:t>
            </a:r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3EDEFB-AE4F-442E-AF8A-5662FC82E605}"/>
              </a:ext>
            </a:extLst>
          </p:cNvPr>
          <p:cNvSpPr txBox="1"/>
          <p:nvPr/>
        </p:nvSpPr>
        <p:spPr>
          <a:xfrm>
            <a:off x="3558190" y="5301227"/>
            <a:ext cx="2847113" cy="584775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Age-gender</a:t>
            </a:r>
          </a:p>
          <a:p>
            <a:pPr algn="ctr"/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(text mining)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F24688-014A-4B97-BC5A-CF3F49C0829D}"/>
              </a:ext>
            </a:extLst>
          </p:cNvPr>
          <p:cNvSpPr txBox="1"/>
          <p:nvPr/>
        </p:nvSpPr>
        <p:spPr>
          <a:xfrm>
            <a:off x="5343858" y="5314248"/>
            <a:ext cx="2847113" cy="338554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9108FB-5E85-4407-81D2-44AA6CBA8602}"/>
                  </a:ext>
                </a:extLst>
              </p:cNvPr>
              <p:cNvSpPr txBox="1"/>
              <p:nvPr/>
            </p:nvSpPr>
            <p:spPr>
              <a:xfrm>
                <a:off x="1138909" y="3631896"/>
                <a:ext cx="512961" cy="276999"/>
              </a:xfrm>
              <a:prstGeom prst="rect">
                <a:avLst/>
              </a:prstGeom>
            </p:spPr>
            <p:txBody>
              <a:bodyPr vert="horz" wrap="none" lIns="0" tIns="0" rIns="0" bIns="0" rtlCol="0" anchor="b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183E56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𝑿</m:t>
                      </m:r>
                      <m:r>
                        <a:rPr lang="en-GB" b="0" i="1" smtClean="0">
                          <a:solidFill>
                            <a:srgbClr val="183E56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</m:oMath>
                  </m:oMathPara>
                </a14:m>
                <a:endParaRPr lang="en-GB" dirty="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9108FB-5E85-4407-81D2-44AA6CBA8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909" y="3631896"/>
                <a:ext cx="512961" cy="276999"/>
              </a:xfrm>
              <a:prstGeom prst="rect">
                <a:avLst/>
              </a:prstGeom>
              <a:blipFill>
                <a:blip r:embed="rId2"/>
                <a:stretch>
                  <a:fillRect l="-9524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1D2D76FE-17ED-4A27-A4F5-2CB9A391C953}"/>
              </a:ext>
            </a:extLst>
          </p:cNvPr>
          <p:cNvSpPr txBox="1"/>
          <p:nvPr/>
        </p:nvSpPr>
        <p:spPr>
          <a:xfrm>
            <a:off x="995857" y="1180999"/>
            <a:ext cx="3385925" cy="369332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“black spotty dress (10-11y)”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62F0AB-282D-4A34-9304-B502D62DD3FF}"/>
              </a:ext>
            </a:extLst>
          </p:cNvPr>
          <p:cNvSpPr txBox="1"/>
          <p:nvPr/>
        </p:nvSpPr>
        <p:spPr>
          <a:xfrm>
            <a:off x="7847507" y="1185480"/>
            <a:ext cx="2626078" cy="369332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“Home / Girls / Dresses”</a:t>
            </a:r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F616E3FE-1035-4416-AED4-6B7C5D60C208}"/>
              </a:ext>
            </a:extLst>
          </p:cNvPr>
          <p:cNvSpPr/>
          <p:nvPr/>
        </p:nvSpPr>
        <p:spPr>
          <a:xfrm>
            <a:off x="2613611" y="1574313"/>
            <a:ext cx="150421" cy="3399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Arrow: Down 29">
            <a:extLst>
              <a:ext uri="{FF2B5EF4-FFF2-40B4-BE49-F238E27FC236}">
                <a16:creationId xmlns:a16="http://schemas.microsoft.com/office/drawing/2014/main" id="{89CEC9A7-0B1C-4AE1-8384-8E749BD29E38}"/>
              </a:ext>
            </a:extLst>
          </p:cNvPr>
          <p:cNvSpPr/>
          <p:nvPr/>
        </p:nvSpPr>
        <p:spPr>
          <a:xfrm>
            <a:off x="9085336" y="1601386"/>
            <a:ext cx="150421" cy="3399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92A7A7-FFC8-4475-BF67-55E94B463E88}"/>
              </a:ext>
            </a:extLst>
          </p:cNvPr>
          <p:cNvSpPr txBox="1"/>
          <p:nvPr/>
        </p:nvSpPr>
        <p:spPr>
          <a:xfrm>
            <a:off x="1854319" y="1989691"/>
            <a:ext cx="1669002" cy="369332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“spotty dress”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0DA0CFC-5FEE-406B-A933-3AB56F7C6A10}"/>
              </a:ext>
            </a:extLst>
          </p:cNvPr>
          <p:cNvSpPr txBox="1"/>
          <p:nvPr/>
        </p:nvSpPr>
        <p:spPr>
          <a:xfrm>
            <a:off x="8326045" y="2027234"/>
            <a:ext cx="1669002" cy="369332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“girls dresses”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FCE1F653-FF0E-4B3C-94F5-896E97018C5F}"/>
              </a:ext>
            </a:extLst>
          </p:cNvPr>
          <p:cNvSpPr/>
          <p:nvPr/>
        </p:nvSpPr>
        <p:spPr>
          <a:xfrm>
            <a:off x="2613610" y="2393179"/>
            <a:ext cx="150421" cy="3399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E267945-1D65-4131-A918-1FC723A357CF}"/>
              </a:ext>
            </a:extLst>
          </p:cNvPr>
          <p:cNvSpPr txBox="1"/>
          <p:nvPr/>
        </p:nvSpPr>
        <p:spPr>
          <a:xfrm>
            <a:off x="5019943" y="1550331"/>
            <a:ext cx="2117500" cy="369332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l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pre-processing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50D1D5B-FC31-432A-9C10-5CE0E46B0B78}"/>
              </a:ext>
            </a:extLst>
          </p:cNvPr>
          <p:cNvSpPr txBox="1"/>
          <p:nvPr/>
        </p:nvSpPr>
        <p:spPr>
          <a:xfrm>
            <a:off x="4699199" y="2362556"/>
            <a:ext cx="2357849" cy="369332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dirty="0" err="1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FastText</a:t>
            </a:r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embedding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54C0A49-D8E7-47B2-B614-BADD41284F54}"/>
              </a:ext>
            </a:extLst>
          </p:cNvPr>
          <p:cNvCxnSpPr>
            <a:cxnSpLocks/>
          </p:cNvCxnSpPr>
          <p:nvPr/>
        </p:nvCxnSpPr>
        <p:spPr>
          <a:xfrm flipH="1" flipV="1">
            <a:off x="2929945" y="2563156"/>
            <a:ext cx="1650933" cy="137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A5A91336-05C9-497C-BFB7-28AF02698D24}"/>
              </a:ext>
            </a:extLst>
          </p:cNvPr>
          <p:cNvCxnSpPr>
            <a:cxnSpLocks/>
          </p:cNvCxnSpPr>
          <p:nvPr/>
        </p:nvCxnSpPr>
        <p:spPr>
          <a:xfrm flipH="1" flipV="1">
            <a:off x="2872883" y="1749878"/>
            <a:ext cx="1839043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F2241621-C043-47B4-99CA-20331BA23013}"/>
              </a:ext>
            </a:extLst>
          </p:cNvPr>
          <p:cNvCxnSpPr>
            <a:cxnSpLocks/>
          </p:cNvCxnSpPr>
          <p:nvPr/>
        </p:nvCxnSpPr>
        <p:spPr>
          <a:xfrm>
            <a:off x="6744927" y="1731463"/>
            <a:ext cx="2153554" cy="122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F2F833D-E57A-4992-AFF6-6C3F4D4142FF}"/>
              </a:ext>
            </a:extLst>
          </p:cNvPr>
          <p:cNvCxnSpPr>
            <a:cxnSpLocks/>
          </p:cNvCxnSpPr>
          <p:nvPr/>
        </p:nvCxnSpPr>
        <p:spPr>
          <a:xfrm>
            <a:off x="7027975" y="2584672"/>
            <a:ext cx="1870506" cy="6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Arrow: Down 50">
            <a:extLst>
              <a:ext uri="{FF2B5EF4-FFF2-40B4-BE49-F238E27FC236}">
                <a16:creationId xmlns:a16="http://schemas.microsoft.com/office/drawing/2014/main" id="{6FFD3293-719A-46B9-8296-F5A335F8F2B4}"/>
              </a:ext>
            </a:extLst>
          </p:cNvPr>
          <p:cNvSpPr/>
          <p:nvPr/>
        </p:nvSpPr>
        <p:spPr>
          <a:xfrm>
            <a:off x="9087315" y="2446998"/>
            <a:ext cx="150421" cy="3399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37962A-8E5B-4ACE-8231-3E3231A39E4C}"/>
              </a:ext>
            </a:extLst>
          </p:cNvPr>
          <p:cNvSpPr txBox="1"/>
          <p:nvPr/>
        </p:nvSpPr>
        <p:spPr>
          <a:xfrm>
            <a:off x="4185160" y="1181457"/>
            <a:ext cx="3385925" cy="369332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“retailer X”</a:t>
            </a:r>
          </a:p>
        </p:txBody>
      </p:sp>
    </p:spTree>
    <p:extLst>
      <p:ext uri="{BB962C8B-B14F-4D97-AF65-F5344CB8AC3E}">
        <p14:creationId xmlns:p14="http://schemas.microsoft.com/office/powerpoint/2010/main" val="2735455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FB442AE-12A7-47FF-902C-58B63036F85A}"/>
              </a:ext>
            </a:extLst>
          </p:cNvPr>
          <p:cNvSpPr/>
          <p:nvPr/>
        </p:nvSpPr>
        <p:spPr>
          <a:xfrm>
            <a:off x="4211265" y="2858928"/>
            <a:ext cx="1544210" cy="172194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D66771-0332-4C32-854D-729CAF2B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468"/>
            <a:ext cx="10515600" cy="757130"/>
          </a:xfrm>
        </p:spPr>
        <p:txBody>
          <a:bodyPr/>
          <a:lstStyle/>
          <a:p>
            <a:r>
              <a:rPr lang="en-GB" dirty="0"/>
              <a:t>Features: text mining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B857C-61C0-4D1D-91A5-E8919F49F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46DFE2-6E18-4510-94D1-3867C92FDA8A}"/>
              </a:ext>
            </a:extLst>
          </p:cNvPr>
          <p:cNvSpPr/>
          <p:nvPr/>
        </p:nvSpPr>
        <p:spPr>
          <a:xfrm>
            <a:off x="1552272" y="2875478"/>
            <a:ext cx="90723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[0.551, -0.256, …, 0.221, 1, 0, 0, 0, 0, 0, 0, 0, 0, 0, 0, 1, …, 0, -0.571, 0.326, …, 0.121]</a:t>
            </a:r>
          </a:p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[0.241, -0.053, …, 0.443, 0, 0, 1, 0, 0, 0, 0, 1, 0, 0, 0, 0, …, 0, 0.351, -0.952, …, 0.562]</a:t>
            </a:r>
            <a:endParaRPr lang="en-GB" dirty="0"/>
          </a:p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[0.221, 0.521, …, -0.615, 0, 0, 0, 0, 0, 1, 0, 0, 0, 0, 0, 0, …, 0, 0.662, -0.116, …, 0.922]</a:t>
            </a:r>
            <a:endParaRPr lang="en-GB" dirty="0"/>
          </a:p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[0.101, -0.221, …, 0.292, 1, 0, 0, 0, 0, 0, 0, 0, 1, 0, 0, 0, …, 0, -0.258, 0.952, …, 0.625]</a:t>
            </a:r>
            <a:endParaRPr lang="en-GB" dirty="0"/>
          </a:p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[0.551, 0.428, …, -0.525, 0, 1, 0, 0, 0, 0, 0, 0, 0, 0, 0, 0, …, 0, 0.225, -0.311, …, 0.925]</a:t>
            </a:r>
            <a:endParaRPr lang="en-GB" dirty="0"/>
          </a:p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[0.825, -0.335, …, 0.192, 0, 0, 1, 0, 0, 0, 0, 0, 0, 1, 0, 0, …, 0, 0.425, -0.441, …, 0.271]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A25B493-2F1D-4C51-8C91-AD859E0430F4}"/>
              </a:ext>
            </a:extLst>
          </p:cNvPr>
          <p:cNvSpPr/>
          <p:nvPr/>
        </p:nvSpPr>
        <p:spPr>
          <a:xfrm rot="16200000">
            <a:off x="2702652" y="3678620"/>
            <a:ext cx="554184" cy="245655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0BDE0C-25AA-4B37-A880-BC1F577C1EF7}"/>
              </a:ext>
            </a:extLst>
          </p:cNvPr>
          <p:cNvSpPr txBox="1"/>
          <p:nvPr/>
        </p:nvSpPr>
        <p:spPr>
          <a:xfrm>
            <a:off x="2258732" y="5294929"/>
            <a:ext cx="1442023" cy="584775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name </a:t>
            </a:r>
          </a:p>
          <a:p>
            <a:pPr algn="ctr"/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 err="1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FastText</a:t>
            </a:r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9BAFA0A5-A15C-4BD8-82A5-362F404015FE}"/>
              </a:ext>
            </a:extLst>
          </p:cNvPr>
          <p:cNvSpPr/>
          <p:nvPr/>
        </p:nvSpPr>
        <p:spPr>
          <a:xfrm rot="16200000">
            <a:off x="8822496" y="3554284"/>
            <a:ext cx="554181" cy="2640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15271DBA-1D99-4FE1-85F6-E19E4921E95A}"/>
              </a:ext>
            </a:extLst>
          </p:cNvPr>
          <p:cNvSpPr/>
          <p:nvPr/>
        </p:nvSpPr>
        <p:spPr>
          <a:xfrm rot="16200000">
            <a:off x="4704658" y="4120107"/>
            <a:ext cx="554179" cy="15474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2010C41A-3931-49B4-93F3-86A1347B1221}"/>
              </a:ext>
            </a:extLst>
          </p:cNvPr>
          <p:cNvSpPr/>
          <p:nvPr/>
        </p:nvSpPr>
        <p:spPr>
          <a:xfrm rot="16200000">
            <a:off x="6504799" y="3870847"/>
            <a:ext cx="525233" cy="20238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284991-585D-4F0D-9819-5EF8743127F2}"/>
              </a:ext>
            </a:extLst>
          </p:cNvPr>
          <p:cNvSpPr txBox="1"/>
          <p:nvPr/>
        </p:nvSpPr>
        <p:spPr>
          <a:xfrm>
            <a:off x="7676029" y="5314248"/>
            <a:ext cx="2847113" cy="584775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location </a:t>
            </a:r>
          </a:p>
          <a:p>
            <a:pPr algn="ctr"/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 err="1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FastText</a:t>
            </a:r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3EDEFB-AE4F-442E-AF8A-5662FC82E605}"/>
              </a:ext>
            </a:extLst>
          </p:cNvPr>
          <p:cNvSpPr txBox="1"/>
          <p:nvPr/>
        </p:nvSpPr>
        <p:spPr>
          <a:xfrm>
            <a:off x="3558190" y="5301227"/>
            <a:ext cx="2847113" cy="584775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Age-gender</a:t>
            </a:r>
          </a:p>
          <a:p>
            <a:pPr algn="ctr"/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(text mining)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F24688-014A-4B97-BC5A-CF3F49C0829D}"/>
              </a:ext>
            </a:extLst>
          </p:cNvPr>
          <p:cNvSpPr txBox="1"/>
          <p:nvPr/>
        </p:nvSpPr>
        <p:spPr>
          <a:xfrm>
            <a:off x="5343858" y="5314248"/>
            <a:ext cx="2847113" cy="338554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9108FB-5E85-4407-81D2-44AA6CBA8602}"/>
                  </a:ext>
                </a:extLst>
              </p:cNvPr>
              <p:cNvSpPr txBox="1"/>
              <p:nvPr/>
            </p:nvSpPr>
            <p:spPr>
              <a:xfrm>
                <a:off x="1138909" y="3631896"/>
                <a:ext cx="512961" cy="276999"/>
              </a:xfrm>
              <a:prstGeom prst="rect">
                <a:avLst/>
              </a:prstGeom>
            </p:spPr>
            <p:txBody>
              <a:bodyPr vert="horz" wrap="none" lIns="0" tIns="0" rIns="0" bIns="0" rtlCol="0" anchor="b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183E56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𝑿</m:t>
                      </m:r>
                      <m:r>
                        <a:rPr lang="en-GB" b="0" i="1" smtClean="0">
                          <a:solidFill>
                            <a:srgbClr val="183E56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</m:oMath>
                  </m:oMathPara>
                </a14:m>
                <a:endParaRPr lang="en-GB" dirty="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9108FB-5E85-4407-81D2-44AA6CBA8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909" y="3631896"/>
                <a:ext cx="512961" cy="276999"/>
              </a:xfrm>
              <a:prstGeom prst="rect">
                <a:avLst/>
              </a:prstGeom>
              <a:blipFill>
                <a:blip r:embed="rId2"/>
                <a:stretch>
                  <a:fillRect l="-9524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1D2D76FE-17ED-4A27-A4F5-2CB9A391C953}"/>
              </a:ext>
            </a:extLst>
          </p:cNvPr>
          <p:cNvSpPr txBox="1"/>
          <p:nvPr/>
        </p:nvSpPr>
        <p:spPr>
          <a:xfrm>
            <a:off x="995857" y="1180999"/>
            <a:ext cx="3385925" cy="369332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“black spotty dress (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10-11y</a:t>
            </a:r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)”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62F0AB-282D-4A34-9304-B502D62DD3FF}"/>
              </a:ext>
            </a:extLst>
          </p:cNvPr>
          <p:cNvSpPr txBox="1"/>
          <p:nvPr/>
        </p:nvSpPr>
        <p:spPr>
          <a:xfrm>
            <a:off x="7847507" y="1185480"/>
            <a:ext cx="2626078" cy="369332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“Home / 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Girls</a:t>
            </a:r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/ Dresses”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66AE93-2F17-45D4-B5DD-A6477D8BD575}"/>
              </a:ext>
            </a:extLst>
          </p:cNvPr>
          <p:cNvCxnSpPr/>
          <p:nvPr/>
        </p:nvCxnSpPr>
        <p:spPr>
          <a:xfrm>
            <a:off x="3558190" y="1550331"/>
            <a:ext cx="1164730" cy="1166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A063D44-084E-4880-AC61-39BE808E75F0}"/>
              </a:ext>
            </a:extLst>
          </p:cNvPr>
          <p:cNvCxnSpPr>
            <a:cxnSpLocks/>
          </p:cNvCxnSpPr>
          <p:nvPr/>
        </p:nvCxnSpPr>
        <p:spPr>
          <a:xfrm flipH="1">
            <a:off x="5343858" y="1554812"/>
            <a:ext cx="3480546" cy="1161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2BA33FD-52F6-45EF-AD7B-4AF5E66EA0C7}"/>
              </a:ext>
            </a:extLst>
          </p:cNvPr>
          <p:cNvSpPr txBox="1"/>
          <p:nvPr/>
        </p:nvSpPr>
        <p:spPr>
          <a:xfrm>
            <a:off x="4185160" y="1181457"/>
            <a:ext cx="3385925" cy="369332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“retailer X”</a:t>
            </a:r>
          </a:p>
        </p:txBody>
      </p:sp>
    </p:spTree>
    <p:extLst>
      <p:ext uri="{BB962C8B-B14F-4D97-AF65-F5344CB8AC3E}">
        <p14:creationId xmlns:p14="http://schemas.microsoft.com/office/powerpoint/2010/main" val="2902317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0FB442AE-12A7-47FF-902C-58B63036F85A}"/>
              </a:ext>
            </a:extLst>
          </p:cNvPr>
          <p:cNvSpPr/>
          <p:nvPr/>
        </p:nvSpPr>
        <p:spPr>
          <a:xfrm>
            <a:off x="5763853" y="2876158"/>
            <a:ext cx="2115102" cy="1721944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D66771-0332-4C32-854D-729CAF2B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468"/>
            <a:ext cx="10515600" cy="757130"/>
          </a:xfrm>
        </p:spPr>
        <p:txBody>
          <a:bodyPr/>
          <a:lstStyle/>
          <a:p>
            <a:r>
              <a:rPr lang="en-GB" dirty="0"/>
              <a:t>Features: retailer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B857C-61C0-4D1D-91A5-E8919F49F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46DFE2-6E18-4510-94D1-3867C92FDA8A}"/>
              </a:ext>
            </a:extLst>
          </p:cNvPr>
          <p:cNvSpPr/>
          <p:nvPr/>
        </p:nvSpPr>
        <p:spPr>
          <a:xfrm>
            <a:off x="1552272" y="2875478"/>
            <a:ext cx="90723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[0.551, -0.256, …, 0.221, 1, 0, 0, 0, 0, 0, 0, 0, 0, 0, 0, 1, …, 0, -0.571, 0.326, …, 0.121]</a:t>
            </a:r>
          </a:p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[0.241, -0.053, …, 0.443, 0, 0, 1, 0, 0, 0, 0, 1, 0, 0, 0, 0, …, 0, 0.351, -0.952, …, 0.562]</a:t>
            </a:r>
            <a:endParaRPr lang="en-GB" dirty="0"/>
          </a:p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[0.221, 0.521, …, -0.615, 0, 0, 0, 0, 0, 1, 0, 0, 0, 0, 0, 0, …, 0, 0.662, -0.116, …, 0.922]</a:t>
            </a:r>
            <a:endParaRPr lang="en-GB" dirty="0"/>
          </a:p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[0.101, -0.221, …, 0.292, 1, 0, 0, 0, 0, 0, 0, 0, 1, 0, 0, 0, …, 0, -0.258, 0.952, …, 0.625]</a:t>
            </a:r>
            <a:endParaRPr lang="en-GB" dirty="0"/>
          </a:p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[0.551, 0.428, …, -0.525, 0, 1, 0, 0, 0, 0, 0, 0, 0, 0, 0, 0, …, 0, 0.225, -0.311, …, 0.925]</a:t>
            </a:r>
            <a:endParaRPr lang="en-GB" dirty="0"/>
          </a:p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[0.825, -0.335, …, 0.192, 0, 0, 1, 0, 0, 0, 0, 0, 0, 1, 0, 0, …, 0, 0.425, -0.441, …, 0.271]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A25B493-2F1D-4C51-8C91-AD859E0430F4}"/>
              </a:ext>
            </a:extLst>
          </p:cNvPr>
          <p:cNvSpPr/>
          <p:nvPr/>
        </p:nvSpPr>
        <p:spPr>
          <a:xfrm rot="16200000">
            <a:off x="2702652" y="3678620"/>
            <a:ext cx="554184" cy="245655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0BDE0C-25AA-4B37-A880-BC1F577C1EF7}"/>
              </a:ext>
            </a:extLst>
          </p:cNvPr>
          <p:cNvSpPr txBox="1"/>
          <p:nvPr/>
        </p:nvSpPr>
        <p:spPr>
          <a:xfrm>
            <a:off x="2258732" y="5294929"/>
            <a:ext cx="1442023" cy="584775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name </a:t>
            </a:r>
          </a:p>
          <a:p>
            <a:pPr algn="ctr"/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 err="1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FastText</a:t>
            </a:r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9BAFA0A5-A15C-4BD8-82A5-362F404015FE}"/>
              </a:ext>
            </a:extLst>
          </p:cNvPr>
          <p:cNvSpPr/>
          <p:nvPr/>
        </p:nvSpPr>
        <p:spPr>
          <a:xfrm rot="16200000">
            <a:off x="8822496" y="3554284"/>
            <a:ext cx="554181" cy="2640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15271DBA-1D99-4FE1-85F6-E19E4921E95A}"/>
              </a:ext>
            </a:extLst>
          </p:cNvPr>
          <p:cNvSpPr/>
          <p:nvPr/>
        </p:nvSpPr>
        <p:spPr>
          <a:xfrm rot="16200000">
            <a:off x="4704658" y="4120107"/>
            <a:ext cx="554179" cy="15474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2010C41A-3931-49B4-93F3-86A1347B1221}"/>
              </a:ext>
            </a:extLst>
          </p:cNvPr>
          <p:cNvSpPr/>
          <p:nvPr/>
        </p:nvSpPr>
        <p:spPr>
          <a:xfrm rot="16200000">
            <a:off x="6504799" y="3870847"/>
            <a:ext cx="525233" cy="20238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284991-585D-4F0D-9819-5EF8743127F2}"/>
              </a:ext>
            </a:extLst>
          </p:cNvPr>
          <p:cNvSpPr txBox="1"/>
          <p:nvPr/>
        </p:nvSpPr>
        <p:spPr>
          <a:xfrm>
            <a:off x="7676029" y="5314248"/>
            <a:ext cx="2847113" cy="584775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location </a:t>
            </a:r>
          </a:p>
          <a:p>
            <a:pPr algn="ctr"/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 err="1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FastText</a:t>
            </a:r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3EDEFB-AE4F-442E-AF8A-5662FC82E605}"/>
              </a:ext>
            </a:extLst>
          </p:cNvPr>
          <p:cNvSpPr txBox="1"/>
          <p:nvPr/>
        </p:nvSpPr>
        <p:spPr>
          <a:xfrm>
            <a:off x="3558190" y="5301227"/>
            <a:ext cx="2847113" cy="584775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Age-gender</a:t>
            </a:r>
          </a:p>
          <a:p>
            <a:pPr algn="ctr"/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(text mining)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F24688-014A-4B97-BC5A-CF3F49C0829D}"/>
              </a:ext>
            </a:extLst>
          </p:cNvPr>
          <p:cNvSpPr txBox="1"/>
          <p:nvPr/>
        </p:nvSpPr>
        <p:spPr>
          <a:xfrm>
            <a:off x="5343858" y="5314248"/>
            <a:ext cx="2847113" cy="338554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9108FB-5E85-4407-81D2-44AA6CBA8602}"/>
                  </a:ext>
                </a:extLst>
              </p:cNvPr>
              <p:cNvSpPr txBox="1"/>
              <p:nvPr/>
            </p:nvSpPr>
            <p:spPr>
              <a:xfrm>
                <a:off x="1138909" y="3631896"/>
                <a:ext cx="512961" cy="276999"/>
              </a:xfrm>
              <a:prstGeom prst="rect">
                <a:avLst/>
              </a:prstGeom>
            </p:spPr>
            <p:txBody>
              <a:bodyPr vert="horz" wrap="none" lIns="0" tIns="0" rIns="0" bIns="0" rtlCol="0" anchor="b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183E56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𝑿</m:t>
                      </m:r>
                      <m:r>
                        <a:rPr lang="en-GB" b="0" i="1" smtClean="0">
                          <a:solidFill>
                            <a:srgbClr val="183E56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</m:oMath>
                  </m:oMathPara>
                </a14:m>
                <a:endParaRPr lang="en-GB" dirty="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9108FB-5E85-4407-81D2-44AA6CBA8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909" y="3631896"/>
                <a:ext cx="512961" cy="276999"/>
              </a:xfrm>
              <a:prstGeom prst="rect">
                <a:avLst/>
              </a:prstGeom>
              <a:blipFill>
                <a:blip r:embed="rId2"/>
                <a:stretch>
                  <a:fillRect l="-9524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1D2D76FE-17ED-4A27-A4F5-2CB9A391C953}"/>
              </a:ext>
            </a:extLst>
          </p:cNvPr>
          <p:cNvSpPr txBox="1"/>
          <p:nvPr/>
        </p:nvSpPr>
        <p:spPr>
          <a:xfrm>
            <a:off x="995857" y="1180999"/>
            <a:ext cx="3385925" cy="369332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“black spotty dress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(10-11y</a:t>
            </a:r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)”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62F0AB-282D-4A34-9304-B502D62DD3FF}"/>
              </a:ext>
            </a:extLst>
          </p:cNvPr>
          <p:cNvSpPr txBox="1"/>
          <p:nvPr/>
        </p:nvSpPr>
        <p:spPr>
          <a:xfrm>
            <a:off x="7847507" y="1185480"/>
            <a:ext cx="2626078" cy="369332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“Home /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Girls / </a:t>
            </a:r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Dresses”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2BA33FD-52F6-45EF-AD7B-4AF5E66EA0C7}"/>
              </a:ext>
            </a:extLst>
          </p:cNvPr>
          <p:cNvSpPr txBox="1"/>
          <p:nvPr/>
        </p:nvSpPr>
        <p:spPr>
          <a:xfrm>
            <a:off x="4185160" y="1181457"/>
            <a:ext cx="3385925" cy="369332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GB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retailer X</a:t>
            </a:r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2C3FC3D-AE0D-4210-A343-E38B80A9CD9B}"/>
              </a:ext>
            </a:extLst>
          </p:cNvPr>
          <p:cNvCxnSpPr/>
          <p:nvPr/>
        </p:nvCxnSpPr>
        <p:spPr>
          <a:xfrm>
            <a:off x="5992427" y="1554812"/>
            <a:ext cx="550416" cy="11617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068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66771-0332-4C32-854D-729CAF2B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468"/>
            <a:ext cx="10515600" cy="757130"/>
          </a:xfrm>
        </p:spPr>
        <p:txBody>
          <a:bodyPr/>
          <a:lstStyle/>
          <a:p>
            <a:r>
              <a:rPr lang="en-GB" dirty="0"/>
              <a:t>Feature matrix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B857C-61C0-4D1D-91A5-E8919F49F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46DFE2-6E18-4510-94D1-3867C92FDA8A}"/>
              </a:ext>
            </a:extLst>
          </p:cNvPr>
          <p:cNvSpPr/>
          <p:nvPr/>
        </p:nvSpPr>
        <p:spPr>
          <a:xfrm>
            <a:off x="1552272" y="2875478"/>
            <a:ext cx="90723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[0.551, -0.256, …, 0.221, 1, 0, 0, 0, 0, 0, 0, 0, 0, 0, 0, 1, …, 0, -0.571, 0.326, …, 0.121]</a:t>
            </a:r>
          </a:p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[0.241, -0.053, …, 0.443, 0, 0, 1, 0, 0, 0, 0, 1, 0, 0, 0, 0, …, 0, 0.351, -0.952, …, 0.562]</a:t>
            </a:r>
            <a:endParaRPr lang="en-GB" dirty="0"/>
          </a:p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[0.221, 0.521, …, -0.615, 0, 0, 0, 0, 0, 1, 0, 0, 0, 0, 0, 0, …, 0, 0.662, -0.116, …, 0.922]</a:t>
            </a:r>
            <a:endParaRPr lang="en-GB" dirty="0"/>
          </a:p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[0.101, -0.221, …, 0.292, 1, 0, 0, 0, 0, 0, 0, 0, 1, 0, 0, 0, …, 0, -0.258, 0.952, …, 0.625]</a:t>
            </a:r>
            <a:endParaRPr lang="en-GB" dirty="0"/>
          </a:p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[0.551, 0.428, …, -0.525, 0, 1, 0, 0, 0, 0, 0, 0, 0, 0, 0, 0, …, 0, 0.225, -0.311, …, 0.925]</a:t>
            </a:r>
            <a:endParaRPr lang="en-GB" dirty="0"/>
          </a:p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[0.825, -0.335, …, 0.192, 0, 0, 1, 0, 0, 0, 0, 0, 0, 1, 0, 0, …, 0, 0.425, -0.441, …, 0.271]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4A25B493-2F1D-4C51-8C91-AD859E0430F4}"/>
              </a:ext>
            </a:extLst>
          </p:cNvPr>
          <p:cNvSpPr/>
          <p:nvPr/>
        </p:nvSpPr>
        <p:spPr>
          <a:xfrm rot="16200000">
            <a:off x="2702652" y="3678620"/>
            <a:ext cx="554184" cy="245655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0BDE0C-25AA-4B37-A880-BC1F577C1EF7}"/>
              </a:ext>
            </a:extLst>
          </p:cNvPr>
          <p:cNvSpPr txBox="1"/>
          <p:nvPr/>
        </p:nvSpPr>
        <p:spPr>
          <a:xfrm>
            <a:off x="2258732" y="5294929"/>
            <a:ext cx="1442023" cy="584775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name </a:t>
            </a:r>
          </a:p>
          <a:p>
            <a:pPr algn="ctr"/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 err="1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FastText</a:t>
            </a:r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9BAFA0A5-A15C-4BD8-82A5-362F404015FE}"/>
              </a:ext>
            </a:extLst>
          </p:cNvPr>
          <p:cNvSpPr/>
          <p:nvPr/>
        </p:nvSpPr>
        <p:spPr>
          <a:xfrm rot="16200000">
            <a:off x="8822496" y="3554284"/>
            <a:ext cx="554181" cy="26404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Left Brace 13">
            <a:extLst>
              <a:ext uri="{FF2B5EF4-FFF2-40B4-BE49-F238E27FC236}">
                <a16:creationId xmlns:a16="http://schemas.microsoft.com/office/drawing/2014/main" id="{15271DBA-1D99-4FE1-85F6-E19E4921E95A}"/>
              </a:ext>
            </a:extLst>
          </p:cNvPr>
          <p:cNvSpPr/>
          <p:nvPr/>
        </p:nvSpPr>
        <p:spPr>
          <a:xfrm rot="16200000">
            <a:off x="4704658" y="4120107"/>
            <a:ext cx="554179" cy="15474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id="{2010C41A-3931-49B4-93F3-86A1347B1221}"/>
              </a:ext>
            </a:extLst>
          </p:cNvPr>
          <p:cNvSpPr/>
          <p:nvPr/>
        </p:nvSpPr>
        <p:spPr>
          <a:xfrm rot="16200000">
            <a:off x="6504799" y="3870847"/>
            <a:ext cx="525233" cy="202388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F284991-585D-4F0D-9819-5EF8743127F2}"/>
              </a:ext>
            </a:extLst>
          </p:cNvPr>
          <p:cNvSpPr txBox="1"/>
          <p:nvPr/>
        </p:nvSpPr>
        <p:spPr>
          <a:xfrm>
            <a:off x="7676029" y="5314248"/>
            <a:ext cx="2847113" cy="584775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location </a:t>
            </a:r>
          </a:p>
          <a:p>
            <a:pPr algn="ctr"/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600" dirty="0" err="1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FastText</a:t>
            </a:r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3EDEFB-AE4F-442E-AF8A-5662FC82E605}"/>
              </a:ext>
            </a:extLst>
          </p:cNvPr>
          <p:cNvSpPr txBox="1"/>
          <p:nvPr/>
        </p:nvSpPr>
        <p:spPr>
          <a:xfrm>
            <a:off x="3558190" y="5301227"/>
            <a:ext cx="2847113" cy="584775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Age-gender</a:t>
            </a:r>
          </a:p>
          <a:p>
            <a:pPr algn="ctr"/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(text mining)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8F24688-014A-4B97-BC5A-CF3F49C0829D}"/>
              </a:ext>
            </a:extLst>
          </p:cNvPr>
          <p:cNvSpPr txBox="1"/>
          <p:nvPr/>
        </p:nvSpPr>
        <p:spPr>
          <a:xfrm>
            <a:off x="5343858" y="5314248"/>
            <a:ext cx="2847113" cy="338554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sz="16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9108FB-5E85-4407-81D2-44AA6CBA8602}"/>
                  </a:ext>
                </a:extLst>
              </p:cNvPr>
              <p:cNvSpPr txBox="1"/>
              <p:nvPr/>
            </p:nvSpPr>
            <p:spPr>
              <a:xfrm>
                <a:off x="1138909" y="3631896"/>
                <a:ext cx="512961" cy="276999"/>
              </a:xfrm>
              <a:prstGeom prst="rect">
                <a:avLst/>
              </a:prstGeom>
            </p:spPr>
            <p:txBody>
              <a:bodyPr vert="horz" wrap="none" lIns="0" tIns="0" rIns="0" bIns="0" rtlCol="0" anchor="b" anchorCtr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solidFill>
                            <a:srgbClr val="183E56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𝑿</m:t>
                      </m:r>
                      <m:r>
                        <a:rPr lang="en-GB" b="0" i="1" smtClean="0">
                          <a:solidFill>
                            <a:srgbClr val="183E56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</m:t>
                      </m:r>
                    </m:oMath>
                  </m:oMathPara>
                </a14:m>
                <a:endParaRPr lang="en-GB" dirty="0">
                  <a:solidFill>
                    <a:srgbClr val="183E5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F9108FB-5E85-4407-81D2-44AA6CBA86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8909" y="3631896"/>
                <a:ext cx="512961" cy="276999"/>
              </a:xfrm>
              <a:prstGeom prst="rect">
                <a:avLst/>
              </a:prstGeom>
              <a:blipFill>
                <a:blip r:embed="rId2"/>
                <a:stretch>
                  <a:fillRect l="-9524" b="-111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8845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AE4DA-3F72-44B5-8486-27F6ACF02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Classification performance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557F15-CBD2-4239-8C1C-FE12BD0323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B70183CF-A43F-4B1C-9912-FABB028DCA18}"/>
              </a:ext>
            </a:extLst>
          </p:cNvPr>
          <p:cNvSpPr txBox="1">
            <a:spLocks/>
          </p:cNvSpPr>
          <p:nvPr/>
        </p:nvSpPr>
        <p:spPr>
          <a:xfrm>
            <a:off x="9501516" y="5330464"/>
            <a:ext cx="548700" cy="393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15</a:t>
            </a:fld>
            <a:endParaRPr lang="en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E0EB8BD-2C7C-443A-9596-A17689E214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502067"/>
              </p:ext>
            </p:extLst>
          </p:nvPr>
        </p:nvGraphicFramePr>
        <p:xfrm>
          <a:off x="838201" y="2058436"/>
          <a:ext cx="10515600" cy="2102110"/>
        </p:xfrm>
        <a:graphic>
          <a:graphicData uri="http://schemas.openxmlformats.org/drawingml/2006/table">
            <a:tbl>
              <a:tblPr/>
              <a:tblGrid>
                <a:gridCol w="1805223">
                  <a:extLst>
                    <a:ext uri="{9D8B030D-6E8A-4147-A177-3AD203B41FA5}">
                      <a16:colId xmlns:a16="http://schemas.microsoft.com/office/drawing/2014/main" val="2150001779"/>
                    </a:ext>
                  </a:extLst>
                </a:gridCol>
                <a:gridCol w="2151605">
                  <a:extLst>
                    <a:ext uri="{9D8B030D-6E8A-4147-A177-3AD203B41FA5}">
                      <a16:colId xmlns:a16="http://schemas.microsoft.com/office/drawing/2014/main" val="795399289"/>
                    </a:ext>
                  </a:extLst>
                </a:gridCol>
                <a:gridCol w="1220168">
                  <a:extLst>
                    <a:ext uri="{9D8B030D-6E8A-4147-A177-3AD203B41FA5}">
                      <a16:colId xmlns:a16="http://schemas.microsoft.com/office/drawing/2014/main" val="595802985"/>
                    </a:ext>
                  </a:extLst>
                </a:gridCol>
                <a:gridCol w="931936">
                  <a:extLst>
                    <a:ext uri="{9D8B030D-6E8A-4147-A177-3AD203B41FA5}">
                      <a16:colId xmlns:a16="http://schemas.microsoft.com/office/drawing/2014/main" val="1575149049"/>
                    </a:ext>
                  </a:extLst>
                </a:gridCol>
                <a:gridCol w="2345085">
                  <a:extLst>
                    <a:ext uri="{9D8B030D-6E8A-4147-A177-3AD203B41FA5}">
                      <a16:colId xmlns:a16="http://schemas.microsoft.com/office/drawing/2014/main" val="1997891769"/>
                    </a:ext>
                  </a:extLst>
                </a:gridCol>
                <a:gridCol w="1128083">
                  <a:extLst>
                    <a:ext uri="{9D8B030D-6E8A-4147-A177-3AD203B41FA5}">
                      <a16:colId xmlns:a16="http://schemas.microsoft.com/office/drawing/2014/main" val="2519157249"/>
                    </a:ext>
                  </a:extLst>
                </a:gridCol>
                <a:gridCol w="933500">
                  <a:extLst>
                    <a:ext uri="{9D8B030D-6E8A-4147-A177-3AD203B41FA5}">
                      <a16:colId xmlns:a16="http://schemas.microsoft.com/office/drawing/2014/main" val="4164728138"/>
                    </a:ext>
                  </a:extLst>
                </a:gridCol>
              </a:tblGrid>
              <a:tr h="287509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Feature vector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0007604"/>
                  </a:ext>
                </a:extLst>
              </a:tr>
              <a:tr h="2875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Algorithm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FastText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(prod name)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Age-gender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Retailer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FastText</a:t>
                      </a:r>
                      <a:r>
                        <a:rPr lang="en-GB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(prod location)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Features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Macro F1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570468"/>
                  </a:ext>
                </a:extLst>
              </a:tr>
              <a:tr h="2875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XGBoost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✔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✖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✖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✖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0.66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48743"/>
                  </a:ext>
                </a:extLst>
              </a:tr>
              <a:tr h="2875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XGBoost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✔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✔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✖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✖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B2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0.79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606068"/>
                  </a:ext>
                </a:extLst>
              </a:tr>
              <a:tr h="2875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XGBoost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✔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✔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✔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✔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7579473"/>
                  </a:ext>
                </a:extLst>
              </a:tr>
              <a:tr h="287509"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3927647"/>
                  </a:ext>
                </a:extLst>
              </a:tr>
              <a:tr h="37705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Neural Network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✔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✔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✔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B0F0"/>
                          </a:solidFill>
                          <a:effectLst/>
                          <a:latin typeface="Calibri" panose="020F0502020204030204" pitchFamily="34" charset="0"/>
                        </a:rPr>
                        <a:t>✔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628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0.82</a:t>
                      </a:r>
                    </a:p>
                  </a:txBody>
                  <a:tcPr marL="6133" marR="6133" marT="613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5727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82782172-A0BE-49E6-A240-31D9DFBE1C5E}"/>
              </a:ext>
            </a:extLst>
          </p:cNvPr>
          <p:cNvSpPr txBox="1"/>
          <p:nvPr/>
        </p:nvSpPr>
        <p:spPr>
          <a:xfrm>
            <a:off x="838201" y="4687373"/>
            <a:ext cx="10430476" cy="64633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Earlier research tried: Decision Trees, Random Forests, Logistic Regression and Support Vector Machines</a:t>
            </a:r>
          </a:p>
        </p:txBody>
      </p:sp>
    </p:spTree>
    <p:extLst>
      <p:ext uri="{BB962C8B-B14F-4D97-AF65-F5344CB8AC3E}">
        <p14:creationId xmlns:p14="http://schemas.microsoft.com/office/powerpoint/2010/main" val="2577773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94B15-7115-4B09-A62F-F5B93BED6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factors investigated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E61B86-F890-410C-BEE2-F8E82D7DF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108"/>
            <a:ext cx="10515600" cy="327282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Pre-processing methods (POS, stemming, etc)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Augmentation technique (SMOTE)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Choice of classes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Algorithm hyperparameters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135D90-1CA7-45AE-8CB8-55FA3919B3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2302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A6F075-07D1-447D-97D0-1309374DAE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Chart, scatter chart&#10;&#10;Description automatically generated">
            <a:extLst>
              <a:ext uri="{FF2B5EF4-FFF2-40B4-BE49-F238E27FC236}">
                <a16:creationId xmlns:a16="http://schemas.microsoft.com/office/drawing/2014/main" id="{43344587-4F97-43BF-8291-0EC55199B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1146" y="461639"/>
            <a:ext cx="5660797" cy="57906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E5309EE-B462-4AC9-ABB5-6C351275320A}"/>
              </a:ext>
            </a:extLst>
          </p:cNvPr>
          <p:cNvSpPr/>
          <p:nvPr/>
        </p:nvSpPr>
        <p:spPr>
          <a:xfrm>
            <a:off x="456072" y="2413337"/>
            <a:ext cx="498594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Labelled 30,000 products twice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Measured consistency of labelling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Seems to be relationship with performance!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1CA2753-D28F-452A-8BAF-4FF60E31CF85}"/>
              </a:ext>
            </a:extLst>
          </p:cNvPr>
          <p:cNvSpPr txBox="1">
            <a:spLocks/>
          </p:cNvSpPr>
          <p:nvPr/>
        </p:nvSpPr>
        <p:spPr>
          <a:xfrm>
            <a:off x="838200" y="884149"/>
            <a:ext cx="10515600" cy="7571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None/>
              <a:defRPr sz="4800" b="1" kern="1200" baseline="0">
                <a:solidFill>
                  <a:srgbClr val="003C5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Inconsistency</a:t>
            </a:r>
          </a:p>
        </p:txBody>
      </p:sp>
    </p:spTree>
    <p:extLst>
      <p:ext uri="{BB962C8B-B14F-4D97-AF65-F5344CB8AC3E}">
        <p14:creationId xmlns:p14="http://schemas.microsoft.com/office/powerpoint/2010/main" val="1190620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2CA0B-E48E-421D-91B2-AFC4E52A8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Inconsistency: errors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68E78-33B4-411F-8546-0FD31CFDB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C8EAB02-B35B-421D-896A-08D701976AB5}"/>
              </a:ext>
            </a:extLst>
          </p:cNvPr>
          <p:cNvSpPr txBox="1">
            <a:spLocks/>
          </p:cNvSpPr>
          <p:nvPr/>
        </p:nvSpPr>
        <p:spPr>
          <a:xfrm>
            <a:off x="1368357" y="3989497"/>
            <a:ext cx="3175708" cy="1263039"/>
          </a:xfrm>
          <a:prstGeom prst="rect">
            <a:avLst/>
          </a:prstGeom>
        </p:spPr>
        <p:txBody>
          <a:bodyPr vert="horz" wrap="square" lIns="0" tIns="46800" rIns="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algn="ctr"/>
            <a:r>
              <a:rPr lang="en-GB" dirty="0">
                <a:solidFill>
                  <a:srgbClr val="003C57"/>
                </a:solidFill>
              </a:rPr>
              <a:t>Labeller 1:</a:t>
            </a:r>
          </a:p>
          <a:p>
            <a:pPr marL="133350" algn="ctr"/>
            <a:r>
              <a:rPr lang="en-GB" dirty="0">
                <a:solidFill>
                  <a:srgbClr val="003C57"/>
                </a:solidFill>
              </a:rPr>
              <a:t>Men’s polo shirt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91A3D77-B695-4633-A0D3-0CDA4625CDD0}"/>
              </a:ext>
            </a:extLst>
          </p:cNvPr>
          <p:cNvSpPr txBox="1">
            <a:spLocks/>
          </p:cNvSpPr>
          <p:nvPr/>
        </p:nvSpPr>
        <p:spPr>
          <a:xfrm>
            <a:off x="7125431" y="3989497"/>
            <a:ext cx="3698212" cy="14598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32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algn="ctr"/>
            <a:r>
              <a:rPr lang="en-GB" dirty="0"/>
              <a:t>Labeller 2:</a:t>
            </a:r>
          </a:p>
          <a:p>
            <a:pPr marL="133350" algn="ctr"/>
            <a:r>
              <a:rPr lang="en-GB" dirty="0"/>
              <a:t>Boys’ polo shirt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9DAF9EB-7E34-4988-BCEF-DE547827E58C}"/>
              </a:ext>
            </a:extLst>
          </p:cNvPr>
          <p:cNvSpPr txBox="1">
            <a:spLocks/>
          </p:cNvSpPr>
          <p:nvPr/>
        </p:nvSpPr>
        <p:spPr>
          <a:xfrm>
            <a:off x="1939949" y="2136424"/>
            <a:ext cx="8312102" cy="19412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32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Product location: “Home / Men”</a:t>
            </a:r>
          </a:p>
          <a:p>
            <a:pPr algn="ctr"/>
            <a:r>
              <a:rPr lang="en-GB" dirty="0"/>
              <a:t>Product name: “Polo Shirt (10-11 </a:t>
            </a:r>
            <a:r>
              <a:rPr lang="en-GB" dirty="0" err="1"/>
              <a:t>Yrs</a:t>
            </a:r>
            <a:r>
              <a:rPr lang="en-GB" dirty="0"/>
              <a:t>)”</a:t>
            </a:r>
          </a:p>
        </p:txBody>
      </p:sp>
    </p:spTree>
    <p:extLst>
      <p:ext uri="{BB962C8B-B14F-4D97-AF65-F5344CB8AC3E}">
        <p14:creationId xmlns:p14="http://schemas.microsoft.com/office/powerpoint/2010/main" val="440942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2CA0B-E48E-421D-91B2-AFC4E52A8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Inconsistency: niche cases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68E78-33B4-411F-8546-0FD31CFDB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C8EAB02-B35B-421D-896A-08D701976AB5}"/>
              </a:ext>
            </a:extLst>
          </p:cNvPr>
          <p:cNvSpPr txBox="1">
            <a:spLocks/>
          </p:cNvSpPr>
          <p:nvPr/>
        </p:nvSpPr>
        <p:spPr>
          <a:xfrm>
            <a:off x="1146415" y="3992920"/>
            <a:ext cx="3603138" cy="1263039"/>
          </a:xfrm>
          <a:prstGeom prst="rect">
            <a:avLst/>
          </a:prstGeom>
        </p:spPr>
        <p:txBody>
          <a:bodyPr vert="horz" wrap="square" lIns="0" tIns="46800" rIns="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algn="ctr"/>
            <a:r>
              <a:rPr lang="en-GB" dirty="0">
                <a:solidFill>
                  <a:srgbClr val="003C57"/>
                </a:solidFill>
              </a:rPr>
              <a:t>Labeller 1:</a:t>
            </a:r>
          </a:p>
          <a:p>
            <a:pPr marL="133350" algn="ctr"/>
            <a:r>
              <a:rPr lang="en-GB" dirty="0">
                <a:solidFill>
                  <a:srgbClr val="003C57"/>
                </a:solidFill>
              </a:rPr>
              <a:t>Girls’ sports shorts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91A3D77-B695-4633-A0D3-0CDA4625CDD0}"/>
              </a:ext>
            </a:extLst>
          </p:cNvPr>
          <p:cNvSpPr txBox="1">
            <a:spLocks/>
          </p:cNvSpPr>
          <p:nvPr/>
        </p:nvSpPr>
        <p:spPr>
          <a:xfrm>
            <a:off x="7125431" y="3989497"/>
            <a:ext cx="3698212" cy="14598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32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algn="ctr"/>
            <a:r>
              <a:rPr lang="en-GB" dirty="0"/>
              <a:t>Labeller 2:</a:t>
            </a:r>
          </a:p>
          <a:p>
            <a:pPr marL="133350" algn="ctr"/>
            <a:r>
              <a:rPr lang="en-GB" dirty="0"/>
              <a:t>Girls’ skirt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9DAF9EB-7E34-4988-BCEF-DE547827E58C}"/>
              </a:ext>
            </a:extLst>
          </p:cNvPr>
          <p:cNvSpPr txBox="1">
            <a:spLocks/>
          </p:cNvSpPr>
          <p:nvPr/>
        </p:nvSpPr>
        <p:spPr>
          <a:xfrm>
            <a:off x="1939949" y="2136424"/>
            <a:ext cx="8312102" cy="19412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32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Product location: “Girls / PE Kits”</a:t>
            </a:r>
          </a:p>
          <a:p>
            <a:pPr algn="ctr"/>
            <a:r>
              <a:rPr lang="en-GB" dirty="0"/>
              <a:t>Product name: “Black School Skort”</a:t>
            </a:r>
          </a:p>
        </p:txBody>
      </p:sp>
    </p:spTree>
    <p:extLst>
      <p:ext uri="{BB962C8B-B14F-4D97-AF65-F5344CB8AC3E}">
        <p14:creationId xmlns:p14="http://schemas.microsoft.com/office/powerpoint/2010/main" val="4208876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CCFF9-B43C-403B-8B12-7B7FBC2F3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5262"/>
            <a:ext cx="10515600" cy="3016340"/>
          </a:xfrm>
        </p:spPr>
        <p:txBody>
          <a:bodyPr/>
          <a:lstStyle/>
          <a:p>
            <a:pPr algn="ctr"/>
            <a:r>
              <a:rPr lang="en-GB" dirty="0"/>
              <a:t>“An elementary aggregate should consist of a relatively homogeneous set of goods or services, with similar end uses and similar expected price movements”</a:t>
            </a:r>
          </a:p>
          <a:p>
            <a:pPr algn="ctr"/>
            <a:endParaRPr lang="en-GB" dirty="0"/>
          </a:p>
          <a:p>
            <a:pPr algn="ctr"/>
            <a:r>
              <a:rPr lang="en-GB" dirty="0"/>
              <a:t>IMF Consumer Price Index Manual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8409C9-11A0-4AF6-93CA-FEAF5FC1AD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037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2CA0B-E48E-421D-91B2-AFC4E52A8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Inconsistency: lack of information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B68E78-33B4-411F-8546-0FD31CFDB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C8EAB02-B35B-421D-896A-08D701976AB5}"/>
              </a:ext>
            </a:extLst>
          </p:cNvPr>
          <p:cNvSpPr txBox="1">
            <a:spLocks/>
          </p:cNvSpPr>
          <p:nvPr/>
        </p:nvSpPr>
        <p:spPr>
          <a:xfrm>
            <a:off x="1368357" y="3989497"/>
            <a:ext cx="3175708" cy="1263039"/>
          </a:xfrm>
          <a:prstGeom prst="rect">
            <a:avLst/>
          </a:prstGeom>
        </p:spPr>
        <p:txBody>
          <a:bodyPr vert="horz" wrap="square" lIns="0" tIns="46800" rIns="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algn="ctr"/>
            <a:r>
              <a:rPr lang="en-GB" dirty="0">
                <a:solidFill>
                  <a:srgbClr val="003C57"/>
                </a:solidFill>
              </a:rPr>
              <a:t>Labeller 1:</a:t>
            </a:r>
          </a:p>
          <a:p>
            <a:pPr marL="133350" algn="ctr"/>
            <a:r>
              <a:rPr lang="en-GB" dirty="0">
                <a:solidFill>
                  <a:srgbClr val="003C57"/>
                </a:solidFill>
              </a:rPr>
              <a:t>Men’s jumper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91A3D77-B695-4633-A0D3-0CDA4625CDD0}"/>
              </a:ext>
            </a:extLst>
          </p:cNvPr>
          <p:cNvSpPr txBox="1">
            <a:spLocks/>
          </p:cNvSpPr>
          <p:nvPr/>
        </p:nvSpPr>
        <p:spPr>
          <a:xfrm>
            <a:off x="7125431" y="3989497"/>
            <a:ext cx="3698212" cy="145986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32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" algn="ctr"/>
            <a:r>
              <a:rPr lang="en-GB" dirty="0"/>
              <a:t>Labeller 2:</a:t>
            </a:r>
          </a:p>
          <a:p>
            <a:pPr marL="133350" algn="ctr"/>
            <a:r>
              <a:rPr lang="en-GB" dirty="0"/>
              <a:t>Men’s sweatshirt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C9DAF9EB-7E34-4988-BCEF-DE547827E58C}"/>
              </a:ext>
            </a:extLst>
          </p:cNvPr>
          <p:cNvSpPr txBox="1">
            <a:spLocks/>
          </p:cNvSpPr>
          <p:nvPr/>
        </p:nvSpPr>
        <p:spPr>
          <a:xfrm>
            <a:off x="1939949" y="2136424"/>
            <a:ext cx="8312102" cy="194127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32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8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20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rgbClr val="003C57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dirty="0"/>
              <a:t>Product location: “</a:t>
            </a:r>
            <a:r>
              <a:rPr lang="en-GB" dirty="0" err="1"/>
              <a:t>Mens</a:t>
            </a:r>
            <a:r>
              <a:rPr lang="en-GB" dirty="0"/>
              <a:t> / Clothing”</a:t>
            </a:r>
          </a:p>
          <a:p>
            <a:pPr algn="ctr"/>
            <a:r>
              <a:rPr lang="en-GB" dirty="0"/>
              <a:t>Product name: “Roll neck sweater”</a:t>
            </a:r>
          </a:p>
        </p:txBody>
      </p:sp>
    </p:spTree>
    <p:extLst>
      <p:ext uri="{BB962C8B-B14F-4D97-AF65-F5344CB8AC3E}">
        <p14:creationId xmlns:p14="http://schemas.microsoft.com/office/powerpoint/2010/main" val="643952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F71C9-92D7-49DF-96D6-14BD34382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Future work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BD012F-AB94-4860-A506-DDD1D50056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4CDF0CB-F622-4E02-9FB9-B0A619691182}"/>
              </a:ext>
            </a:extLst>
          </p:cNvPr>
          <p:cNvSpPr txBox="1">
            <a:spLocks/>
          </p:cNvSpPr>
          <p:nvPr/>
        </p:nvSpPr>
        <p:spPr>
          <a:xfrm>
            <a:off x="9480054" y="5903427"/>
            <a:ext cx="548700" cy="3936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0000000-1234-1234-1234-123412341234}" type="slidenum">
              <a:rPr lang="en" smtClean="0"/>
              <a:pPr algn="r"/>
              <a:t>21</a:t>
            </a:fld>
            <a:endParaRPr lang="en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E933DCD-D2A4-4CA1-87BD-3B2D9131F45F}"/>
              </a:ext>
            </a:extLst>
          </p:cNvPr>
          <p:cNvSpPr txBox="1">
            <a:spLocks/>
          </p:cNvSpPr>
          <p:nvPr/>
        </p:nvSpPr>
        <p:spPr>
          <a:xfrm>
            <a:off x="838200" y="1844085"/>
            <a:ext cx="11146654" cy="4612674"/>
          </a:xfrm>
          <a:prstGeom prst="rect">
            <a:avLst/>
          </a:prstGeom>
        </p:spPr>
        <p:txBody>
          <a:bodyPr vert="horz" wrap="square" lIns="0" tIns="46800" rIns="0" bIns="4572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Explore effect classification has on indices</a:t>
            </a:r>
          </a:p>
          <a:p>
            <a:r>
              <a:rPr lang="en-GB" dirty="0"/>
              <a:t>Benchmark for “good enough” classification performance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Long-term: improvements to data quality</a:t>
            </a:r>
          </a:p>
          <a:p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35DDEC-1F13-424D-BF0E-4AAF21F944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751" y="3331488"/>
            <a:ext cx="6254750" cy="183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451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306AC66-A302-42F0-B9A7-9BD8B9D0F5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7289B4-4EBD-4299-963F-216697A26E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Any questions?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07FE1F9-C51F-45BB-827F-60CB3C7F8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73921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34C6E-DCFC-412D-B969-DD12E57C5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Homogeneity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7106A-5229-4602-81F8-730E77793D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B8378A55-DBD3-4DE2-A95D-1FB98CB5F7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733334"/>
              </p:ext>
            </p:extLst>
          </p:nvPr>
        </p:nvGraphicFramePr>
        <p:xfrm>
          <a:off x="1211802" y="1994868"/>
          <a:ext cx="9370384" cy="29667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2342596">
                  <a:extLst>
                    <a:ext uri="{9D8B030D-6E8A-4147-A177-3AD203B41FA5}">
                      <a16:colId xmlns:a16="http://schemas.microsoft.com/office/drawing/2014/main" val="137579660"/>
                    </a:ext>
                  </a:extLst>
                </a:gridCol>
                <a:gridCol w="2342596">
                  <a:extLst>
                    <a:ext uri="{9D8B030D-6E8A-4147-A177-3AD203B41FA5}">
                      <a16:colId xmlns:a16="http://schemas.microsoft.com/office/drawing/2014/main" val="3157833241"/>
                    </a:ext>
                  </a:extLst>
                </a:gridCol>
                <a:gridCol w="2342596">
                  <a:extLst>
                    <a:ext uri="{9D8B030D-6E8A-4147-A177-3AD203B41FA5}">
                      <a16:colId xmlns:a16="http://schemas.microsoft.com/office/drawing/2014/main" val="3760988444"/>
                    </a:ext>
                  </a:extLst>
                </a:gridCol>
                <a:gridCol w="2342596">
                  <a:extLst>
                    <a:ext uri="{9D8B030D-6E8A-4147-A177-3AD203B41FA5}">
                      <a16:colId xmlns:a16="http://schemas.microsoft.com/office/drawing/2014/main" val="189715824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Product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Classification: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Classification: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Classification: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5524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Boys’ t-shirt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Boys’ clothing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Boys’ tops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Boys’ t-shirt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8617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Boys’ polo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Boys’ clothing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Boys’ tops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Boys’ polo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02168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Boys’ polo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Boys’ clothing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Boys’ tops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Boys’ polo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0039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Boys’ coat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Boys’ clothing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Boys’ outerwear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Boys’ coat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02409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Boys’ jacket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Boys’ clothing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Boys’ outerwear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Boys’ jacket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08787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Women’s coat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Women’s clothing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Women’s outerwear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Women’s coat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3679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Men’s jacket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Men’s clothing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Men’s outerwear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Men’s jacket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2182510"/>
                  </a:ext>
                </a:extLst>
              </a:tr>
            </a:tbl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6130B2FA-E6AA-4587-903E-1E8F42C3BF7B}"/>
              </a:ext>
            </a:extLst>
          </p:cNvPr>
          <p:cNvSpPr/>
          <p:nvPr/>
        </p:nvSpPr>
        <p:spPr>
          <a:xfrm>
            <a:off x="3531526" y="5041263"/>
            <a:ext cx="7050660" cy="2095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8C5B1F-3958-400D-9699-C6D2C2ABC0C5}"/>
              </a:ext>
            </a:extLst>
          </p:cNvPr>
          <p:cNvSpPr txBox="1"/>
          <p:nvPr/>
        </p:nvSpPr>
        <p:spPr>
          <a:xfrm>
            <a:off x="4151528" y="5250813"/>
            <a:ext cx="5097383" cy="646331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dirty="0">
                <a:solidFill>
                  <a:srgbClr val="003C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homogeneous</a:t>
            </a:r>
          </a:p>
          <a:p>
            <a:pPr algn="ctr"/>
            <a:r>
              <a:rPr lang="en-GB" dirty="0">
                <a:solidFill>
                  <a:srgbClr val="003C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complex classification task</a:t>
            </a:r>
          </a:p>
        </p:txBody>
      </p:sp>
    </p:spTree>
    <p:extLst>
      <p:ext uri="{BB962C8B-B14F-4D97-AF65-F5344CB8AC3E}">
        <p14:creationId xmlns:p14="http://schemas.microsoft.com/office/powerpoint/2010/main" val="2588796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88320-A701-43DA-9CA7-4A1FCFC50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Clothing dataset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FA40D-43AF-4FBC-AF57-0811EF7FF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108"/>
            <a:ext cx="10515600" cy="4552145"/>
          </a:xfrm>
        </p:spPr>
        <p:txBody>
          <a:bodyPr/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800" dirty="0"/>
              <a:t>Web scraped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8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800" dirty="0"/>
              <a:t>“Moderately big” (500k unique products, daily scraping, ~12GB per month)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GB" sz="2800" dirty="0"/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GB" sz="2800" dirty="0"/>
              <a:t>Approximately 30% product churn (~160k new unique products per month)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E305F9-CD1A-4C5A-970A-3E933001C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395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09B2E75E-DC5D-4226-8BA7-D077114933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489"/>
          <a:stretch/>
        </p:blipFill>
        <p:spPr>
          <a:xfrm>
            <a:off x="5352443" y="0"/>
            <a:ext cx="6839558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78EDEA7E-2DD3-4A0A-8927-20456C5F35B4}"/>
              </a:ext>
            </a:extLst>
          </p:cNvPr>
          <p:cNvSpPr txBox="1">
            <a:spLocks/>
          </p:cNvSpPr>
          <p:nvPr/>
        </p:nvSpPr>
        <p:spPr>
          <a:xfrm>
            <a:off x="838200" y="884149"/>
            <a:ext cx="10515600" cy="7571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None/>
              <a:defRPr sz="4800" b="1" kern="1200" baseline="0">
                <a:solidFill>
                  <a:srgbClr val="003C5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Strategy used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801BF0-B85E-42B0-A41D-888ED83DB71C}"/>
              </a:ext>
            </a:extLst>
          </p:cNvPr>
          <p:cNvSpPr txBox="1"/>
          <p:nvPr/>
        </p:nvSpPr>
        <p:spPr>
          <a:xfrm>
            <a:off x="1041991" y="2502880"/>
            <a:ext cx="4106662" cy="1477328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l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to adapt classification method to the type of dataset being classified.</a:t>
            </a:r>
          </a:p>
          <a:p>
            <a:pPr algn="l"/>
            <a:endParaRPr lang="en-GB" dirty="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characteristics of clothing dataset, use method 4.</a:t>
            </a:r>
          </a:p>
        </p:txBody>
      </p:sp>
    </p:spTree>
    <p:extLst>
      <p:ext uri="{BB962C8B-B14F-4D97-AF65-F5344CB8AC3E}">
        <p14:creationId xmlns:p14="http://schemas.microsoft.com/office/powerpoint/2010/main" val="2138836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92E550C-3403-4FC8-B3B0-320F73A29B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A2BBE1-ED3E-4B8F-9308-549CC5849C7C}"/>
              </a:ext>
            </a:extLst>
          </p:cNvPr>
          <p:cNvSpPr/>
          <p:nvPr/>
        </p:nvSpPr>
        <p:spPr>
          <a:xfrm>
            <a:off x="2862459" y="3812213"/>
            <a:ext cx="741219" cy="32492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1DA3C7-D5B9-4D72-9597-7435B522568C}"/>
              </a:ext>
            </a:extLst>
          </p:cNvPr>
          <p:cNvSpPr/>
          <p:nvPr/>
        </p:nvSpPr>
        <p:spPr>
          <a:xfrm>
            <a:off x="3686807" y="3812213"/>
            <a:ext cx="741219" cy="324929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53CED6-C866-4D11-873E-592B33880C1B}"/>
              </a:ext>
            </a:extLst>
          </p:cNvPr>
          <p:cNvSpPr/>
          <p:nvPr/>
        </p:nvSpPr>
        <p:spPr>
          <a:xfrm>
            <a:off x="4575807" y="3813112"/>
            <a:ext cx="741219" cy="32492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22C221-DB9B-4B30-89D6-9B6786496FC9}"/>
              </a:ext>
            </a:extLst>
          </p:cNvPr>
          <p:cNvSpPr/>
          <p:nvPr/>
        </p:nvSpPr>
        <p:spPr>
          <a:xfrm>
            <a:off x="5531770" y="3813112"/>
            <a:ext cx="741219" cy="32492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368325-9198-47C7-847C-27AAC539B3A4}"/>
              </a:ext>
            </a:extLst>
          </p:cNvPr>
          <p:cNvSpPr/>
          <p:nvPr/>
        </p:nvSpPr>
        <p:spPr>
          <a:xfrm>
            <a:off x="2857843" y="4228319"/>
            <a:ext cx="741219" cy="32492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D788AC1-E893-41A9-A2AD-A9DF945F4332}"/>
              </a:ext>
            </a:extLst>
          </p:cNvPr>
          <p:cNvSpPr/>
          <p:nvPr/>
        </p:nvSpPr>
        <p:spPr>
          <a:xfrm>
            <a:off x="3696046" y="4228319"/>
            <a:ext cx="741219" cy="32492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C0C09F-CD7A-44BC-834E-E06558B906A2}"/>
              </a:ext>
            </a:extLst>
          </p:cNvPr>
          <p:cNvSpPr/>
          <p:nvPr/>
        </p:nvSpPr>
        <p:spPr>
          <a:xfrm>
            <a:off x="4575806" y="4224657"/>
            <a:ext cx="741219" cy="324929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744C2B-0A0A-48AB-A8DE-F51DF7EF37AD}"/>
              </a:ext>
            </a:extLst>
          </p:cNvPr>
          <p:cNvSpPr txBox="1"/>
          <p:nvPr/>
        </p:nvSpPr>
        <p:spPr>
          <a:xfrm>
            <a:off x="507445" y="1891357"/>
            <a:ext cx="6985000" cy="307777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l"/>
            <a:r>
              <a:rPr lang="en-GB" sz="14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Kids / Baby / Multiple piece outfit sets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999EAA-3268-4AF6-BB6F-38736DDCEF53}"/>
              </a:ext>
            </a:extLst>
          </p:cNvPr>
          <p:cNvSpPr txBox="1"/>
          <p:nvPr/>
        </p:nvSpPr>
        <p:spPr>
          <a:xfrm>
            <a:off x="2867079" y="2271658"/>
            <a:ext cx="6985000" cy="307777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l"/>
            <a:r>
              <a:rPr lang="en-GB" sz="14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2-piece blue Panda Outfit (0-3 years)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8F2BD6E-9781-4FFB-B9D4-1277400AC8CD}"/>
              </a:ext>
            </a:extLst>
          </p:cNvPr>
          <p:cNvSpPr txBox="1"/>
          <p:nvPr/>
        </p:nvSpPr>
        <p:spPr>
          <a:xfrm>
            <a:off x="2876315" y="2758568"/>
            <a:ext cx="6985000" cy="307777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l"/>
            <a:r>
              <a:rPr lang="en-GB" sz="14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£16.30	</a:t>
            </a:r>
            <a:r>
              <a:rPr lang="en-GB" sz="1400" strike="sngStrike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£18.00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5B2F9F-4AF4-446F-9986-843E6BF3B01C}"/>
              </a:ext>
            </a:extLst>
          </p:cNvPr>
          <p:cNvSpPr txBox="1"/>
          <p:nvPr/>
        </p:nvSpPr>
        <p:spPr>
          <a:xfrm>
            <a:off x="2862459" y="3282877"/>
            <a:ext cx="6985000" cy="523220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l"/>
            <a:r>
              <a:rPr lang="en-GB" sz="14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 selected: 3-6M</a:t>
            </a:r>
          </a:p>
          <a:p>
            <a:pPr algn="l"/>
            <a:endParaRPr lang="en-GB" sz="1400" dirty="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raphic 16" descr="Shirt">
            <a:extLst>
              <a:ext uri="{FF2B5EF4-FFF2-40B4-BE49-F238E27FC236}">
                <a16:creationId xmlns:a16="http://schemas.microsoft.com/office/drawing/2014/main" id="{D3606060-A41A-4780-9D3A-C4AA6D5572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1735" y="2450120"/>
            <a:ext cx="2151051" cy="2081267"/>
          </a:xfrm>
          <a:prstGeom prst="rect">
            <a:avLst/>
          </a:prstGeom>
        </p:spPr>
      </p:pic>
      <p:pic>
        <p:nvPicPr>
          <p:cNvPr id="18" name="Graphic 17" descr="Pants">
            <a:extLst>
              <a:ext uri="{FF2B5EF4-FFF2-40B4-BE49-F238E27FC236}">
                <a16:creationId xmlns:a16="http://schemas.microsoft.com/office/drawing/2014/main" id="{FEBCF394-81C8-4D0E-9D7F-4B75386D0D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20165" y="3282877"/>
            <a:ext cx="1974188" cy="1663106"/>
          </a:xfrm>
          <a:prstGeom prst="rect">
            <a:avLst/>
          </a:prstGeom>
        </p:spPr>
      </p:pic>
      <p:pic>
        <p:nvPicPr>
          <p:cNvPr id="19" name="Graphic 18" descr="Panda">
            <a:extLst>
              <a:ext uri="{FF2B5EF4-FFF2-40B4-BE49-F238E27FC236}">
                <a16:creationId xmlns:a16="http://schemas.microsoft.com/office/drawing/2014/main" id="{00642F04-10D0-46F8-A621-3684E8DFE9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08888" y="2908191"/>
            <a:ext cx="841100" cy="8411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5675A44-A799-4EE7-89F4-28618A93FD44}"/>
              </a:ext>
            </a:extLst>
          </p:cNvPr>
          <p:cNvSpPr txBox="1"/>
          <p:nvPr/>
        </p:nvSpPr>
        <p:spPr>
          <a:xfrm>
            <a:off x="2904023" y="3820528"/>
            <a:ext cx="6985000" cy="954107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l"/>
            <a:r>
              <a:rPr lang="en-GB" sz="14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0-3M	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3-6M</a:t>
            </a:r>
            <a:r>
              <a:rPr lang="en-GB" sz="14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6-9M           9-12M</a:t>
            </a:r>
          </a:p>
          <a:p>
            <a:pPr algn="l"/>
            <a:r>
              <a:rPr lang="en-GB" sz="14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l"/>
            <a:r>
              <a:rPr lang="en-GB" sz="1400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12-18M    18-24M        2-3Y</a:t>
            </a:r>
          </a:p>
          <a:p>
            <a:pPr algn="l"/>
            <a:endParaRPr lang="en-GB" sz="1400" dirty="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D37DCA-C172-4935-877F-20372AD8CFA3}"/>
              </a:ext>
            </a:extLst>
          </p:cNvPr>
          <p:cNvSpPr txBox="1"/>
          <p:nvPr/>
        </p:nvSpPr>
        <p:spPr>
          <a:xfrm>
            <a:off x="2780852" y="4796539"/>
            <a:ext cx="3415146" cy="923330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l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cute two-piece outfit set with emblazoned panda will surely liven up their day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7D16E35-006C-44D8-8E3F-3F92218AA5D6}"/>
              </a:ext>
            </a:extLst>
          </p:cNvPr>
          <p:cNvSpPr txBox="1"/>
          <p:nvPr/>
        </p:nvSpPr>
        <p:spPr>
          <a:xfrm>
            <a:off x="8246629" y="756511"/>
            <a:ext cx="3101675" cy="5078313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</a:t>
            </a:r>
            <a:r>
              <a:rPr lang="en-GB" dirty="0" err="1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webscraped</a:t>
            </a:r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implicit</a:t>
            </a:r>
          </a:p>
          <a:p>
            <a:endParaRPr lang="en-GB" dirty="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retailer: implicit</a:t>
            </a:r>
          </a:p>
          <a:p>
            <a:endParaRPr lang="en-GB" dirty="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location</a:t>
            </a:r>
          </a:p>
          <a:p>
            <a:endParaRPr lang="en-GB" dirty="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name</a:t>
            </a:r>
          </a:p>
          <a:p>
            <a:endParaRPr lang="en-GB" dirty="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variables </a:t>
            </a:r>
          </a:p>
          <a:p>
            <a:endParaRPr lang="en-GB" dirty="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</a:t>
            </a:r>
          </a:p>
          <a:p>
            <a:endParaRPr lang="en-GB" dirty="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</a:t>
            </a:r>
          </a:p>
          <a:p>
            <a:endParaRPr lang="en-GB" dirty="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variables: style, material, colour, brand, etc.</a:t>
            </a:r>
          </a:p>
          <a:p>
            <a:endParaRPr lang="en-GB" dirty="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Description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6466A99-4BE0-4854-B91C-EBCA8086A357}"/>
              </a:ext>
            </a:extLst>
          </p:cNvPr>
          <p:cNvCxnSpPr>
            <a:cxnSpLocks/>
          </p:cNvCxnSpPr>
          <p:nvPr/>
        </p:nvCxnSpPr>
        <p:spPr>
          <a:xfrm flipH="1" flipV="1">
            <a:off x="3599063" y="2063781"/>
            <a:ext cx="4497372" cy="17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BB02845-01AD-4881-B685-571F8ADC92CE}"/>
              </a:ext>
            </a:extLst>
          </p:cNvPr>
          <p:cNvCxnSpPr>
            <a:cxnSpLocks/>
          </p:cNvCxnSpPr>
          <p:nvPr/>
        </p:nvCxnSpPr>
        <p:spPr>
          <a:xfrm flipH="1" flipV="1">
            <a:off x="6089992" y="2450121"/>
            <a:ext cx="2035400" cy="162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F5D402-84A8-4244-AC17-F28CEF3295AF}"/>
              </a:ext>
            </a:extLst>
          </p:cNvPr>
          <p:cNvCxnSpPr>
            <a:cxnSpLocks/>
          </p:cNvCxnSpPr>
          <p:nvPr/>
        </p:nvCxnSpPr>
        <p:spPr>
          <a:xfrm flipH="1" flipV="1">
            <a:off x="4437268" y="2912461"/>
            <a:ext cx="3725068" cy="2541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48F0479-5BA3-4587-99F7-B2B81411DAB7}"/>
              </a:ext>
            </a:extLst>
          </p:cNvPr>
          <p:cNvCxnSpPr>
            <a:cxnSpLocks/>
          </p:cNvCxnSpPr>
          <p:nvPr/>
        </p:nvCxnSpPr>
        <p:spPr>
          <a:xfrm flipH="1" flipV="1">
            <a:off x="4575810" y="3424571"/>
            <a:ext cx="3586526" cy="301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C83DE22-5ED0-4CF6-B1AC-5C9F9BF87228}"/>
              </a:ext>
            </a:extLst>
          </p:cNvPr>
          <p:cNvCxnSpPr>
            <a:cxnSpLocks/>
          </p:cNvCxnSpPr>
          <p:nvPr/>
        </p:nvCxnSpPr>
        <p:spPr>
          <a:xfrm flipH="1" flipV="1">
            <a:off x="5902379" y="5209701"/>
            <a:ext cx="2194057" cy="4337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phic 27" descr="Close">
            <a:extLst>
              <a:ext uri="{FF2B5EF4-FFF2-40B4-BE49-F238E27FC236}">
                <a16:creationId xmlns:a16="http://schemas.microsoft.com/office/drawing/2014/main" id="{3302287C-F066-45EB-8696-3DBD3BD505E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75301" y="4170630"/>
            <a:ext cx="242267" cy="242267"/>
          </a:xfrm>
          <a:prstGeom prst="rect">
            <a:avLst/>
          </a:prstGeom>
        </p:spPr>
      </p:pic>
      <p:sp>
        <p:nvSpPr>
          <p:cNvPr id="37" name="Title 1">
            <a:extLst>
              <a:ext uri="{FF2B5EF4-FFF2-40B4-BE49-F238E27FC236}">
                <a16:creationId xmlns:a16="http://schemas.microsoft.com/office/drawing/2014/main" id="{97438722-3199-4B3E-95AE-1C099D95658B}"/>
              </a:ext>
            </a:extLst>
          </p:cNvPr>
          <p:cNvSpPr txBox="1">
            <a:spLocks/>
          </p:cNvSpPr>
          <p:nvPr/>
        </p:nvSpPr>
        <p:spPr>
          <a:xfrm>
            <a:off x="838200" y="884149"/>
            <a:ext cx="10515600" cy="7571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None/>
              <a:defRPr sz="4800" b="1" kern="1200" baseline="0">
                <a:solidFill>
                  <a:srgbClr val="003C5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Web scraping</a:t>
            </a:r>
          </a:p>
        </p:txBody>
      </p:sp>
    </p:spTree>
    <p:extLst>
      <p:ext uri="{BB962C8B-B14F-4D97-AF65-F5344CB8AC3E}">
        <p14:creationId xmlns:p14="http://schemas.microsoft.com/office/powerpoint/2010/main" val="175998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C9860-F18E-4138-BB43-514113B89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4149"/>
            <a:ext cx="10515600" cy="757130"/>
          </a:xfrm>
        </p:spPr>
        <p:txBody>
          <a:bodyPr/>
          <a:lstStyle/>
          <a:p>
            <a:r>
              <a:rPr lang="en-GB" dirty="0"/>
              <a:t>Supervised 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B21A9-E65D-4FA4-8868-AFB3F6743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108"/>
            <a:ext cx="10515600" cy="3686267"/>
          </a:xfrm>
        </p:spPr>
        <p:txBody>
          <a:bodyPr/>
          <a:lstStyle/>
          <a:p>
            <a:r>
              <a:rPr lang="en-GB" dirty="0"/>
              <a:t>Use data to train machine in how to classify products</a:t>
            </a:r>
          </a:p>
          <a:p>
            <a:endParaRPr lang="en-GB" dirty="0"/>
          </a:p>
          <a:p>
            <a:r>
              <a:rPr lang="en-GB" dirty="0"/>
              <a:t>Like regression, learns relationship between predictor variables (features) and response variable (label) to minimise a loss variable.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934980-E757-4A1E-9D37-7EE5C81DA1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70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1509E3-5709-4841-A7E4-5497C752AD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4EA13A8-3475-4587-81F2-A613BAD8D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068" y="1243316"/>
            <a:ext cx="7552123" cy="43713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BBB56E3-2A73-4A54-9D63-6593C00CFE62}"/>
              </a:ext>
            </a:extLst>
          </p:cNvPr>
          <p:cNvSpPr txBox="1"/>
          <p:nvPr/>
        </p:nvSpPr>
        <p:spPr>
          <a:xfrm>
            <a:off x="838200" y="2049151"/>
            <a:ext cx="2819400" cy="3416320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 app (in Python, Dash)</a:t>
            </a:r>
          </a:p>
          <a:p>
            <a:endParaRPr lang="en-GB" dirty="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Crowd-sourced labelling by Prices division</a:t>
            </a:r>
          </a:p>
          <a:p>
            <a:endParaRPr lang="en-GB" dirty="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Approximately 130k labels</a:t>
            </a:r>
          </a:p>
          <a:p>
            <a:endParaRPr lang="en-GB" dirty="0">
              <a:solidFill>
                <a:srgbClr val="183E5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3FF3EB4-DE50-488A-84CC-F1E4127E411D}"/>
              </a:ext>
            </a:extLst>
          </p:cNvPr>
          <p:cNvSpPr txBox="1">
            <a:spLocks/>
          </p:cNvSpPr>
          <p:nvPr/>
        </p:nvSpPr>
        <p:spPr>
          <a:xfrm>
            <a:off x="838200" y="280468"/>
            <a:ext cx="10515600" cy="75713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1000"/>
              </a:spcAft>
              <a:buNone/>
              <a:defRPr sz="4800" b="1" kern="1200" baseline="0">
                <a:solidFill>
                  <a:srgbClr val="003C5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Creating labels</a:t>
            </a:r>
          </a:p>
        </p:txBody>
      </p:sp>
    </p:spTree>
    <p:extLst>
      <p:ext uri="{BB962C8B-B14F-4D97-AF65-F5344CB8AC3E}">
        <p14:creationId xmlns:p14="http://schemas.microsoft.com/office/powerpoint/2010/main" val="3526452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66771-0332-4C32-854D-729CAF2B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468"/>
            <a:ext cx="10515600" cy="757130"/>
          </a:xfrm>
        </p:spPr>
        <p:txBody>
          <a:bodyPr/>
          <a:lstStyle/>
          <a:p>
            <a:r>
              <a:rPr lang="en-GB" dirty="0"/>
              <a:t>Features: </a:t>
            </a:r>
            <a:r>
              <a:rPr lang="en-GB" dirty="0" err="1"/>
              <a:t>FastText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9B857C-61C0-4D1D-91A5-E8919F49FE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2D76FE-17ED-4A27-A4F5-2CB9A391C953}"/>
              </a:ext>
            </a:extLst>
          </p:cNvPr>
          <p:cNvSpPr txBox="1"/>
          <p:nvPr/>
        </p:nvSpPr>
        <p:spPr>
          <a:xfrm>
            <a:off x="995857" y="1180999"/>
            <a:ext cx="3385925" cy="369332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“black spotty dress (10-11y)”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662F0AB-282D-4A34-9304-B502D62DD3FF}"/>
              </a:ext>
            </a:extLst>
          </p:cNvPr>
          <p:cNvSpPr txBox="1"/>
          <p:nvPr/>
        </p:nvSpPr>
        <p:spPr>
          <a:xfrm>
            <a:off x="7847507" y="1185480"/>
            <a:ext cx="2626078" cy="369332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“Home / Girls / Dresses”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F937962A-8E5B-4ACE-8231-3E3231A39E4C}"/>
              </a:ext>
            </a:extLst>
          </p:cNvPr>
          <p:cNvSpPr txBox="1"/>
          <p:nvPr/>
        </p:nvSpPr>
        <p:spPr>
          <a:xfrm>
            <a:off x="4185160" y="1181457"/>
            <a:ext cx="3385925" cy="369332"/>
          </a:xfrm>
          <a:prstGeom prst="rect">
            <a:avLst/>
          </a:prstGeom>
        </p:spPr>
        <p:txBody>
          <a:bodyPr vert="horz" wrap="square" lIns="0" tIns="45720" rIns="91440" bIns="45720" rtlCol="0" anchor="b" anchorCtr="0">
            <a:spAutoFit/>
          </a:bodyPr>
          <a:lstStyle/>
          <a:p>
            <a:pPr algn="ctr"/>
            <a:r>
              <a:rPr lang="en-GB" dirty="0">
                <a:solidFill>
                  <a:srgbClr val="183E5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“retailer X”</a:t>
            </a:r>
          </a:p>
        </p:txBody>
      </p:sp>
    </p:spTree>
    <p:extLst>
      <p:ext uri="{BB962C8B-B14F-4D97-AF65-F5344CB8AC3E}">
        <p14:creationId xmlns:p14="http://schemas.microsoft.com/office/powerpoint/2010/main" val="2891858243"/>
      </p:ext>
    </p:extLst>
  </p:cSld>
  <p:clrMapOvr>
    <a:masterClrMapping/>
  </p:clrMapOvr>
</p:sld>
</file>

<file path=ppt/theme/theme1.xml><?xml version="1.0" encoding="utf-8"?>
<a:theme xmlns:a="http://schemas.openxmlformats.org/drawingml/2006/main" name="ONS">
  <a:themeElements>
    <a:clrScheme name="ONS">
      <a:dk1>
        <a:srgbClr val="003B57"/>
      </a:dk1>
      <a:lt1>
        <a:srgbClr val="FFFFFF"/>
      </a:lt1>
      <a:dk2>
        <a:srgbClr val="414041"/>
      </a:dk2>
      <a:lt2>
        <a:srgbClr val="CFD2D3"/>
      </a:lt2>
      <a:accent1>
        <a:srgbClr val="205F95"/>
      </a:accent1>
      <a:accent2>
        <a:srgbClr val="B8860A"/>
      </a:accent2>
      <a:accent3>
        <a:srgbClr val="003B57"/>
      </a:accent3>
      <a:accent4>
        <a:srgbClr val="007F7F"/>
      </a:accent4>
      <a:accent5>
        <a:srgbClr val="27A0CC"/>
      </a:accent5>
      <a:accent6>
        <a:srgbClr val="0E8242"/>
      </a:accent6>
      <a:hlink>
        <a:srgbClr val="27A0CC"/>
      </a:hlink>
      <a:folHlink>
        <a:srgbClr val="D2366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45720" rIns="91440" bIns="45720" rtlCol="0" anchor="b" anchorCtr="0">
        <a:spAutoFit/>
      </a:bodyPr>
      <a:lstStyle>
        <a:defPPr algn="l">
          <a:defRPr dirty="0" smtClean="0">
            <a:solidFill>
              <a:srgbClr val="183E56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NS" id="{1C231B32-0884-3042-9BFB-024487A7874D}" vid="{960FFF6B-BC53-4D45-8823-25DBFE97B23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6A8ED89C58894CAB0A57ADBC975A6D" ma:contentTypeVersion="0" ma:contentTypeDescription="Create a new document." ma:contentTypeScope="" ma:versionID="dd4501e0c97dcf50cc73f4875752f34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88f73b1f2aa1abf820ce390e4761e8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4B0EB3-1403-47CC-B33D-C81AEDF9ED66}">
  <ds:schemaRefs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6F62736-5992-4872-8547-329B0EB41B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B9DC7B7-FEA3-4F0A-AEBF-6A95158C930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12131</TotalTime>
  <Words>1969</Words>
  <Application>Microsoft Office PowerPoint</Application>
  <PresentationFormat>Widescreen</PresentationFormat>
  <Paragraphs>271</Paragraphs>
  <Slides>22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Courier New</vt:lpstr>
      <vt:lpstr>Wingdings</vt:lpstr>
      <vt:lpstr>ONS</vt:lpstr>
      <vt:lpstr>Classification progress in the UK CPI</vt:lpstr>
      <vt:lpstr>PowerPoint Presentation</vt:lpstr>
      <vt:lpstr>Homogeneity</vt:lpstr>
      <vt:lpstr>Clothing dataset characteristics</vt:lpstr>
      <vt:lpstr>PowerPoint Presentation</vt:lpstr>
      <vt:lpstr>PowerPoint Presentation</vt:lpstr>
      <vt:lpstr>Supervised machine learning</vt:lpstr>
      <vt:lpstr>PowerPoint Presentation</vt:lpstr>
      <vt:lpstr>Features: FastText</vt:lpstr>
      <vt:lpstr>Features: FastText</vt:lpstr>
      <vt:lpstr>Features: FastText</vt:lpstr>
      <vt:lpstr>Features: text mining</vt:lpstr>
      <vt:lpstr>Features: retailer</vt:lpstr>
      <vt:lpstr>Feature matrix</vt:lpstr>
      <vt:lpstr>Classification performance</vt:lpstr>
      <vt:lpstr>Other factors investigated</vt:lpstr>
      <vt:lpstr>PowerPoint Presentation</vt:lpstr>
      <vt:lpstr>Inconsistency: errors</vt:lpstr>
      <vt:lpstr>Inconsistency: niche cases</vt:lpstr>
      <vt:lpstr>Inconsistency: lack of information</vt:lpstr>
      <vt:lpstr>Future work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for National Statistics Presentation Template 2018</dc:title>
  <dc:creator>Andy Budd</dc:creator>
  <cp:lastModifiedBy>Greenhough, Liam</cp:lastModifiedBy>
  <cp:revision>396</cp:revision>
  <cp:lastPrinted>2018-12-19T10:37:59Z</cp:lastPrinted>
  <dcterms:created xsi:type="dcterms:W3CDTF">2018-07-16T11:41:44Z</dcterms:created>
  <dcterms:modified xsi:type="dcterms:W3CDTF">2021-05-13T16:03:57Z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policyId">
    <vt:lpwstr>0x01010035E33599CC8D1E47A037F474646B1D58|2057524105</vt:lpwstr>
  </property>
  <property fmtid="{D5CDD505-2E9C-101B-9397-08002B2CF9AE}" pid="3" name="ContentTypeId">
    <vt:lpwstr>0x010100BF6A8ED89C58894CAB0A57ADBC975A6D</vt:lpwstr>
  </property>
  <property fmtid="{D5CDD505-2E9C-101B-9397-08002B2CF9AE}" pid="4" name="ItemRetentionFormula">
    <vt:lpwstr>&lt;formula id="Microsoft.Office.RecordsManagement.PolicyFeatures.Expiration.Formula.BuiltIn"&gt;&lt;number&gt;100&lt;/number&gt;&lt;property&gt;Retention_x005f_x0020_Date&lt;/property&gt;&lt;period&gt;years&lt;/period&gt;&lt;/formula&gt;</vt:lpwstr>
  </property>
  <property fmtid="{D5CDD505-2E9C-101B-9397-08002B2CF9AE}" pid="5" name="_dlc_DocIdItemGuid">
    <vt:lpwstr>d8864986-c6d1-4684-8e59-605edf53ba2b</vt:lpwstr>
  </property>
  <property fmtid="{D5CDD505-2E9C-101B-9397-08002B2CF9AE}" pid="6" name="TaxKeyword">
    <vt:lpwstr/>
  </property>
  <property fmtid="{D5CDD505-2E9C-101B-9397-08002B2CF9AE}" pid="7" name="TaxCatchAll">
    <vt:lpwstr>2;#Correspondence, Guidance etc|746aa5d3-a4cc-4e5c-bc1b-afebd1d43e75</vt:lpwstr>
  </property>
  <property fmtid="{D5CDD505-2E9C-101B-9397-08002B2CF9AE}" pid="8" name="RecordType">
    <vt:lpwstr>2;#Correspondence, Guidance etc|746aa5d3-a4cc-4e5c-bc1b-afebd1d43e75</vt:lpwstr>
  </property>
  <property fmtid="{D5CDD505-2E9C-101B-9397-08002B2CF9AE}" pid="9" name="IsMyDocuments">
    <vt:bool>true</vt:bool>
  </property>
</Properties>
</file>