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4" r:id="rId2"/>
  </p:sldMasterIdLst>
  <p:notesMasterIdLst>
    <p:notesMasterId r:id="rId15"/>
  </p:notesMasterIdLst>
  <p:handoutMasterIdLst>
    <p:handoutMasterId r:id="rId16"/>
  </p:handoutMasterIdLst>
  <p:sldIdLst>
    <p:sldId id="263" r:id="rId3"/>
    <p:sldId id="276" r:id="rId4"/>
    <p:sldId id="277" r:id="rId5"/>
    <p:sldId id="278" r:id="rId6"/>
    <p:sldId id="279" r:id="rId7"/>
    <p:sldId id="282" r:id="rId8"/>
    <p:sldId id="280" r:id="rId9"/>
    <p:sldId id="281" r:id="rId10"/>
    <p:sldId id="272" r:id="rId11"/>
    <p:sldId id="274" r:id="rId12"/>
    <p:sldId id="284" r:id="rId13"/>
    <p:sldId id="283" r:id="rId14"/>
  </p:sldIdLst>
  <p:sldSz cx="9144000" cy="6858000" type="screen4x3"/>
  <p:notesSz cx="6797675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ANGELISTA Rui (ESTAT)" initials="ER(" lastIdx="7" clrIdx="0">
    <p:extLst>
      <p:ext uri="{19B8F6BF-5375-455C-9EA6-DF929625EA0E}">
        <p15:presenceInfo xmlns:p15="http://schemas.microsoft.com/office/powerpoint/2012/main" userId="S-1-5-21-1606980848-2025429265-839522115-11895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166CF"/>
    <a:srgbClr val="2D5EC1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0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899"/>
            <a:ext cx="2946400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6899"/>
            <a:ext cx="2946400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8713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239"/>
            <a:ext cx="5438775" cy="444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899"/>
            <a:ext cx="2946400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6899"/>
            <a:ext cx="2946400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%28CC-BY%29.pdf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Update/add/delete parts of the</a:t>
            </a:r>
            <a:r>
              <a:rPr lang="en-IE" baseline="0" dirty="0" smtClean="0"/>
              <a:t> copy right notice where appropriate.</a:t>
            </a:r>
          </a:p>
          <a:p>
            <a:r>
              <a:rPr lang="en-IE" baseline="0" dirty="0" smtClean="0"/>
              <a:t>More information: </a:t>
            </a:r>
            <a:r>
              <a:rPr lang="en-GB" dirty="0" smtClean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F2995-AB43-4B7C-B8CD-9DC7C3692A9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7476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1"/>
            <a:ext cx="9144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5700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9144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5700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700" y="258042"/>
            <a:ext cx="1244845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03513" y="1992573"/>
            <a:ext cx="7548918" cy="2149523"/>
          </a:xfrm>
        </p:spPr>
        <p:txBody>
          <a:bodyPr wrap="none" anchor="t">
            <a:noAutofit/>
          </a:bodyPr>
          <a:lstStyle>
            <a:lvl1pPr algn="l"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28650" y="1978926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305869" y="6619164"/>
            <a:ext cx="530557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570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803513" y="4418049"/>
            <a:ext cx="7548918" cy="897754"/>
          </a:xfrm>
        </p:spPr>
        <p:txBody>
          <a:bodyPr>
            <a:noAutofit/>
          </a:bodyPr>
          <a:lstStyle>
            <a:lvl1pPr marL="0" indent="0" algn="l">
              <a:buNone/>
              <a:defRPr sz="2100" i="0">
                <a:solidFill>
                  <a:schemeClr val="accent5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572000" y="5557903"/>
            <a:ext cx="3780235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165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91431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9"/>
            <a:ext cx="9144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1"/>
            <a:ext cx="9144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5700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9144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5700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700" y="258042"/>
            <a:ext cx="1244845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03513" y="1992573"/>
            <a:ext cx="7548918" cy="872647"/>
          </a:xfrm>
        </p:spPr>
        <p:txBody>
          <a:bodyPr anchor="t">
            <a:normAutofit/>
          </a:bodyPr>
          <a:lstStyle>
            <a:lvl1pPr algn="l"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28650" y="1978926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305869" y="6619164"/>
            <a:ext cx="530557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570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803513" y="3067468"/>
            <a:ext cx="7548918" cy="897754"/>
          </a:xfrm>
        </p:spPr>
        <p:txBody>
          <a:bodyPr>
            <a:noAutofit/>
          </a:bodyPr>
          <a:lstStyle>
            <a:lvl1pPr marL="0" indent="0" algn="l">
              <a:buNone/>
              <a:defRPr sz="2100" i="0">
                <a:solidFill>
                  <a:schemeClr val="accent5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572000" y="5783535"/>
            <a:ext cx="3780235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165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750190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9144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3967" y="1078174"/>
            <a:ext cx="9148010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5700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1"/>
            <a:ext cx="9144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570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03513" y="1992573"/>
            <a:ext cx="7548918" cy="2149523"/>
          </a:xfrm>
        </p:spPr>
        <p:txBody>
          <a:bodyPr wrap="none" anchor="t">
            <a:noAutofit/>
          </a:bodyPr>
          <a:lstStyle>
            <a:lvl1pPr algn="l"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28650" y="1978926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305869" y="6619164"/>
            <a:ext cx="530557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570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03513" y="4418049"/>
            <a:ext cx="7548918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100" i="0">
                <a:solidFill>
                  <a:schemeClr val="accent5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700" y="258042"/>
            <a:ext cx="1244845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572000" y="5557903"/>
            <a:ext cx="3780235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165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8549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57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642" y="1122363"/>
            <a:ext cx="8007029" cy="2387600"/>
          </a:xfrm>
        </p:spPr>
        <p:txBody>
          <a:bodyPr anchor="b">
            <a:noAutofit/>
          </a:bodyPr>
          <a:lstStyle>
            <a:lvl1pPr algn="l">
              <a:defRPr sz="45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642" y="3602038"/>
            <a:ext cx="8007029" cy="1655762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2865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0786" y="6045258"/>
            <a:ext cx="1288884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545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57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5389" y="6045865"/>
            <a:ext cx="128715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07760" y="1122363"/>
            <a:ext cx="7617223" cy="2387600"/>
          </a:xfrm>
        </p:spPr>
        <p:txBody>
          <a:bodyPr anchor="b">
            <a:noAutofit/>
          </a:bodyPr>
          <a:lstStyle>
            <a:lvl1pPr algn="l">
              <a:defRPr sz="45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2865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02642" y="3602038"/>
            <a:ext cx="7617223" cy="1655762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036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"/>
            <a:ext cx="9144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57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07760" y="1122363"/>
            <a:ext cx="7617223" cy="1240348"/>
          </a:xfrm>
        </p:spPr>
        <p:txBody>
          <a:bodyPr anchor="b">
            <a:noAutofit/>
          </a:bodyPr>
          <a:lstStyle>
            <a:lvl1pPr algn="l">
              <a:defRPr sz="45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28650" y="1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628651" y="4160827"/>
            <a:ext cx="8167079" cy="1620145"/>
          </a:xfrm>
        </p:spPr>
        <p:txBody>
          <a:bodyPr>
            <a:noAutofit/>
          </a:bodyPr>
          <a:lstStyle>
            <a:lvl1pPr marL="0" indent="0" algn="l">
              <a:buNone/>
              <a:defRPr sz="10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0432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"/>
            <a:ext cx="9144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57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07760" y="1122363"/>
            <a:ext cx="7617223" cy="1240348"/>
          </a:xfrm>
        </p:spPr>
        <p:txBody>
          <a:bodyPr anchor="b">
            <a:noAutofit/>
          </a:bodyPr>
          <a:lstStyle>
            <a:lvl1pPr algn="l">
              <a:defRPr sz="45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28650" y="1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628651" y="4160827"/>
            <a:ext cx="8167079" cy="1620145"/>
          </a:xfrm>
        </p:spPr>
        <p:txBody>
          <a:bodyPr>
            <a:noAutofit/>
          </a:bodyPr>
          <a:lstStyle>
            <a:lvl1pPr marL="0" indent="0" algn="l">
              <a:buNone/>
              <a:defRPr sz="10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4702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179274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350"/>
              </a:spcAft>
              <a:defRPr/>
            </a:lvl1pPr>
            <a:lvl2pPr>
              <a:lnSpc>
                <a:spcPct val="100000"/>
              </a:lnSpc>
              <a:spcAft>
                <a:spcPts val="1350"/>
              </a:spcAft>
              <a:defRPr/>
            </a:lvl2pPr>
            <a:lvl3pPr>
              <a:lnSpc>
                <a:spcPct val="100000"/>
              </a:lnSpc>
              <a:spcAft>
                <a:spcPts val="1350"/>
              </a:spcAft>
              <a:defRPr/>
            </a:lvl3pPr>
            <a:lvl4pPr>
              <a:lnSpc>
                <a:spcPct val="100000"/>
              </a:lnSpc>
              <a:spcAft>
                <a:spcPts val="1350"/>
              </a:spcAft>
              <a:defRPr/>
            </a:lvl4pPr>
            <a:lvl5pPr>
              <a:lnSpc>
                <a:spcPct val="100000"/>
              </a:lnSpc>
              <a:spcAft>
                <a:spcPts val="135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628650" y="1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728042" y="482861"/>
            <a:ext cx="78867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5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6"/>
            <a:ext cx="3996000" cy="3906435"/>
          </a:xfrm>
        </p:spPr>
        <p:txBody>
          <a:bodyPr>
            <a:noAutofit/>
          </a:bodyPr>
          <a:lstStyle>
            <a:lvl1pPr>
              <a:spcAft>
                <a:spcPts val="1350"/>
              </a:spcAft>
              <a:defRPr/>
            </a:lvl1pPr>
            <a:lvl2pPr>
              <a:spcAft>
                <a:spcPts val="1350"/>
              </a:spcAft>
              <a:defRPr/>
            </a:lvl2pPr>
            <a:lvl3pPr>
              <a:spcAft>
                <a:spcPts val="1350"/>
              </a:spcAft>
              <a:defRPr/>
            </a:lvl3pPr>
            <a:lvl4pPr>
              <a:spcAft>
                <a:spcPts val="1350"/>
              </a:spcAft>
              <a:defRPr/>
            </a:lvl4pPr>
            <a:lvl5pPr>
              <a:spcAft>
                <a:spcPts val="135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1688" y="1825626"/>
            <a:ext cx="3996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628650" y="1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728042" y="482861"/>
            <a:ext cx="78867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84911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6"/>
            <a:ext cx="3996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1688" y="1825626"/>
            <a:ext cx="3996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628650" y="1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728042" y="482861"/>
            <a:ext cx="78867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2924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6"/>
            <a:ext cx="2518867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3453735" y="1825625"/>
            <a:ext cx="2518867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278821" y="1825625"/>
            <a:ext cx="2518867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628650" y="1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728042" y="482861"/>
            <a:ext cx="78867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81449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1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1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6"/>
            <a:ext cx="3887391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628650" y="1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728042" y="482861"/>
            <a:ext cx="78867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8165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628650" y="1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728042" y="482861"/>
            <a:ext cx="78867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7277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4726" y="-59635"/>
            <a:ext cx="4616726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410536" y="1992574"/>
            <a:ext cx="641274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7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586" y="743803"/>
            <a:ext cx="408692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3748" y="1992573"/>
            <a:ext cx="616953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26754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2792" y="1825626"/>
            <a:ext cx="369513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5112792" y="482861"/>
            <a:ext cx="350195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34787" y="-46383"/>
            <a:ext cx="4606787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3998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628650" y="1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728042" y="482861"/>
            <a:ext cx="78867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28042" y="2284668"/>
            <a:ext cx="2356247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926089" y="2284669"/>
            <a:ext cx="2356247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327065" y="2284668"/>
            <a:ext cx="2356247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905080" y="4038685"/>
            <a:ext cx="2002169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15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3504104" y="4041945"/>
            <a:ext cx="2002169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15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103127" y="4037438"/>
            <a:ext cx="2002169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15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29777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628650" y="1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728042" y="482861"/>
            <a:ext cx="78867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785402" y="2159957"/>
            <a:ext cx="1846193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2785402" y="3968881"/>
            <a:ext cx="1846193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743411" y="2159957"/>
            <a:ext cx="1846195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6701420" y="3968880"/>
            <a:ext cx="1890000" cy="1638158"/>
          </a:xfrm>
          <a:noFill/>
        </p:spPr>
        <p:txBody>
          <a:bodyPr tIns="90000"/>
          <a:lstStyle>
            <a:lvl1pPr marL="0" indent="0" algn="l">
              <a:buNone/>
              <a:defRPr sz="15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775213" y="2159958"/>
            <a:ext cx="1890000" cy="1638159"/>
          </a:xfrm>
          <a:noFill/>
        </p:spPr>
        <p:txBody>
          <a:bodyPr tIns="90000"/>
          <a:lstStyle>
            <a:lvl1pPr marL="0" indent="0" algn="r">
              <a:buNone/>
              <a:defRPr sz="15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4743412" y="3968880"/>
            <a:ext cx="1846193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775213" y="3968881"/>
            <a:ext cx="1890000" cy="1638158"/>
          </a:xfrm>
          <a:noFill/>
        </p:spPr>
        <p:txBody>
          <a:bodyPr tIns="90000"/>
          <a:lstStyle>
            <a:lvl1pPr marL="0" indent="0" algn="r">
              <a:buNone/>
              <a:defRPr sz="15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6724742" y="2159957"/>
            <a:ext cx="1890000" cy="1638159"/>
          </a:xfrm>
          <a:noFill/>
        </p:spPr>
        <p:txBody>
          <a:bodyPr tIns="90000"/>
          <a:lstStyle>
            <a:lvl1pPr marL="0" indent="0" algn="l">
              <a:buNone/>
              <a:defRPr sz="15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10790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46644"/>
            <a:ext cx="78867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628650" y="3630614"/>
            <a:ext cx="78867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2448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59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dolor 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82861"/>
            <a:ext cx="78867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131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5389" y="6045989"/>
            <a:ext cx="1286800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21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1" r:id="rId17"/>
    <p:sldLayoutId id="2147483772" r:id="rId18"/>
    <p:sldLayoutId id="2147483773" r:id="rId19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0"/>
        </a:spcBef>
        <a:spcAft>
          <a:spcPts val="135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350"/>
        </a:spcAft>
        <a:buClr>
          <a:schemeClr val="tx2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350"/>
        </a:spcAft>
        <a:buClr>
          <a:schemeClr val="tx2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350"/>
        </a:spcAft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350"/>
        </a:spcAft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00808"/>
            <a:ext cx="8892480" cy="2016224"/>
          </a:xfrm>
        </p:spPr>
        <p:txBody>
          <a:bodyPr/>
          <a:lstStyle/>
          <a:p>
            <a:pPr algn="ctr"/>
            <a:r>
              <a:rPr lang="en-US" sz="3600" dirty="0" smtClean="0"/>
              <a:t>How to start with web</a:t>
            </a:r>
            <a:r>
              <a:rPr lang="bg-BG" sz="3600" dirty="0" smtClean="0"/>
              <a:t> </a:t>
            </a:r>
            <a:r>
              <a:rPr lang="en-US" sz="3600" dirty="0" smtClean="0"/>
              <a:t>scraping in the HICP:</a:t>
            </a:r>
            <a:br>
              <a:rPr lang="en-US" sz="3600" dirty="0" smtClean="0"/>
            </a:br>
            <a:r>
              <a:rPr lang="en-US" sz="3600" dirty="0" smtClean="0"/>
              <a:t>Evidence from EU member states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97152"/>
            <a:ext cx="3384376" cy="1008112"/>
          </a:xfrm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</a:pPr>
            <a:r>
              <a:rPr lang="fr-BE" sz="2800" b="0" kern="1200" dirty="0" smtClean="0">
                <a:solidFill>
                  <a:srgbClr val="FFC000"/>
                </a:solidFill>
                <a:latin typeface="Arial"/>
              </a:rPr>
              <a:t>Pavel BELCHEV</a:t>
            </a:r>
            <a:endParaRPr lang="fr-BE" sz="2800" b="0" kern="1200" dirty="0">
              <a:solidFill>
                <a:srgbClr val="FFC000"/>
              </a:solidFill>
              <a:latin typeface="Aria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034EA2"/>
              </a:buClr>
            </a:pPr>
            <a:r>
              <a:rPr lang="fr-BE" sz="2800" b="0" kern="1200" dirty="0">
                <a:solidFill>
                  <a:srgbClr val="FFC000"/>
                </a:solidFill>
                <a:latin typeface="Arial"/>
              </a:rPr>
              <a:t>Eurostat Unit C4</a:t>
            </a:r>
          </a:p>
          <a:p>
            <a:endParaRPr lang="en-US" sz="2000" dirty="0" smtClean="0"/>
          </a:p>
          <a:p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4139952" y="4831532"/>
            <a:ext cx="468052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auto">
              <a:spcBef>
                <a:spcPts val="0"/>
              </a:spcBef>
              <a:spcAft>
                <a:spcPts val="600"/>
              </a:spcAft>
              <a:buClr>
                <a:srgbClr val="034EA2"/>
              </a:buClr>
            </a:pPr>
            <a:r>
              <a:rPr lang="en-US" sz="2200" dirty="0">
                <a:solidFill>
                  <a:srgbClr val="FFFFFF"/>
                </a:solidFill>
                <a:latin typeface="Arial"/>
              </a:rPr>
              <a:t>Group of Experts on Consumer Price Indices (online meeting)</a:t>
            </a:r>
          </a:p>
          <a:p>
            <a:pPr lvl="0" algn="r" fontAlgn="auto">
              <a:spcBef>
                <a:spcPts val="0"/>
              </a:spcBef>
              <a:spcAft>
                <a:spcPts val="600"/>
              </a:spcAft>
              <a:buClr>
                <a:srgbClr val="034EA2"/>
              </a:buClr>
            </a:pPr>
            <a:r>
              <a:rPr lang="en-US" sz="2200" dirty="0">
                <a:solidFill>
                  <a:srgbClr val="FFFFFF"/>
                </a:solidFill>
                <a:latin typeface="Arial"/>
              </a:rPr>
              <a:t>June 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Questionnaire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</a:p>
          <a:p>
            <a:pPr marL="0" indent="0">
              <a:buNone/>
            </a:pPr>
            <a:r>
              <a:rPr lang="en-US" dirty="0" smtClean="0"/>
              <a:t>- most used tools, computer languages, API</a:t>
            </a:r>
          </a:p>
          <a:p>
            <a:endParaRPr lang="en-US" dirty="0" smtClean="0"/>
          </a:p>
          <a:p>
            <a:r>
              <a:rPr lang="en-US" dirty="0"/>
              <a:t>Product selection criteria</a:t>
            </a:r>
          </a:p>
          <a:p>
            <a:pPr>
              <a:buFontTx/>
              <a:buChar char="-"/>
            </a:pPr>
            <a:r>
              <a:rPr lang="en-US" dirty="0" smtClean="0"/>
              <a:t>methodological, organization and technical considerations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Web site changes</a:t>
            </a:r>
          </a:p>
          <a:p>
            <a:pPr marL="0" indent="0">
              <a:buNone/>
            </a:pPr>
            <a:r>
              <a:rPr lang="en-US" dirty="0" smtClean="0"/>
              <a:t>- relationship with website owners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746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Questionnaire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Scraping frequency and volume</a:t>
            </a:r>
          </a:p>
          <a:p>
            <a:endParaRPr lang="en-US" dirty="0" smtClean="0"/>
          </a:p>
          <a:p>
            <a:r>
              <a:rPr lang="en-US" dirty="0" smtClean="0"/>
              <a:t>Classification and tracking </a:t>
            </a:r>
            <a:r>
              <a:rPr lang="en-US" dirty="0"/>
              <a:t>of same </a:t>
            </a:r>
            <a:r>
              <a:rPr lang="en-US" dirty="0" smtClean="0"/>
              <a:t>products</a:t>
            </a:r>
          </a:p>
          <a:p>
            <a:pPr marL="0" indent="0">
              <a:buNone/>
            </a:pPr>
            <a:r>
              <a:rPr lang="en-US" dirty="0" smtClean="0"/>
              <a:t>- GTIN, </a:t>
            </a:r>
            <a:r>
              <a:rPr lang="en-US" dirty="0" err="1" smtClean="0"/>
              <a:t>Xpaths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Aggregation to elementary indices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weighted/unweighted averages, hedonic methods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479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681" y="4342077"/>
            <a:ext cx="6705762" cy="1390139"/>
          </a:xfrm>
        </p:spPr>
        <p:txBody>
          <a:bodyPr wrap="square" anchor="b" anchorCtr="0"/>
          <a:lstStyle/>
          <a:p>
            <a:r>
              <a:rPr lang="en-US" sz="788" b="1" dirty="0"/>
              <a:t>© European Union 2020</a:t>
            </a:r>
          </a:p>
          <a:p>
            <a:r>
              <a:rPr lang="en-US" sz="788" dirty="0"/>
              <a:t>Unless otherwise noted the reuse of this presentation is </a:t>
            </a:r>
            <a:r>
              <a:rPr lang="en-US" sz="788" dirty="0" err="1"/>
              <a:t>authorised</a:t>
            </a:r>
            <a:r>
              <a:rPr lang="en-US" sz="788" dirty="0"/>
              <a:t> under the </a:t>
            </a:r>
            <a:r>
              <a:rPr lang="en-US" sz="788" dirty="0">
                <a:hlinkClick r:id="rId3"/>
              </a:rPr>
              <a:t>CC BY 4.0 </a:t>
            </a:r>
            <a:r>
              <a:rPr lang="en-US" sz="788" dirty="0"/>
              <a:t>license. For any use or reproduction of elements that are not owned by the EU, permission may need to be sought directly from the respective right holders.</a:t>
            </a:r>
          </a:p>
          <a:p>
            <a:r>
              <a:rPr lang="en-US" sz="788" dirty="0"/>
              <a:t> </a:t>
            </a:r>
            <a:endParaRPr lang="en-GB" sz="788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93" y="4500935"/>
            <a:ext cx="767622" cy="26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94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36625"/>
          </a:xfrm>
        </p:spPr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3993307"/>
          </a:xfrm>
        </p:spPr>
        <p:txBody>
          <a:bodyPr/>
          <a:lstStyle/>
          <a:p>
            <a:r>
              <a:rPr lang="en-US" dirty="0" smtClean="0"/>
              <a:t>PREPARATION</a:t>
            </a:r>
          </a:p>
          <a:p>
            <a:pPr>
              <a:buFontTx/>
              <a:buChar char="-"/>
            </a:pPr>
            <a:r>
              <a:rPr lang="en-US" dirty="0" smtClean="0"/>
              <a:t>Based on material provided by the member states </a:t>
            </a:r>
          </a:p>
          <a:p>
            <a:pPr>
              <a:buFontTx/>
              <a:buChar char="-"/>
            </a:pPr>
            <a:r>
              <a:rPr lang="en-US" dirty="0" smtClean="0"/>
              <a:t>Presented to member states with several rounds of </a:t>
            </a:r>
            <a:r>
              <a:rPr lang="en-US" dirty="0" smtClean="0"/>
              <a:t>feedback from experts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INTENTION and CONTENT</a:t>
            </a:r>
          </a:p>
          <a:p>
            <a:pPr>
              <a:buFontTx/>
              <a:buChar char="-"/>
            </a:pPr>
            <a:r>
              <a:rPr lang="en-US" dirty="0" smtClean="0"/>
              <a:t>Targeted at statistical offices which are not still web scraping</a:t>
            </a: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General </a:t>
            </a:r>
            <a:r>
              <a:rPr lang="en-US" dirty="0"/>
              <a:t>considerations, </a:t>
            </a:r>
            <a:r>
              <a:rPr lang="en-US" dirty="0" smtClean="0"/>
              <a:t>good </a:t>
            </a:r>
            <a:r>
              <a:rPr lang="en-US" dirty="0"/>
              <a:t>practices and </a:t>
            </a:r>
            <a:r>
              <a:rPr lang="en-US" dirty="0" smtClean="0"/>
              <a:t>recommendations, practical advice</a:t>
            </a:r>
          </a:p>
          <a:p>
            <a:pPr>
              <a:buFontTx/>
              <a:buChar char="-"/>
            </a:pPr>
            <a:r>
              <a:rPr lang="en-US" dirty="0" smtClean="0"/>
              <a:t>Overview of web scraping practices </a:t>
            </a:r>
            <a:r>
              <a:rPr lang="en-US" dirty="0" smtClean="0"/>
              <a:t>in the </a:t>
            </a:r>
            <a:r>
              <a:rPr lang="en-US" dirty="0" smtClean="0"/>
              <a:t>EU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894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INFORMATION and LEGAL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What is web scraping? Expectations, Resources, Benefits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National legislation, Case-law, Transparency and Ethical considerations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4283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TECHNOLOGY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Needed tools and skills, Method selection (API, Third-party applications, Scraping by coding)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Workflow, Website changes</a:t>
            </a:r>
          </a:p>
        </p:txBody>
      </p:sp>
    </p:spTree>
    <p:extLst>
      <p:ext uri="{BB962C8B-B14F-4D97-AF65-F5344CB8AC3E}">
        <p14:creationId xmlns:p14="http://schemas.microsoft.com/office/powerpoint/2010/main" val="796211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ITEMS COVERAGE and SAMPLING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Product selection criteria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Representativity</a:t>
            </a:r>
            <a:r>
              <a:rPr lang="en-US" dirty="0" smtClean="0"/>
              <a:t> and other methodological and technical considerations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4882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CLASSIFICATION and DATA VALIDATION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Homogeneity, Parameters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Monitoring output, Missing prices and imputations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608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INDEX COMPILATION and DATA INTEGRATION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Aggregation dimensions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Compilation of elementary price indices (weights, product characteristics)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Lower levels and stratification issues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Flowchart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068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ANNEXES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 on selected products (</a:t>
            </a:r>
            <a:r>
              <a:rPr lang="en-US" dirty="0" smtClean="0"/>
              <a:t>i.e. </a:t>
            </a:r>
            <a:r>
              <a:rPr lang="en-US" dirty="0"/>
              <a:t>electronics, rail road, flights) or practical approaches (API, web site changes) </a:t>
            </a:r>
            <a:r>
              <a:rPr lang="en-US" dirty="0" smtClean="0"/>
              <a:t>from the experience of different NSIs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Questionnaire on web </a:t>
            </a:r>
            <a:r>
              <a:rPr lang="en-US" dirty="0" smtClean="0"/>
              <a:t>scraping in the HICP </a:t>
            </a:r>
            <a:r>
              <a:rPr lang="en-US" dirty="0"/>
              <a:t>– </a:t>
            </a:r>
            <a:r>
              <a:rPr lang="en-US" dirty="0" smtClean="0"/>
              <a:t>summary </a:t>
            </a:r>
            <a:r>
              <a:rPr lang="en-US" dirty="0"/>
              <a:t>of the </a:t>
            </a:r>
            <a:r>
              <a:rPr lang="en-US" dirty="0" smtClean="0"/>
              <a:t>results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5944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Questionnaire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384376"/>
          </a:xfrm>
        </p:spPr>
        <p:txBody>
          <a:bodyPr/>
          <a:lstStyle/>
          <a:p>
            <a:r>
              <a:rPr lang="en-US" dirty="0" smtClean="0"/>
              <a:t>General information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/>
              <a:t>b</a:t>
            </a:r>
            <a:r>
              <a:rPr lang="en-US" dirty="0" smtClean="0"/>
              <a:t>ulk vs </a:t>
            </a:r>
            <a:r>
              <a:rPr lang="en-US" dirty="0" smtClean="0"/>
              <a:t>targeted </a:t>
            </a:r>
            <a:r>
              <a:rPr lang="en-US" dirty="0" smtClean="0"/>
              <a:t>scraping, scraping for testing/research purposes, most scraped items</a:t>
            </a:r>
          </a:p>
          <a:p>
            <a:endParaRPr lang="en-US" dirty="0" smtClean="0"/>
          </a:p>
          <a:p>
            <a:r>
              <a:rPr lang="en-US" dirty="0" smtClean="0"/>
              <a:t>Legal considerations</a:t>
            </a:r>
          </a:p>
          <a:p>
            <a:pPr marL="0" indent="0">
              <a:buNone/>
            </a:pPr>
            <a:r>
              <a:rPr lang="en-US" dirty="0" smtClean="0"/>
              <a:t>- netiquette and legal framework</a:t>
            </a:r>
          </a:p>
          <a:p>
            <a:endParaRPr lang="en-US" dirty="0" smtClean="0"/>
          </a:p>
          <a:p>
            <a:r>
              <a:rPr lang="en-US" dirty="0" smtClean="0"/>
              <a:t>Identification when scraping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6060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595</TotalTime>
  <Words>382</Words>
  <Application>Microsoft Office PowerPoint</Application>
  <PresentationFormat>On-screen Show (4:3)</PresentationFormat>
  <Paragraphs>83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Default Design</vt:lpstr>
      <vt:lpstr>Office Theme</vt:lpstr>
      <vt:lpstr>How to start with web scraping in the HICP: Evidence from EU member states</vt:lpstr>
      <vt:lpstr>INTRODUCTION</vt:lpstr>
      <vt:lpstr>GENERAL INFORMATION and LEGAL FRAMEWORK</vt:lpstr>
      <vt:lpstr>TECHNOLOGY</vt:lpstr>
      <vt:lpstr>ITEMS COVERAGE and SAMPLING</vt:lpstr>
      <vt:lpstr>CLASSIFICATION and DATA VALIDATION</vt:lpstr>
      <vt:lpstr>INDEX COMPILATION and DATA INTEGRATION</vt:lpstr>
      <vt:lpstr>ANNEXES</vt:lpstr>
      <vt:lpstr>Questionnaire results</vt:lpstr>
      <vt:lpstr>Questionnaire results</vt:lpstr>
      <vt:lpstr>Questionnaire results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Guidelines for Webscraping</dc:title>
  <dc:creator>BELCHEV Pavel (ESTAT)</dc:creator>
  <cp:lastModifiedBy>LAMBORAY Claude (ESTAT)</cp:lastModifiedBy>
  <cp:revision>37</cp:revision>
  <cp:lastPrinted>2019-11-29T12:03:32Z</cp:lastPrinted>
  <dcterms:created xsi:type="dcterms:W3CDTF">2019-06-21T12:22:37Z</dcterms:created>
  <dcterms:modified xsi:type="dcterms:W3CDTF">2021-05-19T11:47:14Z</dcterms:modified>
</cp:coreProperties>
</file>