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95" r:id="rId3"/>
    <p:sldId id="296" r:id="rId4"/>
    <p:sldId id="297" r:id="rId5"/>
    <p:sldId id="305" r:id="rId6"/>
    <p:sldId id="306" r:id="rId7"/>
    <p:sldId id="298" r:id="rId8"/>
    <p:sldId id="300" r:id="rId9"/>
    <p:sldId id="299" r:id="rId10"/>
    <p:sldId id="303" r:id="rId11"/>
    <p:sldId id="304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NGELISTA Rui (ESTAT)" initials="ER(" lastIdx="4" clrIdx="0">
    <p:extLst>
      <p:ext uri="{19B8F6BF-5375-455C-9EA6-DF929625EA0E}">
        <p15:presenceInfo xmlns:p15="http://schemas.microsoft.com/office/powerpoint/2012/main" userId="S-1-5-21-1606980848-2025429265-839522115-11895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Update/add/delete parts of the</a:t>
            </a:r>
            <a:r>
              <a:rPr lang="en-IE" baseline="0" dirty="0" smtClean="0"/>
              <a:t> copy right notice where appropriate.</a:t>
            </a:r>
          </a:p>
          <a:p>
            <a:r>
              <a:rPr lang="en-IE" baseline="0" dirty="0" smtClean="0"/>
              <a:t>More information: </a:t>
            </a:r>
            <a:r>
              <a:rPr lang="en-GB" dirty="0" smtClean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ircabc.europa.eu/ui/group/7b031f10-ac19-4da3-a36f-58708a70133d/library/8dcf3052-4dff-4f2c-bddb-039b72154761/details?download=true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014163"/>
          </a:xfrm>
        </p:spPr>
        <p:txBody>
          <a:bodyPr>
            <a:noAutofit/>
          </a:bodyPr>
          <a:lstStyle/>
          <a:p>
            <a:r>
              <a:rPr lang="en-GB" b="1" dirty="0"/>
              <a:t>Index Compilation Techniques </a:t>
            </a:r>
            <a:br>
              <a:rPr lang="en-GB" b="1" dirty="0"/>
            </a:br>
            <a:r>
              <a:rPr lang="en-GB" b="1" dirty="0"/>
              <a:t>for Scanner </a:t>
            </a:r>
            <a:r>
              <a:rPr lang="en-GB" b="1" dirty="0" smtClean="0"/>
              <a:t>Data:</a:t>
            </a:r>
            <a:r>
              <a:rPr lang="fr-BE" b="1" dirty="0"/>
              <a:t/>
            </a:r>
            <a:br>
              <a:rPr lang="fr-BE" b="1" dirty="0"/>
            </a:br>
            <a:r>
              <a:rPr lang="en-GB" b="1" dirty="0"/>
              <a:t>An Overview</a:t>
            </a:r>
            <a:r>
              <a:rPr lang="fr-BE" b="1" dirty="0"/>
              <a:t/>
            </a:r>
            <a:br>
              <a:rPr lang="fr-BE" b="1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71350" y="5310326"/>
            <a:ext cx="10065224" cy="897754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r-BE" dirty="0" smtClean="0"/>
              <a:t>Claude LAMBORAY</a:t>
            </a:r>
          </a:p>
          <a:p>
            <a:pPr>
              <a:spcAft>
                <a:spcPts val="0"/>
              </a:spcAft>
            </a:pPr>
            <a:r>
              <a:rPr lang="fr-BE" dirty="0" smtClean="0"/>
              <a:t>Eurostat Unit C4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627716" y="5557902"/>
            <a:ext cx="6201295" cy="79302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i="0" dirty="0"/>
              <a:t>Group of Experts on Consumer Price </a:t>
            </a:r>
            <a:r>
              <a:rPr lang="en-US" b="1" i="0" dirty="0" smtClean="0"/>
              <a:t>Indices (online meeting)</a:t>
            </a:r>
          </a:p>
          <a:p>
            <a:pPr>
              <a:spcAft>
                <a:spcPts val="600"/>
              </a:spcAft>
            </a:pPr>
            <a:r>
              <a:rPr lang="en-US" b="1" i="0" dirty="0" smtClean="0"/>
              <a:t>June 2021</a:t>
            </a:r>
          </a:p>
          <a:p>
            <a:pPr>
              <a:spcAft>
                <a:spcPts val="600"/>
              </a:spcAft>
            </a:pPr>
            <a:r>
              <a:rPr lang="en-US" b="1" i="0" dirty="0" smtClean="0"/>
              <a:t> </a:t>
            </a:r>
            <a:endParaRPr lang="en-US" b="1" i="0" dirty="0"/>
          </a:p>
          <a:p>
            <a:pPr>
              <a:spcAft>
                <a:spcPts val="600"/>
              </a:spcAft>
            </a:pP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252" y="632968"/>
            <a:ext cx="7656177" cy="58796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7501" y="6120406"/>
            <a:ext cx="10779034" cy="1092583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2789" y="1684948"/>
            <a:ext cx="10905699" cy="3881904"/>
          </a:xfrm>
        </p:spPr>
        <p:txBody>
          <a:bodyPr/>
          <a:lstStyle/>
          <a:p>
            <a:pPr marL="457200" lvl="1" indent="0">
              <a:spcAft>
                <a:spcPts val="600"/>
              </a:spcAft>
              <a:buNone/>
            </a:pPr>
            <a:endParaRPr lang="en-IE" dirty="0"/>
          </a:p>
          <a:p>
            <a:pPr marL="457200" lvl="1" indent="0">
              <a:spcAft>
                <a:spcPts val="600"/>
              </a:spcAft>
              <a:buNone/>
            </a:pPr>
            <a:endParaRPr lang="en-IE" dirty="0" smtClean="0"/>
          </a:p>
          <a:p>
            <a:pPr marL="0" lvl="0" indent="0">
              <a:buNone/>
            </a:pPr>
            <a:endParaRPr lang="fr-BE" dirty="0" smtClean="0"/>
          </a:p>
          <a:p>
            <a:pPr lvl="0"/>
            <a:endParaRPr lang="en-IE" dirty="0" smtClean="0"/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Simulations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3340" y="6170979"/>
            <a:ext cx="10342513" cy="10420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81916" y="1649494"/>
            <a:ext cx="227507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b="1" dirty="0" smtClean="0"/>
              <a:t>Fabric Softeners</a:t>
            </a:r>
            <a:endParaRPr lang="en-IE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81916" y="388637"/>
            <a:ext cx="1592494" cy="11858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10" name="TextBox 9"/>
          <p:cNvSpPr txBox="1"/>
          <p:nvPr/>
        </p:nvSpPr>
        <p:spPr>
          <a:xfrm>
            <a:off x="1859623" y="2324587"/>
            <a:ext cx="945222" cy="2124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4" name="TextBox 3"/>
          <p:cNvSpPr txBox="1"/>
          <p:nvPr/>
        </p:nvSpPr>
        <p:spPr>
          <a:xfrm>
            <a:off x="95898" y="3111104"/>
            <a:ext cx="250061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1600" b="1" dirty="0"/>
              <a:t>Average index</a:t>
            </a:r>
          </a:p>
          <a:p>
            <a:pPr algn="ctr"/>
            <a:r>
              <a:rPr lang="en-IE" sz="1600" b="1" dirty="0"/>
              <a:t>(Jan 1990 - April 1997)</a:t>
            </a:r>
          </a:p>
          <a:p>
            <a:pPr algn="ctr"/>
            <a:r>
              <a:rPr lang="en-IE" sz="1600" b="1" dirty="0"/>
              <a:t>100=Jan 1990</a:t>
            </a:r>
            <a:endParaRPr lang="fr-BE" sz="1600" b="1" dirty="0"/>
          </a:p>
        </p:txBody>
      </p:sp>
    </p:spTree>
    <p:extLst>
      <p:ext uri="{BB962C8B-B14F-4D97-AF65-F5344CB8AC3E}">
        <p14:creationId xmlns:p14="http://schemas.microsoft.com/office/powerpoint/2010/main" val="135213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2789" y="1684948"/>
            <a:ext cx="10905699" cy="3881904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en-IE" sz="2400" dirty="0" smtClean="0"/>
              <a:t>Fixed weights/static product universe versus variable weights/dynamic product universe</a:t>
            </a:r>
          </a:p>
          <a:p>
            <a:pPr lvl="1">
              <a:spcAft>
                <a:spcPts val="600"/>
              </a:spcAft>
            </a:pPr>
            <a:r>
              <a:rPr lang="en-IE" sz="2400" dirty="0"/>
              <a:t>Multilateral </a:t>
            </a:r>
            <a:r>
              <a:rPr lang="en-IE" sz="2400" dirty="0" smtClean="0"/>
              <a:t>methods: </a:t>
            </a:r>
            <a:r>
              <a:rPr lang="en-IE" sz="2400" dirty="0"/>
              <a:t>good </a:t>
            </a:r>
            <a:r>
              <a:rPr lang="en-IE" sz="2400" dirty="0" smtClean="0"/>
              <a:t>compromise </a:t>
            </a:r>
          </a:p>
          <a:p>
            <a:pPr lvl="1">
              <a:spcAft>
                <a:spcPts val="600"/>
              </a:spcAft>
            </a:pPr>
            <a:r>
              <a:rPr lang="en-IE" sz="2400" dirty="0" smtClean="0"/>
              <a:t>Increased complexity in the methods: from fixed basket methods, to dynamic basket method, to multilateral methods</a:t>
            </a:r>
          </a:p>
          <a:p>
            <a:pPr lvl="1">
              <a:spcAft>
                <a:spcPts val="600"/>
              </a:spcAft>
            </a:pPr>
            <a:r>
              <a:rPr lang="en-IE" sz="2400" dirty="0" smtClean="0"/>
              <a:t>Will it be possible to identify good practices and formulate recommendations ? </a:t>
            </a:r>
            <a:endParaRPr lang="en-IE" sz="2400" dirty="0"/>
          </a:p>
          <a:p>
            <a:pPr marL="457200" lvl="1" indent="0">
              <a:spcAft>
                <a:spcPts val="600"/>
              </a:spcAft>
              <a:buNone/>
            </a:pPr>
            <a:endParaRPr lang="en-IE" sz="24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IE" dirty="0" smtClean="0"/>
          </a:p>
          <a:p>
            <a:pPr lvl="1">
              <a:spcAft>
                <a:spcPts val="600"/>
              </a:spcAft>
            </a:pPr>
            <a:endParaRPr lang="en-IE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IE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IE" dirty="0"/>
          </a:p>
          <a:p>
            <a:pPr marL="457200" lvl="1" indent="0">
              <a:spcAft>
                <a:spcPts val="600"/>
              </a:spcAft>
              <a:buNone/>
            </a:pPr>
            <a:endParaRPr lang="en-IE" dirty="0" smtClean="0"/>
          </a:p>
          <a:p>
            <a:pPr lvl="0"/>
            <a:endParaRPr lang="fr-BE" dirty="0" smtClean="0"/>
          </a:p>
          <a:p>
            <a:pPr lvl="0"/>
            <a:endParaRPr lang="en-IE" dirty="0" smtClean="0"/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35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2789" y="1684948"/>
            <a:ext cx="10905699" cy="3881904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en-IE" sz="2400" dirty="0" smtClean="0"/>
              <a:t>Scanner data sets: timely weights and dynamic product assortments</a:t>
            </a:r>
          </a:p>
          <a:p>
            <a:pPr lvl="1">
              <a:spcAft>
                <a:spcPts val="600"/>
              </a:spcAft>
            </a:pPr>
            <a:r>
              <a:rPr lang="en-IE" sz="2400" dirty="0" smtClean="0"/>
              <a:t>Different approaches are possible for index compilation</a:t>
            </a:r>
          </a:p>
          <a:p>
            <a:pPr lvl="1">
              <a:spcAft>
                <a:spcPts val="600"/>
              </a:spcAft>
            </a:pPr>
            <a:r>
              <a:rPr lang="en-IE" sz="2400" dirty="0"/>
              <a:t>Modernization of the </a:t>
            </a:r>
            <a:r>
              <a:rPr lang="en-IE" sz="2400" dirty="0" smtClean="0"/>
              <a:t>legal framework of the </a:t>
            </a:r>
            <a:r>
              <a:rPr lang="en-US" sz="2400" dirty="0" err="1" smtClean="0"/>
              <a:t>Harmonised</a:t>
            </a:r>
            <a:r>
              <a:rPr lang="en-US" sz="2400" dirty="0" smtClean="0"/>
              <a:t> </a:t>
            </a:r>
            <a:r>
              <a:rPr lang="en-US" sz="2400" dirty="0"/>
              <a:t>Index of Consumer Prices </a:t>
            </a:r>
            <a:r>
              <a:rPr lang="en-US" sz="2400" dirty="0" smtClean="0"/>
              <a:t>(</a:t>
            </a:r>
            <a:r>
              <a:rPr lang="en-IE" sz="2400" dirty="0" smtClean="0"/>
              <a:t>HICP) </a:t>
            </a:r>
          </a:p>
          <a:p>
            <a:pPr lvl="1">
              <a:spcAft>
                <a:spcPts val="600"/>
              </a:spcAft>
            </a:pPr>
            <a:r>
              <a:rPr lang="en-IE" sz="2400" dirty="0" smtClean="0"/>
              <a:t>HICP Task Force Multilateral Methods</a:t>
            </a:r>
          </a:p>
          <a:p>
            <a:pPr lvl="1">
              <a:spcAft>
                <a:spcPts val="600"/>
              </a:spcAft>
            </a:pPr>
            <a:r>
              <a:rPr lang="en-IE" sz="2400" dirty="0" smtClean="0"/>
              <a:t>In this presentation:</a:t>
            </a:r>
            <a:endParaRPr lang="en-IE" sz="2400" dirty="0"/>
          </a:p>
          <a:p>
            <a:pPr marL="1371600" lvl="2" indent="-457200">
              <a:spcAft>
                <a:spcPts val="600"/>
              </a:spcAft>
              <a:buAutoNum type="arabicParenR"/>
            </a:pPr>
            <a:r>
              <a:rPr lang="en-IE" sz="2200" dirty="0" smtClean="0"/>
              <a:t>Overview of methods</a:t>
            </a:r>
          </a:p>
          <a:p>
            <a:pPr marL="1371600" lvl="2" indent="-457200">
              <a:spcAft>
                <a:spcPts val="600"/>
              </a:spcAft>
              <a:buAutoNum type="arabicParenR"/>
            </a:pPr>
            <a:r>
              <a:rPr lang="en-IE" sz="2200" dirty="0" smtClean="0"/>
              <a:t>Country practices</a:t>
            </a:r>
          </a:p>
          <a:p>
            <a:pPr marL="1371600" lvl="2" indent="-457200">
              <a:spcAft>
                <a:spcPts val="600"/>
              </a:spcAft>
              <a:buAutoNum type="arabicParenR"/>
            </a:pPr>
            <a:r>
              <a:rPr lang="en-IE" sz="2200" dirty="0" smtClean="0"/>
              <a:t>Simulations</a:t>
            </a:r>
          </a:p>
          <a:p>
            <a:pPr marL="914400" lvl="1" indent="-457200">
              <a:spcAft>
                <a:spcPts val="600"/>
              </a:spcAft>
              <a:buAutoNum type="arabicParenR"/>
            </a:pPr>
            <a:endParaRPr lang="en-IE" sz="2400" dirty="0" smtClean="0"/>
          </a:p>
          <a:p>
            <a:pPr marL="914400" lvl="2" indent="0">
              <a:spcAft>
                <a:spcPts val="600"/>
              </a:spcAft>
              <a:buNone/>
            </a:pPr>
            <a:endParaRPr lang="en-IE" sz="2200" dirty="0" smtClean="0"/>
          </a:p>
          <a:p>
            <a:pPr lvl="1">
              <a:spcAft>
                <a:spcPts val="600"/>
              </a:spcAft>
            </a:pPr>
            <a:endParaRPr lang="en-IE" dirty="0" smtClean="0"/>
          </a:p>
          <a:p>
            <a:pPr lvl="0"/>
            <a:endParaRPr lang="fr-BE" dirty="0" smtClean="0"/>
          </a:p>
          <a:p>
            <a:pPr lvl="0"/>
            <a:endParaRPr lang="en-IE" dirty="0" smtClean="0"/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8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3468" y="1736319"/>
            <a:ext cx="10905699" cy="3881904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en-US" sz="2400" dirty="0"/>
              <a:t>F</a:t>
            </a:r>
            <a:r>
              <a:rPr lang="en-US" sz="2400" dirty="0" smtClean="0"/>
              <a:t>ield </a:t>
            </a:r>
            <a:r>
              <a:rPr lang="en-US" sz="2400" dirty="0"/>
              <a:t>price </a:t>
            </a:r>
            <a:r>
              <a:rPr lang="en-US" sz="2400" dirty="0" smtClean="0"/>
              <a:t>collection: price observed at </a:t>
            </a:r>
            <a:r>
              <a:rPr lang="en-US" sz="2400" dirty="0"/>
              <a:t>one point-in-time, in a specific outlet, for a specific </a:t>
            </a:r>
            <a:r>
              <a:rPr lang="en-US" sz="2400" dirty="0" smtClean="0"/>
              <a:t>product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S</a:t>
            </a:r>
            <a:r>
              <a:rPr lang="en-US" sz="2400" dirty="0" smtClean="0"/>
              <a:t>canner data: </a:t>
            </a:r>
            <a:r>
              <a:rPr lang="en-US" sz="2400" dirty="0"/>
              <a:t>a</a:t>
            </a:r>
            <a:r>
              <a:rPr lang="en-US" sz="2400" dirty="0" smtClean="0"/>
              <a:t>verage price of transactions 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Three dimensions </a:t>
            </a:r>
            <a:r>
              <a:rPr lang="en-US" sz="2400" dirty="0" smtClean="0"/>
              <a:t>: time</a:t>
            </a:r>
            <a:r>
              <a:rPr lang="en-US" sz="2400" dirty="0"/>
              <a:t>, outlet, </a:t>
            </a:r>
            <a:r>
              <a:rPr lang="en-US" sz="2400" dirty="0" smtClean="0"/>
              <a:t>product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400" i="1" dirty="0" smtClean="0"/>
              <a:t>Example: Individual product  =  transactions referring to the three first weeks of the month, for all outlets of a retail chain, for a specific item code.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The average prices and aggregated quantities of the individual products are the input of any index compilation method.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400" dirty="0"/>
          </a:p>
          <a:p>
            <a:pPr lvl="1">
              <a:spcAft>
                <a:spcPts val="600"/>
              </a:spcAft>
            </a:pPr>
            <a:endParaRPr lang="en-IE" sz="2400" dirty="0"/>
          </a:p>
          <a:p>
            <a:pPr marL="457200" lvl="1" indent="0">
              <a:spcAft>
                <a:spcPts val="600"/>
              </a:spcAft>
              <a:buNone/>
            </a:pPr>
            <a:endParaRPr lang="en-IE" dirty="0" smtClean="0"/>
          </a:p>
          <a:p>
            <a:pPr lvl="0"/>
            <a:endParaRPr lang="fr-BE" dirty="0" smtClean="0"/>
          </a:p>
          <a:p>
            <a:pPr lvl="0"/>
            <a:endParaRPr lang="en-IE" dirty="0" smtClean="0"/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individual product to be priced?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4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2789" y="1378857"/>
            <a:ext cx="10905699" cy="4187995"/>
          </a:xfrm>
        </p:spPr>
        <p:txBody>
          <a:bodyPr/>
          <a:lstStyle/>
          <a:p>
            <a:pPr marL="457200" lvl="1" indent="0">
              <a:spcAft>
                <a:spcPts val="600"/>
              </a:spcAft>
              <a:buNone/>
            </a:pPr>
            <a:endParaRPr lang="en-IE" dirty="0" smtClean="0"/>
          </a:p>
          <a:p>
            <a:pPr marL="0" lvl="0" indent="0">
              <a:buNone/>
            </a:pPr>
            <a:endParaRPr lang="fr-BE" dirty="0" smtClean="0"/>
          </a:p>
          <a:p>
            <a:pPr lvl="0"/>
            <a:endParaRPr lang="en-IE" dirty="0" smtClean="0"/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Fixed weights and static product universe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3620409" y="5426300"/>
            <a:ext cx="2034013" cy="96758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Ann. updated Jevons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422091" y="5452951"/>
            <a:ext cx="2316733" cy="944658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Ann. </a:t>
            </a:r>
            <a:r>
              <a:rPr lang="en-IE" sz="20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kumimoji="0" lang="en-IE" sz="2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pdated</a:t>
            </a: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geo. Lasp.-type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BE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613500" y="4327325"/>
            <a:ext cx="2040922" cy="74373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Sample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422091" y="4322617"/>
            <a:ext cx="2220352" cy="70747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All data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666830" y="2979002"/>
            <a:ext cx="4947091" cy="105958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Annual update of the base period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December linking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613500" y="1804776"/>
            <a:ext cx="2040922" cy="81579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Jevons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22091" y="1779881"/>
            <a:ext cx="2096680" cy="87266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Geometric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Laspeyres-type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 rot="16200000">
            <a:off x="286806" y="1980955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1200" b="1" dirty="0" smtClean="0"/>
              <a:t>Index </a:t>
            </a:r>
          </a:p>
        </p:txBody>
      </p:sp>
      <p:sp>
        <p:nvSpPr>
          <p:cNvPr id="43" name="TextBox 42"/>
          <p:cNvSpPr txBox="1"/>
          <p:nvPr/>
        </p:nvSpPr>
        <p:spPr>
          <a:xfrm rot="16200000">
            <a:off x="-90591" y="3242021"/>
            <a:ext cx="1385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 Update and linking strategy</a:t>
            </a:r>
            <a:endParaRPr lang="en-IE" sz="1200" b="1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160810" y="4532932"/>
            <a:ext cx="882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1200" b="1" dirty="0" smtClean="0"/>
              <a:t>All data or </a:t>
            </a:r>
          </a:p>
          <a:p>
            <a:pPr algn="ctr"/>
            <a:r>
              <a:rPr lang="en-IE" sz="1200" b="1" dirty="0" smtClean="0"/>
              <a:t>sample</a:t>
            </a:r>
            <a:endParaRPr lang="en-IE" sz="1200" b="1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304735" y="5679262"/>
            <a:ext cx="73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Method </a:t>
            </a:r>
          </a:p>
          <a:p>
            <a:pPr algn="ctr"/>
            <a:endParaRPr lang="en-IE" sz="1200" b="1" dirty="0"/>
          </a:p>
        </p:txBody>
      </p:sp>
    </p:spTree>
    <p:extLst>
      <p:ext uri="{BB962C8B-B14F-4D97-AF65-F5344CB8AC3E}">
        <p14:creationId xmlns:p14="http://schemas.microsoft.com/office/powerpoint/2010/main" val="144776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2789" y="1684948"/>
            <a:ext cx="10905699" cy="3881904"/>
          </a:xfrm>
        </p:spPr>
        <p:txBody>
          <a:bodyPr/>
          <a:lstStyle/>
          <a:p>
            <a:pPr marL="457200" lvl="1" indent="0">
              <a:spcAft>
                <a:spcPts val="600"/>
              </a:spcAft>
              <a:buNone/>
            </a:pPr>
            <a:endParaRPr lang="en-IE" dirty="0"/>
          </a:p>
          <a:p>
            <a:pPr marL="457200" lvl="1" indent="0">
              <a:spcAft>
                <a:spcPts val="600"/>
              </a:spcAft>
              <a:buNone/>
            </a:pPr>
            <a:endParaRPr lang="en-IE" dirty="0" smtClean="0"/>
          </a:p>
          <a:p>
            <a:pPr lvl="0"/>
            <a:endParaRPr lang="fr-BE" dirty="0" smtClean="0"/>
          </a:p>
          <a:p>
            <a:pPr lvl="0"/>
            <a:endParaRPr lang="en-IE" dirty="0" smtClean="0"/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916478" cy="782357"/>
          </a:xfrm>
        </p:spPr>
        <p:txBody>
          <a:bodyPr/>
          <a:lstStyle/>
          <a:p>
            <a:r>
              <a:rPr lang="en-GB" dirty="0" smtClean="0"/>
              <a:t>Variable weights and dynamic product universe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286806" y="1980955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1200" b="1" dirty="0" smtClean="0"/>
              <a:t>Index 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90591" y="3242021"/>
            <a:ext cx="1385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 Update and linking strategy</a:t>
            </a:r>
            <a:endParaRPr lang="en-IE" sz="1200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60810" y="4532932"/>
            <a:ext cx="882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1200" b="1" dirty="0" smtClean="0"/>
              <a:t>All data or </a:t>
            </a:r>
          </a:p>
          <a:p>
            <a:pPr algn="ctr"/>
            <a:r>
              <a:rPr lang="en-IE" sz="1200" b="1" dirty="0" smtClean="0"/>
              <a:t>sample</a:t>
            </a:r>
            <a:endParaRPr lang="en-IE" sz="1200" b="1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304735" y="5679262"/>
            <a:ext cx="73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/>
              <a:t>Method </a:t>
            </a:r>
          </a:p>
          <a:p>
            <a:pPr algn="ctr"/>
            <a:endParaRPr lang="en-IE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1437973" y="1632693"/>
            <a:ext cx="2444071" cy="93063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GEKS,</a:t>
            </a:r>
            <a:r>
              <a:rPr kumimoji="0" lang="en-IE" sz="200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IE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WTPD, GK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37973" y="2933832"/>
            <a:ext cx="2444071" cy="1131255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rgbClr val="A5A5A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Rolling/exp. time</a:t>
            </a:r>
            <a:r>
              <a:rPr kumimoji="0" lang="en-IE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windows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Splicing method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37972" y="4489121"/>
            <a:ext cx="2444071" cy="70747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All data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37971" y="5540760"/>
            <a:ext cx="2444071" cy="85312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GEKS,</a:t>
            </a:r>
            <a:r>
              <a:rPr kumimoji="0" lang="en-IE" sz="2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WTPD,</a:t>
            </a:r>
            <a:r>
              <a:rPr kumimoji="0" lang="en-IE" sz="2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GK</a:t>
            </a:r>
            <a:endParaRPr lang="en-IE" sz="20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8023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2789" y="1684948"/>
            <a:ext cx="10905699" cy="3881904"/>
          </a:xfrm>
        </p:spPr>
        <p:txBody>
          <a:bodyPr/>
          <a:lstStyle/>
          <a:p>
            <a:pPr marL="457200" lvl="1" indent="0">
              <a:spcAft>
                <a:spcPts val="600"/>
              </a:spcAft>
              <a:buNone/>
            </a:pPr>
            <a:endParaRPr lang="en-IE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IE" dirty="0" smtClean="0">
              <a:latin typeface="+mj-lt"/>
            </a:endParaRPr>
          </a:p>
          <a:p>
            <a:pPr lvl="0"/>
            <a:endParaRPr lang="fr-BE" dirty="0" smtClean="0">
              <a:latin typeface="+mj-lt"/>
            </a:endParaRPr>
          </a:p>
          <a:p>
            <a:pPr lvl="0"/>
            <a:endParaRPr lang="en-IE" dirty="0" smtClean="0">
              <a:latin typeface="+mj-lt"/>
            </a:endParaRP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pPr lvl="0"/>
            <a:endParaRPr lang="en-US" dirty="0">
              <a:latin typeface="+mj-lt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916478" cy="782357"/>
          </a:xfrm>
        </p:spPr>
        <p:txBody>
          <a:bodyPr/>
          <a:lstStyle/>
          <a:p>
            <a:r>
              <a:rPr lang="en-GB" dirty="0" smtClean="0"/>
              <a:t>Variable weights and dynamic product universe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286807" y="1980955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1200" b="1" dirty="0" smtClean="0">
                <a:latin typeface="+mj-lt"/>
              </a:rPr>
              <a:t>Index 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90591" y="3242021"/>
            <a:ext cx="1385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latin typeface="+mj-lt"/>
              </a:rPr>
              <a:t> Update and linking strategy</a:t>
            </a:r>
            <a:endParaRPr lang="en-IE" sz="12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111278" y="4532932"/>
            <a:ext cx="981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1200" b="1" dirty="0" smtClean="0">
                <a:latin typeface="+mj-lt"/>
              </a:rPr>
              <a:t>All data or </a:t>
            </a:r>
          </a:p>
          <a:p>
            <a:pPr algn="ctr"/>
            <a:r>
              <a:rPr lang="en-IE" sz="1200" b="1" dirty="0" smtClean="0">
                <a:latin typeface="+mj-lt"/>
              </a:rPr>
              <a:t>sample</a:t>
            </a:r>
            <a:endParaRPr lang="en-IE" sz="12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304735" y="5679262"/>
            <a:ext cx="73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latin typeface="+mj-lt"/>
              </a:rPr>
              <a:t>Method </a:t>
            </a:r>
          </a:p>
          <a:p>
            <a:pPr algn="ctr"/>
            <a:endParaRPr lang="en-IE" sz="12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37973" y="1632693"/>
            <a:ext cx="2444071" cy="93063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GEKS,</a:t>
            </a:r>
            <a:r>
              <a:rPr kumimoji="0" lang="en-IE" sz="200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IE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WTPD, GK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4504333" y="1657124"/>
            <a:ext cx="2007740" cy="89934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Törnqvist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01626" y="1683119"/>
            <a:ext cx="2038130" cy="87266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Jevons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37973" y="2933832"/>
            <a:ext cx="2444071" cy="1131255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rgbClr val="A5A5A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Rolling/exp. time</a:t>
            </a:r>
            <a:r>
              <a:rPr kumimoji="0" lang="en-IE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windows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Splicing method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04333" y="2933830"/>
            <a:ext cx="2007741" cy="123156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Annual update of the base period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Dec. linking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01627" y="2933830"/>
            <a:ext cx="2007739" cy="1231569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rgbClr val="A5A5A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Monthly update of the base period</a:t>
            </a:r>
            <a:r>
              <a:rPr kumimoji="0" lang="en-IE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and chaining</a:t>
            </a:r>
            <a:endParaRPr kumimoji="0" lang="en-IE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37972" y="4489121"/>
            <a:ext cx="2444071" cy="70747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All data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04333" y="4479385"/>
            <a:ext cx="2007741" cy="70747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All data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901626" y="4489122"/>
            <a:ext cx="2007741" cy="70747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Sample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37971" y="5540760"/>
            <a:ext cx="2444071" cy="85312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GEKS,</a:t>
            </a:r>
            <a:r>
              <a:rPr kumimoji="0" lang="en-IE" sz="2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WTPD,</a:t>
            </a:r>
            <a:r>
              <a:rPr kumimoji="0" lang="en-IE" sz="2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GK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methods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04333" y="5502789"/>
            <a:ext cx="2007741" cy="96758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Ann. updated Törnqvist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01625" y="5502788"/>
            <a:ext cx="2007741" cy="96758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Dynamic basket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2000" b="1" kern="0" dirty="0" smtClean="0">
                <a:solidFill>
                  <a:prstClr val="black"/>
                </a:solidFill>
              </a:rPr>
              <a:t>method</a:t>
            </a:r>
            <a:endParaRPr kumimoji="0" lang="en-IE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2401" y="1335197"/>
            <a:ext cx="3179734" cy="5459779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3643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2789" y="1684948"/>
            <a:ext cx="10905699" cy="3881904"/>
          </a:xfrm>
        </p:spPr>
        <p:txBody>
          <a:bodyPr/>
          <a:lstStyle/>
          <a:p>
            <a:pPr marL="457200" lvl="1" indent="0">
              <a:spcAft>
                <a:spcPts val="600"/>
              </a:spcAft>
              <a:buNone/>
            </a:pPr>
            <a:endParaRPr lang="en-IE" dirty="0" smtClean="0">
              <a:latin typeface="+mj-lt"/>
            </a:endParaRPr>
          </a:p>
          <a:p>
            <a:pPr lvl="0"/>
            <a:endParaRPr lang="fr-BE" dirty="0" smtClean="0">
              <a:latin typeface="+mj-lt"/>
            </a:endParaRPr>
          </a:p>
          <a:p>
            <a:pPr lvl="0"/>
            <a:endParaRPr lang="en-IE" dirty="0" smtClean="0">
              <a:latin typeface="+mj-lt"/>
            </a:endParaRP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pPr lvl="0"/>
            <a:endParaRPr lang="en-US" dirty="0">
              <a:latin typeface="+mj-lt"/>
            </a:endParaRPr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Country overview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73183" y="1684948"/>
            <a:ext cx="4347623" cy="8157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Fixed weights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2000" kern="0" dirty="0">
                <a:solidFill>
                  <a:prstClr val="black"/>
                </a:solidFill>
                <a:latin typeface="+mj-lt"/>
              </a:rPr>
              <a:t>S</a:t>
            </a:r>
            <a:r>
              <a:rPr kumimoji="0" lang="en-IE" sz="20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tatic</a:t>
            </a:r>
            <a:r>
              <a:rPr kumimoji="0" lang="en-IE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product universe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5632618" y="1684948"/>
            <a:ext cx="6462396" cy="81579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Variable weights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en-IE" sz="20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ynamic</a:t>
            </a:r>
            <a:r>
              <a:rPr kumimoji="0" lang="en-IE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product universe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183" y="2736755"/>
            <a:ext cx="1927036" cy="96758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Ann. updated  Jevons 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7166" y="2736755"/>
            <a:ext cx="2023640" cy="944658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Ann. </a:t>
            </a:r>
            <a:r>
              <a:rPr lang="en-IE" sz="2000" b="1" kern="0" dirty="0">
                <a:solidFill>
                  <a:prstClr val="black"/>
                </a:solidFill>
              </a:rPr>
              <a:t>u</a:t>
            </a:r>
            <a:r>
              <a:rPr kumimoji="0" lang="en-IE" sz="2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pdated</a:t>
            </a: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geo. </a:t>
            </a:r>
            <a:r>
              <a:rPr kumimoji="0" lang="en-IE" sz="2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Lasp</a:t>
            </a: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.-type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BE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3859" y="2745066"/>
            <a:ext cx="1935907" cy="88833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GEKS,</a:t>
            </a:r>
            <a:r>
              <a:rPr kumimoji="0" lang="en-IE" sz="2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WTPD,</a:t>
            </a:r>
            <a:r>
              <a:rPr kumimoji="0" lang="en-IE" sz="2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GK methods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71446" y="2736755"/>
            <a:ext cx="2007741" cy="887309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Ann. updated Törnqvist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087273" y="2746935"/>
            <a:ext cx="2007741" cy="88833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Dynamic basket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20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kumimoji="0" lang="en-IE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7698" y="4125033"/>
            <a:ext cx="13773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dirty="0" smtClean="0">
                <a:latin typeface="+mj-lt"/>
              </a:rPr>
              <a:t>Denmark</a:t>
            </a:r>
          </a:p>
          <a:p>
            <a:pPr algn="ctr"/>
            <a:r>
              <a:rPr lang="en-IE" dirty="0" smtClean="0">
                <a:latin typeface="+mj-lt"/>
              </a:rPr>
              <a:t>Sweden</a:t>
            </a:r>
          </a:p>
          <a:p>
            <a:pPr algn="ctr"/>
            <a:r>
              <a:rPr lang="en-IE" dirty="0" smtClean="0">
                <a:latin typeface="+mj-lt"/>
              </a:rPr>
              <a:t>Iceland</a:t>
            </a:r>
          </a:p>
          <a:p>
            <a:pPr algn="ctr"/>
            <a:r>
              <a:rPr lang="en-IE" dirty="0" smtClean="0">
                <a:latin typeface="+mj-lt"/>
              </a:rPr>
              <a:t>Switzerland</a:t>
            </a:r>
            <a:endParaRPr lang="en-IE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03621" y="4109011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latin typeface="+mj-lt"/>
              </a:rPr>
              <a:t>France</a:t>
            </a:r>
            <a:endParaRPr lang="fr-BE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96514" y="4125033"/>
            <a:ext cx="22105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latin typeface="+mj-lt"/>
              </a:rPr>
              <a:t> Netherlands</a:t>
            </a:r>
          </a:p>
          <a:p>
            <a:pPr algn="ctr"/>
            <a:r>
              <a:rPr lang="en-IE" dirty="0" smtClean="0">
                <a:latin typeface="+mj-lt"/>
              </a:rPr>
              <a:t>Belgium</a:t>
            </a:r>
          </a:p>
          <a:p>
            <a:pPr algn="ctr"/>
            <a:r>
              <a:rPr lang="en-IE" dirty="0" smtClean="0">
                <a:latin typeface="+mj-lt"/>
              </a:rPr>
              <a:t>Luxembourg</a:t>
            </a:r>
          </a:p>
          <a:p>
            <a:pPr algn="ctr"/>
            <a:r>
              <a:rPr lang="en-IE" dirty="0" smtClean="0">
                <a:latin typeface="+mj-lt"/>
              </a:rPr>
              <a:t>Norway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13172" y="4036957"/>
            <a:ext cx="2210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+mj-lt"/>
              </a:rPr>
              <a:t>Finland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85845" y="4065839"/>
            <a:ext cx="22105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Italy</a:t>
            </a:r>
          </a:p>
          <a:p>
            <a:pPr algn="ctr"/>
            <a:r>
              <a:rPr lang="en-IE" dirty="0" smtClean="0"/>
              <a:t>Spain</a:t>
            </a:r>
          </a:p>
          <a:p>
            <a:pPr algn="ctr"/>
            <a:r>
              <a:rPr lang="en-IE" dirty="0" smtClean="0"/>
              <a:t>Slovenia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004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2789" y="1684947"/>
            <a:ext cx="10905699" cy="4860995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en-IE" dirty="0" smtClean="0"/>
              <a:t>Dominick’s </a:t>
            </a:r>
            <a:r>
              <a:rPr lang="en-IE" dirty="0"/>
              <a:t>scanner </a:t>
            </a:r>
            <a:r>
              <a:rPr lang="en-IE" dirty="0" smtClean="0"/>
              <a:t>dataset on 6 product categories for the period </a:t>
            </a:r>
            <a:r>
              <a:rPr lang="en-IE" dirty="0"/>
              <a:t>January </a:t>
            </a:r>
            <a:r>
              <a:rPr lang="en-IE" dirty="0" smtClean="0"/>
              <a:t>1990 to April </a:t>
            </a:r>
            <a:r>
              <a:rPr lang="en-IE" dirty="0"/>
              <a:t>1997 (88 months</a:t>
            </a:r>
            <a:r>
              <a:rPr lang="en-IE" dirty="0" smtClean="0"/>
              <a:t>)</a:t>
            </a:r>
          </a:p>
          <a:p>
            <a:pPr lvl="1">
              <a:spcAft>
                <a:spcPts val="600"/>
              </a:spcAft>
            </a:pPr>
            <a:r>
              <a:rPr lang="en-IE" dirty="0" smtClean="0"/>
              <a:t>Annually updated Törnqvist</a:t>
            </a:r>
            <a:r>
              <a:rPr lang="en-IE" dirty="0"/>
              <a:t>, Geometric Laspeyres, Laspeyres and </a:t>
            </a:r>
            <a:r>
              <a:rPr lang="en-IE" dirty="0" smtClean="0"/>
              <a:t>Jevons index</a:t>
            </a:r>
          </a:p>
          <a:p>
            <a:pPr lvl="1">
              <a:spcAft>
                <a:spcPts val="600"/>
              </a:spcAft>
            </a:pPr>
            <a:r>
              <a:rPr lang="en-IE" dirty="0" smtClean="0"/>
              <a:t>Dynamic basket method and </a:t>
            </a:r>
            <a:r>
              <a:rPr lang="en-IE" dirty="0"/>
              <a:t>chained </a:t>
            </a:r>
            <a:r>
              <a:rPr lang="en-IE" dirty="0" smtClean="0"/>
              <a:t>Törnqvist </a:t>
            </a:r>
          </a:p>
          <a:p>
            <a:pPr lvl="1">
              <a:spcAft>
                <a:spcPts val="600"/>
              </a:spcAft>
            </a:pPr>
            <a:r>
              <a:rPr lang="en-IE" dirty="0" smtClean="0"/>
              <a:t>75 variants of multilateral methods </a:t>
            </a:r>
          </a:p>
          <a:p>
            <a:pPr lvl="2">
              <a:spcAft>
                <a:spcPts val="600"/>
              </a:spcAft>
            </a:pPr>
            <a:r>
              <a:rPr lang="en-IE" sz="2000" dirty="0"/>
              <a:t>I</a:t>
            </a:r>
            <a:r>
              <a:rPr lang="en-IE" sz="2000" dirty="0" smtClean="0"/>
              <a:t>ndex formulas: GEKS, GK, WTPD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T</a:t>
            </a:r>
            <a:r>
              <a:rPr lang="en-US" sz="2000" dirty="0" smtClean="0"/>
              <a:t>ime windows: 13 </a:t>
            </a:r>
            <a:r>
              <a:rPr lang="en-US" sz="2000" dirty="0"/>
              <a:t>months, 19 months, 25 months, 88 months (full time window</a:t>
            </a:r>
            <a:r>
              <a:rPr lang="en-US" sz="2000" dirty="0" smtClean="0"/>
              <a:t>)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Splicing </a:t>
            </a:r>
            <a:r>
              <a:rPr lang="en-US" sz="2000" dirty="0" smtClean="0"/>
              <a:t>methods: </a:t>
            </a:r>
            <a:r>
              <a:rPr lang="en-US" sz="2000" dirty="0"/>
              <a:t>movement splice, window splice, window splice on published indices, half splice, half splice on published indices, mean splice, mean splice on published indices, December </a:t>
            </a:r>
            <a:r>
              <a:rPr lang="en-US" sz="2000" dirty="0" smtClean="0"/>
              <a:t>splice</a:t>
            </a:r>
          </a:p>
          <a:p>
            <a:pPr marL="914400" lvl="2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IE" sz="2000" i="1" dirty="0" smtClean="0">
                <a:hlinkClick r:id="rId2"/>
              </a:rPr>
              <a:t>Link</a:t>
            </a:r>
            <a:r>
              <a:rPr lang="en-IE" sz="2000" i="1" dirty="0" smtClean="0"/>
              <a:t> to access all the indices</a:t>
            </a:r>
            <a:endParaRPr lang="en-US" sz="2000" i="1" dirty="0" smtClean="0"/>
          </a:p>
          <a:p>
            <a:pPr marL="914400" lvl="2" indent="0">
              <a:spcAft>
                <a:spcPts val="600"/>
              </a:spcAft>
              <a:buNone/>
            </a:pPr>
            <a:endParaRPr lang="en-US" dirty="0" smtClean="0"/>
          </a:p>
          <a:p>
            <a:pPr lvl="3">
              <a:spcAft>
                <a:spcPts val="600"/>
              </a:spcAft>
            </a:pPr>
            <a:endParaRPr lang="en-IE" dirty="0" smtClean="0"/>
          </a:p>
          <a:p>
            <a:pPr lvl="2">
              <a:spcAft>
                <a:spcPts val="600"/>
              </a:spcAft>
            </a:pPr>
            <a:endParaRPr lang="en-IE" dirty="0"/>
          </a:p>
          <a:p>
            <a:pPr lvl="1">
              <a:spcAft>
                <a:spcPts val="600"/>
              </a:spcAft>
            </a:pPr>
            <a:endParaRPr lang="en-IE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IE" dirty="0"/>
          </a:p>
          <a:p>
            <a:pPr marL="457200" lvl="1" indent="0">
              <a:spcAft>
                <a:spcPts val="600"/>
              </a:spcAft>
              <a:buNone/>
            </a:pPr>
            <a:endParaRPr lang="en-IE" dirty="0"/>
          </a:p>
          <a:p>
            <a:pPr marL="457200" lvl="1" indent="0">
              <a:spcAft>
                <a:spcPts val="600"/>
              </a:spcAft>
              <a:buNone/>
            </a:pPr>
            <a:endParaRPr lang="en-IE" dirty="0" smtClean="0"/>
          </a:p>
          <a:p>
            <a:pPr lvl="0"/>
            <a:endParaRPr lang="fr-BE" dirty="0" smtClean="0"/>
          </a:p>
          <a:p>
            <a:pPr lvl="0"/>
            <a:endParaRPr lang="en-IE" dirty="0" smtClean="0"/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8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117" y="1003960"/>
            <a:ext cx="8570510" cy="5592783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2789" y="1684948"/>
            <a:ext cx="10905699" cy="3881904"/>
          </a:xfrm>
        </p:spPr>
        <p:txBody>
          <a:bodyPr/>
          <a:lstStyle/>
          <a:p>
            <a:pPr marL="457200" lvl="1" indent="0">
              <a:spcAft>
                <a:spcPts val="600"/>
              </a:spcAft>
              <a:buNone/>
            </a:pPr>
            <a:endParaRPr lang="en-IE" dirty="0"/>
          </a:p>
          <a:p>
            <a:pPr marL="457200" lvl="1" indent="0">
              <a:spcAft>
                <a:spcPts val="600"/>
              </a:spcAft>
              <a:buNone/>
            </a:pPr>
            <a:endParaRPr lang="en-IE" dirty="0" smtClean="0"/>
          </a:p>
          <a:p>
            <a:pPr marL="0" lvl="0" indent="0">
              <a:buNone/>
            </a:pPr>
            <a:endParaRPr lang="fr-BE" dirty="0" smtClean="0"/>
          </a:p>
          <a:p>
            <a:pPr lvl="0"/>
            <a:endParaRPr lang="en-IE" dirty="0" smtClean="0"/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844918" y="1085844"/>
            <a:ext cx="227507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E" sz="1600" b="1" dirty="0" smtClean="0"/>
              <a:t>Fabric Softeners</a:t>
            </a:r>
            <a:endParaRPr lang="en-IE" sz="1600" b="1" dirty="0"/>
          </a:p>
        </p:txBody>
      </p:sp>
    </p:spTree>
    <p:extLst>
      <p:ext uri="{BB962C8B-B14F-4D97-AF65-F5344CB8AC3E}">
        <p14:creationId xmlns:p14="http://schemas.microsoft.com/office/powerpoint/2010/main" val="74641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1707</TotalTime>
  <Words>573</Words>
  <Application>Microsoft Office PowerPoint</Application>
  <PresentationFormat>Widescreen</PresentationFormat>
  <Paragraphs>200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Index Compilation Techniques  for Scanner Data: An Overview      </vt:lpstr>
      <vt:lpstr>Introduction</vt:lpstr>
      <vt:lpstr>What is the individual product to be priced?</vt:lpstr>
      <vt:lpstr>Fixed weights and static product universe</vt:lpstr>
      <vt:lpstr>Variable weights and dynamic product universe</vt:lpstr>
      <vt:lpstr>Variable weights and dynamic product universe</vt:lpstr>
      <vt:lpstr>Country overview</vt:lpstr>
      <vt:lpstr>Simulations</vt:lpstr>
      <vt:lpstr>Simulations</vt:lpstr>
      <vt:lpstr>Simulations</vt:lpstr>
      <vt:lpstr>Conclusions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 Item X of the agenda</dc:title>
  <dc:creator>SANTOS Silvia (ESTAT)</dc:creator>
  <cp:lastModifiedBy>LAMBORAY Claude (ESTAT)</cp:lastModifiedBy>
  <cp:revision>163</cp:revision>
  <dcterms:created xsi:type="dcterms:W3CDTF">2020-10-27T10:15:31Z</dcterms:created>
  <dcterms:modified xsi:type="dcterms:W3CDTF">2021-05-19T11:43:20Z</dcterms:modified>
</cp:coreProperties>
</file>