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8" r:id="rId3"/>
    <p:sldId id="300" r:id="rId4"/>
    <p:sldId id="290" r:id="rId5"/>
    <p:sldId id="303" r:id="rId6"/>
    <p:sldId id="298" r:id="rId7"/>
    <p:sldId id="304" r:id="rId8"/>
    <p:sldId id="305" r:id="rId9"/>
    <p:sldId id="306" r:id="rId10"/>
    <p:sldId id="307" r:id="rId11"/>
    <p:sldId id="297" r:id="rId12"/>
    <p:sldId id="308" r:id="rId13"/>
    <p:sldId id="279" r:id="rId14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ekwold, Peter" initials="SP" lastIdx="2" clrIdx="0">
    <p:extLst>
      <p:ext uri="{19B8F6BF-5375-455C-9EA6-DF929625EA0E}">
        <p15:presenceInfo xmlns:p15="http://schemas.microsoft.com/office/powerpoint/2012/main" userId="S::STRIEKWP@rdw.nl::d06c85f8-7716-49cd-a7f4-c99dd338f7b6" providerId="AD"/>
      </p:ext>
    </p:extLst>
  </p:cmAuthor>
  <p:cmAuthor id="2" name="Striekwold, Peter" initials="SP [2]" lastIdx="10" clrIdx="1">
    <p:extLst>
      <p:ext uri="{19B8F6BF-5375-455C-9EA6-DF929625EA0E}">
        <p15:presenceInfo xmlns:p15="http://schemas.microsoft.com/office/powerpoint/2012/main" userId="S-1-5-21-4018625-230058506-1990678075-17288" providerId="AD"/>
      </p:ext>
    </p:extLst>
  </p:cmAuthor>
  <p:cmAuthor id="3" name="T O" initials="TO" lastIdx="13" clrIdx="2">
    <p:extLst>
      <p:ext uri="{19B8F6BF-5375-455C-9EA6-DF929625EA0E}">
        <p15:presenceInfo xmlns:p15="http://schemas.microsoft.com/office/powerpoint/2012/main" userId="a5532a6117c5e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65F"/>
    <a:srgbClr val="348CDC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8E2F59-339E-4D5E-A8A4-5E33BF14E19C}" v="1" dt="2021-05-25T07:17:28.120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72370" autoAdjust="0"/>
  </p:normalViewPr>
  <p:slideViewPr>
    <p:cSldViewPr>
      <p:cViewPr varScale="1">
        <p:scale>
          <a:sx n="114" d="100"/>
          <a:sy n="114" d="100"/>
        </p:scale>
        <p:origin x="402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DC8E2F59-339E-4D5E-A8A4-5E33BF14E19C}"/>
    <pc:docChg chg="modSld">
      <pc:chgData name="Francois Guichard" userId="b25862a6-b641-4ece-b9f9-9230f3cdb908" providerId="ADAL" clId="{DC8E2F59-339E-4D5E-A8A4-5E33BF14E19C}" dt="2021-05-25T07:17:53.135" v="172" actId="1038"/>
      <pc:docMkLst>
        <pc:docMk/>
      </pc:docMkLst>
      <pc:sldChg chg="addSp modSp mod">
        <pc:chgData name="Francois Guichard" userId="b25862a6-b641-4ece-b9f9-9230f3cdb908" providerId="ADAL" clId="{DC8E2F59-339E-4D5E-A8A4-5E33BF14E19C}" dt="2021-05-25T07:17:53.135" v="172" actId="1038"/>
        <pc:sldMkLst>
          <pc:docMk/>
          <pc:sldMk cId="288708291" sldId="269"/>
        </pc:sldMkLst>
        <pc:spChg chg="mod">
          <ac:chgData name="Francois Guichard" userId="b25862a6-b641-4ece-b9f9-9230f3cdb908" providerId="ADAL" clId="{DC8E2F59-339E-4D5E-A8A4-5E33BF14E19C}" dt="2021-05-25T07:17:19.331" v="95" actId="20577"/>
          <ac:spMkLst>
            <pc:docMk/>
            <pc:sldMk cId="288708291" sldId="269"/>
            <ac:spMk id="9" creationId="{00000000-0000-0000-0000-000000000000}"/>
          </ac:spMkLst>
        </pc:spChg>
        <pc:spChg chg="add mod">
          <ac:chgData name="Francois Guichard" userId="b25862a6-b641-4ece-b9f9-9230f3cdb908" providerId="ADAL" clId="{DC8E2F59-339E-4D5E-A8A4-5E33BF14E19C}" dt="2021-05-25T07:17:53.135" v="172" actId="1038"/>
          <ac:spMkLst>
            <pc:docMk/>
            <pc:sldMk cId="288708291" sldId="269"/>
            <ac:spMk id="10" creationId="{17631901-5F65-4262-81D2-AF23B2B505E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5/25/2021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5/25/2021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94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C971FF-EF28-4195-A575-329446EFAA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73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2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68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4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04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C971FF-EF28-4195-A575-329446EFAA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07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C971FF-EF28-4195-A575-329446EFAA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26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C971FF-EF28-4195-A575-329446EFAA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512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C971FF-EF28-4195-A575-329446EFAA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09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7BFC-9B43-4D50-A847-EB0740623289}" type="datetime1">
              <a:rPr lang="en-US" smtClean="0"/>
              <a:t>5/25/2021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5/25/2021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5/25/2021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1207-8473-49DF-AB7F-014FACAB8D57}" type="datetime1">
              <a:rPr lang="en-US" smtClean="0"/>
              <a:t>5/25/2021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E30A-3F80-47CF-953D-3204FF3B5392}" type="datetime1">
              <a:rPr lang="en-US" smtClean="0"/>
              <a:t>5/25/2021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5/25/2021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5/25/2021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5/25/2021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5/25/2021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5/25/2021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5/25/2021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5/25/2021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8012" y="609600"/>
            <a:ext cx="11201400" cy="2233874"/>
          </a:xfrm>
        </p:spPr>
        <p:txBody>
          <a:bodyPr>
            <a:normAutofit/>
          </a:bodyPr>
          <a:lstStyle/>
          <a:p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Status Report of the Informal Working Group on</a:t>
            </a:r>
            <a:b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Validation Methods for Automated Driving (VMAD)</a:t>
            </a: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-28, 2021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908" y="5257800"/>
            <a:ext cx="3657917" cy="12741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70812" y="228600"/>
            <a:ext cx="411480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000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GRVA-10-32</a:t>
            </a:r>
          </a:p>
          <a:p>
            <a:pPr>
              <a:lnSpc>
                <a:spcPct val="90000"/>
              </a:lnSpc>
            </a:pP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kumimoji="1" lang="en-US" altLang="ja-JP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GRVA, 25-28 May 2021</a:t>
            </a:r>
          </a:p>
          <a:p>
            <a:pPr>
              <a:lnSpc>
                <a:spcPct val="90000"/>
              </a:lnSpc>
            </a:pP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Provisional agenda item 4(b)</a:t>
            </a:r>
            <a:endParaRPr kumimoji="1" lang="ja-JP" altLang="en-US" sz="2000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631901-5F65-4262-81D2-AF23B2B505E8}"/>
              </a:ext>
            </a:extLst>
          </p:cNvPr>
          <p:cNvSpPr txBox="1"/>
          <p:nvPr/>
        </p:nvSpPr>
        <p:spPr>
          <a:xfrm>
            <a:off x="560866" y="505599"/>
            <a:ext cx="3857146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r>
              <a:rPr kumimoji="1"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by the IWG on VMAD</a:t>
            </a:r>
            <a:endParaRPr kumimoji="1" lang="en-GB" sz="2000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4" y="19604"/>
            <a:ext cx="8535988" cy="1199890"/>
          </a:xfrm>
        </p:spPr>
        <p:txBody>
          <a:bodyPr anchor="ctr">
            <a:normAutofit fontScale="90000"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SG4 working schedule;</a:t>
            </a:r>
            <a:b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 world testing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84895" y="46498"/>
            <a:ext cx="3276917" cy="11414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C87F6-986D-49E6-AF40-1B3A1EE8064D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4" y="1272515"/>
            <a:ext cx="11583988" cy="4975886"/>
          </a:xfrm>
        </p:spPr>
        <p:txBody>
          <a:bodyPr>
            <a:noAutofit/>
          </a:bodyPr>
          <a:lstStyle/>
          <a:p>
            <a:pPr marL="45720" lvl="0" indent="0">
              <a:spcBef>
                <a:spcPts val="1200"/>
              </a:spcBef>
              <a:buClr>
                <a:srgbClr val="5B9BD5">
                  <a:lumMod val="50000"/>
                </a:srgbClr>
              </a:buClr>
              <a:buNone/>
            </a:pPr>
            <a:r>
              <a:rPr lang="en-US" altLang="ja-JP" u="sng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 completion date: September, 2021</a:t>
            </a:r>
          </a:p>
          <a:p>
            <a:pPr>
              <a:spcBef>
                <a:spcPts val="1200"/>
              </a:spcBef>
            </a:pPr>
            <a:r>
              <a:rPr lang="en-US" altLang="ja-JP" dirty="0">
                <a:latin typeface="Helvetica" panose="020B0604020202020204" pitchFamily="34" charset="0"/>
                <a:cs typeface="Helvetica" panose="020B0604020202020204" pitchFamily="34" charset="0"/>
              </a:rPr>
              <a:t>Identify procedures, elements and technical resources/ tools that still need to be developed.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ja-JP" kern="100" dirty="0">
                <a:latin typeface="Helvetica" panose="020B0604020202020204" pitchFamily="34" charset="0"/>
                <a:ea typeface="ＭＳ 明朝" panose="02020609040205080304" pitchFamily="17" charset="-128"/>
                <a:cs typeface="Helvetica" panose="020B0604020202020204" pitchFamily="34" charset="0"/>
              </a:rPr>
              <a:t>Identify supporting components developed or to be developed by other groups at WP.29</a:t>
            </a:r>
            <a:r>
              <a:rPr lang="en-US" altLang="ja-JP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ja-JP" kern="100" dirty="0">
                <a:latin typeface="Helvetica" panose="020B0604020202020204" pitchFamily="34" charset="0"/>
                <a:ea typeface="ＭＳ 明朝" panose="02020609040205080304" pitchFamily="17" charset="-128"/>
                <a:cs typeface="Helvetica" panose="020B0604020202020204" pitchFamily="34" charset="0"/>
              </a:rPr>
              <a:t>Outline considerations to be taken into account when outlining/ describing the procedure(s) for real world testing.</a:t>
            </a:r>
          </a:p>
          <a:p>
            <a:pPr>
              <a:spcBef>
                <a:spcPts val="1200"/>
              </a:spcBef>
            </a:pPr>
            <a:endParaRPr lang="en-US" sz="800" kern="100" dirty="0">
              <a:latin typeface="Helvetica" panose="020B0604020202020204" pitchFamily="34" charset="0"/>
              <a:ea typeface="ＭＳ 明朝" panose="02020609040205080304" pitchFamily="17" charset="-128"/>
              <a:cs typeface="Helvetica" panose="020B0604020202020204" pitchFamily="34" charset="0"/>
            </a:endParaRPr>
          </a:p>
          <a:p>
            <a:pPr marL="45720" lvl="0" indent="0">
              <a:spcBef>
                <a:spcPts val="1200"/>
              </a:spcBef>
              <a:buClr>
                <a:srgbClr val="5B9BD5">
                  <a:lumMod val="50000"/>
                </a:srgbClr>
              </a:buClr>
              <a:buNone/>
            </a:pPr>
            <a:r>
              <a:rPr lang="en-US" altLang="ja-JP" u="sng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 completion date: January, 2022</a:t>
            </a:r>
          </a:p>
          <a:p>
            <a:pPr>
              <a:spcBef>
                <a:spcPts val="1200"/>
              </a:spcBef>
            </a:pPr>
            <a:r>
              <a:rPr lang="en-US" altLang="ja-JP" kern="100" dirty="0">
                <a:latin typeface="Helvetica" panose="020B0604020202020204" pitchFamily="34" charset="0"/>
                <a:ea typeface="ＭＳ Ｐゴシック" panose="020B0600070205080204" pitchFamily="50" charset="-128"/>
                <a:cs typeface="Helvetica" panose="020B0604020202020204" pitchFamily="34" charset="0"/>
              </a:rPr>
              <a:t>Outline/ describe the procedure(s) for real world testing that could be used to assess an ADS’ safety requirements (or what externally developed resources should be referenced in the NATM).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625" y="338796"/>
            <a:ext cx="7006387" cy="1167812"/>
          </a:xfrm>
        </p:spPr>
        <p:txBody>
          <a:bodyPr anchor="ctr">
            <a:noAutofit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between FRAV and VMAD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0412" y="232435"/>
            <a:ext cx="3657917" cy="127417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619420"/>
            <a:ext cx="11355388" cy="1161361"/>
          </a:xfrm>
        </p:spPr>
        <p:txBody>
          <a:bodyPr>
            <a:normAutofit/>
          </a:bodyPr>
          <a:lstStyle/>
          <a:p>
            <a:pPr marL="730250" lvl="1" indent="-457200">
              <a:buSzPct val="100000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Recognizing the synergies between FRAV and VMAD, VMAD provided comments on the 40 FRAV safety topics to get a sense of how each topic may relate to or fall within the work of the respective VMAD Subgroups.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 txBox="1">
            <a:spLocks/>
          </p:cNvSpPr>
          <p:nvPr/>
        </p:nvSpPr>
        <p:spPr>
          <a:xfrm>
            <a:off x="301624" y="1403109"/>
            <a:ext cx="11660188" cy="4483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452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84213"/>
              </p:ext>
            </p:extLst>
          </p:nvPr>
        </p:nvGraphicFramePr>
        <p:xfrm>
          <a:off x="1004250" y="4591997"/>
          <a:ext cx="9517380" cy="710520"/>
        </p:xfrm>
        <a:graphic>
          <a:graphicData uri="http://schemas.openxmlformats.org/drawingml/2006/table">
            <a:tbl>
              <a:tblPr/>
              <a:tblGrid>
                <a:gridCol w="6765364">
                  <a:extLst>
                    <a:ext uri="{9D8B030D-6E8A-4147-A177-3AD203B41FA5}">
                      <a16:colId xmlns:a16="http://schemas.microsoft.com/office/drawing/2014/main" val="1788320751"/>
                    </a:ext>
                  </a:extLst>
                </a:gridCol>
                <a:gridCol w="688004">
                  <a:extLst>
                    <a:ext uri="{9D8B030D-6E8A-4147-A177-3AD203B41FA5}">
                      <a16:colId xmlns:a16="http://schemas.microsoft.com/office/drawing/2014/main" val="4150435629"/>
                    </a:ext>
                  </a:extLst>
                </a:gridCol>
                <a:gridCol w="688004">
                  <a:extLst>
                    <a:ext uri="{9D8B030D-6E8A-4147-A177-3AD203B41FA5}">
                      <a16:colId xmlns:a16="http://schemas.microsoft.com/office/drawing/2014/main" val="3726659493"/>
                    </a:ext>
                  </a:extLst>
                </a:gridCol>
                <a:gridCol w="688004">
                  <a:extLst>
                    <a:ext uri="{9D8B030D-6E8A-4147-A177-3AD203B41FA5}">
                      <a16:colId xmlns:a16="http://schemas.microsoft.com/office/drawing/2014/main" val="240003176"/>
                    </a:ext>
                  </a:extLst>
                </a:gridCol>
                <a:gridCol w="688004">
                  <a:extLst>
                    <a:ext uri="{9D8B030D-6E8A-4147-A177-3AD203B41FA5}">
                      <a16:colId xmlns:a16="http://schemas.microsoft.com/office/drawing/2014/main" val="3769270553"/>
                    </a:ext>
                  </a:extLst>
                </a:gridCol>
              </a:tblGrid>
              <a:tr h="236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38.    The ADS should signal required system maintenance to the user.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(Y)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894225"/>
                  </a:ext>
                </a:extLst>
              </a:tr>
              <a:tr h="236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39.    The ADS should be accessible for the purposes of maintenance and repair to authorized persons.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929107"/>
                  </a:ext>
                </a:extLst>
              </a:tr>
              <a:tr h="236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40.    ADS safety should be ensured in the event of discontinued production/support/maintenance.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45532"/>
                  </a:ext>
                </a:extLst>
              </a:tr>
            </a:tbl>
          </a:graphicData>
        </a:graphic>
      </p:graphicFrame>
      <p:sp>
        <p:nvSpPr>
          <p:cNvPr id="13" name="フリーフォーム 12"/>
          <p:cNvSpPr/>
          <p:nvPr/>
        </p:nvSpPr>
        <p:spPr>
          <a:xfrm>
            <a:off x="1059679" y="4281649"/>
            <a:ext cx="9273041" cy="91718"/>
          </a:xfrm>
          <a:custGeom>
            <a:avLst/>
            <a:gdLst>
              <a:gd name="connsiteX0" fmla="*/ 0 w 9091749"/>
              <a:gd name="connsiteY0" fmla="*/ 39189 h 169818"/>
              <a:gd name="connsiteX1" fmla="*/ 261258 w 9091749"/>
              <a:gd name="connsiteY1" fmla="*/ 156755 h 169818"/>
              <a:gd name="connsiteX2" fmla="*/ 418012 w 9091749"/>
              <a:gd name="connsiteY2" fmla="*/ 65315 h 169818"/>
              <a:gd name="connsiteX3" fmla="*/ 679269 w 9091749"/>
              <a:gd name="connsiteY3" fmla="*/ 143692 h 169818"/>
              <a:gd name="connsiteX4" fmla="*/ 888275 w 9091749"/>
              <a:gd name="connsiteY4" fmla="*/ 52252 h 169818"/>
              <a:gd name="connsiteX5" fmla="*/ 1136469 w 9091749"/>
              <a:gd name="connsiteY5" fmla="*/ 130629 h 169818"/>
              <a:gd name="connsiteX6" fmla="*/ 1384663 w 9091749"/>
              <a:gd name="connsiteY6" fmla="*/ 65315 h 169818"/>
              <a:gd name="connsiteX7" fmla="*/ 1606732 w 9091749"/>
              <a:gd name="connsiteY7" fmla="*/ 104503 h 169818"/>
              <a:gd name="connsiteX8" fmla="*/ 1867989 w 9091749"/>
              <a:gd name="connsiteY8" fmla="*/ 39189 h 169818"/>
              <a:gd name="connsiteX9" fmla="*/ 2155372 w 9091749"/>
              <a:gd name="connsiteY9" fmla="*/ 117566 h 169818"/>
              <a:gd name="connsiteX10" fmla="*/ 2442755 w 9091749"/>
              <a:gd name="connsiteY10" fmla="*/ 39189 h 169818"/>
              <a:gd name="connsiteX11" fmla="*/ 2651760 w 9091749"/>
              <a:gd name="connsiteY11" fmla="*/ 143692 h 169818"/>
              <a:gd name="connsiteX12" fmla="*/ 2860766 w 9091749"/>
              <a:gd name="connsiteY12" fmla="*/ 26126 h 169818"/>
              <a:gd name="connsiteX13" fmla="*/ 3069772 w 9091749"/>
              <a:gd name="connsiteY13" fmla="*/ 130629 h 169818"/>
              <a:gd name="connsiteX14" fmla="*/ 3278778 w 9091749"/>
              <a:gd name="connsiteY14" fmla="*/ 52252 h 169818"/>
              <a:gd name="connsiteX15" fmla="*/ 3540035 w 9091749"/>
              <a:gd name="connsiteY15" fmla="*/ 156755 h 169818"/>
              <a:gd name="connsiteX16" fmla="*/ 3840480 w 9091749"/>
              <a:gd name="connsiteY16" fmla="*/ 52252 h 169818"/>
              <a:gd name="connsiteX17" fmla="*/ 4101738 w 9091749"/>
              <a:gd name="connsiteY17" fmla="*/ 169818 h 169818"/>
              <a:gd name="connsiteX18" fmla="*/ 4336869 w 9091749"/>
              <a:gd name="connsiteY18" fmla="*/ 52252 h 169818"/>
              <a:gd name="connsiteX19" fmla="*/ 4611189 w 9091749"/>
              <a:gd name="connsiteY19" fmla="*/ 143692 h 169818"/>
              <a:gd name="connsiteX20" fmla="*/ 4885509 w 9091749"/>
              <a:gd name="connsiteY20" fmla="*/ 26126 h 169818"/>
              <a:gd name="connsiteX21" fmla="*/ 5094515 w 9091749"/>
              <a:gd name="connsiteY21" fmla="*/ 130629 h 169818"/>
              <a:gd name="connsiteX22" fmla="*/ 5277395 w 9091749"/>
              <a:gd name="connsiteY22" fmla="*/ 13063 h 169818"/>
              <a:gd name="connsiteX23" fmla="*/ 5525589 w 9091749"/>
              <a:gd name="connsiteY23" fmla="*/ 143692 h 169818"/>
              <a:gd name="connsiteX24" fmla="*/ 5786846 w 9091749"/>
              <a:gd name="connsiteY24" fmla="*/ 39189 h 169818"/>
              <a:gd name="connsiteX25" fmla="*/ 6008915 w 9091749"/>
              <a:gd name="connsiteY25" fmla="*/ 104503 h 169818"/>
              <a:gd name="connsiteX26" fmla="*/ 6270172 w 9091749"/>
              <a:gd name="connsiteY26" fmla="*/ 52252 h 169818"/>
              <a:gd name="connsiteX27" fmla="*/ 6492240 w 9091749"/>
              <a:gd name="connsiteY27" fmla="*/ 143692 h 169818"/>
              <a:gd name="connsiteX28" fmla="*/ 6714309 w 9091749"/>
              <a:gd name="connsiteY28" fmla="*/ 13063 h 169818"/>
              <a:gd name="connsiteX29" fmla="*/ 6962503 w 9091749"/>
              <a:gd name="connsiteY29" fmla="*/ 104503 h 169818"/>
              <a:gd name="connsiteX30" fmla="*/ 7249886 w 9091749"/>
              <a:gd name="connsiteY30" fmla="*/ 0 h 169818"/>
              <a:gd name="connsiteX31" fmla="*/ 7576458 w 9091749"/>
              <a:gd name="connsiteY31" fmla="*/ 104503 h 169818"/>
              <a:gd name="connsiteX32" fmla="*/ 7850778 w 9091749"/>
              <a:gd name="connsiteY32" fmla="*/ 39189 h 169818"/>
              <a:gd name="connsiteX33" fmla="*/ 8046720 w 9091749"/>
              <a:gd name="connsiteY33" fmla="*/ 78378 h 169818"/>
              <a:gd name="connsiteX34" fmla="*/ 8255726 w 9091749"/>
              <a:gd name="connsiteY34" fmla="*/ 13063 h 169818"/>
              <a:gd name="connsiteX35" fmla="*/ 8490858 w 9091749"/>
              <a:gd name="connsiteY35" fmla="*/ 91440 h 169818"/>
              <a:gd name="connsiteX36" fmla="*/ 8647612 w 9091749"/>
              <a:gd name="connsiteY36" fmla="*/ 52252 h 169818"/>
              <a:gd name="connsiteX37" fmla="*/ 8882743 w 9091749"/>
              <a:gd name="connsiteY37" fmla="*/ 91440 h 169818"/>
              <a:gd name="connsiteX38" fmla="*/ 9091749 w 9091749"/>
              <a:gd name="connsiteY38" fmla="*/ 26126 h 1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091749" h="169818">
                <a:moveTo>
                  <a:pt x="0" y="39189"/>
                </a:moveTo>
                <a:cubicBezTo>
                  <a:pt x="95794" y="95795"/>
                  <a:pt x="191589" y="152401"/>
                  <a:pt x="261258" y="156755"/>
                </a:cubicBezTo>
                <a:cubicBezTo>
                  <a:pt x="330927" y="161109"/>
                  <a:pt x="348344" y="67492"/>
                  <a:pt x="418012" y="65315"/>
                </a:cubicBezTo>
                <a:cubicBezTo>
                  <a:pt x="487680" y="63138"/>
                  <a:pt x="600892" y="145869"/>
                  <a:pt x="679269" y="143692"/>
                </a:cubicBezTo>
                <a:cubicBezTo>
                  <a:pt x="757646" y="141515"/>
                  <a:pt x="812075" y="54429"/>
                  <a:pt x="888275" y="52252"/>
                </a:cubicBezTo>
                <a:cubicBezTo>
                  <a:pt x="964475" y="50075"/>
                  <a:pt x="1053738" y="128452"/>
                  <a:pt x="1136469" y="130629"/>
                </a:cubicBezTo>
                <a:cubicBezTo>
                  <a:pt x="1219200" y="132806"/>
                  <a:pt x="1306286" y="69669"/>
                  <a:pt x="1384663" y="65315"/>
                </a:cubicBezTo>
                <a:cubicBezTo>
                  <a:pt x="1463040" y="60961"/>
                  <a:pt x="1526178" y="108857"/>
                  <a:pt x="1606732" y="104503"/>
                </a:cubicBezTo>
                <a:cubicBezTo>
                  <a:pt x="1687286" y="100149"/>
                  <a:pt x="1776549" y="37012"/>
                  <a:pt x="1867989" y="39189"/>
                </a:cubicBezTo>
                <a:cubicBezTo>
                  <a:pt x="1959429" y="41366"/>
                  <a:pt x="2059578" y="117566"/>
                  <a:pt x="2155372" y="117566"/>
                </a:cubicBezTo>
                <a:cubicBezTo>
                  <a:pt x="2251166" y="117566"/>
                  <a:pt x="2360024" y="34835"/>
                  <a:pt x="2442755" y="39189"/>
                </a:cubicBezTo>
                <a:cubicBezTo>
                  <a:pt x="2525486" y="43543"/>
                  <a:pt x="2582092" y="145869"/>
                  <a:pt x="2651760" y="143692"/>
                </a:cubicBezTo>
                <a:cubicBezTo>
                  <a:pt x="2721428" y="141515"/>
                  <a:pt x="2791097" y="28303"/>
                  <a:pt x="2860766" y="26126"/>
                </a:cubicBezTo>
                <a:cubicBezTo>
                  <a:pt x="2930435" y="23949"/>
                  <a:pt x="3000103" y="126275"/>
                  <a:pt x="3069772" y="130629"/>
                </a:cubicBezTo>
                <a:cubicBezTo>
                  <a:pt x="3139441" y="134983"/>
                  <a:pt x="3200401" y="47898"/>
                  <a:pt x="3278778" y="52252"/>
                </a:cubicBezTo>
                <a:cubicBezTo>
                  <a:pt x="3357155" y="56606"/>
                  <a:pt x="3446418" y="156755"/>
                  <a:pt x="3540035" y="156755"/>
                </a:cubicBezTo>
                <a:cubicBezTo>
                  <a:pt x="3633652" y="156755"/>
                  <a:pt x="3746863" y="50075"/>
                  <a:pt x="3840480" y="52252"/>
                </a:cubicBezTo>
                <a:cubicBezTo>
                  <a:pt x="3934097" y="54429"/>
                  <a:pt x="4019007" y="169818"/>
                  <a:pt x="4101738" y="169818"/>
                </a:cubicBezTo>
                <a:cubicBezTo>
                  <a:pt x="4184469" y="169818"/>
                  <a:pt x="4251961" y="56606"/>
                  <a:pt x="4336869" y="52252"/>
                </a:cubicBezTo>
                <a:cubicBezTo>
                  <a:pt x="4421777" y="47898"/>
                  <a:pt x="4519749" y="148046"/>
                  <a:pt x="4611189" y="143692"/>
                </a:cubicBezTo>
                <a:cubicBezTo>
                  <a:pt x="4702629" y="139338"/>
                  <a:pt x="4804955" y="28303"/>
                  <a:pt x="4885509" y="26126"/>
                </a:cubicBezTo>
                <a:cubicBezTo>
                  <a:pt x="4966063" y="23949"/>
                  <a:pt x="5029201" y="132806"/>
                  <a:pt x="5094515" y="130629"/>
                </a:cubicBezTo>
                <a:cubicBezTo>
                  <a:pt x="5159829" y="128452"/>
                  <a:pt x="5205549" y="10886"/>
                  <a:pt x="5277395" y="13063"/>
                </a:cubicBezTo>
                <a:cubicBezTo>
                  <a:pt x="5349241" y="15240"/>
                  <a:pt x="5440681" y="139338"/>
                  <a:pt x="5525589" y="143692"/>
                </a:cubicBezTo>
                <a:cubicBezTo>
                  <a:pt x="5610497" y="148046"/>
                  <a:pt x="5706292" y="45720"/>
                  <a:pt x="5786846" y="39189"/>
                </a:cubicBezTo>
                <a:cubicBezTo>
                  <a:pt x="5867400" y="32658"/>
                  <a:pt x="5928361" y="102326"/>
                  <a:pt x="6008915" y="104503"/>
                </a:cubicBezTo>
                <a:cubicBezTo>
                  <a:pt x="6089469" y="106680"/>
                  <a:pt x="6189618" y="45721"/>
                  <a:pt x="6270172" y="52252"/>
                </a:cubicBezTo>
                <a:cubicBezTo>
                  <a:pt x="6350726" y="58783"/>
                  <a:pt x="6418217" y="150224"/>
                  <a:pt x="6492240" y="143692"/>
                </a:cubicBezTo>
                <a:cubicBezTo>
                  <a:pt x="6566263" y="137161"/>
                  <a:pt x="6635932" y="19594"/>
                  <a:pt x="6714309" y="13063"/>
                </a:cubicBezTo>
                <a:cubicBezTo>
                  <a:pt x="6792686" y="6532"/>
                  <a:pt x="6873240" y="106680"/>
                  <a:pt x="6962503" y="104503"/>
                </a:cubicBezTo>
                <a:cubicBezTo>
                  <a:pt x="7051766" y="102326"/>
                  <a:pt x="7147560" y="0"/>
                  <a:pt x="7249886" y="0"/>
                </a:cubicBezTo>
                <a:cubicBezTo>
                  <a:pt x="7352212" y="0"/>
                  <a:pt x="7476309" y="97972"/>
                  <a:pt x="7576458" y="104503"/>
                </a:cubicBezTo>
                <a:cubicBezTo>
                  <a:pt x="7676607" y="111035"/>
                  <a:pt x="7772401" y="43543"/>
                  <a:pt x="7850778" y="39189"/>
                </a:cubicBezTo>
                <a:cubicBezTo>
                  <a:pt x="7929155" y="34835"/>
                  <a:pt x="7979229" y="82732"/>
                  <a:pt x="8046720" y="78378"/>
                </a:cubicBezTo>
                <a:cubicBezTo>
                  <a:pt x="8114211" y="74024"/>
                  <a:pt x="8181703" y="10886"/>
                  <a:pt x="8255726" y="13063"/>
                </a:cubicBezTo>
                <a:cubicBezTo>
                  <a:pt x="8329749" y="15240"/>
                  <a:pt x="8425544" y="84909"/>
                  <a:pt x="8490858" y="91440"/>
                </a:cubicBezTo>
                <a:cubicBezTo>
                  <a:pt x="8556172" y="97971"/>
                  <a:pt x="8582298" y="52252"/>
                  <a:pt x="8647612" y="52252"/>
                </a:cubicBezTo>
                <a:cubicBezTo>
                  <a:pt x="8712926" y="52252"/>
                  <a:pt x="8808720" y="95794"/>
                  <a:pt x="8882743" y="91440"/>
                </a:cubicBezTo>
                <a:cubicBezTo>
                  <a:pt x="8956766" y="87086"/>
                  <a:pt x="9024257" y="56606"/>
                  <a:pt x="9091749" y="26126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8788" y="5619893"/>
            <a:ext cx="9492842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000" dirty="0">
                <a:latin typeface="Helvetica" panose="020B0604020202020204" pitchFamily="34" charset="0"/>
                <a:cs typeface="Helvetica" panose="020B0604020202020204" pitchFamily="34" charset="0"/>
              </a:rPr>
              <a:t>Note: The working schedule for VMAD to evaluate the impact of the requirements on NATM may be subject to change depending on FRAV working schedule.</a:t>
            </a:r>
            <a:endParaRPr kumimoji="1" lang="ja-JP" altLang="en-US" sz="2000" dirty="0" err="1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36871"/>
              </p:ext>
            </p:extLst>
          </p:nvPr>
        </p:nvGraphicFramePr>
        <p:xfrm>
          <a:off x="1034731" y="2893593"/>
          <a:ext cx="9486900" cy="1238250"/>
        </p:xfrm>
        <a:graphic>
          <a:graphicData uri="http://schemas.openxmlformats.org/drawingml/2006/table">
            <a:tbl>
              <a:tblPr/>
              <a:tblGrid>
                <a:gridCol w="6743700">
                  <a:extLst>
                    <a:ext uri="{9D8B030D-6E8A-4147-A177-3AD203B41FA5}">
                      <a16:colId xmlns:a16="http://schemas.microsoft.com/office/drawing/2014/main" val="295321755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3003002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3664651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6879296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00748914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FRAV topics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SG1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SG2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SG3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SG4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96317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1.       ADS should drive safely.  (Ensure safe behavior of the ADS as “the driver”)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87482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2.       ADS should interact safely with the user.  (Ensure safe use of ADS and safe interactions with the user such as transfers of control, user override, etc.)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296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</a:rPr>
                        <a:t>3.       ADS should manage safety-critical situations.  (Differentiate between normal driving and emergency situations to ensure safe responses to the latter)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17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26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9625" y="338796"/>
            <a:ext cx="7920787" cy="1167812"/>
          </a:xfrm>
        </p:spPr>
        <p:txBody>
          <a:bodyPr anchor="ctr">
            <a:noAutofit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VMAD Sessions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80412" y="232435"/>
            <a:ext cx="3657917" cy="127417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C87F6-986D-49E6-AF40-1B3A1EE8064D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4" y="1619420"/>
            <a:ext cx="11520883" cy="4829008"/>
          </a:xfrm>
        </p:spPr>
        <p:txBody>
          <a:bodyPr>
            <a:normAutofit/>
          </a:bodyPr>
          <a:lstStyle/>
          <a:p>
            <a:pPr marL="730250" lvl="1" indent="-457200">
              <a:spcBef>
                <a:spcPts val="1200"/>
              </a:spcBef>
              <a:buSzPct val="100000"/>
            </a:pP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VMAD IWG plans to hold three more Sessions in 2021.</a:t>
            </a:r>
          </a:p>
          <a:p>
            <a:pPr marL="501650" lvl="2" indent="0">
              <a:spcBef>
                <a:spcPts val="1200"/>
              </a:spcBef>
              <a:buSzPct val="100000"/>
              <a:buNone/>
            </a:pPr>
            <a:endParaRPr lang="en-U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58850" lvl="2" indent="-457200">
              <a:spcBef>
                <a:spcPts val="1200"/>
              </a:spcBef>
              <a:buSzPct val="100000"/>
              <a:buFontTx/>
              <a:buChar char="-"/>
            </a:pP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The 19</a:t>
            </a:r>
            <a:r>
              <a:rPr lang="en-US" sz="30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 session on July 12 – 13</a:t>
            </a:r>
          </a:p>
          <a:p>
            <a:pPr marL="958850" lvl="2" indent="-457200">
              <a:spcBef>
                <a:spcPts val="1200"/>
              </a:spcBef>
              <a:buSzPct val="100000"/>
              <a:buFontTx/>
              <a:buChar char="-"/>
            </a:pP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The 20</a:t>
            </a:r>
            <a:r>
              <a:rPr lang="en-US" sz="30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 session on September 14 – 15</a:t>
            </a:r>
          </a:p>
          <a:p>
            <a:pPr marL="958850" lvl="2" indent="-457200">
              <a:spcBef>
                <a:spcPts val="1200"/>
              </a:spcBef>
              <a:buSzPct val="100000"/>
              <a:buFontTx/>
              <a:buChar char="-"/>
            </a:pP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The 21</a:t>
            </a:r>
            <a:r>
              <a:rPr lang="en-US" sz="30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st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 session on November 9 – 10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 txBox="1">
            <a:spLocks/>
          </p:cNvSpPr>
          <p:nvPr/>
        </p:nvSpPr>
        <p:spPr>
          <a:xfrm>
            <a:off x="301624" y="1403109"/>
            <a:ext cx="11660188" cy="4483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452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80000"/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marR="0" lvl="1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B9BD5">
                  <a:lumMod val="50000"/>
                </a:srgbClr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9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23" y="4648200"/>
            <a:ext cx="3657917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315" y="46482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4315" y="44958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20042" y="59162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989012" y="1600200"/>
            <a:ext cx="10439400" cy="1905000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644537"/>
            <a:ext cx="10896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To provide a status update on the work of the Validation Methods for Automated Driving (VMAD) Informal Working Group (IWG). Specifically the following:</a:t>
            </a:r>
            <a:endParaRPr lang="en-US" sz="2800" dirty="0"/>
          </a:p>
          <a:p>
            <a:pPr marL="84582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Deliverables</a:t>
            </a:r>
          </a:p>
          <a:p>
            <a:pPr marL="84582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VMAD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IWG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and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its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Subgroups’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working schedule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4582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Collaboration between FRAV and VMAD</a:t>
            </a:r>
          </a:p>
          <a:p>
            <a:pPr marL="84582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Upcoming VMAD Sessions</a:t>
            </a:r>
          </a:p>
          <a:p>
            <a:pPr marL="84582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2" y="165975"/>
            <a:ext cx="8320484" cy="1401762"/>
          </a:xfrm>
        </p:spPr>
        <p:txBody>
          <a:bodyPr anchor="ctr">
            <a:noAutofit/>
          </a:bodyPr>
          <a:lstStyle/>
          <a:p>
            <a:r>
              <a:rPr lang="en-US" sz="32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VMAD Deliverables to the World Forum for Harmonization of Vehicle Regulations (WP.29)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1012" y="439363"/>
            <a:ext cx="2645639" cy="921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5612" y="1839038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0"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Based on the Framework document, </a:t>
            </a:r>
            <a:r>
              <a:rPr lang="en-CA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has the following deliverables to WP.29:</a:t>
            </a:r>
            <a:endParaRPr lang="en-US" sz="24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7543BA7-6308-464E-876C-24D8F9203C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823931"/>
              </p:ext>
            </p:extLst>
          </p:nvPr>
        </p:nvGraphicFramePr>
        <p:xfrm>
          <a:off x="458378" y="3200400"/>
          <a:ext cx="11277600" cy="265743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6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71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ja-JP" alt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１．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Second iteration of WP29 guidelines for NATM addressing the </a:t>
                      </a:r>
                      <a:r>
                        <a:rPr lang="ja-JP" alt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　　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“outstanding issues” identified by VMAD and the evaluation of NATM for the motorway use-case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November 2021 (information) / March 2022 (endorsement)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ja-JP" alt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２．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WP29 guidelines for NATM including outcome of “outstanding issues” and translation of FRAV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 2022</a:t>
                      </a:r>
                    </a:p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(information)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2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4" y="232435"/>
            <a:ext cx="8840788" cy="1199890"/>
          </a:xfrm>
        </p:spPr>
        <p:txBody>
          <a:bodyPr anchor="ctr">
            <a:normAutofit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VMAD IWG working schedule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51753" y="232434"/>
            <a:ext cx="2895917" cy="100874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25" y="1363496"/>
            <a:ext cx="11551645" cy="5197075"/>
          </a:xfrm>
        </p:spPr>
        <p:txBody>
          <a:bodyPr>
            <a:normAutofit lnSpcReduction="100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Coordinate on-going activities among VMAD Subgroups taking care to avoid overlaps between Subgroup activities. (continuously)</a:t>
            </a:r>
          </a:p>
          <a:p>
            <a:pPr marL="274320" lvl="1" indent="0">
              <a:buNone/>
            </a:pPr>
            <a:endParaRPr lang="en-US" sz="800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74320" lvl="1" indent="0">
              <a:buNone/>
            </a:pPr>
            <a:r>
              <a:rPr lang="en-US" sz="2800" u="sng" dirty="0">
                <a:latin typeface="Helvetica" panose="020B0604020202020204" pitchFamily="34" charset="0"/>
                <a:cs typeface="Helvetica" panose="020B0604020202020204" pitchFamily="34" charset="0"/>
              </a:rPr>
              <a:t>Target completion date: September, 2021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Review proposed amendments to respective chapters of NATM Master Document submitted by Subgroups.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Hold FRAV/VMAD joint session, if necessary and prepare Chapter 12 “VMAD NATM / FRAV Integration” of NATM MD.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Propose amendments to NATM MD (second iteration draft) to the 11</a:t>
            </a:r>
            <a:r>
              <a:rPr lang="en-US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GRVA session.</a:t>
            </a:r>
          </a:p>
          <a:p>
            <a:pPr marL="274320" lvl="1" indent="0">
              <a:buNone/>
            </a:pP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74320" lvl="1" indent="0">
              <a:buNone/>
            </a:pPr>
            <a:r>
              <a:rPr lang="en-US" sz="2800" u="sng" dirty="0">
                <a:latin typeface="Helvetica" panose="020B0604020202020204" pitchFamily="34" charset="0"/>
                <a:cs typeface="Helvetica" panose="020B0604020202020204" pitchFamily="34" charset="0"/>
              </a:rPr>
              <a:t>Target completion date: February, 2022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Consider any feedbacks from GRVA and finalize proposal for NATM MD Second Iteration.</a:t>
            </a:r>
            <a:endParaRPr 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0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7824" y="186713"/>
            <a:ext cx="9450388" cy="1199890"/>
          </a:xfrm>
        </p:spPr>
        <p:txBody>
          <a:bodyPr anchor="ctr">
            <a:normAutofit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SG1 working schedule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43467" y="217193"/>
            <a:ext cx="2895917" cy="100874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2" y="1600200"/>
            <a:ext cx="11582400" cy="4495800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Update functional scenarios (Annex 2 of NATM MD). (continuously)</a:t>
            </a:r>
          </a:p>
          <a:p>
            <a:pPr marL="274320" lvl="1" indent="0">
              <a:buNone/>
            </a:pPr>
            <a:endParaRPr lang="en-US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74320" lvl="1" indent="0">
              <a:buNone/>
            </a:pPr>
            <a:r>
              <a:rPr lang="en-US" sz="2800" u="sng" dirty="0">
                <a:latin typeface="Helvetica" panose="020B0604020202020204" pitchFamily="34" charset="0"/>
                <a:cs typeface="Helvetica" panose="020B0604020202020204" pitchFamily="34" charset="0"/>
              </a:rPr>
              <a:t>Target completion date: September, 2021</a:t>
            </a:r>
          </a:p>
          <a:p>
            <a:pPr lvl="1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Consider outstanding issues.</a:t>
            </a:r>
          </a:p>
          <a:p>
            <a:pPr lvl="1">
              <a:buFontTx/>
              <a:buChar char="-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scenario coverage, overfitting, unusual situations, various parameters, country-specific scenarios, path/ fail criteria, </a:t>
            </a:r>
          </a:p>
          <a:p>
            <a:pPr marL="274320" lvl="1" indent="0">
              <a:buNone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 ODD-based scenarios, etc. </a:t>
            </a:r>
          </a:p>
          <a:p>
            <a:pPr lvl="1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Propose 1</a:t>
            </a:r>
            <a:r>
              <a:rPr lang="en-US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st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amendments to Chapter 5 “Scenarios Catalogue” of NATM MD to VMAD IWG.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74320" lvl="1" indent="0">
              <a:buNone/>
            </a:pPr>
            <a:endParaRPr lang="en-CA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8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2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4" y="19604"/>
            <a:ext cx="8535988" cy="1199890"/>
          </a:xfrm>
        </p:spPr>
        <p:txBody>
          <a:bodyPr anchor="ctr">
            <a:normAutofit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SG2 working schedule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84895" y="46498"/>
            <a:ext cx="3276917" cy="11414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2" y="1524000"/>
            <a:ext cx="11125200" cy="3993644"/>
          </a:xfrm>
        </p:spPr>
        <p:txBody>
          <a:bodyPr>
            <a:normAutofit/>
          </a:bodyPr>
          <a:lstStyle/>
          <a:p>
            <a:pPr marL="45720" indent="0">
              <a:spcBef>
                <a:spcPts val="1200"/>
              </a:spcBef>
              <a:buNone/>
            </a:pPr>
            <a:r>
              <a:rPr lang="en-US" sz="2800" u="sng" dirty="0">
                <a:latin typeface="Helvetica" panose="020B0604020202020204" pitchFamily="34" charset="0"/>
                <a:cs typeface="Helvetica" panose="020B0604020202020204" pitchFamily="34" charset="0"/>
              </a:rPr>
              <a:t>Target completion date: June, 2021</a:t>
            </a:r>
          </a:p>
          <a:p>
            <a:pPr>
              <a:spcBef>
                <a:spcPts val="1200"/>
              </a:spcBef>
            </a:pPr>
            <a:r>
              <a:rPr lang="en-CA" sz="2800" dirty="0">
                <a:latin typeface="Helvetica" panose="020B0604020202020204" pitchFamily="34" charset="0"/>
                <a:cs typeface="Helvetica" panose="020B0604020202020204" pitchFamily="34" charset="0"/>
              </a:rPr>
              <a:t>Consider definition of a credibility assessment framework for using virtual testing in ADS validation.</a:t>
            </a:r>
          </a:p>
          <a:p>
            <a:pPr>
              <a:spcBef>
                <a:spcPts val="1200"/>
              </a:spcBef>
            </a:pPr>
            <a:endParaRPr lang="en-CA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indent="0">
              <a:spcBef>
                <a:spcPts val="1200"/>
              </a:spcBef>
              <a:buNone/>
            </a:pPr>
            <a:r>
              <a:rPr lang="en-CA" sz="2800" u="sng" dirty="0">
                <a:latin typeface="Helvetica" panose="020B0604020202020204" pitchFamily="34" charset="0"/>
                <a:cs typeface="Helvetica" panose="020B0604020202020204" pitchFamily="34" charset="0"/>
              </a:rPr>
              <a:t>Target completion date: September, 2021</a:t>
            </a:r>
            <a:endParaRPr lang="en-CA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Propose 1</a:t>
            </a:r>
            <a:r>
              <a:rPr lang="en-US" sz="2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st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amendments to Chapter 6 “Simulation/ Virtual testing” (July – September)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1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4" y="19604"/>
            <a:ext cx="8535988" cy="1199890"/>
          </a:xfrm>
        </p:spPr>
        <p:txBody>
          <a:bodyPr anchor="ctr">
            <a:normAutofit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SG3 working schedule; Audit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84895" y="46498"/>
            <a:ext cx="3276917" cy="11414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C87F6-986D-49E6-AF40-1B3A1EE8064D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4" y="1187956"/>
            <a:ext cx="11583988" cy="5028936"/>
          </a:xfrm>
        </p:spPr>
        <p:txBody>
          <a:bodyPr>
            <a:normAutofit lnSpcReduction="10000"/>
          </a:bodyPr>
          <a:lstStyle/>
          <a:p>
            <a:pPr marL="45720" indent="0">
              <a:spcBef>
                <a:spcPts val="1200"/>
              </a:spcBef>
              <a:buNone/>
            </a:pPr>
            <a:r>
              <a:rPr lang="en-US" altLang="ja-JP" sz="2800" u="sng" dirty="0">
                <a:latin typeface="Helvetica" panose="020B0604020202020204" pitchFamily="34" charset="0"/>
                <a:cs typeface="Helvetica" panose="020B0604020202020204" pitchFamily="34" charset="0"/>
              </a:rPr>
              <a:t>Target completion date: September, 2021</a:t>
            </a:r>
          </a:p>
          <a:p>
            <a:pPr>
              <a:spcBef>
                <a:spcPts val="1200"/>
              </a:spcBef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Establish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documentation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necessary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to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demonstrate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safety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by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the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manufacturer.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Establish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pass/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fail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criteria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for audit/ demonstration. Establish conditions for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validity/ renewal of assessment/</a:t>
            </a:r>
            <a:r>
              <a:rPr lang="ja-JP" alt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audit.</a:t>
            </a:r>
          </a:p>
          <a:p>
            <a:pPr marL="45720" indent="0">
              <a:spcBef>
                <a:spcPts val="1200"/>
              </a:spcBef>
              <a:buNone/>
            </a:pP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indent="0">
              <a:spcBef>
                <a:spcPts val="1200"/>
              </a:spcBef>
              <a:buNone/>
            </a:pPr>
            <a:r>
              <a:rPr lang="en-US" sz="2800" u="sng" dirty="0">
                <a:latin typeface="Helvetica" panose="020B0604020202020204" pitchFamily="34" charset="0"/>
                <a:cs typeface="Helvetica" panose="020B0604020202020204" pitchFamily="34" charset="0"/>
              </a:rPr>
              <a:t>Target completion date: January, 2022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Consider safety audit for sub-system/ components of ADS and the responsibility of the different actors within the supply chain.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Consider necessary competences for the auditor.</a:t>
            </a:r>
          </a:p>
          <a:p>
            <a:pPr lvl="0">
              <a:spcBef>
                <a:spcPts val="1200"/>
              </a:spcBef>
              <a:buClr>
                <a:srgbClr val="5B9BD5">
                  <a:lumMod val="50000"/>
                </a:srgbClr>
              </a:buClr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Consider relevant information open to public.</a:t>
            </a:r>
            <a:endParaRPr lang="en-US" altLang="ja-JP" sz="28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4" y="19604"/>
            <a:ext cx="8535988" cy="1199890"/>
          </a:xfrm>
        </p:spPr>
        <p:txBody>
          <a:bodyPr anchor="ctr">
            <a:normAutofit fontScale="90000"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SG3 working schedule;</a:t>
            </a:r>
            <a:b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In-service monitoring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84895" y="46498"/>
            <a:ext cx="3276917" cy="11414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C87F6-986D-49E6-AF40-1B3A1EE8064D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4" y="1676400"/>
            <a:ext cx="11583988" cy="4495800"/>
          </a:xfrm>
        </p:spPr>
        <p:txBody>
          <a:bodyPr>
            <a:noAutofit/>
          </a:bodyPr>
          <a:lstStyle/>
          <a:p>
            <a:pPr marL="45720" lvl="0" indent="0">
              <a:spcBef>
                <a:spcPts val="1200"/>
              </a:spcBef>
              <a:buClr>
                <a:srgbClr val="5B9BD5">
                  <a:lumMod val="50000"/>
                </a:srgbClr>
              </a:buClr>
              <a:buNone/>
            </a:pPr>
            <a:r>
              <a:rPr lang="en-US" altLang="ja-JP" sz="2800" u="sng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 completion date: September, 2021</a:t>
            </a:r>
          </a:p>
          <a:p>
            <a:pPr>
              <a:spcBef>
                <a:spcPts val="1200"/>
              </a:spcBef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Identify data elements to be monitored and reported.</a:t>
            </a:r>
            <a:r>
              <a:rPr lang="en-CA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altLang="ja-JP" sz="2800" dirty="0">
                <a:latin typeface="Helvetica" panose="020B0604020202020204" pitchFamily="34" charset="0"/>
                <a:cs typeface="Helvetica" panose="020B0604020202020204" pitchFamily="34" charset="0"/>
              </a:rPr>
              <a:t>Investigate reporting mechanism and reporting criteria as well as data accessibility.</a:t>
            </a:r>
          </a:p>
          <a:p>
            <a:pPr marL="45720" indent="0">
              <a:spcBef>
                <a:spcPts val="1200"/>
              </a:spcBef>
              <a:buNone/>
            </a:pPr>
            <a:endParaRPr lang="en-US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 indent="0">
              <a:spcBef>
                <a:spcPts val="1200"/>
              </a:spcBef>
              <a:buClr>
                <a:srgbClr val="5B9BD5">
                  <a:lumMod val="50000"/>
                </a:srgbClr>
              </a:buClr>
              <a:buNone/>
            </a:pPr>
            <a:r>
              <a:rPr lang="en-US" altLang="ja-JP" sz="2800" u="sng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 completion date: January, 2022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Identify reporting mechanism for new scenarios.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Develop strategy for safety recommendation based on reported accidents/ incidents.</a:t>
            </a:r>
          </a:p>
        </p:txBody>
      </p:sp>
    </p:spTree>
    <p:extLst>
      <p:ext uri="{BB962C8B-B14F-4D97-AF65-F5344CB8AC3E}">
        <p14:creationId xmlns:p14="http://schemas.microsoft.com/office/powerpoint/2010/main" val="318391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4" y="19604"/>
            <a:ext cx="8535988" cy="1199890"/>
          </a:xfrm>
        </p:spPr>
        <p:txBody>
          <a:bodyPr anchor="ctr">
            <a:normAutofit fontScale="90000"/>
          </a:bodyPr>
          <a:lstStyle/>
          <a:p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SG4 working schedule;</a:t>
            </a:r>
            <a:b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u="sng" cap="none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Track </a:t>
            </a:r>
            <a:r>
              <a:rPr lang="en-US" sz="4400" b="1" u="sng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84895" y="46498"/>
            <a:ext cx="3276917" cy="114145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C87F6-986D-49E6-AF40-1B3A1EE8064D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7A00FA6-72B6-4E6D-8396-21C53461A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4" y="1219200"/>
            <a:ext cx="11583988" cy="4953000"/>
          </a:xfrm>
        </p:spPr>
        <p:txBody>
          <a:bodyPr>
            <a:noAutofit/>
          </a:bodyPr>
          <a:lstStyle/>
          <a:p>
            <a:pPr marL="45720" lvl="0" indent="0">
              <a:spcBef>
                <a:spcPts val="1200"/>
              </a:spcBef>
              <a:buClr>
                <a:srgbClr val="5B9BD5">
                  <a:lumMod val="50000"/>
                </a:srgbClr>
              </a:buClr>
              <a:buNone/>
            </a:pPr>
            <a:r>
              <a:rPr lang="en-US" altLang="ja-JP" u="sng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 completion date: September, 2021</a:t>
            </a:r>
          </a:p>
          <a:p>
            <a:pPr>
              <a:spcBef>
                <a:spcPts val="1200"/>
              </a:spcBef>
            </a:pPr>
            <a:r>
              <a:rPr lang="en-US" altLang="ja-JP" dirty="0">
                <a:latin typeface="Helvetica" panose="020B0604020202020204" pitchFamily="34" charset="0"/>
                <a:cs typeface="Helvetica" panose="020B0604020202020204" pitchFamily="34" charset="0"/>
              </a:rPr>
              <a:t>Identify procedures, elements and technical resources/ tools that still need to be developed.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ja-JP" kern="100" dirty="0">
                <a:latin typeface="Helvetica" panose="020B0604020202020204" pitchFamily="34" charset="0"/>
                <a:ea typeface="ＭＳ 明朝" panose="02020609040205080304" pitchFamily="17" charset="-128"/>
                <a:cs typeface="Helvetica" panose="020B0604020202020204" pitchFamily="34" charset="0"/>
              </a:rPr>
              <a:t>Identify supporting components developed or to be developed by other groups at WP.29</a:t>
            </a:r>
            <a:r>
              <a:rPr lang="en-US" altLang="ja-JP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ja-JP" kern="100" dirty="0">
                <a:latin typeface="Helvetica" panose="020B0604020202020204" pitchFamily="34" charset="0"/>
                <a:ea typeface="ＭＳ 明朝" panose="02020609040205080304" pitchFamily="17" charset="-128"/>
                <a:cs typeface="Helvetica" panose="020B0604020202020204" pitchFamily="34" charset="0"/>
              </a:rPr>
              <a:t>Outline considerations to be taken into account when outlining/ describing the procedure(s) for track testing.</a:t>
            </a:r>
          </a:p>
          <a:p>
            <a:pPr>
              <a:spcBef>
                <a:spcPts val="1200"/>
              </a:spcBef>
            </a:pPr>
            <a:endParaRPr lang="en-US" sz="800" kern="100" dirty="0">
              <a:latin typeface="Helvetica" panose="020B0604020202020204" pitchFamily="34" charset="0"/>
              <a:ea typeface="ＭＳ 明朝" panose="02020609040205080304" pitchFamily="17" charset="-128"/>
              <a:cs typeface="Helvetica" panose="020B0604020202020204" pitchFamily="34" charset="0"/>
            </a:endParaRPr>
          </a:p>
          <a:p>
            <a:pPr marL="45720" lvl="0" indent="0">
              <a:spcBef>
                <a:spcPts val="1200"/>
              </a:spcBef>
              <a:buClr>
                <a:srgbClr val="5B9BD5">
                  <a:lumMod val="50000"/>
                </a:srgbClr>
              </a:buClr>
              <a:buNone/>
            </a:pPr>
            <a:r>
              <a:rPr lang="en-US" altLang="ja-JP" u="sng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 completion date: January, 2022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altLang="ja-JP" kern="100" dirty="0">
                <a:latin typeface="Helvetica" panose="020B0604020202020204" pitchFamily="34" charset="0"/>
                <a:ea typeface="ＭＳ Ｐゴシック" panose="020B0600070205080204" pitchFamily="50" charset="-128"/>
                <a:cs typeface="Helvetica" panose="020B0604020202020204" pitchFamily="34" charset="0"/>
              </a:rPr>
              <a:t>Outline/ describe the procedure(s) for track testing that could be used to assess an ADS’ safety requirements (or what externally developed resources should be referenced in the NATM).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6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ECD13D-AB8B-4A8E-89D8-DBD81968BA54}"/>
</file>

<file path=customXml/itemProps2.xml><?xml version="1.0" encoding="utf-8"?>
<ds:datastoreItem xmlns:ds="http://schemas.openxmlformats.org/officeDocument/2006/customXml" ds:itemID="{7F50E891-56F2-4BF8-80C9-B218B59E6FDE}"/>
</file>

<file path=customXml/itemProps3.xml><?xml version="1.0" encoding="utf-8"?>
<ds:datastoreItem xmlns:ds="http://schemas.openxmlformats.org/officeDocument/2006/customXml" ds:itemID="{6BB8943C-ABFF-4A67-9D76-A4F686818A67}"/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3391</TotalTime>
  <Words>1090</Words>
  <Application>Microsoft Office PowerPoint</Application>
  <PresentationFormat>Custom</PresentationFormat>
  <Paragraphs>150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游ゴシック</vt:lpstr>
      <vt:lpstr>Arial</vt:lpstr>
      <vt:lpstr>Century Gothic</vt:lpstr>
      <vt:lpstr>Courier New</vt:lpstr>
      <vt:lpstr>Helvetica</vt:lpstr>
      <vt:lpstr>Times New Roman</vt:lpstr>
      <vt:lpstr>World country report presentation</vt:lpstr>
      <vt:lpstr>Status Report of the Informal Working Group on Validation Methods for Automated Driving (VMAD)</vt:lpstr>
      <vt:lpstr>Purpose</vt:lpstr>
      <vt:lpstr>VMAD Deliverables to the World Forum for Harmonization of Vehicle Regulations (WP.29)</vt:lpstr>
      <vt:lpstr>VMAD IWG working schedule</vt:lpstr>
      <vt:lpstr>SG1 working schedule</vt:lpstr>
      <vt:lpstr>SG2 working schedule</vt:lpstr>
      <vt:lpstr>SG3 working schedule; Audit</vt:lpstr>
      <vt:lpstr>SG3 working schedule;  In-service monitoring</vt:lpstr>
      <vt:lpstr>SG4 working schedule;  Track testing</vt:lpstr>
      <vt:lpstr>SG4 working schedule;  Real world testing</vt:lpstr>
      <vt:lpstr>Collaboration between FRAV and VMAD</vt:lpstr>
      <vt:lpstr>Upcoming VMAD Sessions</vt:lpstr>
      <vt:lpstr>Thank you! 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Country</dc:title>
  <dc:creator>Yonick, Gregory</dc:creator>
  <cp:lastModifiedBy>Francois Guichard</cp:lastModifiedBy>
  <cp:revision>203</cp:revision>
  <cp:lastPrinted>2020-01-29T18:06:17Z</cp:lastPrinted>
  <dcterms:created xsi:type="dcterms:W3CDTF">2019-10-28T02:43:14Z</dcterms:created>
  <dcterms:modified xsi:type="dcterms:W3CDTF">2021-05-25T07:17:59Z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