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1"/>
  </p:notesMasterIdLst>
  <p:handoutMasterIdLst>
    <p:handoutMasterId r:id="rId12"/>
  </p:handoutMasterIdLst>
  <p:sldIdLst>
    <p:sldId id="1243" r:id="rId2"/>
    <p:sldId id="1308" r:id="rId3"/>
    <p:sldId id="1309" r:id="rId4"/>
    <p:sldId id="1303" r:id="rId5"/>
    <p:sldId id="1311" r:id="rId6"/>
    <p:sldId id="1310" r:id="rId7"/>
    <p:sldId id="1301" r:id="rId8"/>
    <p:sldId id="259" r:id="rId9"/>
    <p:sldId id="1312" r:id="rId10"/>
  </p:sldIdLst>
  <p:sldSz cx="12192000" cy="6858000"/>
  <p:notesSz cx="6858000" cy="9144000"/>
  <p:embeddedFontLst>
    <p:embeddedFont>
      <p:font typeface="Arial Nova" panose="020B0504020202020204" pitchFamily="34" charset="0"/>
      <p:regular r:id="rId13"/>
      <p:bold r:id="rId14"/>
      <p:italic r:id="rId15"/>
      <p:boldItalic r:id="rId16"/>
    </p:embeddedFont>
    <p:embeddedFont>
      <p:font typeface="Arial Nova Light" panose="020B0304020202020204" pitchFamily="34" charset="0"/>
      <p:regular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DR" lastIdx="1" clrIdx="0">
    <p:extLst>
      <p:ext uri="{19B8F6BF-5375-455C-9EA6-DF929625EA0E}">
        <p15:presenceInfo xmlns:p15="http://schemas.microsoft.com/office/powerpoint/2012/main" userId="Au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2E5"/>
    <a:srgbClr val="338DCD"/>
    <a:srgbClr val="418FDE"/>
    <a:srgbClr val="FF9900"/>
    <a:srgbClr val="C00000"/>
    <a:srgbClr val="349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F8366-77DC-458A-96FD-9432384D45BA}" v="1" dt="2021-05-25T07:21:46.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8822" autoAdjust="0"/>
  </p:normalViewPr>
  <p:slideViewPr>
    <p:cSldViewPr snapToGrid="0">
      <p:cViewPr varScale="1">
        <p:scale>
          <a:sx n="101" d="100"/>
          <a:sy n="101" d="100"/>
        </p:scale>
        <p:origin x="990" y="108"/>
      </p:cViewPr>
      <p:guideLst/>
    </p:cSldViewPr>
  </p:slideViewPr>
  <p:outlineViewPr>
    <p:cViewPr>
      <p:scale>
        <a:sx n="33" d="100"/>
        <a:sy n="33" d="100"/>
      </p:scale>
      <p:origin x="0" y="-10060"/>
    </p:cViewPr>
  </p:outlineViewPr>
  <p:notesTextViewPr>
    <p:cViewPr>
      <p:scale>
        <a:sx n="1" d="1"/>
        <a:sy n="1" d="1"/>
      </p:scale>
      <p:origin x="0" y="0"/>
    </p:cViewPr>
  </p:notesTextViewPr>
  <p:sorterViewPr>
    <p:cViewPr>
      <p:scale>
        <a:sx n="20" d="100"/>
        <a:sy n="20" d="100"/>
      </p:scale>
      <p:origin x="0" y="0"/>
    </p:cViewPr>
  </p:sorterViewPr>
  <p:notesViewPr>
    <p:cSldViewPr snapToGrid="0">
      <p:cViewPr varScale="1">
        <p:scale>
          <a:sx n="64" d="100"/>
          <a:sy n="64" d="100"/>
        </p:scale>
        <p:origin x="3118"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Guichard" userId="b25862a6-b641-4ece-b9f9-9230f3cdb908" providerId="ADAL" clId="{E66F8366-77DC-458A-96FD-9432384D45BA}"/>
    <pc:docChg chg="custSel modSld">
      <pc:chgData name="Francois Guichard" userId="b25862a6-b641-4ece-b9f9-9230f3cdb908" providerId="ADAL" clId="{E66F8366-77DC-458A-96FD-9432384D45BA}" dt="2021-05-25T07:21:52.099" v="7" actId="20577"/>
      <pc:docMkLst>
        <pc:docMk/>
      </pc:docMkLst>
      <pc:sldChg chg="addSp modSp mod">
        <pc:chgData name="Francois Guichard" userId="b25862a6-b641-4ece-b9f9-9230f3cdb908" providerId="ADAL" clId="{E66F8366-77DC-458A-96FD-9432384D45BA}" dt="2021-05-25T07:21:52.099" v="7" actId="20577"/>
        <pc:sldMkLst>
          <pc:docMk/>
          <pc:sldMk cId="2478841575" sldId="1243"/>
        </pc:sldMkLst>
        <pc:spChg chg="add mod">
          <ac:chgData name="Francois Guichard" userId="b25862a6-b641-4ece-b9f9-9230f3cdb908" providerId="ADAL" clId="{E66F8366-77DC-458A-96FD-9432384D45BA}" dt="2021-05-25T07:21:46.430" v="0"/>
          <ac:spMkLst>
            <pc:docMk/>
            <pc:sldMk cId="2478841575" sldId="1243"/>
            <ac:spMk id="7" creationId="{C010DDF3-6A95-42FB-8922-063967051A18}"/>
          </ac:spMkLst>
        </pc:spChg>
        <pc:spChg chg="add mod">
          <ac:chgData name="Francois Guichard" userId="b25862a6-b641-4ece-b9f9-9230f3cdb908" providerId="ADAL" clId="{E66F8366-77DC-458A-96FD-9432384D45BA}" dt="2021-05-25T07:21:52.099" v="7" actId="20577"/>
          <ac:spMkLst>
            <pc:docMk/>
            <pc:sldMk cId="2478841575" sldId="1243"/>
            <ac:spMk id="8" creationId="{B8BF1CB8-AE0B-4204-833A-C9452F2F5A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24486F-3E2A-4DB6-A296-A4FBFAE05A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EB8189-D97B-45F6-B95F-5586FF5333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27089-408C-42DF-AE5C-04D1A6E53B37}" type="datetimeFigureOut">
              <a:rPr lang="en-US" smtClean="0"/>
              <a:t>5/25/2021</a:t>
            </a:fld>
            <a:endParaRPr lang="en-US"/>
          </a:p>
        </p:txBody>
      </p:sp>
      <p:sp>
        <p:nvSpPr>
          <p:cNvPr id="4" name="Footer Placeholder 3">
            <a:extLst>
              <a:ext uri="{FF2B5EF4-FFF2-40B4-BE49-F238E27FC236}">
                <a16:creationId xmlns:a16="http://schemas.microsoft.com/office/drawing/2014/main" id="{4E6A9216-CC13-49ED-A4CF-42674DF90D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3433A1-5256-4A10-9DBB-7DD5CF80AC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C09208-183B-4B05-952C-042F6CF85B85}" type="slidenum">
              <a:rPr lang="en-US" smtClean="0"/>
              <a:t>‹#›</a:t>
            </a:fld>
            <a:endParaRPr lang="en-US"/>
          </a:p>
        </p:txBody>
      </p:sp>
    </p:spTree>
    <p:extLst>
      <p:ext uri="{BB962C8B-B14F-4D97-AF65-F5344CB8AC3E}">
        <p14:creationId xmlns:p14="http://schemas.microsoft.com/office/powerpoint/2010/main" val="135367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80DC5-4374-4A4E-B893-1DD543F765F2}" type="datetimeFigureOut">
              <a:rPr lang="en-US" smtClean="0"/>
              <a:t>5/25/2021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00A58-5EEB-4238-B490-5B9507F75E0E}" type="slidenum">
              <a:rPr lang="en-US" smtClean="0"/>
              <a:t>‹#›</a:t>
            </a:fld>
            <a:endParaRPr lang="en-US"/>
          </a:p>
        </p:txBody>
      </p:sp>
    </p:spTree>
    <p:extLst>
      <p:ext uri="{BB962C8B-B14F-4D97-AF65-F5344CB8AC3E}">
        <p14:creationId xmlns:p14="http://schemas.microsoft.com/office/powerpoint/2010/main" val="118894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621B6-356F-47D9-B746-D2D7C4C74035}"/>
              </a:ext>
            </a:extLst>
          </p:cNvPr>
          <p:cNvSpPr>
            <a:spLocks noGrp="1"/>
          </p:cNvSpPr>
          <p:nvPr>
            <p:ph idx="1"/>
          </p:nvPr>
        </p:nvSpPr>
        <p:spPr>
          <a:xfrm>
            <a:off x="548640" y="1188720"/>
            <a:ext cx="105156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1E3089-EA30-4A62-AFBC-DBAA978C3868}"/>
              </a:ext>
            </a:extLst>
          </p:cNvPr>
          <p:cNvSpPr>
            <a:spLocks noGrp="1"/>
          </p:cNvSpPr>
          <p:nvPr>
            <p:ph type="dt" sz="half" idx="10"/>
          </p:nvPr>
        </p:nvSpPr>
        <p:spPr/>
        <p:txBody>
          <a:bodyPr/>
          <a:lstStyle/>
          <a:p>
            <a:fld id="{D986F44D-5A00-4A36-A23B-7057737FD334}" type="datetimeFigureOut">
              <a:rPr lang="en-US" smtClean="0"/>
              <a:t>5/25/2021</a:t>
            </a:fld>
            <a:endParaRPr lang="en-US"/>
          </a:p>
        </p:txBody>
      </p:sp>
      <p:sp>
        <p:nvSpPr>
          <p:cNvPr id="5" name="Footer Placeholder 4">
            <a:extLst>
              <a:ext uri="{FF2B5EF4-FFF2-40B4-BE49-F238E27FC236}">
                <a16:creationId xmlns:a16="http://schemas.microsoft.com/office/drawing/2014/main" id="{BAC6E6AC-892D-42A3-A38F-3F06AE7C488B}"/>
              </a:ext>
            </a:extLst>
          </p:cNvPr>
          <p:cNvSpPr>
            <a:spLocks noGrp="1"/>
          </p:cNvSpPr>
          <p:nvPr>
            <p:ph type="ftr" sz="quarter" idx="11"/>
          </p:nvPr>
        </p:nvSpPr>
        <p:spPr/>
        <p:txBody>
          <a:bodyPr/>
          <a:lstStyle/>
          <a:p>
            <a:endParaRPr lang="en-US"/>
          </a:p>
        </p:txBody>
      </p:sp>
      <p:sp>
        <p:nvSpPr>
          <p:cNvPr id="10" name="TextBox 9">
            <a:extLst>
              <a:ext uri="{FF2B5EF4-FFF2-40B4-BE49-F238E27FC236}">
                <a16:creationId xmlns:a16="http://schemas.microsoft.com/office/drawing/2014/main" id="{5CCEC51C-E16A-40E3-868B-3AA8EC9A9440}"/>
              </a:ext>
            </a:extLst>
          </p:cNvPr>
          <p:cNvSpPr txBox="1"/>
          <p:nvPr userDrawn="1"/>
        </p:nvSpPr>
        <p:spPr>
          <a:xfrm>
            <a:off x="10121705" y="6400412"/>
            <a:ext cx="747769" cy="276999"/>
          </a:xfrm>
          <a:prstGeom prst="rect">
            <a:avLst/>
          </a:prstGeom>
          <a:noFill/>
        </p:spPr>
        <p:txBody>
          <a:bodyPr wrap="none" rtlCol="0">
            <a:spAutoFit/>
          </a:bodyPr>
          <a:lstStyle/>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
        <p:nvSpPr>
          <p:cNvPr id="8" name="Rectangle 7">
            <a:extLst>
              <a:ext uri="{FF2B5EF4-FFF2-40B4-BE49-F238E27FC236}">
                <a16:creationId xmlns:a16="http://schemas.microsoft.com/office/drawing/2014/main" id="{DE3604E1-27D0-4C64-A203-22A46E2D6F61}"/>
              </a:ext>
            </a:extLst>
          </p:cNvPr>
          <p:cNvSpPr/>
          <p:nvPr userDrawn="1"/>
        </p:nvSpPr>
        <p:spPr>
          <a:xfrm>
            <a:off x="1" y="0"/>
            <a:ext cx="8686800" cy="82296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Placeholder 1">
            <a:extLst>
              <a:ext uri="{FF2B5EF4-FFF2-40B4-BE49-F238E27FC236}">
                <a16:creationId xmlns:a16="http://schemas.microsoft.com/office/drawing/2014/main" id="{3F82D7FF-186B-4B59-B931-1BAB8591BCFD}"/>
              </a:ext>
            </a:extLst>
          </p:cNvPr>
          <p:cNvSpPr>
            <a:spLocks noGrp="1"/>
          </p:cNvSpPr>
          <p:nvPr>
            <p:ph type="title"/>
          </p:nvPr>
        </p:nvSpPr>
        <p:spPr>
          <a:xfrm>
            <a:off x="457200" y="45720"/>
            <a:ext cx="8046720" cy="731520"/>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7D289039-C645-4ECB-AAED-279EE9B69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0" y="0"/>
            <a:ext cx="3644188" cy="822960"/>
          </a:xfrm>
          <a:prstGeom prst="rect">
            <a:avLst/>
          </a:prstGeom>
        </p:spPr>
      </p:pic>
    </p:spTree>
    <p:extLst>
      <p:ext uri="{BB962C8B-B14F-4D97-AF65-F5344CB8AC3E}">
        <p14:creationId xmlns:p14="http://schemas.microsoft.com/office/powerpoint/2010/main" val="169366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CB41-9834-4A52-A0EA-2D7053BFAC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9D343-81E1-4FE5-9518-D7987EC2C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3A877E-01A2-43A0-A747-1AFFAEB133AE}"/>
              </a:ext>
            </a:extLst>
          </p:cNvPr>
          <p:cNvSpPr>
            <a:spLocks noGrp="1"/>
          </p:cNvSpPr>
          <p:nvPr>
            <p:ph type="dt" sz="half" idx="10"/>
          </p:nvPr>
        </p:nvSpPr>
        <p:spPr/>
        <p:txBody>
          <a:bodyPr/>
          <a:lstStyle/>
          <a:p>
            <a:fld id="{D986F44D-5A00-4A36-A23B-7057737FD334}" type="datetimeFigureOut">
              <a:rPr lang="en-US" smtClean="0"/>
              <a:t>5/25/2021</a:t>
            </a:fld>
            <a:endParaRPr lang="en-US"/>
          </a:p>
        </p:txBody>
      </p:sp>
      <p:sp>
        <p:nvSpPr>
          <p:cNvPr id="5" name="Footer Placeholder 4">
            <a:extLst>
              <a:ext uri="{FF2B5EF4-FFF2-40B4-BE49-F238E27FC236}">
                <a16:creationId xmlns:a16="http://schemas.microsoft.com/office/drawing/2014/main" id="{609AB43F-F2B8-4A09-A7E5-39FF6E006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37981-B85C-47CD-825F-6A25AC08CDA3}"/>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360906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2B88F-3669-4E29-8C7D-BCE05019F6D1}"/>
              </a:ext>
            </a:extLst>
          </p:cNvPr>
          <p:cNvSpPr>
            <a:spLocks noGrp="1"/>
          </p:cNvSpPr>
          <p:nvPr>
            <p:ph sz="half" idx="1"/>
          </p:nvPr>
        </p:nvSpPr>
        <p:spPr>
          <a:xfrm>
            <a:off x="457200" y="1111419"/>
            <a:ext cx="53949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7B89B7-2628-4FF0-9EBC-AB761FD8BA07}"/>
              </a:ext>
            </a:extLst>
          </p:cNvPr>
          <p:cNvSpPr>
            <a:spLocks noGrp="1"/>
          </p:cNvSpPr>
          <p:nvPr>
            <p:ph sz="half" idx="2"/>
          </p:nvPr>
        </p:nvSpPr>
        <p:spPr>
          <a:xfrm>
            <a:off x="6278880" y="1111419"/>
            <a:ext cx="53949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90AD3E-353B-426C-BB3E-E96C6D74D29B}"/>
              </a:ext>
            </a:extLst>
          </p:cNvPr>
          <p:cNvSpPr>
            <a:spLocks noGrp="1"/>
          </p:cNvSpPr>
          <p:nvPr>
            <p:ph type="dt" sz="half" idx="10"/>
          </p:nvPr>
        </p:nvSpPr>
        <p:spPr/>
        <p:txBody>
          <a:bodyPr/>
          <a:lstStyle/>
          <a:p>
            <a:fld id="{D986F44D-5A00-4A36-A23B-7057737FD334}" type="datetimeFigureOut">
              <a:rPr lang="en-US" smtClean="0"/>
              <a:t>5/25/2021</a:t>
            </a:fld>
            <a:endParaRPr lang="en-US"/>
          </a:p>
        </p:txBody>
      </p:sp>
      <p:sp>
        <p:nvSpPr>
          <p:cNvPr id="6" name="Footer Placeholder 5">
            <a:extLst>
              <a:ext uri="{FF2B5EF4-FFF2-40B4-BE49-F238E27FC236}">
                <a16:creationId xmlns:a16="http://schemas.microsoft.com/office/drawing/2014/main" id="{1EDA969E-8982-49B5-9ECE-A7C9DE21945D}"/>
              </a:ext>
            </a:extLst>
          </p:cNvPr>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3658F71E-8CE6-4050-9F96-CB8DB6834B18}"/>
              </a:ext>
            </a:extLst>
          </p:cNvPr>
          <p:cNvSpPr/>
          <p:nvPr userDrawn="1"/>
        </p:nvSpPr>
        <p:spPr>
          <a:xfrm>
            <a:off x="1" y="0"/>
            <a:ext cx="9009821" cy="73152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A close up of a logo&#10;&#10;Description automatically generated">
            <a:extLst>
              <a:ext uri="{FF2B5EF4-FFF2-40B4-BE49-F238E27FC236}">
                <a16:creationId xmlns:a16="http://schemas.microsoft.com/office/drawing/2014/main" id="{25717D16-7D2C-4454-9C56-BDA1C062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6922" y="0"/>
            <a:ext cx="3239278" cy="731520"/>
          </a:xfrm>
          <a:prstGeom prst="rect">
            <a:avLst/>
          </a:prstGeom>
        </p:spPr>
      </p:pic>
      <p:sp>
        <p:nvSpPr>
          <p:cNvPr id="13" name="Title Placeholder 1">
            <a:extLst>
              <a:ext uri="{FF2B5EF4-FFF2-40B4-BE49-F238E27FC236}">
                <a16:creationId xmlns:a16="http://schemas.microsoft.com/office/drawing/2014/main" id="{02779AAB-9A26-45E2-83CD-F0A827162DCA}"/>
              </a:ext>
            </a:extLst>
          </p:cNvPr>
          <p:cNvSpPr>
            <a:spLocks noGrp="1"/>
          </p:cNvSpPr>
          <p:nvPr>
            <p:ph type="title"/>
          </p:nvPr>
        </p:nvSpPr>
        <p:spPr>
          <a:xfrm>
            <a:off x="457200" y="0"/>
            <a:ext cx="8412480" cy="731520"/>
          </a:xfrm>
          <a:prstGeom prst="rect">
            <a:avLst/>
          </a:prstGeom>
        </p:spPr>
        <p:txBody>
          <a:bodyPr vert="horz" lIns="91440" tIns="45720" rIns="91440" bIns="45720" rtlCol="0" anchor="ctr">
            <a:normAutofit/>
          </a:bodyPr>
          <a:lstStyle/>
          <a:p>
            <a:r>
              <a:rPr lang="en-US"/>
              <a:t>Click to edit Master title style</a:t>
            </a:r>
          </a:p>
        </p:txBody>
      </p:sp>
      <p:sp>
        <p:nvSpPr>
          <p:cNvPr id="14" name="TextBox 13">
            <a:extLst>
              <a:ext uri="{FF2B5EF4-FFF2-40B4-BE49-F238E27FC236}">
                <a16:creationId xmlns:a16="http://schemas.microsoft.com/office/drawing/2014/main" id="{14FFB97F-BC52-45BF-AD64-28E9E5C15291}"/>
              </a:ext>
            </a:extLst>
          </p:cNvPr>
          <p:cNvSpPr txBox="1"/>
          <p:nvPr userDrawn="1"/>
        </p:nvSpPr>
        <p:spPr>
          <a:xfrm>
            <a:off x="9249508" y="6153334"/>
            <a:ext cx="2427268" cy="646331"/>
          </a:xfrm>
          <a:prstGeom prst="rect">
            <a:avLst/>
          </a:prstGeom>
          <a:noFill/>
        </p:spPr>
        <p:txBody>
          <a:bodyPr wrap="none" rtlCol="0">
            <a:spAutoFit/>
          </a:bodyPr>
          <a:lstStyle/>
          <a:p>
            <a:r>
              <a:rPr lang="en-US" sz="1200" dirty="0">
                <a:latin typeface="Arial Nova" panose="020B0504020202020204" pitchFamily="34" charset="0"/>
              </a:rPr>
              <a:t>Document FRAV-13-03</a:t>
            </a:r>
          </a:p>
          <a:p>
            <a:r>
              <a:rPr lang="en-US" sz="1200" baseline="0" dirty="0">
                <a:latin typeface="Arial Nova" panose="020B0504020202020204" pitchFamily="34" charset="0"/>
              </a:rPr>
              <a:t>13</a:t>
            </a:r>
            <a:r>
              <a:rPr lang="en-US" sz="1200" baseline="30000" dirty="0">
                <a:latin typeface="Arial Nova" panose="020B0504020202020204" pitchFamily="34" charset="0"/>
              </a:rPr>
              <a:t>th</a:t>
            </a:r>
            <a:r>
              <a:rPr lang="en-US" sz="1200" dirty="0">
                <a:latin typeface="Arial Nova" panose="020B0504020202020204" pitchFamily="34" charset="0"/>
              </a:rPr>
              <a:t> FRAV session, 6-7 May 2021</a:t>
            </a:r>
          </a:p>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Tree>
    <p:extLst>
      <p:ext uri="{BB962C8B-B14F-4D97-AF65-F5344CB8AC3E}">
        <p14:creationId xmlns:p14="http://schemas.microsoft.com/office/powerpoint/2010/main" val="23345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A176-716A-45CF-85FE-47E76F4DE8B1}"/>
              </a:ext>
            </a:extLst>
          </p:cNvPr>
          <p:cNvSpPr>
            <a:spLocks noGrp="1"/>
          </p:cNvSpPr>
          <p:nvPr>
            <p:ph type="title"/>
          </p:nvPr>
        </p:nvSpPr>
        <p:spPr>
          <a:xfrm>
            <a:off x="457200" y="182880"/>
            <a:ext cx="9052560" cy="548640"/>
          </a:xfrm>
          <a:prstGeom prst="rect">
            <a:avLst/>
          </a:prstGeo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FB58B19-43A0-4FAC-8FB9-0A6A847D6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5A8996-1566-465C-A199-10F655D186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FAC37A-AEEC-4163-B4AC-D30F07B29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E2398-688E-4F58-95D8-0D78875A9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7FCF2-FD61-487E-B6EC-9548F34F0073}"/>
              </a:ext>
            </a:extLst>
          </p:cNvPr>
          <p:cNvSpPr>
            <a:spLocks noGrp="1"/>
          </p:cNvSpPr>
          <p:nvPr>
            <p:ph type="dt" sz="half" idx="10"/>
          </p:nvPr>
        </p:nvSpPr>
        <p:spPr/>
        <p:txBody>
          <a:bodyPr/>
          <a:lstStyle/>
          <a:p>
            <a:fld id="{D986F44D-5A00-4A36-A23B-7057737FD334}" type="datetimeFigureOut">
              <a:rPr lang="en-US" smtClean="0"/>
              <a:t>5/25/2021</a:t>
            </a:fld>
            <a:endParaRPr lang="en-US"/>
          </a:p>
        </p:txBody>
      </p:sp>
      <p:sp>
        <p:nvSpPr>
          <p:cNvPr id="8" name="Footer Placeholder 7">
            <a:extLst>
              <a:ext uri="{FF2B5EF4-FFF2-40B4-BE49-F238E27FC236}">
                <a16:creationId xmlns:a16="http://schemas.microsoft.com/office/drawing/2014/main" id="{09D01FDB-3CE4-42E1-BBF1-F0A72745F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3B952-A8DE-4A42-9F02-A048D2BCFF32}"/>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197927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E917-EC43-4C58-8467-CA974415DA4C}"/>
              </a:ext>
            </a:extLst>
          </p:cNvPr>
          <p:cNvSpPr>
            <a:spLocks noGrp="1"/>
          </p:cNvSpPr>
          <p:nvPr>
            <p:ph type="title"/>
          </p:nvPr>
        </p:nvSpPr>
        <p:spPr>
          <a:xfrm>
            <a:off x="457200" y="0"/>
            <a:ext cx="8229600" cy="731520"/>
          </a:xfrm>
          <a:prstGeom prst="rect">
            <a:avLst/>
          </a:prstGeom>
        </p:spPr>
        <p:txBody>
          <a:bodyPr>
            <a:normAutofit/>
          </a:bodyPr>
          <a:lstStyle>
            <a:lvl1pPr>
              <a:defRPr sz="360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3647494-36E7-4D6B-8D74-BD32D8EECCEB}"/>
              </a:ext>
            </a:extLst>
          </p:cNvPr>
          <p:cNvSpPr>
            <a:spLocks noGrp="1"/>
          </p:cNvSpPr>
          <p:nvPr>
            <p:ph type="dt" sz="half" idx="10"/>
          </p:nvPr>
        </p:nvSpPr>
        <p:spPr/>
        <p:txBody>
          <a:bodyPr/>
          <a:lstStyle/>
          <a:p>
            <a:fld id="{D986F44D-5A00-4A36-A23B-7057737FD334}" type="datetimeFigureOut">
              <a:rPr lang="en-US" smtClean="0"/>
              <a:t>5/25/2021</a:t>
            </a:fld>
            <a:endParaRPr lang="en-US"/>
          </a:p>
        </p:txBody>
      </p:sp>
      <p:sp>
        <p:nvSpPr>
          <p:cNvPr id="4" name="Footer Placeholder 3">
            <a:extLst>
              <a:ext uri="{FF2B5EF4-FFF2-40B4-BE49-F238E27FC236}">
                <a16:creationId xmlns:a16="http://schemas.microsoft.com/office/drawing/2014/main" id="{D94D4F03-64F0-4CE0-9E30-31BDA0259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082B2-84E0-4A92-B51C-6BCE4F7F261A}"/>
              </a:ext>
            </a:extLst>
          </p:cNvPr>
          <p:cNvSpPr>
            <a:spLocks noGrp="1"/>
          </p:cNvSpPr>
          <p:nvPr>
            <p:ph type="sldNum" sz="quarter" idx="12"/>
          </p:nvPr>
        </p:nvSpPr>
        <p:spPr/>
        <p:txBody>
          <a:bodyPr/>
          <a:lstStyle/>
          <a:p>
            <a:fld id="{2CD5F62D-3CA7-41B5-8C7F-06712F182552}" type="slidenum">
              <a:rPr lang="en-US" smtClean="0"/>
              <a:t>‹#›</a:t>
            </a:fld>
            <a:endParaRPr lang="en-US"/>
          </a:p>
        </p:txBody>
      </p:sp>
      <p:sp>
        <p:nvSpPr>
          <p:cNvPr id="7" name="TextBox 6">
            <a:extLst>
              <a:ext uri="{FF2B5EF4-FFF2-40B4-BE49-F238E27FC236}">
                <a16:creationId xmlns:a16="http://schemas.microsoft.com/office/drawing/2014/main" id="{208472F6-6BF6-4401-951F-04C5D0DED4D3}"/>
              </a:ext>
            </a:extLst>
          </p:cNvPr>
          <p:cNvSpPr txBox="1"/>
          <p:nvPr userDrawn="1"/>
        </p:nvSpPr>
        <p:spPr>
          <a:xfrm>
            <a:off x="9249508" y="6153334"/>
            <a:ext cx="2633028" cy="646331"/>
          </a:xfrm>
          <a:prstGeom prst="rect">
            <a:avLst/>
          </a:prstGeom>
          <a:noFill/>
        </p:spPr>
        <p:txBody>
          <a:bodyPr wrap="none" rtlCol="0">
            <a:spAutoFit/>
          </a:bodyPr>
          <a:lstStyle/>
          <a:p>
            <a:r>
              <a:rPr lang="en-US" sz="1200" dirty="0">
                <a:latin typeface="Arial Nova" panose="020B0504020202020204" pitchFamily="34" charset="0"/>
              </a:rPr>
              <a:t>Document FRAV-10-03</a:t>
            </a:r>
          </a:p>
          <a:p>
            <a:r>
              <a:rPr lang="en-US" sz="1200" baseline="0" dirty="0">
                <a:latin typeface="Arial Nova" panose="020B0504020202020204" pitchFamily="34" charset="0"/>
              </a:rPr>
              <a:t>10</a:t>
            </a:r>
            <a:r>
              <a:rPr lang="en-US" sz="1200" baseline="30000" dirty="0">
                <a:latin typeface="Arial Nova" panose="020B0504020202020204" pitchFamily="34" charset="0"/>
              </a:rPr>
              <a:t>th</a:t>
            </a:r>
            <a:r>
              <a:rPr lang="en-US" sz="1200" dirty="0">
                <a:latin typeface="Arial Nova" panose="020B0504020202020204" pitchFamily="34" charset="0"/>
              </a:rPr>
              <a:t> FRAV session, 27 January 2021</a:t>
            </a:r>
          </a:p>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Tree>
    <p:extLst>
      <p:ext uri="{BB962C8B-B14F-4D97-AF65-F5344CB8AC3E}">
        <p14:creationId xmlns:p14="http://schemas.microsoft.com/office/powerpoint/2010/main" val="66513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1B231-221C-4009-A1F0-EA5D48A2F958}"/>
              </a:ext>
            </a:extLst>
          </p:cNvPr>
          <p:cNvSpPr>
            <a:spLocks noGrp="1"/>
          </p:cNvSpPr>
          <p:nvPr>
            <p:ph type="dt" sz="half" idx="10"/>
          </p:nvPr>
        </p:nvSpPr>
        <p:spPr/>
        <p:txBody>
          <a:bodyPr/>
          <a:lstStyle/>
          <a:p>
            <a:fld id="{D986F44D-5A00-4A36-A23B-7057737FD334}" type="datetimeFigureOut">
              <a:rPr lang="en-US" smtClean="0"/>
              <a:t>5/25/2021</a:t>
            </a:fld>
            <a:endParaRPr lang="en-US"/>
          </a:p>
        </p:txBody>
      </p:sp>
      <p:sp>
        <p:nvSpPr>
          <p:cNvPr id="3" name="Footer Placeholder 2">
            <a:extLst>
              <a:ext uri="{FF2B5EF4-FFF2-40B4-BE49-F238E27FC236}">
                <a16:creationId xmlns:a16="http://schemas.microsoft.com/office/drawing/2014/main" id="{3186250E-E437-4409-971C-828AA66AC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082E94-FC9D-4469-A7AD-9492B7C45540}"/>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255927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52B1-0C0D-4F66-8E41-A029B5D430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26570-F4D3-46BA-8C44-9E5ED00FF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128A8-E3AA-463F-A1D1-9230764E5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76D40-4C26-4AC9-A02D-5E408615E5F0}"/>
              </a:ext>
            </a:extLst>
          </p:cNvPr>
          <p:cNvSpPr>
            <a:spLocks noGrp="1"/>
          </p:cNvSpPr>
          <p:nvPr>
            <p:ph type="dt" sz="half" idx="10"/>
          </p:nvPr>
        </p:nvSpPr>
        <p:spPr/>
        <p:txBody>
          <a:bodyPr/>
          <a:lstStyle/>
          <a:p>
            <a:fld id="{D986F44D-5A00-4A36-A23B-7057737FD334}" type="datetimeFigureOut">
              <a:rPr lang="en-US" smtClean="0"/>
              <a:t>5/25/2021</a:t>
            </a:fld>
            <a:endParaRPr lang="en-US"/>
          </a:p>
        </p:txBody>
      </p:sp>
      <p:sp>
        <p:nvSpPr>
          <p:cNvPr id="6" name="Footer Placeholder 5">
            <a:extLst>
              <a:ext uri="{FF2B5EF4-FFF2-40B4-BE49-F238E27FC236}">
                <a16:creationId xmlns:a16="http://schemas.microsoft.com/office/drawing/2014/main" id="{53806625-2816-400E-A5B1-5207ABCB5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8E3EC-DEB8-480B-B8BD-CFEE2EF632CF}"/>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6427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97CC-C5A1-454B-8FA4-0700C27BE4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6CA676-3CC1-4619-AC5F-4B89FF6F5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EBF5F-9A13-4C91-B6E5-0A1CB6968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A995C-9A40-4826-92E1-2CE1F7FF0069}"/>
              </a:ext>
            </a:extLst>
          </p:cNvPr>
          <p:cNvSpPr>
            <a:spLocks noGrp="1"/>
          </p:cNvSpPr>
          <p:nvPr>
            <p:ph type="dt" sz="half" idx="10"/>
          </p:nvPr>
        </p:nvSpPr>
        <p:spPr/>
        <p:txBody>
          <a:bodyPr/>
          <a:lstStyle/>
          <a:p>
            <a:fld id="{D986F44D-5A00-4A36-A23B-7057737FD334}" type="datetimeFigureOut">
              <a:rPr lang="en-US" smtClean="0"/>
              <a:t>5/25/2021</a:t>
            </a:fld>
            <a:endParaRPr lang="en-US"/>
          </a:p>
        </p:txBody>
      </p:sp>
      <p:sp>
        <p:nvSpPr>
          <p:cNvPr id="6" name="Footer Placeholder 5">
            <a:extLst>
              <a:ext uri="{FF2B5EF4-FFF2-40B4-BE49-F238E27FC236}">
                <a16:creationId xmlns:a16="http://schemas.microsoft.com/office/drawing/2014/main" id="{75C8A0E3-4F3A-4D75-8518-E4D0ABD51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5E77B-E170-4167-87B8-272F191B44F6}"/>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397003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4F73-29C1-47D9-B073-241E33D1F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D5056E-AC77-46E7-ABB6-B7614AC85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F9319E-9262-45E8-A116-45C483D881E5}"/>
              </a:ext>
            </a:extLst>
          </p:cNvPr>
          <p:cNvSpPr>
            <a:spLocks noGrp="1"/>
          </p:cNvSpPr>
          <p:nvPr>
            <p:ph type="dt" sz="half" idx="10"/>
          </p:nvPr>
        </p:nvSpPr>
        <p:spPr/>
        <p:txBody>
          <a:bodyPr/>
          <a:lstStyle/>
          <a:p>
            <a:fld id="{41B851BA-11FC-4616-AE9B-028DDC562103}" type="datetimeFigureOut">
              <a:rPr lang="en-US" smtClean="0"/>
              <a:t>5/25/2021</a:t>
            </a:fld>
            <a:endParaRPr lang="en-US"/>
          </a:p>
        </p:txBody>
      </p:sp>
      <p:sp>
        <p:nvSpPr>
          <p:cNvPr id="5" name="Footer Placeholder 4">
            <a:extLst>
              <a:ext uri="{FF2B5EF4-FFF2-40B4-BE49-F238E27FC236}">
                <a16:creationId xmlns:a16="http://schemas.microsoft.com/office/drawing/2014/main" id="{A9FB8DB6-EF8A-4C5B-81B1-5B7E3CE48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941E8-5676-4093-BC57-3A736C8D1967}"/>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211430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5DABE8-125D-4D30-8208-1F3B64AD3965}"/>
              </a:ext>
            </a:extLst>
          </p:cNvPr>
          <p:cNvSpPr>
            <a:spLocks noGrp="1"/>
          </p:cNvSpPr>
          <p:nvPr>
            <p:ph type="body" idx="1"/>
          </p:nvPr>
        </p:nvSpPr>
        <p:spPr>
          <a:xfrm>
            <a:off x="838200" y="186718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BE686-85B6-43C8-B15C-230416B00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6F44D-5A00-4A36-A23B-7057737FD334}" type="datetimeFigureOut">
              <a:rPr lang="en-US" smtClean="0"/>
              <a:t>5/25/2021</a:t>
            </a:fld>
            <a:endParaRPr lang="en-US"/>
          </a:p>
        </p:txBody>
      </p:sp>
      <p:sp>
        <p:nvSpPr>
          <p:cNvPr id="5" name="Footer Placeholder 4">
            <a:extLst>
              <a:ext uri="{FF2B5EF4-FFF2-40B4-BE49-F238E27FC236}">
                <a16:creationId xmlns:a16="http://schemas.microsoft.com/office/drawing/2014/main" id="{78C396C2-E8F1-42FA-9765-C3687D836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24043A-662C-4D5A-B8EC-1F1F91454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5F62D-3CA7-41B5-8C7F-06712F182552}" type="slidenum">
              <a:rPr lang="en-US" smtClean="0"/>
              <a:t>‹#›</a:t>
            </a:fld>
            <a:endParaRPr lang="en-US"/>
          </a:p>
        </p:txBody>
      </p:sp>
    </p:spTree>
    <p:extLst>
      <p:ext uri="{BB962C8B-B14F-4D97-AF65-F5344CB8AC3E}">
        <p14:creationId xmlns:p14="http://schemas.microsoft.com/office/powerpoint/2010/main" val="568802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bg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E6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215A66-D381-403C-BC26-ECC624DFB019}"/>
              </a:ext>
            </a:extLst>
          </p:cNvPr>
          <p:cNvSpPr>
            <a:spLocks noGrp="1"/>
          </p:cNvSpPr>
          <p:nvPr>
            <p:ph type="ctrTitle"/>
          </p:nvPr>
        </p:nvSpPr>
        <p:spPr>
          <a:xfrm>
            <a:off x="365760" y="803705"/>
            <a:ext cx="4477172" cy="3034857"/>
          </a:xfrm>
        </p:spPr>
        <p:txBody>
          <a:bodyPr vert="horz" lIns="91440" tIns="45720" rIns="91440" bIns="45720" rtlCol="0" anchor="b">
            <a:normAutofit/>
          </a:bodyPr>
          <a:lstStyle/>
          <a:p>
            <a:pPr algn="r"/>
            <a:r>
              <a:rPr lang="en-US" sz="5000" dirty="0">
                <a:solidFill>
                  <a:srgbClr val="FFFFFF"/>
                </a:solidFill>
                <a:latin typeface="Calibri Light" panose="020F0302020204030204"/>
              </a:rPr>
              <a:t>FRAV Status</a:t>
            </a:r>
            <a:b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t>Report to the 10</a:t>
            </a:r>
            <a:r>
              <a:rPr kumimoji="0" lang="en-US" sz="5000" b="0" i="0" u="none" strike="noStrike" kern="1200" cap="none" spc="0" normalizeH="0" baseline="30000" noProof="0" dirty="0">
                <a:ln>
                  <a:noFill/>
                </a:ln>
                <a:solidFill>
                  <a:srgbClr val="FFFFFF"/>
                </a:solidFill>
                <a:effectLst/>
                <a:uLnTx/>
                <a:uFillTx/>
                <a:latin typeface="Calibri Light" panose="020F0302020204030204"/>
                <a:ea typeface="+mj-ea"/>
                <a:cs typeface="+mj-cs"/>
              </a:rPr>
              <a:t>th</a:t>
            </a:r>
            <a: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t> GRVA Session</a:t>
            </a:r>
            <a:endParaRPr lang="en-US" sz="5000" kern="1200" dirty="0">
              <a:solidFill>
                <a:srgbClr val="FFFFFF"/>
              </a:solidFill>
              <a:latin typeface="+mj-lt"/>
              <a:ea typeface="+mj-ea"/>
              <a:cs typeface="+mj-cs"/>
            </a:endParaRPr>
          </a:p>
        </p:txBody>
      </p:sp>
      <p:sp>
        <p:nvSpPr>
          <p:cNvPr id="5" name="Subtitle 4">
            <a:extLst>
              <a:ext uri="{FF2B5EF4-FFF2-40B4-BE49-F238E27FC236}">
                <a16:creationId xmlns:a16="http://schemas.microsoft.com/office/drawing/2014/main" id="{4B0149ED-7E21-4BE8-82A2-F1670C87A7D1}"/>
              </a:ext>
            </a:extLst>
          </p:cNvPr>
          <p:cNvSpPr>
            <a:spLocks noGrp="1"/>
          </p:cNvSpPr>
          <p:nvPr>
            <p:ph type="subTitle" idx="1"/>
          </p:nvPr>
        </p:nvSpPr>
        <p:spPr>
          <a:xfrm>
            <a:off x="638921" y="4013165"/>
            <a:ext cx="4204012" cy="2205732"/>
          </a:xfrm>
        </p:spPr>
        <p:txBody>
          <a:bodyPr vert="horz" lIns="91440" tIns="45720" rIns="91440" bIns="45720" rtlCol="0" anchor="t">
            <a:normAutofit/>
          </a:bodyPr>
          <a:lstStyle/>
          <a:p>
            <a:pPr algn="r"/>
            <a:r>
              <a:rPr lang="en-US" sz="1800" kern="1200" dirty="0">
                <a:solidFill>
                  <a:srgbClr val="FFFFFF"/>
                </a:solidFill>
                <a:latin typeface="+mn-lt"/>
                <a:ea typeface="+mn-ea"/>
                <a:cs typeface="+mn-cs"/>
              </a:rPr>
              <a:t>Web Conference</a:t>
            </a:r>
          </a:p>
          <a:p>
            <a:pPr algn="r"/>
            <a:r>
              <a:rPr lang="en-US" sz="1800" dirty="0">
                <a:solidFill>
                  <a:srgbClr val="FFFFFF"/>
                </a:solidFill>
                <a:latin typeface="+mn-lt"/>
              </a:rPr>
              <a:t>25</a:t>
            </a:r>
            <a:r>
              <a:rPr lang="en-US" sz="1800" kern="1200" dirty="0">
                <a:solidFill>
                  <a:srgbClr val="FFFFFF"/>
                </a:solidFill>
                <a:latin typeface="+mn-lt"/>
                <a:ea typeface="+mn-ea"/>
                <a:cs typeface="+mn-cs"/>
              </a:rPr>
              <a:t> May 2021</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6C24D241-15D9-42AB-A53C-5D5C1B50D6A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096000" y="2815296"/>
            <a:ext cx="5459470" cy="1228383"/>
          </a:xfrm>
          <a:prstGeom prst="rect">
            <a:avLst/>
          </a:prstGeom>
        </p:spPr>
      </p:pic>
      <p:sp>
        <p:nvSpPr>
          <p:cNvPr id="7" name="TextBox 6">
            <a:extLst>
              <a:ext uri="{FF2B5EF4-FFF2-40B4-BE49-F238E27FC236}">
                <a16:creationId xmlns:a16="http://schemas.microsoft.com/office/drawing/2014/main" id="{C010DDF3-6A95-42FB-8922-063967051A18}"/>
              </a:ext>
            </a:extLst>
          </p:cNvPr>
          <p:cNvSpPr txBox="1"/>
          <p:nvPr/>
        </p:nvSpPr>
        <p:spPr>
          <a:xfrm>
            <a:off x="283029" y="206829"/>
            <a:ext cx="3095527" cy="369332"/>
          </a:xfrm>
          <a:prstGeom prst="rect">
            <a:avLst/>
          </a:prstGeom>
          <a:noFill/>
        </p:spPr>
        <p:txBody>
          <a:bodyPr wrap="none" rtlCol="0">
            <a:spAutoFit/>
          </a:bodyPr>
          <a:lstStyle/>
          <a:p>
            <a:r>
              <a:rPr lang="en-US" dirty="0">
                <a:solidFill>
                  <a:schemeClr val="bg1"/>
                </a:solidFill>
              </a:rPr>
              <a:t>Submitted by the IWG on FRAV</a:t>
            </a:r>
          </a:p>
        </p:txBody>
      </p:sp>
      <p:sp>
        <p:nvSpPr>
          <p:cNvPr id="8" name="TextBox 7">
            <a:extLst>
              <a:ext uri="{FF2B5EF4-FFF2-40B4-BE49-F238E27FC236}">
                <a16:creationId xmlns:a16="http://schemas.microsoft.com/office/drawing/2014/main" id="{B8BF1CB8-AE0B-4204-833A-C9452F2F5A80}"/>
              </a:ext>
            </a:extLst>
          </p:cNvPr>
          <p:cNvSpPr txBox="1"/>
          <p:nvPr/>
        </p:nvSpPr>
        <p:spPr>
          <a:xfrm>
            <a:off x="8436328" y="204519"/>
            <a:ext cx="3801554" cy="923330"/>
          </a:xfrm>
          <a:prstGeom prst="rect">
            <a:avLst/>
          </a:prstGeom>
          <a:noFill/>
        </p:spPr>
        <p:txBody>
          <a:bodyPr wrap="none" rtlCol="0">
            <a:spAutoFit/>
          </a:bodyPr>
          <a:lstStyle/>
          <a:p>
            <a:r>
              <a:rPr lang="en-US" u="sng" dirty="0"/>
              <a:t>Informal document </a:t>
            </a:r>
            <a:r>
              <a:rPr lang="en-US" b="1" dirty="0"/>
              <a:t>GRVA-10-31/Rev.1</a:t>
            </a:r>
          </a:p>
          <a:p>
            <a:r>
              <a:rPr lang="en-US" dirty="0"/>
              <a:t>10</a:t>
            </a:r>
            <a:r>
              <a:rPr lang="en-US" baseline="30000" dirty="0"/>
              <a:t>th</a:t>
            </a:r>
            <a:r>
              <a:rPr lang="en-US" dirty="0"/>
              <a:t> GRVA, 25-28 May 2021</a:t>
            </a:r>
          </a:p>
          <a:p>
            <a:r>
              <a:rPr lang="en-US" dirty="0"/>
              <a:t>Provisional agenda item 4(a)</a:t>
            </a:r>
          </a:p>
        </p:txBody>
      </p:sp>
    </p:spTree>
    <p:extLst>
      <p:ext uri="{BB962C8B-B14F-4D97-AF65-F5344CB8AC3E}">
        <p14:creationId xmlns:p14="http://schemas.microsoft.com/office/powerpoint/2010/main" val="24788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A7015-5746-481D-B779-99EEF035741B}"/>
              </a:ext>
            </a:extLst>
          </p:cNvPr>
          <p:cNvSpPr>
            <a:spLocks noGrp="1"/>
          </p:cNvSpPr>
          <p:nvPr>
            <p:ph type="title"/>
          </p:nvPr>
        </p:nvSpPr>
        <p:spPr/>
        <p:txBody>
          <a:bodyPr/>
          <a:lstStyle/>
          <a:p>
            <a:r>
              <a:rPr lang="en-US" dirty="0"/>
              <a:t>FRAV progression </a:t>
            </a:r>
          </a:p>
        </p:txBody>
      </p:sp>
      <p:sp>
        <p:nvSpPr>
          <p:cNvPr id="6" name="Arrow: Pentagon 5">
            <a:extLst>
              <a:ext uri="{FF2B5EF4-FFF2-40B4-BE49-F238E27FC236}">
                <a16:creationId xmlns:a16="http://schemas.microsoft.com/office/drawing/2014/main" id="{29821F1B-01CF-4383-A547-1E2B73EB1C18}"/>
              </a:ext>
            </a:extLst>
          </p:cNvPr>
          <p:cNvSpPr/>
          <p:nvPr/>
        </p:nvSpPr>
        <p:spPr>
          <a:xfrm>
            <a:off x="457200" y="1534160"/>
            <a:ext cx="2743200" cy="457200"/>
          </a:xfrm>
          <a:prstGeom prst="homePlate">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Diversity of ADS and ODD</a:t>
            </a:r>
          </a:p>
        </p:txBody>
      </p:sp>
      <p:pic>
        <p:nvPicPr>
          <p:cNvPr id="8" name="Picture 7" descr="Diagram&#10;&#10;Description automatically generated">
            <a:extLst>
              <a:ext uri="{FF2B5EF4-FFF2-40B4-BE49-F238E27FC236}">
                <a16:creationId xmlns:a16="http://schemas.microsoft.com/office/drawing/2014/main" id="{F8D8D62D-FBDA-47E9-9859-243AD4C6E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94560"/>
            <a:ext cx="2743200" cy="1967195"/>
          </a:xfrm>
          <a:prstGeom prst="rect">
            <a:avLst/>
          </a:prstGeom>
        </p:spPr>
      </p:pic>
      <p:sp>
        <p:nvSpPr>
          <p:cNvPr id="9" name="Arrow: Chevron 8">
            <a:extLst>
              <a:ext uri="{FF2B5EF4-FFF2-40B4-BE49-F238E27FC236}">
                <a16:creationId xmlns:a16="http://schemas.microsoft.com/office/drawing/2014/main" id="{ABACACC8-E856-40BA-A153-2912F2C54E25}"/>
              </a:ext>
            </a:extLst>
          </p:cNvPr>
          <p:cNvSpPr/>
          <p:nvPr/>
        </p:nvSpPr>
        <p:spPr>
          <a:xfrm>
            <a:off x="3021584"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142 safety proposals</a:t>
            </a:r>
          </a:p>
        </p:txBody>
      </p:sp>
      <p:sp>
        <p:nvSpPr>
          <p:cNvPr id="10" name="TextBox 9">
            <a:extLst>
              <a:ext uri="{FF2B5EF4-FFF2-40B4-BE49-F238E27FC236}">
                <a16:creationId xmlns:a16="http://schemas.microsoft.com/office/drawing/2014/main" id="{E46A71B0-279E-4880-8964-638829030EEB}"/>
              </a:ext>
            </a:extLst>
          </p:cNvPr>
          <p:cNvSpPr txBox="1"/>
          <p:nvPr/>
        </p:nvSpPr>
        <p:spPr>
          <a:xfrm>
            <a:off x="3379040" y="2194559"/>
            <a:ext cx="4698580" cy="1323439"/>
          </a:xfrm>
          <a:prstGeom prst="rect">
            <a:avLst/>
          </a:prstGeom>
          <a:solidFill>
            <a:srgbClr val="5B92E5"/>
          </a:solidFill>
        </p:spPr>
        <p:txBody>
          <a:bodyPr wrap="square" rtlCol="0">
            <a:spAutoFit/>
          </a:bodyPr>
          <a:lstStyle/>
          <a:p>
            <a:pPr marL="342900" indent="-342900">
              <a:buFont typeface="+mj-lt"/>
              <a:buAutoNum type="arabicPeriod"/>
            </a:pPr>
            <a:r>
              <a:rPr lang="en-US" sz="1600" dirty="0">
                <a:solidFill>
                  <a:schemeClr val="bg1"/>
                </a:solidFill>
              </a:rPr>
              <a:t>ADS drives safely</a:t>
            </a:r>
          </a:p>
          <a:p>
            <a:pPr marL="342900" indent="-342900">
              <a:buFont typeface="+mj-lt"/>
              <a:buAutoNum type="arabicPeriod"/>
            </a:pPr>
            <a:r>
              <a:rPr lang="en-US" sz="1600" dirty="0">
                <a:solidFill>
                  <a:schemeClr val="bg1"/>
                </a:solidFill>
              </a:rPr>
              <a:t>ADS interacts safety with user(s)</a:t>
            </a:r>
          </a:p>
          <a:p>
            <a:pPr marL="342900" indent="-342900">
              <a:buFont typeface="+mj-lt"/>
              <a:buAutoNum type="arabicPeriod"/>
            </a:pPr>
            <a:r>
              <a:rPr lang="en-US" sz="1600" dirty="0">
                <a:solidFill>
                  <a:schemeClr val="bg1"/>
                </a:solidFill>
              </a:rPr>
              <a:t>ADS responds safely to critical events/conditions</a:t>
            </a:r>
          </a:p>
          <a:p>
            <a:pPr marL="342900" indent="-342900">
              <a:buFont typeface="+mj-lt"/>
              <a:buAutoNum type="arabicPeriod"/>
            </a:pPr>
            <a:r>
              <a:rPr lang="en-US" sz="1600" dirty="0">
                <a:solidFill>
                  <a:schemeClr val="bg1"/>
                </a:solidFill>
              </a:rPr>
              <a:t>ADS safely manages damage/malfunction</a:t>
            </a:r>
          </a:p>
          <a:p>
            <a:pPr marL="342900" indent="-342900">
              <a:buFont typeface="+mj-lt"/>
              <a:buAutoNum type="arabicPeriod"/>
            </a:pPr>
            <a:r>
              <a:rPr lang="en-US" sz="1600" dirty="0">
                <a:solidFill>
                  <a:schemeClr val="bg1"/>
                </a:solidFill>
              </a:rPr>
              <a:t>ADS maintains safe operational state</a:t>
            </a:r>
          </a:p>
        </p:txBody>
      </p:sp>
      <p:sp>
        <p:nvSpPr>
          <p:cNvPr id="11" name="Arrow: Chevron 10">
            <a:extLst>
              <a:ext uri="{FF2B5EF4-FFF2-40B4-BE49-F238E27FC236}">
                <a16:creationId xmlns:a16="http://schemas.microsoft.com/office/drawing/2014/main" id="{9F76BAB8-33BB-43B7-86BD-EB3579A1B989}"/>
              </a:ext>
            </a:extLst>
          </p:cNvPr>
          <p:cNvSpPr/>
          <p:nvPr/>
        </p:nvSpPr>
        <p:spPr>
          <a:xfrm>
            <a:off x="5585968"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Five “Starting Points”</a:t>
            </a:r>
          </a:p>
        </p:txBody>
      </p:sp>
      <p:sp>
        <p:nvSpPr>
          <p:cNvPr id="12" name="Arrow: Chevron 11">
            <a:extLst>
              <a:ext uri="{FF2B5EF4-FFF2-40B4-BE49-F238E27FC236}">
                <a16:creationId xmlns:a16="http://schemas.microsoft.com/office/drawing/2014/main" id="{A1A2A8A4-9C0A-439C-9B21-30FF0403D16C}"/>
              </a:ext>
            </a:extLst>
          </p:cNvPr>
          <p:cNvSpPr/>
          <p:nvPr/>
        </p:nvSpPr>
        <p:spPr>
          <a:xfrm>
            <a:off x="8150352"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List of “Safety Topics”</a:t>
            </a:r>
          </a:p>
        </p:txBody>
      </p:sp>
      <p:sp>
        <p:nvSpPr>
          <p:cNvPr id="13" name="TextBox 12">
            <a:extLst>
              <a:ext uri="{FF2B5EF4-FFF2-40B4-BE49-F238E27FC236}">
                <a16:creationId xmlns:a16="http://schemas.microsoft.com/office/drawing/2014/main" id="{3C28F969-1E63-4602-B430-CC4286C33CFE}"/>
              </a:ext>
            </a:extLst>
          </p:cNvPr>
          <p:cNvSpPr txBox="1"/>
          <p:nvPr/>
        </p:nvSpPr>
        <p:spPr>
          <a:xfrm>
            <a:off x="8077620" y="2194560"/>
            <a:ext cx="2864280" cy="1323439"/>
          </a:xfrm>
          <a:prstGeom prst="rect">
            <a:avLst/>
          </a:prstGeom>
          <a:noFill/>
        </p:spPr>
        <p:txBody>
          <a:bodyPr wrap="square" rtlCol="0">
            <a:spAutoFit/>
          </a:bodyPr>
          <a:lstStyle/>
          <a:p>
            <a:pPr algn="ctr"/>
            <a:r>
              <a:rPr lang="en-US" sz="1600" dirty="0"/>
              <a:t>Originally, 40 topics related to safety needs and goals for ADS performance across the five dimensions covered by the starting points</a:t>
            </a:r>
          </a:p>
        </p:txBody>
      </p:sp>
      <p:sp>
        <p:nvSpPr>
          <p:cNvPr id="14" name="Arrow: Chevron 13">
            <a:extLst>
              <a:ext uri="{FF2B5EF4-FFF2-40B4-BE49-F238E27FC236}">
                <a16:creationId xmlns:a16="http://schemas.microsoft.com/office/drawing/2014/main" id="{5DC8D8ED-CCE8-4312-8F26-D180F0489455}"/>
              </a:ext>
            </a:extLst>
          </p:cNvPr>
          <p:cNvSpPr/>
          <p:nvPr/>
        </p:nvSpPr>
        <p:spPr>
          <a:xfrm>
            <a:off x="10714736" y="1534160"/>
            <a:ext cx="457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Arrow: Chevron 14">
            <a:extLst>
              <a:ext uri="{FF2B5EF4-FFF2-40B4-BE49-F238E27FC236}">
                <a16:creationId xmlns:a16="http://schemas.microsoft.com/office/drawing/2014/main" id="{73C92251-65CA-4B20-BD48-153D558C66F6}"/>
              </a:ext>
            </a:extLst>
          </p:cNvPr>
          <p:cNvSpPr/>
          <p:nvPr/>
        </p:nvSpPr>
        <p:spPr>
          <a:xfrm>
            <a:off x="10993120" y="1534160"/>
            <a:ext cx="457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Box 1">
            <a:extLst>
              <a:ext uri="{FF2B5EF4-FFF2-40B4-BE49-F238E27FC236}">
                <a16:creationId xmlns:a16="http://schemas.microsoft.com/office/drawing/2014/main" id="{4E0977A8-6283-4C08-8DD4-6DB5FEB7E852}"/>
              </a:ext>
            </a:extLst>
          </p:cNvPr>
          <p:cNvSpPr txBox="1"/>
          <p:nvPr/>
        </p:nvSpPr>
        <p:spPr>
          <a:xfrm>
            <a:off x="585676" y="4364955"/>
            <a:ext cx="11020647" cy="1631216"/>
          </a:xfrm>
          <a:prstGeom prst="rect">
            <a:avLst/>
          </a:prstGeom>
          <a:noFill/>
        </p:spPr>
        <p:txBody>
          <a:bodyPr wrap="square" rtlCol="0">
            <a:spAutoFit/>
          </a:bodyPr>
          <a:lstStyle/>
          <a:p>
            <a:r>
              <a:rPr lang="en-US" sz="2000" dirty="0"/>
              <a:t>FRAV initially addressed the diversity of ADS applications and developed a framework to enable the application of safety requirements to any ADS configuration.  </a:t>
            </a:r>
          </a:p>
          <a:p>
            <a:endParaRPr lang="en-US" sz="2000" dirty="0"/>
          </a:p>
          <a:p>
            <a:r>
              <a:rPr lang="en-US" sz="2000" dirty="0"/>
              <a:t>FRAV gathered input from across all stakeholders, including national and regional guidelines to develop a framework covering the full range of anticipated safety needs.</a:t>
            </a:r>
          </a:p>
        </p:txBody>
      </p:sp>
    </p:spTree>
    <p:extLst>
      <p:ext uri="{BB962C8B-B14F-4D97-AF65-F5344CB8AC3E}">
        <p14:creationId xmlns:p14="http://schemas.microsoft.com/office/powerpoint/2010/main" val="61564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A7015-5746-481D-B779-99EEF035741B}"/>
              </a:ext>
            </a:extLst>
          </p:cNvPr>
          <p:cNvSpPr>
            <a:spLocks noGrp="1"/>
          </p:cNvSpPr>
          <p:nvPr>
            <p:ph type="title"/>
          </p:nvPr>
        </p:nvSpPr>
        <p:spPr/>
        <p:txBody>
          <a:bodyPr/>
          <a:lstStyle/>
          <a:p>
            <a:r>
              <a:rPr lang="en-US" dirty="0"/>
              <a:t>FRAV progression</a:t>
            </a:r>
          </a:p>
        </p:txBody>
      </p:sp>
      <p:sp>
        <p:nvSpPr>
          <p:cNvPr id="9" name="Arrow: Chevron 8">
            <a:extLst>
              <a:ext uri="{FF2B5EF4-FFF2-40B4-BE49-F238E27FC236}">
                <a16:creationId xmlns:a16="http://schemas.microsoft.com/office/drawing/2014/main" id="{ABACACC8-E856-40BA-A153-2912F2C54E25}"/>
              </a:ext>
            </a:extLst>
          </p:cNvPr>
          <p:cNvSpPr/>
          <p:nvPr/>
        </p:nvSpPr>
        <p:spPr>
          <a:xfrm>
            <a:off x="3021584"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Tasks/Objectives</a:t>
            </a:r>
          </a:p>
        </p:txBody>
      </p:sp>
      <p:sp>
        <p:nvSpPr>
          <p:cNvPr id="10" name="TextBox 9">
            <a:extLst>
              <a:ext uri="{FF2B5EF4-FFF2-40B4-BE49-F238E27FC236}">
                <a16:creationId xmlns:a16="http://schemas.microsoft.com/office/drawing/2014/main" id="{E46A71B0-279E-4880-8964-638829030EEB}"/>
              </a:ext>
            </a:extLst>
          </p:cNvPr>
          <p:cNvSpPr txBox="1"/>
          <p:nvPr/>
        </p:nvSpPr>
        <p:spPr>
          <a:xfrm>
            <a:off x="3117928" y="2194560"/>
            <a:ext cx="2525952" cy="2800767"/>
          </a:xfrm>
          <a:prstGeom prst="rect">
            <a:avLst/>
          </a:prstGeom>
          <a:solidFill>
            <a:srgbClr val="5B92E5"/>
          </a:solidFill>
        </p:spPr>
        <p:txBody>
          <a:bodyPr wrap="square" rtlCol="0">
            <a:spAutoFit/>
          </a:bodyPr>
          <a:lstStyle/>
          <a:p>
            <a:r>
              <a:rPr lang="en-US" sz="1600" dirty="0">
                <a:solidFill>
                  <a:schemeClr val="bg1"/>
                </a:solidFill>
              </a:rPr>
              <a:t>Three workstreams:</a:t>
            </a:r>
          </a:p>
          <a:p>
            <a:pPr marL="342900" indent="-342900">
              <a:buFont typeface="+mj-lt"/>
              <a:buAutoNum type="arabicPeriod"/>
            </a:pPr>
            <a:r>
              <a:rPr lang="en-US" sz="1600" dirty="0">
                <a:solidFill>
                  <a:schemeClr val="bg1"/>
                </a:solidFill>
              </a:rPr>
              <a:t>Dynamic Driving Task</a:t>
            </a:r>
          </a:p>
          <a:p>
            <a:pPr marL="342900" indent="-342900">
              <a:buFont typeface="+mj-lt"/>
              <a:buAutoNum type="arabicPeriod"/>
            </a:pPr>
            <a:r>
              <a:rPr lang="en-US" sz="1600" dirty="0">
                <a:solidFill>
                  <a:schemeClr val="bg1"/>
                </a:solidFill>
              </a:rPr>
              <a:t>ADS users</a:t>
            </a:r>
          </a:p>
          <a:p>
            <a:pPr marL="342900" indent="-342900">
              <a:buFont typeface="+mj-lt"/>
              <a:buAutoNum type="arabicPeriod"/>
            </a:pPr>
            <a:r>
              <a:rPr lang="en-US" sz="1600" dirty="0">
                <a:solidFill>
                  <a:schemeClr val="bg1"/>
                </a:solidFill>
              </a:rPr>
              <a:t>Other road users</a:t>
            </a:r>
          </a:p>
          <a:p>
            <a:endParaRPr lang="en-US" sz="1600" dirty="0">
              <a:solidFill>
                <a:schemeClr val="bg1"/>
              </a:solidFill>
            </a:endParaRPr>
          </a:p>
          <a:p>
            <a:r>
              <a:rPr lang="en-US" sz="1600" dirty="0">
                <a:solidFill>
                  <a:schemeClr val="bg1"/>
                </a:solidFill>
              </a:rPr>
              <a:t>Three milestones:</a:t>
            </a:r>
          </a:p>
          <a:p>
            <a:pPr marL="342900" indent="-342900">
              <a:buFont typeface="+mj-lt"/>
              <a:buAutoNum type="arabicPeriod"/>
            </a:pPr>
            <a:r>
              <a:rPr lang="en-US" sz="1600" dirty="0">
                <a:solidFill>
                  <a:schemeClr val="bg1"/>
                </a:solidFill>
              </a:rPr>
              <a:t>Common understanding</a:t>
            </a:r>
          </a:p>
          <a:p>
            <a:pPr marL="342900" indent="-342900">
              <a:buFont typeface="+mj-lt"/>
              <a:buAutoNum type="arabicPeriod"/>
            </a:pPr>
            <a:r>
              <a:rPr lang="en-US" sz="1600" dirty="0">
                <a:solidFill>
                  <a:schemeClr val="bg1"/>
                </a:solidFill>
              </a:rPr>
              <a:t>Application to define safety needs</a:t>
            </a:r>
          </a:p>
          <a:p>
            <a:pPr marL="342900" indent="-342900">
              <a:buFont typeface="+mj-lt"/>
              <a:buAutoNum type="arabicPeriod"/>
            </a:pPr>
            <a:r>
              <a:rPr lang="en-US" sz="1600" dirty="0">
                <a:solidFill>
                  <a:schemeClr val="bg1"/>
                </a:solidFill>
              </a:rPr>
              <a:t>General requirements to address safety needs</a:t>
            </a:r>
          </a:p>
        </p:txBody>
      </p:sp>
      <p:sp>
        <p:nvSpPr>
          <p:cNvPr id="11" name="Arrow: Chevron 10">
            <a:extLst>
              <a:ext uri="{FF2B5EF4-FFF2-40B4-BE49-F238E27FC236}">
                <a16:creationId xmlns:a16="http://schemas.microsoft.com/office/drawing/2014/main" id="{9F76BAB8-33BB-43B7-86BD-EB3579A1B989}"/>
              </a:ext>
            </a:extLst>
          </p:cNvPr>
          <p:cNvSpPr/>
          <p:nvPr/>
        </p:nvSpPr>
        <p:spPr>
          <a:xfrm>
            <a:off x="5585968"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bg1"/>
                </a:solidFill>
              </a:rPr>
              <a:t>Common Understanding</a:t>
            </a:r>
          </a:p>
        </p:txBody>
      </p:sp>
      <p:sp>
        <p:nvSpPr>
          <p:cNvPr id="12" name="Arrow: Chevron 11">
            <a:extLst>
              <a:ext uri="{FF2B5EF4-FFF2-40B4-BE49-F238E27FC236}">
                <a16:creationId xmlns:a16="http://schemas.microsoft.com/office/drawing/2014/main" id="{A1A2A8A4-9C0A-439C-9B21-30FF0403D16C}"/>
              </a:ext>
            </a:extLst>
          </p:cNvPr>
          <p:cNvSpPr/>
          <p:nvPr/>
        </p:nvSpPr>
        <p:spPr>
          <a:xfrm>
            <a:off x="8150352"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B92E5"/>
                </a:solidFill>
              </a:rPr>
              <a:t>Safety Needs</a:t>
            </a:r>
          </a:p>
        </p:txBody>
      </p:sp>
      <p:sp>
        <p:nvSpPr>
          <p:cNvPr id="13" name="TextBox 12">
            <a:extLst>
              <a:ext uri="{FF2B5EF4-FFF2-40B4-BE49-F238E27FC236}">
                <a16:creationId xmlns:a16="http://schemas.microsoft.com/office/drawing/2014/main" id="{3C28F969-1E63-4602-B430-CC4286C33CFE}"/>
              </a:ext>
            </a:extLst>
          </p:cNvPr>
          <p:cNvSpPr txBox="1"/>
          <p:nvPr/>
        </p:nvSpPr>
        <p:spPr>
          <a:xfrm>
            <a:off x="374728" y="2194560"/>
            <a:ext cx="2743200" cy="2800767"/>
          </a:xfrm>
          <a:prstGeom prst="rect">
            <a:avLst/>
          </a:prstGeom>
          <a:noFill/>
        </p:spPr>
        <p:txBody>
          <a:bodyPr wrap="square" rtlCol="0">
            <a:spAutoFit/>
          </a:bodyPr>
          <a:lstStyle/>
          <a:p>
            <a:pPr algn="ctr"/>
            <a:r>
              <a:rPr lang="en-US" sz="1600" dirty="0"/>
              <a:t>19 pages of comments on interpretation and elaboration of safety topics, covering 43 topics (FRAV-12-08).  Multiple references to “DDT”, “ADS user(s)”, and “other road users” indicated need to reach common understanding.  Comments included concept for “guardrails approach” to ADS driving requirements.</a:t>
            </a:r>
          </a:p>
        </p:txBody>
      </p:sp>
      <p:sp>
        <p:nvSpPr>
          <p:cNvPr id="14" name="Arrow: Chevron 13">
            <a:extLst>
              <a:ext uri="{FF2B5EF4-FFF2-40B4-BE49-F238E27FC236}">
                <a16:creationId xmlns:a16="http://schemas.microsoft.com/office/drawing/2014/main" id="{5DC8D8ED-CCE8-4312-8F26-D180F0489455}"/>
              </a:ext>
            </a:extLst>
          </p:cNvPr>
          <p:cNvSpPr/>
          <p:nvPr/>
        </p:nvSpPr>
        <p:spPr>
          <a:xfrm>
            <a:off x="10714736" y="1534160"/>
            <a:ext cx="457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Arrow: Chevron 14">
            <a:extLst>
              <a:ext uri="{FF2B5EF4-FFF2-40B4-BE49-F238E27FC236}">
                <a16:creationId xmlns:a16="http://schemas.microsoft.com/office/drawing/2014/main" id="{73C92251-65CA-4B20-BD48-153D558C66F6}"/>
              </a:ext>
            </a:extLst>
          </p:cNvPr>
          <p:cNvSpPr/>
          <p:nvPr/>
        </p:nvSpPr>
        <p:spPr>
          <a:xfrm>
            <a:off x="10993120" y="1534160"/>
            <a:ext cx="457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Arrow: Chevron 15">
            <a:extLst>
              <a:ext uri="{FF2B5EF4-FFF2-40B4-BE49-F238E27FC236}">
                <a16:creationId xmlns:a16="http://schemas.microsoft.com/office/drawing/2014/main" id="{B91C0D69-A1AA-473F-9846-78457661BB6D}"/>
              </a:ext>
            </a:extLst>
          </p:cNvPr>
          <p:cNvSpPr/>
          <p:nvPr/>
        </p:nvSpPr>
        <p:spPr>
          <a:xfrm>
            <a:off x="457200"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bg1"/>
                </a:solidFill>
              </a:rPr>
              <a:t>Safety topics review</a:t>
            </a:r>
          </a:p>
        </p:txBody>
      </p:sp>
      <p:sp>
        <p:nvSpPr>
          <p:cNvPr id="18" name="TextBox 17">
            <a:extLst>
              <a:ext uri="{FF2B5EF4-FFF2-40B4-BE49-F238E27FC236}">
                <a16:creationId xmlns:a16="http://schemas.microsoft.com/office/drawing/2014/main" id="{58ED540C-2B4B-4DD2-BC17-96AA2FE1AC3E}"/>
              </a:ext>
            </a:extLst>
          </p:cNvPr>
          <p:cNvSpPr txBox="1"/>
          <p:nvPr/>
        </p:nvSpPr>
        <p:spPr>
          <a:xfrm>
            <a:off x="5669280" y="2194560"/>
            <a:ext cx="2743200" cy="3539430"/>
          </a:xfrm>
          <a:prstGeom prst="rect">
            <a:avLst/>
          </a:prstGeom>
          <a:noFill/>
        </p:spPr>
        <p:txBody>
          <a:bodyPr wrap="square" rtlCol="0">
            <a:spAutoFit/>
          </a:bodyPr>
          <a:lstStyle/>
          <a:p>
            <a:r>
              <a:rPr lang="en-US" sz="1600" b="1" dirty="0"/>
              <a:t>DDT</a:t>
            </a:r>
            <a:r>
              <a:rPr lang="en-US" sz="1600" dirty="0"/>
              <a:t>: FRAV-14-07/Rev.1</a:t>
            </a:r>
          </a:p>
          <a:p>
            <a:r>
              <a:rPr lang="en-US" sz="1600" b="1" dirty="0"/>
              <a:t>ADS users</a:t>
            </a:r>
            <a:r>
              <a:rPr lang="en-US" sz="1600" dirty="0"/>
              <a:t>: Working on descriptions of user roles/ responsibilities</a:t>
            </a:r>
          </a:p>
          <a:p>
            <a:r>
              <a:rPr lang="en-US" sz="1600" b="1" dirty="0"/>
              <a:t>ORU</a:t>
            </a:r>
            <a:r>
              <a:rPr lang="en-US" sz="1600" dirty="0"/>
              <a:t>: Definition of common and special physical, functional, and/or behavioral properties based on ORU cases</a:t>
            </a:r>
          </a:p>
          <a:p>
            <a:endParaRPr lang="en-US" sz="1600" b="1" dirty="0"/>
          </a:p>
          <a:p>
            <a:r>
              <a:rPr lang="en-US" sz="1600" b="1" dirty="0"/>
              <a:t>New task</a:t>
            </a:r>
            <a:r>
              <a:rPr lang="en-US" sz="1600" dirty="0"/>
              <a:t>: Apply DDT understanding to relevant safety topics with aim to propose safety requirements</a:t>
            </a:r>
            <a:endParaRPr lang="en-US" sz="1600" b="1" dirty="0"/>
          </a:p>
        </p:txBody>
      </p:sp>
      <p:sp>
        <p:nvSpPr>
          <p:cNvPr id="19" name="TextBox 18">
            <a:extLst>
              <a:ext uri="{FF2B5EF4-FFF2-40B4-BE49-F238E27FC236}">
                <a16:creationId xmlns:a16="http://schemas.microsoft.com/office/drawing/2014/main" id="{E96AFEB1-2D43-4196-A1AA-C6124107834C}"/>
              </a:ext>
            </a:extLst>
          </p:cNvPr>
          <p:cNvSpPr txBox="1"/>
          <p:nvPr/>
        </p:nvSpPr>
        <p:spPr>
          <a:xfrm>
            <a:off x="8329168" y="2194560"/>
            <a:ext cx="2743200" cy="3539430"/>
          </a:xfrm>
          <a:prstGeom prst="rect">
            <a:avLst/>
          </a:prstGeom>
          <a:solidFill>
            <a:srgbClr val="5B92E5"/>
          </a:solidFill>
        </p:spPr>
        <p:txBody>
          <a:bodyPr wrap="square" rtlCol="0">
            <a:spAutoFit/>
          </a:bodyPr>
          <a:lstStyle/>
          <a:p>
            <a:pPr algn="ctr"/>
            <a:r>
              <a:rPr lang="en-US" sz="1600" dirty="0">
                <a:solidFill>
                  <a:schemeClr val="bg1"/>
                </a:solidFill>
              </a:rPr>
              <a:t>Identify safety needs relevant to the diverse roles human users may have across ADS configurations and to ORU based on the common and special properties, based on elaboration of safety topics.</a:t>
            </a:r>
          </a:p>
          <a:p>
            <a:endParaRPr lang="en-US" sz="1600" dirty="0">
              <a:solidFill>
                <a:schemeClr val="bg1"/>
              </a:solidFill>
            </a:endParaRPr>
          </a:p>
          <a:p>
            <a:pPr algn="ctr"/>
            <a:r>
              <a:rPr lang="en-US" sz="1600" dirty="0">
                <a:solidFill>
                  <a:schemeClr val="bg1"/>
                </a:solidFill>
              </a:rPr>
              <a:t>Consensus on approach(es) to addressing safe ADS performance of the DDT (nominal and safety-critical conditions) building from safety topics.</a:t>
            </a:r>
          </a:p>
        </p:txBody>
      </p:sp>
    </p:spTree>
    <p:extLst>
      <p:ext uri="{BB962C8B-B14F-4D97-AF65-F5344CB8AC3E}">
        <p14:creationId xmlns:p14="http://schemas.microsoft.com/office/powerpoint/2010/main" val="405430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29A1B-BC16-4491-AEF7-8FEBA2DA5060}"/>
              </a:ext>
            </a:extLst>
          </p:cNvPr>
          <p:cNvSpPr>
            <a:spLocks noGrp="1"/>
          </p:cNvSpPr>
          <p:nvPr>
            <p:ph idx="1"/>
          </p:nvPr>
        </p:nvSpPr>
        <p:spPr>
          <a:xfrm>
            <a:off x="548640" y="1188720"/>
            <a:ext cx="10515600" cy="5181600"/>
          </a:xfrm>
        </p:spPr>
        <p:txBody>
          <a:bodyPr>
            <a:normAutofit/>
          </a:bodyPr>
          <a:lstStyle/>
          <a:p>
            <a:r>
              <a:rPr lang="en-US" dirty="0"/>
              <a:t>DDT functions (FRAV-14-07/Rev.1)</a:t>
            </a:r>
          </a:p>
          <a:p>
            <a:pPr lvl="1"/>
            <a:r>
              <a:rPr lang="en-US" dirty="0"/>
              <a:t>Consensus understanding and framework based on Perception, Planning and Decision, and Control</a:t>
            </a:r>
          </a:p>
          <a:p>
            <a:r>
              <a:rPr lang="en-US" dirty="0"/>
              <a:t>ADS users (FRAV-14-08)</a:t>
            </a:r>
          </a:p>
          <a:p>
            <a:pPr lvl="1"/>
            <a:r>
              <a:rPr lang="en-US" dirty="0"/>
              <a:t>Different user roles depending upon ADS vehicle configuration and relationship to user(s)</a:t>
            </a:r>
          </a:p>
          <a:p>
            <a:pPr lvl="1"/>
            <a:r>
              <a:rPr lang="en-US" dirty="0"/>
              <a:t>Role of user may vary even during a single trip</a:t>
            </a:r>
          </a:p>
          <a:p>
            <a:pPr lvl="1"/>
            <a:r>
              <a:rPr lang="en-US" dirty="0"/>
              <a:t>Requirements to ensure correct use and prevent misuse</a:t>
            </a:r>
          </a:p>
          <a:p>
            <a:r>
              <a:rPr lang="en-US" dirty="0"/>
              <a:t>Other road users (FRAV-14-06)</a:t>
            </a:r>
          </a:p>
          <a:p>
            <a:pPr lvl="1"/>
            <a:r>
              <a:rPr lang="en-US" dirty="0"/>
              <a:t>ORU have different physical, functional, and behavioral properties</a:t>
            </a:r>
          </a:p>
          <a:p>
            <a:pPr lvl="1"/>
            <a:r>
              <a:rPr lang="en-US" dirty="0"/>
              <a:t>Safety needs and nature of interactions depend on these properties</a:t>
            </a:r>
          </a:p>
          <a:p>
            <a:pPr lvl="1"/>
            <a:r>
              <a:rPr lang="en-US" dirty="0"/>
              <a:t>Requirements to ensure safe interactions and ADS responses</a:t>
            </a:r>
          </a:p>
        </p:txBody>
      </p:sp>
      <p:sp>
        <p:nvSpPr>
          <p:cNvPr id="4" name="Title 3">
            <a:extLst>
              <a:ext uri="{FF2B5EF4-FFF2-40B4-BE49-F238E27FC236}">
                <a16:creationId xmlns:a16="http://schemas.microsoft.com/office/drawing/2014/main" id="{DB179BC2-65A5-490C-BFC8-98386B3F9C29}"/>
              </a:ext>
            </a:extLst>
          </p:cNvPr>
          <p:cNvSpPr>
            <a:spLocks noGrp="1"/>
          </p:cNvSpPr>
          <p:nvPr>
            <p:ph type="title"/>
          </p:nvPr>
        </p:nvSpPr>
        <p:spPr/>
        <p:txBody>
          <a:bodyPr>
            <a:normAutofit/>
          </a:bodyPr>
          <a:lstStyle/>
          <a:p>
            <a:r>
              <a:rPr lang="en-US" dirty="0"/>
              <a:t>FRAV status: Workstreams</a:t>
            </a:r>
          </a:p>
        </p:txBody>
      </p:sp>
    </p:spTree>
    <p:extLst>
      <p:ext uri="{BB962C8B-B14F-4D97-AF65-F5344CB8AC3E}">
        <p14:creationId xmlns:p14="http://schemas.microsoft.com/office/powerpoint/2010/main" val="239504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F84191-99C0-4506-BAF5-6AA536346E0A}"/>
              </a:ext>
            </a:extLst>
          </p:cNvPr>
          <p:cNvSpPr>
            <a:spLocks noGrp="1"/>
          </p:cNvSpPr>
          <p:nvPr>
            <p:ph idx="1"/>
          </p:nvPr>
        </p:nvSpPr>
        <p:spPr>
          <a:xfrm>
            <a:off x="548640" y="1188720"/>
            <a:ext cx="10515600" cy="1772447"/>
          </a:xfrm>
        </p:spPr>
        <p:txBody>
          <a:bodyPr>
            <a:normAutofit/>
          </a:bodyPr>
          <a:lstStyle/>
          <a:p>
            <a:r>
              <a:rPr lang="en-US" dirty="0"/>
              <a:t>Derive general safety requirements from the safety topics</a:t>
            </a:r>
          </a:p>
          <a:p>
            <a:r>
              <a:rPr lang="en-US" dirty="0"/>
              <a:t>Based on the common understanding of the DDT</a:t>
            </a:r>
          </a:p>
          <a:p>
            <a:r>
              <a:rPr lang="en-US" dirty="0"/>
              <a:t>Consider “guardrails approach” to safety requirements</a:t>
            </a:r>
          </a:p>
        </p:txBody>
      </p:sp>
      <p:sp>
        <p:nvSpPr>
          <p:cNvPr id="4" name="Title 3">
            <a:extLst>
              <a:ext uri="{FF2B5EF4-FFF2-40B4-BE49-F238E27FC236}">
                <a16:creationId xmlns:a16="http://schemas.microsoft.com/office/drawing/2014/main" id="{AB87FFCC-8415-470B-9FDB-A65A860E3611}"/>
              </a:ext>
            </a:extLst>
          </p:cNvPr>
          <p:cNvSpPr>
            <a:spLocks noGrp="1"/>
          </p:cNvSpPr>
          <p:nvPr>
            <p:ph type="title"/>
          </p:nvPr>
        </p:nvSpPr>
        <p:spPr/>
        <p:txBody>
          <a:bodyPr/>
          <a:lstStyle/>
          <a:p>
            <a:r>
              <a:rPr lang="en-US" dirty="0"/>
              <a:t>DDT-related safety task</a:t>
            </a:r>
          </a:p>
        </p:txBody>
      </p:sp>
      <p:sp>
        <p:nvSpPr>
          <p:cNvPr id="6" name="TextBox 5">
            <a:extLst>
              <a:ext uri="{FF2B5EF4-FFF2-40B4-BE49-F238E27FC236}">
                <a16:creationId xmlns:a16="http://schemas.microsoft.com/office/drawing/2014/main" id="{3F08568B-93DA-4004-85E5-6ED341D06750}"/>
              </a:ext>
            </a:extLst>
          </p:cNvPr>
          <p:cNvSpPr txBox="1"/>
          <p:nvPr/>
        </p:nvSpPr>
        <p:spPr>
          <a:xfrm>
            <a:off x="788458" y="2966483"/>
            <a:ext cx="10462440" cy="2606676"/>
          </a:xfrm>
          <a:prstGeom prst="rect">
            <a:avLst/>
          </a:prstGeom>
          <a:noFill/>
        </p:spPr>
        <p:txBody>
          <a:bodyPr wrap="square">
            <a:spAutoFit/>
          </a:bodyPr>
          <a:lstStyle/>
          <a:p>
            <a:pPr marL="0" marR="0" algn="ctr">
              <a:lnSpc>
                <a:spcPct val="105000"/>
              </a:lnSpc>
              <a:spcBef>
                <a:spcPts val="0"/>
              </a:spcBef>
              <a:spcAft>
                <a:spcPts val="800"/>
              </a:spcAft>
            </a:pPr>
            <a:r>
              <a:rPr lang="en-US" sz="2400" i="1" dirty="0">
                <a:effectLst/>
                <a:latin typeface="Times New Roman" panose="02020603050405020304" pitchFamily="18" charset="0"/>
                <a:ea typeface="Calibri" panose="020F0502020204030204" pitchFamily="34" charset="0"/>
              </a:rPr>
              <a:t>Guardrails Concept</a:t>
            </a:r>
          </a:p>
          <a:p>
            <a:pPr marL="0" marR="0" algn="ctr">
              <a:lnSpc>
                <a:spcPct val="105000"/>
              </a:lnSpc>
              <a:spcBef>
                <a:spcPts val="0"/>
              </a:spcBef>
              <a:spcAft>
                <a:spcPts val="800"/>
              </a:spcAft>
            </a:pPr>
            <a:r>
              <a:rPr lang="en-US" sz="2400" i="1" dirty="0">
                <a:effectLst/>
                <a:latin typeface="Times New Roman" panose="02020603050405020304" pitchFamily="18" charset="0"/>
                <a:ea typeface="Calibri" panose="020F0502020204030204" pitchFamily="34" charset="0"/>
              </a:rPr>
              <a:t>Safe driving involves multiple </a:t>
            </a:r>
            <a:r>
              <a:rPr lang="en-US" sz="2400" i="1" dirty="0">
                <a:latin typeface="Times New Roman" panose="02020603050405020304" pitchFamily="18" charset="0"/>
                <a:ea typeface="Calibri" panose="020F0502020204030204" pitchFamily="34" charset="0"/>
              </a:rPr>
              <a:t>options for </a:t>
            </a:r>
            <a:r>
              <a:rPr lang="en-US" sz="2400" i="1" dirty="0">
                <a:effectLst/>
                <a:latin typeface="Times New Roman" panose="02020603050405020304" pitchFamily="18" charset="0"/>
                <a:ea typeface="Calibri" panose="020F0502020204030204" pitchFamily="34" charset="0"/>
              </a:rPr>
              <a:t>responses under dynamic </a:t>
            </a:r>
            <a:r>
              <a:rPr lang="en-US" sz="2400" i="1" dirty="0">
                <a:latin typeface="Times New Roman" panose="02020603050405020304" pitchFamily="18" charset="0"/>
                <a:ea typeface="Calibri" panose="020F0502020204030204" pitchFamily="34" charset="0"/>
              </a:rPr>
              <a:t>conditions.  </a:t>
            </a:r>
            <a:r>
              <a:rPr lang="en-US" sz="2400" i="1" dirty="0">
                <a:effectLst/>
                <a:latin typeface="Times New Roman" panose="02020603050405020304" pitchFamily="18" charset="0"/>
                <a:ea typeface="Calibri" panose="020F0502020204030204" pitchFamily="34" charset="0"/>
              </a:rPr>
              <a:t>Criteria for ADS safety should not </a:t>
            </a:r>
            <a:r>
              <a:rPr lang="en-US" sz="2400" i="1" dirty="0">
                <a:latin typeface="Times New Roman" panose="02020603050405020304" pitchFamily="18" charset="0"/>
                <a:ea typeface="Calibri" panose="020F0502020204030204" pitchFamily="34" charset="0"/>
              </a:rPr>
              <a:t>prescribe exact driving maneuvers but should provide parameters within which safety is achieved.  </a:t>
            </a:r>
          </a:p>
          <a:p>
            <a:pPr marL="0" marR="0" algn="ctr">
              <a:lnSpc>
                <a:spcPct val="105000"/>
              </a:lnSpc>
              <a:spcBef>
                <a:spcPts val="0"/>
              </a:spcBef>
              <a:spcAft>
                <a:spcPts val="800"/>
              </a:spcAft>
            </a:pPr>
            <a:r>
              <a:rPr lang="en-US" sz="2400" i="1" dirty="0">
                <a:latin typeface="Times New Roman" panose="02020603050405020304" pitchFamily="18" charset="0"/>
                <a:ea typeface="Calibri" panose="020F0502020204030204" pitchFamily="34" charset="0"/>
              </a:rPr>
              <a:t>The requirements should provide manufacturers with flexibility to design systems that perform within this safety domain and meet the safety objectives.</a:t>
            </a:r>
            <a:endParaRPr lang="en-US" sz="32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323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A7015-5746-481D-B779-99EEF035741B}"/>
              </a:ext>
            </a:extLst>
          </p:cNvPr>
          <p:cNvSpPr>
            <a:spLocks noGrp="1"/>
          </p:cNvSpPr>
          <p:nvPr>
            <p:ph type="title"/>
          </p:nvPr>
        </p:nvSpPr>
        <p:spPr/>
        <p:txBody>
          <a:bodyPr/>
          <a:lstStyle/>
          <a:p>
            <a:r>
              <a:rPr lang="en-US" dirty="0"/>
              <a:t>FRAV forward plan</a:t>
            </a:r>
          </a:p>
        </p:txBody>
      </p:sp>
      <p:sp>
        <p:nvSpPr>
          <p:cNvPr id="9" name="Arrow: Chevron 8">
            <a:extLst>
              <a:ext uri="{FF2B5EF4-FFF2-40B4-BE49-F238E27FC236}">
                <a16:creationId xmlns:a16="http://schemas.microsoft.com/office/drawing/2014/main" id="{ABACACC8-E856-40BA-A153-2912F2C54E25}"/>
              </a:ext>
            </a:extLst>
          </p:cNvPr>
          <p:cNvSpPr/>
          <p:nvPr/>
        </p:nvSpPr>
        <p:spPr>
          <a:xfrm>
            <a:off x="3021584"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B92E5"/>
                </a:solidFill>
              </a:rPr>
              <a:t>Specifications</a:t>
            </a:r>
          </a:p>
        </p:txBody>
      </p:sp>
      <p:sp>
        <p:nvSpPr>
          <p:cNvPr id="10" name="TextBox 9">
            <a:extLst>
              <a:ext uri="{FF2B5EF4-FFF2-40B4-BE49-F238E27FC236}">
                <a16:creationId xmlns:a16="http://schemas.microsoft.com/office/drawing/2014/main" id="{E46A71B0-279E-4880-8964-638829030EEB}"/>
              </a:ext>
            </a:extLst>
          </p:cNvPr>
          <p:cNvSpPr txBox="1"/>
          <p:nvPr/>
        </p:nvSpPr>
        <p:spPr>
          <a:xfrm>
            <a:off x="3021584" y="2194560"/>
            <a:ext cx="2696640" cy="4524315"/>
          </a:xfrm>
          <a:prstGeom prst="rect">
            <a:avLst/>
          </a:prstGeom>
          <a:solidFill>
            <a:srgbClr val="5B92E5"/>
          </a:solidFill>
        </p:spPr>
        <p:txBody>
          <a:bodyPr wrap="square" rtlCol="0">
            <a:spAutoFit/>
          </a:bodyPr>
          <a:lstStyle/>
          <a:p>
            <a:r>
              <a:rPr lang="en-US" sz="1600" dirty="0">
                <a:solidFill>
                  <a:schemeClr val="bg1"/>
                </a:solidFill>
              </a:rPr>
              <a:t>FRAV has discussed several approaches to defining specifications, especially related to ADS performance of the DDT:</a:t>
            </a:r>
          </a:p>
          <a:p>
            <a:pPr marL="285750" indent="-285750">
              <a:buFont typeface="Arial" panose="020B0604020202020204" pitchFamily="34" charset="0"/>
              <a:buChar char="•"/>
            </a:pPr>
            <a:r>
              <a:rPr lang="en-US" sz="1600" dirty="0">
                <a:solidFill>
                  <a:schemeClr val="bg1"/>
                </a:solidFill>
              </a:rPr>
              <a:t>Careful &amp; Competent Human Driver</a:t>
            </a:r>
          </a:p>
          <a:p>
            <a:pPr marL="285750" indent="-285750">
              <a:buFont typeface="Arial" panose="020B0604020202020204" pitchFamily="34" charset="0"/>
              <a:buChar char="•"/>
            </a:pPr>
            <a:r>
              <a:rPr lang="en-US" sz="1600" dirty="0">
                <a:solidFill>
                  <a:schemeClr val="bg1"/>
                </a:solidFill>
              </a:rPr>
              <a:t>State of the technologies</a:t>
            </a:r>
          </a:p>
          <a:p>
            <a:pPr marL="285750" indent="-285750">
              <a:buFont typeface="Arial" panose="020B0604020202020204" pitchFamily="34" charset="0"/>
              <a:buChar char="•"/>
            </a:pPr>
            <a:r>
              <a:rPr lang="en-US" sz="1600" dirty="0">
                <a:solidFill>
                  <a:schemeClr val="bg1"/>
                </a:solidFill>
              </a:rPr>
              <a:t>Mathematical formulas (e.g., “safety envelopes”)</a:t>
            </a:r>
          </a:p>
          <a:p>
            <a:pPr marL="285750" indent="-285750">
              <a:buFont typeface="Arial" panose="020B0604020202020204" pitchFamily="34" charset="0"/>
              <a:buChar char="•"/>
            </a:pPr>
            <a:r>
              <a:rPr lang="en-US" sz="1600" dirty="0">
                <a:solidFill>
                  <a:schemeClr val="bg1"/>
                </a:solidFill>
              </a:rPr>
              <a:t>Positive statistical risk balance</a:t>
            </a:r>
          </a:p>
          <a:p>
            <a:r>
              <a:rPr lang="en-US" sz="1600" dirty="0">
                <a:solidFill>
                  <a:schemeClr val="bg1"/>
                </a:solidFill>
              </a:rPr>
              <a:t>Specifications need to address traffic efficiency and safety (such as “string stability”) so combinations of methods are likely in finding optimal solutions.</a:t>
            </a:r>
          </a:p>
        </p:txBody>
      </p:sp>
      <p:sp>
        <p:nvSpPr>
          <p:cNvPr id="11" name="Arrow: Chevron 10">
            <a:extLst>
              <a:ext uri="{FF2B5EF4-FFF2-40B4-BE49-F238E27FC236}">
                <a16:creationId xmlns:a16="http://schemas.microsoft.com/office/drawing/2014/main" id="{9F76BAB8-33BB-43B7-86BD-EB3579A1B989}"/>
              </a:ext>
            </a:extLst>
          </p:cNvPr>
          <p:cNvSpPr/>
          <p:nvPr/>
        </p:nvSpPr>
        <p:spPr>
          <a:xfrm>
            <a:off x="5585968"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5B92E5"/>
                </a:solidFill>
              </a:rPr>
              <a:t>ADS descriptions</a:t>
            </a:r>
          </a:p>
        </p:txBody>
      </p:sp>
      <p:sp>
        <p:nvSpPr>
          <p:cNvPr id="12" name="Arrow: Chevron 11">
            <a:extLst>
              <a:ext uri="{FF2B5EF4-FFF2-40B4-BE49-F238E27FC236}">
                <a16:creationId xmlns:a16="http://schemas.microsoft.com/office/drawing/2014/main" id="{A1A2A8A4-9C0A-439C-9B21-30FF0403D16C}"/>
              </a:ext>
            </a:extLst>
          </p:cNvPr>
          <p:cNvSpPr/>
          <p:nvPr/>
        </p:nvSpPr>
        <p:spPr>
          <a:xfrm>
            <a:off x="8150352"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B92E5"/>
                </a:solidFill>
              </a:rPr>
              <a:t>Package Delivery</a:t>
            </a:r>
          </a:p>
        </p:txBody>
      </p:sp>
      <p:sp>
        <p:nvSpPr>
          <p:cNvPr id="13" name="TextBox 12">
            <a:extLst>
              <a:ext uri="{FF2B5EF4-FFF2-40B4-BE49-F238E27FC236}">
                <a16:creationId xmlns:a16="http://schemas.microsoft.com/office/drawing/2014/main" id="{3C28F969-1E63-4602-B430-CC4286C33CFE}"/>
              </a:ext>
            </a:extLst>
          </p:cNvPr>
          <p:cNvSpPr txBox="1"/>
          <p:nvPr/>
        </p:nvSpPr>
        <p:spPr>
          <a:xfrm>
            <a:off x="311072" y="2194560"/>
            <a:ext cx="2743200" cy="2554545"/>
          </a:xfrm>
          <a:prstGeom prst="rect">
            <a:avLst/>
          </a:prstGeom>
          <a:noFill/>
        </p:spPr>
        <p:txBody>
          <a:bodyPr wrap="square" rtlCol="0">
            <a:spAutoFit/>
          </a:bodyPr>
          <a:lstStyle/>
          <a:p>
            <a:pPr algn="ctr"/>
            <a:r>
              <a:rPr lang="en-US" sz="1600" dirty="0"/>
              <a:t>General safety requirements addressing safety needs based on starting points framework and elaboration of safety topics.  “General safety requirements” means definition of what should be verified for what reasons.  Specifications (e.g., criteria, limits, formulas) would follow.</a:t>
            </a:r>
          </a:p>
        </p:txBody>
      </p:sp>
      <p:sp>
        <p:nvSpPr>
          <p:cNvPr id="16" name="Arrow: Chevron 15">
            <a:extLst>
              <a:ext uri="{FF2B5EF4-FFF2-40B4-BE49-F238E27FC236}">
                <a16:creationId xmlns:a16="http://schemas.microsoft.com/office/drawing/2014/main" id="{B91C0D69-A1AA-473F-9846-78457661BB6D}"/>
              </a:ext>
            </a:extLst>
          </p:cNvPr>
          <p:cNvSpPr/>
          <p:nvPr/>
        </p:nvSpPr>
        <p:spPr>
          <a:xfrm>
            <a:off x="457200"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5B92E5"/>
                </a:solidFill>
              </a:rPr>
              <a:t>General Requirements</a:t>
            </a:r>
          </a:p>
        </p:txBody>
      </p:sp>
      <p:sp>
        <p:nvSpPr>
          <p:cNvPr id="19" name="TextBox 18">
            <a:extLst>
              <a:ext uri="{FF2B5EF4-FFF2-40B4-BE49-F238E27FC236}">
                <a16:creationId xmlns:a16="http://schemas.microsoft.com/office/drawing/2014/main" id="{E96AFEB1-2D43-4196-A1AA-C6124107834C}"/>
              </a:ext>
            </a:extLst>
          </p:cNvPr>
          <p:cNvSpPr txBox="1"/>
          <p:nvPr/>
        </p:nvSpPr>
        <p:spPr>
          <a:xfrm>
            <a:off x="8249920" y="2194560"/>
            <a:ext cx="2531696" cy="2062103"/>
          </a:xfrm>
          <a:prstGeom prst="rect">
            <a:avLst/>
          </a:prstGeom>
          <a:solidFill>
            <a:srgbClr val="5B92E5"/>
          </a:solidFill>
        </p:spPr>
        <p:txBody>
          <a:bodyPr wrap="square" rtlCol="0">
            <a:spAutoFit/>
          </a:bodyPr>
          <a:lstStyle/>
          <a:p>
            <a:pPr algn="ctr"/>
            <a:r>
              <a:rPr lang="en-US" sz="1600" dirty="0">
                <a:solidFill>
                  <a:schemeClr val="bg1"/>
                </a:solidFill>
              </a:rPr>
              <a:t>Package consisting of guidelines for ADS documentation, safety requirements, and other guidance as needed to understand application of safety requirements to individual ADS applications.</a:t>
            </a:r>
          </a:p>
        </p:txBody>
      </p:sp>
      <p:sp>
        <p:nvSpPr>
          <p:cNvPr id="17" name="TextBox 16">
            <a:extLst>
              <a:ext uri="{FF2B5EF4-FFF2-40B4-BE49-F238E27FC236}">
                <a16:creationId xmlns:a16="http://schemas.microsoft.com/office/drawing/2014/main" id="{47A07E64-901D-452A-8EA8-DB7544AD1EAE}"/>
              </a:ext>
            </a:extLst>
          </p:cNvPr>
          <p:cNvSpPr txBox="1"/>
          <p:nvPr/>
        </p:nvSpPr>
        <p:spPr>
          <a:xfrm>
            <a:off x="5685536" y="2194560"/>
            <a:ext cx="2464816" cy="2800767"/>
          </a:xfrm>
          <a:prstGeom prst="rect">
            <a:avLst/>
          </a:prstGeom>
          <a:noFill/>
        </p:spPr>
        <p:txBody>
          <a:bodyPr wrap="square" rtlCol="0">
            <a:spAutoFit/>
          </a:bodyPr>
          <a:lstStyle/>
          <a:p>
            <a:pPr algn="ctr"/>
            <a:r>
              <a:rPr lang="en-US" sz="1600" dirty="0"/>
              <a:t>Based on understanding of requirements, FRAV can return to its original framework to develop guidelines regarding documentation required to understand each ADS (e.g., configuration, intended uses, and limitations on use) and application of requirements.</a:t>
            </a:r>
          </a:p>
        </p:txBody>
      </p:sp>
      <p:sp>
        <p:nvSpPr>
          <p:cNvPr id="2" name="TextBox 1">
            <a:extLst>
              <a:ext uri="{FF2B5EF4-FFF2-40B4-BE49-F238E27FC236}">
                <a16:creationId xmlns:a16="http://schemas.microsoft.com/office/drawing/2014/main" id="{5C965810-881B-49F3-831F-1F888567A584}"/>
              </a:ext>
            </a:extLst>
          </p:cNvPr>
          <p:cNvSpPr txBox="1"/>
          <p:nvPr/>
        </p:nvSpPr>
        <p:spPr>
          <a:xfrm>
            <a:off x="443775" y="4952305"/>
            <a:ext cx="2477794" cy="338554"/>
          </a:xfrm>
          <a:prstGeom prst="rect">
            <a:avLst/>
          </a:prstGeom>
          <a:noFill/>
        </p:spPr>
        <p:txBody>
          <a:bodyPr wrap="none" rtlCol="0">
            <a:spAutoFit/>
          </a:bodyPr>
          <a:lstStyle/>
          <a:p>
            <a:r>
              <a:rPr lang="en-US" sz="1600" dirty="0">
                <a:solidFill>
                  <a:srgbClr val="0070C0"/>
                </a:solidFill>
              </a:rPr>
              <a:t>(GRAV-11 September 2020)</a:t>
            </a:r>
          </a:p>
        </p:txBody>
      </p:sp>
      <p:sp>
        <p:nvSpPr>
          <p:cNvPr id="14" name="TextBox 13">
            <a:extLst>
              <a:ext uri="{FF2B5EF4-FFF2-40B4-BE49-F238E27FC236}">
                <a16:creationId xmlns:a16="http://schemas.microsoft.com/office/drawing/2014/main" id="{E888E646-7A61-4834-8040-F2E7D8E1D3EE}"/>
              </a:ext>
            </a:extLst>
          </p:cNvPr>
          <p:cNvSpPr txBox="1"/>
          <p:nvPr/>
        </p:nvSpPr>
        <p:spPr>
          <a:xfrm>
            <a:off x="8363695" y="4952305"/>
            <a:ext cx="2304157" cy="338554"/>
          </a:xfrm>
          <a:prstGeom prst="rect">
            <a:avLst/>
          </a:prstGeom>
          <a:noFill/>
        </p:spPr>
        <p:txBody>
          <a:bodyPr wrap="none" rtlCol="0">
            <a:spAutoFit/>
          </a:bodyPr>
          <a:lstStyle/>
          <a:p>
            <a:pPr algn="ctr"/>
            <a:r>
              <a:rPr lang="en-US" sz="1600" dirty="0">
                <a:solidFill>
                  <a:srgbClr val="0070C0"/>
                </a:solidFill>
              </a:rPr>
              <a:t>(GRAV-12 February 2021)</a:t>
            </a:r>
          </a:p>
        </p:txBody>
      </p:sp>
    </p:spTree>
    <p:extLst>
      <p:ext uri="{BB962C8B-B14F-4D97-AF65-F5344CB8AC3E}">
        <p14:creationId xmlns:p14="http://schemas.microsoft.com/office/powerpoint/2010/main" val="96507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9B1075-74A5-44DB-96DC-AE4D144ABD0C}"/>
              </a:ext>
            </a:extLst>
          </p:cNvPr>
          <p:cNvSpPr>
            <a:spLocks noGrp="1"/>
          </p:cNvSpPr>
          <p:nvPr>
            <p:ph idx="1"/>
          </p:nvPr>
        </p:nvSpPr>
        <p:spPr>
          <a:xfrm>
            <a:off x="548640" y="1188720"/>
            <a:ext cx="10515600" cy="5090160"/>
          </a:xfrm>
        </p:spPr>
        <p:txBody>
          <a:bodyPr>
            <a:normAutofit/>
          </a:bodyPr>
          <a:lstStyle/>
          <a:p>
            <a:r>
              <a:rPr lang="en-US" dirty="0"/>
              <a:t>EDR/DSSAD informal group request</a:t>
            </a:r>
          </a:p>
          <a:p>
            <a:pPr lvl="1"/>
            <a:r>
              <a:rPr lang="en-US" dirty="0"/>
              <a:t>Input on data collection requirements for ADS vehicles</a:t>
            </a:r>
          </a:p>
          <a:p>
            <a:r>
              <a:rPr lang="en-US" dirty="0"/>
              <a:t>Account for diversity of ADS configurations</a:t>
            </a:r>
          </a:p>
          <a:p>
            <a:pPr lvl="1"/>
            <a:r>
              <a:rPr lang="en-US" dirty="0"/>
              <a:t>ADS performance data</a:t>
            </a:r>
          </a:p>
          <a:p>
            <a:pPr lvl="1"/>
            <a:r>
              <a:rPr lang="en-US" dirty="0"/>
              <a:t>ADS user roles and interactions</a:t>
            </a:r>
          </a:p>
          <a:p>
            <a:r>
              <a:rPr lang="en-US" dirty="0"/>
              <a:t>Account for different purposes/uses of data</a:t>
            </a:r>
          </a:p>
          <a:p>
            <a:pPr lvl="1"/>
            <a:r>
              <a:rPr lang="en-US" dirty="0"/>
              <a:t>Crash event analysis and reconstruction</a:t>
            </a:r>
          </a:p>
          <a:p>
            <a:pPr lvl="1"/>
            <a:r>
              <a:rPr lang="en-US" dirty="0"/>
              <a:t>ADS performance data for research, NATM development (in-service pillar)</a:t>
            </a:r>
          </a:p>
          <a:p>
            <a:r>
              <a:rPr lang="en-US" dirty="0"/>
              <a:t>Account for technical aspects</a:t>
            </a:r>
          </a:p>
          <a:p>
            <a:pPr lvl="1"/>
            <a:r>
              <a:rPr lang="en-US" dirty="0"/>
              <a:t>Data locked on board vehicle</a:t>
            </a:r>
          </a:p>
          <a:p>
            <a:pPr lvl="1"/>
            <a:r>
              <a:rPr lang="en-US" dirty="0"/>
              <a:t>Data transmitted for analysis and reporting</a:t>
            </a:r>
          </a:p>
        </p:txBody>
      </p:sp>
      <p:sp>
        <p:nvSpPr>
          <p:cNvPr id="4" name="Title 3">
            <a:extLst>
              <a:ext uri="{FF2B5EF4-FFF2-40B4-BE49-F238E27FC236}">
                <a16:creationId xmlns:a16="http://schemas.microsoft.com/office/drawing/2014/main" id="{00062A89-22F2-4EFC-AD7A-898A1A83C48E}"/>
              </a:ext>
            </a:extLst>
          </p:cNvPr>
          <p:cNvSpPr>
            <a:spLocks noGrp="1"/>
          </p:cNvSpPr>
          <p:nvPr>
            <p:ph type="title"/>
          </p:nvPr>
        </p:nvSpPr>
        <p:spPr/>
        <p:txBody>
          <a:bodyPr>
            <a:normAutofit/>
          </a:bodyPr>
          <a:lstStyle/>
          <a:p>
            <a:r>
              <a:rPr lang="en-US" dirty="0"/>
              <a:t>FRAV input on EDR/DSSAD</a:t>
            </a:r>
          </a:p>
        </p:txBody>
      </p:sp>
    </p:spTree>
    <p:extLst>
      <p:ext uri="{BB962C8B-B14F-4D97-AF65-F5344CB8AC3E}">
        <p14:creationId xmlns:p14="http://schemas.microsoft.com/office/powerpoint/2010/main" val="168922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6595F0-6165-470D-9FFD-8680A2534A2F}"/>
              </a:ext>
            </a:extLst>
          </p:cNvPr>
          <p:cNvGraphicFramePr>
            <a:graphicFrameLocks noGrp="1"/>
          </p:cNvGraphicFramePr>
          <p:nvPr>
            <p:ph idx="1"/>
          </p:nvPr>
        </p:nvGraphicFramePr>
        <p:xfrm>
          <a:off x="549275" y="1189038"/>
          <a:ext cx="10515060" cy="3185160"/>
        </p:xfrm>
        <a:graphic>
          <a:graphicData uri="http://schemas.openxmlformats.org/drawingml/2006/table">
            <a:tbl>
              <a:tblPr firstRow="1" bandRow="1">
                <a:tableStyleId>{5940675A-B579-460E-94D1-54222C63F5DA}</a:tableStyleId>
              </a:tblPr>
              <a:tblGrid>
                <a:gridCol w="2657852">
                  <a:extLst>
                    <a:ext uri="{9D8B030D-6E8A-4147-A177-3AD203B41FA5}">
                      <a16:colId xmlns:a16="http://schemas.microsoft.com/office/drawing/2014/main" val="1084364862"/>
                    </a:ext>
                  </a:extLst>
                </a:gridCol>
                <a:gridCol w="3686844">
                  <a:extLst>
                    <a:ext uri="{9D8B030D-6E8A-4147-A177-3AD203B41FA5}">
                      <a16:colId xmlns:a16="http://schemas.microsoft.com/office/drawing/2014/main" val="734801314"/>
                    </a:ext>
                  </a:extLst>
                </a:gridCol>
                <a:gridCol w="755501">
                  <a:extLst>
                    <a:ext uri="{9D8B030D-6E8A-4147-A177-3AD203B41FA5}">
                      <a16:colId xmlns:a16="http://schemas.microsoft.com/office/drawing/2014/main" val="148374297"/>
                    </a:ext>
                  </a:extLst>
                </a:gridCol>
                <a:gridCol w="3414863">
                  <a:extLst>
                    <a:ext uri="{9D8B030D-6E8A-4147-A177-3AD203B41FA5}">
                      <a16:colId xmlns:a16="http://schemas.microsoft.com/office/drawing/2014/main" val="2880744352"/>
                    </a:ext>
                  </a:extLst>
                </a:gridCol>
              </a:tblGrid>
              <a:tr h="370840">
                <a:tc>
                  <a:txBody>
                    <a:bodyPr/>
                    <a:lstStyle/>
                    <a:p>
                      <a:r>
                        <a:rPr lang="en-US" sz="1400" dirty="0"/>
                        <a:t>Purpose of Data Collection</a:t>
                      </a:r>
                    </a:p>
                  </a:txBody>
                  <a:tcPr marL="91870" marR="91870"/>
                </a:tc>
                <a:tc>
                  <a:txBody>
                    <a:bodyPr/>
                    <a:lstStyle/>
                    <a:p>
                      <a:r>
                        <a:rPr lang="en-US" sz="1400" dirty="0"/>
                        <a:t>Applicability of Data</a:t>
                      </a:r>
                    </a:p>
                  </a:txBody>
                  <a:tcPr marL="91870" marR="91870"/>
                </a:tc>
                <a:tc>
                  <a:txBody>
                    <a:bodyPr/>
                    <a:lstStyle/>
                    <a:p>
                      <a:pPr algn="ctr"/>
                      <a:r>
                        <a:rPr lang="en-US" sz="1400" dirty="0"/>
                        <a:t>Data Set</a:t>
                      </a:r>
                    </a:p>
                  </a:txBody>
                  <a:tcPr marL="91870" marR="91870"/>
                </a:tc>
                <a:tc>
                  <a:txBody>
                    <a:bodyPr/>
                    <a:lstStyle/>
                    <a:p>
                      <a:r>
                        <a:rPr lang="en-US" sz="1400" dirty="0"/>
                        <a:t>General Description</a:t>
                      </a:r>
                    </a:p>
                  </a:txBody>
                  <a:tcPr marL="91870" marR="91870"/>
                </a:tc>
                <a:extLst>
                  <a:ext uri="{0D108BD9-81ED-4DB2-BD59-A6C34878D82A}">
                    <a16:rowId xmlns:a16="http://schemas.microsoft.com/office/drawing/2014/main" val="2667878318"/>
                  </a:ext>
                </a:extLst>
              </a:tr>
              <a:tr h="370840">
                <a:tc rowSpan="4">
                  <a:txBody>
                    <a:bodyPr/>
                    <a:lstStyle/>
                    <a:p>
                      <a:r>
                        <a:rPr lang="en-US" sz="1400" dirty="0"/>
                        <a:t>Accident analysis/ reconstruction </a:t>
                      </a:r>
                    </a:p>
                  </a:txBody>
                  <a:tcPr marL="91870" marR="91870" anchor="ctr"/>
                </a:tc>
                <a:tc>
                  <a:txBody>
                    <a:bodyPr/>
                    <a:lstStyle/>
                    <a:p>
                      <a:r>
                        <a:rPr lang="en-US" sz="1400" dirty="0"/>
                        <a:t>All vehicles</a:t>
                      </a:r>
                    </a:p>
                  </a:txBody>
                  <a:tcPr marL="91870" marR="91870"/>
                </a:tc>
                <a:tc>
                  <a:txBody>
                    <a:bodyPr/>
                    <a:lstStyle/>
                    <a:p>
                      <a:pPr algn="ctr"/>
                      <a:r>
                        <a:rPr lang="en-US" sz="1400" dirty="0"/>
                        <a:t>A</a:t>
                      </a:r>
                    </a:p>
                  </a:txBody>
                  <a:tcPr marL="91870" marR="91870"/>
                </a:tc>
                <a:tc>
                  <a:txBody>
                    <a:bodyPr/>
                    <a:lstStyle/>
                    <a:p>
                      <a:r>
                        <a:rPr lang="en-US" sz="1400" dirty="0"/>
                        <a:t>Data on vehicle state/performance</a:t>
                      </a:r>
                    </a:p>
                  </a:txBody>
                  <a:tcPr marL="91870" marR="91870"/>
                </a:tc>
                <a:extLst>
                  <a:ext uri="{0D108BD9-81ED-4DB2-BD59-A6C34878D82A}">
                    <a16:rowId xmlns:a16="http://schemas.microsoft.com/office/drawing/2014/main" val="3479308578"/>
                  </a:ext>
                </a:extLst>
              </a:tr>
              <a:tr h="370840">
                <a:tc vMerge="1">
                  <a:txBody>
                    <a:bodyPr/>
                    <a:lstStyle/>
                    <a:p>
                      <a:endParaRPr lang="en-US" sz="1400" dirty="0"/>
                    </a:p>
                  </a:txBody>
                  <a:tcPr/>
                </a:tc>
                <a:tc>
                  <a:txBody>
                    <a:bodyPr/>
                    <a:lstStyle/>
                    <a:p>
                      <a:r>
                        <a:rPr lang="en-US" sz="1400" dirty="0"/>
                        <a:t>Conventional vehicles (no ADS)</a:t>
                      </a:r>
                    </a:p>
                  </a:txBody>
                  <a:tcPr marL="91870" marR="91870"/>
                </a:tc>
                <a:tc>
                  <a:txBody>
                    <a:bodyPr/>
                    <a:lstStyle/>
                    <a:p>
                      <a:pPr algn="ctr"/>
                      <a:r>
                        <a:rPr lang="en-US" sz="1400" dirty="0"/>
                        <a:t>B</a:t>
                      </a:r>
                    </a:p>
                  </a:txBody>
                  <a:tcPr marL="91870" marR="91870" anchor="ctr"/>
                </a:tc>
                <a:tc>
                  <a:txBody>
                    <a:bodyPr/>
                    <a:lstStyle/>
                    <a:p>
                      <a:r>
                        <a:rPr lang="en-US" sz="1400" dirty="0"/>
                        <a:t>Data on actuation of manual driver controls</a:t>
                      </a:r>
                    </a:p>
                  </a:txBody>
                  <a:tcPr marL="91870" marR="91870"/>
                </a:tc>
                <a:extLst>
                  <a:ext uri="{0D108BD9-81ED-4DB2-BD59-A6C34878D82A}">
                    <a16:rowId xmlns:a16="http://schemas.microsoft.com/office/drawing/2014/main" val="530402610"/>
                  </a:ext>
                </a:extLst>
              </a:tr>
              <a:tr h="370840">
                <a:tc vMerge="1">
                  <a:txBody>
                    <a:bodyPr/>
                    <a:lstStyle/>
                    <a:p>
                      <a:endParaRPr lang="en-US" sz="1400" dirty="0"/>
                    </a:p>
                  </a:txBody>
                  <a:tcPr/>
                </a:tc>
                <a:tc>
                  <a:txBody>
                    <a:bodyPr/>
                    <a:lstStyle/>
                    <a:p>
                      <a:r>
                        <a:rPr lang="en-US" sz="1400" dirty="0"/>
                        <a:t>Vehicles equipped with an ADS</a:t>
                      </a:r>
                    </a:p>
                  </a:txBody>
                  <a:tcPr marL="91870" marR="91870"/>
                </a:tc>
                <a:tc>
                  <a:txBody>
                    <a:bodyPr/>
                    <a:lstStyle/>
                    <a:p>
                      <a:pPr algn="ctr"/>
                      <a:r>
                        <a:rPr lang="en-US" sz="1400" dirty="0"/>
                        <a:t>C1</a:t>
                      </a:r>
                    </a:p>
                  </a:txBody>
                  <a:tcPr marL="91870" marR="91870" anchor="ctr"/>
                </a:tc>
                <a:tc>
                  <a:txBody>
                    <a:bodyPr/>
                    <a:lstStyle/>
                    <a:p>
                      <a:r>
                        <a:rPr lang="en-US" sz="1400" dirty="0"/>
                        <a:t>ADS data on DDT performance</a:t>
                      </a:r>
                    </a:p>
                  </a:txBody>
                  <a:tcPr marL="91870" marR="91870"/>
                </a:tc>
                <a:extLst>
                  <a:ext uri="{0D108BD9-81ED-4DB2-BD59-A6C34878D82A}">
                    <a16:rowId xmlns:a16="http://schemas.microsoft.com/office/drawing/2014/main" val="4045343307"/>
                  </a:ext>
                </a:extLst>
              </a:tr>
              <a:tr h="370840">
                <a:tc vMerge="1">
                  <a:txBody>
                    <a:bodyPr/>
                    <a:lstStyle/>
                    <a:p>
                      <a:endParaRPr lang="en-US" sz="1400" dirty="0"/>
                    </a:p>
                  </a:txBody>
                  <a:tcPr/>
                </a:tc>
                <a:tc>
                  <a:txBody>
                    <a:bodyPr/>
                    <a:lstStyle/>
                    <a:p>
                      <a:r>
                        <a:rPr lang="en-US" sz="1400" dirty="0"/>
                        <a:t>Vehicles equipped with an ADS designed to interact with a user</a:t>
                      </a:r>
                    </a:p>
                  </a:txBody>
                  <a:tcPr marL="91870" marR="91870"/>
                </a:tc>
                <a:tc>
                  <a:txBody>
                    <a:bodyPr/>
                    <a:lstStyle/>
                    <a:p>
                      <a:pPr algn="ctr"/>
                      <a:r>
                        <a:rPr lang="en-US" sz="1400" dirty="0"/>
                        <a:t>C2</a:t>
                      </a:r>
                    </a:p>
                  </a:txBody>
                  <a:tcPr marL="91870" marR="91870" anchor="ctr"/>
                </a:tc>
                <a:tc>
                  <a:txBody>
                    <a:bodyPr/>
                    <a:lstStyle/>
                    <a:p>
                      <a:r>
                        <a:rPr lang="en-US" sz="1400" dirty="0"/>
                        <a:t>Data on user behavior/interactions with ADS</a:t>
                      </a:r>
                    </a:p>
                  </a:txBody>
                  <a:tcPr marL="91870" marR="91870"/>
                </a:tc>
                <a:extLst>
                  <a:ext uri="{0D108BD9-81ED-4DB2-BD59-A6C34878D82A}">
                    <a16:rowId xmlns:a16="http://schemas.microsoft.com/office/drawing/2014/main" val="3031170446"/>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Evaluation of system operations/research/ assistance with accident analysis ( L3-L5) </a:t>
                      </a:r>
                    </a:p>
                  </a:txBody>
                  <a:tcPr marL="91870" marR="918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Vehicles equipped with an ADS</a:t>
                      </a:r>
                    </a:p>
                  </a:txBody>
                  <a:tcPr marL="91870" marR="91870"/>
                </a:tc>
                <a:tc>
                  <a:txBody>
                    <a:bodyPr/>
                    <a:lstStyle/>
                    <a:p>
                      <a:pPr algn="ctr"/>
                      <a:r>
                        <a:rPr lang="en-US" sz="1400" dirty="0"/>
                        <a:t>D1</a:t>
                      </a:r>
                    </a:p>
                  </a:txBody>
                  <a:tcPr marL="91870" marR="91870" anchor="ctr"/>
                </a:tc>
                <a:tc>
                  <a:txBody>
                    <a:bodyPr/>
                    <a:lstStyle/>
                    <a:p>
                      <a:r>
                        <a:rPr lang="en-US" sz="1400" dirty="0"/>
                        <a:t>Non-crash ADS operational performance data</a:t>
                      </a:r>
                    </a:p>
                  </a:txBody>
                  <a:tcPr marL="91870" marR="91870"/>
                </a:tc>
                <a:extLst>
                  <a:ext uri="{0D108BD9-81ED-4DB2-BD59-A6C34878D82A}">
                    <a16:rowId xmlns:a16="http://schemas.microsoft.com/office/drawing/2014/main" val="1226022741"/>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Vehicles equipped with an ADS designed to interact with a user</a:t>
                      </a:r>
                    </a:p>
                  </a:txBody>
                  <a:tcPr marL="91870" marR="91870"/>
                </a:tc>
                <a:tc>
                  <a:txBody>
                    <a:bodyPr/>
                    <a:lstStyle/>
                    <a:p>
                      <a:pPr algn="ctr"/>
                      <a:r>
                        <a:rPr lang="en-US" sz="1400" dirty="0"/>
                        <a:t>D2</a:t>
                      </a:r>
                    </a:p>
                  </a:txBody>
                  <a:tcPr marL="91870" marR="91870" anchor="ctr"/>
                </a:tc>
                <a:tc>
                  <a:txBody>
                    <a:bodyPr/>
                    <a:lstStyle/>
                    <a:p>
                      <a:r>
                        <a:rPr lang="en-US" sz="1400" dirty="0"/>
                        <a:t>Non-crash user interactions with ADS</a:t>
                      </a:r>
                    </a:p>
                  </a:txBody>
                  <a:tcPr marL="91870" marR="91870"/>
                </a:tc>
                <a:extLst>
                  <a:ext uri="{0D108BD9-81ED-4DB2-BD59-A6C34878D82A}">
                    <a16:rowId xmlns:a16="http://schemas.microsoft.com/office/drawing/2014/main" val="2432538510"/>
                  </a:ext>
                </a:extLst>
              </a:tr>
            </a:tbl>
          </a:graphicData>
        </a:graphic>
      </p:graphicFrame>
      <p:sp>
        <p:nvSpPr>
          <p:cNvPr id="2" name="Title 1">
            <a:extLst>
              <a:ext uri="{FF2B5EF4-FFF2-40B4-BE49-F238E27FC236}">
                <a16:creationId xmlns:a16="http://schemas.microsoft.com/office/drawing/2014/main" id="{DD381E9F-5063-4F59-A171-FA3DF624FAFA}"/>
              </a:ext>
            </a:extLst>
          </p:cNvPr>
          <p:cNvSpPr>
            <a:spLocks noGrp="1"/>
          </p:cNvSpPr>
          <p:nvPr>
            <p:ph type="title"/>
          </p:nvPr>
        </p:nvSpPr>
        <p:spPr>
          <a:xfrm>
            <a:off x="457200" y="24455"/>
            <a:ext cx="8046720" cy="731520"/>
          </a:xfrm>
        </p:spPr>
        <p:txBody>
          <a:bodyPr>
            <a:normAutofit/>
          </a:bodyPr>
          <a:lstStyle/>
          <a:p>
            <a:r>
              <a:rPr lang="en-US" dirty="0"/>
              <a:t>Data Elements Matrix </a:t>
            </a:r>
            <a:r>
              <a:rPr lang="en-US" sz="1800" dirty="0"/>
              <a:t>(Illustration purposes only)</a:t>
            </a:r>
            <a:endParaRPr lang="en-US" dirty="0"/>
          </a:p>
        </p:txBody>
      </p:sp>
      <p:sp>
        <p:nvSpPr>
          <p:cNvPr id="6" name="TextBox 5">
            <a:extLst>
              <a:ext uri="{FF2B5EF4-FFF2-40B4-BE49-F238E27FC236}">
                <a16:creationId xmlns:a16="http://schemas.microsoft.com/office/drawing/2014/main" id="{7A4C9287-9317-4F4D-B12A-59C44AA5877B}"/>
              </a:ext>
            </a:extLst>
          </p:cNvPr>
          <p:cNvSpPr txBox="1"/>
          <p:nvPr/>
        </p:nvSpPr>
        <p:spPr>
          <a:xfrm>
            <a:off x="549275" y="4555411"/>
            <a:ext cx="10465850" cy="1569660"/>
          </a:xfrm>
          <a:prstGeom prst="rect">
            <a:avLst/>
          </a:prstGeom>
          <a:noFill/>
          <a:ln>
            <a:solidFill>
              <a:schemeClr val="tx1"/>
            </a:solidFill>
          </a:ln>
        </p:spPr>
        <p:txBody>
          <a:bodyPr wrap="square" rtlCol="0">
            <a:spAutoFit/>
          </a:bodyPr>
          <a:lstStyle/>
          <a:p>
            <a:r>
              <a:rPr lang="en-US" sz="1600" dirty="0"/>
              <a:t>Elements in the data sets are mutually exclusive (i.e., no duplication) and may be combined depending upon the vehicle configuration, for example:</a:t>
            </a:r>
          </a:p>
          <a:p>
            <a:pPr marL="285750" indent="-285750">
              <a:buFont typeface="Arial" panose="020B0604020202020204" pitchFamily="34" charset="0"/>
              <a:buChar char="•"/>
            </a:pPr>
            <a:r>
              <a:rPr lang="en-US" sz="1600" dirty="0"/>
              <a:t>Conventional (manual only) vehicle </a:t>
            </a:r>
            <a:r>
              <a:rPr lang="en-US" sz="1600" dirty="0">
                <a:sym typeface="Wingdings" panose="05000000000000000000" pitchFamily="2" charset="2"/>
              </a:rPr>
              <a:t></a:t>
            </a:r>
            <a:r>
              <a:rPr lang="en-US" sz="1600" dirty="0"/>
              <a:t> A + B</a:t>
            </a:r>
          </a:p>
          <a:p>
            <a:pPr marL="285750" indent="-285750">
              <a:buFont typeface="Arial" panose="020B0604020202020204" pitchFamily="34" charset="0"/>
              <a:buChar char="•"/>
            </a:pPr>
            <a:r>
              <a:rPr lang="en-US" sz="1600" dirty="0"/>
              <a:t>ADS with human driver controls </a:t>
            </a:r>
            <a:r>
              <a:rPr lang="en-US" sz="1600" dirty="0">
                <a:sym typeface="Wingdings" panose="05000000000000000000" pitchFamily="2" charset="2"/>
              </a:rPr>
              <a:t></a:t>
            </a:r>
            <a:r>
              <a:rPr lang="en-US" sz="1600" dirty="0"/>
              <a:t> A + B + C1 + C2 + D1 + D2</a:t>
            </a:r>
          </a:p>
          <a:p>
            <a:pPr marL="285750" indent="-285750">
              <a:buFont typeface="Arial" panose="020B0604020202020204" pitchFamily="34" charset="0"/>
              <a:buChar char="•"/>
            </a:pPr>
            <a:r>
              <a:rPr lang="en-US" sz="1600" dirty="0"/>
              <a:t>Driverless passenger vehicle </a:t>
            </a:r>
            <a:r>
              <a:rPr lang="en-US" sz="1600" dirty="0">
                <a:sym typeface="Wingdings" panose="05000000000000000000" pitchFamily="2" charset="2"/>
              </a:rPr>
              <a:t> </a:t>
            </a:r>
            <a:r>
              <a:rPr lang="en-US" sz="1600" dirty="0"/>
              <a:t>A + C1 + C2 + D1+ D2</a:t>
            </a:r>
          </a:p>
          <a:p>
            <a:pPr marL="285750" indent="-285750">
              <a:buFont typeface="Arial" panose="020B0604020202020204" pitchFamily="34" charset="0"/>
              <a:buChar char="•"/>
            </a:pPr>
            <a:r>
              <a:rPr lang="en-US" sz="1600" dirty="0"/>
              <a:t>Driverless commercial vehicle (no occupants) </a:t>
            </a:r>
            <a:r>
              <a:rPr lang="en-US" sz="1600" dirty="0">
                <a:sym typeface="Wingdings" panose="05000000000000000000" pitchFamily="2" charset="2"/>
              </a:rPr>
              <a:t></a:t>
            </a:r>
            <a:r>
              <a:rPr lang="en-US" sz="1600" dirty="0"/>
              <a:t> A + C1 + D1</a:t>
            </a:r>
          </a:p>
        </p:txBody>
      </p:sp>
    </p:spTree>
    <p:extLst>
      <p:ext uri="{BB962C8B-B14F-4D97-AF65-F5344CB8AC3E}">
        <p14:creationId xmlns:p14="http://schemas.microsoft.com/office/powerpoint/2010/main" val="277955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06A7EE-5837-4012-A3EA-B85062939839}"/>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F8E49330-927C-42FA-B9BB-50C4B70DDF1B}"/>
              </a:ext>
            </a:extLst>
          </p:cNvPr>
          <p:cNvSpPr txBox="1"/>
          <p:nvPr/>
        </p:nvSpPr>
        <p:spPr>
          <a:xfrm>
            <a:off x="3029114" y="2551837"/>
            <a:ext cx="5814797" cy="1754326"/>
          </a:xfrm>
          <a:prstGeom prst="rect">
            <a:avLst/>
          </a:prstGeom>
          <a:noFill/>
        </p:spPr>
        <p:txBody>
          <a:bodyPr wrap="none" rtlCol="0">
            <a:spAutoFit/>
          </a:bodyPr>
          <a:lstStyle/>
          <a:p>
            <a:pPr algn="ctr"/>
            <a:r>
              <a:rPr lang="en-US" sz="3600" b="1" dirty="0">
                <a:solidFill>
                  <a:srgbClr val="0070C0"/>
                </a:solidFill>
              </a:rPr>
              <a:t>Thank you for your attention.</a:t>
            </a:r>
          </a:p>
          <a:p>
            <a:pPr algn="ctr"/>
            <a:r>
              <a:rPr lang="en-US" sz="3600" b="1" dirty="0">
                <a:solidFill>
                  <a:srgbClr val="0070C0"/>
                </a:solidFill>
              </a:rPr>
              <a:t>FRAV welcomes questions, </a:t>
            </a:r>
          </a:p>
          <a:p>
            <a:pPr algn="ctr"/>
            <a:r>
              <a:rPr lang="en-US" sz="3600" b="1" dirty="0">
                <a:solidFill>
                  <a:srgbClr val="0070C0"/>
                </a:solidFill>
              </a:rPr>
              <a:t>comments, or suggestions.</a:t>
            </a:r>
          </a:p>
        </p:txBody>
      </p:sp>
    </p:spTree>
    <p:extLst>
      <p:ext uri="{BB962C8B-B14F-4D97-AF65-F5344CB8AC3E}">
        <p14:creationId xmlns:p14="http://schemas.microsoft.com/office/powerpoint/2010/main" val="259803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1047</Words>
  <Application>Microsoft Office PowerPoint</Application>
  <PresentationFormat>Widescreen</PresentationFormat>
  <Paragraphs>123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 Light</vt:lpstr>
      <vt:lpstr>Calibri</vt:lpstr>
      <vt:lpstr>Arial Nova</vt:lpstr>
      <vt:lpstr>Arial Nova Light</vt:lpstr>
      <vt:lpstr>Arial</vt:lpstr>
      <vt:lpstr>Times New Roman</vt:lpstr>
      <vt:lpstr>Office Theme</vt:lpstr>
      <vt:lpstr>FRAV Status Report to the 10th GRVA Session</vt:lpstr>
      <vt:lpstr>FRAV progression </vt:lpstr>
      <vt:lpstr>FRAV progression</vt:lpstr>
      <vt:lpstr>FRAV status: Workstreams</vt:lpstr>
      <vt:lpstr>DDT-related safety task</vt:lpstr>
      <vt:lpstr>FRAV forward plan</vt:lpstr>
      <vt:lpstr>FRAV input on EDR/DSSAD</vt:lpstr>
      <vt:lpstr>Data Elements Matrix (Illustration purposes only)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Session  Status Review and Session Orientation</dc:title>
  <dc:creator>John Creamer</dc:creator>
  <cp:lastModifiedBy>Francois Guichard</cp:lastModifiedBy>
  <cp:revision>66</cp:revision>
  <dcterms:created xsi:type="dcterms:W3CDTF">2021-04-04T08:35:33Z</dcterms:created>
  <dcterms:modified xsi:type="dcterms:W3CDTF">2021-05-25T07:22:00Z</dcterms:modified>
</cp:coreProperties>
</file>