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2" r:id="rId5"/>
    <p:sldId id="265" r:id="rId6"/>
    <p:sldId id="264" r:id="rId7"/>
    <p:sldId id="261" r:id="rId8"/>
    <p:sldId id="271" r:id="rId9"/>
    <p:sldId id="270" r:id="rId10"/>
    <p:sldId id="268" r:id="rId11"/>
    <p:sldId id="269" r:id="rId12"/>
  </p:sldIdLst>
  <p:sldSz cx="12192000" cy="68580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08FB837D-C827-4EFA-A057-4D05807E0F7C}" styleName="">
    <a:wholeTbl>
      <a:tcTxStyle>
        <a:font>
          <a:latin typeface="+mn-lt"/>
          <a:ea typeface="+mn-ea"/>
          <a:cs typeface="+mn-cs"/>
        </a:font>
        <a:srgbClr val="000000"/>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wholeTbl>
    <a:band1H>
      <a:tcStyle>
        <a:tcBdr/>
        <a:fill>
          <a:solidFill>
            <a:srgbClr val="70AD47"/>
          </a:solidFill>
        </a:fill>
      </a:tcStyle>
    </a:band1H>
    <a:band2H>
      <a:tcStyle>
        <a:tcBdr/>
        <a:fill>
          <a:solidFill>
            <a:srgbClr val="70AD47"/>
          </a:solidFill>
        </a:fill>
      </a:tcStyle>
    </a:band2H>
    <a:band1V>
      <a:tcStyle>
        <a:tcBdr>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band1V>
    <a:band2V>
      <a:tcStyle>
        <a:tcBdr/>
        <a:fill>
          <a:solidFill>
            <a:srgbClr val="70AD47"/>
          </a:solidFill>
        </a:fill>
      </a:tcStyle>
    </a:band2V>
    <a:lastCol>
      <a:tcTxStyle b="on">
        <a:font>
          <a:latin typeface=""/>
          <a:ea typeface=""/>
          <a:cs typeface=""/>
        </a:font>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lastCol>
    <a:firstCol>
      <a:tcTxStyle b="on">
        <a:font>
          <a:latin typeface=""/>
          <a:ea typeface=""/>
          <a:cs typeface=""/>
        </a:font>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firstCol>
    <a:lastRow>
      <a:tcTxStyle b="on">
        <a:font>
          <a:latin typeface=""/>
          <a:ea typeface=""/>
          <a:cs typeface=""/>
        </a:font>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lastRow>
    <a:firstRow>
      <a:tcTxStyle b="on">
        <a:font>
          <a:latin typeface="+mn-lt"/>
          <a:ea typeface="+mn-ea"/>
          <a:cs typeface="+mn-cs"/>
        </a:font>
        <a:srgbClr val="FFFFFF"/>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FFFFFF"/>
              </a:solidFill>
              <a:prstDash val="solid"/>
              <a:round/>
              <a:headEnd type="none" w="med" len="med"/>
              <a:tailEnd type="none" w="med" len="med"/>
            </a:ln>
          </a:bottom>
        </a:tcBdr>
        <a:fill>
          <a:solidFill>
            <a:srgbClr val="70AD47"/>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41" autoAdjust="0"/>
    <p:restoredTop sz="94660"/>
  </p:normalViewPr>
  <p:slideViewPr>
    <p:cSldViewPr snapToGrid="0">
      <p:cViewPr varScale="1">
        <p:scale>
          <a:sx n="69" d="100"/>
          <a:sy n="69" d="100"/>
        </p:scale>
        <p:origin x="11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tockChart>
        <c:ser>
          <c:idx val="0"/>
          <c:order val="0"/>
          <c:tx>
            <c:strRef>
              <c:f>Sheet1!$B$1</c:f>
              <c:strCache>
                <c:ptCount val="1"/>
                <c:pt idx="0">
                  <c:v>High</c:v>
                </c:pt>
              </c:strCache>
            </c:strRef>
          </c:tx>
          <c:spPr>
            <a:ln w="19050" cap="rnd">
              <a:noFill/>
              <a:round/>
            </a:ln>
            <a:effectLst/>
          </c:spPr>
          <c:marker>
            <c:symbol val="none"/>
          </c:marker>
          <c:cat>
            <c:strRef>
              <c:f>Sheet1!$A$2:$A$8</c:f>
              <c:strCache>
                <c:ptCount val="7"/>
                <c:pt idx="0">
                  <c:v>Type 0</c:v>
                </c:pt>
                <c:pt idx="1">
                  <c:v>Type 0 High Speed</c:v>
                </c:pt>
                <c:pt idx="2">
                  <c:v>Type 1 Fade</c:v>
                </c:pt>
                <c:pt idx="3">
                  <c:v>Type 11 Fade</c:v>
                </c:pt>
                <c:pt idx="4">
                  <c:v>Type 111 Fade</c:v>
                </c:pt>
                <c:pt idx="5">
                  <c:v>Annex 9/3.2.2 - Vented Rotor - Material A</c:v>
                </c:pt>
                <c:pt idx="6">
                  <c:v>Annex 9/3.2.2 - Vented Rotor - Material B</c:v>
                </c:pt>
              </c:strCache>
            </c:strRef>
          </c:cat>
          <c:val>
            <c:numRef>
              <c:f>Sheet1!$B$2:$B$8</c:f>
              <c:numCache>
                <c:formatCode>General</c:formatCode>
                <c:ptCount val="7"/>
                <c:pt idx="0">
                  <c:v>143</c:v>
                </c:pt>
                <c:pt idx="1">
                  <c:v>188</c:v>
                </c:pt>
                <c:pt idx="2">
                  <c:v>430</c:v>
                </c:pt>
                <c:pt idx="3">
                  <c:v>341</c:v>
                </c:pt>
                <c:pt idx="4">
                  <c:v>372</c:v>
                </c:pt>
                <c:pt idx="5">
                  <c:v>100</c:v>
                </c:pt>
                <c:pt idx="6">
                  <c:v>85</c:v>
                </c:pt>
              </c:numCache>
            </c:numRef>
          </c:val>
          <c:smooth val="0"/>
          <c:extLst>
            <c:ext xmlns:c16="http://schemas.microsoft.com/office/drawing/2014/chart" uri="{C3380CC4-5D6E-409C-BE32-E72D297353CC}">
              <c16:uniqueId val="{00000000-DA07-4191-A8C0-EDB722991FC2}"/>
            </c:ext>
          </c:extLst>
        </c:ser>
        <c:ser>
          <c:idx val="1"/>
          <c:order val="1"/>
          <c:tx>
            <c:strRef>
              <c:f>Sheet1!$C$1</c:f>
              <c:strCache>
                <c:ptCount val="1"/>
                <c:pt idx="0">
                  <c:v>Low</c:v>
                </c:pt>
              </c:strCache>
            </c:strRef>
          </c:tx>
          <c:spPr>
            <a:ln w="19050" cap="rnd">
              <a:noFill/>
              <a:round/>
            </a:ln>
            <a:effectLst/>
          </c:spPr>
          <c:marker>
            <c:symbol val="none"/>
          </c:marker>
          <c:cat>
            <c:strRef>
              <c:f>Sheet1!$A$2:$A$8</c:f>
              <c:strCache>
                <c:ptCount val="7"/>
                <c:pt idx="0">
                  <c:v>Type 0</c:v>
                </c:pt>
                <c:pt idx="1">
                  <c:v>Type 0 High Speed</c:v>
                </c:pt>
                <c:pt idx="2">
                  <c:v>Type 1 Fade</c:v>
                </c:pt>
                <c:pt idx="3">
                  <c:v>Type 11 Fade</c:v>
                </c:pt>
                <c:pt idx="4">
                  <c:v>Type 111 Fade</c:v>
                </c:pt>
                <c:pt idx="5">
                  <c:v>Annex 9/3.2.2 - Vented Rotor - Material A</c:v>
                </c:pt>
                <c:pt idx="6">
                  <c:v>Annex 9/3.2.2 - Vented Rotor - Material B</c:v>
                </c:pt>
              </c:strCache>
            </c:strRef>
          </c:cat>
          <c:val>
            <c:numRef>
              <c:f>Sheet1!$C$2:$C$8</c:f>
              <c:numCache>
                <c:formatCode>General</c:formatCode>
                <c:ptCount val="7"/>
                <c:pt idx="0">
                  <c:v>40</c:v>
                </c:pt>
                <c:pt idx="1">
                  <c:v>40</c:v>
                </c:pt>
                <c:pt idx="2">
                  <c:v>379</c:v>
                </c:pt>
                <c:pt idx="3">
                  <c:v>284</c:v>
                </c:pt>
                <c:pt idx="4">
                  <c:v>358</c:v>
                </c:pt>
                <c:pt idx="5">
                  <c:v>406</c:v>
                </c:pt>
                <c:pt idx="6">
                  <c:v>365</c:v>
                </c:pt>
              </c:numCache>
            </c:numRef>
          </c:val>
          <c:smooth val="0"/>
          <c:extLst>
            <c:ext xmlns:c16="http://schemas.microsoft.com/office/drawing/2014/chart" uri="{C3380CC4-5D6E-409C-BE32-E72D297353CC}">
              <c16:uniqueId val="{00000001-DA07-4191-A8C0-EDB722991FC2}"/>
            </c:ext>
          </c:extLst>
        </c:ser>
        <c:ser>
          <c:idx val="2"/>
          <c:order val="2"/>
          <c:tx>
            <c:strRef>
              <c:f>Sheet1!$D$1</c:f>
              <c:strCache>
                <c:ptCount val="1"/>
                <c:pt idx="0">
                  <c:v>Mean</c:v>
                </c:pt>
              </c:strCache>
            </c:strRef>
          </c:tx>
          <c:spPr>
            <a:ln w="19050" cap="rnd">
              <a:noFill/>
              <a:round/>
            </a:ln>
            <a:effectLst/>
          </c:spPr>
          <c:marker>
            <c:symbol val="dot"/>
            <c:size val="3"/>
            <c:spPr>
              <a:solidFill>
                <a:schemeClr val="accent3"/>
              </a:solidFill>
              <a:ln w="34925">
                <a:solidFill>
                  <a:schemeClr val="accent3"/>
                </a:solidFill>
              </a:ln>
              <a:effectLst/>
            </c:spPr>
          </c:marker>
          <c:cat>
            <c:strRef>
              <c:f>Sheet1!$A$2:$A$8</c:f>
              <c:strCache>
                <c:ptCount val="7"/>
                <c:pt idx="0">
                  <c:v>Type 0</c:v>
                </c:pt>
                <c:pt idx="1">
                  <c:v>Type 0 High Speed</c:v>
                </c:pt>
                <c:pt idx="2">
                  <c:v>Type 1 Fade</c:v>
                </c:pt>
                <c:pt idx="3">
                  <c:v>Type 11 Fade</c:v>
                </c:pt>
                <c:pt idx="4">
                  <c:v>Type 111 Fade</c:v>
                </c:pt>
                <c:pt idx="5">
                  <c:v>Annex 9/3.2.2 - Vented Rotor - Material A</c:v>
                </c:pt>
                <c:pt idx="6">
                  <c:v>Annex 9/3.2.2 - Vented Rotor - Material B</c:v>
                </c:pt>
              </c:strCache>
            </c:strRef>
          </c:cat>
          <c:val>
            <c:numRef>
              <c:f>Sheet1!$D$2:$D$8</c:f>
              <c:numCache>
                <c:formatCode>General</c:formatCode>
                <c:ptCount val="7"/>
                <c:pt idx="0">
                  <c:v>113</c:v>
                </c:pt>
                <c:pt idx="1">
                  <c:v>148</c:v>
                </c:pt>
                <c:pt idx="2">
                  <c:v>396</c:v>
                </c:pt>
                <c:pt idx="3">
                  <c:v>317</c:v>
                </c:pt>
                <c:pt idx="4">
                  <c:v>365</c:v>
                </c:pt>
              </c:numCache>
            </c:numRef>
          </c:val>
          <c:smooth val="0"/>
          <c:extLst>
            <c:ext xmlns:c16="http://schemas.microsoft.com/office/drawing/2014/chart" uri="{C3380CC4-5D6E-409C-BE32-E72D297353CC}">
              <c16:uniqueId val="{00000002-DA07-4191-A8C0-EDB722991FC2}"/>
            </c:ext>
          </c:extLst>
        </c:ser>
        <c:dLbls>
          <c:showLegendKey val="0"/>
          <c:showVal val="0"/>
          <c:showCatName val="0"/>
          <c:showSerName val="0"/>
          <c:showPercent val="0"/>
          <c:showBubbleSize val="0"/>
        </c:dLbls>
        <c:hiLowLines>
          <c:spPr>
            <a:ln w="254000" cap="flat" cmpd="sng" algn="ctr">
              <a:solidFill>
                <a:srgbClr val="FF0000"/>
              </a:solidFill>
              <a:round/>
            </a:ln>
            <a:effectLst/>
          </c:spPr>
        </c:hiLowLines>
        <c:axId val="317161816"/>
        <c:axId val="317163384"/>
      </c:stockChart>
      <c:catAx>
        <c:axId val="317161816"/>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GB" sz="1600" b="1" dirty="0"/>
                  <a:t>Test Procedure</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17163384"/>
        <c:crosses val="autoZero"/>
        <c:auto val="1"/>
        <c:lblAlgn val="ctr"/>
        <c:lblOffset val="100"/>
        <c:noMultiLvlLbl val="0"/>
      </c:catAx>
      <c:valAx>
        <c:axId val="3171633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sz="1200" b="0" dirty="0"/>
                  <a:t>Temperature – Deg. c</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7161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264AEC23-9DA6-4508-9E5C-A18EF03B5217}" type="datetimeFigureOut">
              <a:rPr lang="en-GB" smtClean="0"/>
              <a:t>26/05/2021</a:t>
            </a:fld>
            <a:endParaRPr lang="en-GB"/>
          </a:p>
        </p:txBody>
      </p:sp>
      <p:sp>
        <p:nvSpPr>
          <p:cNvPr id="4" name="Slide Image Placeholder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0213" cy="3946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20238"/>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20238"/>
            <a:ext cx="2984500" cy="501650"/>
          </a:xfrm>
          <a:prstGeom prst="rect">
            <a:avLst/>
          </a:prstGeom>
        </p:spPr>
        <p:txBody>
          <a:bodyPr vert="horz" lIns="91440" tIns="45720" rIns="91440" bIns="45720" rtlCol="0" anchor="b"/>
          <a:lstStyle>
            <a:lvl1pPr algn="r">
              <a:defRPr sz="1200"/>
            </a:lvl1pPr>
          </a:lstStyle>
          <a:p>
            <a:fld id="{61BE0DEE-86A4-4ED1-9025-3416E395FE66}" type="slidenum">
              <a:rPr lang="en-GB" smtClean="0"/>
              <a:t>‹#›</a:t>
            </a:fld>
            <a:endParaRPr lang="en-GB"/>
          </a:p>
        </p:txBody>
      </p:sp>
    </p:spTree>
    <p:extLst>
      <p:ext uri="{BB962C8B-B14F-4D97-AF65-F5344CB8AC3E}">
        <p14:creationId xmlns:p14="http://schemas.microsoft.com/office/powerpoint/2010/main" val="4278981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BE0DEE-86A4-4ED1-9025-3416E395FE66}" type="slidenum">
              <a:rPr lang="en-GB" smtClean="0"/>
              <a:t>6</a:t>
            </a:fld>
            <a:endParaRPr lang="en-GB"/>
          </a:p>
        </p:txBody>
      </p:sp>
    </p:spTree>
    <p:extLst>
      <p:ext uri="{BB962C8B-B14F-4D97-AF65-F5344CB8AC3E}">
        <p14:creationId xmlns:p14="http://schemas.microsoft.com/office/powerpoint/2010/main" val="1049766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B7CEC128-40F7-44A3-996B-C8F60461DD6E}" type="datetime1">
              <a:rPr lang="en-GB"/>
              <a:pPr lvl="0"/>
              <a:t>26/05/2021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A4FFE3FD-E618-4A07-813B-1139DEED07D8}" type="slidenum">
              <a:t>‹#›</a:t>
            </a:fld>
            <a:endParaRPr lang="en-GB"/>
          </a:p>
        </p:txBody>
      </p:sp>
    </p:spTree>
    <p:extLst>
      <p:ext uri="{BB962C8B-B14F-4D97-AF65-F5344CB8AC3E}">
        <p14:creationId xmlns:p14="http://schemas.microsoft.com/office/powerpoint/2010/main" val="377419267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883470F6-6122-4261-AE77-A4BE85CA6B48}" type="datetime1">
              <a:rPr lang="en-GB"/>
              <a:pPr lvl="0"/>
              <a:t>26/05/2021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06153F44-33C8-440D-A852-11844BF5EF61}" type="slidenum">
              <a:t>‹#›</a:t>
            </a:fld>
            <a:endParaRPr lang="en-GB"/>
          </a:p>
        </p:txBody>
      </p:sp>
    </p:spTree>
    <p:extLst>
      <p:ext uri="{BB962C8B-B14F-4D97-AF65-F5344CB8AC3E}">
        <p14:creationId xmlns:p14="http://schemas.microsoft.com/office/powerpoint/2010/main" val="79355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ABA1BCAB-6E43-4465-976E-42699CEDD888}" type="datetime1">
              <a:rPr lang="en-GB"/>
              <a:pPr lvl="0"/>
              <a:t>26/05/2021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C360634F-2FF6-49BC-B244-3AC2BD825206}" type="slidenum">
              <a:t>‹#›</a:t>
            </a:fld>
            <a:endParaRPr lang="en-GB"/>
          </a:p>
        </p:txBody>
      </p:sp>
    </p:spTree>
    <p:extLst>
      <p:ext uri="{BB962C8B-B14F-4D97-AF65-F5344CB8AC3E}">
        <p14:creationId xmlns:p14="http://schemas.microsoft.com/office/powerpoint/2010/main" val="426226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13EA3B52-2621-41E5-AB79-B20DEEF00028}" type="datetime1">
              <a:rPr lang="en-GB"/>
              <a:pPr lvl="0"/>
              <a:t>26/05/2021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58F46D0E-0A9B-4FC0-8EF5-4E470D4CE9AA}" type="slidenum">
              <a:t>‹#›</a:t>
            </a:fld>
            <a:endParaRPr lang="en-GB"/>
          </a:p>
        </p:txBody>
      </p:sp>
    </p:spTree>
    <p:extLst>
      <p:ext uri="{BB962C8B-B14F-4D97-AF65-F5344CB8AC3E}">
        <p14:creationId xmlns:p14="http://schemas.microsoft.com/office/powerpoint/2010/main" val="167308883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2B89E92B-C29B-4729-939B-2C550B17802A}" type="datetime1">
              <a:rPr lang="en-GB"/>
              <a:pPr lvl="0"/>
              <a:t>26/05/2021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0F695C3C-501D-43CF-94A5-560B1E96D35D}" type="slidenum">
              <a:t>‹#›</a:t>
            </a:fld>
            <a:endParaRPr lang="en-GB"/>
          </a:p>
        </p:txBody>
      </p:sp>
    </p:spTree>
    <p:extLst>
      <p:ext uri="{BB962C8B-B14F-4D97-AF65-F5344CB8AC3E}">
        <p14:creationId xmlns:p14="http://schemas.microsoft.com/office/powerpoint/2010/main" val="177389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2683BD88-A689-4F19-9194-0DDBEA725F2F}" type="datetime1">
              <a:rPr lang="en-GB"/>
              <a:pPr lvl="0"/>
              <a:t>26/05/2021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2EC9547A-D62D-404A-B9D8-4AD5CAE59ADB}" type="slidenum">
              <a:t>‹#›</a:t>
            </a:fld>
            <a:endParaRPr lang="en-GB"/>
          </a:p>
        </p:txBody>
      </p:sp>
    </p:spTree>
    <p:extLst>
      <p:ext uri="{BB962C8B-B14F-4D97-AF65-F5344CB8AC3E}">
        <p14:creationId xmlns:p14="http://schemas.microsoft.com/office/powerpoint/2010/main" val="356828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07D33199-016E-4440-B38C-299F58EABD1A}" type="datetime1">
              <a:rPr lang="en-GB"/>
              <a:pPr lvl="0"/>
              <a:t>26/05/2021</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CB00C839-C354-423C-95D1-F91C8CF97FA2}" type="slidenum">
              <a:t>‹#›</a:t>
            </a:fld>
            <a:endParaRPr lang="en-GB"/>
          </a:p>
        </p:txBody>
      </p:sp>
    </p:spTree>
    <p:extLst>
      <p:ext uri="{BB962C8B-B14F-4D97-AF65-F5344CB8AC3E}">
        <p14:creationId xmlns:p14="http://schemas.microsoft.com/office/powerpoint/2010/main" val="290686362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427EBA28-E94E-4397-8953-525AFFBDBEE2}" type="datetime1">
              <a:rPr lang="en-GB"/>
              <a:pPr lvl="0"/>
              <a:t>26/05/2021</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94B30220-0CF0-4DA8-9EB6-D48D93440761}" type="slidenum">
              <a:t>‹#›</a:t>
            </a:fld>
            <a:endParaRPr lang="en-GB"/>
          </a:p>
        </p:txBody>
      </p:sp>
    </p:spTree>
    <p:extLst>
      <p:ext uri="{BB962C8B-B14F-4D97-AF65-F5344CB8AC3E}">
        <p14:creationId xmlns:p14="http://schemas.microsoft.com/office/powerpoint/2010/main" val="41683916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CFFBBBE2-F5ED-4348-84E8-9A35996C8BAE}" type="datetime1">
              <a:rPr lang="en-GB"/>
              <a:pPr lvl="0"/>
              <a:t>26/05/2021</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C54D38E0-124B-4DB1-97CF-712A5333FA3D}" type="slidenum">
              <a:t>‹#›</a:t>
            </a:fld>
            <a:endParaRPr lang="en-GB"/>
          </a:p>
        </p:txBody>
      </p:sp>
    </p:spTree>
    <p:extLst>
      <p:ext uri="{BB962C8B-B14F-4D97-AF65-F5344CB8AC3E}">
        <p14:creationId xmlns:p14="http://schemas.microsoft.com/office/powerpoint/2010/main" val="131152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FC5C5551-4A71-4D6B-85B6-01609FD6700A}" type="datetime1">
              <a:rPr lang="en-GB"/>
              <a:pPr lvl="0"/>
              <a:t>26/05/2021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C7D16592-E2DC-44E0-8EB7-D5F0DB23D0A2}" type="slidenum">
              <a:t>‹#›</a:t>
            </a:fld>
            <a:endParaRPr lang="en-GB"/>
          </a:p>
        </p:txBody>
      </p:sp>
    </p:spTree>
    <p:extLst>
      <p:ext uri="{BB962C8B-B14F-4D97-AF65-F5344CB8AC3E}">
        <p14:creationId xmlns:p14="http://schemas.microsoft.com/office/powerpoint/2010/main" val="1986456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A50FC6D5-D366-4F1B-97E3-655A5A1A0B98}" type="datetime1">
              <a:rPr lang="en-GB"/>
              <a:pPr lvl="0"/>
              <a:t>26/05/2021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ACB11A81-4B12-4928-85EF-DF905C124F6A}" type="slidenum">
              <a:t>‹#›</a:t>
            </a:fld>
            <a:endParaRPr lang="en-GB"/>
          </a:p>
        </p:txBody>
      </p:sp>
    </p:spTree>
    <p:extLst>
      <p:ext uri="{BB962C8B-B14F-4D97-AF65-F5344CB8AC3E}">
        <p14:creationId xmlns:p14="http://schemas.microsoft.com/office/powerpoint/2010/main" val="319162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C35F348D-BACB-455C-BF2D-2A4AB065040B}" type="datetime1">
              <a:rPr lang="en-GB"/>
              <a:pPr lvl="0"/>
              <a:t>26/05/2021</a:t>
            </a:fld>
            <a:endParaRPr lang="en-GB"/>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42366360-ECAB-4D5A-98DB-0204BB4DD12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3997" y="2099917"/>
            <a:ext cx="9144000" cy="2387598"/>
          </a:xfrm>
        </p:spPr>
        <p:txBody>
          <a:bodyPr>
            <a:normAutofit/>
          </a:bodyPr>
          <a:lstStyle/>
          <a:p>
            <a:pPr lvl="0"/>
            <a:r>
              <a:rPr lang="en-GB" dirty="0"/>
              <a:t>UN Regulation No. 90 – CoP</a:t>
            </a:r>
            <a:br>
              <a:rPr lang="en-GB" dirty="0"/>
            </a:br>
            <a:r>
              <a:rPr lang="en-GB" sz="4000" dirty="0"/>
              <a:t>Annex 9 – 3.1.1 (HCV)</a:t>
            </a:r>
            <a:br>
              <a:rPr lang="en-GB" sz="4000" dirty="0"/>
            </a:br>
            <a:br>
              <a:rPr lang="en-GB" sz="1600" dirty="0"/>
            </a:br>
            <a:r>
              <a:rPr lang="en-GB" sz="2400" dirty="0"/>
              <a:t>Document replacing GRVA-09-41 and GRVA-07-52</a:t>
            </a:r>
            <a:endParaRPr lang="en-GB" dirty="0"/>
          </a:p>
        </p:txBody>
      </p:sp>
      <p:sp>
        <p:nvSpPr>
          <p:cNvPr id="3" name="Subtitle 2"/>
          <p:cNvSpPr txBox="1">
            <a:spLocks noGrp="1"/>
          </p:cNvSpPr>
          <p:nvPr>
            <p:ph type="subTitle" idx="1"/>
          </p:nvPr>
        </p:nvSpPr>
        <p:spPr>
          <a:xfrm>
            <a:off x="1523997" y="4862670"/>
            <a:ext cx="9144000" cy="526076"/>
          </a:xfrm>
        </p:spPr>
        <p:txBody>
          <a:bodyPr/>
          <a:lstStyle/>
          <a:p>
            <a:r>
              <a:rPr lang="en-GB" dirty="0"/>
              <a:t>Additional Supporting Data</a:t>
            </a:r>
          </a:p>
        </p:txBody>
      </p:sp>
      <p:graphicFrame>
        <p:nvGraphicFramePr>
          <p:cNvPr id="7" name="Table 6">
            <a:extLst>
              <a:ext uri="{FF2B5EF4-FFF2-40B4-BE49-F238E27FC236}">
                <a16:creationId xmlns:a16="http://schemas.microsoft.com/office/drawing/2014/main" id="{A2843317-AA65-4ACE-87EA-61DE9A636E58}"/>
              </a:ext>
            </a:extLst>
          </p:cNvPr>
          <p:cNvGraphicFramePr>
            <a:graphicFrameLocks noGrp="1"/>
          </p:cNvGraphicFramePr>
          <p:nvPr/>
        </p:nvGraphicFramePr>
        <p:xfrm>
          <a:off x="1315092" y="274892"/>
          <a:ext cx="10451455" cy="457200"/>
        </p:xfrm>
        <a:graphic>
          <a:graphicData uri="http://schemas.openxmlformats.org/drawingml/2006/table">
            <a:tbl>
              <a:tblPr firstRow="1" firstCol="1" bandRow="1"/>
              <a:tblGrid>
                <a:gridCol w="4977608">
                  <a:extLst>
                    <a:ext uri="{9D8B030D-6E8A-4147-A177-3AD203B41FA5}">
                      <a16:colId xmlns:a16="http://schemas.microsoft.com/office/drawing/2014/main" val="2251307935"/>
                    </a:ext>
                  </a:extLst>
                </a:gridCol>
                <a:gridCol w="5473847">
                  <a:extLst>
                    <a:ext uri="{9D8B030D-6E8A-4147-A177-3AD203B41FA5}">
                      <a16:colId xmlns:a16="http://schemas.microsoft.com/office/drawing/2014/main" val="3359326100"/>
                    </a:ext>
                  </a:extLst>
                </a:gridCol>
              </a:tblGrid>
              <a:tr h="0">
                <a:tc>
                  <a:txBody>
                    <a:bodyPr/>
                    <a:lstStyle/>
                    <a:p>
                      <a:r>
                        <a:rPr lang="en-GB" sz="1000" b="0" dirty="0">
                          <a:effectLst/>
                          <a:latin typeface="Times New Roman" panose="02020603050405020304" pitchFamily="18" charset="0"/>
                          <a:ea typeface="Times New Roman" panose="02020603050405020304" pitchFamily="18" charset="0"/>
                        </a:rPr>
                        <a:t>Submitted by the experts from CLEPA</a:t>
                      </a:r>
                      <a:endParaRPr lang="en-GB" sz="9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a:txBody>
                    <a:bodyPr/>
                    <a:lstStyle/>
                    <a:p>
                      <a:pPr marL="834390">
                        <a:lnSpc>
                          <a:spcPts val="1200"/>
                        </a:lnSpc>
                      </a:pPr>
                      <a:r>
                        <a:rPr lang="en-GB" sz="1000" u="sng" dirty="0">
                          <a:effectLst/>
                          <a:latin typeface="Times New Roman" panose="02020603050405020304" pitchFamily="18" charset="0"/>
                          <a:ea typeface="Times New Roman" panose="02020603050405020304" pitchFamily="18" charset="0"/>
                        </a:rPr>
                        <a:t>Informal document</a:t>
                      </a:r>
                      <a:r>
                        <a:rPr lang="en-GB" sz="1000" dirty="0">
                          <a:effectLst/>
                          <a:latin typeface="Times New Roman" panose="02020603050405020304" pitchFamily="18" charset="0"/>
                          <a:ea typeface="Times New Roman" panose="02020603050405020304" pitchFamily="18" charset="0"/>
                        </a:rPr>
                        <a:t> </a:t>
                      </a:r>
                      <a:r>
                        <a:rPr lang="en-GB" sz="1000" b="1" dirty="0">
                          <a:effectLst/>
                          <a:latin typeface="Times New Roman" panose="02020603050405020304" pitchFamily="18" charset="0"/>
                          <a:ea typeface="Times New Roman" panose="02020603050405020304" pitchFamily="18" charset="0"/>
                        </a:rPr>
                        <a:t>GRVA-10-29/Rev.1</a:t>
                      </a:r>
                    </a:p>
                    <a:p>
                      <a:pPr marL="834390"/>
                      <a:r>
                        <a:rPr lang="en-GB" sz="1000" b="0" dirty="0">
                          <a:effectLst/>
                          <a:latin typeface="Times New Roman" panose="02020603050405020304" pitchFamily="18" charset="0"/>
                          <a:ea typeface="Times New Roman" panose="02020603050405020304" pitchFamily="18" charset="0"/>
                        </a:rPr>
                        <a:t>10th GRVA, 25-28 May 2021, </a:t>
                      </a:r>
                      <a:br>
                        <a:rPr lang="en-GB" sz="1000" b="0" dirty="0">
                          <a:effectLst/>
                          <a:latin typeface="Times New Roman" panose="02020603050405020304" pitchFamily="18" charset="0"/>
                          <a:ea typeface="Times New Roman" panose="02020603050405020304" pitchFamily="18" charset="0"/>
                        </a:rPr>
                      </a:br>
                      <a:r>
                        <a:rPr lang="en-GB" sz="1000" b="0" dirty="0">
                          <a:effectLst/>
                          <a:latin typeface="Times New Roman" panose="02020603050405020304" pitchFamily="18" charset="0"/>
                          <a:ea typeface="Times New Roman" panose="02020603050405020304" pitchFamily="18" charset="0"/>
                        </a:rPr>
                        <a:t>Agenda item 10</a:t>
                      </a:r>
                      <a:endParaRPr lang="en-GB" sz="9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22114651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39748" y="101109"/>
            <a:ext cx="10515600" cy="735890"/>
          </a:xfrm>
        </p:spPr>
        <p:txBody>
          <a:bodyPr>
            <a:normAutofit/>
          </a:bodyPr>
          <a:lstStyle/>
          <a:p>
            <a:pPr lvl="0"/>
            <a:r>
              <a:rPr lang="en-GB" sz="4000" dirty="0"/>
              <a:t>The new proposal – Annex 9 / 3.1.1. - HCV</a:t>
            </a:r>
          </a:p>
        </p:txBody>
      </p:sp>
      <p:sp>
        <p:nvSpPr>
          <p:cNvPr id="3" name="Text Placeholder 2"/>
          <p:cNvSpPr txBox="1">
            <a:spLocks noGrp="1"/>
          </p:cNvSpPr>
          <p:nvPr>
            <p:ph type="body" idx="1"/>
          </p:nvPr>
        </p:nvSpPr>
        <p:spPr>
          <a:xfrm>
            <a:off x="451556" y="1280165"/>
            <a:ext cx="5157782" cy="823910"/>
          </a:xfrm>
        </p:spPr>
        <p:txBody>
          <a:bodyPr/>
          <a:lstStyle/>
          <a:p>
            <a:pPr lvl="0"/>
            <a:r>
              <a:rPr lang="en-GB" dirty="0"/>
              <a:t>Current Requirement </a:t>
            </a:r>
          </a:p>
        </p:txBody>
      </p:sp>
      <p:sp>
        <p:nvSpPr>
          <p:cNvPr id="4" name="Content Placeholder 3"/>
          <p:cNvSpPr txBox="1">
            <a:spLocks noGrp="1"/>
          </p:cNvSpPr>
          <p:nvPr>
            <p:ph type="body" idx="3"/>
          </p:nvPr>
        </p:nvSpPr>
        <p:spPr>
          <a:xfrm>
            <a:off x="451556" y="2432855"/>
            <a:ext cx="5738496" cy="4264735"/>
          </a:xfrm>
        </p:spPr>
        <p:txBody>
          <a:bodyPr anchor="t"/>
          <a:lstStyle/>
          <a:p>
            <a:pPr marL="228600" lvl="0" indent="-228600">
              <a:buChar char="•"/>
            </a:pPr>
            <a:r>
              <a:rPr lang="en-GB" sz="2600" b="0" dirty="0"/>
              <a:t>3.1.1.	The machine shall be equipped with a disc brake of the </a:t>
            </a:r>
            <a:r>
              <a:rPr lang="en-GB" sz="2600" b="0" dirty="0">
                <a:solidFill>
                  <a:srgbClr val="FF0000"/>
                </a:solidFill>
              </a:rPr>
              <a:t>fixed calliper type with a cylinder diameter of 60 mm and a solid (not ventilated) brake disc</a:t>
            </a:r>
            <a:r>
              <a:rPr lang="en-GB" sz="2600" b="0" dirty="0"/>
              <a:t> having a diameter of 278 ± 2 mm and a thickness of 12 mm ± 0.5 mm.</a:t>
            </a:r>
            <a:r>
              <a:rPr lang="en-GB" sz="2600" dirty="0"/>
              <a:t> </a:t>
            </a:r>
            <a:r>
              <a:rPr lang="en-GB" sz="2600" b="0" dirty="0"/>
              <a:t>A rectangular piece of the friction material with an area of 44 cm</a:t>
            </a:r>
            <a:r>
              <a:rPr lang="en-GB" sz="2600" b="0" baseline="30000" dirty="0"/>
              <a:t>2</a:t>
            </a:r>
            <a:r>
              <a:rPr lang="en-GB" sz="2600" b="0" dirty="0"/>
              <a:t> ± 0.5 cm</a:t>
            </a:r>
            <a:r>
              <a:rPr lang="en-GB" sz="2600" b="0" baseline="30000" dirty="0"/>
              <a:t>2</a:t>
            </a:r>
            <a:r>
              <a:rPr lang="en-GB" sz="2600" b="0" dirty="0"/>
              <a:t> and a thickness of at least 6 mm shall be attached to the backing plate</a:t>
            </a:r>
          </a:p>
        </p:txBody>
      </p:sp>
      <p:sp>
        <p:nvSpPr>
          <p:cNvPr id="8" name="Callout: Line 7">
            <a:extLst>
              <a:ext uri="{FF2B5EF4-FFF2-40B4-BE49-F238E27FC236}">
                <a16:creationId xmlns:a16="http://schemas.microsoft.com/office/drawing/2014/main" id="{29496F91-9CCF-49AB-8C2A-702A7C439F5B}"/>
              </a:ext>
            </a:extLst>
          </p:cNvPr>
          <p:cNvSpPr/>
          <p:nvPr/>
        </p:nvSpPr>
        <p:spPr>
          <a:xfrm>
            <a:off x="3719858" y="1385455"/>
            <a:ext cx="2177690" cy="942110"/>
          </a:xfrm>
          <a:prstGeom prst="borderCallout1">
            <a:avLst>
              <a:gd name="adj1" fmla="val 68375"/>
              <a:gd name="adj2" fmla="val -333"/>
              <a:gd name="adj3" fmla="val 200796"/>
              <a:gd name="adj4" fmla="val -93330"/>
            </a:avLst>
          </a:prstGeom>
          <a:solidFill>
            <a:srgbClr val="FF0000">
              <a:alpha val="50000"/>
            </a:srgbClr>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Components no longer commercially available </a:t>
            </a:r>
            <a:endParaRPr lang="en-GB" dirty="0">
              <a:solidFill>
                <a:schemeClr val="tx1"/>
              </a:solidFill>
            </a:endParaRPr>
          </a:p>
        </p:txBody>
      </p:sp>
    </p:spTree>
    <p:extLst>
      <p:ext uri="{BB962C8B-B14F-4D97-AF65-F5344CB8AC3E}">
        <p14:creationId xmlns:p14="http://schemas.microsoft.com/office/powerpoint/2010/main" val="96127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39748" y="101109"/>
            <a:ext cx="10515600" cy="735890"/>
          </a:xfrm>
        </p:spPr>
        <p:txBody>
          <a:bodyPr>
            <a:normAutofit/>
          </a:bodyPr>
          <a:lstStyle/>
          <a:p>
            <a:pPr lvl="0"/>
            <a:r>
              <a:rPr lang="en-GB" sz="4000" dirty="0"/>
              <a:t>The new proposal – Annex 9 / 3.1.1. - HCV</a:t>
            </a:r>
          </a:p>
        </p:txBody>
      </p:sp>
      <p:sp>
        <p:nvSpPr>
          <p:cNvPr id="5" name="Text Placeholder 4"/>
          <p:cNvSpPr txBox="1">
            <a:spLocks noGrp="1"/>
          </p:cNvSpPr>
          <p:nvPr>
            <p:ph idx="2"/>
          </p:nvPr>
        </p:nvSpPr>
        <p:spPr>
          <a:xfrm>
            <a:off x="6430636" y="770409"/>
            <a:ext cx="5183184" cy="823910"/>
          </a:xfrm>
        </p:spPr>
        <p:txBody>
          <a:bodyPr anchor="b"/>
          <a:lstStyle/>
          <a:p>
            <a:pPr marL="0" lvl="0" indent="0">
              <a:buNone/>
            </a:pPr>
            <a:r>
              <a:rPr lang="en-GB" sz="2400" b="1" dirty="0"/>
              <a:t>New Proposal</a:t>
            </a:r>
          </a:p>
        </p:txBody>
      </p:sp>
      <p:sp>
        <p:nvSpPr>
          <p:cNvPr id="6" name="Content Placeholder 5"/>
          <p:cNvSpPr txBox="1">
            <a:spLocks noGrp="1"/>
          </p:cNvSpPr>
          <p:nvPr>
            <p:ph idx="4"/>
          </p:nvPr>
        </p:nvSpPr>
        <p:spPr>
          <a:xfrm>
            <a:off x="6048115" y="1719350"/>
            <a:ext cx="5565705" cy="4742410"/>
          </a:xfrm>
        </p:spPr>
        <p:txBody>
          <a:bodyPr>
            <a:noAutofit/>
          </a:bodyPr>
          <a:lstStyle/>
          <a:p>
            <a:pPr marL="0" lvl="0" indent="0">
              <a:lnSpc>
                <a:spcPct val="70000"/>
              </a:lnSpc>
              <a:buNone/>
            </a:pPr>
            <a:r>
              <a:rPr lang="en-GB" sz="2000" b="1" dirty="0">
                <a:latin typeface="+mn-lt"/>
              </a:rPr>
              <a:t>Keep 3.1.1. unchanged and add a new paragraph:</a:t>
            </a:r>
            <a:br>
              <a:rPr lang="en-GB" sz="2000" b="1" dirty="0">
                <a:latin typeface="+mn-lt"/>
              </a:rPr>
            </a:br>
            <a:br>
              <a:rPr lang="en-GB" sz="1800" dirty="0">
                <a:latin typeface="+mn-lt"/>
              </a:rPr>
            </a:br>
            <a:r>
              <a:rPr lang="en-GB" sz="2000" b="1" dirty="0">
                <a:solidFill>
                  <a:srgbClr val="0070C0"/>
                </a:solidFill>
                <a:latin typeface="+mn-lt"/>
              </a:rPr>
              <a:t>3.1.1.1. </a:t>
            </a:r>
            <a:r>
              <a:rPr lang="en-GB" sz="2000" dirty="0">
                <a:solidFill>
                  <a:srgbClr val="0070C0"/>
                </a:solidFill>
                <a:latin typeface="+mn-lt"/>
              </a:rPr>
              <a:t>Alternatively the machine may be equipped with a disc brake and corresponding brake disc having a diameter of 278 ± 2 mm such as to allow a rectangular piece of the friction material with a surface area of 44cm</a:t>
            </a:r>
            <a:r>
              <a:rPr lang="en-GB" sz="2000" baseline="30000" dirty="0">
                <a:solidFill>
                  <a:srgbClr val="0070C0"/>
                </a:solidFill>
                <a:latin typeface="+mn-lt"/>
              </a:rPr>
              <a:t>2</a:t>
            </a:r>
            <a:r>
              <a:rPr lang="en-GB" sz="2000" dirty="0">
                <a:solidFill>
                  <a:srgbClr val="0070C0"/>
                </a:solidFill>
                <a:latin typeface="+mn-lt"/>
              </a:rPr>
              <a:t> ± 0.5cm</a:t>
            </a:r>
            <a:r>
              <a:rPr lang="en-GB" sz="2000" baseline="30000" dirty="0">
                <a:solidFill>
                  <a:srgbClr val="0070C0"/>
                </a:solidFill>
                <a:latin typeface="+mn-lt"/>
              </a:rPr>
              <a:t>2</a:t>
            </a:r>
            <a:r>
              <a:rPr lang="en-GB" sz="2000" dirty="0">
                <a:solidFill>
                  <a:srgbClr val="0070C0"/>
                </a:solidFill>
                <a:latin typeface="+mn-lt"/>
              </a:rPr>
              <a:t> and a thickness of at least 6 mm to be attached to the backing plates of the disc brake. </a:t>
            </a:r>
          </a:p>
          <a:p>
            <a:pPr marL="0" lvl="0" indent="0">
              <a:lnSpc>
                <a:spcPct val="70000"/>
              </a:lnSpc>
              <a:buNone/>
            </a:pPr>
            <a:r>
              <a:rPr lang="en-GB" sz="2000" dirty="0">
                <a:solidFill>
                  <a:srgbClr val="0070C0"/>
                </a:solidFill>
                <a:latin typeface="+mn-lt"/>
              </a:rPr>
              <a:t>In this case the Registered Values of friction to be used for ongoing COP checks shall be established in accordance with the technical service by comparative tests using the same batch of friction material with the test hardware specified in 3.1.1 and the alternative hardware. </a:t>
            </a:r>
          </a:p>
          <a:p>
            <a:pPr marL="0" lvl="0" indent="0">
              <a:lnSpc>
                <a:spcPct val="70000"/>
              </a:lnSpc>
              <a:buNone/>
            </a:pPr>
            <a:r>
              <a:rPr lang="en-US" sz="2000" dirty="0">
                <a:solidFill>
                  <a:srgbClr val="0070C0"/>
                </a:solidFill>
                <a:latin typeface="+mn-lt"/>
              </a:rPr>
              <a:t>The applicant shall provide the values for the friction behavior resulting from the use of alternative test hardware in accordance with Annex 9 para 3.4.1 of this Regulation and the results shall be attached to the type-approval report</a:t>
            </a:r>
            <a:endParaRPr lang="en-GB" sz="2000" dirty="0">
              <a:latin typeface="+mn-lt"/>
            </a:endParaRPr>
          </a:p>
        </p:txBody>
      </p:sp>
      <p:sp>
        <p:nvSpPr>
          <p:cNvPr id="7" name="TextBox 6"/>
          <p:cNvSpPr txBox="1"/>
          <p:nvPr/>
        </p:nvSpPr>
        <p:spPr>
          <a:xfrm>
            <a:off x="1645920" y="2346960"/>
            <a:ext cx="3276600" cy="923330"/>
          </a:xfrm>
          <a:prstGeom prst="rect">
            <a:avLst/>
          </a:prstGeom>
          <a:solidFill>
            <a:schemeClr val="bg1">
              <a:lumMod val="85000"/>
            </a:schemeClr>
          </a:solidFill>
        </p:spPr>
        <p:txBody>
          <a:bodyPr wrap="square" rtlCol="0">
            <a:spAutoFit/>
          </a:bodyPr>
          <a:lstStyle/>
          <a:p>
            <a:pPr algn="ctr"/>
            <a:r>
              <a:rPr lang="en-GB" dirty="0"/>
              <a:t>Removes restriction on type of</a:t>
            </a:r>
          </a:p>
          <a:p>
            <a:pPr marL="285750" indent="-285750" algn="ctr">
              <a:buFont typeface="Arial" panose="020B0604020202020204" pitchFamily="34" charset="0"/>
              <a:buChar char="•"/>
            </a:pPr>
            <a:r>
              <a:rPr lang="en-GB" dirty="0"/>
              <a:t>Brake calliper </a:t>
            </a:r>
          </a:p>
          <a:p>
            <a:pPr marL="285750" indent="-285750" algn="ctr">
              <a:buFont typeface="Arial" panose="020B0604020202020204" pitchFamily="34" charset="0"/>
              <a:buChar char="•"/>
            </a:pPr>
            <a:r>
              <a:rPr lang="en-GB" dirty="0"/>
              <a:t>Brake disc</a:t>
            </a:r>
          </a:p>
        </p:txBody>
      </p:sp>
      <p:sp>
        <p:nvSpPr>
          <p:cNvPr id="8" name="TextBox 7"/>
          <p:cNvSpPr txBox="1"/>
          <p:nvPr/>
        </p:nvSpPr>
        <p:spPr>
          <a:xfrm flipH="1">
            <a:off x="1645920" y="3767389"/>
            <a:ext cx="3276600" cy="1200329"/>
          </a:xfrm>
          <a:prstGeom prst="rect">
            <a:avLst/>
          </a:prstGeom>
          <a:solidFill>
            <a:schemeClr val="bg1">
              <a:lumMod val="85000"/>
            </a:schemeClr>
          </a:solidFill>
        </p:spPr>
        <p:txBody>
          <a:bodyPr wrap="square" rtlCol="0">
            <a:spAutoFit/>
          </a:bodyPr>
          <a:lstStyle/>
          <a:p>
            <a:pPr algn="ctr"/>
            <a:r>
              <a:rPr lang="en-GB" dirty="0"/>
              <a:t>Change of hardware requires back to back tests to determine effect (if any) on Registered Values</a:t>
            </a:r>
          </a:p>
        </p:txBody>
      </p:sp>
      <p:sp>
        <p:nvSpPr>
          <p:cNvPr id="11" name="TextBox 10"/>
          <p:cNvSpPr txBox="1"/>
          <p:nvPr/>
        </p:nvSpPr>
        <p:spPr>
          <a:xfrm>
            <a:off x="1645921" y="5231630"/>
            <a:ext cx="3276600" cy="923330"/>
          </a:xfrm>
          <a:prstGeom prst="rect">
            <a:avLst/>
          </a:prstGeom>
          <a:solidFill>
            <a:schemeClr val="bg1">
              <a:lumMod val="85000"/>
            </a:schemeClr>
          </a:solidFill>
        </p:spPr>
        <p:txBody>
          <a:bodyPr wrap="square" rtlCol="0">
            <a:spAutoFit/>
          </a:bodyPr>
          <a:lstStyle/>
          <a:p>
            <a:pPr algn="ctr"/>
            <a:r>
              <a:rPr lang="en-GB" dirty="0"/>
              <a:t>Existing Registered Friction Values either re-confirmed or new values established </a:t>
            </a:r>
          </a:p>
        </p:txBody>
      </p:sp>
      <p:cxnSp>
        <p:nvCxnSpPr>
          <p:cNvPr id="4" name="Straight Connector 3"/>
          <p:cNvCxnSpPr/>
          <p:nvPr/>
        </p:nvCxnSpPr>
        <p:spPr>
          <a:xfrm>
            <a:off x="5212080" y="2804160"/>
            <a:ext cx="502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12080" y="4312920"/>
            <a:ext cx="502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12080" y="5577840"/>
            <a:ext cx="5029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26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of Discussion </a:t>
            </a:r>
          </a:p>
        </p:txBody>
      </p:sp>
      <p:sp>
        <p:nvSpPr>
          <p:cNvPr id="3" name="Content Placeholder 2"/>
          <p:cNvSpPr>
            <a:spLocks noGrp="1"/>
          </p:cNvSpPr>
          <p:nvPr>
            <p:ph idx="1"/>
          </p:nvPr>
        </p:nvSpPr>
        <p:spPr/>
        <p:txBody>
          <a:bodyPr/>
          <a:lstStyle/>
          <a:p>
            <a:r>
              <a:rPr lang="en-GB" dirty="0"/>
              <a:t>1) Use of alternative type of brake calliper – </a:t>
            </a:r>
            <a:r>
              <a:rPr lang="en-GB" i="1" dirty="0"/>
              <a:t>Agreed </a:t>
            </a:r>
          </a:p>
          <a:p>
            <a:r>
              <a:rPr lang="en-GB" dirty="0"/>
              <a:t>2)  Use of alternative type of brake disc</a:t>
            </a:r>
          </a:p>
          <a:p>
            <a:pPr lvl="1"/>
            <a:r>
              <a:rPr lang="en-GB" dirty="0"/>
              <a:t>Vented rotor will result in lower EOS temperatures – will these be lower than temperature range experienced on approval tests ?</a:t>
            </a:r>
          </a:p>
          <a:p>
            <a:pPr marL="457200" lvl="1" indent="0">
              <a:buNone/>
            </a:pPr>
            <a:endParaRPr lang="en-GB" dirty="0"/>
          </a:p>
          <a:p>
            <a:pPr marL="0" indent="0">
              <a:buNone/>
            </a:pPr>
            <a:r>
              <a:rPr lang="en-GB" dirty="0"/>
              <a:t>CLEPA position</a:t>
            </a:r>
          </a:p>
          <a:p>
            <a:pPr lvl="1"/>
            <a:r>
              <a:rPr lang="en-GB" dirty="0"/>
              <a:t>Annex 9 /3.2.2. specifies start temperatures - no requirement for EOS </a:t>
            </a:r>
          </a:p>
          <a:p>
            <a:pPr lvl="1"/>
            <a:r>
              <a:rPr lang="en-GB" dirty="0"/>
              <a:t>Annex 9 /3.2.2. is an industry </a:t>
            </a:r>
            <a:r>
              <a:rPr lang="en-GB" dirty="0" err="1"/>
              <a:t>CoP</a:t>
            </a:r>
            <a:r>
              <a:rPr lang="en-GB" dirty="0"/>
              <a:t> test with surrogate parts, not an approval test – no requirement for temperature matching</a:t>
            </a:r>
          </a:p>
          <a:p>
            <a:pPr lvl="1"/>
            <a:r>
              <a:rPr lang="en-GB" dirty="0"/>
              <a:t>EOS temperature is </a:t>
            </a:r>
            <a:r>
              <a:rPr lang="en-GB"/>
              <a:t>a product/test </a:t>
            </a:r>
            <a:r>
              <a:rPr lang="en-GB" dirty="0"/>
              <a:t>variable not a control parameter</a:t>
            </a:r>
          </a:p>
          <a:p>
            <a:pPr marL="457200" lvl="1" indent="0">
              <a:buNone/>
            </a:pPr>
            <a:endParaRPr lang="en-GB" dirty="0"/>
          </a:p>
          <a:p>
            <a:pPr marL="457200" lvl="1" indent="0">
              <a:buNone/>
            </a:pPr>
            <a:endParaRPr lang="en-GB" dirty="0"/>
          </a:p>
        </p:txBody>
      </p:sp>
    </p:spTree>
    <p:extLst>
      <p:ext uri="{BB962C8B-B14F-4D97-AF65-F5344CB8AC3E}">
        <p14:creationId xmlns:p14="http://schemas.microsoft.com/office/powerpoint/2010/main" val="520562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Typical EOS temperatures on R90 HCV Approval Tests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4760592"/>
              </p:ext>
            </p:extLst>
          </p:nvPr>
        </p:nvGraphicFramePr>
        <p:xfrm>
          <a:off x="838200" y="2177315"/>
          <a:ext cx="10515600" cy="3510280"/>
        </p:xfrm>
        <a:graphic>
          <a:graphicData uri="http://schemas.openxmlformats.org/drawingml/2006/table">
            <a:tbl>
              <a:tblPr firstRow="1" bandRow="1">
                <a:tableStyleId>{F5AB1C69-6EDB-4FF4-983F-18BD219EF322}</a:tableStyleId>
              </a:tblPr>
              <a:tblGrid>
                <a:gridCol w="990600">
                  <a:extLst>
                    <a:ext uri="{9D8B030D-6E8A-4147-A177-3AD203B41FA5}">
                      <a16:colId xmlns:a16="http://schemas.microsoft.com/office/drawing/2014/main" val="20000"/>
                    </a:ext>
                  </a:extLst>
                </a:gridCol>
                <a:gridCol w="13462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tblGrid>
              <a:tr h="741680">
                <a:tc>
                  <a:txBody>
                    <a:bodyPr/>
                    <a:lstStyle/>
                    <a:p>
                      <a:pPr algn="ctr"/>
                      <a:r>
                        <a:rPr lang="en-GB" dirty="0"/>
                        <a:t>Test No</a:t>
                      </a:r>
                    </a:p>
                  </a:txBody>
                  <a:tcPr/>
                </a:tc>
                <a:tc>
                  <a:txBody>
                    <a:bodyPr/>
                    <a:lstStyle/>
                    <a:p>
                      <a:pPr algn="ctr"/>
                      <a:r>
                        <a:rPr lang="en-GB" dirty="0"/>
                        <a:t>Disc/Drum</a:t>
                      </a:r>
                    </a:p>
                  </a:txBody>
                  <a:tcPr/>
                </a:tc>
                <a:tc>
                  <a:txBody>
                    <a:bodyPr/>
                    <a:lstStyle/>
                    <a:p>
                      <a:pPr algn="ctr"/>
                      <a:r>
                        <a:rPr lang="en-GB" dirty="0"/>
                        <a:t>Diameter (mm)</a:t>
                      </a:r>
                    </a:p>
                  </a:txBody>
                  <a:tcPr/>
                </a:tc>
                <a:tc>
                  <a:txBody>
                    <a:bodyPr/>
                    <a:lstStyle/>
                    <a:p>
                      <a:pPr algn="ctr"/>
                      <a:r>
                        <a:rPr lang="en-GB" dirty="0"/>
                        <a:t>Thick / Width (mm)</a:t>
                      </a:r>
                    </a:p>
                  </a:txBody>
                  <a:tcPr/>
                </a:tc>
                <a:tc>
                  <a:txBody>
                    <a:bodyPr/>
                    <a:lstStyle/>
                    <a:p>
                      <a:pPr algn="ctr"/>
                      <a:r>
                        <a:rPr lang="en-GB" dirty="0"/>
                        <a:t>Type 0</a:t>
                      </a:r>
                    </a:p>
                    <a:p>
                      <a:pPr algn="ctr"/>
                      <a:r>
                        <a:rPr lang="en-GB" dirty="0"/>
                        <a:t>EOS</a:t>
                      </a:r>
                    </a:p>
                    <a:p>
                      <a:pPr algn="ctr"/>
                      <a:r>
                        <a:rPr lang="en-GB" dirty="0"/>
                        <a:t>(Deg. C)</a:t>
                      </a:r>
                    </a:p>
                  </a:txBody>
                  <a:tcPr/>
                </a:tc>
                <a:tc>
                  <a:txBody>
                    <a:bodyPr/>
                    <a:lstStyle/>
                    <a:p>
                      <a:pPr algn="ctr"/>
                      <a:r>
                        <a:rPr lang="en-GB" dirty="0"/>
                        <a:t>Type 0 HS</a:t>
                      </a:r>
                    </a:p>
                    <a:p>
                      <a:pPr algn="ctr"/>
                      <a:r>
                        <a:rPr lang="en-GB" dirty="0"/>
                        <a:t>EOS</a:t>
                      </a:r>
                    </a:p>
                    <a:p>
                      <a:pPr algn="ctr"/>
                      <a:r>
                        <a:rPr lang="en-GB" dirty="0"/>
                        <a:t>(Deg. C)</a:t>
                      </a:r>
                    </a:p>
                  </a:txBody>
                  <a:tcPr/>
                </a:tc>
                <a:tc>
                  <a:txBody>
                    <a:bodyPr/>
                    <a:lstStyle/>
                    <a:p>
                      <a:pPr algn="ctr"/>
                      <a:r>
                        <a:rPr lang="en-GB" dirty="0"/>
                        <a:t>Type</a:t>
                      </a:r>
                      <a:r>
                        <a:rPr lang="en-GB" baseline="0" dirty="0"/>
                        <a:t> 1</a:t>
                      </a:r>
                    </a:p>
                    <a:p>
                      <a:pPr algn="ctr"/>
                      <a:r>
                        <a:rPr lang="en-GB" baseline="0" dirty="0"/>
                        <a:t>Max</a:t>
                      </a:r>
                    </a:p>
                    <a:p>
                      <a:pPr algn="ctr"/>
                      <a:r>
                        <a:rPr lang="en-GB" baseline="0" dirty="0"/>
                        <a:t>(Deg. C)</a:t>
                      </a:r>
                      <a:endParaRPr lang="en-GB" dirty="0"/>
                    </a:p>
                  </a:txBody>
                  <a:tcPr/>
                </a:tc>
                <a:tc>
                  <a:txBody>
                    <a:bodyPr/>
                    <a:lstStyle/>
                    <a:p>
                      <a:pPr algn="ctr"/>
                      <a:r>
                        <a:rPr lang="en-GB" dirty="0"/>
                        <a:t>Type 11</a:t>
                      </a:r>
                    </a:p>
                    <a:p>
                      <a:pPr algn="ctr"/>
                      <a:r>
                        <a:rPr lang="en-GB" dirty="0"/>
                        <a:t>Max</a:t>
                      </a:r>
                    </a:p>
                    <a:p>
                      <a:pPr algn="ctr"/>
                      <a:r>
                        <a:rPr lang="en-GB" dirty="0"/>
                        <a:t>(Deg. C)</a:t>
                      </a:r>
                    </a:p>
                  </a:txBody>
                  <a:tcPr/>
                </a:tc>
                <a:tc>
                  <a:txBody>
                    <a:bodyPr/>
                    <a:lstStyle/>
                    <a:p>
                      <a:pPr algn="ctr"/>
                      <a:r>
                        <a:rPr lang="en-GB" dirty="0"/>
                        <a:t>Type 111</a:t>
                      </a:r>
                    </a:p>
                    <a:p>
                      <a:pPr algn="ctr"/>
                      <a:r>
                        <a:rPr lang="en-GB" dirty="0"/>
                        <a:t>Max</a:t>
                      </a:r>
                    </a:p>
                    <a:p>
                      <a:pPr algn="ctr"/>
                      <a:r>
                        <a:rPr lang="en-GB" dirty="0"/>
                        <a:t>(Deg.</a:t>
                      </a:r>
                      <a:r>
                        <a:rPr lang="en-GB" baseline="0" dirty="0"/>
                        <a:t> C)</a:t>
                      </a:r>
                      <a:endParaRPr lang="en-GB" dirty="0"/>
                    </a:p>
                  </a:txBody>
                  <a:tcPr/>
                </a:tc>
                <a:extLst>
                  <a:ext uri="{0D108BD9-81ED-4DB2-BD59-A6C34878D82A}">
                    <a16:rowId xmlns:a16="http://schemas.microsoft.com/office/drawing/2014/main" val="10000"/>
                  </a:ext>
                </a:extLst>
              </a:tr>
              <a:tr h="370840">
                <a:tc>
                  <a:txBody>
                    <a:bodyPr/>
                    <a:lstStyle/>
                    <a:p>
                      <a:pPr algn="ctr"/>
                      <a:r>
                        <a:rPr lang="en-GB" dirty="0"/>
                        <a:t>1</a:t>
                      </a:r>
                    </a:p>
                  </a:txBody>
                  <a:tcPr/>
                </a:tc>
                <a:tc>
                  <a:txBody>
                    <a:bodyPr/>
                    <a:lstStyle/>
                    <a:p>
                      <a:pPr algn="ctr"/>
                      <a:r>
                        <a:rPr lang="en-GB" dirty="0"/>
                        <a:t>Disc – Vent</a:t>
                      </a:r>
                    </a:p>
                  </a:txBody>
                  <a:tcPr/>
                </a:tc>
                <a:tc>
                  <a:txBody>
                    <a:bodyPr/>
                    <a:lstStyle/>
                    <a:p>
                      <a:pPr algn="ctr"/>
                      <a:r>
                        <a:rPr lang="en-GB" dirty="0"/>
                        <a:t>334</a:t>
                      </a:r>
                    </a:p>
                  </a:txBody>
                  <a:tcPr/>
                </a:tc>
                <a:tc>
                  <a:txBody>
                    <a:bodyPr/>
                    <a:lstStyle/>
                    <a:p>
                      <a:pPr algn="ctr"/>
                      <a:r>
                        <a:rPr lang="en-GB" dirty="0"/>
                        <a:t>30</a:t>
                      </a:r>
                    </a:p>
                  </a:txBody>
                  <a:tcPr/>
                </a:tc>
                <a:tc>
                  <a:txBody>
                    <a:bodyPr/>
                    <a:lstStyle/>
                    <a:p>
                      <a:pPr algn="ctr"/>
                      <a:r>
                        <a:rPr lang="en-GB" dirty="0"/>
                        <a:t>129</a:t>
                      </a:r>
                    </a:p>
                  </a:txBody>
                  <a:tcPr/>
                </a:tc>
                <a:tc>
                  <a:txBody>
                    <a:bodyPr/>
                    <a:lstStyle/>
                    <a:p>
                      <a:pPr algn="ctr"/>
                      <a:r>
                        <a:rPr lang="en-GB" dirty="0"/>
                        <a:t>161</a:t>
                      </a:r>
                    </a:p>
                  </a:txBody>
                  <a:tcPr/>
                </a:tc>
                <a:tc>
                  <a:txBody>
                    <a:bodyPr/>
                    <a:lstStyle/>
                    <a:p>
                      <a:pPr algn="ctr"/>
                      <a:r>
                        <a:rPr lang="en-GB" dirty="0"/>
                        <a:t>379</a:t>
                      </a:r>
                    </a:p>
                  </a:txBody>
                  <a:tcPr/>
                </a:tc>
                <a:tc>
                  <a:txBody>
                    <a:bodyPr/>
                    <a:lstStyle/>
                    <a:p>
                      <a:pPr algn="ctr"/>
                      <a:r>
                        <a:rPr lang="en-GB" dirty="0"/>
                        <a:t>284</a:t>
                      </a:r>
                    </a:p>
                  </a:txBody>
                  <a:tcPr/>
                </a:tc>
                <a:tc>
                  <a:txBody>
                    <a:bodyPr/>
                    <a:lstStyle/>
                    <a:p>
                      <a:pPr algn="ctr"/>
                      <a:r>
                        <a:rPr lang="en-GB" dirty="0"/>
                        <a:t>N/A</a:t>
                      </a:r>
                    </a:p>
                  </a:txBody>
                  <a:tcPr/>
                </a:tc>
                <a:extLst>
                  <a:ext uri="{0D108BD9-81ED-4DB2-BD59-A6C34878D82A}">
                    <a16:rowId xmlns:a16="http://schemas.microsoft.com/office/drawing/2014/main" val="10001"/>
                  </a:ext>
                </a:extLst>
              </a:tr>
              <a:tr h="370840">
                <a:tc>
                  <a:txBody>
                    <a:bodyPr/>
                    <a:lstStyle/>
                    <a:p>
                      <a:pPr algn="ctr"/>
                      <a:r>
                        <a:rPr lang="en-GB" dirty="0"/>
                        <a:t>2</a:t>
                      </a:r>
                    </a:p>
                  </a:txBody>
                  <a:tcPr/>
                </a:tc>
                <a:tc>
                  <a:txBody>
                    <a:bodyPr/>
                    <a:lstStyle/>
                    <a:p>
                      <a:pPr algn="ctr"/>
                      <a:r>
                        <a:rPr lang="en-GB" dirty="0"/>
                        <a:t>Disc - Vent</a:t>
                      </a:r>
                    </a:p>
                  </a:txBody>
                  <a:tcPr/>
                </a:tc>
                <a:tc>
                  <a:txBody>
                    <a:bodyPr/>
                    <a:lstStyle/>
                    <a:p>
                      <a:pPr algn="ctr"/>
                      <a:r>
                        <a:rPr lang="en-GB" dirty="0"/>
                        <a:t>377</a:t>
                      </a:r>
                    </a:p>
                  </a:txBody>
                  <a:tcPr/>
                </a:tc>
                <a:tc>
                  <a:txBody>
                    <a:bodyPr/>
                    <a:lstStyle/>
                    <a:p>
                      <a:pPr algn="ctr"/>
                      <a:r>
                        <a:rPr lang="en-GB" dirty="0"/>
                        <a:t>45</a:t>
                      </a:r>
                    </a:p>
                  </a:txBody>
                  <a:tcPr/>
                </a:tc>
                <a:tc>
                  <a:txBody>
                    <a:bodyPr/>
                    <a:lstStyle/>
                    <a:p>
                      <a:pPr algn="ctr"/>
                      <a:r>
                        <a:rPr lang="en-GB" dirty="0"/>
                        <a:t>143</a:t>
                      </a:r>
                    </a:p>
                  </a:txBody>
                  <a:tcPr/>
                </a:tc>
                <a:tc>
                  <a:txBody>
                    <a:bodyPr/>
                    <a:lstStyle/>
                    <a:p>
                      <a:pPr algn="ctr"/>
                      <a:r>
                        <a:rPr lang="en-GB" dirty="0"/>
                        <a:t>155</a:t>
                      </a:r>
                    </a:p>
                  </a:txBody>
                  <a:tcPr/>
                </a:tc>
                <a:tc>
                  <a:txBody>
                    <a:bodyPr/>
                    <a:lstStyle/>
                    <a:p>
                      <a:pPr algn="ctr"/>
                      <a:r>
                        <a:rPr lang="en-GB" dirty="0"/>
                        <a:t>394</a:t>
                      </a:r>
                    </a:p>
                  </a:txBody>
                  <a:tcPr/>
                </a:tc>
                <a:tc>
                  <a:txBody>
                    <a:bodyPr/>
                    <a:lstStyle/>
                    <a:p>
                      <a:pPr algn="ctr"/>
                      <a:r>
                        <a:rPr lang="en-GB" dirty="0"/>
                        <a:t>341</a:t>
                      </a:r>
                    </a:p>
                  </a:txBody>
                  <a:tcPr/>
                </a:tc>
                <a:tc>
                  <a:txBody>
                    <a:bodyPr/>
                    <a:lstStyle/>
                    <a:p>
                      <a:pPr algn="ctr"/>
                      <a:r>
                        <a:rPr lang="en-GB" dirty="0"/>
                        <a:t>372</a:t>
                      </a:r>
                    </a:p>
                  </a:txBody>
                  <a:tcPr/>
                </a:tc>
                <a:extLst>
                  <a:ext uri="{0D108BD9-81ED-4DB2-BD59-A6C34878D82A}">
                    <a16:rowId xmlns:a16="http://schemas.microsoft.com/office/drawing/2014/main" val="10002"/>
                  </a:ext>
                </a:extLst>
              </a:tr>
              <a:tr h="370840">
                <a:tc>
                  <a:txBody>
                    <a:bodyPr/>
                    <a:lstStyle/>
                    <a:p>
                      <a:pPr algn="ctr"/>
                      <a:r>
                        <a:rPr lang="en-GB" dirty="0"/>
                        <a:t>3</a:t>
                      </a:r>
                    </a:p>
                  </a:txBody>
                  <a:tcPr/>
                </a:tc>
                <a:tc>
                  <a:txBody>
                    <a:bodyPr/>
                    <a:lstStyle/>
                    <a:p>
                      <a:pPr algn="ctr"/>
                      <a:r>
                        <a:rPr lang="en-GB" dirty="0"/>
                        <a:t>Disc - Vent</a:t>
                      </a:r>
                    </a:p>
                  </a:txBody>
                  <a:tcPr/>
                </a:tc>
                <a:tc>
                  <a:txBody>
                    <a:bodyPr/>
                    <a:lstStyle/>
                    <a:p>
                      <a:pPr algn="ctr"/>
                      <a:r>
                        <a:rPr lang="en-GB" dirty="0"/>
                        <a:t>434</a:t>
                      </a:r>
                    </a:p>
                  </a:txBody>
                  <a:tcPr/>
                </a:tc>
                <a:tc>
                  <a:txBody>
                    <a:bodyPr/>
                    <a:lstStyle/>
                    <a:p>
                      <a:pPr algn="ctr"/>
                      <a:r>
                        <a:rPr lang="en-GB" dirty="0"/>
                        <a:t>45</a:t>
                      </a:r>
                    </a:p>
                  </a:txBody>
                  <a:tcPr/>
                </a:tc>
                <a:tc>
                  <a:txBody>
                    <a:bodyPr/>
                    <a:lstStyle/>
                    <a:p>
                      <a:pPr algn="ctr"/>
                      <a:r>
                        <a:rPr lang="en-GB" dirty="0"/>
                        <a:t>79</a:t>
                      </a:r>
                    </a:p>
                  </a:txBody>
                  <a:tcPr/>
                </a:tc>
                <a:tc>
                  <a:txBody>
                    <a:bodyPr/>
                    <a:lstStyle/>
                    <a:p>
                      <a:pPr algn="ctr"/>
                      <a:r>
                        <a:rPr lang="en-GB" dirty="0"/>
                        <a:t>121</a:t>
                      </a:r>
                    </a:p>
                  </a:txBody>
                  <a:tcPr/>
                </a:tc>
                <a:tc>
                  <a:txBody>
                    <a:bodyPr/>
                    <a:lstStyle/>
                    <a:p>
                      <a:pPr algn="ctr"/>
                      <a:r>
                        <a:rPr lang="en-GB" dirty="0"/>
                        <a:t>430</a:t>
                      </a:r>
                    </a:p>
                  </a:txBody>
                  <a:tcPr/>
                </a:tc>
                <a:tc>
                  <a:txBody>
                    <a:bodyPr/>
                    <a:lstStyle/>
                    <a:p>
                      <a:pPr algn="ctr"/>
                      <a:r>
                        <a:rPr lang="en-GB" dirty="0"/>
                        <a:t>307</a:t>
                      </a:r>
                    </a:p>
                  </a:txBody>
                  <a:tcPr/>
                </a:tc>
                <a:tc>
                  <a:txBody>
                    <a:bodyPr/>
                    <a:lstStyle/>
                    <a:p>
                      <a:pPr algn="ctr"/>
                      <a:r>
                        <a:rPr lang="en-GB" dirty="0"/>
                        <a:t>N/A</a:t>
                      </a:r>
                    </a:p>
                  </a:txBody>
                  <a:tcPr/>
                </a:tc>
                <a:extLst>
                  <a:ext uri="{0D108BD9-81ED-4DB2-BD59-A6C34878D82A}">
                    <a16:rowId xmlns:a16="http://schemas.microsoft.com/office/drawing/2014/main" val="10003"/>
                  </a:ext>
                </a:extLst>
              </a:tr>
              <a:tr h="370840">
                <a:tc>
                  <a:txBody>
                    <a:bodyPr/>
                    <a:lstStyle/>
                    <a:p>
                      <a:pPr algn="ctr"/>
                      <a:r>
                        <a:rPr lang="en-GB" dirty="0"/>
                        <a:t>4</a:t>
                      </a:r>
                    </a:p>
                  </a:txBody>
                  <a:tcPr/>
                </a:tc>
                <a:tc>
                  <a:txBody>
                    <a:bodyPr/>
                    <a:lstStyle/>
                    <a:p>
                      <a:pPr algn="ctr"/>
                      <a:r>
                        <a:rPr lang="en-GB" dirty="0"/>
                        <a:t>Disc - Vent</a:t>
                      </a:r>
                    </a:p>
                  </a:txBody>
                  <a:tcPr/>
                </a:tc>
                <a:tc>
                  <a:txBody>
                    <a:bodyPr/>
                    <a:lstStyle/>
                    <a:p>
                      <a:pPr algn="ctr"/>
                      <a:r>
                        <a:rPr lang="en-GB" dirty="0"/>
                        <a:t>434</a:t>
                      </a:r>
                    </a:p>
                  </a:txBody>
                  <a:tcPr/>
                </a:tc>
                <a:tc>
                  <a:txBody>
                    <a:bodyPr/>
                    <a:lstStyle/>
                    <a:p>
                      <a:pPr algn="ctr"/>
                      <a:r>
                        <a:rPr lang="en-GB" dirty="0"/>
                        <a:t>45</a:t>
                      </a:r>
                    </a:p>
                  </a:txBody>
                  <a:tcPr/>
                </a:tc>
                <a:tc>
                  <a:txBody>
                    <a:bodyPr/>
                    <a:lstStyle/>
                    <a:p>
                      <a:pPr algn="ctr"/>
                      <a:r>
                        <a:rPr lang="en-GB" dirty="0"/>
                        <a:t>72</a:t>
                      </a:r>
                    </a:p>
                  </a:txBody>
                  <a:tcPr/>
                </a:tc>
                <a:tc>
                  <a:txBody>
                    <a:bodyPr/>
                    <a:lstStyle/>
                    <a:p>
                      <a:pPr algn="ctr"/>
                      <a:r>
                        <a:rPr lang="en-GB" dirty="0"/>
                        <a:t>116</a:t>
                      </a:r>
                    </a:p>
                  </a:txBody>
                  <a:tcPr/>
                </a:tc>
                <a:tc>
                  <a:txBody>
                    <a:bodyPr/>
                    <a:lstStyle/>
                    <a:p>
                      <a:pPr algn="ctr"/>
                      <a:r>
                        <a:rPr lang="en-GB" dirty="0"/>
                        <a:t>387</a:t>
                      </a:r>
                    </a:p>
                  </a:txBody>
                  <a:tcPr/>
                </a:tc>
                <a:tc>
                  <a:txBody>
                    <a:bodyPr/>
                    <a:lstStyle/>
                    <a:p>
                      <a:pPr algn="ctr"/>
                      <a:r>
                        <a:rPr lang="en-GB" dirty="0"/>
                        <a:t>331</a:t>
                      </a:r>
                    </a:p>
                  </a:txBody>
                  <a:tcPr/>
                </a:tc>
                <a:tc>
                  <a:txBody>
                    <a:bodyPr/>
                    <a:lstStyle/>
                    <a:p>
                      <a:pPr algn="ctr"/>
                      <a:r>
                        <a:rPr lang="en-GB" dirty="0"/>
                        <a:t>N/A</a:t>
                      </a:r>
                    </a:p>
                  </a:txBody>
                  <a:tcPr/>
                </a:tc>
                <a:extLst>
                  <a:ext uri="{0D108BD9-81ED-4DB2-BD59-A6C34878D82A}">
                    <a16:rowId xmlns:a16="http://schemas.microsoft.com/office/drawing/2014/main" val="10004"/>
                  </a:ext>
                </a:extLst>
              </a:tr>
              <a:tr h="370840">
                <a:tc>
                  <a:txBody>
                    <a:bodyPr/>
                    <a:lstStyle/>
                    <a:p>
                      <a:pPr algn="ctr"/>
                      <a:r>
                        <a:rPr lang="en-GB" dirty="0"/>
                        <a:t>5</a:t>
                      </a:r>
                    </a:p>
                  </a:txBody>
                  <a:tcPr/>
                </a:tc>
                <a:tc>
                  <a:txBody>
                    <a:bodyPr/>
                    <a:lstStyle/>
                    <a:p>
                      <a:pPr algn="ctr"/>
                      <a:r>
                        <a:rPr lang="en-GB" dirty="0"/>
                        <a:t>Drum</a:t>
                      </a:r>
                    </a:p>
                  </a:txBody>
                  <a:tcPr/>
                </a:tc>
                <a:tc>
                  <a:txBody>
                    <a:bodyPr/>
                    <a:lstStyle/>
                    <a:p>
                      <a:pPr algn="ctr"/>
                      <a:r>
                        <a:rPr lang="en-GB" dirty="0"/>
                        <a:t>410</a:t>
                      </a:r>
                    </a:p>
                  </a:txBody>
                  <a:tcPr/>
                </a:tc>
                <a:tc>
                  <a:txBody>
                    <a:bodyPr/>
                    <a:lstStyle/>
                    <a:p>
                      <a:pPr algn="ctr"/>
                      <a:r>
                        <a:rPr lang="en-GB" dirty="0"/>
                        <a:t>178</a:t>
                      </a:r>
                    </a:p>
                  </a:txBody>
                  <a:tcPr/>
                </a:tc>
                <a:tc>
                  <a:txBody>
                    <a:bodyPr/>
                    <a:lstStyle/>
                    <a:p>
                      <a:pPr algn="ctr"/>
                      <a:r>
                        <a:rPr lang="en-GB" dirty="0"/>
                        <a:t>140</a:t>
                      </a:r>
                    </a:p>
                  </a:txBody>
                  <a:tcPr/>
                </a:tc>
                <a:tc>
                  <a:txBody>
                    <a:bodyPr/>
                    <a:lstStyle/>
                    <a:p>
                      <a:pPr algn="ctr"/>
                      <a:r>
                        <a:rPr lang="en-GB" dirty="0"/>
                        <a:t>188</a:t>
                      </a:r>
                    </a:p>
                  </a:txBody>
                  <a:tcPr/>
                </a:tc>
                <a:tc>
                  <a:txBody>
                    <a:bodyPr/>
                    <a:lstStyle/>
                    <a:p>
                      <a:pPr algn="ctr"/>
                      <a:r>
                        <a:rPr lang="en-GB" dirty="0"/>
                        <a:t>392</a:t>
                      </a:r>
                    </a:p>
                  </a:txBody>
                  <a:tcPr/>
                </a:tc>
                <a:tc>
                  <a:txBody>
                    <a:bodyPr/>
                    <a:lstStyle/>
                    <a:p>
                      <a:pPr algn="ctr"/>
                      <a:r>
                        <a:rPr lang="en-GB" dirty="0"/>
                        <a:t>322</a:t>
                      </a:r>
                    </a:p>
                  </a:txBody>
                  <a:tcPr/>
                </a:tc>
                <a:tc>
                  <a:txBody>
                    <a:bodyPr/>
                    <a:lstStyle/>
                    <a:p>
                      <a:pPr algn="ctr"/>
                      <a:r>
                        <a:rPr lang="en-GB" dirty="0"/>
                        <a:t>358</a:t>
                      </a:r>
                    </a:p>
                  </a:txBody>
                  <a:tcPr/>
                </a:tc>
                <a:extLst>
                  <a:ext uri="{0D108BD9-81ED-4DB2-BD59-A6C34878D82A}">
                    <a16:rowId xmlns:a16="http://schemas.microsoft.com/office/drawing/2014/main" val="10005"/>
                  </a:ext>
                </a:extLst>
              </a:tr>
              <a:tr h="370840">
                <a:tc gridSpan="4">
                  <a:txBody>
                    <a:bodyPr/>
                    <a:lstStyle/>
                    <a:p>
                      <a:pPr algn="ctr"/>
                      <a:r>
                        <a:rPr lang="en-GB" dirty="0"/>
                        <a:t>Mean Values</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pPr algn="ctr"/>
                      <a:r>
                        <a:rPr lang="en-GB" dirty="0"/>
                        <a:t>113</a:t>
                      </a:r>
                    </a:p>
                  </a:txBody>
                  <a:tcPr/>
                </a:tc>
                <a:tc>
                  <a:txBody>
                    <a:bodyPr/>
                    <a:lstStyle/>
                    <a:p>
                      <a:pPr algn="ctr"/>
                      <a:r>
                        <a:rPr lang="en-GB" dirty="0"/>
                        <a:t>148</a:t>
                      </a:r>
                    </a:p>
                  </a:txBody>
                  <a:tcPr/>
                </a:tc>
                <a:tc>
                  <a:txBody>
                    <a:bodyPr/>
                    <a:lstStyle/>
                    <a:p>
                      <a:pPr algn="ctr"/>
                      <a:r>
                        <a:rPr lang="en-GB" dirty="0"/>
                        <a:t>396</a:t>
                      </a:r>
                    </a:p>
                  </a:txBody>
                  <a:tcPr/>
                </a:tc>
                <a:tc>
                  <a:txBody>
                    <a:bodyPr/>
                    <a:lstStyle/>
                    <a:p>
                      <a:pPr algn="ctr"/>
                      <a:r>
                        <a:rPr lang="en-GB" dirty="0"/>
                        <a:t>317</a:t>
                      </a:r>
                    </a:p>
                  </a:txBody>
                  <a:tcPr/>
                </a:tc>
                <a:tc>
                  <a:txBody>
                    <a:bodyPr/>
                    <a:lstStyle/>
                    <a:p>
                      <a:pPr algn="ctr"/>
                      <a:r>
                        <a:rPr lang="en-GB" dirty="0"/>
                        <a:t>365</a:t>
                      </a:r>
                    </a:p>
                  </a:txBody>
                  <a:tcPr/>
                </a:tc>
                <a:extLst>
                  <a:ext uri="{0D108BD9-81ED-4DB2-BD59-A6C34878D82A}">
                    <a16:rowId xmlns:a16="http://schemas.microsoft.com/office/drawing/2014/main" val="10006"/>
                  </a:ext>
                </a:extLst>
              </a:tr>
              <a:tr h="370840">
                <a:tc gridSpan="4">
                  <a:txBody>
                    <a:bodyPr/>
                    <a:lstStyle/>
                    <a:p>
                      <a:pPr algn="ctr"/>
                      <a:r>
                        <a:rPr lang="en-GB" dirty="0"/>
                        <a:t>Overall Mean Range</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gridSpan="5">
                  <a:txBody>
                    <a:bodyPr/>
                    <a:lstStyle/>
                    <a:p>
                      <a:pPr algn="ctr"/>
                      <a:r>
                        <a:rPr lang="en-GB" dirty="0"/>
                        <a:t>113 &gt; 396 Deg.</a:t>
                      </a:r>
                      <a:r>
                        <a:rPr lang="en-GB" baseline="0" dirty="0"/>
                        <a:t> C</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4674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889"/>
            <a:ext cx="10515600" cy="549271"/>
          </a:xfrm>
        </p:spPr>
        <p:txBody>
          <a:bodyPr>
            <a:noAutofit/>
          </a:bodyPr>
          <a:lstStyle/>
          <a:p>
            <a:r>
              <a:rPr lang="en-GB" sz="3600" dirty="0"/>
              <a:t>Annex 9 – 3.2.2. Tests with Solid &amp; Vented Discs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2244633"/>
              </p:ext>
            </p:extLst>
          </p:nvPr>
        </p:nvGraphicFramePr>
        <p:xfrm>
          <a:off x="838200" y="1307117"/>
          <a:ext cx="10302239" cy="4331683"/>
        </p:xfrm>
        <a:graphic>
          <a:graphicData uri="http://schemas.openxmlformats.org/drawingml/2006/table">
            <a:tbl>
              <a:tblPr firstRow="1" bandRow="1">
                <a:tableStyleId>{F5AB1C69-6EDB-4FF4-983F-18BD219EF322}</a:tableStyleId>
              </a:tblPr>
              <a:tblGrid>
                <a:gridCol w="713709">
                  <a:extLst>
                    <a:ext uri="{9D8B030D-6E8A-4147-A177-3AD203B41FA5}">
                      <a16:colId xmlns:a16="http://schemas.microsoft.com/office/drawing/2014/main" val="20000"/>
                    </a:ext>
                  </a:extLst>
                </a:gridCol>
                <a:gridCol w="1135410">
                  <a:extLst>
                    <a:ext uri="{9D8B030D-6E8A-4147-A177-3AD203B41FA5}">
                      <a16:colId xmlns:a16="http://schemas.microsoft.com/office/drawing/2014/main" val="20001"/>
                    </a:ext>
                  </a:extLst>
                </a:gridCol>
                <a:gridCol w="1378227">
                  <a:extLst>
                    <a:ext uri="{9D8B030D-6E8A-4147-A177-3AD203B41FA5}">
                      <a16:colId xmlns:a16="http://schemas.microsoft.com/office/drawing/2014/main" val="20002"/>
                    </a:ext>
                  </a:extLst>
                </a:gridCol>
                <a:gridCol w="1447137">
                  <a:extLst>
                    <a:ext uri="{9D8B030D-6E8A-4147-A177-3AD203B41FA5}">
                      <a16:colId xmlns:a16="http://schemas.microsoft.com/office/drawing/2014/main" val="20003"/>
                    </a:ext>
                  </a:extLst>
                </a:gridCol>
                <a:gridCol w="1378227">
                  <a:extLst>
                    <a:ext uri="{9D8B030D-6E8A-4147-A177-3AD203B41FA5}">
                      <a16:colId xmlns:a16="http://schemas.microsoft.com/office/drawing/2014/main" val="20004"/>
                    </a:ext>
                  </a:extLst>
                </a:gridCol>
                <a:gridCol w="1673969">
                  <a:extLst>
                    <a:ext uri="{9D8B030D-6E8A-4147-A177-3AD203B41FA5}">
                      <a16:colId xmlns:a16="http://schemas.microsoft.com/office/drawing/2014/main" val="20005"/>
                    </a:ext>
                  </a:extLst>
                </a:gridCol>
                <a:gridCol w="1287780">
                  <a:extLst>
                    <a:ext uri="{9D8B030D-6E8A-4147-A177-3AD203B41FA5}">
                      <a16:colId xmlns:a16="http://schemas.microsoft.com/office/drawing/2014/main" val="20006"/>
                    </a:ext>
                  </a:extLst>
                </a:gridCol>
                <a:gridCol w="1287780">
                  <a:extLst>
                    <a:ext uri="{9D8B030D-6E8A-4147-A177-3AD203B41FA5}">
                      <a16:colId xmlns:a16="http://schemas.microsoft.com/office/drawing/2014/main" val="20007"/>
                    </a:ext>
                  </a:extLst>
                </a:gridCol>
              </a:tblGrid>
              <a:tr h="263775">
                <a:tc gridSpan="2">
                  <a:txBody>
                    <a:bodyPr/>
                    <a:lstStyle/>
                    <a:p>
                      <a:endParaRPr lang="en-GB" sz="900" dirty="0"/>
                    </a:p>
                  </a:txBody>
                  <a:tcPr>
                    <a:noFill/>
                  </a:tcPr>
                </a:tc>
                <a:tc hMerge="1">
                  <a:txBody>
                    <a:bodyPr/>
                    <a:lstStyle/>
                    <a:p>
                      <a:endParaRPr lang="en-GB" sz="1400" dirty="0"/>
                    </a:p>
                  </a:txBody>
                  <a:tcPr/>
                </a:tc>
                <a:tc gridSpan="3">
                  <a:txBody>
                    <a:bodyPr/>
                    <a:lstStyle/>
                    <a:p>
                      <a:pPr algn="ctr"/>
                      <a:r>
                        <a:rPr lang="en-GB" sz="1400" dirty="0"/>
                        <a:t>Friction Material A – Higher Mu / Low Fade</a:t>
                      </a:r>
                    </a:p>
                  </a:txBody>
                  <a:tcPr/>
                </a:tc>
                <a:tc hMerge="1">
                  <a:txBody>
                    <a:bodyPr/>
                    <a:lstStyle/>
                    <a:p>
                      <a:endParaRPr lang="en-GB" sz="900" dirty="0"/>
                    </a:p>
                  </a:txBody>
                  <a:tcPr/>
                </a:tc>
                <a:tc hMerge="1">
                  <a:txBody>
                    <a:bodyPr/>
                    <a:lstStyle/>
                    <a:p>
                      <a:endParaRPr lang="en-GB" sz="900" dirty="0"/>
                    </a:p>
                  </a:txBody>
                  <a:tcPr/>
                </a:tc>
                <a:tc gridSpan="3">
                  <a:txBody>
                    <a:bodyPr/>
                    <a:lstStyle/>
                    <a:p>
                      <a:r>
                        <a:rPr lang="en-GB" sz="1400" dirty="0"/>
                        <a:t> Friction Material B – Lower</a:t>
                      </a:r>
                      <a:r>
                        <a:rPr lang="en-GB" sz="1400" baseline="0" dirty="0"/>
                        <a:t> Mu / Higher Fade  *</a:t>
                      </a:r>
                      <a:endParaRPr lang="en-GB" sz="1400" dirty="0"/>
                    </a:p>
                  </a:txBody>
                  <a:tcPr/>
                </a:tc>
                <a:tc hMerge="1">
                  <a:txBody>
                    <a:bodyPr/>
                    <a:lstStyle/>
                    <a:p>
                      <a:endParaRPr lang="en-GB" sz="900" dirty="0"/>
                    </a:p>
                  </a:txBody>
                  <a:tcPr/>
                </a:tc>
                <a:tc hMerge="1">
                  <a:txBody>
                    <a:bodyPr/>
                    <a:lstStyle/>
                    <a:p>
                      <a:endParaRPr lang="en-GB" sz="900" dirty="0"/>
                    </a:p>
                  </a:txBody>
                  <a:tcPr/>
                </a:tc>
                <a:extLst>
                  <a:ext uri="{0D108BD9-81ED-4DB2-BD59-A6C34878D82A}">
                    <a16:rowId xmlns:a16="http://schemas.microsoft.com/office/drawing/2014/main" val="10000"/>
                  </a:ext>
                </a:extLst>
              </a:tr>
              <a:tr h="319630">
                <a:tc>
                  <a:txBody>
                    <a:bodyPr/>
                    <a:lstStyle/>
                    <a:p>
                      <a:pPr algn="ctr"/>
                      <a:r>
                        <a:rPr lang="en-GB" sz="1600" dirty="0"/>
                        <a:t>Cycle</a:t>
                      </a:r>
                    </a:p>
                  </a:txBody>
                  <a:tcPr/>
                </a:tc>
                <a:tc>
                  <a:txBody>
                    <a:bodyPr/>
                    <a:lstStyle/>
                    <a:p>
                      <a:pPr algn="ctr"/>
                      <a:r>
                        <a:rPr lang="en-GB" sz="1600" dirty="0"/>
                        <a:t>IBT –</a:t>
                      </a:r>
                      <a:r>
                        <a:rPr lang="en-GB" sz="1600" baseline="0" dirty="0"/>
                        <a:t> </a:t>
                      </a:r>
                      <a:r>
                        <a:rPr lang="en-GB" sz="1600" baseline="0" dirty="0" err="1"/>
                        <a:t>Deg</a:t>
                      </a:r>
                      <a:r>
                        <a:rPr lang="en-GB" sz="1600" baseline="0" dirty="0"/>
                        <a:t> C</a:t>
                      </a:r>
                      <a:endParaRPr lang="en-GB" sz="1600" dirty="0"/>
                    </a:p>
                  </a:txBody>
                  <a:tcPr/>
                </a:tc>
                <a:tc>
                  <a:txBody>
                    <a:bodyPr/>
                    <a:lstStyle/>
                    <a:p>
                      <a:pPr algn="ctr"/>
                      <a:r>
                        <a:rPr lang="en-GB" sz="1600" dirty="0"/>
                        <a:t>Solid </a:t>
                      </a:r>
                    </a:p>
                  </a:txBody>
                  <a:tcPr/>
                </a:tc>
                <a:tc>
                  <a:txBody>
                    <a:bodyPr/>
                    <a:lstStyle/>
                    <a:p>
                      <a:pPr algn="ctr"/>
                      <a:r>
                        <a:rPr lang="en-GB" sz="1600" dirty="0"/>
                        <a:t>Vented</a:t>
                      </a:r>
                    </a:p>
                  </a:txBody>
                  <a:tcPr/>
                </a:tc>
                <a:tc>
                  <a:txBody>
                    <a:bodyPr/>
                    <a:lstStyle/>
                    <a:p>
                      <a:pPr algn="ctr"/>
                      <a:r>
                        <a:rPr lang="en-GB" sz="1600" dirty="0"/>
                        <a:t>% Diff</a:t>
                      </a:r>
                    </a:p>
                  </a:txBody>
                  <a:tcPr/>
                </a:tc>
                <a:tc>
                  <a:txBody>
                    <a:bodyPr/>
                    <a:lstStyle/>
                    <a:p>
                      <a:pPr algn="ctr"/>
                      <a:r>
                        <a:rPr lang="en-GB" sz="1600" dirty="0"/>
                        <a:t>Solid</a:t>
                      </a:r>
                    </a:p>
                  </a:txBody>
                  <a:tcPr/>
                </a:tc>
                <a:tc>
                  <a:txBody>
                    <a:bodyPr/>
                    <a:lstStyle/>
                    <a:p>
                      <a:pPr algn="ctr"/>
                      <a:r>
                        <a:rPr lang="en-GB" sz="1600" dirty="0"/>
                        <a:t>Vented</a:t>
                      </a:r>
                    </a:p>
                  </a:txBody>
                  <a:tcPr/>
                </a:tc>
                <a:tc>
                  <a:txBody>
                    <a:bodyPr/>
                    <a:lstStyle/>
                    <a:p>
                      <a:pPr algn="ctr"/>
                      <a:r>
                        <a:rPr lang="en-GB" sz="1600" dirty="0"/>
                        <a:t>%</a:t>
                      </a:r>
                      <a:r>
                        <a:rPr lang="en-GB" sz="1600" baseline="0" dirty="0"/>
                        <a:t> Diff</a:t>
                      </a:r>
                      <a:endParaRPr lang="en-GB" sz="1600" dirty="0"/>
                    </a:p>
                  </a:txBody>
                  <a:tcPr/>
                </a:tc>
                <a:extLst>
                  <a:ext uri="{0D108BD9-81ED-4DB2-BD59-A6C34878D82A}">
                    <a16:rowId xmlns:a16="http://schemas.microsoft.com/office/drawing/2014/main" val="10001"/>
                  </a:ext>
                </a:extLst>
              </a:tr>
              <a:tr h="319630">
                <a:tc>
                  <a:txBody>
                    <a:bodyPr/>
                    <a:lstStyle/>
                    <a:p>
                      <a:pPr algn="ctr"/>
                      <a:r>
                        <a:rPr lang="en-GB" sz="1600" dirty="0"/>
                        <a:t>1</a:t>
                      </a:r>
                    </a:p>
                  </a:txBody>
                  <a:tcPr/>
                </a:tc>
                <a:tc>
                  <a:txBody>
                    <a:bodyPr/>
                    <a:lstStyle/>
                    <a:p>
                      <a:pPr algn="ctr"/>
                      <a:r>
                        <a:rPr lang="en-GB" sz="1600" dirty="0"/>
                        <a:t>100</a:t>
                      </a:r>
                    </a:p>
                  </a:txBody>
                  <a:tcPr/>
                </a:tc>
                <a:tc>
                  <a:txBody>
                    <a:bodyPr/>
                    <a:lstStyle/>
                    <a:p>
                      <a:pPr algn="ctr"/>
                      <a:r>
                        <a:rPr lang="en-GB" sz="1600" dirty="0"/>
                        <a:t>218</a:t>
                      </a:r>
                    </a:p>
                  </a:txBody>
                  <a:tcPr/>
                </a:tc>
                <a:tc>
                  <a:txBody>
                    <a:bodyPr/>
                    <a:lstStyle/>
                    <a:p>
                      <a:pPr algn="ctr"/>
                      <a:r>
                        <a:rPr lang="en-GB" sz="1600" dirty="0"/>
                        <a:t>205</a:t>
                      </a:r>
                    </a:p>
                  </a:txBody>
                  <a:tcPr/>
                </a:tc>
                <a:tc>
                  <a:txBody>
                    <a:bodyPr/>
                    <a:lstStyle/>
                    <a:p>
                      <a:pPr algn="ctr"/>
                      <a:r>
                        <a:rPr lang="en-GB" sz="1600" dirty="0"/>
                        <a:t>6%</a:t>
                      </a:r>
                    </a:p>
                  </a:txBody>
                  <a:tcPr/>
                </a:tc>
                <a:tc>
                  <a:txBody>
                    <a:bodyPr/>
                    <a:lstStyle/>
                    <a:p>
                      <a:pPr algn="ctr"/>
                      <a:r>
                        <a:rPr lang="en-GB" sz="1600"/>
                        <a:t>132</a:t>
                      </a:r>
                      <a:endParaRPr lang="en-GB" sz="1600" dirty="0"/>
                    </a:p>
                  </a:txBody>
                  <a:tcPr/>
                </a:tc>
                <a:tc>
                  <a:txBody>
                    <a:bodyPr/>
                    <a:lstStyle/>
                    <a:p>
                      <a:pPr algn="ctr"/>
                      <a:r>
                        <a:rPr lang="en-GB" sz="1600"/>
                        <a:t>96</a:t>
                      </a:r>
                      <a:endParaRPr lang="en-GB" sz="1600" dirty="0"/>
                    </a:p>
                  </a:txBody>
                  <a:tcPr/>
                </a:tc>
                <a:tc>
                  <a:txBody>
                    <a:bodyPr/>
                    <a:lstStyle/>
                    <a:p>
                      <a:pPr algn="ctr"/>
                      <a:r>
                        <a:rPr lang="en-GB" sz="1600"/>
                        <a:t>27%</a:t>
                      </a:r>
                      <a:endParaRPr lang="en-GB" sz="1600" dirty="0"/>
                    </a:p>
                  </a:txBody>
                  <a:tcPr/>
                </a:tc>
                <a:extLst>
                  <a:ext uri="{0D108BD9-81ED-4DB2-BD59-A6C34878D82A}">
                    <a16:rowId xmlns:a16="http://schemas.microsoft.com/office/drawing/2014/main" val="10002"/>
                  </a:ext>
                </a:extLst>
              </a:tr>
              <a:tr h="338803">
                <a:tc>
                  <a:txBody>
                    <a:bodyPr/>
                    <a:lstStyle/>
                    <a:p>
                      <a:pPr algn="ctr"/>
                      <a:r>
                        <a:rPr lang="en-GB" sz="1600" dirty="0"/>
                        <a:t>2</a:t>
                      </a:r>
                    </a:p>
                  </a:txBody>
                  <a:tcPr/>
                </a:tc>
                <a:tc>
                  <a:txBody>
                    <a:bodyPr/>
                    <a:lstStyle/>
                    <a:p>
                      <a:pPr algn="ctr"/>
                      <a:r>
                        <a:rPr lang="en-GB" sz="1600" dirty="0"/>
                        <a:t>&lt;200</a:t>
                      </a:r>
                    </a:p>
                  </a:txBody>
                  <a:tcPr/>
                </a:tc>
                <a:tc>
                  <a:txBody>
                    <a:bodyPr/>
                    <a:lstStyle/>
                    <a:p>
                      <a:pPr algn="ctr"/>
                      <a:r>
                        <a:rPr lang="en-GB" sz="1600" dirty="0"/>
                        <a:t>384</a:t>
                      </a:r>
                    </a:p>
                  </a:txBody>
                  <a:tcPr/>
                </a:tc>
                <a:tc>
                  <a:txBody>
                    <a:bodyPr/>
                    <a:lstStyle/>
                    <a:p>
                      <a:pPr algn="ctr"/>
                      <a:r>
                        <a:rPr lang="en-GB" sz="1600" dirty="0"/>
                        <a:t>342</a:t>
                      </a:r>
                    </a:p>
                  </a:txBody>
                  <a:tcPr/>
                </a:tc>
                <a:tc>
                  <a:txBody>
                    <a:bodyPr/>
                    <a:lstStyle/>
                    <a:p>
                      <a:pPr algn="ctr"/>
                      <a:r>
                        <a:rPr lang="en-GB" sz="1600" dirty="0"/>
                        <a:t>11%</a:t>
                      </a:r>
                    </a:p>
                  </a:txBody>
                  <a:tcPr/>
                </a:tc>
                <a:tc>
                  <a:txBody>
                    <a:bodyPr/>
                    <a:lstStyle/>
                    <a:p>
                      <a:pPr algn="ctr"/>
                      <a:r>
                        <a:rPr lang="en-GB" sz="1600"/>
                        <a:t>295</a:t>
                      </a:r>
                      <a:endParaRPr lang="en-GB" sz="1600" dirty="0"/>
                    </a:p>
                  </a:txBody>
                  <a:tcPr/>
                </a:tc>
                <a:tc>
                  <a:txBody>
                    <a:bodyPr/>
                    <a:lstStyle/>
                    <a:p>
                      <a:pPr algn="ctr"/>
                      <a:r>
                        <a:rPr lang="en-GB" sz="1600"/>
                        <a:t>212</a:t>
                      </a:r>
                      <a:endParaRPr lang="en-GB" sz="1600" dirty="0"/>
                    </a:p>
                  </a:txBody>
                  <a:tcPr/>
                </a:tc>
                <a:tc>
                  <a:txBody>
                    <a:bodyPr/>
                    <a:lstStyle/>
                    <a:p>
                      <a:pPr algn="ctr"/>
                      <a:r>
                        <a:rPr lang="en-GB" sz="1600"/>
                        <a:t>28%</a:t>
                      </a:r>
                      <a:endParaRPr lang="en-GB" sz="1600" dirty="0"/>
                    </a:p>
                  </a:txBody>
                  <a:tcPr/>
                </a:tc>
                <a:extLst>
                  <a:ext uri="{0D108BD9-81ED-4DB2-BD59-A6C34878D82A}">
                    <a16:rowId xmlns:a16="http://schemas.microsoft.com/office/drawing/2014/main" val="10003"/>
                  </a:ext>
                </a:extLst>
              </a:tr>
              <a:tr h="319630">
                <a:tc>
                  <a:txBody>
                    <a:bodyPr/>
                    <a:lstStyle/>
                    <a:p>
                      <a:pPr algn="ctr"/>
                      <a:r>
                        <a:rPr lang="en-GB" sz="1600" dirty="0"/>
                        <a:t>3</a:t>
                      </a:r>
                    </a:p>
                  </a:txBody>
                  <a:tcPr/>
                </a:tc>
                <a:tc>
                  <a:txBody>
                    <a:bodyPr/>
                    <a:lstStyle/>
                    <a:p>
                      <a:pPr algn="ctr"/>
                      <a:r>
                        <a:rPr lang="en-GB" sz="1600" dirty="0"/>
                        <a:t>200</a:t>
                      </a:r>
                    </a:p>
                  </a:txBody>
                  <a:tcPr/>
                </a:tc>
                <a:tc>
                  <a:txBody>
                    <a:bodyPr/>
                    <a:lstStyle/>
                    <a:p>
                      <a:pPr algn="ctr"/>
                      <a:r>
                        <a:rPr lang="en-GB" sz="1600" dirty="0"/>
                        <a:t>385</a:t>
                      </a:r>
                    </a:p>
                  </a:txBody>
                  <a:tcPr/>
                </a:tc>
                <a:tc>
                  <a:txBody>
                    <a:bodyPr/>
                    <a:lstStyle/>
                    <a:p>
                      <a:pPr algn="ctr"/>
                      <a:r>
                        <a:rPr lang="en-GB" sz="1600" dirty="0"/>
                        <a:t>342</a:t>
                      </a:r>
                    </a:p>
                  </a:txBody>
                  <a:tcPr/>
                </a:tc>
                <a:tc>
                  <a:txBody>
                    <a:bodyPr/>
                    <a:lstStyle/>
                    <a:p>
                      <a:pPr algn="ctr"/>
                      <a:r>
                        <a:rPr lang="en-GB" sz="1600" dirty="0"/>
                        <a:t>11%</a:t>
                      </a:r>
                    </a:p>
                  </a:txBody>
                  <a:tcPr/>
                </a:tc>
                <a:tc>
                  <a:txBody>
                    <a:bodyPr/>
                    <a:lstStyle/>
                    <a:p>
                      <a:pPr algn="ctr"/>
                      <a:r>
                        <a:rPr lang="en-GB" sz="1600"/>
                        <a:t>336</a:t>
                      </a:r>
                      <a:endParaRPr lang="en-GB" sz="1600" dirty="0"/>
                    </a:p>
                  </a:txBody>
                  <a:tcPr/>
                </a:tc>
                <a:tc>
                  <a:txBody>
                    <a:bodyPr/>
                    <a:lstStyle/>
                    <a:p>
                      <a:pPr algn="ctr"/>
                      <a:r>
                        <a:rPr lang="en-GB" sz="1600"/>
                        <a:t>270</a:t>
                      </a:r>
                      <a:endParaRPr lang="en-GB" sz="1600" dirty="0"/>
                    </a:p>
                  </a:txBody>
                  <a:tcPr/>
                </a:tc>
                <a:tc>
                  <a:txBody>
                    <a:bodyPr/>
                    <a:lstStyle/>
                    <a:p>
                      <a:pPr algn="ctr"/>
                      <a:r>
                        <a:rPr lang="en-GB" sz="1600"/>
                        <a:t>20%</a:t>
                      </a:r>
                      <a:endParaRPr lang="en-GB" sz="1600" dirty="0"/>
                    </a:p>
                  </a:txBody>
                  <a:tcPr/>
                </a:tc>
                <a:extLst>
                  <a:ext uri="{0D108BD9-81ED-4DB2-BD59-A6C34878D82A}">
                    <a16:rowId xmlns:a16="http://schemas.microsoft.com/office/drawing/2014/main" val="10004"/>
                  </a:ext>
                </a:extLst>
              </a:tr>
              <a:tr h="319630">
                <a:tc>
                  <a:txBody>
                    <a:bodyPr/>
                    <a:lstStyle/>
                    <a:p>
                      <a:pPr algn="ctr"/>
                      <a:r>
                        <a:rPr lang="en-GB" sz="1600" dirty="0"/>
                        <a:t>4</a:t>
                      </a:r>
                    </a:p>
                  </a:txBody>
                  <a:tcPr/>
                </a:tc>
                <a:tc>
                  <a:txBody>
                    <a:bodyPr/>
                    <a:lstStyle/>
                    <a:p>
                      <a:pPr algn="ctr"/>
                      <a:r>
                        <a:rPr lang="en-GB" sz="1600" dirty="0"/>
                        <a:t>&lt;300</a:t>
                      </a:r>
                    </a:p>
                  </a:txBody>
                  <a:tcPr/>
                </a:tc>
                <a:tc>
                  <a:txBody>
                    <a:bodyPr/>
                    <a:lstStyle/>
                    <a:p>
                      <a:pPr algn="ctr"/>
                      <a:r>
                        <a:rPr lang="en-GB" sz="1600" dirty="0"/>
                        <a:t>433</a:t>
                      </a:r>
                    </a:p>
                  </a:txBody>
                  <a:tcPr/>
                </a:tc>
                <a:tc>
                  <a:txBody>
                    <a:bodyPr/>
                    <a:lstStyle/>
                    <a:p>
                      <a:pPr algn="ctr"/>
                      <a:r>
                        <a:rPr lang="en-GB" sz="1600" dirty="0"/>
                        <a:t>375</a:t>
                      </a:r>
                    </a:p>
                  </a:txBody>
                  <a:tcPr/>
                </a:tc>
                <a:tc>
                  <a:txBody>
                    <a:bodyPr/>
                    <a:lstStyle/>
                    <a:p>
                      <a:pPr algn="ctr"/>
                      <a:r>
                        <a:rPr lang="en-GB" sz="1600" dirty="0"/>
                        <a:t>13%</a:t>
                      </a:r>
                    </a:p>
                  </a:txBody>
                  <a:tcPr/>
                </a:tc>
                <a:tc>
                  <a:txBody>
                    <a:bodyPr/>
                    <a:lstStyle/>
                    <a:p>
                      <a:pPr algn="ctr"/>
                      <a:r>
                        <a:rPr lang="en-GB" sz="1600"/>
                        <a:t>347</a:t>
                      </a:r>
                      <a:endParaRPr lang="en-GB" sz="1600" dirty="0"/>
                    </a:p>
                  </a:txBody>
                  <a:tcPr/>
                </a:tc>
                <a:tc>
                  <a:txBody>
                    <a:bodyPr/>
                    <a:lstStyle/>
                    <a:p>
                      <a:pPr algn="ctr"/>
                      <a:r>
                        <a:rPr lang="en-GB" sz="1600"/>
                        <a:t>306</a:t>
                      </a:r>
                      <a:endParaRPr lang="en-GB" sz="1600" dirty="0"/>
                    </a:p>
                  </a:txBody>
                  <a:tcPr/>
                </a:tc>
                <a:tc>
                  <a:txBody>
                    <a:bodyPr/>
                    <a:lstStyle/>
                    <a:p>
                      <a:pPr algn="ctr"/>
                      <a:r>
                        <a:rPr lang="en-GB" sz="1600" dirty="0"/>
                        <a:t>12%</a:t>
                      </a:r>
                    </a:p>
                  </a:txBody>
                  <a:tcPr/>
                </a:tc>
                <a:extLst>
                  <a:ext uri="{0D108BD9-81ED-4DB2-BD59-A6C34878D82A}">
                    <a16:rowId xmlns:a16="http://schemas.microsoft.com/office/drawing/2014/main" val="10005"/>
                  </a:ext>
                </a:extLst>
              </a:tr>
              <a:tr h="319630">
                <a:tc>
                  <a:txBody>
                    <a:bodyPr/>
                    <a:lstStyle/>
                    <a:p>
                      <a:pPr algn="ctr"/>
                      <a:r>
                        <a:rPr lang="en-GB" sz="1600" dirty="0"/>
                        <a:t>5</a:t>
                      </a:r>
                    </a:p>
                  </a:txBody>
                  <a:tcPr/>
                </a:tc>
                <a:tc>
                  <a:txBody>
                    <a:bodyPr/>
                    <a:lstStyle/>
                    <a:p>
                      <a:pPr algn="ctr"/>
                      <a:r>
                        <a:rPr lang="en-GB" sz="1600" dirty="0"/>
                        <a:t>300</a:t>
                      </a:r>
                    </a:p>
                  </a:txBody>
                  <a:tcPr/>
                </a:tc>
                <a:tc>
                  <a:txBody>
                    <a:bodyPr/>
                    <a:lstStyle/>
                    <a:p>
                      <a:pPr algn="ctr"/>
                      <a:r>
                        <a:rPr lang="en-GB" sz="1600" dirty="0"/>
                        <a:t>459</a:t>
                      </a:r>
                    </a:p>
                  </a:txBody>
                  <a:tcPr/>
                </a:tc>
                <a:tc>
                  <a:txBody>
                    <a:bodyPr/>
                    <a:lstStyle/>
                    <a:p>
                      <a:pPr algn="ctr"/>
                      <a:r>
                        <a:rPr lang="en-GB" sz="1600" dirty="0"/>
                        <a:t>389</a:t>
                      </a:r>
                    </a:p>
                  </a:txBody>
                  <a:tcPr/>
                </a:tc>
                <a:tc>
                  <a:txBody>
                    <a:bodyPr/>
                    <a:lstStyle/>
                    <a:p>
                      <a:pPr algn="ctr"/>
                      <a:r>
                        <a:rPr lang="en-GB" sz="1600" dirty="0"/>
                        <a:t>15%</a:t>
                      </a:r>
                    </a:p>
                  </a:txBody>
                  <a:tcPr/>
                </a:tc>
                <a:tc>
                  <a:txBody>
                    <a:bodyPr/>
                    <a:lstStyle/>
                    <a:p>
                      <a:pPr algn="ctr"/>
                      <a:r>
                        <a:rPr lang="en-GB" sz="1600"/>
                        <a:t>343</a:t>
                      </a:r>
                      <a:endParaRPr lang="en-GB" sz="1600" dirty="0"/>
                    </a:p>
                  </a:txBody>
                  <a:tcPr/>
                </a:tc>
                <a:tc>
                  <a:txBody>
                    <a:bodyPr/>
                    <a:lstStyle/>
                    <a:p>
                      <a:pPr algn="ctr"/>
                      <a:r>
                        <a:rPr lang="en-GB" sz="1600"/>
                        <a:t>325</a:t>
                      </a:r>
                      <a:endParaRPr lang="en-GB" sz="1600" dirty="0"/>
                    </a:p>
                  </a:txBody>
                  <a:tcPr/>
                </a:tc>
                <a:tc>
                  <a:txBody>
                    <a:bodyPr/>
                    <a:lstStyle/>
                    <a:p>
                      <a:pPr algn="ctr"/>
                      <a:r>
                        <a:rPr lang="en-GB" sz="1600"/>
                        <a:t>6%</a:t>
                      </a:r>
                      <a:endParaRPr lang="en-GB" sz="1600" dirty="0"/>
                    </a:p>
                  </a:txBody>
                  <a:tcPr/>
                </a:tc>
                <a:extLst>
                  <a:ext uri="{0D108BD9-81ED-4DB2-BD59-A6C34878D82A}">
                    <a16:rowId xmlns:a16="http://schemas.microsoft.com/office/drawing/2014/main" val="10006"/>
                  </a:ext>
                </a:extLst>
              </a:tr>
              <a:tr h="319630">
                <a:tc>
                  <a:txBody>
                    <a:bodyPr/>
                    <a:lstStyle/>
                    <a:p>
                      <a:pPr algn="ctr"/>
                      <a:r>
                        <a:rPr lang="en-GB" sz="1600" dirty="0"/>
                        <a:t>6</a:t>
                      </a:r>
                    </a:p>
                  </a:txBody>
                  <a:tcPr/>
                </a:tc>
                <a:tc>
                  <a:txBody>
                    <a:bodyPr/>
                    <a:lstStyle/>
                    <a:p>
                      <a:pPr algn="ctr"/>
                      <a:r>
                        <a:rPr lang="en-GB" sz="1600" dirty="0"/>
                        <a:t>250</a:t>
                      </a:r>
                    </a:p>
                  </a:txBody>
                  <a:tcPr/>
                </a:tc>
                <a:tc>
                  <a:txBody>
                    <a:bodyPr/>
                    <a:lstStyle/>
                    <a:p>
                      <a:pPr algn="ctr"/>
                      <a:r>
                        <a:rPr lang="en-GB" sz="1600" dirty="0"/>
                        <a:t>265</a:t>
                      </a:r>
                    </a:p>
                  </a:txBody>
                  <a:tcPr/>
                </a:tc>
                <a:tc>
                  <a:txBody>
                    <a:bodyPr/>
                    <a:lstStyle/>
                    <a:p>
                      <a:pPr algn="ctr"/>
                      <a:r>
                        <a:rPr lang="en-GB" sz="1600" dirty="0"/>
                        <a:t>260</a:t>
                      </a:r>
                    </a:p>
                  </a:txBody>
                  <a:tcPr/>
                </a:tc>
                <a:tc>
                  <a:txBody>
                    <a:bodyPr/>
                    <a:lstStyle/>
                    <a:p>
                      <a:pPr algn="ctr"/>
                      <a:r>
                        <a:rPr lang="en-GB" sz="1600" dirty="0"/>
                        <a:t>2%</a:t>
                      </a:r>
                    </a:p>
                  </a:txBody>
                  <a:tcPr/>
                </a:tc>
                <a:tc>
                  <a:txBody>
                    <a:bodyPr/>
                    <a:lstStyle/>
                    <a:p>
                      <a:pPr algn="ctr"/>
                      <a:r>
                        <a:rPr lang="en-GB" sz="1600"/>
                        <a:t>235</a:t>
                      </a:r>
                      <a:endParaRPr lang="en-GB" sz="1600" dirty="0"/>
                    </a:p>
                  </a:txBody>
                  <a:tcPr/>
                </a:tc>
                <a:tc>
                  <a:txBody>
                    <a:bodyPr/>
                    <a:lstStyle/>
                    <a:p>
                      <a:pPr algn="ctr"/>
                      <a:r>
                        <a:rPr lang="en-GB" sz="1600"/>
                        <a:t>248</a:t>
                      </a:r>
                      <a:endParaRPr lang="en-GB" sz="1600" dirty="0"/>
                    </a:p>
                  </a:txBody>
                  <a:tcPr/>
                </a:tc>
                <a:tc>
                  <a:txBody>
                    <a:bodyPr/>
                    <a:lstStyle/>
                    <a:p>
                      <a:pPr algn="ctr"/>
                      <a:r>
                        <a:rPr lang="en-GB" sz="1600"/>
                        <a:t>5%</a:t>
                      </a:r>
                      <a:endParaRPr lang="en-GB" sz="1600" dirty="0"/>
                    </a:p>
                  </a:txBody>
                  <a:tcPr/>
                </a:tc>
                <a:extLst>
                  <a:ext uri="{0D108BD9-81ED-4DB2-BD59-A6C34878D82A}">
                    <a16:rowId xmlns:a16="http://schemas.microsoft.com/office/drawing/2014/main" val="10007"/>
                  </a:ext>
                </a:extLst>
              </a:tr>
              <a:tr h="319630">
                <a:tc>
                  <a:txBody>
                    <a:bodyPr/>
                    <a:lstStyle/>
                    <a:p>
                      <a:pPr algn="ctr"/>
                      <a:r>
                        <a:rPr lang="en-GB" sz="1600" dirty="0"/>
                        <a:t>7</a:t>
                      </a:r>
                    </a:p>
                  </a:txBody>
                  <a:tcPr/>
                </a:tc>
                <a:tc>
                  <a:txBody>
                    <a:bodyPr/>
                    <a:lstStyle/>
                    <a:p>
                      <a:pPr algn="ctr"/>
                      <a:r>
                        <a:rPr lang="en-GB" sz="1600" dirty="0"/>
                        <a:t>200</a:t>
                      </a:r>
                    </a:p>
                  </a:txBody>
                  <a:tcPr/>
                </a:tc>
                <a:tc>
                  <a:txBody>
                    <a:bodyPr/>
                    <a:lstStyle/>
                    <a:p>
                      <a:pPr algn="ctr"/>
                      <a:r>
                        <a:rPr lang="en-GB" sz="1600" dirty="0"/>
                        <a:t>248</a:t>
                      </a:r>
                    </a:p>
                  </a:txBody>
                  <a:tcPr/>
                </a:tc>
                <a:tc>
                  <a:txBody>
                    <a:bodyPr/>
                    <a:lstStyle/>
                    <a:p>
                      <a:pPr algn="ctr"/>
                      <a:r>
                        <a:rPr lang="en-GB" sz="1600" dirty="0"/>
                        <a:t>224</a:t>
                      </a:r>
                    </a:p>
                  </a:txBody>
                  <a:tcPr/>
                </a:tc>
                <a:tc>
                  <a:txBody>
                    <a:bodyPr/>
                    <a:lstStyle/>
                    <a:p>
                      <a:pPr algn="ctr"/>
                      <a:r>
                        <a:rPr lang="en-GB" sz="1600" dirty="0"/>
                        <a:t>10%</a:t>
                      </a:r>
                    </a:p>
                  </a:txBody>
                  <a:tcPr/>
                </a:tc>
                <a:tc>
                  <a:txBody>
                    <a:bodyPr/>
                    <a:lstStyle/>
                    <a:p>
                      <a:pPr algn="ctr"/>
                      <a:r>
                        <a:rPr lang="en-GB" sz="1600"/>
                        <a:t>211</a:t>
                      </a:r>
                      <a:endParaRPr lang="en-GB" sz="1600" dirty="0"/>
                    </a:p>
                  </a:txBody>
                  <a:tcPr/>
                </a:tc>
                <a:tc>
                  <a:txBody>
                    <a:bodyPr/>
                    <a:lstStyle/>
                    <a:p>
                      <a:pPr algn="ctr"/>
                      <a:r>
                        <a:rPr lang="en-GB" sz="1600"/>
                        <a:t>206</a:t>
                      </a:r>
                      <a:endParaRPr lang="en-GB" sz="1600" dirty="0"/>
                    </a:p>
                  </a:txBody>
                  <a:tcPr/>
                </a:tc>
                <a:tc>
                  <a:txBody>
                    <a:bodyPr/>
                    <a:lstStyle/>
                    <a:p>
                      <a:pPr algn="ctr"/>
                      <a:r>
                        <a:rPr lang="en-GB" sz="1600"/>
                        <a:t>2%</a:t>
                      </a:r>
                      <a:endParaRPr lang="en-GB" sz="1600" dirty="0"/>
                    </a:p>
                  </a:txBody>
                  <a:tcPr/>
                </a:tc>
                <a:extLst>
                  <a:ext uri="{0D108BD9-81ED-4DB2-BD59-A6C34878D82A}">
                    <a16:rowId xmlns:a16="http://schemas.microsoft.com/office/drawing/2014/main" val="10008"/>
                  </a:ext>
                </a:extLst>
              </a:tr>
              <a:tr h="319630">
                <a:tc>
                  <a:txBody>
                    <a:bodyPr/>
                    <a:lstStyle/>
                    <a:p>
                      <a:pPr algn="ctr"/>
                      <a:r>
                        <a:rPr lang="en-GB" sz="1600" dirty="0"/>
                        <a:t>8</a:t>
                      </a:r>
                    </a:p>
                  </a:txBody>
                  <a:tcPr/>
                </a:tc>
                <a:tc>
                  <a:txBody>
                    <a:bodyPr/>
                    <a:lstStyle/>
                    <a:p>
                      <a:pPr algn="ctr"/>
                      <a:r>
                        <a:rPr lang="en-GB" sz="1600" dirty="0"/>
                        <a:t>150</a:t>
                      </a:r>
                    </a:p>
                  </a:txBody>
                  <a:tcPr/>
                </a:tc>
                <a:tc>
                  <a:txBody>
                    <a:bodyPr/>
                    <a:lstStyle/>
                    <a:p>
                      <a:pPr algn="ctr"/>
                      <a:r>
                        <a:rPr lang="en-GB" sz="1600" dirty="0"/>
                        <a:t>214</a:t>
                      </a:r>
                    </a:p>
                  </a:txBody>
                  <a:tcPr/>
                </a:tc>
                <a:tc>
                  <a:txBody>
                    <a:bodyPr/>
                    <a:lstStyle/>
                    <a:p>
                      <a:pPr algn="ctr"/>
                      <a:r>
                        <a:rPr lang="en-GB" sz="1600" dirty="0"/>
                        <a:t>194</a:t>
                      </a:r>
                    </a:p>
                  </a:txBody>
                  <a:tcPr/>
                </a:tc>
                <a:tc>
                  <a:txBody>
                    <a:bodyPr/>
                    <a:lstStyle/>
                    <a:p>
                      <a:pPr algn="ctr"/>
                      <a:r>
                        <a:rPr lang="en-GB" sz="1600" dirty="0"/>
                        <a:t>9%</a:t>
                      </a:r>
                    </a:p>
                  </a:txBody>
                  <a:tcPr/>
                </a:tc>
                <a:tc>
                  <a:txBody>
                    <a:bodyPr/>
                    <a:lstStyle/>
                    <a:p>
                      <a:pPr algn="ctr"/>
                      <a:r>
                        <a:rPr lang="en-GB" sz="1600"/>
                        <a:t>178</a:t>
                      </a:r>
                      <a:endParaRPr lang="en-GB" sz="1600" dirty="0"/>
                    </a:p>
                  </a:txBody>
                  <a:tcPr/>
                </a:tc>
                <a:tc>
                  <a:txBody>
                    <a:bodyPr/>
                    <a:lstStyle/>
                    <a:p>
                      <a:pPr algn="ctr"/>
                      <a:r>
                        <a:rPr lang="en-GB" sz="1600"/>
                        <a:t>170</a:t>
                      </a:r>
                      <a:endParaRPr lang="en-GB" sz="1600" dirty="0"/>
                    </a:p>
                  </a:txBody>
                  <a:tcPr/>
                </a:tc>
                <a:tc>
                  <a:txBody>
                    <a:bodyPr/>
                    <a:lstStyle/>
                    <a:p>
                      <a:pPr algn="ctr"/>
                      <a:r>
                        <a:rPr lang="en-GB" sz="1600"/>
                        <a:t>5%</a:t>
                      </a:r>
                      <a:endParaRPr lang="en-GB" sz="1600" dirty="0"/>
                    </a:p>
                  </a:txBody>
                  <a:tcPr/>
                </a:tc>
                <a:extLst>
                  <a:ext uri="{0D108BD9-81ED-4DB2-BD59-A6C34878D82A}">
                    <a16:rowId xmlns:a16="http://schemas.microsoft.com/office/drawing/2014/main" val="10009"/>
                  </a:ext>
                </a:extLst>
              </a:tr>
              <a:tr h="319630">
                <a:tc>
                  <a:txBody>
                    <a:bodyPr/>
                    <a:lstStyle/>
                    <a:p>
                      <a:pPr algn="ctr"/>
                      <a:r>
                        <a:rPr lang="en-GB" sz="1600" dirty="0"/>
                        <a:t>9</a:t>
                      </a:r>
                    </a:p>
                  </a:txBody>
                  <a:tcPr/>
                </a:tc>
                <a:tc>
                  <a:txBody>
                    <a:bodyPr/>
                    <a:lstStyle/>
                    <a:p>
                      <a:pPr algn="ctr"/>
                      <a:r>
                        <a:rPr lang="en-GB" sz="1600" dirty="0"/>
                        <a:t>100</a:t>
                      </a:r>
                    </a:p>
                  </a:txBody>
                  <a:tcPr/>
                </a:tc>
                <a:tc>
                  <a:txBody>
                    <a:bodyPr/>
                    <a:lstStyle/>
                    <a:p>
                      <a:pPr algn="ctr"/>
                      <a:r>
                        <a:rPr lang="en-GB" sz="1600" dirty="0"/>
                        <a:t>285</a:t>
                      </a:r>
                    </a:p>
                  </a:txBody>
                  <a:tcPr/>
                </a:tc>
                <a:tc>
                  <a:txBody>
                    <a:bodyPr/>
                    <a:lstStyle/>
                    <a:p>
                      <a:pPr algn="ctr"/>
                      <a:r>
                        <a:rPr lang="en-GB" sz="1600" dirty="0"/>
                        <a:t>244</a:t>
                      </a:r>
                    </a:p>
                  </a:txBody>
                  <a:tcPr/>
                </a:tc>
                <a:tc>
                  <a:txBody>
                    <a:bodyPr/>
                    <a:lstStyle/>
                    <a:p>
                      <a:pPr algn="ctr"/>
                      <a:r>
                        <a:rPr lang="en-GB" sz="1600" dirty="0"/>
                        <a:t>14%</a:t>
                      </a:r>
                    </a:p>
                  </a:txBody>
                  <a:tcPr/>
                </a:tc>
                <a:tc>
                  <a:txBody>
                    <a:bodyPr/>
                    <a:lstStyle/>
                    <a:p>
                      <a:pPr algn="ctr"/>
                      <a:r>
                        <a:rPr lang="en-GB" sz="1600"/>
                        <a:t>230</a:t>
                      </a:r>
                      <a:endParaRPr lang="en-GB" sz="1600" dirty="0"/>
                    </a:p>
                  </a:txBody>
                  <a:tcPr/>
                </a:tc>
                <a:tc>
                  <a:txBody>
                    <a:bodyPr/>
                    <a:lstStyle/>
                    <a:p>
                      <a:pPr algn="ctr"/>
                      <a:r>
                        <a:rPr lang="en-GB" sz="1600"/>
                        <a:t>194</a:t>
                      </a:r>
                      <a:endParaRPr lang="en-GB" sz="1600" dirty="0"/>
                    </a:p>
                  </a:txBody>
                  <a:tcPr/>
                </a:tc>
                <a:tc>
                  <a:txBody>
                    <a:bodyPr/>
                    <a:lstStyle/>
                    <a:p>
                      <a:pPr algn="ctr"/>
                      <a:r>
                        <a:rPr lang="en-GB" sz="1600"/>
                        <a:t>16%</a:t>
                      </a:r>
                      <a:endParaRPr lang="en-GB" sz="1600" dirty="0"/>
                    </a:p>
                  </a:txBody>
                  <a:tcPr/>
                </a:tc>
                <a:extLst>
                  <a:ext uri="{0D108BD9-81ED-4DB2-BD59-A6C34878D82A}">
                    <a16:rowId xmlns:a16="http://schemas.microsoft.com/office/drawing/2014/main" val="10010"/>
                  </a:ext>
                </a:extLst>
              </a:tr>
              <a:tr h="319630">
                <a:tc>
                  <a:txBody>
                    <a:bodyPr/>
                    <a:lstStyle/>
                    <a:p>
                      <a:pPr algn="ctr"/>
                      <a:r>
                        <a:rPr lang="en-GB" sz="1600" dirty="0"/>
                        <a:t>10</a:t>
                      </a:r>
                    </a:p>
                  </a:txBody>
                  <a:tcPr/>
                </a:tc>
                <a:tc>
                  <a:txBody>
                    <a:bodyPr/>
                    <a:lstStyle/>
                    <a:p>
                      <a:pPr algn="ctr"/>
                      <a:r>
                        <a:rPr lang="en-GB" sz="1600" dirty="0"/>
                        <a:t>&lt;300</a:t>
                      </a:r>
                    </a:p>
                  </a:txBody>
                  <a:tcPr/>
                </a:tc>
                <a:tc>
                  <a:txBody>
                    <a:bodyPr/>
                    <a:lstStyle/>
                    <a:p>
                      <a:pPr algn="ctr"/>
                      <a:r>
                        <a:rPr lang="en-GB" sz="1600" dirty="0"/>
                        <a:t>393</a:t>
                      </a:r>
                    </a:p>
                  </a:txBody>
                  <a:tcPr/>
                </a:tc>
                <a:tc>
                  <a:txBody>
                    <a:bodyPr/>
                    <a:lstStyle/>
                    <a:p>
                      <a:pPr algn="ctr"/>
                      <a:r>
                        <a:rPr lang="en-GB" sz="1600" dirty="0"/>
                        <a:t>385</a:t>
                      </a:r>
                    </a:p>
                  </a:txBody>
                  <a:tcPr/>
                </a:tc>
                <a:tc>
                  <a:txBody>
                    <a:bodyPr/>
                    <a:lstStyle/>
                    <a:p>
                      <a:pPr algn="ctr"/>
                      <a:r>
                        <a:rPr lang="en-GB" sz="1600" dirty="0"/>
                        <a:t>2%</a:t>
                      </a:r>
                    </a:p>
                  </a:txBody>
                  <a:tcPr/>
                </a:tc>
                <a:tc>
                  <a:txBody>
                    <a:bodyPr/>
                    <a:lstStyle/>
                    <a:p>
                      <a:pPr algn="ctr"/>
                      <a:r>
                        <a:rPr lang="en-GB" sz="1600"/>
                        <a:t>372</a:t>
                      </a:r>
                      <a:endParaRPr lang="en-GB" sz="1600" dirty="0"/>
                    </a:p>
                  </a:txBody>
                  <a:tcPr/>
                </a:tc>
                <a:tc>
                  <a:txBody>
                    <a:bodyPr/>
                    <a:lstStyle/>
                    <a:p>
                      <a:pPr algn="ctr"/>
                      <a:r>
                        <a:rPr lang="en-GB" sz="1600"/>
                        <a:t>320</a:t>
                      </a:r>
                      <a:endParaRPr lang="en-GB" sz="1600" dirty="0"/>
                    </a:p>
                  </a:txBody>
                  <a:tcPr/>
                </a:tc>
                <a:tc>
                  <a:txBody>
                    <a:bodyPr/>
                    <a:lstStyle/>
                    <a:p>
                      <a:pPr algn="ctr"/>
                      <a:r>
                        <a:rPr lang="en-GB" sz="1600"/>
                        <a:t>14%</a:t>
                      </a:r>
                      <a:endParaRPr lang="en-GB" sz="1600" dirty="0"/>
                    </a:p>
                  </a:txBody>
                  <a:tcPr/>
                </a:tc>
                <a:extLst>
                  <a:ext uri="{0D108BD9-81ED-4DB2-BD59-A6C34878D82A}">
                    <a16:rowId xmlns:a16="http://schemas.microsoft.com/office/drawing/2014/main" val="10011"/>
                  </a:ext>
                </a:extLst>
              </a:tr>
              <a:tr h="319630">
                <a:tc>
                  <a:txBody>
                    <a:bodyPr/>
                    <a:lstStyle/>
                    <a:p>
                      <a:pPr algn="ctr"/>
                      <a:r>
                        <a:rPr lang="en-GB" sz="1600" dirty="0"/>
                        <a:t>11</a:t>
                      </a:r>
                    </a:p>
                  </a:txBody>
                  <a:tcPr/>
                </a:tc>
                <a:tc>
                  <a:txBody>
                    <a:bodyPr/>
                    <a:lstStyle/>
                    <a:p>
                      <a:pPr algn="ctr"/>
                      <a:r>
                        <a:rPr lang="en-GB" sz="1600" dirty="0"/>
                        <a:t>300</a:t>
                      </a:r>
                    </a:p>
                  </a:txBody>
                  <a:tcPr/>
                </a:tc>
                <a:tc>
                  <a:txBody>
                    <a:bodyPr/>
                    <a:lstStyle/>
                    <a:p>
                      <a:pPr algn="ctr"/>
                      <a:r>
                        <a:rPr lang="en-GB" sz="1600" dirty="0"/>
                        <a:t>484</a:t>
                      </a:r>
                    </a:p>
                  </a:txBody>
                  <a:tcPr/>
                </a:tc>
                <a:tc>
                  <a:txBody>
                    <a:bodyPr/>
                    <a:lstStyle/>
                    <a:p>
                      <a:pPr algn="ctr"/>
                      <a:r>
                        <a:rPr lang="en-GB" sz="1600" dirty="0"/>
                        <a:t>406</a:t>
                      </a:r>
                    </a:p>
                  </a:txBody>
                  <a:tcPr/>
                </a:tc>
                <a:tc>
                  <a:txBody>
                    <a:bodyPr/>
                    <a:lstStyle/>
                    <a:p>
                      <a:pPr algn="ctr"/>
                      <a:r>
                        <a:rPr lang="en-GB" sz="1600" dirty="0"/>
                        <a:t>16%</a:t>
                      </a:r>
                    </a:p>
                  </a:txBody>
                  <a:tcPr/>
                </a:tc>
                <a:tc>
                  <a:txBody>
                    <a:bodyPr/>
                    <a:lstStyle/>
                    <a:p>
                      <a:pPr algn="ctr"/>
                      <a:r>
                        <a:rPr lang="en-GB" sz="1600"/>
                        <a:t>370</a:t>
                      </a:r>
                      <a:endParaRPr lang="en-GB" sz="1600" dirty="0"/>
                    </a:p>
                  </a:txBody>
                  <a:tcPr/>
                </a:tc>
                <a:tc>
                  <a:txBody>
                    <a:bodyPr/>
                    <a:lstStyle/>
                    <a:p>
                      <a:pPr algn="ctr"/>
                      <a:r>
                        <a:rPr lang="en-GB" sz="1600"/>
                        <a:t>343</a:t>
                      </a:r>
                      <a:endParaRPr lang="en-GB" sz="1600" dirty="0"/>
                    </a:p>
                  </a:txBody>
                  <a:tcPr/>
                </a:tc>
                <a:tc>
                  <a:txBody>
                    <a:bodyPr/>
                    <a:lstStyle/>
                    <a:p>
                      <a:pPr algn="ctr"/>
                      <a:r>
                        <a:rPr lang="en-GB" sz="1600" dirty="0"/>
                        <a:t>7%</a:t>
                      </a:r>
                    </a:p>
                  </a:txBody>
                  <a:tcPr/>
                </a:tc>
                <a:extLst>
                  <a:ext uri="{0D108BD9-81ED-4DB2-BD59-A6C34878D82A}">
                    <a16:rowId xmlns:a16="http://schemas.microsoft.com/office/drawing/2014/main" val="10012"/>
                  </a:ext>
                </a:extLst>
              </a:tr>
            </a:tbl>
          </a:graphicData>
        </a:graphic>
      </p:graphicFrame>
      <p:sp>
        <p:nvSpPr>
          <p:cNvPr id="3" name="TextBox 2"/>
          <p:cNvSpPr txBox="1"/>
          <p:nvPr/>
        </p:nvSpPr>
        <p:spPr>
          <a:xfrm>
            <a:off x="6583680" y="6080760"/>
            <a:ext cx="4360424" cy="369332"/>
          </a:xfrm>
          <a:prstGeom prst="rect">
            <a:avLst/>
          </a:prstGeom>
          <a:noFill/>
        </p:spPr>
        <p:txBody>
          <a:bodyPr wrap="none" rtlCol="0">
            <a:spAutoFit/>
          </a:bodyPr>
          <a:lstStyle/>
          <a:p>
            <a:r>
              <a:rPr lang="en-GB" dirty="0"/>
              <a:t>* Average of 6 tests on each brake disc form </a:t>
            </a:r>
          </a:p>
        </p:txBody>
      </p:sp>
    </p:spTree>
    <p:extLst>
      <p:ext uri="{BB962C8B-B14F-4D97-AF65-F5344CB8AC3E}">
        <p14:creationId xmlns:p14="http://schemas.microsoft.com/office/powerpoint/2010/main" val="245848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289"/>
            <a:ext cx="10515600" cy="1174111"/>
          </a:xfrm>
        </p:spPr>
        <p:txBody>
          <a:bodyPr/>
          <a:lstStyle/>
          <a:p>
            <a:r>
              <a:rPr lang="en-GB" dirty="0"/>
              <a:t>Temperature Profiles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17903271"/>
              </p:ext>
            </p:extLst>
          </p:nvPr>
        </p:nvGraphicFramePr>
        <p:xfrm>
          <a:off x="731520" y="1367008"/>
          <a:ext cx="10515600" cy="461249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29640" y="6051112"/>
            <a:ext cx="10515600" cy="369332"/>
          </a:xfrm>
          <a:prstGeom prst="rect">
            <a:avLst/>
          </a:prstGeom>
          <a:solidFill>
            <a:schemeClr val="bg1">
              <a:lumMod val="85000"/>
            </a:schemeClr>
          </a:solidFill>
        </p:spPr>
        <p:txBody>
          <a:bodyPr wrap="square" rtlCol="0">
            <a:spAutoFit/>
          </a:bodyPr>
          <a:lstStyle/>
          <a:p>
            <a:r>
              <a:rPr lang="en-GB" dirty="0"/>
              <a:t>Annex 9 / 3.2.2. tests with vented rotors broadly cover the temperature spectrum seen on R90 Approval tests </a:t>
            </a:r>
          </a:p>
        </p:txBody>
      </p:sp>
    </p:spTree>
    <p:extLst>
      <p:ext uri="{BB962C8B-B14F-4D97-AF65-F5344CB8AC3E}">
        <p14:creationId xmlns:p14="http://schemas.microsoft.com/office/powerpoint/2010/main" val="348625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41329"/>
            <a:ext cx="10515600" cy="869311"/>
          </a:xfrm>
        </p:spPr>
        <p:txBody>
          <a:bodyPr/>
          <a:lstStyle/>
          <a:p>
            <a:r>
              <a:rPr lang="en-GB" dirty="0"/>
              <a:t>Registered Friction Values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9568362"/>
              </p:ext>
            </p:extLst>
          </p:nvPr>
        </p:nvGraphicFramePr>
        <p:xfrm>
          <a:off x="2057398" y="1573530"/>
          <a:ext cx="7750630" cy="3532822"/>
        </p:xfrm>
        <a:graphic>
          <a:graphicData uri="http://schemas.openxmlformats.org/drawingml/2006/table">
            <a:tbl>
              <a:tblPr firstRow="1" bandRow="1">
                <a:tableStyleId>{073A0DAA-6AF3-43AB-8588-CEC1D06C72B9}</a:tableStyleId>
              </a:tblPr>
              <a:tblGrid>
                <a:gridCol w="1550126">
                  <a:extLst>
                    <a:ext uri="{9D8B030D-6E8A-4147-A177-3AD203B41FA5}">
                      <a16:colId xmlns:a16="http://schemas.microsoft.com/office/drawing/2014/main" val="20000"/>
                    </a:ext>
                  </a:extLst>
                </a:gridCol>
                <a:gridCol w="1550126">
                  <a:extLst>
                    <a:ext uri="{9D8B030D-6E8A-4147-A177-3AD203B41FA5}">
                      <a16:colId xmlns:a16="http://schemas.microsoft.com/office/drawing/2014/main" val="20001"/>
                    </a:ext>
                  </a:extLst>
                </a:gridCol>
                <a:gridCol w="1550126">
                  <a:extLst>
                    <a:ext uri="{9D8B030D-6E8A-4147-A177-3AD203B41FA5}">
                      <a16:colId xmlns:a16="http://schemas.microsoft.com/office/drawing/2014/main" val="20002"/>
                    </a:ext>
                  </a:extLst>
                </a:gridCol>
                <a:gridCol w="1550126">
                  <a:extLst>
                    <a:ext uri="{9D8B030D-6E8A-4147-A177-3AD203B41FA5}">
                      <a16:colId xmlns:a16="http://schemas.microsoft.com/office/drawing/2014/main" val="20003"/>
                    </a:ext>
                  </a:extLst>
                </a:gridCol>
                <a:gridCol w="1550126">
                  <a:extLst>
                    <a:ext uri="{9D8B030D-6E8A-4147-A177-3AD203B41FA5}">
                      <a16:colId xmlns:a16="http://schemas.microsoft.com/office/drawing/2014/main" val="20004"/>
                    </a:ext>
                  </a:extLst>
                </a:gridCol>
              </a:tblGrid>
              <a:tr h="442912">
                <a:tc rowSpan="2">
                  <a:txBody>
                    <a:bodyPr/>
                    <a:lstStyle/>
                    <a:p>
                      <a:pPr algn="ctr"/>
                      <a:endParaRPr lang="en-GB" dirty="0"/>
                    </a:p>
                  </a:txBody>
                  <a:tcPr>
                    <a:solidFill>
                      <a:schemeClr val="bg1"/>
                    </a:solidFill>
                  </a:tcPr>
                </a:tc>
                <a:tc gridSpan="2">
                  <a:txBody>
                    <a:bodyPr/>
                    <a:lstStyle/>
                    <a:p>
                      <a:pPr algn="ctr"/>
                      <a:r>
                        <a:rPr lang="en-GB" dirty="0"/>
                        <a:t>Friction Material A –</a:t>
                      </a:r>
                    </a:p>
                    <a:p>
                      <a:pPr algn="ctr"/>
                      <a:r>
                        <a:rPr lang="en-GB" dirty="0"/>
                        <a:t> High Mu/</a:t>
                      </a:r>
                      <a:r>
                        <a:rPr lang="en-GB" baseline="0" dirty="0"/>
                        <a:t> Low Fade</a:t>
                      </a:r>
                      <a:endParaRPr lang="en-GB" dirty="0"/>
                    </a:p>
                  </a:txBody>
                  <a:tcPr/>
                </a:tc>
                <a:tc hMerge="1">
                  <a:txBody>
                    <a:bodyPr/>
                    <a:lstStyle/>
                    <a:p>
                      <a:endParaRPr lang="en-GB" dirty="0"/>
                    </a:p>
                  </a:txBody>
                  <a:tcPr/>
                </a:tc>
                <a:tc gridSpan="2">
                  <a:txBody>
                    <a:bodyPr/>
                    <a:lstStyle/>
                    <a:p>
                      <a:pPr algn="ctr"/>
                      <a:r>
                        <a:rPr lang="en-GB" dirty="0"/>
                        <a:t>Friction Material B –</a:t>
                      </a:r>
                    </a:p>
                    <a:p>
                      <a:pPr algn="ctr"/>
                      <a:r>
                        <a:rPr lang="en-GB" dirty="0"/>
                        <a:t> Lower Mu/ Higher Fade *</a:t>
                      </a:r>
                    </a:p>
                  </a:txBody>
                  <a:tcPr/>
                </a:tc>
                <a:tc hMerge="1">
                  <a:txBody>
                    <a:bodyPr/>
                    <a:lstStyle/>
                    <a:p>
                      <a:endParaRPr lang="en-GB" dirty="0"/>
                    </a:p>
                  </a:txBody>
                  <a:tcPr/>
                </a:tc>
                <a:extLst>
                  <a:ext uri="{0D108BD9-81ED-4DB2-BD59-A6C34878D82A}">
                    <a16:rowId xmlns:a16="http://schemas.microsoft.com/office/drawing/2014/main" val="10000"/>
                  </a:ext>
                </a:extLst>
              </a:tr>
              <a:tr h="401426">
                <a:tc vMerge="1">
                  <a:txBody>
                    <a:bodyPr/>
                    <a:lstStyle/>
                    <a:p>
                      <a:pPr algn="ctr"/>
                      <a:endParaRPr lang="en-GB" dirty="0"/>
                    </a:p>
                  </a:txBody>
                  <a:tcPr/>
                </a:tc>
                <a:tc>
                  <a:txBody>
                    <a:bodyPr/>
                    <a:lstStyle/>
                    <a:p>
                      <a:pPr algn="ctr"/>
                      <a:r>
                        <a:rPr lang="en-GB" b="1" dirty="0"/>
                        <a:t>Solid Disc</a:t>
                      </a:r>
                    </a:p>
                  </a:txBody>
                  <a:tcPr/>
                </a:tc>
                <a:tc>
                  <a:txBody>
                    <a:bodyPr/>
                    <a:lstStyle/>
                    <a:p>
                      <a:pPr algn="ctr"/>
                      <a:r>
                        <a:rPr lang="en-GB" b="1" dirty="0"/>
                        <a:t>Vented Disc</a:t>
                      </a:r>
                    </a:p>
                  </a:txBody>
                  <a:tcPr/>
                </a:tc>
                <a:tc>
                  <a:txBody>
                    <a:bodyPr/>
                    <a:lstStyle/>
                    <a:p>
                      <a:pPr algn="ctr"/>
                      <a:r>
                        <a:rPr lang="en-GB" b="1" dirty="0"/>
                        <a:t>Solid Disc</a:t>
                      </a:r>
                    </a:p>
                  </a:txBody>
                  <a:tcPr/>
                </a:tc>
                <a:tc>
                  <a:txBody>
                    <a:bodyPr/>
                    <a:lstStyle/>
                    <a:p>
                      <a:pPr algn="ctr"/>
                      <a:r>
                        <a:rPr lang="en-GB" b="1" dirty="0"/>
                        <a:t>Vented Disc</a:t>
                      </a:r>
                    </a:p>
                  </a:txBody>
                  <a:tcPr/>
                </a:tc>
                <a:extLst>
                  <a:ext uri="{0D108BD9-81ED-4DB2-BD59-A6C34878D82A}">
                    <a16:rowId xmlns:a16="http://schemas.microsoft.com/office/drawing/2014/main" val="10001"/>
                  </a:ext>
                </a:extLst>
              </a:tr>
              <a:tr h="622829">
                <a:tc>
                  <a:txBody>
                    <a:bodyPr/>
                    <a:lstStyle/>
                    <a:p>
                      <a:pPr algn="ctr"/>
                      <a:r>
                        <a:rPr lang="en-GB" dirty="0"/>
                        <a:t>Mu Op 1</a:t>
                      </a:r>
                    </a:p>
                  </a:txBody>
                  <a:tcPr/>
                </a:tc>
                <a:tc>
                  <a:txBody>
                    <a:bodyPr/>
                    <a:lstStyle/>
                    <a:p>
                      <a:pPr algn="ctr"/>
                      <a:r>
                        <a:rPr lang="en-GB" dirty="0"/>
                        <a:t>0.49</a:t>
                      </a:r>
                    </a:p>
                  </a:txBody>
                  <a:tcPr/>
                </a:tc>
                <a:tc>
                  <a:txBody>
                    <a:bodyPr/>
                    <a:lstStyle/>
                    <a:p>
                      <a:pPr algn="ctr"/>
                      <a:r>
                        <a:rPr lang="en-GB" dirty="0"/>
                        <a:t>0.52</a:t>
                      </a:r>
                    </a:p>
                  </a:txBody>
                  <a:tcPr/>
                </a:tc>
                <a:tc>
                  <a:txBody>
                    <a:bodyPr/>
                    <a:lstStyle/>
                    <a:p>
                      <a:pPr algn="ctr"/>
                      <a:r>
                        <a:rPr lang="en-GB" dirty="0"/>
                        <a:t>0.31</a:t>
                      </a:r>
                    </a:p>
                  </a:txBody>
                  <a:tcPr/>
                </a:tc>
                <a:tc>
                  <a:txBody>
                    <a:bodyPr/>
                    <a:lstStyle/>
                    <a:p>
                      <a:pPr algn="ctr"/>
                      <a:r>
                        <a:rPr lang="en-GB" dirty="0"/>
                        <a:t>0.30</a:t>
                      </a:r>
                    </a:p>
                  </a:txBody>
                  <a:tcPr/>
                </a:tc>
                <a:extLst>
                  <a:ext uri="{0D108BD9-81ED-4DB2-BD59-A6C34878D82A}">
                    <a16:rowId xmlns:a16="http://schemas.microsoft.com/office/drawing/2014/main" val="10002"/>
                  </a:ext>
                </a:extLst>
              </a:tr>
              <a:tr h="622829">
                <a:tc>
                  <a:txBody>
                    <a:bodyPr/>
                    <a:lstStyle/>
                    <a:p>
                      <a:pPr algn="ctr"/>
                      <a:r>
                        <a:rPr lang="en-GB" dirty="0"/>
                        <a:t>Mu Op 2</a:t>
                      </a:r>
                    </a:p>
                  </a:txBody>
                  <a:tcPr/>
                </a:tc>
                <a:tc>
                  <a:txBody>
                    <a:bodyPr/>
                    <a:lstStyle/>
                    <a:p>
                      <a:pPr algn="ctr"/>
                      <a:r>
                        <a:rPr lang="en-GB" dirty="0"/>
                        <a:t>0.46</a:t>
                      </a:r>
                    </a:p>
                  </a:txBody>
                  <a:tcPr/>
                </a:tc>
                <a:tc>
                  <a:txBody>
                    <a:bodyPr/>
                    <a:lstStyle/>
                    <a:p>
                      <a:pPr algn="ctr"/>
                      <a:r>
                        <a:rPr lang="en-GB" dirty="0"/>
                        <a:t>0.49</a:t>
                      </a:r>
                    </a:p>
                  </a:txBody>
                  <a:tcPr/>
                </a:tc>
                <a:tc>
                  <a:txBody>
                    <a:bodyPr/>
                    <a:lstStyle/>
                    <a:p>
                      <a:pPr algn="ctr"/>
                      <a:r>
                        <a:rPr lang="en-GB" dirty="0"/>
                        <a:t>0.39</a:t>
                      </a:r>
                    </a:p>
                  </a:txBody>
                  <a:tcPr/>
                </a:tc>
                <a:tc>
                  <a:txBody>
                    <a:bodyPr/>
                    <a:lstStyle/>
                    <a:p>
                      <a:pPr algn="ctr"/>
                      <a:r>
                        <a:rPr lang="en-GB" dirty="0"/>
                        <a:t>0.39</a:t>
                      </a:r>
                    </a:p>
                  </a:txBody>
                  <a:tcPr/>
                </a:tc>
                <a:extLst>
                  <a:ext uri="{0D108BD9-81ED-4DB2-BD59-A6C34878D82A}">
                    <a16:rowId xmlns:a16="http://schemas.microsoft.com/office/drawing/2014/main" val="10003"/>
                  </a:ext>
                </a:extLst>
              </a:tr>
              <a:tr h="622829">
                <a:tc>
                  <a:txBody>
                    <a:bodyPr/>
                    <a:lstStyle/>
                    <a:p>
                      <a:pPr algn="ctr"/>
                      <a:r>
                        <a:rPr lang="en-GB" dirty="0"/>
                        <a:t>Mu Min</a:t>
                      </a:r>
                    </a:p>
                  </a:txBody>
                  <a:tcPr/>
                </a:tc>
                <a:tc>
                  <a:txBody>
                    <a:bodyPr/>
                    <a:lstStyle/>
                    <a:p>
                      <a:pPr algn="ctr"/>
                      <a:r>
                        <a:rPr lang="en-GB" dirty="0"/>
                        <a:t>0.35</a:t>
                      </a:r>
                    </a:p>
                  </a:txBody>
                  <a:tcPr/>
                </a:tc>
                <a:tc>
                  <a:txBody>
                    <a:bodyPr/>
                    <a:lstStyle/>
                    <a:p>
                      <a:pPr algn="ctr"/>
                      <a:r>
                        <a:rPr lang="en-GB" dirty="0"/>
                        <a:t>0.36</a:t>
                      </a:r>
                    </a:p>
                  </a:txBody>
                  <a:tcPr/>
                </a:tc>
                <a:tc>
                  <a:txBody>
                    <a:bodyPr/>
                    <a:lstStyle/>
                    <a:p>
                      <a:pPr algn="ctr"/>
                      <a:r>
                        <a:rPr lang="en-GB" dirty="0"/>
                        <a:t>0.17</a:t>
                      </a:r>
                    </a:p>
                  </a:txBody>
                  <a:tcPr/>
                </a:tc>
                <a:tc>
                  <a:txBody>
                    <a:bodyPr/>
                    <a:lstStyle/>
                    <a:p>
                      <a:pPr algn="ctr"/>
                      <a:r>
                        <a:rPr lang="en-GB" dirty="0"/>
                        <a:t>0.2</a:t>
                      </a:r>
                    </a:p>
                  </a:txBody>
                  <a:tcPr/>
                </a:tc>
                <a:extLst>
                  <a:ext uri="{0D108BD9-81ED-4DB2-BD59-A6C34878D82A}">
                    <a16:rowId xmlns:a16="http://schemas.microsoft.com/office/drawing/2014/main" val="10004"/>
                  </a:ext>
                </a:extLst>
              </a:tr>
              <a:tr h="622829">
                <a:tc>
                  <a:txBody>
                    <a:bodyPr/>
                    <a:lstStyle/>
                    <a:p>
                      <a:pPr algn="ctr"/>
                      <a:r>
                        <a:rPr lang="en-GB" dirty="0"/>
                        <a:t>Mu Max</a:t>
                      </a:r>
                    </a:p>
                  </a:txBody>
                  <a:tcPr/>
                </a:tc>
                <a:tc>
                  <a:txBody>
                    <a:bodyPr/>
                    <a:lstStyle/>
                    <a:p>
                      <a:pPr algn="ctr"/>
                      <a:r>
                        <a:rPr lang="en-GB" dirty="0"/>
                        <a:t>0.53</a:t>
                      </a:r>
                    </a:p>
                  </a:txBody>
                  <a:tcPr/>
                </a:tc>
                <a:tc>
                  <a:txBody>
                    <a:bodyPr/>
                    <a:lstStyle/>
                    <a:p>
                      <a:pPr algn="ctr"/>
                      <a:r>
                        <a:rPr lang="en-GB" dirty="0"/>
                        <a:t>0.54</a:t>
                      </a:r>
                    </a:p>
                  </a:txBody>
                  <a:tcPr/>
                </a:tc>
                <a:tc>
                  <a:txBody>
                    <a:bodyPr/>
                    <a:lstStyle/>
                    <a:p>
                      <a:pPr algn="ctr"/>
                      <a:r>
                        <a:rPr lang="en-GB" dirty="0"/>
                        <a:t>0.43</a:t>
                      </a:r>
                    </a:p>
                  </a:txBody>
                  <a:tcPr/>
                </a:tc>
                <a:tc>
                  <a:txBody>
                    <a:bodyPr/>
                    <a:lstStyle/>
                    <a:p>
                      <a:pPr algn="ctr"/>
                      <a:r>
                        <a:rPr lang="en-GB" dirty="0"/>
                        <a:t>0.43</a:t>
                      </a:r>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6827520" y="5259704"/>
            <a:ext cx="2941574" cy="307777"/>
          </a:xfrm>
          <a:prstGeom prst="rect">
            <a:avLst/>
          </a:prstGeom>
          <a:noFill/>
        </p:spPr>
        <p:txBody>
          <a:bodyPr wrap="none" rtlCol="0">
            <a:spAutoFit/>
          </a:bodyPr>
          <a:lstStyle/>
          <a:p>
            <a:r>
              <a:rPr lang="en-GB" sz="1400" dirty="0"/>
              <a:t>* Average of 6 tests on each disc form</a:t>
            </a:r>
          </a:p>
        </p:txBody>
      </p:sp>
      <p:sp>
        <p:nvSpPr>
          <p:cNvPr id="5" name="TextBox 4"/>
          <p:cNvSpPr txBox="1"/>
          <p:nvPr/>
        </p:nvSpPr>
        <p:spPr>
          <a:xfrm>
            <a:off x="2910840" y="5873114"/>
            <a:ext cx="6187440" cy="646331"/>
          </a:xfrm>
          <a:prstGeom prst="rect">
            <a:avLst/>
          </a:prstGeom>
          <a:solidFill>
            <a:schemeClr val="bg1">
              <a:lumMod val="85000"/>
            </a:schemeClr>
          </a:solidFill>
        </p:spPr>
        <p:txBody>
          <a:bodyPr wrap="square" rtlCol="0">
            <a:spAutoFit/>
          </a:bodyPr>
          <a:lstStyle/>
          <a:p>
            <a:pPr marL="342900" indent="-342900" algn="ctr">
              <a:buAutoNum type="arabicParenR"/>
            </a:pPr>
            <a:r>
              <a:rPr lang="en-GB" dirty="0"/>
              <a:t>Friction values not significantly changed by disc form </a:t>
            </a:r>
          </a:p>
          <a:p>
            <a:pPr marL="342900" indent="-342900" algn="ctr">
              <a:buAutoNum type="arabicParenR"/>
            </a:pPr>
            <a:r>
              <a:rPr lang="en-GB" b="1" dirty="0"/>
              <a:t>Characterisation of products not affected by disc form </a:t>
            </a:r>
          </a:p>
        </p:txBody>
      </p:sp>
    </p:spTree>
    <p:extLst>
      <p:ext uri="{BB962C8B-B14F-4D97-AF65-F5344CB8AC3E}">
        <p14:creationId xmlns:p14="http://schemas.microsoft.com/office/powerpoint/2010/main" val="1240242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626577e1efd40950331a4241a1263ee2">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d0a6c692bd1091f1e5b8447858a85c4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5666BD-8DEF-4C25-B966-9453D02268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942CB3-D523-44BB-BB0B-681889154F2C}">
  <ds:schemaRefs>
    <ds:schemaRef ds:uri="http://schemas.microsoft.com/sharepoint/v3/contenttype/forms"/>
  </ds:schemaRefs>
</ds:datastoreItem>
</file>

<file path=customXml/itemProps3.xml><?xml version="1.0" encoding="utf-8"?>
<ds:datastoreItem xmlns:ds="http://schemas.openxmlformats.org/officeDocument/2006/customXml" ds:itemID="{CA8C74D5-0400-4FD2-BEA1-A25295A5C13F}">
  <ds:schemaRefs>
    <ds:schemaRef ds:uri="http://schemas.microsoft.com/office/2006/metadata/properties"/>
    <ds:schemaRef ds:uri="4b4a1c0d-4a69-4996-a84a-fc699b9f49d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acccb6d4-dbe5-46d2-b4d3-5733603d8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896</TotalTime>
  <Words>871</Words>
  <Application>Microsoft Office PowerPoint</Application>
  <PresentationFormat>Widescreen</PresentationFormat>
  <Paragraphs>238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UN Regulation No. 90 – CoP Annex 9 – 3.1.1 (HCV)  Document replacing GRVA-09-41 and GRVA-07-52</vt:lpstr>
      <vt:lpstr>The new proposal – Annex 9 / 3.1.1. - HCV</vt:lpstr>
      <vt:lpstr>The new proposal – Annex 9 / 3.1.1. - HCV</vt:lpstr>
      <vt:lpstr>Points of Discussion </vt:lpstr>
      <vt:lpstr>Typical EOS temperatures on R90 HCV Approval Tests</vt:lpstr>
      <vt:lpstr>Annex 9 – 3.2.2. Tests with Solid &amp; Vented Discs</vt:lpstr>
      <vt:lpstr>Temperature Profiles</vt:lpstr>
      <vt:lpstr>Registered Friction Values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dc:creator>
  <cp:lastModifiedBy>Francois Guichard</cp:lastModifiedBy>
  <cp:revision>79</cp:revision>
  <cp:lastPrinted>2021-05-26T08:00:01Z</cp:lastPrinted>
  <dcterms:created xsi:type="dcterms:W3CDTF">2021-05-18T11:39:41Z</dcterms:created>
  <dcterms:modified xsi:type="dcterms:W3CDTF">2021-05-26T08:57:30Z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