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63" r:id="rId1"/>
  </p:sldMasterIdLst>
  <p:notesMasterIdLst>
    <p:notesMasterId r:id="rId10"/>
  </p:notesMasterIdLst>
  <p:sldIdLst>
    <p:sldId id="1102" r:id="rId2"/>
    <p:sldId id="1095" r:id="rId3"/>
    <p:sldId id="260" r:id="rId4"/>
    <p:sldId id="259" r:id="rId5"/>
    <p:sldId id="261" r:id="rId6"/>
    <p:sldId id="1103" r:id="rId7"/>
    <p:sldId id="1104" r:id="rId8"/>
    <p:sldId id="1106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Alburno" initials="PA" lastIdx="1" clrIdx="0">
    <p:extLst>
      <p:ext uri="{19B8F6BF-5375-455C-9EA6-DF929625EA0E}">
        <p15:presenceInfo xmlns:p15="http://schemas.microsoft.com/office/powerpoint/2012/main" userId="S::p.alburno@clepa.be::65c5e6bd-40b4-4d51-87ea-d5ebb1e975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99C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9512" autoAdjust="0"/>
  </p:normalViewPr>
  <p:slideViewPr>
    <p:cSldViewPr>
      <p:cViewPr varScale="1">
        <p:scale>
          <a:sx n="67" d="100"/>
          <a:sy n="67" d="100"/>
        </p:scale>
        <p:origin x="1172" y="44"/>
      </p:cViewPr>
      <p:guideLst>
        <p:guide orient="horz" pos="482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41F9FFDE-4C0B-45EF-8777-4C5FAA56532C}" type="datetimeFigureOut">
              <a:rPr lang="sv-SE" smtClean="0"/>
              <a:pPr/>
              <a:t>2021-05-23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0" tIns="47850" rIns="95700" bIns="4785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0" tIns="47850" rIns="95700" bIns="4785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E6E3C341-EB09-41BB-8F47-B831E8481C5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95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8F1-62A9-4C93-98ED-F0FCC347D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C89F0-D6B6-426A-BF8D-AB6A15B2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C770-CB30-4A63-96D1-BF792102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9EC0C-96AB-47E2-87B3-C7E23853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DC24C-B868-478B-AC4F-F33B734B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936141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00AAC-E11A-4601-8210-3D5C1D3D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CF313-16AD-4563-A4CF-9A872B5E1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D74ED-0391-44C3-8985-9A6A25C7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822C4-98E6-4F8A-B6F6-1008ABF9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A2AC-896B-4B81-A6A6-A09CD923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055734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019BC-DF55-463D-8FDF-436E3712A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3E47B-B1F5-4332-A8E6-5FC6A875C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3A0C7-6BA3-4313-92AF-C15D20AB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926B1-A90B-466E-8C97-80E3B5ED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CAFC9-9F2B-4F6D-999C-CAFFDE1B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070321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447484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D6A4-2151-4F6B-8277-C30ECE2251D8}" type="datetime1">
              <a:rPr lang="en-US" smtClean="0"/>
              <a:pPr/>
              <a:t>5/23/2021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19700" y="1484313"/>
            <a:ext cx="3924300" cy="460851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28513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4839295"/>
            <a:ext cx="8208912" cy="533921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5301208"/>
            <a:ext cx="6696744" cy="33759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27584" y="6633376"/>
            <a:ext cx="828000" cy="180000"/>
          </a:xfrm>
        </p:spPr>
        <p:txBody>
          <a:bodyPr/>
          <a:lstStyle/>
          <a:p>
            <a:fld id="{FC89AB02-2710-4909-B553-E92CB9D25D75}" type="datetime1">
              <a:rPr lang="en-US" smtClean="0"/>
              <a:pPr/>
              <a:t>5/23/2021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76400" y="6633376"/>
            <a:ext cx="2895600" cy="180000"/>
          </a:xfrm>
        </p:spPr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67544" y="6633376"/>
            <a:ext cx="360000" cy="180000"/>
          </a:xfrm>
        </p:spPr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5805265"/>
            <a:ext cx="3527425" cy="576064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Presented by &lt;&lt; Name of presenter &gt;&gt;</a:t>
            </a:r>
          </a:p>
          <a:p>
            <a:pPr lvl="0"/>
            <a:r>
              <a:rPr lang="sv-SE" dirty="0" err="1"/>
              <a:t>Location</a:t>
            </a:r>
            <a:r>
              <a:rPr lang="sv-SE" dirty="0"/>
              <a:t>, YYYY-MM-DD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47244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688211"/>
            <a:ext cx="1151952" cy="661220"/>
          </a:xfrm>
          <a:prstGeom prst="rect">
            <a:avLst/>
          </a:prstGeom>
        </p:spPr>
      </p:pic>
      <p:sp>
        <p:nvSpPr>
          <p:cNvPr id="13" name="Rektangel 12"/>
          <p:cNvSpPr/>
          <p:nvPr userDrawn="1"/>
        </p:nvSpPr>
        <p:spPr>
          <a:xfrm>
            <a:off x="0" y="6583254"/>
            <a:ext cx="9144000" cy="274746"/>
          </a:xfrm>
          <a:prstGeom prst="rect">
            <a:avLst/>
          </a:prstGeom>
          <a:gradFill>
            <a:gsLst>
              <a:gs pos="0">
                <a:srgbClr val="99C3D9"/>
              </a:gs>
              <a:gs pos="100000">
                <a:srgbClr val="F0F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7308480" y="6612905"/>
            <a:ext cx="158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/>
              <a:t>Innovative </a:t>
            </a:r>
            <a:r>
              <a:rPr lang="sv-SE" sz="800" b="1" dirty="0" err="1"/>
              <a:t>Vehicle</a:t>
            </a:r>
            <a:r>
              <a:rPr lang="sv-SE" sz="800" b="1" dirty="0"/>
              <a:t> Solutions</a:t>
            </a:r>
          </a:p>
        </p:txBody>
      </p:sp>
    </p:spTree>
    <p:extLst>
      <p:ext uri="{BB962C8B-B14F-4D97-AF65-F5344CB8AC3E}">
        <p14:creationId xmlns:p14="http://schemas.microsoft.com/office/powerpoint/2010/main" val="258251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1484313"/>
            <a:ext cx="9144000" cy="460851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B257-452E-4F5D-9448-44320ECAFB99}" type="datetime1">
              <a:rPr lang="en-US" smtClean="0"/>
              <a:pPr/>
              <a:t>5/23/2021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/>
          </p:nvPr>
        </p:nvSpPr>
        <p:spPr>
          <a:xfrm>
            <a:off x="467544" y="2504877"/>
            <a:ext cx="8280920" cy="3228379"/>
          </a:xfrm>
        </p:spPr>
        <p:txBody>
          <a:bodyPr anchor="b">
            <a:noAutofit/>
          </a:bodyPr>
          <a:lstStyle>
            <a:lvl1pPr marL="0" indent="0" algn="r">
              <a:lnSpc>
                <a:spcPts val="6000"/>
              </a:lnSpc>
              <a:spcAft>
                <a:spcPts val="0"/>
              </a:spcAft>
              <a:buNone/>
              <a:defRPr sz="600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6509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1691680" y="1484313"/>
            <a:ext cx="7452320" cy="3240831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1228" y="5157192"/>
            <a:ext cx="6707088" cy="100811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8946-DEE4-4725-903B-AE3FB65055AB}" type="datetime1">
              <a:rPr lang="en-US" smtClean="0"/>
              <a:pPr/>
              <a:t>5/23/2021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895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kolumn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396000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611D-C66C-4387-BA5E-FB0ADEFAD4F4}" type="datetime1">
              <a:rPr lang="en-US" smtClean="0"/>
              <a:pPr/>
              <a:t>5/23/2021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idx="13"/>
          </p:nvPr>
        </p:nvSpPr>
        <p:spPr>
          <a:xfrm>
            <a:off x="4679634" y="1340768"/>
            <a:ext cx="396000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2344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BDE09-056F-448D-AB17-A769B211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69972-D3B2-4001-B022-999E33F9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BA940-5AA5-4A7F-AB2F-AC149681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936DC-BDD6-45A1-9E55-FCEE91B6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47D25-FA0B-4D28-BD58-A2BD3BC6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11927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0CBB-CFC7-498C-9C38-8EB44BA2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8EE5F-0AB1-47CE-AF90-B6137F3F1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A191C-EDD1-4F63-834A-6EE13AAE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D782A-D52F-4638-8777-6B4FAB5B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AC0D8-8F94-41F2-9AD8-EDAA9390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009186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2940-2226-4933-9763-08D8B6D5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F6C90-2931-4C25-9899-3BCA34840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87EEA-86DB-41DC-850C-4F692189C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C7E33-5525-41DB-B4EB-7F783ABC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AB409-B013-489A-8BE1-7287B25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B6D1B-9BC5-49A4-9F17-339FD726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987632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7EEB-0E9A-4215-9F3E-7CE42DFC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E54A1-3B80-44DE-A19B-43598395D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59CBE-4D82-4218-9547-BB563304A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A4833-1751-4B0B-85A4-9F3211CC0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4A920-8A2D-4210-B4BD-BE75418EE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426D36-7823-4704-B954-CF1DFB980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3B3CD-63F6-4DAD-8B08-C90EDFC4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4C8F9-16FA-45F8-AF49-7C8CB9AB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110844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411C-B8B8-41A0-BDB1-30925D7B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048EDE-775D-4231-9390-40EEA59E0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38CF59-BD43-47D9-ACF0-18744BAB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86467-4F11-4020-A1EA-9FDA3136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840573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67F58-E800-49F2-801B-FBA995E1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FA059-0546-4047-AC95-65ABDF23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E9968-D549-4116-AF62-E94095C7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620602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267E-2596-499F-A958-F18EB9CF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2337-472E-4FAB-A179-CEFBA32D3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CA1D-6668-488A-BD70-793CF5F96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36549-DA79-4E3B-A27A-BC303FC9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50FF6-4E1B-4AB7-92EC-24388254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2DDC1-4B27-4196-9BEB-885C10BF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41223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8B21-4976-4722-83D9-21EDCACE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90A26-E011-448B-B068-E680A5F2C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BA099-3BA1-40D4-810E-5E94299EE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1F9E-20C1-4722-A6DF-E7DD968A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64D9F-E6CE-438F-A7EA-337D2992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445C4-37F5-4AD8-A090-1AF73E97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64452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40D01-AB09-4ED4-9217-3A04C173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7D64A-4B39-4413-B4F4-B7511BB3E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7A4B0-AA6E-4746-AA31-11D3BA60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50146-0440-4EF3-AEC8-19A7444FB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9BEAC-4E4D-40D5-8108-6BCCF46CE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74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49" r:id="rId13"/>
    <p:sldLayoutId id="2147483657" r:id="rId14"/>
    <p:sldLayoutId id="2147483658" r:id="rId15"/>
    <p:sldLayoutId id="2147483660" r:id="rId16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500F4C-DD41-4605-A2E6-2845AEA6EFA7}"/>
              </a:ext>
            </a:extLst>
          </p:cNvPr>
          <p:cNvSpPr/>
          <p:nvPr/>
        </p:nvSpPr>
        <p:spPr>
          <a:xfrm>
            <a:off x="1841450" y="2712828"/>
            <a:ext cx="5645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32E5E8-CB86-4E25-A565-BCE5650D2F7D}"/>
              </a:ext>
            </a:extLst>
          </p:cNvPr>
          <p:cNvSpPr txBox="1"/>
          <p:nvPr/>
        </p:nvSpPr>
        <p:spPr>
          <a:xfrm>
            <a:off x="755576" y="980728"/>
            <a:ext cx="7920880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BCE113-B94A-4EFC-AC0D-9AB227BEF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587957"/>
              </p:ext>
            </p:extLst>
          </p:nvPr>
        </p:nvGraphicFramePr>
        <p:xfrm>
          <a:off x="683569" y="197538"/>
          <a:ext cx="7831782" cy="595313"/>
        </p:xfrm>
        <a:graphic>
          <a:graphicData uri="http://schemas.openxmlformats.org/drawingml/2006/table">
            <a:tbl>
              <a:tblPr firstRow="1" firstCol="1" bandRow="1"/>
              <a:tblGrid>
                <a:gridCol w="3916286">
                  <a:extLst>
                    <a:ext uri="{9D8B030D-6E8A-4147-A177-3AD203B41FA5}">
                      <a16:colId xmlns:a16="http://schemas.microsoft.com/office/drawing/2014/main" val="2458408279"/>
                    </a:ext>
                  </a:extLst>
                </a:gridCol>
                <a:gridCol w="3915496">
                  <a:extLst>
                    <a:ext uri="{9D8B030D-6E8A-4147-A177-3AD203B41FA5}">
                      <a16:colId xmlns:a16="http://schemas.microsoft.com/office/drawing/2014/main" val="42206241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Submitted by the expert from the </a:t>
                      </a:r>
                      <a:b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European Association of Automotive Suppliers</a:t>
                      </a:r>
                      <a:b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CLEPA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8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algn="r">
                        <a:lnSpc>
                          <a:spcPts val="1200"/>
                        </a:lnSpc>
                      </a:pPr>
                      <a:r>
                        <a:rPr lang="en-GB" sz="1000" u="sng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Informal document</a:t>
                      </a:r>
                      <a: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GRVA-10-23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0490" algn="r">
                        <a:lnSpc>
                          <a:spcPts val="1200"/>
                        </a:lnSpc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en-GB" sz="1000" baseline="30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</a:t>
                      </a:r>
                      <a: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GRVA, 25-28 May 2021</a:t>
                      </a:r>
                      <a:b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GB" sz="10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agenda item 8(b)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582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50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99120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ECE-R13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GB" sz="25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Overview of changes made to Informal Document GRVA-09-05</a:t>
            </a:r>
            <a:endParaRPr lang="en-US" sz="25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BAA987-7104-46E2-A089-FD0DE090F39D}"/>
              </a:ext>
            </a:extLst>
          </p:cNvPr>
          <p:cNvSpPr txBox="1"/>
          <p:nvPr/>
        </p:nvSpPr>
        <p:spPr>
          <a:xfrm>
            <a:off x="179512" y="1069847"/>
            <a:ext cx="8740884" cy="3145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40385" algn="r"/>
                <a:tab pos="1530350" algn="l"/>
              </a:tabLst>
            </a:pP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 respect to </a:t>
            </a:r>
            <a:r>
              <a:rPr lang="en-GB" sz="18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GRVA-09-05</a:t>
            </a: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changes were made in the following paragraphs: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 indent="-81026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r"/>
                <a:tab pos="900430" algn="l"/>
                <a:tab pos="1530350" algn="l"/>
              </a:tabLst>
            </a:pP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2.31.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 indent="-81026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r"/>
                <a:tab pos="900430" algn="l"/>
                <a:tab pos="1530350" algn="l"/>
              </a:tabLst>
            </a:pP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2.51.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 indent="-81026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r"/>
                <a:tab pos="900430" algn="l"/>
                <a:tab pos="1530350" algn="l"/>
              </a:tabLst>
            </a:pP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Correction in Justification of paragraph 5.1.4.5.1.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 indent="-81026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r"/>
                <a:tab pos="900430" algn="l"/>
                <a:tab pos="1530350" algn="l"/>
              </a:tabLst>
            </a:pP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PTI paragraph 5.1.4.5.3. (with new Justification)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 indent="-81026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r"/>
                <a:tab pos="900430" algn="l"/>
                <a:tab pos="1530350" algn="l"/>
              </a:tabLst>
            </a:pP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5.1.4.6.2.1.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 indent="-81026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r"/>
                <a:tab pos="900430" algn="l"/>
                <a:tab pos="1530350" algn="l"/>
              </a:tabLst>
            </a:pP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5.1.4.6.2.1 &amp; 5.1.4.6.2.2 &amp; 5.1.4.6.2.3 (word “wheel” deleted)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 indent="-81026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r"/>
                <a:tab pos="900430" algn="l"/>
                <a:tab pos="1530350" algn="l"/>
              </a:tabLst>
            </a:pP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Proposal for deletion of paragraph 1.2.11. of Annex 4 withdrawn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 indent="-81026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r"/>
                <a:tab pos="900430" algn="l"/>
                <a:tab pos="1530350" algn="l"/>
              </a:tabLst>
            </a:pPr>
            <a:r>
              <a:rPr lang="en-GB" sz="180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Note, that paragraph 2.4.1 of Annex 7, Part D is still under discussion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14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856153" y="2216704"/>
            <a:ext cx="1035035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Combustion engine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697" y="2216704"/>
            <a:ext cx="1011701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compressor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2873" y="2218502"/>
            <a:ext cx="104791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4 circuits protection valve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04478" y="2216704"/>
            <a:ext cx="101102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Air tank (FA)</a:t>
            </a:r>
          </a:p>
        </p:txBody>
      </p:sp>
      <p:cxnSp>
        <p:nvCxnSpPr>
          <p:cNvPr id="17" name="Straight Connector 16"/>
          <p:cNvCxnSpPr>
            <a:stCxn id="9" idx="3"/>
            <a:endCxn id="10" idx="1"/>
          </p:cNvCxnSpPr>
          <p:nvPr/>
        </p:nvCxnSpPr>
        <p:spPr>
          <a:xfrm>
            <a:off x="1891189" y="2559604"/>
            <a:ext cx="2064509" cy="0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3"/>
            <a:endCxn id="11" idx="1"/>
          </p:cNvCxnSpPr>
          <p:nvPr/>
        </p:nvCxnSpPr>
        <p:spPr>
          <a:xfrm>
            <a:off x="4967398" y="2559604"/>
            <a:ext cx="105476" cy="17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15" idx="1"/>
          </p:cNvCxnSpPr>
          <p:nvPr/>
        </p:nvCxnSpPr>
        <p:spPr>
          <a:xfrm flipV="1">
            <a:off x="6120788" y="2559604"/>
            <a:ext cx="183689" cy="17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356687" y="4450185"/>
            <a:ext cx="414197" cy="6858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600V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54425" y="4450185"/>
            <a:ext cx="1027454" cy="685800"/>
          </a:xfrm>
          <a:prstGeom prst="rect">
            <a:avLst/>
          </a:prstGeom>
          <a:gradFill flip="none" rotWithShape="1">
            <a:gsLst>
              <a:gs pos="53000">
                <a:srgbClr val="C9D3F2"/>
              </a:gs>
              <a:gs pos="0">
                <a:srgbClr val="C00000"/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compressor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59382" y="4451984"/>
            <a:ext cx="104791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4 circuits protection valve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290986" y="4450185"/>
            <a:ext cx="101102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Air tank (FA)</a:t>
            </a:r>
          </a:p>
        </p:txBody>
      </p:sp>
      <p:cxnSp>
        <p:nvCxnSpPr>
          <p:cNvPr id="43" name="Straight Connector 42"/>
          <p:cNvCxnSpPr>
            <a:stCxn id="36" idx="3"/>
            <a:endCxn id="37" idx="1"/>
          </p:cNvCxnSpPr>
          <p:nvPr/>
        </p:nvCxnSpPr>
        <p:spPr>
          <a:xfrm>
            <a:off x="4981879" y="4793085"/>
            <a:ext cx="77503" cy="17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3"/>
            <a:endCxn id="41" idx="1"/>
          </p:cNvCxnSpPr>
          <p:nvPr/>
        </p:nvCxnSpPr>
        <p:spPr>
          <a:xfrm flipV="1">
            <a:off x="6107296" y="4793085"/>
            <a:ext cx="183689" cy="17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6082994" y="2044223"/>
            <a:ext cx="558590" cy="231992"/>
            <a:chOff x="8012784" y="548516"/>
            <a:chExt cx="744787" cy="309323"/>
          </a:xfrm>
        </p:grpSpPr>
        <p:sp>
          <p:nvSpPr>
            <p:cNvPr id="83" name="Freeform 82"/>
            <p:cNvSpPr/>
            <p:nvPr/>
          </p:nvSpPr>
          <p:spPr>
            <a:xfrm>
              <a:off x="8012784" y="556181"/>
              <a:ext cx="490193" cy="301658"/>
            </a:xfrm>
            <a:custGeom>
              <a:avLst/>
              <a:gdLst>
                <a:gd name="connsiteX0" fmla="*/ 0 w 490193"/>
                <a:gd name="connsiteY0" fmla="*/ 301658 h 301658"/>
                <a:gd name="connsiteX1" fmla="*/ 197962 w 490193"/>
                <a:gd name="connsiteY1" fmla="*/ 301658 h 301658"/>
                <a:gd name="connsiteX2" fmla="*/ 197962 w 490193"/>
                <a:gd name="connsiteY2" fmla="*/ 0 h 301658"/>
                <a:gd name="connsiteX3" fmla="*/ 490193 w 490193"/>
                <a:gd name="connsiteY3" fmla="*/ 0 h 30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193" h="301658">
                  <a:moveTo>
                    <a:pt x="0" y="301658"/>
                  </a:moveTo>
                  <a:lnTo>
                    <a:pt x="197962" y="301658"/>
                  </a:lnTo>
                  <a:lnTo>
                    <a:pt x="197962" y="0"/>
                  </a:lnTo>
                  <a:lnTo>
                    <a:pt x="490193" y="0"/>
                  </a:ln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8515350" y="548516"/>
              <a:ext cx="242221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6095351" y="4335028"/>
            <a:ext cx="558590" cy="231992"/>
            <a:chOff x="8012784" y="548516"/>
            <a:chExt cx="744787" cy="309323"/>
          </a:xfrm>
        </p:grpSpPr>
        <p:sp>
          <p:nvSpPr>
            <p:cNvPr id="90" name="Freeform 89"/>
            <p:cNvSpPr/>
            <p:nvPr/>
          </p:nvSpPr>
          <p:spPr>
            <a:xfrm>
              <a:off x="8012784" y="556181"/>
              <a:ext cx="490193" cy="301658"/>
            </a:xfrm>
            <a:custGeom>
              <a:avLst/>
              <a:gdLst>
                <a:gd name="connsiteX0" fmla="*/ 0 w 490193"/>
                <a:gd name="connsiteY0" fmla="*/ 301658 h 301658"/>
                <a:gd name="connsiteX1" fmla="*/ 197962 w 490193"/>
                <a:gd name="connsiteY1" fmla="*/ 301658 h 301658"/>
                <a:gd name="connsiteX2" fmla="*/ 197962 w 490193"/>
                <a:gd name="connsiteY2" fmla="*/ 0 h 301658"/>
                <a:gd name="connsiteX3" fmla="*/ 490193 w 490193"/>
                <a:gd name="connsiteY3" fmla="*/ 0 h 30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193" h="301658">
                  <a:moveTo>
                    <a:pt x="0" y="301658"/>
                  </a:moveTo>
                  <a:lnTo>
                    <a:pt x="197962" y="301658"/>
                  </a:lnTo>
                  <a:lnTo>
                    <a:pt x="197962" y="0"/>
                  </a:lnTo>
                  <a:lnTo>
                    <a:pt x="490193" y="0"/>
                  </a:ln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8515350" y="548516"/>
              <a:ext cx="242221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ectangle 102"/>
          <p:cNvSpPr/>
          <p:nvPr/>
        </p:nvSpPr>
        <p:spPr>
          <a:xfrm>
            <a:off x="748140" y="4450185"/>
            <a:ext cx="640754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Wheels</a:t>
            </a:r>
          </a:p>
        </p:txBody>
      </p:sp>
      <p:cxnSp>
        <p:nvCxnSpPr>
          <p:cNvPr id="154" name="Straight Connector 153"/>
          <p:cNvCxnSpPr>
            <a:endCxn id="35" idx="1"/>
          </p:cNvCxnSpPr>
          <p:nvPr/>
        </p:nvCxnSpPr>
        <p:spPr>
          <a:xfrm>
            <a:off x="1658925" y="4793085"/>
            <a:ext cx="6977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35" idx="3"/>
            <a:endCxn id="36" idx="1"/>
          </p:cNvCxnSpPr>
          <p:nvPr/>
        </p:nvCxnSpPr>
        <p:spPr>
          <a:xfrm flipV="1">
            <a:off x="2770884" y="4793085"/>
            <a:ext cx="118354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5840007" y="1564621"/>
            <a:ext cx="1585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75000"/>
                  </a:schemeClr>
                </a:solidFill>
              </a:rPr>
              <a:t>Energy transmission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1666242" y="4450185"/>
            <a:ext cx="592658" cy="6858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Motor/ gene-</a:t>
            </a:r>
            <a:r>
              <a:rPr lang="en-GB" sz="1200" dirty="0" err="1"/>
              <a:t>rator</a:t>
            </a:r>
            <a:endParaRPr lang="en-GB" sz="1200" dirty="0"/>
          </a:p>
        </p:txBody>
      </p:sp>
      <p:cxnSp>
        <p:nvCxnSpPr>
          <p:cNvPr id="215" name="Straight Connector 214"/>
          <p:cNvCxnSpPr>
            <a:stCxn id="103" idx="3"/>
            <a:endCxn id="201" idx="1"/>
          </p:cNvCxnSpPr>
          <p:nvPr/>
        </p:nvCxnSpPr>
        <p:spPr>
          <a:xfrm flipV="1">
            <a:off x="1388893" y="4793085"/>
            <a:ext cx="277349" cy="1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ounded Rectangle 235"/>
          <p:cNvSpPr/>
          <p:nvPr/>
        </p:nvSpPr>
        <p:spPr>
          <a:xfrm>
            <a:off x="3867625" y="4004392"/>
            <a:ext cx="3678236" cy="152307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37" name="TextBox 236"/>
          <p:cNvSpPr txBox="1"/>
          <p:nvPr/>
        </p:nvSpPr>
        <p:spPr>
          <a:xfrm>
            <a:off x="5888303" y="3777547"/>
            <a:ext cx="1585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75000"/>
                  </a:schemeClr>
                </a:solidFill>
              </a:rPr>
              <a:t>Energy transmission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15392" y="1600677"/>
            <a:ext cx="124745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b="1" dirty="0"/>
              <a:t>Diesel engine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59613" y="3783668"/>
            <a:ext cx="50045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b="1" dirty="0"/>
              <a:t>BEV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1157" y="873801"/>
            <a:ext cx="6543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GB" sz="2400" u="sng" dirty="0"/>
              <a:t>EBS</a:t>
            </a:r>
            <a:endParaRPr lang="en-GB" sz="2400" dirty="0"/>
          </a:p>
        </p:txBody>
      </p:sp>
      <p:cxnSp>
        <p:nvCxnSpPr>
          <p:cNvPr id="75" name="Straight Connector 74"/>
          <p:cNvCxnSpPr>
            <a:endCxn id="77" idx="0"/>
          </p:cNvCxnSpPr>
          <p:nvPr/>
        </p:nvCxnSpPr>
        <p:spPr>
          <a:xfrm>
            <a:off x="6803655" y="2929721"/>
            <a:ext cx="11760" cy="405495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6626394" y="3335217"/>
            <a:ext cx="378042" cy="303881"/>
            <a:chOff x="7884368" y="3023825"/>
            <a:chExt cx="504056" cy="405175"/>
          </a:xfrm>
        </p:grpSpPr>
        <p:sp>
          <p:nvSpPr>
            <p:cNvPr id="77" name="Rounded Rectangle 76"/>
            <p:cNvSpPr/>
            <p:nvPr/>
          </p:nvSpPr>
          <p:spPr>
            <a:xfrm>
              <a:off x="7884368" y="3023825"/>
              <a:ext cx="504056" cy="25173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/>
            </a:p>
          </p:txBody>
        </p:sp>
        <p:cxnSp>
          <p:nvCxnSpPr>
            <p:cNvPr id="78" name="Straight Connector 77"/>
            <p:cNvCxnSpPr>
              <a:stCxn id="77" idx="1"/>
              <a:endCxn id="77" idx="3"/>
            </p:cNvCxnSpPr>
            <p:nvPr/>
          </p:nvCxnSpPr>
          <p:spPr>
            <a:xfrm>
              <a:off x="7884368" y="3149691"/>
              <a:ext cx="50405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138100" y="3140968"/>
              <a:ext cx="0" cy="2880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Connector 79"/>
          <p:cNvCxnSpPr>
            <a:endCxn id="82" idx="0"/>
          </p:cNvCxnSpPr>
          <p:nvPr/>
        </p:nvCxnSpPr>
        <p:spPr>
          <a:xfrm>
            <a:off x="6803655" y="5132702"/>
            <a:ext cx="11760" cy="405495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626394" y="5538198"/>
            <a:ext cx="378042" cy="303881"/>
            <a:chOff x="7884368" y="3023825"/>
            <a:chExt cx="504056" cy="405175"/>
          </a:xfrm>
        </p:grpSpPr>
        <p:sp>
          <p:nvSpPr>
            <p:cNvPr id="82" name="Rounded Rectangle 81"/>
            <p:cNvSpPr/>
            <p:nvPr/>
          </p:nvSpPr>
          <p:spPr>
            <a:xfrm>
              <a:off x="7884368" y="3023825"/>
              <a:ext cx="504056" cy="25173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/>
            </a:p>
          </p:txBody>
        </p:sp>
        <p:cxnSp>
          <p:nvCxnSpPr>
            <p:cNvPr id="84" name="Straight Connector 83"/>
            <p:cNvCxnSpPr>
              <a:stCxn id="82" idx="1"/>
              <a:endCxn id="82" idx="3"/>
            </p:cNvCxnSpPr>
            <p:nvPr/>
          </p:nvCxnSpPr>
          <p:spPr>
            <a:xfrm>
              <a:off x="7884368" y="3149691"/>
              <a:ext cx="50405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138100" y="3140968"/>
              <a:ext cx="0" cy="2880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1426878" y="965437"/>
            <a:ext cx="49342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i="1" dirty="0"/>
              <a:t>Vehicles with pneumatic braking </a:t>
            </a:r>
            <a:r>
              <a:rPr lang="en-GB" sz="1500" b="1" i="1" u="sng" dirty="0"/>
              <a:t>do have</a:t>
            </a:r>
            <a:r>
              <a:rPr lang="en-GB" sz="1500" b="1" i="1" dirty="0"/>
              <a:t> an ‘energy source’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867624" y="1791467"/>
            <a:ext cx="3678238" cy="152307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88" name="TextBox 87"/>
          <p:cNvSpPr txBox="1"/>
          <p:nvPr/>
        </p:nvSpPr>
        <p:spPr>
          <a:xfrm>
            <a:off x="2923442" y="1574977"/>
            <a:ext cx="1052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rgbClr val="FF0000"/>
                </a:solidFill>
              </a:rPr>
              <a:t>Energy source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3794472" y="1801258"/>
            <a:ext cx="283028" cy="4154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923442" y="3812011"/>
            <a:ext cx="1052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rgbClr val="FF0000"/>
                </a:solidFill>
              </a:rPr>
              <a:t>Energy source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3794472" y="4038291"/>
            <a:ext cx="283028" cy="4154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7616953" y="988520"/>
            <a:ext cx="146629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i="1" dirty="0"/>
              <a:t>(Layout Examples)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13615205-3F71-4FB1-BFC8-65A769017658}"/>
              </a:ext>
            </a:extLst>
          </p:cNvPr>
          <p:cNvSpPr txBox="1">
            <a:spLocks/>
          </p:cNvSpPr>
          <p:nvPr/>
        </p:nvSpPr>
        <p:spPr>
          <a:xfrm>
            <a:off x="251520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Explanation to Paragraph 2.51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EC23D70-7D97-4E3D-93EB-4678475EFDA0}"/>
              </a:ext>
            </a:extLst>
          </p:cNvPr>
          <p:cNvSpPr txBox="1"/>
          <p:nvPr/>
        </p:nvSpPr>
        <p:spPr>
          <a:xfrm>
            <a:off x="628650" y="5932495"/>
            <a:ext cx="44442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2.49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"</a:t>
            </a:r>
            <a:r>
              <a:rPr lang="en-GB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Energy source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means a device that both generates and provides energy required for the braking system.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5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6119357" y="2057024"/>
            <a:ext cx="525275" cy="231992"/>
            <a:chOff x="8012784" y="548516"/>
            <a:chExt cx="744787" cy="309323"/>
          </a:xfrm>
        </p:grpSpPr>
        <p:sp>
          <p:nvSpPr>
            <p:cNvPr id="83" name="Freeform 82"/>
            <p:cNvSpPr/>
            <p:nvPr/>
          </p:nvSpPr>
          <p:spPr>
            <a:xfrm>
              <a:off x="8012784" y="556181"/>
              <a:ext cx="490193" cy="301658"/>
            </a:xfrm>
            <a:custGeom>
              <a:avLst/>
              <a:gdLst>
                <a:gd name="connsiteX0" fmla="*/ 0 w 490193"/>
                <a:gd name="connsiteY0" fmla="*/ 301658 h 301658"/>
                <a:gd name="connsiteX1" fmla="*/ 197962 w 490193"/>
                <a:gd name="connsiteY1" fmla="*/ 301658 h 301658"/>
                <a:gd name="connsiteX2" fmla="*/ 197962 w 490193"/>
                <a:gd name="connsiteY2" fmla="*/ 0 h 301658"/>
                <a:gd name="connsiteX3" fmla="*/ 490193 w 490193"/>
                <a:gd name="connsiteY3" fmla="*/ 0 h 30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193" h="301658">
                  <a:moveTo>
                    <a:pt x="0" y="301658"/>
                  </a:moveTo>
                  <a:lnTo>
                    <a:pt x="197962" y="301658"/>
                  </a:lnTo>
                  <a:lnTo>
                    <a:pt x="197962" y="0"/>
                  </a:lnTo>
                  <a:lnTo>
                    <a:pt x="490193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8515350" y="548516"/>
              <a:ext cx="242221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6751" y="6249683"/>
            <a:ext cx="2057400" cy="365125"/>
          </a:xfrm>
        </p:spPr>
        <p:txBody>
          <a:bodyPr/>
          <a:lstStyle/>
          <a:p>
            <a:fld id="{29333E58-081B-4835-BA47-73E0827DB444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856153" y="2229505"/>
            <a:ext cx="1035035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Combustion engine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5921" y="2231303"/>
            <a:ext cx="1047915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6307526" y="2229505"/>
            <a:ext cx="1011026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Electrical Storage Device </a:t>
            </a:r>
            <a:r>
              <a:rPr lang="en-GB" sz="1350" dirty="0"/>
              <a:t>(FA)</a:t>
            </a:r>
          </a:p>
        </p:txBody>
      </p:sp>
      <p:cxnSp>
        <p:nvCxnSpPr>
          <p:cNvPr id="17" name="Straight Connector 16"/>
          <p:cNvCxnSpPr>
            <a:endCxn id="161" idx="1"/>
          </p:cNvCxnSpPr>
          <p:nvPr/>
        </p:nvCxnSpPr>
        <p:spPr>
          <a:xfrm>
            <a:off x="1910560" y="2382985"/>
            <a:ext cx="1950932" cy="734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3"/>
            <a:endCxn id="15" idx="1"/>
          </p:cNvCxnSpPr>
          <p:nvPr/>
        </p:nvCxnSpPr>
        <p:spPr>
          <a:xfrm flipV="1">
            <a:off x="6123836" y="2572405"/>
            <a:ext cx="183689" cy="17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356687" y="4462986"/>
            <a:ext cx="414197" cy="6858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600V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48140" y="4462986"/>
            <a:ext cx="640754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Wheels</a:t>
            </a:r>
          </a:p>
        </p:txBody>
      </p:sp>
      <p:cxnSp>
        <p:nvCxnSpPr>
          <p:cNvPr id="154" name="Straight Connector 153"/>
          <p:cNvCxnSpPr>
            <a:endCxn id="35" idx="1"/>
          </p:cNvCxnSpPr>
          <p:nvPr/>
        </p:nvCxnSpPr>
        <p:spPr>
          <a:xfrm>
            <a:off x="1658925" y="4805886"/>
            <a:ext cx="6977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>
          <a:xfrm>
            <a:off x="1666242" y="4462986"/>
            <a:ext cx="592658" cy="6858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Motor/ gene-</a:t>
            </a:r>
            <a:r>
              <a:rPr lang="en-GB" sz="1200" dirty="0" err="1"/>
              <a:t>rator</a:t>
            </a:r>
            <a:endParaRPr lang="en-GB" sz="1200" dirty="0"/>
          </a:p>
        </p:txBody>
      </p:sp>
      <p:cxnSp>
        <p:nvCxnSpPr>
          <p:cNvPr id="215" name="Straight Connector 214"/>
          <p:cNvCxnSpPr>
            <a:stCxn id="103" idx="3"/>
            <a:endCxn id="201" idx="1"/>
          </p:cNvCxnSpPr>
          <p:nvPr/>
        </p:nvCxnSpPr>
        <p:spPr>
          <a:xfrm flipV="1">
            <a:off x="1388893" y="4805886"/>
            <a:ext cx="277349" cy="1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6081562" y="4288706"/>
            <a:ext cx="558590" cy="231992"/>
            <a:chOff x="8012784" y="548516"/>
            <a:chExt cx="744787" cy="309323"/>
          </a:xfrm>
        </p:grpSpPr>
        <p:sp>
          <p:nvSpPr>
            <p:cNvPr id="72" name="Freeform 71"/>
            <p:cNvSpPr/>
            <p:nvPr/>
          </p:nvSpPr>
          <p:spPr>
            <a:xfrm>
              <a:off x="8012784" y="556181"/>
              <a:ext cx="490193" cy="301658"/>
            </a:xfrm>
            <a:custGeom>
              <a:avLst/>
              <a:gdLst>
                <a:gd name="connsiteX0" fmla="*/ 0 w 490193"/>
                <a:gd name="connsiteY0" fmla="*/ 301658 h 301658"/>
                <a:gd name="connsiteX1" fmla="*/ 197962 w 490193"/>
                <a:gd name="connsiteY1" fmla="*/ 301658 h 301658"/>
                <a:gd name="connsiteX2" fmla="*/ 197962 w 490193"/>
                <a:gd name="connsiteY2" fmla="*/ 0 h 301658"/>
                <a:gd name="connsiteX3" fmla="*/ 490193 w 490193"/>
                <a:gd name="connsiteY3" fmla="*/ 0 h 30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193" h="301658">
                  <a:moveTo>
                    <a:pt x="0" y="301658"/>
                  </a:moveTo>
                  <a:lnTo>
                    <a:pt x="197962" y="301658"/>
                  </a:lnTo>
                  <a:lnTo>
                    <a:pt x="197962" y="0"/>
                  </a:lnTo>
                  <a:lnTo>
                    <a:pt x="490193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8515350" y="548516"/>
              <a:ext cx="242221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Rectangle 73"/>
          <p:cNvSpPr/>
          <p:nvPr/>
        </p:nvSpPr>
        <p:spPr>
          <a:xfrm>
            <a:off x="5071442" y="4462985"/>
            <a:ext cx="1047915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/>
          </a:p>
        </p:txBody>
      </p:sp>
      <p:sp>
        <p:nvSpPr>
          <p:cNvPr id="75" name="Rectangle 74"/>
          <p:cNvSpPr/>
          <p:nvPr/>
        </p:nvSpPr>
        <p:spPr>
          <a:xfrm>
            <a:off x="6303046" y="4461187"/>
            <a:ext cx="1011026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Electrical Storage Device</a:t>
            </a:r>
            <a:r>
              <a:rPr lang="en-GB" sz="1350" dirty="0"/>
              <a:t> (FA)</a:t>
            </a:r>
          </a:p>
        </p:txBody>
      </p:sp>
      <p:cxnSp>
        <p:nvCxnSpPr>
          <p:cNvPr id="77" name="Straight Connector 76"/>
          <p:cNvCxnSpPr>
            <a:stCxn id="74" idx="3"/>
            <a:endCxn id="75" idx="1"/>
          </p:cNvCxnSpPr>
          <p:nvPr/>
        </p:nvCxnSpPr>
        <p:spPr>
          <a:xfrm flipV="1">
            <a:off x="6119356" y="4804087"/>
            <a:ext cx="183689" cy="17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3693595" y="4017193"/>
            <a:ext cx="3850205" cy="152307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grpSp>
        <p:nvGrpSpPr>
          <p:cNvPr id="243" name="Group 242"/>
          <p:cNvGrpSpPr/>
          <p:nvPr/>
        </p:nvGrpSpPr>
        <p:grpSpPr>
          <a:xfrm>
            <a:off x="5256039" y="2418712"/>
            <a:ext cx="613155" cy="423905"/>
            <a:chOff x="6906452" y="2008796"/>
            <a:chExt cx="817540" cy="565207"/>
          </a:xfrm>
        </p:grpSpPr>
        <p:sp>
          <p:nvSpPr>
            <p:cNvPr id="7" name="Isosceles Triangle 6"/>
            <p:cNvSpPr/>
            <p:nvPr/>
          </p:nvSpPr>
          <p:spPr>
            <a:xfrm rot="5400000">
              <a:off x="7377598" y="2032124"/>
              <a:ext cx="166687" cy="120032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536843" y="2017825"/>
              <a:ext cx="0" cy="1433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Isosceles Triangle 93"/>
            <p:cNvSpPr/>
            <p:nvPr/>
          </p:nvSpPr>
          <p:spPr>
            <a:xfrm rot="5400000">
              <a:off x="7377598" y="2430644"/>
              <a:ext cx="166687" cy="120032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7536843" y="2416355"/>
              <a:ext cx="0" cy="1433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7220435" y="2088943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 flipV="1">
              <a:off x="7220435" y="2488035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7234723" y="2084646"/>
              <a:ext cx="2" cy="41512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906452" y="2283685"/>
              <a:ext cx="336602" cy="423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 flipV="1">
              <a:off x="7539040" y="2084646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7543501" y="2489629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oup 241"/>
          <p:cNvGrpSpPr/>
          <p:nvPr/>
        </p:nvGrpSpPr>
        <p:grpSpPr>
          <a:xfrm>
            <a:off x="5233446" y="4649609"/>
            <a:ext cx="613155" cy="423905"/>
            <a:chOff x="6876328" y="4983326"/>
            <a:chExt cx="817540" cy="565207"/>
          </a:xfrm>
        </p:grpSpPr>
        <p:sp>
          <p:nvSpPr>
            <p:cNvPr id="118" name="Isosceles Triangle 117"/>
            <p:cNvSpPr/>
            <p:nvPr/>
          </p:nvSpPr>
          <p:spPr>
            <a:xfrm rot="5400000">
              <a:off x="7347474" y="5006654"/>
              <a:ext cx="166687" cy="120032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cxnSp>
          <p:nvCxnSpPr>
            <p:cNvPr id="119" name="Straight Connector 118"/>
            <p:cNvCxnSpPr/>
            <p:nvPr/>
          </p:nvCxnSpPr>
          <p:spPr>
            <a:xfrm>
              <a:off x="7506719" y="4992355"/>
              <a:ext cx="0" cy="1433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Isosceles Triangle 119"/>
            <p:cNvSpPr/>
            <p:nvPr/>
          </p:nvSpPr>
          <p:spPr>
            <a:xfrm rot="5400000">
              <a:off x="7347474" y="5405174"/>
              <a:ext cx="166687" cy="120032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7506719" y="5390885"/>
              <a:ext cx="0" cy="1433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 flipV="1">
              <a:off x="7190311" y="5063473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 flipV="1">
              <a:off x="7190311" y="5462565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7204599" y="5059176"/>
              <a:ext cx="2" cy="41512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876328" y="5258215"/>
              <a:ext cx="336602" cy="423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7508916" y="5059176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 flipV="1">
              <a:off x="7513377" y="5464159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Rectangle 130"/>
          <p:cNvSpPr/>
          <p:nvPr/>
        </p:nvSpPr>
        <p:spPr>
          <a:xfrm>
            <a:off x="415392" y="1600677"/>
            <a:ext cx="124745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b="1" dirty="0"/>
              <a:t>Diesel engine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459613" y="3783668"/>
            <a:ext cx="50045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b="1" dirty="0"/>
              <a:t>BEV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41158" y="873801"/>
            <a:ext cx="7777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GB" sz="2400" u="sng" dirty="0"/>
              <a:t>EMB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5056550" y="2207837"/>
            <a:ext cx="1156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Circuits insulation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043151" y="4444042"/>
            <a:ext cx="1156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Circuits insulation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3861491" y="2633324"/>
            <a:ext cx="1011701" cy="2757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24V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861491" y="2234434"/>
            <a:ext cx="1011701" cy="29856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Generator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6696075" y="2929721"/>
            <a:ext cx="233363" cy="810319"/>
            <a:chOff x="8826500" y="2763294"/>
            <a:chExt cx="311150" cy="1080425"/>
          </a:xfrm>
        </p:grpSpPr>
        <p:cxnSp>
          <p:nvCxnSpPr>
            <p:cNvPr id="189" name="Straight Connector 188"/>
            <p:cNvCxnSpPr>
              <a:endCxn id="191" idx="0"/>
            </p:cNvCxnSpPr>
            <p:nvPr/>
          </p:nvCxnSpPr>
          <p:spPr>
            <a:xfrm>
              <a:off x="8974004" y="2763294"/>
              <a:ext cx="8071" cy="54066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Rounded Rectangle 190"/>
            <p:cNvSpPr/>
            <p:nvPr/>
          </p:nvSpPr>
          <p:spPr>
            <a:xfrm>
              <a:off x="8826500" y="3303955"/>
              <a:ext cx="311150" cy="251732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350" dirty="0">
                  <a:solidFill>
                    <a:srgbClr val="FF0000"/>
                  </a:solidFill>
                </a:rPr>
                <a:t>M</a:t>
              </a:r>
            </a:p>
          </p:txBody>
        </p:sp>
        <p:cxnSp>
          <p:nvCxnSpPr>
            <p:cNvPr id="193" name="Straight Connector 192"/>
            <p:cNvCxnSpPr/>
            <p:nvPr/>
          </p:nvCxnSpPr>
          <p:spPr>
            <a:xfrm>
              <a:off x="8989684" y="3555687"/>
              <a:ext cx="0" cy="2880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6679615" y="5148599"/>
            <a:ext cx="233363" cy="810319"/>
            <a:chOff x="8826500" y="2763294"/>
            <a:chExt cx="311150" cy="1080425"/>
          </a:xfrm>
        </p:grpSpPr>
        <p:cxnSp>
          <p:nvCxnSpPr>
            <p:cNvPr id="206" name="Straight Connector 205"/>
            <p:cNvCxnSpPr>
              <a:endCxn id="207" idx="0"/>
            </p:cNvCxnSpPr>
            <p:nvPr/>
          </p:nvCxnSpPr>
          <p:spPr>
            <a:xfrm>
              <a:off x="8974004" y="2763294"/>
              <a:ext cx="8071" cy="54066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Rounded Rectangle 206"/>
            <p:cNvSpPr/>
            <p:nvPr/>
          </p:nvSpPr>
          <p:spPr>
            <a:xfrm>
              <a:off x="8826500" y="3303955"/>
              <a:ext cx="311150" cy="251732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350" dirty="0">
                  <a:solidFill>
                    <a:srgbClr val="FF0000"/>
                  </a:solidFill>
                </a:rPr>
                <a:t>M</a:t>
              </a:r>
            </a:p>
          </p:txBody>
        </p:sp>
        <p:cxnSp>
          <p:nvCxnSpPr>
            <p:cNvPr id="208" name="Straight Connector 207"/>
            <p:cNvCxnSpPr/>
            <p:nvPr/>
          </p:nvCxnSpPr>
          <p:spPr>
            <a:xfrm>
              <a:off x="8989684" y="3555687"/>
              <a:ext cx="0" cy="2880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TextBox 212">
            <a:extLst>
              <a:ext uri="{FF2B5EF4-FFF2-40B4-BE49-F238E27FC236}">
                <a16:creationId xmlns:a16="http://schemas.microsoft.com/office/drawing/2014/main" id="{62B82076-4675-4CEA-A687-791DB7BE0C93}"/>
              </a:ext>
            </a:extLst>
          </p:cNvPr>
          <p:cNvSpPr txBox="1"/>
          <p:nvPr/>
        </p:nvSpPr>
        <p:spPr>
          <a:xfrm>
            <a:off x="2600047" y="3229764"/>
            <a:ext cx="102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trike="sngStrike">
                <a:solidFill>
                  <a:srgbClr val="FF0000"/>
                </a:solidFill>
              </a:defRPr>
            </a:lvl1pPr>
          </a:lstStyle>
          <a:p>
            <a:r>
              <a:rPr lang="en-US" sz="1200" i="1" strike="noStrike" dirty="0"/>
              <a:t>Electrical Supply Device</a:t>
            </a:r>
          </a:p>
        </p:txBody>
      </p:sp>
      <p:cxnSp>
        <p:nvCxnSpPr>
          <p:cNvPr id="214" name="Straight Arrow Connector 213"/>
          <p:cNvCxnSpPr>
            <a:cxnSpLocks/>
            <a:stCxn id="213" idx="2"/>
          </p:cNvCxnSpPr>
          <p:nvPr/>
        </p:nvCxnSpPr>
        <p:spPr>
          <a:xfrm>
            <a:off x="3111795" y="3876095"/>
            <a:ext cx="682672" cy="4722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cxnSpLocks/>
            <a:stCxn id="213" idx="0"/>
          </p:cNvCxnSpPr>
          <p:nvPr/>
        </p:nvCxnSpPr>
        <p:spPr>
          <a:xfrm flipV="1">
            <a:off x="3111795" y="2786946"/>
            <a:ext cx="682672" cy="4428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426877" y="965437"/>
            <a:ext cx="41594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i="1" dirty="0"/>
              <a:t>Vehicles with an EMB </a:t>
            </a:r>
            <a:r>
              <a:rPr lang="en-GB" sz="1500" b="1" i="1" u="sng" dirty="0"/>
              <a:t>can have </a:t>
            </a:r>
            <a:r>
              <a:rPr lang="en-GB" sz="1500" b="1" i="1" dirty="0"/>
              <a:t>an ‘energy source’,</a:t>
            </a:r>
          </a:p>
          <a:p>
            <a:r>
              <a:rPr lang="en-GB" sz="1500" b="1" i="1" dirty="0"/>
              <a:t>But it is called an ‘electrical supply device’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3693596" y="1791467"/>
            <a:ext cx="3850204" cy="152307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26" name="Rectangle 225"/>
          <p:cNvSpPr/>
          <p:nvPr/>
        </p:nvSpPr>
        <p:spPr>
          <a:xfrm>
            <a:off x="3794467" y="2103837"/>
            <a:ext cx="1172060" cy="91139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239" name="Elbow Connector 238"/>
          <p:cNvCxnSpPr>
            <a:stCxn id="161" idx="3"/>
            <a:endCxn id="11" idx="1"/>
          </p:cNvCxnSpPr>
          <p:nvPr/>
        </p:nvCxnSpPr>
        <p:spPr>
          <a:xfrm>
            <a:off x="4873192" y="2383718"/>
            <a:ext cx="202730" cy="190485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160" idx="3"/>
            <a:endCxn id="11" idx="1"/>
          </p:cNvCxnSpPr>
          <p:nvPr/>
        </p:nvCxnSpPr>
        <p:spPr>
          <a:xfrm flipV="1">
            <a:off x="4873192" y="2574204"/>
            <a:ext cx="202730" cy="196987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840007" y="1564621"/>
            <a:ext cx="1585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75000"/>
                  </a:schemeClr>
                </a:solidFill>
              </a:rPr>
              <a:t>Energy transmission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888303" y="3777547"/>
            <a:ext cx="1585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75000"/>
                  </a:schemeClr>
                </a:solidFill>
              </a:rPr>
              <a:t>Energy transmission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616953" y="988520"/>
            <a:ext cx="146629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i="1" dirty="0"/>
              <a:t>(Layout Examples)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866050" y="4877875"/>
            <a:ext cx="1011701" cy="2757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24V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866050" y="4478985"/>
            <a:ext cx="1011701" cy="29856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DC/DC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799026" y="4348388"/>
            <a:ext cx="1172060" cy="91139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101" name="Elbow Connector 100"/>
          <p:cNvCxnSpPr>
            <a:stCxn id="91" idx="3"/>
          </p:cNvCxnSpPr>
          <p:nvPr/>
        </p:nvCxnSpPr>
        <p:spPr>
          <a:xfrm>
            <a:off x="4877751" y="4628270"/>
            <a:ext cx="202730" cy="190485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90" idx="3"/>
          </p:cNvCxnSpPr>
          <p:nvPr/>
        </p:nvCxnSpPr>
        <p:spPr>
          <a:xfrm flipV="1">
            <a:off x="4877751" y="4818755"/>
            <a:ext cx="202730" cy="196987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35" idx="3"/>
          </p:cNvCxnSpPr>
          <p:nvPr/>
        </p:nvCxnSpPr>
        <p:spPr>
          <a:xfrm flipV="1">
            <a:off x="2770883" y="4649609"/>
            <a:ext cx="1090608" cy="156278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7CCA108-20C8-4053-B35D-6473EADBB117}"/>
              </a:ext>
            </a:extLst>
          </p:cNvPr>
          <p:cNvSpPr txBox="1"/>
          <p:nvPr/>
        </p:nvSpPr>
        <p:spPr>
          <a:xfrm>
            <a:off x="141158" y="5696679"/>
            <a:ext cx="63069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GB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2.51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"</a:t>
            </a:r>
            <a:r>
              <a:rPr lang="en-GB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Electrical supply device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means a device (e.g. battery, REESS, DC/DC converter, generator, fuel-cell </a:t>
            </a:r>
            <a:r>
              <a:rPr lang="en-GB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a combination of those components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that supplies electrical energy to the braking system's electrical </a:t>
            </a:r>
            <a:r>
              <a:rPr lang="en-GB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energy 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storage device(s).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4" name="Title 1">
            <a:extLst>
              <a:ext uri="{FF2B5EF4-FFF2-40B4-BE49-F238E27FC236}">
                <a16:creationId xmlns:a16="http://schemas.microsoft.com/office/drawing/2014/main" id="{D8C1E87A-68A2-4687-9B90-88C010BCF4F0}"/>
              </a:ext>
            </a:extLst>
          </p:cNvPr>
          <p:cNvSpPr txBox="1">
            <a:spLocks/>
          </p:cNvSpPr>
          <p:nvPr/>
        </p:nvSpPr>
        <p:spPr>
          <a:xfrm>
            <a:off x="251520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Explanation to Paragraph 2.51</a:t>
            </a:r>
          </a:p>
        </p:txBody>
      </p:sp>
    </p:spTree>
    <p:extLst>
      <p:ext uri="{BB962C8B-B14F-4D97-AF65-F5344CB8AC3E}">
        <p14:creationId xmlns:p14="http://schemas.microsoft.com/office/powerpoint/2010/main" val="349178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6119357" y="2057024"/>
            <a:ext cx="525275" cy="231992"/>
            <a:chOff x="8012784" y="548516"/>
            <a:chExt cx="744787" cy="309323"/>
          </a:xfrm>
        </p:grpSpPr>
        <p:sp>
          <p:nvSpPr>
            <p:cNvPr id="83" name="Freeform 82"/>
            <p:cNvSpPr/>
            <p:nvPr/>
          </p:nvSpPr>
          <p:spPr>
            <a:xfrm>
              <a:off x="8012784" y="556181"/>
              <a:ext cx="490193" cy="301658"/>
            </a:xfrm>
            <a:custGeom>
              <a:avLst/>
              <a:gdLst>
                <a:gd name="connsiteX0" fmla="*/ 0 w 490193"/>
                <a:gd name="connsiteY0" fmla="*/ 301658 h 301658"/>
                <a:gd name="connsiteX1" fmla="*/ 197962 w 490193"/>
                <a:gd name="connsiteY1" fmla="*/ 301658 h 301658"/>
                <a:gd name="connsiteX2" fmla="*/ 197962 w 490193"/>
                <a:gd name="connsiteY2" fmla="*/ 0 h 301658"/>
                <a:gd name="connsiteX3" fmla="*/ 490193 w 490193"/>
                <a:gd name="connsiteY3" fmla="*/ 0 h 30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193" h="301658">
                  <a:moveTo>
                    <a:pt x="0" y="301658"/>
                  </a:moveTo>
                  <a:lnTo>
                    <a:pt x="197962" y="301658"/>
                  </a:lnTo>
                  <a:lnTo>
                    <a:pt x="197962" y="0"/>
                  </a:lnTo>
                  <a:lnTo>
                    <a:pt x="490193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8515350" y="548516"/>
              <a:ext cx="242221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856153" y="2229505"/>
            <a:ext cx="1035035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Combustion engine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5921" y="2231303"/>
            <a:ext cx="1047915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6307526" y="2229505"/>
            <a:ext cx="1011026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Electrical Storage Device </a:t>
            </a:r>
            <a:r>
              <a:rPr lang="en-GB" sz="1350" dirty="0"/>
              <a:t>(FA)</a:t>
            </a:r>
          </a:p>
        </p:txBody>
      </p:sp>
      <p:cxnSp>
        <p:nvCxnSpPr>
          <p:cNvPr id="25" name="Straight Connector 24"/>
          <p:cNvCxnSpPr>
            <a:stCxn id="11" idx="3"/>
            <a:endCxn id="15" idx="1"/>
          </p:cNvCxnSpPr>
          <p:nvPr/>
        </p:nvCxnSpPr>
        <p:spPr>
          <a:xfrm flipV="1">
            <a:off x="6123836" y="2572405"/>
            <a:ext cx="183689" cy="17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356687" y="4462986"/>
            <a:ext cx="414197" cy="6858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600V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48140" y="4462986"/>
            <a:ext cx="640754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Wheels</a:t>
            </a:r>
          </a:p>
        </p:txBody>
      </p:sp>
      <p:cxnSp>
        <p:nvCxnSpPr>
          <p:cNvPr id="154" name="Straight Connector 153"/>
          <p:cNvCxnSpPr>
            <a:endCxn id="35" idx="1"/>
          </p:cNvCxnSpPr>
          <p:nvPr/>
        </p:nvCxnSpPr>
        <p:spPr>
          <a:xfrm>
            <a:off x="1658925" y="4805886"/>
            <a:ext cx="6977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>
          <a:xfrm>
            <a:off x="1666242" y="4462986"/>
            <a:ext cx="592658" cy="6858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Motor/ gene-</a:t>
            </a:r>
            <a:r>
              <a:rPr lang="en-GB" sz="1200" dirty="0" err="1"/>
              <a:t>rator</a:t>
            </a:r>
            <a:endParaRPr lang="en-GB" sz="1200" dirty="0"/>
          </a:p>
        </p:txBody>
      </p:sp>
      <p:cxnSp>
        <p:nvCxnSpPr>
          <p:cNvPr id="215" name="Straight Connector 214"/>
          <p:cNvCxnSpPr>
            <a:stCxn id="103" idx="3"/>
            <a:endCxn id="201" idx="1"/>
          </p:cNvCxnSpPr>
          <p:nvPr/>
        </p:nvCxnSpPr>
        <p:spPr>
          <a:xfrm flipV="1">
            <a:off x="1388893" y="4805886"/>
            <a:ext cx="277349" cy="1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6081562" y="4288706"/>
            <a:ext cx="558590" cy="231992"/>
            <a:chOff x="8012784" y="548516"/>
            <a:chExt cx="744787" cy="309323"/>
          </a:xfrm>
        </p:grpSpPr>
        <p:sp>
          <p:nvSpPr>
            <p:cNvPr id="72" name="Freeform 71"/>
            <p:cNvSpPr/>
            <p:nvPr/>
          </p:nvSpPr>
          <p:spPr>
            <a:xfrm>
              <a:off x="8012784" y="556181"/>
              <a:ext cx="490193" cy="301658"/>
            </a:xfrm>
            <a:custGeom>
              <a:avLst/>
              <a:gdLst>
                <a:gd name="connsiteX0" fmla="*/ 0 w 490193"/>
                <a:gd name="connsiteY0" fmla="*/ 301658 h 301658"/>
                <a:gd name="connsiteX1" fmla="*/ 197962 w 490193"/>
                <a:gd name="connsiteY1" fmla="*/ 301658 h 301658"/>
                <a:gd name="connsiteX2" fmla="*/ 197962 w 490193"/>
                <a:gd name="connsiteY2" fmla="*/ 0 h 301658"/>
                <a:gd name="connsiteX3" fmla="*/ 490193 w 490193"/>
                <a:gd name="connsiteY3" fmla="*/ 0 h 30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193" h="301658">
                  <a:moveTo>
                    <a:pt x="0" y="301658"/>
                  </a:moveTo>
                  <a:lnTo>
                    <a:pt x="197962" y="301658"/>
                  </a:lnTo>
                  <a:lnTo>
                    <a:pt x="197962" y="0"/>
                  </a:lnTo>
                  <a:lnTo>
                    <a:pt x="490193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8515350" y="548516"/>
              <a:ext cx="242221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Rectangle 73"/>
          <p:cNvSpPr/>
          <p:nvPr/>
        </p:nvSpPr>
        <p:spPr>
          <a:xfrm>
            <a:off x="5071442" y="4462985"/>
            <a:ext cx="1047915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/>
          </a:p>
        </p:txBody>
      </p:sp>
      <p:sp>
        <p:nvSpPr>
          <p:cNvPr id="75" name="Rectangle 74"/>
          <p:cNvSpPr/>
          <p:nvPr/>
        </p:nvSpPr>
        <p:spPr>
          <a:xfrm>
            <a:off x="6303046" y="4461187"/>
            <a:ext cx="1011026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Electrical Storage Device </a:t>
            </a:r>
            <a:r>
              <a:rPr lang="en-GB" sz="1350" dirty="0"/>
              <a:t>(FA)</a:t>
            </a:r>
          </a:p>
        </p:txBody>
      </p:sp>
      <p:cxnSp>
        <p:nvCxnSpPr>
          <p:cNvPr id="77" name="Straight Connector 76"/>
          <p:cNvCxnSpPr>
            <a:stCxn id="74" idx="3"/>
            <a:endCxn id="75" idx="1"/>
          </p:cNvCxnSpPr>
          <p:nvPr/>
        </p:nvCxnSpPr>
        <p:spPr>
          <a:xfrm flipV="1">
            <a:off x="6119356" y="4804087"/>
            <a:ext cx="183689" cy="17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3738676" y="4017193"/>
            <a:ext cx="3807185" cy="152307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grpSp>
        <p:nvGrpSpPr>
          <p:cNvPr id="243" name="Group 242"/>
          <p:cNvGrpSpPr/>
          <p:nvPr/>
        </p:nvGrpSpPr>
        <p:grpSpPr>
          <a:xfrm>
            <a:off x="5256039" y="2418712"/>
            <a:ext cx="613155" cy="423905"/>
            <a:chOff x="6906452" y="2008796"/>
            <a:chExt cx="817540" cy="565207"/>
          </a:xfrm>
        </p:grpSpPr>
        <p:sp>
          <p:nvSpPr>
            <p:cNvPr id="7" name="Isosceles Triangle 6"/>
            <p:cNvSpPr/>
            <p:nvPr/>
          </p:nvSpPr>
          <p:spPr>
            <a:xfrm rot="5400000">
              <a:off x="7377598" y="2032124"/>
              <a:ext cx="166687" cy="120032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536843" y="2017825"/>
              <a:ext cx="0" cy="1433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Isosceles Triangle 93"/>
            <p:cNvSpPr/>
            <p:nvPr/>
          </p:nvSpPr>
          <p:spPr>
            <a:xfrm rot="5400000">
              <a:off x="7377598" y="2430644"/>
              <a:ext cx="166687" cy="120032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7536843" y="2416355"/>
              <a:ext cx="0" cy="1433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7220435" y="2088943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 flipV="1">
              <a:off x="7220435" y="2488035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7234723" y="2084646"/>
              <a:ext cx="2" cy="41512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906452" y="2283685"/>
              <a:ext cx="336602" cy="423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 flipV="1">
              <a:off x="7539040" y="2084646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7543501" y="2489629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oup 241"/>
          <p:cNvGrpSpPr/>
          <p:nvPr/>
        </p:nvGrpSpPr>
        <p:grpSpPr>
          <a:xfrm>
            <a:off x="5233446" y="4649609"/>
            <a:ext cx="613155" cy="423905"/>
            <a:chOff x="6876328" y="4983326"/>
            <a:chExt cx="817540" cy="565207"/>
          </a:xfrm>
        </p:grpSpPr>
        <p:sp>
          <p:nvSpPr>
            <p:cNvPr id="118" name="Isosceles Triangle 117"/>
            <p:cNvSpPr/>
            <p:nvPr/>
          </p:nvSpPr>
          <p:spPr>
            <a:xfrm rot="5400000">
              <a:off x="7347474" y="5006654"/>
              <a:ext cx="166687" cy="120032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cxnSp>
          <p:nvCxnSpPr>
            <p:cNvPr id="119" name="Straight Connector 118"/>
            <p:cNvCxnSpPr/>
            <p:nvPr/>
          </p:nvCxnSpPr>
          <p:spPr>
            <a:xfrm>
              <a:off x="7506719" y="4992355"/>
              <a:ext cx="0" cy="1433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Isosceles Triangle 119"/>
            <p:cNvSpPr/>
            <p:nvPr/>
          </p:nvSpPr>
          <p:spPr>
            <a:xfrm rot="5400000">
              <a:off x="7347474" y="5405174"/>
              <a:ext cx="166687" cy="120032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7506719" y="5390885"/>
              <a:ext cx="0" cy="1433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 flipV="1">
              <a:off x="7190311" y="5063473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 flipV="1">
              <a:off x="7190311" y="5462565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7204599" y="5059176"/>
              <a:ext cx="2" cy="41512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876328" y="5258215"/>
              <a:ext cx="336602" cy="423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7508916" y="5059176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 flipV="1">
              <a:off x="7513377" y="5464159"/>
              <a:ext cx="180491" cy="31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Rectangle 130"/>
          <p:cNvSpPr/>
          <p:nvPr/>
        </p:nvSpPr>
        <p:spPr>
          <a:xfrm>
            <a:off x="415392" y="1600677"/>
            <a:ext cx="124745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b="1" dirty="0"/>
              <a:t>Diesel engine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459613" y="3783668"/>
            <a:ext cx="50045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b="1" dirty="0"/>
              <a:t>BEV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5056550" y="2207837"/>
            <a:ext cx="1156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Circuits insulation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043151" y="4444042"/>
            <a:ext cx="1156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Circuits insulation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6696075" y="2929721"/>
            <a:ext cx="233363" cy="810319"/>
            <a:chOff x="8826500" y="2763294"/>
            <a:chExt cx="311150" cy="1080425"/>
          </a:xfrm>
        </p:grpSpPr>
        <p:cxnSp>
          <p:nvCxnSpPr>
            <p:cNvPr id="189" name="Straight Connector 188"/>
            <p:cNvCxnSpPr>
              <a:endCxn id="191" idx="0"/>
            </p:cNvCxnSpPr>
            <p:nvPr/>
          </p:nvCxnSpPr>
          <p:spPr>
            <a:xfrm>
              <a:off x="8974004" y="2763294"/>
              <a:ext cx="8071" cy="54066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Rounded Rectangle 190"/>
            <p:cNvSpPr/>
            <p:nvPr/>
          </p:nvSpPr>
          <p:spPr>
            <a:xfrm>
              <a:off x="8826500" y="3303955"/>
              <a:ext cx="311150" cy="251732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350" dirty="0">
                  <a:solidFill>
                    <a:srgbClr val="FF0000"/>
                  </a:solidFill>
                </a:rPr>
                <a:t>M</a:t>
              </a:r>
            </a:p>
          </p:txBody>
        </p:sp>
        <p:cxnSp>
          <p:nvCxnSpPr>
            <p:cNvPr id="193" name="Straight Connector 192"/>
            <p:cNvCxnSpPr/>
            <p:nvPr/>
          </p:nvCxnSpPr>
          <p:spPr>
            <a:xfrm>
              <a:off x="8989684" y="3555687"/>
              <a:ext cx="0" cy="2880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6679615" y="5148599"/>
            <a:ext cx="233363" cy="810319"/>
            <a:chOff x="8826500" y="2763294"/>
            <a:chExt cx="311150" cy="1080425"/>
          </a:xfrm>
        </p:grpSpPr>
        <p:cxnSp>
          <p:nvCxnSpPr>
            <p:cNvPr id="206" name="Straight Connector 205"/>
            <p:cNvCxnSpPr>
              <a:endCxn id="207" idx="0"/>
            </p:cNvCxnSpPr>
            <p:nvPr/>
          </p:nvCxnSpPr>
          <p:spPr>
            <a:xfrm>
              <a:off x="8974004" y="2763294"/>
              <a:ext cx="8071" cy="54066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Rounded Rectangle 206"/>
            <p:cNvSpPr/>
            <p:nvPr/>
          </p:nvSpPr>
          <p:spPr>
            <a:xfrm>
              <a:off x="8826500" y="3303955"/>
              <a:ext cx="311150" cy="251732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350" dirty="0">
                  <a:solidFill>
                    <a:srgbClr val="FF0000"/>
                  </a:solidFill>
                </a:rPr>
                <a:t>M</a:t>
              </a:r>
            </a:p>
          </p:txBody>
        </p:sp>
        <p:cxnSp>
          <p:nvCxnSpPr>
            <p:cNvPr id="208" name="Straight Connector 207"/>
            <p:cNvCxnSpPr/>
            <p:nvPr/>
          </p:nvCxnSpPr>
          <p:spPr>
            <a:xfrm>
              <a:off x="8989684" y="3555687"/>
              <a:ext cx="0" cy="2880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141158" y="873801"/>
            <a:ext cx="7777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GB" sz="2400" u="sng" dirty="0"/>
              <a:t>EMB</a:t>
            </a:r>
          </a:p>
        </p:txBody>
      </p:sp>
      <p:cxnSp>
        <p:nvCxnSpPr>
          <p:cNvPr id="107" name="Straight Connector 106"/>
          <p:cNvCxnSpPr>
            <a:endCxn id="108" idx="1"/>
          </p:cNvCxnSpPr>
          <p:nvPr/>
        </p:nvCxnSpPr>
        <p:spPr>
          <a:xfrm>
            <a:off x="1910560" y="2382985"/>
            <a:ext cx="1950932" cy="734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861491" y="2234434"/>
            <a:ext cx="1011701" cy="29856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Generator</a:t>
            </a:r>
          </a:p>
        </p:txBody>
      </p:sp>
      <p:cxnSp>
        <p:nvCxnSpPr>
          <p:cNvPr id="109" name="Elbow Connector 108"/>
          <p:cNvCxnSpPr>
            <a:stCxn id="108" idx="3"/>
          </p:cNvCxnSpPr>
          <p:nvPr/>
        </p:nvCxnSpPr>
        <p:spPr>
          <a:xfrm>
            <a:off x="4873192" y="2383718"/>
            <a:ext cx="202730" cy="190485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ounded Rectangle 109"/>
          <p:cNvSpPr/>
          <p:nvPr/>
        </p:nvSpPr>
        <p:spPr>
          <a:xfrm>
            <a:off x="3693596" y="1791467"/>
            <a:ext cx="3850204" cy="152307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11" name="TextBox 110"/>
          <p:cNvSpPr txBox="1"/>
          <p:nvPr/>
        </p:nvSpPr>
        <p:spPr>
          <a:xfrm>
            <a:off x="5840007" y="1564621"/>
            <a:ext cx="1585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75000"/>
                  </a:schemeClr>
                </a:solidFill>
              </a:rPr>
              <a:t>Energy transmission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888303" y="3777547"/>
            <a:ext cx="1585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75000"/>
                  </a:schemeClr>
                </a:solidFill>
              </a:rPr>
              <a:t>Energy transmission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B82076-4675-4CEA-A687-791DB7BE0C93}"/>
              </a:ext>
            </a:extLst>
          </p:cNvPr>
          <p:cNvSpPr txBox="1"/>
          <p:nvPr/>
        </p:nvSpPr>
        <p:spPr>
          <a:xfrm>
            <a:off x="2600047" y="3229764"/>
            <a:ext cx="76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trike="sngStrike">
                <a:solidFill>
                  <a:srgbClr val="FF0000"/>
                </a:solidFill>
              </a:defRPr>
            </a:lvl1pPr>
          </a:lstStyle>
          <a:p>
            <a:r>
              <a:rPr lang="en-US" sz="1200" i="1" strike="noStrike" dirty="0"/>
              <a:t>Electrical Supply Device</a:t>
            </a:r>
          </a:p>
        </p:txBody>
      </p:sp>
      <p:cxnSp>
        <p:nvCxnSpPr>
          <p:cNvPr id="114" name="Straight Arrow Connector 113"/>
          <p:cNvCxnSpPr>
            <a:stCxn id="113" idx="2"/>
          </p:cNvCxnSpPr>
          <p:nvPr/>
        </p:nvCxnSpPr>
        <p:spPr>
          <a:xfrm>
            <a:off x="2982520" y="3876095"/>
            <a:ext cx="878972" cy="6028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3" idx="0"/>
          </p:cNvCxnSpPr>
          <p:nvPr/>
        </p:nvCxnSpPr>
        <p:spPr>
          <a:xfrm flipV="1">
            <a:off x="2982520" y="2543728"/>
            <a:ext cx="878972" cy="6860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616953" y="988520"/>
            <a:ext cx="146629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i="1" dirty="0"/>
              <a:t>(Layout Examples)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426877" y="965437"/>
            <a:ext cx="41594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i="1" dirty="0"/>
              <a:t>Vehicles with an EMB </a:t>
            </a:r>
            <a:r>
              <a:rPr lang="en-GB" sz="1500" b="1" i="1" u="sng" dirty="0"/>
              <a:t>can have</a:t>
            </a:r>
            <a:r>
              <a:rPr lang="en-GB" sz="1500" b="1" i="1" dirty="0"/>
              <a:t> an ‘energy source’,</a:t>
            </a:r>
          </a:p>
          <a:p>
            <a:r>
              <a:rPr lang="en-GB" sz="1500" b="1" i="1" dirty="0"/>
              <a:t>But it is called an ‘electrical supply device’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866050" y="4478985"/>
            <a:ext cx="1011701" cy="29856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/>
              <a:t>DC/DC</a:t>
            </a:r>
          </a:p>
        </p:txBody>
      </p:sp>
      <p:cxnSp>
        <p:nvCxnSpPr>
          <p:cNvPr id="81" name="Elbow Connector 80"/>
          <p:cNvCxnSpPr>
            <a:stCxn id="78" idx="3"/>
          </p:cNvCxnSpPr>
          <p:nvPr/>
        </p:nvCxnSpPr>
        <p:spPr>
          <a:xfrm>
            <a:off x="4877751" y="4628270"/>
            <a:ext cx="202730" cy="190485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 flipV="1">
            <a:off x="2770883" y="4649609"/>
            <a:ext cx="1090608" cy="156278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itle 1">
            <a:extLst>
              <a:ext uri="{FF2B5EF4-FFF2-40B4-BE49-F238E27FC236}">
                <a16:creationId xmlns:a16="http://schemas.microsoft.com/office/drawing/2014/main" id="{8213C5D3-39AA-4CD5-9089-89F182C4CA87}"/>
              </a:ext>
            </a:extLst>
          </p:cNvPr>
          <p:cNvSpPr txBox="1">
            <a:spLocks/>
          </p:cNvSpPr>
          <p:nvPr/>
        </p:nvSpPr>
        <p:spPr>
          <a:xfrm>
            <a:off x="251520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Explanation to Paragraph 2.51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D3612A2-F6F4-4A10-A622-697C24A43376}"/>
              </a:ext>
            </a:extLst>
          </p:cNvPr>
          <p:cNvSpPr txBox="1"/>
          <p:nvPr/>
        </p:nvSpPr>
        <p:spPr>
          <a:xfrm>
            <a:off x="141158" y="5696679"/>
            <a:ext cx="63069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GB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2.51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"</a:t>
            </a:r>
            <a:r>
              <a:rPr lang="en-GB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Electrical supply device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means a device (e.g. battery, REESS, DC/DC converter, generator, fuel-cell </a:t>
            </a:r>
            <a:r>
              <a:rPr lang="en-GB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a combination of those components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that supplies electrical energy to the braking system's electrical </a:t>
            </a:r>
            <a:r>
              <a:rPr lang="en-GB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energy 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storage device(s).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37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939F2-3EFE-4D9F-A669-D88CEFAAD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EF83E-4751-46BE-9C47-D4F30718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4F74C-F5F4-497F-B90E-BAAC73862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1D8254-82BF-4EDE-B407-29C307BCC0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954"/>
          <a:stretch/>
        </p:blipFill>
        <p:spPr>
          <a:xfrm>
            <a:off x="606200" y="1124744"/>
            <a:ext cx="7782224" cy="520317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4FE4A60-7295-420B-BE13-9AAA8EC6D320}"/>
              </a:ext>
            </a:extLst>
          </p:cNvPr>
          <p:cNvSpPr txBox="1">
            <a:spLocks/>
          </p:cNvSpPr>
          <p:nvPr/>
        </p:nvSpPr>
        <p:spPr>
          <a:xfrm>
            <a:off x="251520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PTI update</a:t>
            </a:r>
          </a:p>
        </p:txBody>
      </p:sp>
    </p:spTree>
    <p:extLst>
      <p:ext uri="{BB962C8B-B14F-4D97-AF65-F5344CB8AC3E}">
        <p14:creationId xmlns:p14="http://schemas.microsoft.com/office/powerpoint/2010/main" val="156055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8F33B-3DA2-4975-8EE5-0B102DB41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F7C5D8-4413-407F-B6D0-08869072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A5BE4-4D45-4634-934F-2D82F5E4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9ABA39-38D4-4ED5-94B0-682676CB5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639"/>
          <a:stretch/>
        </p:blipFill>
        <p:spPr>
          <a:xfrm>
            <a:off x="618546" y="1130166"/>
            <a:ext cx="7938628" cy="56120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7E2E03C-E2A8-4CD6-BBEA-0EFA1304D75D}"/>
              </a:ext>
            </a:extLst>
          </p:cNvPr>
          <p:cNvSpPr txBox="1">
            <a:spLocks/>
          </p:cNvSpPr>
          <p:nvPr/>
        </p:nvSpPr>
        <p:spPr>
          <a:xfrm>
            <a:off x="251520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PTI update</a:t>
            </a:r>
          </a:p>
        </p:txBody>
      </p:sp>
    </p:spTree>
    <p:extLst>
      <p:ext uri="{BB962C8B-B14F-4D97-AF65-F5344CB8AC3E}">
        <p14:creationId xmlns:p14="http://schemas.microsoft.com/office/powerpoint/2010/main" val="226973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65F4D0-17BA-4217-8E98-418899BA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5/23/2021</a:t>
            </a:fld>
            <a:endParaRPr lang="sv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A41BC-CDAF-45FC-9B5B-EEEEA4C9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FDD04-D088-4717-90AC-5912023A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CA07AA-5518-4D1E-A2F5-2C32951B4A83}"/>
              </a:ext>
            </a:extLst>
          </p:cNvPr>
          <p:cNvSpPr txBox="1">
            <a:spLocks/>
          </p:cNvSpPr>
          <p:nvPr/>
        </p:nvSpPr>
        <p:spPr>
          <a:xfrm>
            <a:off x="251520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PTI update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A4E07B-4323-4DBD-A0C0-45161584D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68" y="943177"/>
            <a:ext cx="8748464" cy="497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9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6133</TotalTime>
  <Words>487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 UI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Seglö, Fredrik</dc:creator>
  <cp:lastModifiedBy>Francois Guichard</cp:lastModifiedBy>
  <cp:revision>578</cp:revision>
  <cp:lastPrinted>2015-07-15T11:37:08Z</cp:lastPrinted>
  <dcterms:created xsi:type="dcterms:W3CDTF">2014-09-17T12:44:48Z</dcterms:created>
  <dcterms:modified xsi:type="dcterms:W3CDTF">2021-05-23T20:46:19Z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-501957817</vt:i4>
  </property>
  <property fmtid="{D5CDD505-2E9C-101B-9397-08002B2CF9AE}" pid="4" name="_EmailSubject">
    <vt:lpwstr>Presentation EMB at next week GRVA</vt:lpwstr>
  </property>
  <property fmtid="{D5CDD505-2E9C-101B-9397-08002B2CF9AE}" pid="5" name="_AuthorEmail">
    <vt:lpwstr>Fredrik.Seglo@Haldex.com</vt:lpwstr>
  </property>
  <property fmtid="{D5CDD505-2E9C-101B-9397-08002B2CF9AE}" pid="6" name="_AuthorEmailDisplayName">
    <vt:lpwstr>Seglö, Fredrik</vt:lpwstr>
  </property>
  <property fmtid="{D5CDD505-2E9C-101B-9397-08002B2CF9AE}" pid="7" name="_PreviousAdHocReviewCycleID">
    <vt:i4>-1828013902</vt:i4>
  </property>
</Properties>
</file>