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3" r:id="rId6"/>
    <p:sldId id="257" r:id="rId7"/>
    <p:sldId id="258" r:id="rId8"/>
    <p:sldId id="262" r:id="rId9"/>
    <p:sldId id="260" r:id="rId10"/>
    <p:sldId id="261" r:id="rId11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3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86414"/>
  </p:normalViewPr>
  <p:slideViewPr>
    <p:cSldViewPr snapToGrid="0" snapToObjects="1">
      <p:cViewPr varScale="1">
        <p:scale>
          <a:sx n="130" d="100"/>
          <a:sy n="130" d="100"/>
        </p:scale>
        <p:origin x="132" y="750"/>
      </p:cViewPr>
      <p:guideLst>
        <p:guide orient="horz" pos="3239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5" d="100"/>
          <a:sy n="145" d="100"/>
        </p:scale>
        <p:origin x="31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2021-05-20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E2D6-8713-4E27-B8C3-DAAE5B89C14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ce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9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8" name="Platshållare för text 13"/>
          <p:cNvSpPr>
            <a:spLocks noGrp="1"/>
          </p:cNvSpPr>
          <p:nvPr>
            <p:ph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22288" y="1193800"/>
            <a:ext cx="8113712" cy="3090863"/>
          </a:xfrm>
        </p:spPr>
        <p:txBody>
          <a:bodyPr/>
          <a:lstStyle>
            <a:lvl1pPr marL="0" indent="0">
              <a:buFont typeface="Arial" charset="0"/>
              <a:buNone/>
              <a:defRPr sz="2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3712" cy="55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4"/>
          <p:cNvSpPr>
            <a:spLocks noGrp="1"/>
          </p:cNvSpPr>
          <p:nvPr>
            <p:ph sz="quarter" idx="14"/>
          </p:nvPr>
        </p:nvSpPr>
        <p:spPr>
          <a:xfrm>
            <a:off x="522288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4"/>
          <p:cNvSpPr>
            <a:spLocks noGrp="1"/>
          </p:cNvSpPr>
          <p:nvPr>
            <p:ph sz="quarter" idx="15"/>
          </p:nvPr>
        </p:nvSpPr>
        <p:spPr>
          <a:xfrm>
            <a:off x="4640000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8113186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 baseline="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522288" y="1624879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4640000" y="1624878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522288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639737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3213100" y="1195200"/>
            <a:ext cx="5422900" cy="3092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092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ner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3602580"/>
            <a:ext cx="8113712" cy="3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517525" y="547200"/>
            <a:ext cx="8113713" cy="305538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517525" y="3960343"/>
            <a:ext cx="8113713" cy="35242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5"/>
          </p:nvPr>
        </p:nvSpPr>
        <p:spPr>
          <a:xfrm>
            <a:off x="3213101" y="547200"/>
            <a:ext cx="5422900" cy="379253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r>
              <a:rPr lang="sv-SE"/>
              <a:t>2016-12-06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6"/>
          </p:nvPr>
        </p:nvSpPr>
        <p:spPr>
          <a:xfrm>
            <a:off x="3213100" y="547688"/>
            <a:ext cx="5422900" cy="37925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8" r:id="rId3"/>
    <p:sldLayoutId id="2147483652" r:id="rId4"/>
    <p:sldLayoutId id="2147483670" r:id="rId5"/>
    <p:sldLayoutId id="2147483656" r:id="rId6"/>
    <p:sldLayoutId id="2147483671" r:id="rId7"/>
    <p:sldLayoutId id="2147483672" r:id="rId8"/>
    <p:sldLayoutId id="2147483676" r:id="rId9"/>
    <p:sldLayoutId id="2147483654" r:id="rId10"/>
    <p:sldLayoutId id="2147483655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itchFamily="34" charset="0"/>
        </a:defRPr>
      </a:lvl1pPr>
    </p:titleStyle>
    <p:bodyStyle>
      <a:lvl1pPr marL="342000" indent="-3420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806450" indent="-173038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079500" indent="-155575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unece.org/sdg-prioritie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do in the GRSP to get the same </a:t>
            </a:r>
            <a:r>
              <a:rPr lang="sv-SE" dirty="0" err="1"/>
              <a:t>protection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for </a:t>
            </a:r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?</a:t>
            </a: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Pernilla Bremer, Senior administrative officer, Sweden</a:t>
            </a:r>
          </a:p>
          <a:p>
            <a:r>
              <a:rPr lang="sv-SE" dirty="0"/>
              <a:t>Anna Carlsson PhD Chalmers Industriteknik</a:t>
            </a:r>
          </a:p>
          <a:p>
            <a:r>
              <a:rPr lang="sv-SE" dirty="0"/>
              <a:t>Mats Svensson, prof. Chalmers University</a:t>
            </a:r>
          </a:p>
          <a:p>
            <a:r>
              <a:rPr lang="sv-SE" dirty="0"/>
              <a:t>Anders Kullgren </a:t>
            </a:r>
            <a:r>
              <a:rPr lang="sv-SE" dirty="0" err="1"/>
              <a:t>adjunct</a:t>
            </a:r>
            <a:r>
              <a:rPr lang="sv-SE" dirty="0"/>
              <a:t> prof. Chalmers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518C74-7145-4ADB-A048-1091B0AC1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67698"/>
              </p:ext>
            </p:extLst>
          </p:nvPr>
        </p:nvGraphicFramePr>
        <p:xfrm>
          <a:off x="2588245" y="109026"/>
          <a:ext cx="630047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553">
                  <a:extLst>
                    <a:ext uri="{9D8B030D-6E8A-4147-A177-3AD203B41FA5}">
                      <a16:colId xmlns:a16="http://schemas.microsoft.com/office/drawing/2014/main" val="229178956"/>
                    </a:ext>
                  </a:extLst>
                </a:gridCol>
                <a:gridCol w="3149917">
                  <a:extLst>
                    <a:ext uri="{9D8B030D-6E8A-4147-A177-3AD203B41FA5}">
                      <a16:colId xmlns:a16="http://schemas.microsoft.com/office/drawing/2014/main" val="1616916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effectLst/>
                        </a:rPr>
                        <a:t>Submitted by the expert from Sweden</a:t>
                      </a:r>
                    </a:p>
                    <a:p>
                      <a:pPr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ts val="1200"/>
                        </a:lnSpc>
                      </a:pPr>
                      <a:r>
                        <a:rPr lang="en-GB" sz="1000" u="sng" dirty="0">
                          <a:effectLst/>
                        </a:rPr>
                        <a:t>Informal document</a:t>
                      </a:r>
                      <a:r>
                        <a:rPr lang="en-GB" sz="1000" dirty="0">
                          <a:effectLst/>
                        </a:rPr>
                        <a:t> GRSP-69-42</a:t>
                      </a:r>
                    </a:p>
                    <a:p>
                      <a:pPr marL="110490"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effectLst/>
                        </a:rPr>
                        <a:t>(69</a:t>
                      </a:r>
                      <a:r>
                        <a:rPr lang="en-GB" sz="1000" baseline="30000" dirty="0">
                          <a:effectLst/>
                        </a:rPr>
                        <a:t>th</a:t>
                      </a:r>
                      <a:r>
                        <a:rPr lang="en-GB" sz="1000" dirty="0">
                          <a:effectLst/>
                        </a:rPr>
                        <a:t> GRSP, 17-21 May 2021</a:t>
                      </a:r>
                      <a:br>
                        <a:rPr lang="en-GB" sz="10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 agenda item 18)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0282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941161" y="1241261"/>
            <a:ext cx="5826936" cy="3747299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v-SE" dirty="0"/>
              <a:t>UNECE…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v-SE" dirty="0"/>
              <a:t>… supports </a:t>
            </a:r>
            <a:r>
              <a:rPr lang="sv-SE" dirty="0" err="1"/>
              <a:t>cooperation</a:t>
            </a:r>
            <a:r>
              <a:rPr lang="sv-SE" dirty="0"/>
              <a:t> for </a:t>
            </a:r>
            <a:r>
              <a:rPr lang="sv-SE" dirty="0" err="1"/>
              <a:t>safer</a:t>
            </a:r>
            <a:r>
              <a:rPr lang="sv-SE" dirty="0"/>
              <a:t> transport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sv-SE" sz="1600" b="1" dirty="0"/>
              <a:t>(Target 3.6 – </a:t>
            </a:r>
            <a:r>
              <a:rPr lang="sv-SE" sz="1600" b="1" dirty="0" err="1"/>
              <a:t>Improving</a:t>
            </a:r>
            <a:r>
              <a:rPr lang="sv-SE" sz="1600" b="1" dirty="0"/>
              <a:t> road </a:t>
            </a:r>
            <a:r>
              <a:rPr lang="sv-SE" sz="1600" b="1" dirty="0" err="1"/>
              <a:t>safety</a:t>
            </a:r>
            <a:r>
              <a:rPr lang="sv-SE" sz="1600" b="1" dirty="0"/>
              <a:t>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v-SE" sz="2500" dirty="0"/>
              <a:t>… </a:t>
            </a:r>
            <a:r>
              <a:rPr lang="sv-SE" sz="2500" dirty="0" err="1"/>
              <a:t>promotes</a:t>
            </a:r>
            <a:r>
              <a:rPr lang="sv-SE" sz="2500" dirty="0"/>
              <a:t> </a:t>
            </a:r>
            <a:r>
              <a:rPr lang="sv-SE" sz="2500" dirty="0" err="1"/>
              <a:t>womens</a:t>
            </a:r>
            <a:r>
              <a:rPr lang="sv-SE" sz="2500" dirty="0"/>
              <a:t> </a:t>
            </a:r>
            <a:r>
              <a:rPr lang="sv-SE" sz="2500" dirty="0" err="1"/>
              <a:t>economic</a:t>
            </a:r>
            <a:r>
              <a:rPr lang="sv-SE" sz="2500" dirty="0"/>
              <a:t> </a:t>
            </a:r>
            <a:r>
              <a:rPr lang="sv-SE" sz="2500" dirty="0" err="1"/>
              <a:t>empowerment</a:t>
            </a:r>
            <a:r>
              <a:rPr lang="sv-SE" sz="2500" dirty="0"/>
              <a:t> and </a:t>
            </a:r>
            <a:r>
              <a:rPr lang="sv-SE" sz="2500" dirty="0" err="1"/>
              <a:t>mainstreaming</a:t>
            </a:r>
            <a:r>
              <a:rPr lang="sv-SE" sz="2500" dirty="0"/>
              <a:t> </a:t>
            </a:r>
            <a:r>
              <a:rPr lang="sv-SE" sz="2500" dirty="0" err="1"/>
              <a:t>of</a:t>
            </a:r>
            <a:r>
              <a:rPr lang="sv-SE" sz="2500" dirty="0"/>
              <a:t> gender </a:t>
            </a:r>
            <a:r>
              <a:rPr lang="sv-SE" sz="2500" dirty="0" err="1"/>
              <a:t>equality</a:t>
            </a:r>
            <a:r>
              <a:rPr lang="sv-SE" sz="2500" dirty="0"/>
              <a:t> in all </a:t>
            </a:r>
            <a:r>
              <a:rPr lang="sv-SE" sz="2500" dirty="0" err="1"/>
              <a:t>its</a:t>
            </a:r>
            <a:r>
              <a:rPr lang="sv-SE" sz="2500" dirty="0"/>
              <a:t> </a:t>
            </a:r>
            <a:r>
              <a:rPr lang="sv-SE" sz="2500" dirty="0" err="1"/>
              <a:t>activities</a:t>
            </a:r>
            <a:endParaRPr lang="sv-SE" sz="2500" dirty="0"/>
          </a:p>
          <a:p>
            <a:pPr marL="0" indent="0">
              <a:spcAft>
                <a:spcPts val="1800"/>
              </a:spcAft>
              <a:buNone/>
            </a:pPr>
            <a:r>
              <a:rPr lang="sv-SE" sz="1600" b="1" dirty="0"/>
              <a:t>(Target 5.C – </a:t>
            </a:r>
            <a:r>
              <a:rPr lang="sv-SE" sz="1600" b="1" dirty="0" err="1"/>
              <a:t>Adopt</a:t>
            </a:r>
            <a:r>
              <a:rPr lang="sv-SE" sz="1600" b="1" dirty="0"/>
              <a:t> and </a:t>
            </a:r>
            <a:r>
              <a:rPr lang="sv-SE" sz="1600" b="1" dirty="0" err="1"/>
              <a:t>strenghten</a:t>
            </a:r>
            <a:r>
              <a:rPr lang="sv-SE" sz="1600" b="1" dirty="0"/>
              <a:t> </a:t>
            </a:r>
            <a:r>
              <a:rPr lang="sv-SE" sz="1600" b="1" dirty="0" err="1"/>
              <a:t>policies</a:t>
            </a:r>
            <a:r>
              <a:rPr lang="sv-SE" sz="1600" b="1" dirty="0"/>
              <a:t> and </a:t>
            </a:r>
            <a:r>
              <a:rPr lang="sv-SE" sz="1600" b="1" dirty="0" err="1"/>
              <a:t>enforceable</a:t>
            </a:r>
            <a:r>
              <a:rPr lang="sv-SE" sz="1600" b="1" dirty="0"/>
              <a:t> </a:t>
            </a:r>
            <a:r>
              <a:rPr lang="sv-SE" sz="1600" b="1" dirty="0" err="1"/>
              <a:t>legislation</a:t>
            </a:r>
            <a:r>
              <a:rPr lang="sv-SE" sz="1600" b="1" dirty="0"/>
              <a:t> for gender </a:t>
            </a:r>
            <a:r>
              <a:rPr lang="sv-SE" sz="1600" b="1" dirty="0" err="1"/>
              <a:t>equality</a:t>
            </a:r>
            <a:r>
              <a:rPr lang="sv-SE" sz="1600" b="1" dirty="0"/>
              <a:t>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v-SE" sz="2500" dirty="0"/>
              <a:t>… supports </a:t>
            </a:r>
            <a:r>
              <a:rPr lang="sv-SE" sz="2500" dirty="0" err="1"/>
              <a:t>countries</a:t>
            </a:r>
            <a:r>
              <a:rPr lang="sv-SE" sz="2500" dirty="0"/>
              <a:t> to </a:t>
            </a:r>
            <a:r>
              <a:rPr lang="sv-SE" sz="2500" dirty="0" err="1"/>
              <a:t>ensure</a:t>
            </a:r>
            <a:r>
              <a:rPr lang="sv-SE" sz="2500" dirty="0"/>
              <a:t> </a:t>
            </a:r>
            <a:r>
              <a:rPr lang="sv-SE" sz="2500" dirty="0" err="1"/>
              <a:t>that</a:t>
            </a:r>
            <a:r>
              <a:rPr lang="sv-SE" sz="2500" dirty="0"/>
              <a:t> </a:t>
            </a:r>
            <a:r>
              <a:rPr lang="sv-SE" sz="2500" dirty="0" err="1"/>
              <a:t>industry</a:t>
            </a:r>
            <a:r>
              <a:rPr lang="sv-SE" sz="2500" dirty="0"/>
              <a:t>, innovation and </a:t>
            </a:r>
            <a:r>
              <a:rPr lang="sv-SE" sz="2500" dirty="0" err="1"/>
              <a:t>infrastructure</a:t>
            </a:r>
            <a:r>
              <a:rPr lang="sv-SE" sz="2500" dirty="0"/>
              <a:t> </a:t>
            </a:r>
            <a:r>
              <a:rPr lang="sv-SE" sz="2500" dirty="0" err="1"/>
              <a:t>provide</a:t>
            </a:r>
            <a:r>
              <a:rPr lang="sv-SE" sz="2500" dirty="0"/>
              <a:t> robust </a:t>
            </a:r>
            <a:r>
              <a:rPr lang="sv-SE" sz="2500" dirty="0" err="1"/>
              <a:t>foundation</a:t>
            </a:r>
            <a:r>
              <a:rPr lang="sv-SE" sz="2500" dirty="0"/>
              <a:t> for </a:t>
            </a:r>
            <a:r>
              <a:rPr lang="sv-SE" sz="2500" dirty="0" err="1"/>
              <a:t>sustainable</a:t>
            </a:r>
            <a:r>
              <a:rPr lang="sv-SE" sz="2500" dirty="0"/>
              <a:t> </a:t>
            </a:r>
            <a:r>
              <a:rPr lang="sv-SE" sz="2500" dirty="0" err="1"/>
              <a:t>development</a:t>
            </a:r>
            <a:endParaRPr lang="sv-SE" sz="2500" dirty="0"/>
          </a:p>
          <a:p>
            <a:pPr marL="0" indent="0">
              <a:buNone/>
            </a:pPr>
            <a:r>
              <a:rPr lang="sv-SE" sz="1600" b="1" dirty="0"/>
              <a:t>(Target 9.6  – </a:t>
            </a:r>
            <a:r>
              <a:rPr lang="sv-SE" sz="1600" b="1" dirty="0" err="1"/>
              <a:t>Promoting</a:t>
            </a:r>
            <a:r>
              <a:rPr lang="sv-SE" sz="1600" b="1" dirty="0"/>
              <a:t> gender </a:t>
            </a:r>
            <a:r>
              <a:rPr lang="sv-SE" sz="1600" b="1" dirty="0" err="1"/>
              <a:t>responsive</a:t>
            </a:r>
            <a:r>
              <a:rPr lang="sv-SE" sz="1600" b="1" dirty="0"/>
              <a:t> standards)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rgbClr val="00A1DE"/>
                </a:solidFill>
              </a:rPr>
              <a:t>What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should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we</a:t>
            </a:r>
            <a:r>
              <a:rPr lang="sv-SE" dirty="0">
                <a:solidFill>
                  <a:srgbClr val="00A1DE"/>
                </a:solidFill>
              </a:rPr>
              <a:t> do in the GRSP?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FDEC754-54E0-476C-9574-8148244569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9" y="2683657"/>
            <a:ext cx="642122" cy="64212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74CA88A-C3CD-4AD6-AE2C-BD69A076F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9" y="1663684"/>
            <a:ext cx="642122" cy="642122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CD953D0-C274-4E7D-BA04-D636946C58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9" y="3703631"/>
            <a:ext cx="642122" cy="64212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E5E493D-44D3-485C-BB8C-89A33C36B6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39" y="1573582"/>
            <a:ext cx="2619199" cy="261919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F2E2BC50-71A6-4CF7-971C-880F9B834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2626" y="1155398"/>
            <a:ext cx="2721374" cy="366887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305C9235-1A47-42E9-B5C7-A1980E61859B}"/>
              </a:ext>
            </a:extLst>
          </p:cNvPr>
          <p:cNvSpPr txBox="1"/>
          <p:nvPr/>
        </p:nvSpPr>
        <p:spPr>
          <a:xfrm>
            <a:off x="6820260" y="4136395"/>
            <a:ext cx="21661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https://unece.org/sdg-priorities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130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>
                <a:solidFill>
                  <a:srgbClr val="00A1DE"/>
                </a:solidFill>
              </a:rPr>
              <a:t>Result</a:t>
            </a:r>
            <a:r>
              <a:rPr lang="sv-SE" dirty="0">
                <a:solidFill>
                  <a:srgbClr val="00A1DE"/>
                </a:solidFill>
              </a:rPr>
              <a:t> from the </a:t>
            </a:r>
            <a:r>
              <a:rPr lang="sv-SE" dirty="0" err="1">
                <a:solidFill>
                  <a:srgbClr val="00A1DE"/>
                </a:solidFill>
              </a:rPr>
              <a:t>study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presented</a:t>
            </a:r>
            <a:r>
              <a:rPr lang="sv-SE" dirty="0">
                <a:solidFill>
                  <a:srgbClr val="00A1DE"/>
                </a:solidFill>
              </a:rPr>
              <a:t> in Dec -20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23150" y="1195200"/>
            <a:ext cx="8113538" cy="3262500"/>
          </a:xfrm>
        </p:spPr>
        <p:txBody>
          <a:bodyPr>
            <a:normAutofit fontScale="85000" lnSpcReduction="20000"/>
          </a:bodyPr>
          <a:lstStyle/>
          <a:p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different </a:t>
            </a:r>
            <a:r>
              <a:rPr lang="sv-SE" dirty="0" err="1"/>
              <a:t>sizes</a:t>
            </a:r>
            <a:r>
              <a:rPr lang="sv-SE" dirty="0"/>
              <a:t> and gender </a:t>
            </a:r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studied</a:t>
            </a:r>
            <a:r>
              <a:rPr lang="sv-SE" dirty="0"/>
              <a:t> and the </a:t>
            </a:r>
            <a:r>
              <a:rPr lang="sv-SE" dirty="0" err="1"/>
              <a:t>conclusion</a:t>
            </a:r>
            <a:r>
              <a:rPr lang="sv-SE" dirty="0"/>
              <a:t> </a:t>
            </a:r>
            <a:r>
              <a:rPr lang="sv-SE" dirty="0" err="1"/>
              <a:t>were</a:t>
            </a:r>
            <a:r>
              <a:rPr lang="sv-SE" dirty="0"/>
              <a:t>:</a:t>
            </a:r>
          </a:p>
          <a:p>
            <a:pPr marL="450850" lvl="1" indent="-44291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Female occupants have greater risk of crash related injuries </a:t>
            </a:r>
            <a:br>
              <a:rPr lang="en-US" dirty="0"/>
            </a:br>
            <a:r>
              <a:rPr lang="en-US" dirty="0"/>
              <a:t>than male occupants</a:t>
            </a:r>
          </a:p>
          <a:p>
            <a:pPr marL="627063" lvl="2">
              <a:spcBef>
                <a:spcPts val="0"/>
              </a:spcBef>
              <a:spcAft>
                <a:spcPts val="600"/>
              </a:spcAft>
              <a:tabLst>
                <a:tab pos="1704975" algn="l"/>
              </a:tabLst>
            </a:pPr>
            <a:r>
              <a:rPr lang="sv-SE" dirty="0" err="1"/>
              <a:t>Females</a:t>
            </a:r>
            <a:r>
              <a:rPr lang="sv-SE" dirty="0"/>
              <a:t>: 	</a:t>
            </a:r>
            <a:r>
              <a:rPr lang="sv-SE" dirty="0" err="1"/>
              <a:t>Greater</a:t>
            </a:r>
            <a:r>
              <a:rPr lang="sv-SE" dirty="0"/>
              <a:t>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spine</a:t>
            </a:r>
            <a:r>
              <a:rPr lang="sv-SE" dirty="0"/>
              <a:t>, thorax and </a:t>
            </a:r>
            <a:r>
              <a:rPr lang="sv-SE" dirty="0" err="1"/>
              <a:t>extremity</a:t>
            </a:r>
            <a:r>
              <a:rPr lang="sv-SE" dirty="0"/>
              <a:t> injuries</a:t>
            </a:r>
            <a:br>
              <a:rPr lang="sv-SE" dirty="0"/>
            </a:br>
            <a:r>
              <a:rPr lang="sv-SE" dirty="0"/>
              <a:t>	</a:t>
            </a:r>
            <a:r>
              <a:rPr lang="en-GB" sz="13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(Welsh &amp; Lenard 2001; Bose et al. 2011; </a:t>
            </a:r>
            <a:r>
              <a:rPr lang="en-GB" sz="1300" spc="-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Parenteau</a:t>
            </a:r>
            <a:r>
              <a:rPr lang="en-GB" sz="13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2013; </a:t>
            </a:r>
            <a:r>
              <a:rPr lang="en-GB" sz="1300" spc="-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Kahane</a:t>
            </a:r>
            <a:r>
              <a:rPr lang="en-GB" sz="13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2013)</a:t>
            </a:r>
            <a:endParaRPr lang="sv-SE" sz="1300" dirty="0"/>
          </a:p>
          <a:p>
            <a:pPr marL="627063" lvl="2">
              <a:spcBef>
                <a:spcPts val="0"/>
              </a:spcBef>
              <a:spcAft>
                <a:spcPts val="1200"/>
              </a:spcAft>
              <a:tabLst>
                <a:tab pos="1704975" algn="l"/>
              </a:tabLst>
            </a:pPr>
            <a:r>
              <a:rPr lang="sv-SE" dirty="0"/>
              <a:t>Males:	</a:t>
            </a:r>
            <a:r>
              <a:rPr lang="sv-SE" dirty="0" err="1"/>
              <a:t>Greater</a:t>
            </a:r>
            <a:r>
              <a:rPr lang="sv-SE" dirty="0"/>
              <a:t>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head</a:t>
            </a:r>
            <a:r>
              <a:rPr lang="sv-SE" dirty="0"/>
              <a:t> injuries</a:t>
            </a:r>
            <a:br>
              <a:rPr lang="sv-SE" dirty="0"/>
            </a:br>
            <a:r>
              <a:rPr lang="sv-SE" dirty="0"/>
              <a:t>	</a:t>
            </a:r>
            <a:r>
              <a:rPr lang="en-GB" sz="13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sz="1300" spc="-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Parenteau</a:t>
            </a:r>
            <a:r>
              <a:rPr lang="en-GB" sz="13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2013; Welsh &amp; Lenard 2001)</a:t>
            </a:r>
            <a:endParaRPr lang="sv-SE" dirty="0"/>
          </a:p>
          <a:p>
            <a:pPr marL="450850" lvl="1" indent="-442913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Risk is also affected by size </a:t>
            </a:r>
          </a:p>
          <a:p>
            <a:pPr marL="633412" lvl="2" indent="0">
              <a:buNone/>
            </a:pPr>
            <a:endParaRPr lang="sv-SE" dirty="0"/>
          </a:p>
          <a:p>
            <a:pPr marL="633412" lvl="2" indent="0">
              <a:buNone/>
            </a:pPr>
            <a:r>
              <a:rPr lang="sv-SE" dirty="0"/>
              <a:t>Gender is the </a:t>
            </a:r>
            <a:r>
              <a:rPr lang="sv-SE" dirty="0" err="1"/>
              <a:t>factor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effects</a:t>
            </a:r>
            <a:r>
              <a:rPr lang="sv-SE" dirty="0"/>
              <a:t> the risk the </a:t>
            </a:r>
            <a:r>
              <a:rPr lang="sv-SE" dirty="0" err="1"/>
              <a:t>most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381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rgbClr val="00A1DE"/>
                </a:solidFill>
              </a:rPr>
              <a:t>What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can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we</a:t>
            </a:r>
            <a:r>
              <a:rPr lang="sv-SE" dirty="0">
                <a:solidFill>
                  <a:srgbClr val="00A1DE"/>
                </a:solidFill>
              </a:rPr>
              <a:t> do in the GRSP?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This</a:t>
            </a:r>
            <a:r>
              <a:rPr lang="sv-SE" dirty="0"/>
              <a:t> is a </a:t>
            </a:r>
            <a:r>
              <a:rPr lang="sv-SE" dirty="0" err="1"/>
              <a:t>topic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different </a:t>
            </a:r>
            <a:r>
              <a:rPr lang="sv-SE" dirty="0" err="1"/>
              <a:t>layers</a:t>
            </a:r>
            <a:r>
              <a:rPr lang="sv-SE" dirty="0"/>
              <a:t> and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ECE </a:t>
            </a:r>
            <a:r>
              <a:rPr lang="sv-SE" dirty="0" err="1"/>
              <a:t>regulations</a:t>
            </a:r>
            <a:endParaRPr lang="sv-SE" dirty="0"/>
          </a:p>
          <a:p>
            <a:pPr lvl="1"/>
            <a:r>
              <a:rPr lang="sv-SE" dirty="0"/>
              <a:t>ECE R16, Seat </a:t>
            </a:r>
            <a:r>
              <a:rPr lang="sv-SE" dirty="0" err="1"/>
              <a:t>belt</a:t>
            </a:r>
            <a:r>
              <a:rPr lang="sv-SE" dirty="0"/>
              <a:t> test</a:t>
            </a:r>
          </a:p>
          <a:p>
            <a:pPr lvl="1"/>
            <a:r>
              <a:rPr lang="sv-SE" dirty="0"/>
              <a:t>ECE R17, </a:t>
            </a:r>
            <a:r>
              <a:rPr lang="sv-SE" dirty="0" err="1"/>
              <a:t>Strenght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seats</a:t>
            </a:r>
            <a:endParaRPr lang="sv-SE" dirty="0"/>
          </a:p>
          <a:p>
            <a:pPr lvl="1"/>
            <a:r>
              <a:rPr lang="sv-SE" dirty="0"/>
              <a:t>ECE R 94 and 137 Frontal test</a:t>
            </a:r>
          </a:p>
          <a:p>
            <a:pPr lvl="1"/>
            <a:r>
              <a:rPr lang="sv-SE" dirty="0"/>
              <a:t>ECE R95 and 135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test</a:t>
            </a:r>
          </a:p>
          <a:p>
            <a:pPr lvl="1"/>
            <a:endParaRPr lang="sv-SE" dirty="0"/>
          </a:p>
          <a:p>
            <a:pPr marL="36195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43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1DE"/>
                </a:solidFill>
              </a:rPr>
              <a:t>Potential </a:t>
            </a:r>
            <a:r>
              <a:rPr lang="sv-SE" dirty="0" err="1">
                <a:solidFill>
                  <a:srgbClr val="00A1DE"/>
                </a:solidFill>
              </a:rPr>
              <a:t>collaboration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within</a:t>
            </a:r>
            <a:r>
              <a:rPr lang="sv-SE" dirty="0">
                <a:solidFill>
                  <a:srgbClr val="00A1DE"/>
                </a:solidFill>
              </a:rPr>
              <a:t> UNECE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WP.1 – Global forum for road trafik </a:t>
            </a:r>
            <a:r>
              <a:rPr lang="sv-SE" dirty="0" err="1"/>
              <a:t>safety</a:t>
            </a:r>
            <a:endParaRPr lang="sv-SE" dirty="0"/>
          </a:p>
          <a:p>
            <a:r>
              <a:rPr lang="sv-SE" dirty="0"/>
              <a:t>WP.6 – </a:t>
            </a:r>
            <a:r>
              <a:rPr lang="sv-SE" dirty="0" err="1"/>
              <a:t>Working</a:t>
            </a:r>
            <a:r>
              <a:rPr lang="sv-SE" dirty="0"/>
              <a:t> party on </a:t>
            </a:r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cooperation</a:t>
            </a:r>
            <a:r>
              <a:rPr lang="sv-SE" dirty="0"/>
              <a:t> and </a:t>
            </a:r>
            <a:r>
              <a:rPr lang="sv-SE" dirty="0" err="1"/>
              <a:t>standardization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.</a:t>
            </a:r>
          </a:p>
          <a:p>
            <a:r>
              <a:rPr lang="sv-SE" dirty="0"/>
              <a:t>EC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the </a:t>
            </a:r>
            <a:r>
              <a:rPr lang="sv-SE" dirty="0" err="1"/>
              <a:t>industry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957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85800" y="546100"/>
            <a:ext cx="8051800" cy="876300"/>
          </a:xfrm>
        </p:spPr>
        <p:txBody>
          <a:bodyPr>
            <a:normAutofit fontScale="90000"/>
          </a:bodyPr>
          <a:lstStyle/>
          <a:p>
            <a:r>
              <a:rPr lang="sv-SE" dirty="0" err="1">
                <a:solidFill>
                  <a:srgbClr val="00A1DE"/>
                </a:solidFill>
              </a:rPr>
              <a:t>Maybe</a:t>
            </a:r>
            <a:r>
              <a:rPr lang="sv-SE" dirty="0">
                <a:solidFill>
                  <a:srgbClr val="00A1DE"/>
                </a:solidFill>
              </a:rPr>
              <a:t> the solution is </a:t>
            </a:r>
            <a:r>
              <a:rPr lang="sv-SE" dirty="0" err="1">
                <a:solidFill>
                  <a:srgbClr val="00A1DE"/>
                </a:solidFill>
              </a:rPr>
              <a:t>inclusive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testing</a:t>
            </a:r>
            <a:r>
              <a:rPr lang="sv-SE" dirty="0">
                <a:solidFill>
                  <a:srgbClr val="00A1DE"/>
                </a:solidFill>
              </a:rPr>
              <a:t> and a new dummy….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23150" y="1511300"/>
            <a:ext cx="8114400" cy="27763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…</a:t>
            </a:r>
            <a:r>
              <a:rPr lang="sv-SE" dirty="0" err="1"/>
              <a:t>but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cannot</a:t>
            </a:r>
            <a:r>
              <a:rPr lang="sv-SE" dirty="0"/>
              <a:t> start in a solution,</a:t>
            </a:r>
          </a:p>
          <a:p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understand the problem,</a:t>
            </a:r>
          </a:p>
          <a:p>
            <a:pPr marL="0" indent="0">
              <a:buNone/>
            </a:pPr>
            <a:endParaRPr lang="sv-SE" dirty="0"/>
          </a:p>
          <a:p>
            <a:pPr marL="36195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704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>
                <a:solidFill>
                  <a:srgbClr val="00A1DE"/>
                </a:solidFill>
              </a:rPr>
              <a:t>When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one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size</a:t>
            </a:r>
            <a:r>
              <a:rPr lang="sv-SE" dirty="0">
                <a:solidFill>
                  <a:srgbClr val="00A1DE"/>
                </a:solidFill>
              </a:rPr>
              <a:t> </a:t>
            </a:r>
            <a:r>
              <a:rPr lang="sv-SE" dirty="0" err="1">
                <a:solidFill>
                  <a:srgbClr val="00A1DE"/>
                </a:solidFill>
              </a:rPr>
              <a:t>doesn’t</a:t>
            </a:r>
            <a:r>
              <a:rPr lang="sv-SE" dirty="0">
                <a:solidFill>
                  <a:srgbClr val="00A1DE"/>
                </a:solidFill>
              </a:rPr>
              <a:t> fit all – Ways forward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Form a task force to understand the problem and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a suggestion for terms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reference</a:t>
            </a:r>
            <a:r>
              <a:rPr lang="sv-SE" dirty="0"/>
              <a:t> for IWG </a:t>
            </a:r>
            <a:r>
              <a:rPr lang="sv-SE" dirty="0" err="1"/>
              <a:t>adressing</a:t>
            </a:r>
            <a:r>
              <a:rPr lang="sv-SE" dirty="0"/>
              <a:t> </a:t>
            </a:r>
            <a:r>
              <a:rPr lang="sv-SE" dirty="0" err="1"/>
              <a:t>both</a:t>
            </a:r>
            <a:r>
              <a:rPr lang="sv-SE" dirty="0"/>
              <a:t> men and </a:t>
            </a:r>
            <a:r>
              <a:rPr lang="sv-SE" dirty="0" err="1"/>
              <a:t>women</a:t>
            </a:r>
            <a:r>
              <a:rPr lang="sv-SE" dirty="0"/>
              <a:t> </a:t>
            </a:r>
            <a:r>
              <a:rPr lang="sv-SE" dirty="0" err="1"/>
              <a:t>equally</a:t>
            </a:r>
            <a:r>
              <a:rPr lang="sv-SE" dirty="0"/>
              <a:t> and </a:t>
            </a:r>
            <a:r>
              <a:rPr lang="sv-SE" dirty="0" err="1"/>
              <a:t>diversity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to be </a:t>
            </a:r>
            <a:r>
              <a:rPr lang="sv-SE" dirty="0" err="1"/>
              <a:t>presented</a:t>
            </a:r>
            <a:r>
              <a:rPr lang="sv-SE" dirty="0"/>
              <a:t> for the GRSP in december.</a:t>
            </a:r>
          </a:p>
          <a:p>
            <a:r>
              <a:rPr lang="sv-SE" dirty="0"/>
              <a:t>Form a ad hoc </a:t>
            </a:r>
            <a:r>
              <a:rPr lang="sv-SE" dirty="0" err="1"/>
              <a:t>group</a:t>
            </a:r>
            <a:r>
              <a:rPr lang="sv-SE" dirty="0"/>
              <a:t> in </a:t>
            </a:r>
            <a:r>
              <a:rPr lang="sv-SE" dirty="0" err="1"/>
              <a:t>collaboration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interested</a:t>
            </a:r>
            <a:r>
              <a:rPr lang="sv-SE" dirty="0"/>
              <a:t> CP, </a:t>
            </a:r>
            <a:r>
              <a:rPr lang="sv-SE" dirty="0" err="1"/>
              <a:t>industries</a:t>
            </a:r>
            <a:r>
              <a:rPr lang="sv-SE" dirty="0"/>
              <a:t> and </a:t>
            </a:r>
            <a:r>
              <a:rPr lang="sv-SE" dirty="0" err="1"/>
              <a:t>invite</a:t>
            </a:r>
            <a:r>
              <a:rPr lang="sv-SE" dirty="0"/>
              <a:t> WP.1 and WP.6 to </a:t>
            </a:r>
            <a:r>
              <a:rPr lang="sv-SE" dirty="0" err="1"/>
              <a:t>join</a:t>
            </a:r>
            <a:r>
              <a:rPr lang="sv-SE" dirty="0"/>
              <a:t> - </a:t>
            </a:r>
            <a:r>
              <a:rPr lang="sv-SE" dirty="0" err="1"/>
              <a:t>if</a:t>
            </a:r>
            <a:r>
              <a:rPr lang="sv-SE" dirty="0"/>
              <a:t> still </a:t>
            </a:r>
            <a:r>
              <a:rPr lang="sv-SE" dirty="0" err="1"/>
              <a:t>lingering</a:t>
            </a:r>
            <a:r>
              <a:rPr lang="sv-SE" dirty="0"/>
              <a:t> </a:t>
            </a:r>
            <a:r>
              <a:rPr lang="sv-SE" dirty="0" err="1"/>
              <a:t>questions</a:t>
            </a:r>
            <a:r>
              <a:rPr lang="sv-SE" dirty="0"/>
              <a:t>. To be </a:t>
            </a:r>
            <a:r>
              <a:rPr lang="sv-SE" dirty="0" err="1"/>
              <a:t>presented</a:t>
            </a:r>
            <a:r>
              <a:rPr lang="sv-SE" dirty="0"/>
              <a:t> in december.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855691"/>
      </p:ext>
    </p:extLst>
  </p:cSld>
  <p:clrMapOvr>
    <a:masterClrMapping/>
  </p:clrMapOvr>
</p:sld>
</file>

<file path=ppt/theme/theme1.xml><?xml version="1.0" encoding="utf-8"?>
<a:theme xmlns:a="http://schemas.openxmlformats.org/drawingml/2006/main" name="TS_mall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T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_engelsk.potx" id="{9CE90F6F-27E5-49E7-BBE6-AF44E5AC66D2}" vid="{8F2F435B-A959-49C0-B838-789DD84E53B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1B33CE-8711-4E18-9E08-D3CD8CF3C40B}">
  <ds:schemaRefs>
    <ds:schemaRef ds:uri="4b4a1c0d-4a69-4996-a84a-fc699b9f49de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cccb6d4-dbe5-46d2-b4d3-5733603d8cc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584A37-756A-41AA-A67B-FFC00DBF0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C4AAD8-B077-4635-A607-27ADED8D7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TS_engelsk</Template>
  <TotalTime>380</TotalTime>
  <Words>463</Words>
  <Application>Microsoft Office PowerPoint</Application>
  <PresentationFormat>On-screen Show (16:9)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TS_mall</vt:lpstr>
      <vt:lpstr>What can we do in the GRSP to get the same protection level for male and female occupants?</vt:lpstr>
      <vt:lpstr>What should we do in the GRSP?</vt:lpstr>
      <vt:lpstr>Result from the study presented in Dec -20</vt:lpstr>
      <vt:lpstr>What can we do in the GRSP?</vt:lpstr>
      <vt:lpstr>Potential collaboration within UNECE</vt:lpstr>
      <vt:lpstr>Maybe the solution is inclusive testing and a new dummy….</vt:lpstr>
      <vt:lpstr>When one size doesn’t fit all – Ways forward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in the GRSP to get the same protection level for male and female occupants</dc:title>
  <dc:creator>Bremer Pernilla</dc:creator>
  <dc:description>TS9000E, v2.0, 2017-01-04</dc:description>
  <cp:lastModifiedBy>E/ECE/324/Rev.1/Add.99/Rev.2/Amend.5</cp:lastModifiedBy>
  <cp:revision>35</cp:revision>
  <dcterms:created xsi:type="dcterms:W3CDTF">2021-05-18T15:21:14Z</dcterms:created>
  <dcterms:modified xsi:type="dcterms:W3CDTF">2021-05-20T07:38:00Z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_dlc_DocIdItemGuid">
    <vt:lpwstr>0c0fc3e0-5784-4341-8493-47649e39d12d</vt:lpwstr>
  </property>
  <property fmtid="{D5CDD505-2E9C-101B-9397-08002B2CF9AE}" pid="4" name="Version av Word/uniForm">
    <vt:lpwstr>Office 2016</vt:lpwstr>
  </property>
  <property fmtid="{D5CDD505-2E9C-101B-9397-08002B2CF9AE}" pid="5" name="Migrerad av">
    <vt:lpwstr>4203;#AB Consensis</vt:lpwstr>
  </property>
  <property fmtid="{D5CDD505-2E9C-101B-9397-08002B2CF9AE}" pid="6" name="Klassificering">
    <vt:lpwstr/>
  </property>
</Properties>
</file>