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0"/>
  </p:notesMasterIdLst>
  <p:handoutMasterIdLst>
    <p:handoutMasterId r:id="rId11"/>
  </p:handoutMasterIdLst>
  <p:sldIdLst>
    <p:sldId id="256" r:id="rId5"/>
    <p:sldId id="260" r:id="rId6"/>
    <p:sldId id="262" r:id="rId7"/>
    <p:sldId id="263" r:id="rId8"/>
    <p:sldId id="258"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202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6DAE5B-4107-42E0-AE6C-7DCF593E2ECE}" type="datetimeFigureOut">
              <a:rPr kumimoji="1" lang="ja-JP" altLang="en-US" smtClean="0"/>
              <a:t>2021/5/17</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8E847A-F82F-4057-B92E-6579F81F8CED}" type="slidenum">
              <a:rPr kumimoji="1" lang="ja-JP" altLang="en-US" smtClean="0"/>
              <a:t>‹#›</a:t>
            </a:fld>
            <a:endParaRPr kumimoji="1" lang="ja-JP" altLang="en-US"/>
          </a:p>
        </p:txBody>
      </p:sp>
    </p:spTree>
    <p:extLst>
      <p:ext uri="{BB962C8B-B14F-4D97-AF65-F5344CB8AC3E}">
        <p14:creationId xmlns:p14="http://schemas.microsoft.com/office/powerpoint/2010/main" val="2329022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62C0A7-0A5B-4E5B-9956-2CF01C17D1F1}" type="datetimeFigureOut">
              <a:rPr kumimoji="1" lang="ja-JP" altLang="en-US" smtClean="0"/>
              <a:t>2021/5/17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1" y="4343401"/>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9E3FFF-1CCD-423A-A624-3BD354B71F98}" type="slidenum">
              <a:rPr kumimoji="1" lang="ja-JP" altLang="en-US" smtClean="0"/>
              <a:t>‹#›</a:t>
            </a:fld>
            <a:endParaRPr kumimoji="1" lang="ja-JP" altLang="en-US"/>
          </a:p>
        </p:txBody>
      </p:sp>
    </p:spTree>
    <p:extLst>
      <p:ext uri="{BB962C8B-B14F-4D97-AF65-F5344CB8AC3E}">
        <p14:creationId xmlns:p14="http://schemas.microsoft.com/office/powerpoint/2010/main" val="2830632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noFill/>
          <a:effectLst/>
        </p:spPr>
        <p:txBody>
          <a:bodyPr>
            <a:normAutofit/>
          </a:bodyPr>
          <a:lstStyle>
            <a:lvl1pPr algn="ctr">
              <a:defRPr sz="3600">
                <a:solidFill>
                  <a:schemeClr val="tx1"/>
                </a:solidFill>
                <a:latin typeface="+mj-lt"/>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789040"/>
            <a:ext cx="6400800" cy="677863"/>
          </a:xfrm>
        </p:spPr>
        <p:txBody>
          <a:bodyPr>
            <a:normAutofit/>
          </a:bodyPr>
          <a:lstStyle>
            <a:lvl1pPr marL="0" indent="0" algn="ct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p:txBody>
          <a:bodyPr/>
          <a:lstStyle/>
          <a:p>
            <a:fld id="{D487A2AC-A7BD-442F-AACE-5656494C77C8}" type="datetime1">
              <a:rPr kumimoji="1" lang="ja-JP" altLang="en-US" smtClean="0"/>
              <a:t>2021/5/17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chemeClr val="tx1"/>
                </a:solidFill>
              </a:defRPr>
            </a:lvl1pPr>
          </a:lstStyle>
          <a:p>
            <a:fld id="{983851B3-B5FA-4CE8-9121-B2E7106A4B41}" type="slidenum">
              <a:rPr lang="ja-JP" altLang="en-US" smtClean="0"/>
              <a:pPr/>
              <a:t>‹#›</a:t>
            </a:fld>
            <a:endParaRPr lang="ja-JP" altLang="en-US"/>
          </a:p>
        </p:txBody>
      </p:sp>
      <p:pic>
        <p:nvPicPr>
          <p:cNvPr id="7"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4139952" y="4564063"/>
            <a:ext cx="847725" cy="619125"/>
          </a:xfrm>
          <a:prstGeom prst="rect">
            <a:avLst/>
          </a:prstGeom>
          <a:noFill/>
          <a:ln w="9525">
            <a:noFill/>
            <a:miter lim="800000"/>
            <a:headEnd/>
            <a:tailEnd/>
          </a:ln>
        </p:spPr>
      </p:pic>
      <p:sp>
        <p:nvSpPr>
          <p:cNvPr id="8" name="Rectangle 8"/>
          <p:cNvSpPr>
            <a:spLocks noChangeArrowheads="1"/>
          </p:cNvSpPr>
          <p:nvPr userDrawn="1"/>
        </p:nvSpPr>
        <p:spPr bwMode="auto">
          <a:xfrm>
            <a:off x="2125486" y="5452239"/>
            <a:ext cx="4876656" cy="400110"/>
          </a:xfrm>
          <a:prstGeom prst="rect">
            <a:avLst/>
          </a:prstGeom>
          <a:noFill/>
          <a:ln w="9525" algn="ctr">
            <a:noFill/>
            <a:miter lim="800000"/>
            <a:headEnd/>
            <a:tailEnd/>
          </a:ln>
        </p:spPr>
        <p:txBody>
          <a:bodyPr wrap="none" anchor="ctr">
            <a:spAutoFit/>
          </a:bodyPr>
          <a:lstStyle/>
          <a:p>
            <a:pPr algn="ctr">
              <a:tabLst>
                <a:tab pos="2700338" algn="ctr"/>
                <a:tab pos="5400675" algn="r"/>
              </a:tabLst>
            </a:pPr>
            <a:r>
              <a:rPr lang="en-US" altLang="ja-JP" sz="1400" b="1" dirty="0">
                <a:latin typeface="Times New Roman" pitchFamily="18" charset="0"/>
                <a:ea typeface="ＭＳ 明朝" pitchFamily="17" charset="-128"/>
                <a:cs typeface="Times New Roman" pitchFamily="18" charset="0"/>
              </a:rPr>
              <a:t>J</a:t>
            </a:r>
            <a:r>
              <a:rPr lang="en-US" altLang="ja-JP" sz="1000" b="1" dirty="0">
                <a:latin typeface="Times New Roman" pitchFamily="18" charset="0"/>
                <a:ea typeface="ＭＳ 明朝" pitchFamily="17" charset="-128"/>
                <a:cs typeface="Times New Roman" pitchFamily="18" charset="0"/>
              </a:rPr>
              <a:t>APAN</a:t>
            </a:r>
            <a:r>
              <a:rPr lang="en-US" altLang="ja-JP" sz="2000" b="1" dirty="0">
                <a:latin typeface="Times New Roman" pitchFamily="18" charset="0"/>
                <a:ea typeface="ＭＳ 明朝" pitchFamily="17" charset="-128"/>
                <a:cs typeface="Times New Roman" pitchFamily="18" charset="0"/>
              </a:rPr>
              <a:t> </a:t>
            </a:r>
            <a:r>
              <a:rPr lang="en-US" altLang="ja-JP" sz="1400" b="1" dirty="0">
                <a:latin typeface="Times New Roman" pitchFamily="18" charset="0"/>
                <a:ea typeface="ＭＳ 明朝" pitchFamily="17" charset="-128"/>
                <a:cs typeface="Times New Roman" pitchFamily="18" charset="0"/>
              </a:rPr>
              <a:t>A</a:t>
            </a:r>
            <a:r>
              <a:rPr lang="en-US" altLang="ja-JP" sz="1000" b="1" dirty="0">
                <a:latin typeface="Times New Roman" pitchFamily="18" charset="0"/>
                <a:ea typeface="ＭＳ 明朝" pitchFamily="17" charset="-128"/>
                <a:cs typeface="Times New Roman" pitchFamily="18" charset="0"/>
              </a:rPr>
              <a:t>UTOMOBILE</a:t>
            </a:r>
            <a:r>
              <a:rPr lang="en-US" altLang="ja-JP" sz="2000" b="1" dirty="0">
                <a:latin typeface="Times New Roman" pitchFamily="18" charset="0"/>
                <a:ea typeface="ＭＳ 明朝" pitchFamily="17" charset="-128"/>
                <a:cs typeface="Times New Roman" pitchFamily="18" charset="0"/>
              </a:rPr>
              <a:t> </a:t>
            </a:r>
            <a:r>
              <a:rPr lang="en-US" altLang="ja-JP" sz="1400" b="1" dirty="0">
                <a:latin typeface="Times New Roman" pitchFamily="18" charset="0"/>
                <a:ea typeface="ＭＳ 明朝" pitchFamily="17" charset="-128"/>
                <a:cs typeface="Times New Roman" pitchFamily="18" charset="0"/>
              </a:rPr>
              <a:t>S</a:t>
            </a:r>
            <a:r>
              <a:rPr lang="en-US" altLang="ja-JP" sz="1000" b="1" dirty="0">
                <a:latin typeface="Times New Roman" pitchFamily="18" charset="0"/>
                <a:ea typeface="ＭＳ 明朝" pitchFamily="17" charset="-128"/>
                <a:cs typeface="Times New Roman" pitchFamily="18" charset="0"/>
              </a:rPr>
              <a:t>TANDARDS</a:t>
            </a:r>
            <a:r>
              <a:rPr lang="en-US" altLang="ja-JP" sz="2000" b="1" dirty="0">
                <a:latin typeface="Times New Roman" pitchFamily="18" charset="0"/>
                <a:ea typeface="ＭＳ 明朝" pitchFamily="17" charset="-128"/>
                <a:cs typeface="Times New Roman" pitchFamily="18" charset="0"/>
              </a:rPr>
              <a:t> </a:t>
            </a:r>
            <a:r>
              <a:rPr lang="en-US" altLang="ja-JP" sz="1400" b="1" dirty="0">
                <a:latin typeface="Times New Roman" pitchFamily="18" charset="0"/>
                <a:ea typeface="ＭＳ 明朝" pitchFamily="17" charset="-128"/>
                <a:cs typeface="Times New Roman" pitchFamily="18" charset="0"/>
              </a:rPr>
              <a:t>I</a:t>
            </a:r>
            <a:r>
              <a:rPr lang="en-US" altLang="ja-JP" sz="1000" b="1" dirty="0">
                <a:latin typeface="Times New Roman" pitchFamily="18" charset="0"/>
                <a:ea typeface="ＭＳ 明朝" pitchFamily="17" charset="-128"/>
                <a:cs typeface="Times New Roman" pitchFamily="18" charset="0"/>
              </a:rPr>
              <a:t>NTERNATIONALIZATION</a:t>
            </a:r>
            <a:r>
              <a:rPr lang="en-US" altLang="ja-JP" sz="2000" b="1" dirty="0">
                <a:latin typeface="Times New Roman" pitchFamily="18" charset="0"/>
                <a:ea typeface="ＭＳ 明朝" pitchFamily="17" charset="-128"/>
                <a:cs typeface="Times New Roman" pitchFamily="18" charset="0"/>
              </a:rPr>
              <a:t> </a:t>
            </a:r>
            <a:r>
              <a:rPr lang="en-US" altLang="ja-JP" sz="1400" b="1" dirty="0">
                <a:latin typeface="Times New Roman" pitchFamily="18" charset="0"/>
                <a:ea typeface="ＭＳ 明朝" pitchFamily="17" charset="-128"/>
                <a:cs typeface="Times New Roman" pitchFamily="18" charset="0"/>
              </a:rPr>
              <a:t>C</a:t>
            </a:r>
            <a:r>
              <a:rPr lang="en-US" altLang="ja-JP" sz="1000" b="1" dirty="0">
                <a:latin typeface="Times New Roman" pitchFamily="18" charset="0"/>
                <a:ea typeface="ＭＳ 明朝" pitchFamily="17" charset="-128"/>
                <a:cs typeface="Times New Roman" pitchFamily="18" charset="0"/>
              </a:rPr>
              <a:t>ENTER</a:t>
            </a:r>
          </a:p>
        </p:txBody>
      </p:sp>
    </p:spTree>
    <p:extLst>
      <p:ext uri="{BB962C8B-B14F-4D97-AF65-F5344CB8AC3E}">
        <p14:creationId xmlns:p14="http://schemas.microsoft.com/office/powerpoint/2010/main" val="3705364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FDDFBA-1654-40D7-8C4F-FADCF61981E9}" type="datetime1">
              <a:rPr kumimoji="1" lang="ja-JP" altLang="en-US" smtClean="0"/>
              <a:t>2021/5/17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3851B3-B5FA-4CE8-9121-B2E7106A4B41}" type="slidenum">
              <a:rPr kumimoji="1" lang="ja-JP" altLang="en-US" smtClean="0"/>
              <a:t>‹#›</a:t>
            </a:fld>
            <a:endParaRPr kumimoji="1" lang="ja-JP" altLang="en-US"/>
          </a:p>
        </p:txBody>
      </p:sp>
      <p:pic>
        <p:nvPicPr>
          <p:cNvPr id="7"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8540195" y="1563"/>
            <a:ext cx="551938" cy="403101"/>
          </a:xfrm>
          <a:prstGeom prst="rect">
            <a:avLst/>
          </a:prstGeom>
          <a:noFill/>
          <a:ln w="9525">
            <a:noFill/>
            <a:miter lim="800000"/>
            <a:headEnd/>
            <a:tailEnd/>
          </a:ln>
        </p:spPr>
      </p:pic>
    </p:spTree>
    <p:extLst>
      <p:ext uri="{BB962C8B-B14F-4D97-AF65-F5344CB8AC3E}">
        <p14:creationId xmlns:p14="http://schemas.microsoft.com/office/powerpoint/2010/main" val="1947120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DCFB22-D820-48F3-B5BA-3A2232FE40EA}" type="datetime1">
              <a:rPr kumimoji="1" lang="ja-JP" altLang="en-US" smtClean="0"/>
              <a:t>2021/5/17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3851B3-B5FA-4CE8-9121-B2E7106A4B41}" type="slidenum">
              <a:rPr kumimoji="1" lang="ja-JP" altLang="en-US" smtClean="0"/>
              <a:t>‹#›</a:t>
            </a:fld>
            <a:endParaRPr kumimoji="1" lang="ja-JP" altLang="en-US"/>
          </a:p>
        </p:txBody>
      </p:sp>
    </p:spTree>
    <p:extLst>
      <p:ext uri="{BB962C8B-B14F-4D97-AF65-F5344CB8AC3E}">
        <p14:creationId xmlns:p14="http://schemas.microsoft.com/office/powerpoint/2010/main" val="211668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lvl1pPr>
              <a:defRPr sz="2000"/>
            </a:lvl1pPr>
            <a:lvl2pPr>
              <a:defRPr sz="1800"/>
            </a:lvl2pPr>
            <a:lvl3pPr>
              <a:defRPr sz="1600"/>
            </a:lvl3pPr>
            <a:lvl4pPr>
              <a:defRPr sz="1400"/>
            </a:lvl4pPr>
            <a:lvl5pPr>
              <a:defRPr sz="1400"/>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D7B10E94-5E85-4F52-873F-8CC9D78AFCCC}" type="datetime1">
              <a:rPr kumimoji="1" lang="ja-JP" altLang="en-US" smtClean="0"/>
              <a:t>2021/5/17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chemeClr val="tx1"/>
                </a:solidFill>
                <a:latin typeface="+mn-lt"/>
              </a:defRPr>
            </a:lvl1pPr>
          </a:lstStyle>
          <a:p>
            <a:fld id="{983851B3-B5FA-4CE8-9121-B2E7106A4B41}" type="slidenum">
              <a:rPr lang="ja-JP" altLang="en-US" smtClean="0"/>
              <a:pPr/>
              <a:t>‹#›</a:t>
            </a:fld>
            <a:endParaRPr lang="ja-JP" altLang="en-US" dirty="0"/>
          </a:p>
        </p:txBody>
      </p:sp>
      <p:pic>
        <p:nvPicPr>
          <p:cNvPr id="7"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8540195" y="70912"/>
            <a:ext cx="551938" cy="403101"/>
          </a:xfrm>
          <a:prstGeom prst="rect">
            <a:avLst/>
          </a:prstGeom>
          <a:noFill/>
          <a:ln w="9525">
            <a:noFill/>
            <a:miter lim="800000"/>
            <a:headEnd/>
            <a:tailEnd/>
          </a:ln>
        </p:spPr>
      </p:pic>
      <p:sp>
        <p:nvSpPr>
          <p:cNvPr id="8" name="正方形/長方形 7"/>
          <p:cNvSpPr/>
          <p:nvPr userDrawn="1"/>
        </p:nvSpPr>
        <p:spPr>
          <a:xfrm>
            <a:off x="0" y="0"/>
            <a:ext cx="8540195" cy="546021"/>
          </a:xfrm>
          <a:prstGeom prst="rect">
            <a:avLst/>
          </a:prstGeom>
          <a:gradFill>
            <a:gsLst>
              <a:gs pos="0">
                <a:schemeClr val="accent1">
                  <a:shade val="51000"/>
                  <a:satMod val="130000"/>
                </a:schemeClr>
              </a:gs>
              <a:gs pos="90000">
                <a:schemeClr val="accent1">
                  <a:shade val="93000"/>
                  <a:satMod val="130000"/>
                </a:schemeClr>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0" y="0"/>
            <a:ext cx="8540195" cy="548680"/>
          </a:xfrm>
          <a:noFill/>
          <a:effectLst/>
        </p:spPr>
        <p:txBody>
          <a:bodyPr/>
          <a:lstStyle/>
          <a:p>
            <a:r>
              <a:rPr kumimoji="1" lang="ja-JP" altLang="en-US" dirty="0"/>
              <a:t>マスター タイトルの書式設定</a:t>
            </a:r>
          </a:p>
        </p:txBody>
      </p:sp>
    </p:spTree>
    <p:extLst>
      <p:ext uri="{BB962C8B-B14F-4D97-AF65-F5344CB8AC3E}">
        <p14:creationId xmlns:p14="http://schemas.microsoft.com/office/powerpoint/2010/main" val="3976793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988840"/>
            <a:ext cx="8640960" cy="1362075"/>
          </a:xfrm>
          <a:noFill/>
          <a:effectLst/>
        </p:spPr>
        <p:txBody>
          <a:bodyPr anchor="t">
            <a:normAutofit/>
          </a:bodyPr>
          <a:lstStyle>
            <a:lvl1pPr algn="ctr">
              <a:defRPr sz="3600" b="0" cap="all">
                <a:solidFill>
                  <a:schemeClr val="tx1"/>
                </a:solidFill>
                <a:latin typeface="+mj-lt"/>
              </a:defRPr>
            </a:lvl1pPr>
          </a:lstStyle>
          <a:p>
            <a:r>
              <a:rPr kumimoji="1" lang="ja-JP" altLang="en-US" dirty="0"/>
              <a:t>マスター タイトルの書式設定</a:t>
            </a:r>
          </a:p>
        </p:txBody>
      </p:sp>
      <p:sp>
        <p:nvSpPr>
          <p:cNvPr id="4" name="日付プレースホルダー 3"/>
          <p:cNvSpPr>
            <a:spLocks noGrp="1"/>
          </p:cNvSpPr>
          <p:nvPr>
            <p:ph type="dt" sz="half" idx="10"/>
          </p:nvPr>
        </p:nvSpPr>
        <p:spPr/>
        <p:txBody>
          <a:bodyPr/>
          <a:lstStyle/>
          <a:p>
            <a:fld id="{C71D8B14-C155-41D7-8C51-1B8929EFDE1F}" type="datetime1">
              <a:rPr kumimoji="1" lang="ja-JP" altLang="en-US" smtClean="0"/>
              <a:t>2021/5/17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83851B3-B5FA-4CE8-9121-B2E7106A4B41}" type="slidenum">
              <a:rPr kumimoji="1" lang="ja-JP" altLang="en-US" smtClean="0"/>
              <a:t>‹#›</a:t>
            </a:fld>
            <a:endParaRPr kumimoji="1" lang="ja-JP" altLang="en-US"/>
          </a:p>
        </p:txBody>
      </p:sp>
    </p:spTree>
    <p:extLst>
      <p:ext uri="{BB962C8B-B14F-4D97-AF65-F5344CB8AC3E}">
        <p14:creationId xmlns:p14="http://schemas.microsoft.com/office/powerpoint/2010/main" val="165124534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A2FF326-624B-4033-884D-0D3E535DB7E6}" type="datetime1">
              <a:rPr kumimoji="1" lang="ja-JP" altLang="en-US" smtClean="0"/>
              <a:t>2021/5/17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3851B3-B5FA-4CE8-9121-B2E7106A4B41}" type="slidenum">
              <a:rPr kumimoji="1" lang="ja-JP" altLang="en-US" smtClean="0"/>
              <a:t>‹#›</a:t>
            </a:fld>
            <a:endParaRPr kumimoji="1" lang="ja-JP" altLang="en-US"/>
          </a:p>
        </p:txBody>
      </p:sp>
      <p:pic>
        <p:nvPicPr>
          <p:cNvPr id="8"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8540195" y="1563"/>
            <a:ext cx="551938" cy="403101"/>
          </a:xfrm>
          <a:prstGeom prst="rect">
            <a:avLst/>
          </a:prstGeom>
          <a:noFill/>
          <a:ln w="9525">
            <a:noFill/>
            <a:miter lim="800000"/>
            <a:headEnd/>
            <a:tailEnd/>
          </a:ln>
        </p:spPr>
      </p:pic>
    </p:spTree>
    <p:extLst>
      <p:ext uri="{BB962C8B-B14F-4D97-AF65-F5344CB8AC3E}">
        <p14:creationId xmlns:p14="http://schemas.microsoft.com/office/powerpoint/2010/main" val="3680246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6491B4-3819-43F6-B403-2FAD10971C9E}" type="datetime1">
              <a:rPr kumimoji="1" lang="ja-JP" altLang="en-US" smtClean="0"/>
              <a:t>2021/5/17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83851B3-B5FA-4CE8-9121-B2E7106A4B41}" type="slidenum">
              <a:rPr kumimoji="1" lang="ja-JP" altLang="en-US" smtClean="0"/>
              <a:t>‹#›</a:t>
            </a:fld>
            <a:endParaRPr kumimoji="1" lang="ja-JP" altLang="en-US"/>
          </a:p>
        </p:txBody>
      </p:sp>
      <p:pic>
        <p:nvPicPr>
          <p:cNvPr id="10"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8540195" y="1563"/>
            <a:ext cx="551938" cy="403101"/>
          </a:xfrm>
          <a:prstGeom prst="rect">
            <a:avLst/>
          </a:prstGeom>
          <a:noFill/>
          <a:ln w="9525">
            <a:noFill/>
            <a:miter lim="800000"/>
            <a:headEnd/>
            <a:tailEnd/>
          </a:ln>
        </p:spPr>
      </p:pic>
    </p:spTree>
    <p:extLst>
      <p:ext uri="{BB962C8B-B14F-4D97-AF65-F5344CB8AC3E}">
        <p14:creationId xmlns:p14="http://schemas.microsoft.com/office/powerpoint/2010/main" val="150861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99DD658-CBAA-442C-98F3-C3837E39FC9D}" type="datetime1">
              <a:rPr kumimoji="1" lang="ja-JP" altLang="en-US" smtClean="0"/>
              <a:t>2021/5/17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83851B3-B5FA-4CE8-9121-B2E7106A4B41}" type="slidenum">
              <a:rPr kumimoji="1" lang="ja-JP" altLang="en-US" smtClean="0"/>
              <a:t>‹#›</a:t>
            </a:fld>
            <a:endParaRPr kumimoji="1" lang="ja-JP" altLang="en-US"/>
          </a:p>
        </p:txBody>
      </p:sp>
      <p:pic>
        <p:nvPicPr>
          <p:cNvPr id="6" name="Picture 7" descr="修正後2"/>
          <p:cNvPicPr>
            <a:picLocks noChangeAspect="1" noChangeArrowheads="1"/>
          </p:cNvPicPr>
          <p:nvPr userDrawn="1"/>
        </p:nvPicPr>
        <p:blipFill>
          <a:blip r:embed="rId2">
            <a:clrChange>
              <a:clrFrom>
                <a:srgbClr val="FFFDFE"/>
              </a:clrFrom>
              <a:clrTo>
                <a:srgbClr val="FFFDFE">
                  <a:alpha val="0"/>
                </a:srgbClr>
              </a:clrTo>
            </a:clrChange>
          </a:blip>
          <a:srcRect/>
          <a:stretch>
            <a:fillRect/>
          </a:stretch>
        </p:blipFill>
        <p:spPr bwMode="auto">
          <a:xfrm>
            <a:off x="8540195" y="1563"/>
            <a:ext cx="551938" cy="403101"/>
          </a:xfrm>
          <a:prstGeom prst="rect">
            <a:avLst/>
          </a:prstGeom>
          <a:noFill/>
          <a:ln w="9525">
            <a:noFill/>
            <a:miter lim="800000"/>
            <a:headEnd/>
            <a:tailEnd/>
          </a:ln>
        </p:spPr>
      </p:pic>
    </p:spTree>
    <p:extLst>
      <p:ext uri="{BB962C8B-B14F-4D97-AF65-F5344CB8AC3E}">
        <p14:creationId xmlns:p14="http://schemas.microsoft.com/office/powerpoint/2010/main" val="377325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39CFEC-45C9-4B31-BED1-13CAACEFBB4B}" type="datetime1">
              <a:rPr kumimoji="1" lang="ja-JP" altLang="en-US" smtClean="0"/>
              <a:t>2021/5/17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83851B3-B5FA-4CE8-9121-B2E7106A4B41}" type="slidenum">
              <a:rPr kumimoji="1" lang="ja-JP" altLang="en-US" smtClean="0"/>
              <a:t>‹#›</a:t>
            </a:fld>
            <a:endParaRPr kumimoji="1" lang="ja-JP" altLang="en-US"/>
          </a:p>
        </p:txBody>
      </p:sp>
    </p:spTree>
    <p:extLst>
      <p:ext uri="{BB962C8B-B14F-4D97-AF65-F5344CB8AC3E}">
        <p14:creationId xmlns:p14="http://schemas.microsoft.com/office/powerpoint/2010/main" val="18044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A23467C-43FA-4156-9E93-0F4BA7685E66}" type="datetime1">
              <a:rPr kumimoji="1" lang="ja-JP" altLang="en-US" smtClean="0"/>
              <a:t>2021/5/17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3851B3-B5FA-4CE8-9121-B2E7106A4B41}" type="slidenum">
              <a:rPr kumimoji="1" lang="ja-JP" altLang="en-US" smtClean="0"/>
              <a:t>‹#›</a:t>
            </a:fld>
            <a:endParaRPr kumimoji="1" lang="ja-JP" altLang="en-US"/>
          </a:p>
        </p:txBody>
      </p:sp>
    </p:spTree>
    <p:extLst>
      <p:ext uri="{BB962C8B-B14F-4D97-AF65-F5344CB8AC3E}">
        <p14:creationId xmlns:p14="http://schemas.microsoft.com/office/powerpoint/2010/main" val="247223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837DDD-9303-47A6-8BAF-AF7F02EE8657}" type="datetime1">
              <a:rPr kumimoji="1" lang="ja-JP" altLang="en-US" smtClean="0"/>
              <a:t>2021/5/17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83851B3-B5FA-4CE8-9121-B2E7106A4B41}" type="slidenum">
              <a:rPr kumimoji="1" lang="ja-JP" altLang="en-US" smtClean="0"/>
              <a:t>‹#›</a:t>
            </a:fld>
            <a:endParaRPr kumimoji="1" lang="ja-JP" altLang="en-US"/>
          </a:p>
        </p:txBody>
      </p:sp>
    </p:spTree>
    <p:extLst>
      <p:ext uri="{BB962C8B-B14F-4D97-AF65-F5344CB8AC3E}">
        <p14:creationId xmlns:p14="http://schemas.microsoft.com/office/powerpoint/2010/main" val="256170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0" y="0"/>
            <a:ext cx="9144000" cy="404664"/>
          </a:xfrm>
          <a:prstGeom prst="rect">
            <a:avLst/>
          </a:prstGeom>
          <a:gradFill>
            <a:gsLst>
              <a:gs pos="0">
                <a:schemeClr val="accent1">
                  <a:shade val="51000"/>
                  <a:satMod val="130000"/>
                </a:schemeClr>
              </a:gs>
              <a:gs pos="75000">
                <a:schemeClr val="accent1">
                  <a:shade val="93000"/>
                  <a:satMod val="130000"/>
                </a:schemeClr>
              </a:gs>
              <a:gs pos="90000">
                <a:schemeClr val="bg1"/>
              </a:gs>
            </a:gsLst>
            <a:lin ang="0" scaled="0"/>
          </a:gradFill>
          <a:ln>
            <a:noFill/>
          </a:ln>
        </p:spPr>
        <p:style>
          <a:lnRef idx="1">
            <a:schemeClr val="accent1"/>
          </a:lnRef>
          <a:fillRef idx="3">
            <a:schemeClr val="accent1"/>
          </a:fillRef>
          <a:effectRef idx="2">
            <a:schemeClr val="accent1"/>
          </a:effectRef>
          <a:fontRef idx="none"/>
        </p:style>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86EF2-52B6-49BB-95CA-F9E0B9EC395A}" type="datetime1">
              <a:rPr kumimoji="1" lang="ja-JP" altLang="en-US" smtClean="0"/>
              <a:t>2021/5/17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800" i="1">
                <a:solidFill>
                  <a:schemeClr val="tx1">
                    <a:tint val="75000"/>
                  </a:schemeClr>
                </a:solidFill>
                <a:latin typeface="+mn-lt"/>
                <a:cs typeface="Times New Roman" panose="02020603050405020304" pitchFamily="18" charset="0"/>
              </a:defRPr>
            </a:lvl1pPr>
          </a:lstStyle>
          <a:p>
            <a:fld id="{983851B3-B5FA-4CE8-9121-B2E7106A4B41}" type="slidenum">
              <a:rPr lang="ja-JP" altLang="en-US" smtClean="0"/>
              <a:pPr/>
              <a:t>‹#›</a:t>
            </a:fld>
            <a:endParaRPr lang="ja-JP" altLang="en-US"/>
          </a:p>
        </p:txBody>
      </p:sp>
    </p:spTree>
    <p:extLst>
      <p:ext uri="{BB962C8B-B14F-4D97-AF65-F5344CB8AC3E}">
        <p14:creationId xmlns:p14="http://schemas.microsoft.com/office/powerpoint/2010/main" val="898829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kumimoji="1" sz="28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1899387"/>
            <a:ext cx="8568952" cy="1470025"/>
          </a:xfrm>
        </p:spPr>
        <p:txBody>
          <a:bodyPr>
            <a:noAutofit/>
          </a:bodyPr>
          <a:lstStyle/>
          <a:p>
            <a:r>
              <a:rPr lang="en-US" altLang="ja-JP" sz="2600" dirty="0"/>
              <a:t>Japan’s comment on GRSP/2021/12UN Regulation No. 134 (Hydrogen and Fuel Cell Vehicles) and GRSP-69-22 Proposal to replace document ECE/TRANS/WP.29/GRSP/2021/12</a:t>
            </a:r>
            <a:endParaRPr kumimoji="1" lang="ja-JP" altLang="en-US" sz="2600" dirty="0"/>
          </a:p>
        </p:txBody>
      </p:sp>
      <p:sp>
        <p:nvSpPr>
          <p:cNvPr id="3" name="サブタイトル 2"/>
          <p:cNvSpPr>
            <a:spLocks noGrp="1"/>
          </p:cNvSpPr>
          <p:nvPr>
            <p:ph type="subTitle" idx="1"/>
          </p:nvPr>
        </p:nvSpPr>
        <p:spPr>
          <a:xfrm>
            <a:off x="1475656" y="3789040"/>
            <a:ext cx="6400800" cy="677863"/>
          </a:xfrm>
        </p:spPr>
        <p:txBody>
          <a:bodyPr>
            <a:noAutofit/>
          </a:bodyPr>
          <a:lstStyle/>
          <a:p>
            <a:r>
              <a:rPr kumimoji="1" lang="en-US" altLang="ja-JP" sz="2000" dirty="0"/>
              <a:t>The 69th session of GRSP</a:t>
            </a:r>
          </a:p>
          <a:p>
            <a:r>
              <a:rPr lang="en-US" altLang="ja-JP" sz="2000" dirty="0"/>
              <a:t>17-21, May 2021</a:t>
            </a:r>
            <a:endParaRPr kumimoji="1" lang="ja-JP" altLang="en-US" sz="2000" dirty="0"/>
          </a:p>
        </p:txBody>
      </p:sp>
      <p:sp>
        <p:nvSpPr>
          <p:cNvPr id="4" name="テキスト ボックス 3">
            <a:extLst>
              <a:ext uri="{FF2B5EF4-FFF2-40B4-BE49-F238E27FC236}">
                <a16:creationId xmlns:a16="http://schemas.microsoft.com/office/drawing/2014/main" id="{F8F0989B-0D01-4F38-9AD0-83B4D3871EB8}"/>
              </a:ext>
            </a:extLst>
          </p:cNvPr>
          <p:cNvSpPr txBox="1"/>
          <p:nvPr/>
        </p:nvSpPr>
        <p:spPr>
          <a:xfrm>
            <a:off x="251520" y="332656"/>
            <a:ext cx="3557705" cy="369332"/>
          </a:xfrm>
          <a:prstGeom prst="rect">
            <a:avLst/>
          </a:prstGeom>
          <a:noFill/>
        </p:spPr>
        <p:txBody>
          <a:bodyPr wrap="none" rtlCol="0">
            <a:spAutoFit/>
          </a:bodyPr>
          <a:lstStyle/>
          <a:p>
            <a:r>
              <a:rPr kumimoji="1" lang="en-US" altLang="ja-JP" dirty="0"/>
              <a:t>Submitted by the expert from Japan</a:t>
            </a:r>
            <a:endParaRPr kumimoji="1" lang="ja-JP" altLang="en-US" dirty="0"/>
          </a:p>
        </p:txBody>
      </p:sp>
      <p:sp>
        <p:nvSpPr>
          <p:cNvPr id="5" name="テキスト ボックス 4">
            <a:extLst>
              <a:ext uri="{FF2B5EF4-FFF2-40B4-BE49-F238E27FC236}">
                <a16:creationId xmlns:a16="http://schemas.microsoft.com/office/drawing/2014/main" id="{8163E818-ECD5-4AA4-BD17-EE8940CDE4DD}"/>
              </a:ext>
            </a:extLst>
          </p:cNvPr>
          <p:cNvSpPr txBox="1"/>
          <p:nvPr/>
        </p:nvSpPr>
        <p:spPr>
          <a:xfrm>
            <a:off x="6012161" y="44624"/>
            <a:ext cx="3168351" cy="1200329"/>
          </a:xfrm>
          <a:prstGeom prst="rect">
            <a:avLst/>
          </a:prstGeom>
          <a:noFill/>
        </p:spPr>
        <p:txBody>
          <a:bodyPr wrap="square" rtlCol="0">
            <a:spAutoFit/>
          </a:bodyPr>
          <a:lstStyle/>
          <a:p>
            <a:r>
              <a:rPr lang="en-US" altLang="ja-JP" dirty="0"/>
              <a:t>Informal document GRSP-69-31</a:t>
            </a:r>
          </a:p>
          <a:p>
            <a:r>
              <a:rPr lang="en-US" altLang="ja-JP" dirty="0"/>
              <a:t>69</a:t>
            </a:r>
            <a:r>
              <a:rPr lang="en-US" altLang="ja-JP" baseline="30000" dirty="0"/>
              <a:t>th</a:t>
            </a:r>
            <a:r>
              <a:rPr lang="en-US" altLang="ja-JP" dirty="0"/>
              <a:t> GRSP, 17-21 May 2021</a:t>
            </a:r>
          </a:p>
          <a:p>
            <a:r>
              <a:rPr lang="en-US" altLang="ja-JP" dirty="0"/>
              <a:t>Agenda item 13</a:t>
            </a:r>
          </a:p>
          <a:p>
            <a:endParaRPr kumimoji="1" lang="ja-JP" altLang="en-US" dirty="0"/>
          </a:p>
        </p:txBody>
      </p:sp>
    </p:spTree>
    <p:extLst>
      <p:ext uri="{BB962C8B-B14F-4D97-AF65-F5344CB8AC3E}">
        <p14:creationId xmlns:p14="http://schemas.microsoft.com/office/powerpoint/2010/main" val="1063315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3851B3-B5FA-4CE8-9121-B2E7106A4B41}" type="slidenum">
              <a:rPr kumimoji="1" lang="ja-JP" altLang="en-US" sz="1800" b="0" i="1"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800" b="0" i="1"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Times New Roman" panose="02020603050405020304" pitchFamily="18" charset="0"/>
            </a:endParaRPr>
          </a:p>
        </p:txBody>
      </p:sp>
      <p:sp>
        <p:nvSpPr>
          <p:cNvPr id="2" name="タイトル 1"/>
          <p:cNvSpPr>
            <a:spLocks noGrp="1"/>
          </p:cNvSpPr>
          <p:nvPr>
            <p:ph type="title"/>
          </p:nvPr>
        </p:nvSpPr>
        <p:spPr>
          <a:xfrm>
            <a:off x="0" y="-5169"/>
            <a:ext cx="8540195" cy="548680"/>
          </a:xfrm>
          <a:noFill/>
        </p:spPr>
        <p:txBody>
          <a:bodyPr>
            <a:normAutofit/>
          </a:bodyPr>
          <a:lstStyle/>
          <a:p>
            <a:r>
              <a:rPr kumimoji="1" lang="en-US" altLang="ja-JP" dirty="0"/>
              <a:t>Concerns from Japan</a:t>
            </a:r>
            <a:endParaRPr kumimoji="1" lang="ja-JP" altLang="en-US" dirty="0"/>
          </a:p>
        </p:txBody>
      </p:sp>
      <p:sp>
        <p:nvSpPr>
          <p:cNvPr id="57" name="テキスト ボックス 56"/>
          <p:cNvSpPr txBox="1"/>
          <p:nvPr/>
        </p:nvSpPr>
        <p:spPr>
          <a:xfrm>
            <a:off x="3185918" y="18864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3" name="タイトル 1"/>
          <p:cNvSpPr txBox="1">
            <a:spLocks/>
          </p:cNvSpPr>
          <p:nvPr/>
        </p:nvSpPr>
        <p:spPr>
          <a:xfrm>
            <a:off x="322104" y="4348223"/>
            <a:ext cx="8568952" cy="1745074"/>
          </a:xfrm>
          <a:prstGeom prst="rect">
            <a:avLst/>
          </a:prstGeom>
          <a:noFill/>
          <a:ln w="9525" cap="flat" cmpd="sng" algn="ctr">
            <a:noFill/>
            <a:prstDash val="solid"/>
          </a:ln>
          <a:effectLst/>
        </p:spPr>
        <p:txBody>
          <a:bodyPr vert="horz" lIns="91440" tIns="45720" rIns="91440" bIns="45720" rtlCol="0" anchor="t">
            <a:noAutofit/>
          </a:bodyPr>
          <a:lstStyle>
            <a:lvl1pPr algn="l" defTabSz="914400" rtl="0" eaLnBrk="1" latinLnBrk="0" hangingPunct="1">
              <a:spcBef>
                <a:spcPct val="0"/>
              </a:spcBef>
              <a:buNone/>
              <a:defRPr kumimoji="1" sz="2800"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endParaRPr lang="en-US" altLang="ja-JP" sz="1800" dirty="0">
              <a:solidFill>
                <a:schemeClr val="tx1"/>
              </a:solidFill>
            </a:endParaRPr>
          </a:p>
        </p:txBody>
      </p:sp>
      <p:sp>
        <p:nvSpPr>
          <p:cNvPr id="64" name="タイトル 1"/>
          <p:cNvSpPr txBox="1">
            <a:spLocks/>
          </p:cNvSpPr>
          <p:nvPr/>
        </p:nvSpPr>
        <p:spPr>
          <a:xfrm>
            <a:off x="322104" y="1159354"/>
            <a:ext cx="8568952" cy="1677164"/>
          </a:xfrm>
          <a:prstGeom prst="rect">
            <a:avLst/>
          </a:prstGeom>
          <a:noFill/>
          <a:ln w="9525" cap="flat" cmpd="sng" algn="ctr">
            <a:noFill/>
            <a:prstDash val="solid"/>
          </a:ln>
          <a:effectLst/>
        </p:spPr>
        <p:txBody>
          <a:bodyPr vert="horz" lIns="91440" tIns="45720" rIns="91440" bIns="45720" rtlCol="0" anchor="ctr">
            <a:noAutofit/>
          </a:bodyPr>
          <a:lstStyle>
            <a:lvl1pPr algn="l" defTabSz="914400" rtl="0" eaLnBrk="1" latinLnBrk="0" hangingPunct="1">
              <a:spcBef>
                <a:spcPct val="0"/>
              </a:spcBef>
              <a:buNone/>
              <a:defRPr kumimoji="1" sz="2800"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just">
              <a:lnSpc>
                <a:spcPts val="1200"/>
              </a:lnSpc>
              <a:spcAft>
                <a:spcPts val="600"/>
              </a:spcAft>
            </a:pPr>
            <a:r>
              <a:rPr lang="en-GB" altLang="ja-JP" sz="1400" i="1" spc="-10" dirty="0">
                <a:solidFill>
                  <a:schemeClr val="tx1"/>
                </a:solidFill>
                <a:latin typeface="Times New Roman" panose="02020603050405020304" pitchFamily="18" charset="0"/>
                <a:ea typeface="ＭＳ 明朝" panose="02020609040205080304" pitchFamily="17" charset="-128"/>
              </a:rPr>
              <a:t>Paragraph 7.2.4.2., </a:t>
            </a:r>
            <a:r>
              <a:rPr lang="en-GB" altLang="ja-JP" sz="1400" spc="-10" dirty="0">
                <a:solidFill>
                  <a:schemeClr val="tx1"/>
                </a:solidFill>
                <a:latin typeface="Times New Roman" panose="02020603050405020304" pitchFamily="18" charset="0"/>
                <a:ea typeface="ＭＳ 明朝" panose="02020609040205080304" pitchFamily="17" charset="-128"/>
              </a:rPr>
              <a:t>amend to read:</a:t>
            </a:r>
            <a:endParaRPr lang="ja-JP" altLang="ja-JP" sz="1400" spc="-10" dirty="0">
              <a:solidFill>
                <a:schemeClr val="tx1"/>
              </a:solidFill>
              <a:latin typeface="Times New Roman" panose="02020603050405020304" pitchFamily="18" charset="0"/>
              <a:ea typeface="ＭＳ 明朝" panose="02020609040205080304" pitchFamily="17" charset="-128"/>
            </a:endParaRPr>
          </a:p>
          <a:p>
            <a:pPr algn="just">
              <a:lnSpc>
                <a:spcPts val="1200"/>
              </a:lnSpc>
              <a:spcAft>
                <a:spcPts val="600"/>
              </a:spcAft>
            </a:pPr>
            <a:r>
              <a:rPr lang="en-GB" altLang="ja-JP" sz="1400" spc="-10" dirty="0">
                <a:solidFill>
                  <a:schemeClr val="tx1"/>
                </a:solidFill>
                <a:latin typeface="Times New Roman" panose="02020603050405020304" pitchFamily="18" charset="0"/>
                <a:ea typeface="ＭＳ 明朝" panose="02020609040205080304" pitchFamily="17" charset="-128"/>
              </a:rPr>
              <a:t>"7.2.4.2.	Requirements on installation of the hydrogen storage system not subject to the lateral impact test:</a:t>
            </a:r>
            <a:endParaRPr lang="ja-JP" altLang="ja-JP" sz="1400" spc="-10" dirty="0">
              <a:solidFill>
                <a:schemeClr val="tx1"/>
              </a:solidFill>
              <a:latin typeface="Times New Roman" panose="02020603050405020304" pitchFamily="18" charset="0"/>
              <a:ea typeface="ＭＳ 明朝" panose="02020609040205080304" pitchFamily="17" charset="-128"/>
            </a:endParaRPr>
          </a:p>
          <a:p>
            <a:r>
              <a:rPr lang="en-GB" altLang="ja-JP" sz="1400" spc="-10" dirty="0">
                <a:solidFill>
                  <a:schemeClr val="tx1"/>
                </a:solidFill>
                <a:latin typeface="Times New Roman" panose="02020603050405020304" pitchFamily="18" charset="0"/>
                <a:ea typeface="ＭＳ 明朝" panose="02020609040205080304" pitchFamily="17" charset="-128"/>
              </a:rPr>
              <a:t>The container shall be mounted in a position which is between the two vertical planes parallel to the centre line of the vehicle located 200 mm inside from the both outermost edge of the vehicle in the proximity of its container(s).</a:t>
            </a:r>
            <a:r>
              <a:rPr lang="en-GB" altLang="ja-JP" sz="1400" b="1" spc="-10" dirty="0">
                <a:solidFill>
                  <a:schemeClr val="tx1"/>
                </a:solidFill>
                <a:latin typeface="Times New Roman" panose="02020603050405020304" pitchFamily="18" charset="0"/>
                <a:ea typeface="ＭＳ 明朝" panose="02020609040205080304" pitchFamily="17" charset="-128"/>
              </a:rPr>
              <a:t> This requirement shall not apply to compressed hydrogen storage systems which are mounted in such a way that the lowest part of the system is higher than 1,000 mm above the ground.</a:t>
            </a:r>
            <a:r>
              <a:rPr lang="en-GB" altLang="ja-JP" sz="1400" spc="-10" dirty="0">
                <a:solidFill>
                  <a:schemeClr val="tx1"/>
                </a:solidFill>
                <a:latin typeface="Times New Roman" panose="02020603050405020304" pitchFamily="18" charset="0"/>
                <a:ea typeface="ＭＳ 明朝" panose="02020609040205080304" pitchFamily="17" charset="-128"/>
              </a:rPr>
              <a:t>"</a:t>
            </a:r>
            <a:endParaRPr lang="ja-JP" altLang="en-US" sz="1400" dirty="0">
              <a:solidFill>
                <a:schemeClr val="tx1"/>
              </a:solidFill>
            </a:endParaRPr>
          </a:p>
        </p:txBody>
      </p:sp>
      <p:sp>
        <p:nvSpPr>
          <p:cNvPr id="9" name="テキスト ボックス 8"/>
          <p:cNvSpPr txBox="1"/>
          <p:nvPr/>
        </p:nvSpPr>
        <p:spPr>
          <a:xfrm>
            <a:off x="73927" y="751781"/>
            <a:ext cx="7522409" cy="400110"/>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Tx/>
              <a:buSzTx/>
              <a:tabLst/>
              <a:defRPr/>
            </a:pPr>
            <a:r>
              <a:rPr lang="en-US" altLang="ja-JP" sz="2000" b="1" dirty="0">
                <a:solidFill>
                  <a:prstClr val="black"/>
                </a:solidFill>
                <a:latin typeface="Calibri" panose="020F0502020204030204" pitchFamily="34" charset="0"/>
                <a:ea typeface="ＭＳ Ｐゴシック" panose="020B0600070205080204" pitchFamily="50" charset="-128"/>
                <a:cs typeface="Calibri" panose="020F0502020204030204" pitchFamily="34" charset="0"/>
              </a:rPr>
              <a:t>1.Proposal from OICA (GRSP-69-22) related to </a:t>
            </a:r>
            <a:r>
              <a:rPr lang="en-US" altLang="ja-JP" sz="2000" b="1" dirty="0" err="1">
                <a:solidFill>
                  <a:prstClr val="black"/>
                </a:solidFill>
                <a:latin typeface="Calibri" panose="020F0502020204030204" pitchFamily="34" charset="0"/>
                <a:ea typeface="ＭＳ Ｐゴシック" panose="020B0600070205080204" pitchFamily="50" charset="-128"/>
                <a:cs typeface="Calibri" panose="020F0502020204030204" pitchFamily="34" charset="0"/>
              </a:rPr>
              <a:t>Parapraph</a:t>
            </a:r>
            <a:r>
              <a:rPr lang="en-US" altLang="ja-JP" sz="2000" b="1" dirty="0">
                <a:solidFill>
                  <a:prstClr val="black"/>
                </a:solidFill>
                <a:latin typeface="Calibri" panose="020F0502020204030204" pitchFamily="34" charset="0"/>
                <a:ea typeface="ＭＳ Ｐゴシック" panose="020B0600070205080204" pitchFamily="50" charset="-128"/>
                <a:cs typeface="Calibri" panose="020F0502020204030204" pitchFamily="34" charset="0"/>
              </a:rPr>
              <a:t> 7.2.4.2.</a:t>
            </a:r>
          </a:p>
        </p:txBody>
      </p:sp>
      <p:sp>
        <p:nvSpPr>
          <p:cNvPr id="10" name="テキスト ボックス 9"/>
          <p:cNvSpPr txBox="1"/>
          <p:nvPr/>
        </p:nvSpPr>
        <p:spPr>
          <a:xfrm>
            <a:off x="114268" y="3050740"/>
            <a:ext cx="8776788" cy="3877985"/>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altLang="ja-JP" sz="2000" b="1" dirty="0">
                <a:solidFill>
                  <a:prstClr val="black"/>
                </a:solidFill>
                <a:latin typeface="Calibri" panose="020F0502020204030204" pitchFamily="34" charset="0"/>
                <a:ea typeface="ＭＳ Ｐゴシック" panose="020B0600070205080204" pitchFamily="50" charset="-128"/>
                <a:cs typeface="Calibri" panose="020F0502020204030204" pitchFamily="34" charset="0"/>
              </a:rPr>
              <a:t>Japan’s Proposal</a:t>
            </a:r>
            <a:r>
              <a:rPr lang="en-US" altLang="ja-JP" sz="2000" dirty="0">
                <a:solidFill>
                  <a:prstClr val="black"/>
                </a:solidFill>
                <a:latin typeface="Calibri" panose="020F0502020204030204" pitchFamily="34" charset="0"/>
                <a:ea typeface="ＭＳ Ｐゴシック" panose="020B0600070205080204" pitchFamily="50" charset="-128"/>
                <a:cs typeface="Calibri" panose="020F0502020204030204" pitchFamily="34" charset="0"/>
              </a:rPr>
              <a:t>: Delete the proposed sentence.</a:t>
            </a:r>
          </a:p>
          <a:p>
            <a:pPr marR="0" lvl="0" algn="l" defTabSz="914400" rtl="0" eaLnBrk="1" fontAlgn="auto" latinLnBrk="0" hangingPunct="1">
              <a:lnSpc>
                <a:spcPct val="100000"/>
              </a:lnSpc>
              <a:spcBef>
                <a:spcPts val="0"/>
              </a:spcBef>
              <a:spcAft>
                <a:spcPts val="0"/>
              </a:spcAft>
              <a:buClrTx/>
              <a:buSzTx/>
              <a:tabLst/>
              <a:defRPr/>
            </a:pPr>
            <a:endParaRPr lang="en-US" altLang="ja-JP" sz="2000" dirty="0">
              <a:solidFill>
                <a:prstClr val="black"/>
              </a:solidFill>
              <a:latin typeface="Calibri" panose="020F0502020204030204" pitchFamily="34" charset="0"/>
              <a:ea typeface="ＭＳ Ｐゴシック" panose="020B0600070205080204" pitchFamily="50" charset="-128"/>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altLang="ja-JP" sz="2000" dirty="0">
              <a:solidFill>
                <a:prstClr val="black"/>
              </a:solidFill>
              <a:latin typeface="Calibri" panose="020F0502020204030204" pitchFamily="34" charset="0"/>
              <a:ea typeface="ＭＳ Ｐゴシック" panose="020B0600070205080204" pitchFamily="50" charset="-128"/>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altLang="ja-JP" sz="2000" dirty="0">
              <a:solidFill>
                <a:prstClr val="black"/>
              </a:solidFill>
              <a:latin typeface="Calibri" panose="020F0502020204030204" pitchFamily="34" charset="0"/>
              <a:ea typeface="ＭＳ Ｐゴシック" panose="020B0600070205080204" pitchFamily="50" charset="-128"/>
              <a:cs typeface="Calibri" panose="020F0502020204030204" pitchFamily="34" charset="0"/>
            </a:endParaRPr>
          </a:p>
          <a:p>
            <a:pPr marR="0" lvl="0" algn="l" defTabSz="914400" rtl="0" eaLnBrk="1" fontAlgn="auto" latinLnBrk="0" hangingPunct="1">
              <a:lnSpc>
                <a:spcPct val="100000"/>
              </a:lnSpc>
              <a:spcBef>
                <a:spcPts val="0"/>
              </a:spcBef>
              <a:spcAft>
                <a:spcPts val="0"/>
              </a:spcAft>
              <a:buClrTx/>
              <a:buSzTx/>
              <a:tabLst/>
              <a:defRPr/>
            </a:pPr>
            <a:endParaRPr lang="en-US" altLang="ja-JP" sz="2000" dirty="0">
              <a:solidFill>
                <a:prstClr val="black"/>
              </a:solidFill>
              <a:latin typeface="Calibri" panose="020F0502020204030204" pitchFamily="34" charset="0"/>
              <a:ea typeface="ＭＳ Ｐゴシック" panose="020B0600070205080204" pitchFamily="50" charset="-128"/>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altLang="ja-JP" sz="2000" dirty="0">
              <a:solidFill>
                <a:prstClr val="black"/>
              </a:solidFill>
              <a:latin typeface="Calibri" panose="020F0502020204030204" pitchFamily="34" charset="0"/>
              <a:ea typeface="ＭＳ Ｐゴシック" panose="020B0600070205080204" pitchFamily="50" charset="-128"/>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altLang="ja-JP" sz="2000" dirty="0">
              <a:solidFill>
                <a:prstClr val="black"/>
              </a:solidFill>
              <a:latin typeface="Calibri" panose="020F0502020204030204" pitchFamily="34" charset="0"/>
              <a:ea typeface="ＭＳ Ｐゴシック" panose="020B0600070205080204" pitchFamily="50" charset="-128"/>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altLang="ja-JP" sz="2000" b="1" dirty="0">
                <a:solidFill>
                  <a:prstClr val="black"/>
                </a:solidFill>
                <a:latin typeface="Calibri" panose="020F0502020204030204" pitchFamily="34" charset="0"/>
                <a:ea typeface="ＭＳ Ｐゴシック" panose="020B0600070205080204" pitchFamily="50" charset="-128"/>
                <a:cs typeface="Calibri" panose="020F0502020204030204" pitchFamily="34" charset="0"/>
              </a:rPr>
              <a:t>Justification</a:t>
            </a:r>
            <a:r>
              <a:rPr lang="en-US" altLang="ja-JP" sz="2000" dirty="0">
                <a:solidFill>
                  <a:prstClr val="black"/>
                </a:solidFill>
                <a:latin typeface="Calibri" panose="020F0502020204030204" pitchFamily="34" charset="0"/>
                <a:ea typeface="ＭＳ Ｐゴシック" panose="020B0600070205080204" pitchFamily="50" charset="-128"/>
                <a:cs typeface="Calibri" panose="020F0502020204030204" pitchFamily="34" charset="0"/>
              </a:rPr>
              <a:t>: </a:t>
            </a:r>
            <a:r>
              <a:rPr lang="en-US" altLang="ja-JP" sz="2000" dirty="0"/>
              <a:t>Significant concerns on the proposal from the safety risks </a:t>
            </a:r>
          </a:p>
          <a:p>
            <a:pPr marR="0" lvl="0" algn="l" defTabSz="914400" rtl="0" eaLnBrk="1" fontAlgn="auto" latinLnBrk="0" hangingPunct="1">
              <a:lnSpc>
                <a:spcPct val="100000"/>
              </a:lnSpc>
              <a:spcBef>
                <a:spcPts val="0"/>
              </a:spcBef>
              <a:spcAft>
                <a:spcPts val="0"/>
              </a:spcAft>
              <a:buClrTx/>
              <a:buSzTx/>
              <a:tabLst/>
              <a:defRPr/>
            </a:pPr>
            <a:r>
              <a:rPr lang="en-US" altLang="ja-JP" sz="2000" dirty="0"/>
              <a:t>                             on the following side-related impacts on hydrogen tanks:</a:t>
            </a:r>
          </a:p>
          <a:p>
            <a:pPr marR="0" lvl="0" algn="l" defTabSz="914400" rtl="0" eaLnBrk="1" fontAlgn="auto" latinLnBrk="0" hangingPunct="1">
              <a:lnSpc>
                <a:spcPct val="100000"/>
              </a:lnSpc>
              <a:spcBef>
                <a:spcPts val="0"/>
              </a:spcBef>
              <a:spcAft>
                <a:spcPts val="0"/>
              </a:spcAft>
              <a:buClrTx/>
              <a:buSzTx/>
              <a:tabLst/>
              <a:defRPr/>
            </a:pPr>
            <a:endParaRPr lang="en-US" altLang="ja-JP" sz="600" dirty="0"/>
          </a:p>
          <a:p>
            <a:pPr lvl="0">
              <a:defRPr/>
            </a:pPr>
            <a:r>
              <a:rPr lang="en-US" altLang="ja-JP" sz="2000" dirty="0">
                <a:solidFill>
                  <a:prstClr val="black"/>
                </a:solidFill>
                <a:latin typeface="Calibri" panose="020F0502020204030204" pitchFamily="34" charset="0"/>
                <a:ea typeface="ＭＳ Ｐゴシック" panose="020B0600070205080204" pitchFamily="50" charset="-128"/>
                <a:cs typeface="Calibri" panose="020F0502020204030204" pitchFamily="34" charset="0"/>
              </a:rPr>
              <a:t>                               - </a:t>
            </a:r>
            <a:r>
              <a:rPr lang="en-US" altLang="ja-JP" sz="2000" dirty="0"/>
              <a:t>Side impacts by large trucks and buses</a:t>
            </a:r>
          </a:p>
          <a:p>
            <a:pPr lvl="0">
              <a:defRPr/>
            </a:pPr>
            <a:r>
              <a:rPr lang="en-US" altLang="ja-JP" sz="2000" dirty="0"/>
              <a:t>                               - Side impacts on such as polls or walls</a:t>
            </a:r>
          </a:p>
          <a:p>
            <a:pPr lvl="0">
              <a:defRPr/>
            </a:pPr>
            <a:r>
              <a:rPr lang="en-US" altLang="ja-JP" sz="2000" dirty="0"/>
              <a:t>                               - Rollover impacts</a:t>
            </a:r>
            <a:endParaRPr lang="en-US" altLang="ja-JP" sz="2000" dirty="0">
              <a:solidFill>
                <a:prstClr val="black"/>
              </a:solidFill>
              <a:latin typeface="Calibri" panose="020F0502020204030204" pitchFamily="34" charset="0"/>
              <a:ea typeface="ＭＳ Ｐゴシック" panose="020B0600070205080204" pitchFamily="50" charset="-128"/>
              <a:cs typeface="Calibri" panose="020F0502020204030204" pitchFamily="34" charset="0"/>
            </a:endParaRPr>
          </a:p>
        </p:txBody>
      </p:sp>
      <p:sp>
        <p:nvSpPr>
          <p:cNvPr id="11" name="タイトル 1"/>
          <p:cNvSpPr txBox="1">
            <a:spLocks/>
          </p:cNvSpPr>
          <p:nvPr/>
        </p:nvSpPr>
        <p:spPr>
          <a:xfrm>
            <a:off x="322104" y="3378914"/>
            <a:ext cx="8568952" cy="1677164"/>
          </a:xfrm>
          <a:prstGeom prst="rect">
            <a:avLst/>
          </a:prstGeom>
          <a:noFill/>
          <a:ln w="9525" cap="flat" cmpd="sng" algn="ctr">
            <a:noFill/>
            <a:prstDash val="solid"/>
          </a:ln>
          <a:effectLst/>
        </p:spPr>
        <p:txBody>
          <a:bodyPr vert="horz" lIns="91440" tIns="45720" rIns="91440" bIns="45720" rtlCol="0" anchor="ctr">
            <a:noAutofit/>
          </a:bodyPr>
          <a:lstStyle>
            <a:lvl1pPr algn="l" defTabSz="914400" rtl="0" eaLnBrk="1" latinLnBrk="0" hangingPunct="1">
              <a:spcBef>
                <a:spcPct val="0"/>
              </a:spcBef>
              <a:buNone/>
              <a:defRPr kumimoji="1" sz="2800"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pPr algn="just">
              <a:lnSpc>
                <a:spcPts val="1200"/>
              </a:lnSpc>
              <a:spcAft>
                <a:spcPts val="600"/>
              </a:spcAft>
            </a:pPr>
            <a:r>
              <a:rPr lang="en-GB" altLang="ja-JP" sz="1400" i="1" spc="-10" dirty="0">
                <a:solidFill>
                  <a:schemeClr val="tx1"/>
                </a:solidFill>
                <a:latin typeface="Times New Roman" panose="02020603050405020304" pitchFamily="18" charset="0"/>
                <a:ea typeface="ＭＳ 明朝" panose="02020609040205080304" pitchFamily="17" charset="-128"/>
              </a:rPr>
              <a:t>Paragraph 7.2.4.2., </a:t>
            </a:r>
            <a:r>
              <a:rPr lang="en-GB" altLang="ja-JP" sz="1400" spc="-10" dirty="0">
                <a:solidFill>
                  <a:schemeClr val="tx1"/>
                </a:solidFill>
                <a:latin typeface="Times New Roman" panose="02020603050405020304" pitchFamily="18" charset="0"/>
                <a:ea typeface="ＭＳ 明朝" panose="02020609040205080304" pitchFamily="17" charset="-128"/>
              </a:rPr>
              <a:t>amend to read:</a:t>
            </a:r>
            <a:endParaRPr lang="ja-JP" altLang="ja-JP" sz="1400" spc="-10" dirty="0">
              <a:solidFill>
                <a:schemeClr val="tx1"/>
              </a:solidFill>
              <a:latin typeface="Times New Roman" panose="02020603050405020304" pitchFamily="18" charset="0"/>
              <a:ea typeface="ＭＳ 明朝" panose="02020609040205080304" pitchFamily="17" charset="-128"/>
            </a:endParaRPr>
          </a:p>
          <a:p>
            <a:pPr algn="just">
              <a:lnSpc>
                <a:spcPts val="1200"/>
              </a:lnSpc>
              <a:spcAft>
                <a:spcPts val="600"/>
              </a:spcAft>
            </a:pPr>
            <a:r>
              <a:rPr lang="en-GB" altLang="ja-JP" sz="1400" spc="-10" dirty="0">
                <a:solidFill>
                  <a:schemeClr val="tx1"/>
                </a:solidFill>
                <a:latin typeface="Times New Roman" panose="02020603050405020304" pitchFamily="18" charset="0"/>
                <a:ea typeface="ＭＳ 明朝" panose="02020609040205080304" pitchFamily="17" charset="-128"/>
              </a:rPr>
              <a:t>"7.2.4.2.	Requirements on installation of the hydrogen storage system not subject to the lateral impact test:</a:t>
            </a:r>
            <a:endParaRPr lang="ja-JP" altLang="ja-JP" sz="1400" spc="-10" dirty="0">
              <a:solidFill>
                <a:schemeClr val="tx1"/>
              </a:solidFill>
              <a:latin typeface="Times New Roman" panose="02020603050405020304" pitchFamily="18" charset="0"/>
              <a:ea typeface="ＭＳ 明朝" panose="02020609040205080304" pitchFamily="17" charset="-128"/>
            </a:endParaRPr>
          </a:p>
          <a:p>
            <a:r>
              <a:rPr lang="en-GB" altLang="ja-JP" sz="1400" spc="-10" dirty="0">
                <a:solidFill>
                  <a:schemeClr val="tx1"/>
                </a:solidFill>
                <a:latin typeface="Times New Roman" panose="02020603050405020304" pitchFamily="18" charset="0"/>
                <a:ea typeface="ＭＳ 明朝" panose="02020609040205080304" pitchFamily="17" charset="-128"/>
              </a:rPr>
              <a:t>The container shall be mounted in a position which is between the two vertical planes parallel to the centre line of the vehicle located 200 mm inside from the both outermost edge of the vehicle in the proximity of its container(s).</a:t>
            </a:r>
            <a:r>
              <a:rPr lang="en-GB" altLang="ja-JP" sz="1400" b="1" spc="-10" dirty="0">
                <a:solidFill>
                  <a:schemeClr val="tx1"/>
                </a:solidFill>
                <a:latin typeface="Times New Roman" panose="02020603050405020304" pitchFamily="18" charset="0"/>
                <a:ea typeface="ＭＳ 明朝" panose="02020609040205080304" pitchFamily="17" charset="-128"/>
              </a:rPr>
              <a:t> </a:t>
            </a:r>
            <a:r>
              <a:rPr lang="en-GB" altLang="ja-JP" sz="1400" b="1" strike="sngStrike" spc="-10" dirty="0">
                <a:solidFill>
                  <a:schemeClr val="tx1"/>
                </a:solidFill>
                <a:latin typeface="Times New Roman" panose="02020603050405020304" pitchFamily="18" charset="0"/>
                <a:ea typeface="ＭＳ 明朝" panose="02020609040205080304" pitchFamily="17" charset="-128"/>
              </a:rPr>
              <a:t>This requirement shall not apply to compressed hydrogen storage systems which are mounted in such a way that the lowest part of the system is higher than 1,000 mm above the ground.</a:t>
            </a:r>
            <a:r>
              <a:rPr lang="en-GB" altLang="ja-JP" sz="1400" spc="-10" dirty="0">
                <a:solidFill>
                  <a:schemeClr val="tx1"/>
                </a:solidFill>
                <a:latin typeface="Times New Roman" panose="02020603050405020304" pitchFamily="18" charset="0"/>
                <a:ea typeface="ＭＳ 明朝" panose="02020609040205080304" pitchFamily="17" charset="-128"/>
              </a:rPr>
              <a:t>"</a:t>
            </a:r>
            <a:endParaRPr lang="ja-JP" altLang="en-US" sz="1400" dirty="0">
              <a:solidFill>
                <a:schemeClr val="tx1"/>
              </a:solidFill>
            </a:endParaRPr>
          </a:p>
        </p:txBody>
      </p:sp>
    </p:spTree>
    <p:extLst>
      <p:ext uri="{BB962C8B-B14F-4D97-AF65-F5344CB8AC3E}">
        <p14:creationId xmlns:p14="http://schemas.microsoft.com/office/powerpoint/2010/main" val="300757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3851B3-B5FA-4CE8-9121-B2E7106A4B41}" type="slidenum">
              <a:rPr kumimoji="1" lang="ja-JP" altLang="en-US" sz="1800" b="0" i="1"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800" b="0" i="1"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Times New Roman" panose="02020603050405020304" pitchFamily="18" charset="0"/>
            </a:endParaRPr>
          </a:p>
        </p:txBody>
      </p:sp>
      <p:sp>
        <p:nvSpPr>
          <p:cNvPr id="2" name="タイトル 1"/>
          <p:cNvSpPr>
            <a:spLocks noGrp="1"/>
          </p:cNvSpPr>
          <p:nvPr>
            <p:ph type="title"/>
          </p:nvPr>
        </p:nvSpPr>
        <p:spPr>
          <a:xfrm>
            <a:off x="0" y="-5169"/>
            <a:ext cx="8540195" cy="548680"/>
          </a:xfrm>
          <a:noFill/>
        </p:spPr>
        <p:txBody>
          <a:bodyPr>
            <a:normAutofit/>
          </a:bodyPr>
          <a:lstStyle/>
          <a:p>
            <a:r>
              <a:rPr kumimoji="1" lang="en-US" altLang="ja-JP" dirty="0"/>
              <a:t>Concerns from Japan</a:t>
            </a:r>
            <a:endParaRPr kumimoji="1" lang="ja-JP" altLang="en-US" dirty="0"/>
          </a:p>
        </p:txBody>
      </p:sp>
      <p:sp>
        <p:nvSpPr>
          <p:cNvPr id="57" name="テキスト ボックス 56"/>
          <p:cNvSpPr txBox="1"/>
          <p:nvPr/>
        </p:nvSpPr>
        <p:spPr>
          <a:xfrm>
            <a:off x="3185918" y="18864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3" name="タイトル 1"/>
          <p:cNvSpPr txBox="1">
            <a:spLocks/>
          </p:cNvSpPr>
          <p:nvPr/>
        </p:nvSpPr>
        <p:spPr>
          <a:xfrm>
            <a:off x="322104" y="4348223"/>
            <a:ext cx="8568952" cy="1745074"/>
          </a:xfrm>
          <a:prstGeom prst="rect">
            <a:avLst/>
          </a:prstGeom>
          <a:noFill/>
          <a:ln w="9525" cap="flat" cmpd="sng" algn="ctr">
            <a:noFill/>
            <a:prstDash val="solid"/>
          </a:ln>
          <a:effectLst/>
        </p:spPr>
        <p:txBody>
          <a:bodyPr vert="horz" lIns="91440" tIns="45720" rIns="91440" bIns="45720" rtlCol="0" anchor="t">
            <a:noAutofit/>
          </a:bodyPr>
          <a:lstStyle>
            <a:lvl1pPr algn="l" defTabSz="914400" rtl="0" eaLnBrk="1" latinLnBrk="0" hangingPunct="1">
              <a:spcBef>
                <a:spcPct val="0"/>
              </a:spcBef>
              <a:buNone/>
              <a:defRPr kumimoji="1" sz="2800" kern="1200">
                <a:solidFill>
                  <a:schemeClr val="bg1"/>
                </a:solidFill>
                <a:latin typeface="+mj-lt"/>
                <a:ea typeface="+mj-ea"/>
                <a:cs typeface="+mj-cs"/>
              </a:defRPr>
            </a:lvl1pPr>
            <a:lvl2pPr>
              <a:defRPr/>
            </a:lvl2pPr>
            <a:lvl3pPr>
              <a:defRPr/>
            </a:lvl3pPr>
            <a:lvl4pPr>
              <a:defRPr/>
            </a:lvl4pPr>
            <a:lvl5pPr>
              <a:defRPr/>
            </a:lvl5pPr>
            <a:lvl6pPr>
              <a:defRPr/>
            </a:lvl6pPr>
            <a:lvl7pPr>
              <a:defRPr/>
            </a:lvl7pPr>
            <a:lvl8pPr>
              <a:defRPr/>
            </a:lvl8pPr>
            <a:lvl9pPr>
              <a:defRPr/>
            </a:lvl9pPr>
          </a:lstStyle>
          <a:p>
            <a:endParaRPr lang="en-US" altLang="ja-JP" sz="1800" dirty="0">
              <a:solidFill>
                <a:schemeClr val="tx1"/>
              </a:solidFill>
            </a:endParaRPr>
          </a:p>
        </p:txBody>
      </p:sp>
      <p:sp>
        <p:nvSpPr>
          <p:cNvPr id="12" name="正方形/長方形 11"/>
          <p:cNvSpPr/>
          <p:nvPr/>
        </p:nvSpPr>
        <p:spPr>
          <a:xfrm>
            <a:off x="251519" y="1153874"/>
            <a:ext cx="8641372" cy="4752263"/>
          </a:xfrm>
          <a:prstGeom prst="rect">
            <a:avLst/>
          </a:prstGeom>
        </p:spPr>
        <p:txBody>
          <a:bodyPr wrap="square">
            <a:spAutoFit/>
          </a:bodyPr>
          <a:lstStyle/>
          <a:p>
            <a:r>
              <a:rPr lang="en-US" altLang="ja-JP" sz="1108" b="1" dirty="0"/>
              <a:t>1. Premise</a:t>
            </a:r>
          </a:p>
          <a:p>
            <a:r>
              <a:rPr lang="en-US" altLang="ja-JP" sz="1108" dirty="0"/>
              <a:t>This proposal does not prejudge the position of Japan, since Japan expert needs to clarify the following issues:</a:t>
            </a:r>
          </a:p>
          <a:p>
            <a:pPr marL="158265" indent="-158265">
              <a:buFontTx/>
              <a:buChar char="-"/>
            </a:pPr>
            <a:r>
              <a:rPr lang="en-US" altLang="ja-JP" sz="1108" dirty="0"/>
              <a:t>how the proposal , extension of the service life, submitted by the expert from the International Organization of Motor Vehicle Manufactures handles a concern of stress rapture</a:t>
            </a:r>
          </a:p>
          <a:p>
            <a:endParaRPr lang="en-US" altLang="ja-JP" sz="646" b="1" dirty="0"/>
          </a:p>
          <a:p>
            <a:r>
              <a:rPr lang="en-US" altLang="ja-JP" sz="1108" b="1" dirty="0"/>
              <a:t>2. Proposal (Japan’s proposals are indicated in </a:t>
            </a:r>
            <a:r>
              <a:rPr lang="en-US" altLang="ja-JP" sz="1108" b="1" dirty="0">
                <a:solidFill>
                  <a:srgbClr val="FF0000"/>
                </a:solidFill>
              </a:rPr>
              <a:t>red</a:t>
            </a:r>
            <a:r>
              <a:rPr lang="en-US" altLang="ja-JP" sz="1108" b="1" dirty="0"/>
              <a:t>)</a:t>
            </a:r>
          </a:p>
          <a:p>
            <a:r>
              <a:rPr lang="en-US" altLang="ja-JP" sz="1108" dirty="0"/>
              <a:t> </a:t>
            </a:r>
            <a:r>
              <a:rPr lang="en-US" altLang="ja-JP" sz="1108" i="1" dirty="0"/>
              <a:t>Paragraph 5., </a:t>
            </a:r>
            <a:r>
              <a:rPr lang="en-US" altLang="ja-JP" sz="1108" dirty="0"/>
              <a:t>amend to read: </a:t>
            </a:r>
          </a:p>
          <a:p>
            <a:r>
              <a:rPr lang="en-US" altLang="ja-JP" sz="1108" b="1" dirty="0"/>
              <a:t>"5. Part I – Specifications of the compressed hydrogen storage system </a:t>
            </a:r>
            <a:endParaRPr lang="en-US" altLang="ja-JP" sz="1108" dirty="0"/>
          </a:p>
          <a:p>
            <a:r>
              <a:rPr lang="en-US" altLang="ja-JP" sz="1108" dirty="0"/>
              <a:t>This part specifies the requirements … </a:t>
            </a:r>
          </a:p>
          <a:p>
            <a:r>
              <a:rPr lang="en-US" altLang="ja-JP" sz="1108" dirty="0"/>
              <a:t>All new compressed hydrogen storage systems produced for on-road vehicle service shall have a NWP of 70 MPa or less and a service life of 15</a:t>
            </a:r>
            <a:r>
              <a:rPr lang="en-US" altLang="ja-JP" sz="1108" b="1" dirty="0"/>
              <a:t> </a:t>
            </a:r>
            <a:r>
              <a:rPr lang="en-US" altLang="ja-JP" sz="1108" dirty="0"/>
              <a:t>years </a:t>
            </a:r>
            <a:r>
              <a:rPr lang="en-US" altLang="ja-JP" sz="1108" b="1" dirty="0">
                <a:solidFill>
                  <a:srgbClr val="0070C0"/>
                </a:solidFill>
              </a:rPr>
              <a:t>(or upon the request of the manufacturer 20 years in case of vehicles of categories M2, M3, N2 and N3 </a:t>
            </a:r>
            <a:r>
              <a:rPr lang="en-US" altLang="ja-JP" sz="1108" b="1" dirty="0">
                <a:solidFill>
                  <a:srgbClr val="FF0000"/>
                </a:solidFill>
              </a:rPr>
              <a:t>(hereinafter referred to as “20 years”)</a:t>
            </a:r>
            <a:r>
              <a:rPr lang="en-US" altLang="ja-JP" sz="1108" b="1" dirty="0">
                <a:solidFill>
                  <a:srgbClr val="0070C0"/>
                </a:solidFill>
              </a:rPr>
              <a:t>) </a:t>
            </a:r>
            <a:r>
              <a:rPr lang="en-US" altLang="ja-JP" sz="1108" dirty="0"/>
              <a:t>or less, and be capable of satisfying the requirements of paragraph 5. </a:t>
            </a:r>
          </a:p>
          <a:p>
            <a:r>
              <a:rPr lang="en-US" altLang="ja-JP" sz="1108" dirty="0"/>
              <a:t>…" </a:t>
            </a:r>
          </a:p>
          <a:p>
            <a:endParaRPr lang="en-US" altLang="ja-JP" sz="646" dirty="0"/>
          </a:p>
          <a:p>
            <a:r>
              <a:rPr lang="en-US" altLang="ja-JP" sz="1108" i="1" dirty="0"/>
              <a:t>Paragraph 5.1.2.</a:t>
            </a:r>
            <a:r>
              <a:rPr lang="en-US" altLang="ja-JP" sz="1108" dirty="0"/>
              <a:t>, amend to read: </a:t>
            </a:r>
          </a:p>
          <a:p>
            <a:r>
              <a:rPr lang="en-GB" altLang="ja-JP" sz="1108" dirty="0"/>
              <a:t>"5.1.2. Baseline initial pressure cycle life. </a:t>
            </a:r>
          </a:p>
          <a:p>
            <a:r>
              <a:rPr lang="en-US" altLang="ja-JP" sz="1108" dirty="0"/>
              <a:t>Three (3) containers shall be hydraulically pressure cycled at the ambient temperature of 20 (±5) °C to 125 per cent NWP (+2/-0 MPa) without rupture for 22,000 cycles </a:t>
            </a:r>
            <a:r>
              <a:rPr lang="en-US" altLang="ja-JP" sz="1108" b="1" dirty="0"/>
              <a:t>for a 15-year service life or 30,000 cycles for a 20-year service life </a:t>
            </a:r>
            <a:r>
              <a:rPr lang="en-US" altLang="ja-JP" sz="1108" b="1" dirty="0">
                <a:solidFill>
                  <a:srgbClr val="0064C8"/>
                </a:solidFill>
              </a:rPr>
              <a:t>of vehicles of categories M2, M3, N2 and N3 </a:t>
            </a:r>
            <a:r>
              <a:rPr lang="en-US" altLang="ja-JP" sz="1108" b="1" dirty="0">
                <a:solidFill>
                  <a:srgbClr val="FF0000"/>
                </a:solidFill>
              </a:rPr>
              <a:t>(hereinafter referred to as “a 20-year service life”),</a:t>
            </a:r>
            <a:r>
              <a:rPr lang="en-US" altLang="ja-JP" sz="1108" b="1" dirty="0"/>
              <a:t> </a:t>
            </a:r>
            <a:r>
              <a:rPr lang="en-US" altLang="ja-JP" sz="1108" dirty="0"/>
              <a:t>or until a leak occurs (Annex 3, paragraph 2.2. test procedure). </a:t>
            </a:r>
            <a:r>
              <a:rPr lang="en-US" altLang="ja-JP" sz="1108" b="1" strike="sngStrike" dirty="0">
                <a:solidFill>
                  <a:srgbClr val="FF0000"/>
                </a:solidFill>
              </a:rPr>
              <a:t>Alternatively, vehicles </a:t>
            </a:r>
            <a:r>
              <a:rPr lang="en-US" altLang="ja-JP" sz="1108" strike="sngStrike" dirty="0">
                <a:solidFill>
                  <a:srgbClr val="FF0000"/>
                </a:solidFill>
              </a:rPr>
              <a:t>of categories M2, M3, N2 and N3 may be verified </a:t>
            </a:r>
            <a:r>
              <a:rPr lang="en-US" altLang="ja-JP" sz="1108" b="1" strike="sngStrike" dirty="0">
                <a:solidFill>
                  <a:srgbClr val="FF0000"/>
                </a:solidFill>
              </a:rPr>
              <a:t>with 15,000 cycles for a 20-year service life</a:t>
            </a:r>
            <a:r>
              <a:rPr lang="en-US" altLang="ja-JP" sz="1108" strike="sngStrike" dirty="0">
                <a:solidFill>
                  <a:srgbClr val="FF0000"/>
                </a:solidFill>
              </a:rPr>
              <a:t>. </a:t>
            </a:r>
            <a:r>
              <a:rPr lang="en-US" altLang="ja-JP" sz="1108" dirty="0"/>
              <a:t>Leakage shall not occur within 11,000 cycles for a 15-year service life </a:t>
            </a:r>
            <a:r>
              <a:rPr lang="en-US" altLang="ja-JP" sz="1108" b="1" dirty="0"/>
              <a:t>or 15,000 cycles for a 20-year service life</a:t>
            </a:r>
            <a:r>
              <a:rPr lang="en-US" altLang="ja-JP" sz="1108" dirty="0"/>
              <a:t>. " </a:t>
            </a:r>
          </a:p>
          <a:p>
            <a:endParaRPr lang="en-US" altLang="ja-JP" sz="646" dirty="0"/>
          </a:p>
          <a:p>
            <a:r>
              <a:rPr lang="en-US" altLang="ja-JP" sz="1108" i="1" dirty="0"/>
              <a:t>Annex 4, Paragraph 2.3., amend to read: </a:t>
            </a:r>
            <a:endParaRPr lang="en-US" altLang="ja-JP" sz="1108" dirty="0"/>
          </a:p>
          <a:p>
            <a:r>
              <a:rPr lang="en-US" altLang="ja-JP" sz="1108" dirty="0"/>
              <a:t>" 2.3. Extreme temperature pressure cycling test </a:t>
            </a:r>
          </a:p>
          <a:p>
            <a:r>
              <a:rPr lang="en-US" altLang="ja-JP" sz="1108" dirty="0"/>
              <a:t>(c) Check valve chatter flow test: Following 11,000 operational cycles </a:t>
            </a:r>
            <a:r>
              <a:rPr lang="en-US" altLang="ja-JP" sz="1108" b="1" dirty="0">
                <a:solidFill>
                  <a:srgbClr val="FF0000"/>
                </a:solidFill>
              </a:rPr>
              <a:t>for a 15-year service life or 15,000 operational cycles for a 20-year service life </a:t>
            </a:r>
            <a:r>
              <a:rPr lang="en-US" altLang="ja-JP" sz="1108" dirty="0"/>
              <a:t>and leak tests in Annex 4, paragraph 2.3.(b), the check valve is subjected to 24 hours of chatter flow at a flow rate that causes the most chatter (valve flutter). At the completion of the test the check valve shall comply with the ambient temperature leak test (Annex 4, paragraph 2.2.) and the strength test (Annex 4, paragraph 2.1.)." </a:t>
            </a:r>
          </a:p>
          <a:p>
            <a:endParaRPr lang="en-US" altLang="ja-JP" sz="646" dirty="0"/>
          </a:p>
        </p:txBody>
      </p:sp>
      <p:sp>
        <p:nvSpPr>
          <p:cNvPr id="14" name="テキスト ボックス 13"/>
          <p:cNvSpPr txBox="1"/>
          <p:nvPr/>
        </p:nvSpPr>
        <p:spPr>
          <a:xfrm>
            <a:off x="0" y="725807"/>
            <a:ext cx="9144000" cy="369332"/>
          </a:xfrm>
          <a:prstGeom prst="rect">
            <a:avLst/>
          </a:prstGeom>
          <a:noFill/>
        </p:spPr>
        <p:txBody>
          <a:bodyPr wrap="square" rtlCol="0">
            <a:spAutoFit/>
          </a:bodyPr>
          <a:lstStyle/>
          <a:p>
            <a:pPr lvl="0">
              <a:defRPr/>
            </a:pPr>
            <a:r>
              <a:rPr lang="en-US" altLang="ja-JP" b="1" dirty="0">
                <a:solidFill>
                  <a:prstClr val="black"/>
                </a:solidFill>
                <a:latin typeface="Calibri" panose="020F0502020204030204" pitchFamily="34" charset="0"/>
                <a:cs typeface="Calibri" panose="020F0502020204030204" pitchFamily="34" charset="0"/>
              </a:rPr>
              <a:t>2. Related to Proposal from OICA (GRSP-69-22) concerning service life and change design table</a:t>
            </a:r>
          </a:p>
        </p:txBody>
      </p:sp>
    </p:spTree>
    <p:extLst>
      <p:ext uri="{BB962C8B-B14F-4D97-AF65-F5344CB8AC3E}">
        <p14:creationId xmlns:p14="http://schemas.microsoft.com/office/powerpoint/2010/main" val="1718697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169"/>
            <a:ext cx="8540195" cy="548680"/>
          </a:xfrm>
          <a:noFill/>
        </p:spPr>
        <p:txBody>
          <a:bodyPr>
            <a:normAutofit/>
          </a:bodyPr>
          <a:lstStyle/>
          <a:p>
            <a:r>
              <a:rPr kumimoji="1" lang="en-US" altLang="ja-JP" dirty="0"/>
              <a:t>Concerns from Japan</a:t>
            </a:r>
            <a:endParaRPr kumimoji="1" lang="ja-JP" altLang="en-US" dirty="0"/>
          </a:p>
        </p:txBody>
      </p:sp>
      <p:sp>
        <p:nvSpPr>
          <p:cNvPr id="57" name="テキスト ボックス 56"/>
          <p:cNvSpPr txBox="1"/>
          <p:nvPr/>
        </p:nvSpPr>
        <p:spPr>
          <a:xfrm>
            <a:off x="3185918" y="188640"/>
            <a:ext cx="18473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スライド番号プレースホルダー 3"/>
          <p:cNvSpPr>
            <a:spLocks noGrp="1"/>
          </p:cNvSpPr>
          <p:nvPr>
            <p:ph type="sldNum" sz="quarter" idx="12"/>
          </p:nvPr>
        </p:nvSpPr>
        <p:spPr>
          <a:xfrm>
            <a:off x="7010400"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3851B3-B5FA-4CE8-9121-B2E7106A4B41}" type="slidenum">
              <a:rPr kumimoji="1" lang="ja-JP" altLang="en-US" sz="1800" b="0" i="1"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800" b="0" i="1"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Times New Roman" panose="02020603050405020304" pitchFamily="18" charset="0"/>
            </a:endParaRPr>
          </a:p>
        </p:txBody>
      </p:sp>
      <p:sp>
        <p:nvSpPr>
          <p:cNvPr id="9" name="正方形/長方形 8"/>
          <p:cNvSpPr/>
          <p:nvPr/>
        </p:nvSpPr>
        <p:spPr>
          <a:xfrm>
            <a:off x="179512" y="764704"/>
            <a:ext cx="8784976" cy="5447645"/>
          </a:xfrm>
          <a:prstGeom prst="rect">
            <a:avLst/>
          </a:prstGeom>
        </p:spPr>
        <p:txBody>
          <a:bodyPr wrap="square">
            <a:spAutoFit/>
          </a:bodyPr>
          <a:lstStyle/>
          <a:p>
            <a:r>
              <a:rPr lang="en-US" altLang="ja-JP" sz="1200" i="1" dirty="0"/>
              <a:t>Paragraph 8.1., </a:t>
            </a:r>
            <a:r>
              <a:rPr lang="en-US" altLang="ja-JP" sz="1200" dirty="0"/>
              <a:t>amend to read: </a:t>
            </a:r>
          </a:p>
          <a:p>
            <a:r>
              <a:rPr lang="en-US" altLang="ja-JP" sz="1200" dirty="0"/>
              <a:t>"8.1. Every modification to an existing type of vehicle or hydrogen storage system or specific component for hydrogen storage system shall be notified to the Type Approval Authority which approved that type. The Authority shall then</a:t>
            </a:r>
            <a:r>
              <a:rPr lang="en-US" altLang="ja-JP" sz="1200" b="1" dirty="0"/>
              <a:t>, </a:t>
            </a:r>
            <a:r>
              <a:rPr lang="en-US" altLang="ja-JP" sz="1200" b="1" strike="sngStrike" dirty="0">
                <a:solidFill>
                  <a:srgbClr val="FF0000"/>
                </a:solidFill>
              </a:rPr>
              <a:t>referring to Annex 6, </a:t>
            </a:r>
            <a:r>
              <a:rPr lang="en-US" altLang="ja-JP" sz="1200" dirty="0"/>
              <a:t>either: </a:t>
            </a:r>
          </a:p>
          <a:p>
            <a:r>
              <a:rPr lang="en-US" altLang="ja-JP" sz="1200" dirty="0"/>
              <a:t>(a) Decide, in consultation with the manufacturer, that a new type-approval is to be granted; or </a:t>
            </a:r>
          </a:p>
          <a:p>
            <a:r>
              <a:rPr lang="en-US" altLang="ja-JP" sz="1200" dirty="0"/>
              <a:t>(b) Apply the procedure contained in paragraph 8.1.1. (Revision) and, if applicable, the procedure contained in paragraph 8.1.2. (Extension)." </a:t>
            </a:r>
          </a:p>
          <a:p>
            <a:endParaRPr lang="en-US" altLang="ja-JP" sz="1000" i="1" dirty="0"/>
          </a:p>
          <a:p>
            <a:r>
              <a:rPr lang="en-US" altLang="ja-JP" sz="1200" i="1" dirty="0"/>
              <a:t>Delete new Annex 6:</a:t>
            </a:r>
          </a:p>
          <a:p>
            <a:r>
              <a:rPr lang="en-GB" altLang="ja-JP" sz="1200" b="1" dirty="0"/>
              <a:t>"</a:t>
            </a:r>
            <a:r>
              <a:rPr lang="en-GB" altLang="ja-JP" sz="1200" strike="sngStrike" dirty="0">
                <a:solidFill>
                  <a:srgbClr val="FF0000"/>
                </a:solidFill>
              </a:rPr>
              <a:t>Annex 6 </a:t>
            </a:r>
          </a:p>
          <a:p>
            <a:r>
              <a:rPr lang="en-US" altLang="ja-JP" sz="1200" strike="sngStrike" dirty="0">
                <a:solidFill>
                  <a:srgbClr val="FF0000"/>
                </a:solidFill>
              </a:rPr>
              <a:t>Approval testing for CHSS modifications</a:t>
            </a:r>
          </a:p>
          <a:p>
            <a:r>
              <a:rPr lang="en-US" altLang="ja-JP" sz="1200" strike="sngStrike" dirty="0">
                <a:solidFill>
                  <a:srgbClr val="FF0000"/>
                </a:solidFill>
              </a:rPr>
              <a:t> …</a:t>
            </a:r>
            <a:r>
              <a:rPr lang="en-US" altLang="ja-JP" sz="1200" dirty="0"/>
              <a:t>"</a:t>
            </a:r>
            <a:endParaRPr lang="ja-JP" altLang="en-US" sz="1200" b="1" dirty="0">
              <a:solidFill>
                <a:srgbClr val="FF0000"/>
              </a:solidFill>
            </a:endParaRPr>
          </a:p>
          <a:p>
            <a:endParaRPr lang="en-US" altLang="ja-JP" sz="1200" b="1" dirty="0"/>
          </a:p>
          <a:p>
            <a:r>
              <a:rPr lang="en-US" altLang="ja-JP" sz="1200" b="1" dirty="0"/>
              <a:t>3. Justification</a:t>
            </a:r>
          </a:p>
          <a:p>
            <a:endParaRPr lang="ja-JP" altLang="en-US" sz="700" dirty="0"/>
          </a:p>
          <a:p>
            <a:pPr marL="228600" indent="-228600">
              <a:buFont typeface="Arial" panose="020B0604020202020204" pitchFamily="34" charset="0"/>
              <a:buChar char="•"/>
            </a:pPr>
            <a:r>
              <a:rPr lang="en-US" altLang="ja-JP" sz="1200" dirty="0"/>
              <a:t>Paragraphs 5.: The same expressions are used several times, so the specific term is set.</a:t>
            </a:r>
          </a:p>
          <a:p>
            <a:pPr marL="228600" indent="-228600">
              <a:buFont typeface="Arial" panose="020B0604020202020204" pitchFamily="34" charset="0"/>
              <a:buChar char="•"/>
            </a:pPr>
            <a:r>
              <a:rPr lang="en-US" altLang="ja-JP" sz="1200" dirty="0"/>
              <a:t>Paragraphs 5.1.2.: The same expressions are used several times, so the specific term is set. Additionally regarding “Alternatively, vehicles of categories M2, M3, N2 and N3 may be verified with 15000 cycles for a 20 year service life” should be deleted since it could be considered as a back door to the previous sentence.</a:t>
            </a:r>
          </a:p>
          <a:p>
            <a:pPr marL="228600" indent="-228600">
              <a:buFont typeface="Arial" panose="020B0604020202020204" pitchFamily="34" charset="0"/>
              <a:buChar char="•"/>
            </a:pPr>
            <a:r>
              <a:rPr lang="en-US" altLang="ja-JP" sz="1200" dirty="0"/>
              <a:t>Annex 4, Paragraph 2.3.: It is necessary to set the number of cycles for a 20-year service life.</a:t>
            </a:r>
          </a:p>
          <a:p>
            <a:pPr marL="228600" indent="-228600">
              <a:buFont typeface="Arial" panose="020B0604020202020204" pitchFamily="34" charset="0"/>
              <a:buChar char="•"/>
            </a:pPr>
            <a:r>
              <a:rPr lang="en-US" altLang="ja-JP" sz="1200" dirty="0"/>
              <a:t>Paragraph 8.1.</a:t>
            </a:r>
            <a:r>
              <a:rPr lang="ja-JP" altLang="en-US" sz="1200" dirty="0"/>
              <a:t> </a:t>
            </a:r>
            <a:r>
              <a:rPr lang="en-US" altLang="ja-JP" sz="1200" dirty="0"/>
              <a:t>and New Annex 6: Paragraph 8.1. and new Annex 6 are substantially different from the Formal proposal submitted by the expert from the International Organization of Motor Vehicle Manufactures, so it is necessary to check consistency between this proposal and our internal regulations.</a:t>
            </a:r>
          </a:p>
          <a:p>
            <a:pPr marL="228600" indent="-228600">
              <a:buFont typeface="Arial" panose="020B0604020202020204" pitchFamily="34" charset="0"/>
              <a:buChar char="•"/>
            </a:pPr>
            <a:endParaRPr lang="en-US" altLang="ja-JP" sz="1200" dirty="0"/>
          </a:p>
          <a:p>
            <a:r>
              <a:rPr lang="en-US" altLang="ja-JP" sz="1200" b="1" dirty="0"/>
              <a:t>4. Information request</a:t>
            </a:r>
          </a:p>
          <a:p>
            <a:endParaRPr lang="en-US" altLang="ja-JP" sz="700" dirty="0"/>
          </a:p>
          <a:p>
            <a:r>
              <a:rPr lang="en-US" altLang="ja-JP" sz="1200" dirty="0"/>
              <a:t>In order to reflect on the new Annex 6, the following information would be highly appreciated:</a:t>
            </a:r>
          </a:p>
          <a:p>
            <a:pPr marL="171450" indent="-171450">
              <a:buFont typeface="Arial" panose="020B0604020202020204" pitchFamily="34" charset="0"/>
              <a:buChar char="•"/>
            </a:pPr>
            <a:r>
              <a:rPr lang="en-US" altLang="ja-JP" sz="1200" dirty="0"/>
              <a:t>Changed item is Plastic liner material: the reason of omitting initial burst test</a:t>
            </a:r>
          </a:p>
          <a:p>
            <a:pPr marL="171450" indent="-171450">
              <a:buFont typeface="Arial" panose="020B0604020202020204" pitchFamily="34" charset="0"/>
              <a:buChar char="•"/>
            </a:pPr>
            <a:r>
              <a:rPr lang="en-US" altLang="ja-JP" sz="1200" dirty="0"/>
              <a:t>Changed item is Nominal working pressure: the reason of omitting sequential hydraulic test </a:t>
            </a:r>
          </a:p>
          <a:p>
            <a:pPr marL="171450" indent="-171450">
              <a:buFont typeface="Arial" panose="020B0604020202020204" pitchFamily="34" charset="0"/>
              <a:buChar char="•"/>
            </a:pPr>
            <a:r>
              <a:rPr lang="en-US" altLang="ja-JP" sz="1200" dirty="0"/>
              <a:t>Changed item is Diameter ≤ 20%: the reason of omitting sequential hydraulic test</a:t>
            </a:r>
          </a:p>
        </p:txBody>
      </p:sp>
    </p:spTree>
    <p:extLst>
      <p:ext uri="{BB962C8B-B14F-4D97-AF65-F5344CB8AC3E}">
        <p14:creationId xmlns:p14="http://schemas.microsoft.com/office/powerpoint/2010/main" val="4057582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5"/>
          <p:cNvSpPr>
            <a:spLocks noGrp="1"/>
          </p:cNvSpPr>
          <p:nvPr>
            <p:ph type="body" idx="4294967295"/>
          </p:nvPr>
        </p:nvSpPr>
        <p:spPr>
          <a:xfrm>
            <a:off x="722313" y="2906713"/>
            <a:ext cx="7772400" cy="1500187"/>
          </a:xfrm>
        </p:spPr>
        <p:txBody>
          <a:bodyPr>
            <a:normAutofit/>
          </a:bodyPr>
          <a:lstStyle/>
          <a:p>
            <a:pPr marL="0" indent="0" algn="ctr">
              <a:buNone/>
            </a:pPr>
            <a:r>
              <a:rPr kumimoji="1" lang="en-US" altLang="ja-JP" sz="3600" dirty="0"/>
              <a:t>Thank you!</a:t>
            </a:r>
            <a:endParaRPr kumimoji="1" lang="ja-JP" altLang="en-US" sz="3600" dirty="0"/>
          </a:p>
        </p:txBody>
      </p:sp>
    </p:spTree>
    <p:extLst>
      <p:ext uri="{BB962C8B-B14F-4D97-AF65-F5344CB8AC3E}">
        <p14:creationId xmlns:p14="http://schemas.microsoft.com/office/powerpoint/2010/main" val="29100677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626577e1efd40950331a4241a1263ee2">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d0a6c692bd1091f1e5b8447858a85c4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1D9710-C8A4-4BAB-8A42-7E2C980977D8}">
  <ds:schemaRefs>
    <ds:schemaRef ds:uri="http://purl.org/dc/elements/1.1/"/>
    <ds:schemaRef ds:uri="http://schemas.microsoft.com/office/2006/metadata/properties"/>
    <ds:schemaRef ds:uri="4b4a1c0d-4a69-4996-a84a-fc699b9f49de"/>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acccb6d4-dbe5-46d2-b4d3-5733603d8cc6"/>
    <ds:schemaRef ds:uri="http://www.w3.org/XML/1998/namespace"/>
    <ds:schemaRef ds:uri="http://purl.org/dc/terms/"/>
  </ds:schemaRefs>
</ds:datastoreItem>
</file>

<file path=customXml/itemProps2.xml><?xml version="1.0" encoding="utf-8"?>
<ds:datastoreItem xmlns:ds="http://schemas.openxmlformats.org/officeDocument/2006/customXml" ds:itemID="{3E0F720F-C281-4118-9B57-ACBB670BFA9E}">
  <ds:schemaRefs>
    <ds:schemaRef ds:uri="http://schemas.microsoft.com/sharepoint/v3/contenttype/forms"/>
  </ds:schemaRefs>
</ds:datastoreItem>
</file>

<file path=customXml/itemProps3.xml><?xml version="1.0" encoding="utf-8"?>
<ds:datastoreItem xmlns:ds="http://schemas.openxmlformats.org/officeDocument/2006/customXml" ds:itemID="{2B9F0A83-A7F7-437A-9DE4-8C19CFAEE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640</TotalTime>
  <Words>1132</Words>
  <Application>Microsoft Office PowerPoint</Application>
  <PresentationFormat>On-screen Show (4:3)</PresentationFormat>
  <Paragraphs>76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Office ​​テーマ</vt:lpstr>
      <vt:lpstr>Japan’s comment on GRSP/2021/12UN Regulation No. 134 (Hydrogen and Fuel Cell Vehicles) and GRSP-69-22 Proposal to replace document ECE/TRANS/WP.29/GRSP/2021/12</vt:lpstr>
      <vt:lpstr>Concerns from Japan</vt:lpstr>
      <vt:lpstr>Concerns from Japan</vt:lpstr>
      <vt:lpstr>Concerns from Japan</vt:lpstr>
      <vt:lpstr>PowerPoint Presentation</vt:lpstr>
    </vt:vector>
  </TitlesOfParts>
  <Company>jasic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yamaguchi II</dc:creator>
  <cp:lastModifiedBy>E/ECE/324/Rev.1/Add.99/Rev.2/Amend.5</cp:lastModifiedBy>
  <cp:revision>42</cp:revision>
  <cp:lastPrinted>2017-10-02T03:59:10Z</cp:lastPrinted>
  <dcterms:created xsi:type="dcterms:W3CDTF">2017-09-08T04:17:52Z</dcterms:created>
  <dcterms:modified xsi:type="dcterms:W3CDTF">2021-05-17T06:51:07Z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