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1" r:id="rId6"/>
    <p:sldId id="264" r:id="rId7"/>
    <p:sldId id="266" r:id="rId8"/>
    <p:sldId id="267" r:id="rId9"/>
    <p:sldId id="265" r:id="rId10"/>
    <p:sldId id="263" r:id="rId11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294" autoAdjust="0"/>
  </p:normalViewPr>
  <p:slideViewPr>
    <p:cSldViewPr>
      <p:cViewPr varScale="1">
        <p:scale>
          <a:sx n="74" d="100"/>
          <a:sy n="74" d="100"/>
        </p:scale>
        <p:origin x="318" y="60"/>
      </p:cViewPr>
      <p:guideLst>
        <p:guide orient="horz" pos="2160"/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20D5F-8E10-44E5-BE4C-D7EAB9844303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EB51-D4CF-4796-B860-6B553D4B5F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40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3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6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8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970B-EFF1-4C3B-B77D-D7785813EEBF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" y="0"/>
            <a:ext cx="5374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alibri" pitchFamily="34" charset="0"/>
                <a:cs typeface="Arial" pitchFamily="34" charset="0"/>
              </a:rPr>
              <a:t>Submitted by the expert from Republic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 Korea on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behalf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IWG-DPPS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feld 128"/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</a:t>
            </a:r>
            <a:r>
              <a:rPr lang="en-US" altLang="ko-KR" sz="1200" u="sng">
                <a:latin typeface="Calibri" pitchFamily="34" charset="0"/>
                <a:ea typeface="Arial Unicode MS" pitchFamily="50" charset="-127"/>
                <a:cs typeface="Arial" pitchFamily="34" charset="0"/>
              </a:rPr>
              <a:t>document </a:t>
            </a:r>
            <a:r>
              <a:rPr lang="en-US" altLang="ko-KR" sz="1200" b="1">
                <a:latin typeface="Calibri" pitchFamily="34" charset="0"/>
                <a:ea typeface="Arial Unicode MS" pitchFamily="50" charset="-127"/>
                <a:cs typeface="Arial" pitchFamily="34" charset="0"/>
              </a:rPr>
              <a:t>GRSP-69-20</a:t>
            </a:r>
            <a:endParaRPr lang="en-US" altLang="ko-KR" sz="1200" b="1" dirty="0">
              <a:latin typeface="Calibri" pitchFamily="34" charset="0"/>
              <a:ea typeface="Arial Unicode MS" pitchFamily="50" charset="-127"/>
              <a:cs typeface="Arial" pitchFamily="34" charset="0"/>
            </a:endParaRP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68th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17-21 May. 2021,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 2(b)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1885419"/>
            <a:ext cx="9144000" cy="2016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095688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Informal Working Group</a:t>
            </a:r>
          </a:p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Deployable Pedestrian Protection Systems</a:t>
            </a:r>
          </a:p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(IWG-DPPS)</a:t>
            </a:r>
            <a:endParaRPr lang="ko-KR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_x145219488" descr="EMB0000096415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30" y="6303474"/>
            <a:ext cx="3789741" cy="4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204C4C-F8DC-425F-89B7-4CE3AAA66555}"/>
              </a:ext>
            </a:extLst>
          </p:cNvPr>
          <p:cNvSpPr txBox="1"/>
          <p:nvPr/>
        </p:nvSpPr>
        <p:spPr>
          <a:xfrm>
            <a:off x="1979712" y="465313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Jin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Seop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PARK, Republic of Korea(KATRI)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Secretary: Irina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Dausse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OICA(Renault)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2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Overview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349B00-4AC2-49A5-9E15-C38F7DA2614B}"/>
              </a:ext>
            </a:extLst>
          </p:cNvPr>
          <p:cNvSpPr txBox="1"/>
          <p:nvPr/>
        </p:nvSpPr>
        <p:spPr>
          <a:xfrm>
            <a:off x="323528" y="1196752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To develop the amendment of GTR No.9 &amp; UN R127 w.r.t. Deployable Pedestrian Protection Systems (DPPS)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IWG: MAR., 2018 ~ JUN., 2021(TOR mandate)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- 9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(20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~ 21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JAN., 2021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- 10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 (9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~ 10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MAR., 2021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- 11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(27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~ 28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APR., 2021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Subgroup online meetings</a:t>
            </a:r>
          </a:p>
          <a:p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the Covid19 pandemic, the progress is slow</a:t>
            </a:r>
          </a:p>
        </p:txBody>
      </p:sp>
    </p:spTree>
    <p:extLst>
      <p:ext uri="{BB962C8B-B14F-4D97-AF65-F5344CB8AC3E}">
        <p14:creationId xmlns:p14="http://schemas.microsoft.com/office/powerpoint/2010/main" val="119909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>
            <a:extLst>
              <a:ext uri="{FF2B5EF4-FFF2-40B4-BE49-F238E27FC236}">
                <a16:creationId xmlns:a16="http://schemas.microsoft.com/office/drawing/2014/main" id="{99F8A25A-7060-458B-8405-F41E086D4A8F}"/>
              </a:ext>
            </a:extLst>
          </p:cNvPr>
          <p:cNvSpPr/>
          <p:nvPr/>
        </p:nvSpPr>
        <p:spPr>
          <a:xfrm>
            <a:off x="5652120" y="938338"/>
            <a:ext cx="2870565" cy="5457997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3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Summary of the amendment discussion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02011B3-C167-4A9F-9978-14991257A69B}"/>
              </a:ext>
            </a:extLst>
          </p:cNvPr>
          <p:cNvSpPr/>
          <p:nvPr/>
        </p:nvSpPr>
        <p:spPr>
          <a:xfrm>
            <a:off x="755576" y="2573615"/>
            <a:ext cx="2088232" cy="1152128"/>
          </a:xfrm>
          <a:prstGeom prst="rect">
            <a:avLst/>
          </a:prstGeom>
          <a:noFill/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</a:p>
          <a:p>
            <a:pPr algn="ctr"/>
            <a:r>
              <a:rPr lang="en-US" altLang="ko-K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detection</a:t>
            </a:r>
            <a:endParaRPr lang="ko-KR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B9862BD-8677-4988-90B8-F556A461BB7E}"/>
              </a:ext>
            </a:extLst>
          </p:cNvPr>
          <p:cNvSpPr/>
          <p:nvPr/>
        </p:nvSpPr>
        <p:spPr>
          <a:xfrm>
            <a:off x="3419872" y="2573615"/>
            <a:ext cx="2088232" cy="1152128"/>
          </a:xfrm>
          <a:prstGeom prst="rect">
            <a:avLst/>
          </a:prstGeom>
          <a:noFill/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Headform</a:t>
            </a:r>
            <a:r>
              <a:rPr lang="en-US" altLang="ko-K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</a:t>
            </a:r>
          </a:p>
          <a:p>
            <a:pPr algn="ctr"/>
            <a:r>
              <a:rPr lang="en-US" altLang="ko-K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(physical)</a:t>
            </a:r>
            <a:endParaRPr lang="ko-KR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4B78D-6606-4A06-A749-8BEF72D777B4}"/>
              </a:ext>
            </a:extLst>
          </p:cNvPr>
          <p:cNvSpPr txBox="1"/>
          <p:nvPr/>
        </p:nvSpPr>
        <p:spPr>
          <a:xfrm>
            <a:off x="755576" y="4366225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Prerequisites</a:t>
            </a:r>
          </a:p>
          <a:p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 System info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HIT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F36DF1F1-8B72-468C-9593-D6F8CEBC4440}"/>
              </a:ext>
            </a:extLst>
          </p:cNvPr>
          <p:cNvGrpSpPr/>
          <p:nvPr/>
        </p:nvGrpSpPr>
        <p:grpSpPr>
          <a:xfrm>
            <a:off x="2475086" y="4974267"/>
            <a:ext cx="2240930" cy="830997"/>
            <a:chOff x="2276425" y="5248302"/>
            <a:chExt cx="2240930" cy="83099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1B4CCA-F129-4F46-81F2-306BAB9E8D24}"/>
                </a:ext>
              </a:extLst>
            </p:cNvPr>
            <p:cNvSpPr txBox="1"/>
            <p:nvPr/>
          </p:nvSpPr>
          <p:spPr>
            <a:xfrm>
              <a:off x="2429123" y="5248302"/>
              <a:ext cx="20882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-    Simulation</a:t>
              </a:r>
            </a:p>
            <a:p>
              <a:pPr marL="285750" indent="-285750">
                <a:buFontTx/>
                <a:buChar char="-"/>
              </a:pP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Physical testing</a:t>
              </a:r>
            </a:p>
            <a:p>
              <a:pPr marL="285750" indent="-285750">
                <a:buFontTx/>
                <a:buChar char="-"/>
              </a:pP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Generic Method</a:t>
              </a:r>
            </a:p>
          </p:txBody>
        </p:sp>
        <p:sp>
          <p:nvSpPr>
            <p:cNvPr id="5" name="왼쪽 중괄호 4">
              <a:extLst>
                <a:ext uri="{FF2B5EF4-FFF2-40B4-BE49-F238E27FC236}">
                  <a16:creationId xmlns:a16="http://schemas.microsoft.com/office/drawing/2014/main" id="{BDE21CAF-650C-4D36-9054-8FDAF71A7BDA}"/>
                </a:ext>
              </a:extLst>
            </p:cNvPr>
            <p:cNvSpPr/>
            <p:nvPr/>
          </p:nvSpPr>
          <p:spPr>
            <a:xfrm>
              <a:off x="2276425" y="5398864"/>
              <a:ext cx="140523" cy="510283"/>
            </a:xfrm>
            <a:prstGeom prst="leftBrac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A3A427EC-88EE-4A5F-B02C-041F2F7DCC9B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547664" y="5379971"/>
            <a:ext cx="927422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A25F73FE-0FDC-4DA1-88B2-5BF96FEF6965}"/>
              </a:ext>
            </a:extLst>
          </p:cNvPr>
          <p:cNvCxnSpPr>
            <a:stCxn id="2" idx="3"/>
            <a:endCxn id="8" idx="1"/>
          </p:cNvCxnSpPr>
          <p:nvPr/>
        </p:nvCxnSpPr>
        <p:spPr>
          <a:xfrm>
            <a:off x="2843808" y="3149679"/>
            <a:ext cx="576064" cy="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A3EC492C-4CE5-48A8-8A52-4B68B480E0AE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flipV="1">
            <a:off x="1799692" y="3725743"/>
            <a:ext cx="0" cy="640482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976CF33-7517-4459-9D23-2ECA60C9DC78}"/>
              </a:ext>
            </a:extLst>
          </p:cNvPr>
          <p:cNvSpPr txBox="1"/>
          <p:nvPr/>
        </p:nvSpPr>
        <p:spPr>
          <a:xfrm>
            <a:off x="6081748" y="1484784"/>
            <a:ext cx="245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Static test in undeployed position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@LT x 0.9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4174AC-30B8-4B3C-862C-E1FD2FAB014D}"/>
              </a:ext>
            </a:extLst>
          </p:cNvPr>
          <p:cNvSpPr txBox="1"/>
          <p:nvPr/>
        </p:nvSpPr>
        <p:spPr>
          <a:xfrm>
            <a:off x="6081748" y="3244343"/>
            <a:ext cx="245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Static test in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undeployed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position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 9.7 m/s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232947-2FDA-4C05-8C66-9FC2EEFE10D3}"/>
              </a:ext>
            </a:extLst>
          </p:cNvPr>
          <p:cNvSpPr txBox="1"/>
          <p:nvPr/>
        </p:nvSpPr>
        <p:spPr>
          <a:xfrm>
            <a:off x="6071993" y="4351170"/>
            <a:ext cx="245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Static test in </a:t>
            </a:r>
            <a:b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deployed position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 9.7 m/s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F76DAEB-D062-4D41-9FB4-B928454EFBD8}"/>
              </a:ext>
            </a:extLst>
          </p:cNvPr>
          <p:cNvSpPr txBox="1"/>
          <p:nvPr/>
        </p:nvSpPr>
        <p:spPr>
          <a:xfrm>
            <a:off x="6084168" y="5457998"/>
            <a:ext cx="245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Dynamic test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@ 9.7 m/s </a:t>
            </a:r>
          </a:p>
        </p:txBody>
      </p:sp>
      <p:cxnSp>
        <p:nvCxnSpPr>
          <p:cNvPr id="37" name="연결선: 꺾임 36">
            <a:extLst>
              <a:ext uri="{FF2B5EF4-FFF2-40B4-BE49-F238E27FC236}">
                <a16:creationId xmlns:a16="http://schemas.microsoft.com/office/drawing/2014/main" id="{EFD3476C-6F65-4A0C-9DDF-84DED39763AF}"/>
              </a:ext>
            </a:extLst>
          </p:cNvPr>
          <p:cNvCxnSpPr>
            <a:stCxn id="8" idx="3"/>
            <a:endCxn id="32" idx="1"/>
          </p:cNvCxnSpPr>
          <p:nvPr/>
        </p:nvCxnSpPr>
        <p:spPr>
          <a:xfrm>
            <a:off x="5508104" y="3149679"/>
            <a:ext cx="573644" cy="556329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연결선: 꺾임 38">
            <a:extLst>
              <a:ext uri="{FF2B5EF4-FFF2-40B4-BE49-F238E27FC236}">
                <a16:creationId xmlns:a16="http://schemas.microsoft.com/office/drawing/2014/main" id="{35FEDB89-9E78-412F-8A79-2F5577C3458B}"/>
              </a:ext>
            </a:extLst>
          </p:cNvPr>
          <p:cNvCxnSpPr>
            <a:cxnSpLocks/>
            <a:stCxn id="8" idx="3"/>
            <a:endCxn id="35" idx="1"/>
          </p:cNvCxnSpPr>
          <p:nvPr/>
        </p:nvCxnSpPr>
        <p:spPr>
          <a:xfrm>
            <a:off x="5508104" y="3149679"/>
            <a:ext cx="563889" cy="1663156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연결선: 꺾임 41">
            <a:extLst>
              <a:ext uri="{FF2B5EF4-FFF2-40B4-BE49-F238E27FC236}">
                <a16:creationId xmlns:a16="http://schemas.microsoft.com/office/drawing/2014/main" id="{FA7A0890-08D4-497D-916F-550219CA5BF8}"/>
              </a:ext>
            </a:extLst>
          </p:cNvPr>
          <p:cNvCxnSpPr>
            <a:cxnSpLocks/>
            <a:stCxn id="8" idx="3"/>
            <a:endCxn id="36" idx="1"/>
          </p:cNvCxnSpPr>
          <p:nvPr/>
        </p:nvCxnSpPr>
        <p:spPr>
          <a:xfrm>
            <a:off x="5508104" y="3149679"/>
            <a:ext cx="576064" cy="263148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연결선: 꺾임 44">
            <a:extLst>
              <a:ext uri="{FF2B5EF4-FFF2-40B4-BE49-F238E27FC236}">
                <a16:creationId xmlns:a16="http://schemas.microsoft.com/office/drawing/2014/main" id="{02DEC52A-6C94-4B02-A061-AB6755915E7D}"/>
              </a:ext>
            </a:extLst>
          </p:cNvPr>
          <p:cNvCxnSpPr>
            <a:cxnSpLocks/>
            <a:stCxn id="8" idx="0"/>
            <a:endCxn id="31" idx="1"/>
          </p:cNvCxnSpPr>
          <p:nvPr/>
        </p:nvCxnSpPr>
        <p:spPr>
          <a:xfrm rot="5400000" flipH="1" flipV="1">
            <a:off x="4959285" y="1451152"/>
            <a:ext cx="627166" cy="161776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5DDE093-F5EA-4AFF-9E97-826F18C29086}"/>
              </a:ext>
            </a:extLst>
          </p:cNvPr>
          <p:cNvSpPr txBox="1"/>
          <p:nvPr/>
        </p:nvSpPr>
        <p:spPr>
          <a:xfrm>
            <a:off x="5724128" y="105273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meet the regulation criteria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435F0D8-70C6-41AA-B234-EAB83E02E135}"/>
              </a:ext>
            </a:extLst>
          </p:cNvPr>
          <p:cNvSpPr txBox="1"/>
          <p:nvPr/>
        </p:nvSpPr>
        <p:spPr>
          <a:xfrm>
            <a:off x="3563888" y="6396335"/>
            <a:ext cx="2485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* HIT = Head Impact Time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LT = </a:t>
            </a:r>
            <a:r>
              <a:rPr lang="en-US" altLang="ko-KR" sz="1200">
                <a:latin typeface="Arial" panose="020B0604020202020204" pitchFamily="34" charset="0"/>
                <a:cs typeface="Arial" panose="020B0604020202020204" pitchFamily="34" charset="0"/>
              </a:rPr>
              <a:t>Lower Threshold (of speed)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6CF9797-BC27-4336-A721-5B2ED849F4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694085"/>
            <a:ext cx="819410" cy="82368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C7864C9-969C-47CA-B9ED-9E9D56430B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8635" y="1694051"/>
            <a:ext cx="1005189" cy="8253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4828A8-70C7-4970-AB1F-3C12ABFC1780}"/>
              </a:ext>
            </a:extLst>
          </p:cNvPr>
          <p:cNvSpPr/>
          <p:nvPr/>
        </p:nvSpPr>
        <p:spPr>
          <a:xfrm>
            <a:off x="2717743" y="4643844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Potential options</a:t>
            </a:r>
          </a:p>
        </p:txBody>
      </p:sp>
    </p:spTree>
    <p:extLst>
      <p:ext uri="{BB962C8B-B14F-4D97-AF65-F5344CB8AC3E}">
        <p14:creationId xmlns:p14="http://schemas.microsoft.com/office/powerpoint/2010/main" val="304402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4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Major Issues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HIT determination: 3 possible options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1. simulation :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considering the modification from Euro NCAP procedure (HBM,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position, etc.)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2. physical</a:t>
            </a:r>
            <a:r>
              <a:rPr lang="ko-K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dummy testing based on SAE J2782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3. beginning to discuss generic method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still some challenges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2ED7D14-9145-4A70-A6D1-371F5C6E932E}"/>
              </a:ext>
            </a:extLst>
          </p:cNvPr>
          <p:cNvSpPr txBox="1"/>
          <p:nvPr/>
        </p:nvSpPr>
        <p:spPr>
          <a:xfrm>
            <a:off x="3203848" y="6509681"/>
            <a:ext cx="2151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* HBM = Human Body Model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0DD710-D351-4FF4-A119-6D97A09BDE1A}"/>
              </a:ext>
            </a:extLst>
          </p:cNvPr>
          <p:cNvSpPr txBox="1"/>
          <p:nvPr/>
        </p:nvSpPr>
        <p:spPr>
          <a:xfrm>
            <a:off x="539552" y="3933056"/>
            <a:ext cx="84969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※ IWG requests for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GRSP confirmation regarding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  (all Contracting Parties, especially the United States)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→ applying the numerical simulation method to the regulation </a:t>
            </a:r>
          </a:p>
        </p:txBody>
      </p:sp>
    </p:spTree>
    <p:extLst>
      <p:ext uri="{BB962C8B-B14F-4D97-AF65-F5344CB8AC3E}">
        <p14:creationId xmlns:p14="http://schemas.microsoft.com/office/powerpoint/2010/main" val="296931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5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Major Issues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Defining test area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undeployed condition : Korea, Germany, Japan, UK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deployed condition : Netherland, OICA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HIT vs WAD for dynamic test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regression : UK, Netherland, Germany, Spain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dot-to-dot : Japan, Korea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Detection/Sensing area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detection area definition : Germany, Netherlands, Korea, Spain, France, Italy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additional deployment condition of DPPS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: Japan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Impactor: Flex-PLI(decided)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4F1048E-FA2E-4181-B6E6-02FB6958266E}"/>
              </a:ext>
            </a:extLst>
          </p:cNvPr>
          <p:cNvSpPr txBox="1"/>
          <p:nvPr/>
        </p:nvSpPr>
        <p:spPr>
          <a:xfrm>
            <a:off x="3396934" y="6534402"/>
            <a:ext cx="2349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* WAD = Wrap Around Distance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6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1231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Plan</a:t>
            </a:r>
            <a:r>
              <a:rPr lang="ko-KR" altLang="en-US" sz="28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624515-08B6-443C-A6F0-76B75D5B6747}"/>
              </a:ext>
            </a:extLst>
          </p:cNvPr>
          <p:cNvSpPr txBox="1"/>
          <p:nvPr/>
        </p:nvSpPr>
        <p:spPr>
          <a:xfrm>
            <a:off x="899592" y="1105113"/>
            <a:ext cx="7228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Next Meeting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- 29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~ 30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 JUN., 2021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Online meeting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More meetings (</a:t>
            </a:r>
            <a:r>
              <a:rPr lang="en-US" altLang="ko-KR" sz="2400" dirty="0" err="1">
                <a:latin typeface="Arial" panose="020B0604020202020204" pitchFamily="34" charset="0"/>
                <a:cs typeface="Arial" panose="020B0604020202020204" pitchFamily="34" charset="0"/>
              </a:rPr>
              <a:t>t.b.d.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Extension of mandate of IWG-DPPS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9F0DAB32-88B4-4150-8633-B4F40C3368DA}"/>
              </a:ext>
            </a:extLst>
          </p:cNvPr>
          <p:cNvGrpSpPr/>
          <p:nvPr/>
        </p:nvGrpSpPr>
        <p:grpSpPr>
          <a:xfrm>
            <a:off x="1043608" y="4434289"/>
            <a:ext cx="7200800" cy="1154951"/>
            <a:chOff x="1043608" y="4434289"/>
            <a:chExt cx="7200800" cy="1154951"/>
          </a:xfrm>
        </p:grpSpPr>
        <p:sp>
          <p:nvSpPr>
            <p:cNvPr id="4" name="Flèche : droite 3">
              <a:extLst>
                <a:ext uri="{FF2B5EF4-FFF2-40B4-BE49-F238E27FC236}">
                  <a16:creationId xmlns:a16="http://schemas.microsoft.com/office/drawing/2014/main" id="{692CAF2F-1885-4247-AFD7-7543A9BB06BC}"/>
                </a:ext>
              </a:extLst>
            </p:cNvPr>
            <p:cNvSpPr/>
            <p:nvPr/>
          </p:nvSpPr>
          <p:spPr>
            <a:xfrm>
              <a:off x="1043608" y="4517832"/>
              <a:ext cx="2448272" cy="61923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GTR9 drafting</a:t>
              </a:r>
              <a:endParaRPr lang="en-GB" dirty="0"/>
            </a:p>
          </p:txBody>
        </p:sp>
        <p:cxnSp>
          <p:nvCxnSpPr>
            <p:cNvPr id="8" name="Connecteur droit avec flèche 7">
              <a:extLst>
                <a:ext uri="{FF2B5EF4-FFF2-40B4-BE49-F238E27FC236}">
                  <a16:creationId xmlns:a16="http://schemas.microsoft.com/office/drawing/2014/main" id="{B7D84053-BD3C-4565-860E-5568BDDA4314}"/>
                </a:ext>
              </a:extLst>
            </p:cNvPr>
            <p:cNvCxnSpPr/>
            <p:nvPr/>
          </p:nvCxnSpPr>
          <p:spPr>
            <a:xfrm>
              <a:off x="1043608" y="5449993"/>
              <a:ext cx="7200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Étoile : 5 branches 8">
              <a:extLst>
                <a:ext uri="{FF2B5EF4-FFF2-40B4-BE49-F238E27FC236}">
                  <a16:creationId xmlns:a16="http://schemas.microsoft.com/office/drawing/2014/main" id="{702D6CE0-E99A-4376-B3D6-365783AC4C2B}"/>
                </a:ext>
              </a:extLst>
            </p:cNvPr>
            <p:cNvSpPr/>
            <p:nvPr/>
          </p:nvSpPr>
          <p:spPr>
            <a:xfrm>
              <a:off x="4076460" y="5301212"/>
              <a:ext cx="360040" cy="288028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1BD2B3E-F537-468F-83E8-781E46183BD9}"/>
                </a:ext>
              </a:extLst>
            </p:cNvPr>
            <p:cNvSpPr/>
            <p:nvPr/>
          </p:nvSpPr>
          <p:spPr>
            <a:xfrm>
              <a:off x="3572404" y="4434289"/>
              <a:ext cx="1368152" cy="786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Informal</a:t>
              </a:r>
            </a:p>
            <a:p>
              <a:pPr algn="ctr"/>
              <a:r>
                <a:rPr lang="fr-FR" sz="1600" dirty="0"/>
                <a:t>GRSP</a:t>
              </a:r>
            </a:p>
            <a:p>
              <a:pPr algn="ctr"/>
              <a:r>
                <a:rPr lang="fr-FR" sz="1600" dirty="0" err="1"/>
                <a:t>Dec</a:t>
              </a:r>
              <a:r>
                <a:rPr lang="fr-FR" sz="1600" dirty="0"/>
                <a:t> 2021</a:t>
              </a:r>
              <a:endParaRPr lang="en-GB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D864C79-6256-47A9-AB86-F86CABA222CA}"/>
                </a:ext>
              </a:extLst>
            </p:cNvPr>
            <p:cNvSpPr/>
            <p:nvPr/>
          </p:nvSpPr>
          <p:spPr>
            <a:xfrm>
              <a:off x="5186456" y="4435611"/>
              <a:ext cx="1368152" cy="786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err="1"/>
                <a:t>Formal</a:t>
              </a:r>
              <a:r>
                <a:rPr lang="fr-FR" sz="1600" dirty="0"/>
                <a:t> </a:t>
              </a:r>
            </a:p>
            <a:p>
              <a:pPr algn="ctr"/>
              <a:r>
                <a:rPr lang="fr-FR" sz="1600" dirty="0"/>
                <a:t>GRSP</a:t>
              </a:r>
            </a:p>
            <a:p>
              <a:pPr algn="ctr"/>
              <a:r>
                <a:rPr lang="fr-FR" sz="1600" dirty="0"/>
                <a:t>May 2022</a:t>
              </a:r>
              <a:endParaRPr lang="en-GB" sz="1600" dirty="0"/>
            </a:p>
          </p:txBody>
        </p:sp>
        <p:sp>
          <p:nvSpPr>
            <p:cNvPr id="18" name="Étoile : 5 branches 17">
              <a:extLst>
                <a:ext uri="{FF2B5EF4-FFF2-40B4-BE49-F238E27FC236}">
                  <a16:creationId xmlns:a16="http://schemas.microsoft.com/office/drawing/2014/main" id="{BE0B8978-B26B-4E45-A278-4851FB462971}"/>
                </a:ext>
              </a:extLst>
            </p:cNvPr>
            <p:cNvSpPr/>
            <p:nvPr/>
          </p:nvSpPr>
          <p:spPr>
            <a:xfrm>
              <a:off x="5657813" y="5301212"/>
              <a:ext cx="360040" cy="288028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62E0FEB-6A11-4D84-A17B-FE50CFC267ED}"/>
                </a:ext>
              </a:extLst>
            </p:cNvPr>
            <p:cNvSpPr/>
            <p:nvPr/>
          </p:nvSpPr>
          <p:spPr>
            <a:xfrm>
              <a:off x="6760222" y="4434289"/>
              <a:ext cx="1368152" cy="786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WP29</a:t>
              </a:r>
            </a:p>
            <a:p>
              <a:pPr algn="ctr"/>
              <a:r>
                <a:rPr lang="fr-FR" dirty="0" err="1"/>
                <a:t>Nov</a:t>
              </a:r>
              <a:r>
                <a:rPr lang="fr-FR" dirty="0"/>
                <a:t> 2022</a:t>
              </a:r>
              <a:endParaRPr lang="en-GB" dirty="0"/>
            </a:p>
          </p:txBody>
        </p:sp>
        <p:sp>
          <p:nvSpPr>
            <p:cNvPr id="20" name="Étoile : 5 branches 19">
              <a:extLst>
                <a:ext uri="{FF2B5EF4-FFF2-40B4-BE49-F238E27FC236}">
                  <a16:creationId xmlns:a16="http://schemas.microsoft.com/office/drawing/2014/main" id="{31FC81A9-31E8-4013-9EDF-09A924BB0503}"/>
                </a:ext>
              </a:extLst>
            </p:cNvPr>
            <p:cNvSpPr/>
            <p:nvPr/>
          </p:nvSpPr>
          <p:spPr>
            <a:xfrm>
              <a:off x="7264278" y="5301212"/>
              <a:ext cx="360040" cy="288028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C2C47FD8-6FEA-4358-B26C-1F2EC7D08060}"/>
              </a:ext>
            </a:extLst>
          </p:cNvPr>
          <p:cNvSpPr txBox="1"/>
          <p:nvPr/>
        </p:nvSpPr>
        <p:spPr>
          <a:xfrm>
            <a:off x="963084" y="419550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timeline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86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7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 rot="10800000" flipH="1" flipV="1">
            <a:off x="1259632" y="2638652"/>
            <a:ext cx="69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 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7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9BC3A-4D8E-4702-89A7-3817AB0D7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35477D-C780-4E90-8002-D1BD84059271}">
  <ds:schemaRefs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acccb6d4-dbe5-46d2-b4d3-5733603d8cc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7BAB87-2540-4869-858B-40303685E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489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Calibri</vt:lpstr>
      <vt:lpstr>Courier New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E/ECE/324/Rev.1/Add.99/Rev.2/Amend.5</cp:lastModifiedBy>
  <cp:revision>180</cp:revision>
  <cp:lastPrinted>2019-05-10T01:22:23Z</cp:lastPrinted>
  <dcterms:created xsi:type="dcterms:W3CDTF">2019-05-03T00:03:39Z</dcterms:created>
  <dcterms:modified xsi:type="dcterms:W3CDTF">2021-05-12T08:56:06Z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fd1c0902-ed92-4fed-896d-2e7725de02d4_Enabled">
    <vt:lpwstr>true</vt:lpwstr>
  </property>
  <property fmtid="{D5CDD505-2E9C-101B-9397-08002B2CF9AE}" pid="4" name="MSIP_Label_fd1c0902-ed92-4fed-896d-2e7725de02d4_SetDate">
    <vt:lpwstr>2021-05-10T06:28:40Z</vt:lpwstr>
  </property>
  <property fmtid="{D5CDD505-2E9C-101B-9397-08002B2CF9AE}" pid="5" name="MSIP_Label_fd1c0902-ed92-4fed-896d-2e7725de02d4_Method">
    <vt:lpwstr>Standard</vt:lpwstr>
  </property>
  <property fmtid="{D5CDD505-2E9C-101B-9397-08002B2CF9AE}" pid="6" name="MSIP_Label_fd1c0902-ed92-4fed-896d-2e7725de02d4_Name">
    <vt:lpwstr>Anyone (not protected)</vt:lpwstr>
  </property>
  <property fmtid="{D5CDD505-2E9C-101B-9397-08002B2CF9AE}" pid="7" name="MSIP_Label_fd1c0902-ed92-4fed-896d-2e7725de02d4_SiteId">
    <vt:lpwstr>d6b0bbee-7cd9-4d60-bce6-4a67b543e2ae</vt:lpwstr>
  </property>
  <property fmtid="{D5CDD505-2E9C-101B-9397-08002B2CF9AE}" pid="8" name="MSIP_Label_fd1c0902-ed92-4fed-896d-2e7725de02d4_ActionId">
    <vt:lpwstr>6fdc1a78-2600-4fc2-a814-3d24e37669d7</vt:lpwstr>
  </property>
  <property fmtid="{D5CDD505-2E9C-101B-9397-08002B2CF9AE}" pid="9" name="MSIP_Label_fd1c0902-ed92-4fed-896d-2e7725de02d4_ContentBits">
    <vt:lpwstr>2</vt:lpwstr>
  </property>
</Properties>
</file>