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64" r:id="rId8"/>
    <p:sldId id="265" r:id="rId9"/>
    <p:sldId id="267" r:id="rId10"/>
    <p:sldId id="266" r:id="rId11"/>
    <p:sldId id="259" r:id="rId12"/>
    <p:sldId id="260" r:id="rId13"/>
    <p:sldId id="261" r:id="rId14"/>
    <p:sldId id="262" r:id="rId15"/>
    <p:sldId id="263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oardo Gianotti" userId="4490dee7-4f30-4172-b5ed-357d35e2ab2b" providerId="ADAL" clId="{4C85DAFB-2B49-4151-A213-7C0BDA3E60AD}"/>
    <pc:docChg chg="modSld">
      <pc:chgData name="Edoardo Gianotti" userId="4490dee7-4f30-4172-b5ed-357d35e2ab2b" providerId="ADAL" clId="{4C85DAFB-2B49-4151-A213-7C0BDA3E60AD}" dt="2021-05-11T13:44:06.248" v="5" actId="20577"/>
      <pc:docMkLst>
        <pc:docMk/>
      </pc:docMkLst>
      <pc:sldChg chg="modSp mod">
        <pc:chgData name="Edoardo Gianotti" userId="4490dee7-4f30-4172-b5ed-357d35e2ab2b" providerId="ADAL" clId="{4C85DAFB-2B49-4151-A213-7C0BDA3E60AD}" dt="2021-05-11T13:44:06.248" v="5" actId="20577"/>
        <pc:sldMkLst>
          <pc:docMk/>
          <pc:sldMk cId="464652715" sldId="256"/>
        </pc:sldMkLst>
        <pc:spChg chg="mod">
          <ac:chgData name="Edoardo Gianotti" userId="4490dee7-4f30-4172-b5ed-357d35e2ab2b" providerId="ADAL" clId="{4C85DAFB-2B49-4151-A213-7C0BDA3E60AD}" dt="2021-05-11T13:44:06.248" v="5" actId="20577"/>
          <ac:spMkLst>
            <pc:docMk/>
            <pc:sldMk cId="464652715" sldId="25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11/05/2021</a:t>
            </a:fld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11/05/2021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11/05/2021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11/05/2021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11/05/2021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zzettaufficiale.it/eli/id/2019/10/23/19G00130/sg" TargetMode="External"/><Relationship Id="rId2" Type="http://schemas.openxmlformats.org/officeDocument/2006/relationships/hyperlink" Target="https://www.mit.gov.it/comunicazione/news/seggiolini-antiabbandon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iuvenduti.it/dispositivi-anti-abbandono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1844824"/>
            <a:ext cx="7851648" cy="2260848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Systems to Prevent</a:t>
            </a:r>
            <a:br>
              <a:rPr lang="en-US" sz="4400" dirty="0"/>
            </a:br>
            <a:r>
              <a:rPr lang="en-US" sz="4400" dirty="0"/>
              <a:t>Small Children from</a:t>
            </a:r>
            <a:br>
              <a:rPr lang="en-US" sz="4400" dirty="0"/>
            </a:br>
            <a:r>
              <a:rPr lang="en-US" sz="4400" dirty="0"/>
              <a:t>Being Left Unattended in Vehicles</a:t>
            </a:r>
            <a:endParaRPr lang="it-IT" sz="4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788024" y="116632"/>
            <a:ext cx="3966264" cy="1296144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Informal document GRSP-69-16</a:t>
            </a:r>
          </a:p>
          <a:p>
            <a:r>
              <a:rPr lang="it-IT" dirty="0"/>
              <a:t>(69</a:t>
            </a:r>
            <a:r>
              <a:rPr lang="it-IT" baseline="30000" dirty="0"/>
              <a:t>th </a:t>
            </a:r>
            <a:r>
              <a:rPr lang="it-IT" dirty="0"/>
              <a:t>GRSP, 17- 21 </a:t>
            </a:r>
            <a:r>
              <a:rPr lang="it-IT" dirty="0" err="1"/>
              <a:t>May</a:t>
            </a:r>
            <a:r>
              <a:rPr lang="it-IT" dirty="0"/>
              <a:t> 2021,</a:t>
            </a:r>
          </a:p>
          <a:p>
            <a:r>
              <a:rPr lang="it-IT"/>
              <a:t>agenda item 23(f) )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5061227"/>
            <a:ext cx="79928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/>
              <a:t>Ministry of Sustainable Infrastructure and Mobility</a:t>
            </a:r>
            <a:endParaRPr lang="it-IT" sz="2800" i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4652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Cushion</a:t>
            </a:r>
            <a:r>
              <a:rPr lang="it-IT" dirty="0"/>
              <a:t> under Baby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36912"/>
            <a:ext cx="2209069" cy="299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420888"/>
            <a:ext cx="1553369" cy="141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37112"/>
            <a:ext cx="1413485" cy="146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2105025"/>
            <a:ext cx="22479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686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Reference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https://www.mit.gov.it/comunicazione/news/seggiolini-antiabbandono</a:t>
            </a:r>
            <a:endParaRPr lang="it-IT" dirty="0"/>
          </a:p>
          <a:p>
            <a:r>
              <a:rPr lang="it-IT" dirty="0">
                <a:hlinkClick r:id="rId3"/>
              </a:rPr>
              <a:t>https://www.gazzettaufficiale.it/eli/id/2019/10/23/19G00130/sg</a:t>
            </a:r>
            <a:endParaRPr lang="it-IT" dirty="0"/>
          </a:p>
          <a:p>
            <a:r>
              <a:rPr lang="it-IT" dirty="0">
                <a:hlinkClick r:id="rId4"/>
              </a:rPr>
              <a:t>https://www.piuvenduti.it/dispositivi-anti-abbandono/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5953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3068960"/>
            <a:ext cx="8229600" cy="1143000"/>
          </a:xfrm>
        </p:spPr>
        <p:txBody>
          <a:bodyPr/>
          <a:lstStyle/>
          <a:p>
            <a:pPr algn="ctr"/>
            <a:r>
              <a:rPr lang="it-IT" dirty="0" err="1"/>
              <a:t>Thanks</a:t>
            </a:r>
            <a:r>
              <a:rPr lang="it-IT" dirty="0"/>
              <a:t> for Your </a:t>
            </a:r>
            <a:r>
              <a:rPr lang="it-IT" dirty="0" err="1"/>
              <a:t>Attention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8532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Legal Framework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Law No. 117 of 1</a:t>
            </a:r>
            <a:r>
              <a:rPr lang="en-US" baseline="30000" dirty="0"/>
              <a:t>st</a:t>
            </a:r>
            <a:r>
              <a:rPr lang="en-US" dirty="0"/>
              <a:t> October 2018 - </a:t>
            </a:r>
            <a:r>
              <a:rPr lang="en-US" i="1" dirty="0"/>
              <a:t>concerning use of systems to prevent children from being left unattended in vehicle involuntary </a:t>
            </a:r>
            <a:r>
              <a:rPr lang="en-US" dirty="0"/>
              <a:t>– amended the Italian National Highway Code (art. 172).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Ministerial Decree No. 122 of 2</a:t>
            </a:r>
            <a:r>
              <a:rPr lang="en-US" baseline="30000" dirty="0"/>
              <a:t>nd</a:t>
            </a:r>
            <a:r>
              <a:rPr lang="en-US" dirty="0"/>
              <a:t> October 2019 concerning  administrative and technical rule for systems to prevent children from being left unattended in vehicle involuntary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4077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Main</a:t>
            </a:r>
            <a:r>
              <a:rPr lang="it-IT" dirty="0"/>
              <a:t> Action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Mandatory from 7 November 2019, to have a Child Reminder Systems when a children under 4 years old is transported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 Fiscal incentives are issued for a quick implementation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 An awareness campaigns is carried out.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8358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Ministerial</a:t>
            </a:r>
            <a:r>
              <a:rPr lang="it-IT" dirty="0"/>
              <a:t> </a:t>
            </a:r>
            <a:r>
              <a:rPr lang="it-IT" dirty="0" err="1"/>
              <a:t>Decree</a:t>
            </a:r>
            <a:r>
              <a:rPr lang="it-IT" dirty="0"/>
              <a:t> No. 122 	</a:t>
            </a:r>
            <a:r>
              <a:rPr lang="it-IT" baseline="-25000" dirty="0"/>
              <a:t>(1/4)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The Ministerial Decree identifies three different type of system to prevent children from being left unattended in vehicle involuntary: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n-US" dirty="0"/>
              <a:t>System originally integrated in vehicles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n-US" dirty="0"/>
              <a:t>System originally integrated in child restraint systems itself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n-US" dirty="0"/>
              <a:t>Separate system</a:t>
            </a:r>
          </a:p>
          <a:p>
            <a:pPr algn="just"/>
            <a:r>
              <a:rPr lang="en-US" dirty="0"/>
              <a:t>For each type of system, the functionality requirements and the applicable technical standards are established.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3489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Ministerial</a:t>
            </a:r>
            <a:r>
              <a:rPr lang="it-IT" dirty="0"/>
              <a:t> </a:t>
            </a:r>
            <a:r>
              <a:rPr lang="it-IT" dirty="0" err="1"/>
              <a:t>Decree</a:t>
            </a:r>
            <a:r>
              <a:rPr lang="it-IT" dirty="0"/>
              <a:t> No. 122 	</a:t>
            </a:r>
            <a:r>
              <a:rPr lang="it-IT" baseline="-25000" dirty="0"/>
              <a:t>(2/4)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u="sng" dirty="0"/>
              <a:t>Functional requirements for all system (1/2)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US" dirty="0"/>
              <a:t>The system shall signal to the driver of the vehicle that a child is left on the vehicle on which he is transported by activating one of the signals referred to letter d);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US" dirty="0"/>
              <a:t>The system shall activate automatically at each use, without further action by the driver;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US" dirty="0"/>
              <a:t>The system shall give a confirmation signal to the driver at the moment of activation;</a:t>
            </a:r>
          </a:p>
        </p:txBody>
      </p:sp>
    </p:spTree>
    <p:extLst>
      <p:ext uri="{BB962C8B-B14F-4D97-AF65-F5344CB8AC3E}">
        <p14:creationId xmlns:p14="http://schemas.microsoft.com/office/powerpoint/2010/main" val="1013846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Ministerial</a:t>
            </a:r>
            <a:r>
              <a:rPr lang="it-IT" dirty="0"/>
              <a:t> </a:t>
            </a:r>
            <a:r>
              <a:rPr lang="it-IT" dirty="0" err="1"/>
              <a:t>Decree</a:t>
            </a:r>
            <a:r>
              <a:rPr lang="it-IT" dirty="0"/>
              <a:t> No. 122 	</a:t>
            </a:r>
            <a:r>
              <a:rPr lang="it-IT" baseline="-25000" dirty="0"/>
              <a:t>(3/4)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u="sng" dirty="0"/>
              <a:t>Functional requirements for all system (2/2)</a:t>
            </a:r>
          </a:p>
          <a:p>
            <a:pPr marL="514350" indent="-514350" algn="just">
              <a:buFont typeface="+mj-lt"/>
              <a:buAutoNum type="alphaLcParenR" startAt="4"/>
            </a:pPr>
            <a:r>
              <a:rPr lang="en-US" dirty="0"/>
              <a:t>In case of the system detects that an alarm signal is needed, the signal shall obtain the driver's attention promptly  by a visual and acoustic or visual and haptic signals, perceptible inside or outside the vehicle</a:t>
            </a:r>
          </a:p>
          <a:p>
            <a:pPr marL="514350" indent="-514350" algn="just">
              <a:buFont typeface="+mj-lt"/>
              <a:buAutoNum type="alphaLcParenR" startAt="4"/>
            </a:pPr>
            <a:r>
              <a:rPr lang="en-US" dirty="0"/>
              <a:t>The system shall activate the communication system indicated in letter g);</a:t>
            </a:r>
          </a:p>
          <a:p>
            <a:pPr marL="514350" indent="-514350" algn="just">
              <a:buFont typeface="+mj-lt"/>
              <a:buAutoNum type="alphaLcParenR" startAt="4"/>
            </a:pPr>
            <a:r>
              <a:rPr lang="en-US" dirty="0"/>
              <a:t>If powered by a battery, the system shall signal to the driver the low levels of remaining charge;</a:t>
            </a:r>
          </a:p>
          <a:p>
            <a:pPr marL="514350" indent="-514350" algn="just">
              <a:buFont typeface="+mj-lt"/>
              <a:buAutoNum type="alphaLcParenR" startAt="4"/>
            </a:pPr>
            <a:r>
              <a:rPr lang="en-US" dirty="0"/>
              <a:t>The system may be equipped with an automatic communication system for sending messages or calls via wireless mobile communication networks.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1141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Ministerial</a:t>
            </a:r>
            <a:r>
              <a:rPr lang="it-IT" dirty="0"/>
              <a:t> </a:t>
            </a:r>
            <a:r>
              <a:rPr lang="it-IT" dirty="0" err="1"/>
              <a:t>Decree</a:t>
            </a:r>
            <a:r>
              <a:rPr lang="it-IT" dirty="0"/>
              <a:t> No. 122 	</a:t>
            </a:r>
            <a:r>
              <a:rPr lang="it-IT" baseline="-25000" dirty="0"/>
              <a:t>(4/4)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u="sng" dirty="0"/>
              <a:t>Technical requirements for separate system</a:t>
            </a:r>
          </a:p>
          <a:p>
            <a:pPr marL="0" indent="0" algn="just">
              <a:buNone/>
            </a:pPr>
            <a:endParaRPr lang="en-US" dirty="0"/>
          </a:p>
          <a:p>
            <a:pPr marL="514350" indent="-514350" algn="just">
              <a:buFont typeface="+mj-lt"/>
              <a:buAutoNum type="alphaLcParenR"/>
            </a:pPr>
            <a:r>
              <a:rPr lang="en-US" dirty="0"/>
              <a:t>The system must be based on electronic systems with usage logics or which use special sensors;</a:t>
            </a:r>
          </a:p>
          <a:p>
            <a:pPr marL="0" indent="0" algn="just">
              <a:buNone/>
            </a:pPr>
            <a:endParaRPr lang="en-US" dirty="0"/>
          </a:p>
          <a:p>
            <a:pPr marL="514350" indent="-514350" algn="just">
              <a:buFont typeface="+mj-lt"/>
              <a:buAutoNum type="alphaLcParenR"/>
            </a:pPr>
            <a:r>
              <a:rPr lang="en-US" dirty="0"/>
              <a:t>When interacting with the vehicle or with a child restraint system, the system shall not effect the type approval of vehicle or child restraint system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2797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it-IT" sz="6000" dirty="0" err="1"/>
              <a:t>Examples</a:t>
            </a:r>
            <a:r>
              <a:rPr lang="it-IT" sz="6000" dirty="0"/>
              <a:t> of best-</a:t>
            </a:r>
            <a:r>
              <a:rPr lang="it-IT" sz="6000" dirty="0" err="1"/>
              <a:t>selling</a:t>
            </a:r>
            <a:r>
              <a:rPr lang="it-IT" sz="6000" dirty="0"/>
              <a:t> </a:t>
            </a:r>
            <a:r>
              <a:rPr lang="it-IT" sz="6000" dirty="0" err="1"/>
              <a:t>products</a:t>
            </a:r>
            <a:endParaRPr lang="it-IT" sz="6000" dirty="0"/>
          </a:p>
        </p:txBody>
      </p:sp>
    </p:spTree>
    <p:extLst>
      <p:ext uri="{BB962C8B-B14F-4D97-AF65-F5344CB8AC3E}">
        <p14:creationId xmlns:p14="http://schemas.microsoft.com/office/powerpoint/2010/main" val="345075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Device on </a:t>
            </a:r>
            <a:r>
              <a:rPr lang="it-IT" dirty="0" err="1"/>
              <a:t>Safety</a:t>
            </a:r>
            <a:r>
              <a:rPr lang="it-IT" dirty="0"/>
              <a:t> </a:t>
            </a:r>
            <a:r>
              <a:rPr lang="it-IT" dirty="0" err="1"/>
              <a:t>Belt</a:t>
            </a:r>
            <a:endParaRPr lang="it-IT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068" y="1935163"/>
            <a:ext cx="2985863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338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4" ma:contentTypeDescription="Crée un document." ma:contentTypeScope="" ma:versionID="783b397b26ea95e37a968435c31fa140">
  <xsd:schema xmlns:xsd="http://www.w3.org/2001/XMLSchema" xmlns:xs="http://www.w3.org/2001/XMLSchema" xmlns:p="http://schemas.microsoft.com/office/2006/metadata/properties" xmlns:ns2="4b4a1c0d-4a69-4996-a84a-fc699b9f49de" xmlns:ns3="acccb6d4-dbe5-46d2-b4d3-5733603d8cc6" targetNamespace="http://schemas.microsoft.com/office/2006/metadata/properties" ma:root="true" ma:fieldsID="794255d35b1c615061a167b13bf7cd1f" ns2:_="" ns3:_="">
    <xsd:import namespace="4b4a1c0d-4a69-4996-a84a-fc699b9f49de"/>
    <xsd:import namespace="acccb6d4-dbe5-46d2-b4d3-5733603d8c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3BF7E4-8E05-4730-B447-816BDA2D6F33}">
  <ds:schemaRefs>
    <ds:schemaRef ds:uri="http://purl.org/dc/elements/1.1/"/>
    <ds:schemaRef ds:uri="http://schemas.microsoft.com/office/2006/metadata/properties"/>
    <ds:schemaRef ds:uri="4b4a1c0d-4a69-4996-a84a-fc699b9f49d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cccb6d4-dbe5-46d2-b4d3-5733603d8cc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0F69879-1F6E-4B8B-98B4-000B73DE6A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8825E6-F1E0-4B36-9D62-588CD451058E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165</TotalTime>
  <Words>506</Words>
  <Application>Microsoft Office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Constantia</vt:lpstr>
      <vt:lpstr>Wingdings 2</vt:lpstr>
      <vt:lpstr>Equinozio</vt:lpstr>
      <vt:lpstr>Systems to Prevent Small Children from Being Left Unattended in Vehicles</vt:lpstr>
      <vt:lpstr>Legal Framework</vt:lpstr>
      <vt:lpstr>Main Action</vt:lpstr>
      <vt:lpstr>Ministerial Decree No. 122  (1/4)</vt:lpstr>
      <vt:lpstr>Ministerial Decree No. 122  (2/4)</vt:lpstr>
      <vt:lpstr>Ministerial Decree No. 122  (3/4)</vt:lpstr>
      <vt:lpstr>Ministerial Decree No. 122  (4/4)</vt:lpstr>
      <vt:lpstr>Examples of best-selling products</vt:lpstr>
      <vt:lpstr>Device on Safety Belt</vt:lpstr>
      <vt:lpstr>Cushion under Baby</vt:lpstr>
      <vt:lpstr>Reference</vt:lpstr>
      <vt:lpstr>Thanks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to Prevent Small Children from Being Left Unattended in Vehicles</dc:title>
  <dc:creator>Luca Rocco</dc:creator>
  <cp:lastModifiedBy>E/ECE/324/Rev.1/Add.99/Rev.2/Amend.5</cp:lastModifiedBy>
  <cp:revision>14</cp:revision>
  <dcterms:created xsi:type="dcterms:W3CDTF">2021-03-03T12:10:15Z</dcterms:created>
  <dcterms:modified xsi:type="dcterms:W3CDTF">2021-05-11T13:44:10Z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0x0101003B8422D08C252547BB1CFA7F78E2CB83</vt:lpwstr>
  </property>
</Properties>
</file>