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7" r:id="rId5"/>
    <p:sldId id="288" r:id="rId6"/>
    <p:sldId id="289" r:id="rId7"/>
    <p:sldId id="290" r:id="rId8"/>
    <p:sldId id="291" r:id="rId9"/>
    <p:sldId id="292" r:id="rId10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A15D6-5AED-4D8A-8AD7-6AF344EC8BEA}" v="6" dt="2021-05-10T16:45:00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00" d="100"/>
          <a:sy n="100" d="100"/>
        </p:scale>
        <p:origin x="60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e Boudol" userId="65aedaec-e4a6-45e4-96c4-adb2788ceca8" providerId="ADAL" clId="{2D3A15D6-5AED-4D8A-8AD7-6AF344EC8BEA}"/>
    <pc:docChg chg="modSld">
      <pc:chgData name="Benedicte Boudol" userId="65aedaec-e4a6-45e4-96c4-adb2788ceca8" providerId="ADAL" clId="{2D3A15D6-5AED-4D8A-8AD7-6AF344EC8BEA}" dt="2021-05-10T16:44:44.844" v="2"/>
      <pc:docMkLst>
        <pc:docMk/>
      </pc:docMkLst>
      <pc:sldChg chg="modSp">
        <pc:chgData name="Benedicte Boudol" userId="65aedaec-e4a6-45e4-96c4-adb2788ceca8" providerId="ADAL" clId="{2D3A15D6-5AED-4D8A-8AD7-6AF344EC8BEA}" dt="2021-05-10T16:44:44.844" v="2"/>
        <pc:sldMkLst>
          <pc:docMk/>
          <pc:sldMk cId="630839670" sldId="288"/>
        </pc:sldMkLst>
        <pc:spChg chg="mod">
          <ac:chgData name="Benedicte Boudol" userId="65aedaec-e4a6-45e4-96c4-adb2788ceca8" providerId="ADAL" clId="{2D3A15D6-5AED-4D8A-8AD7-6AF344EC8BEA}" dt="2021-05-10T16:44:44.844" v="2"/>
          <ac:spMkLst>
            <pc:docMk/>
            <pc:sldMk cId="630839670" sldId="288"/>
            <ac:spMk id="8" creationId="{3AA6C6EB-1BE8-4FA5-B37B-F29C253C58E9}"/>
          </ac:spMkLst>
        </pc:spChg>
      </pc:sldChg>
      <pc:sldChg chg="modSp">
        <pc:chgData name="Benedicte Boudol" userId="65aedaec-e4a6-45e4-96c4-adb2788ceca8" providerId="ADAL" clId="{2D3A15D6-5AED-4D8A-8AD7-6AF344EC8BEA}" dt="2021-05-10T16:44:33.128" v="1"/>
        <pc:sldMkLst>
          <pc:docMk/>
          <pc:sldMk cId="2636998429" sldId="292"/>
        </pc:sldMkLst>
        <pc:spChg chg="mod">
          <ac:chgData name="Benedicte Boudol" userId="65aedaec-e4a6-45e4-96c4-adb2788ceca8" providerId="ADAL" clId="{2D3A15D6-5AED-4D8A-8AD7-6AF344EC8BEA}" dt="2021-05-10T16:44:33.128" v="1"/>
          <ac:spMkLst>
            <pc:docMk/>
            <pc:sldMk cId="2636998429" sldId="292"/>
            <ac:spMk id="8" creationId="{D5DA78FF-442D-4972-A2BB-F3FA05F1DF7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ki3xrq/Webex-Meetings-Suite-System-Requiremen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webex.com/en-us/nrbgeodb/Join-a-Webex-Meet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cid:ii_kaeb6ys6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Passive Safety (GRSP)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Virtual meeting participation guidelines (</a:t>
            </a:r>
            <a:r>
              <a:rPr lang="en-US" sz="1800" dirty="0" err="1">
                <a:solidFill>
                  <a:schemeClr val="bg1"/>
                </a:solidFill>
              </a:rPr>
              <a:t>Webex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i="1" dirty="0"/>
              <a:t>Prepare and check your equipment </a:t>
            </a:r>
            <a:r>
              <a:rPr lang="en-US" b="1" i="1" dirty="0"/>
              <a:t>at least 2 days before meeting </a:t>
            </a:r>
            <a:endParaRPr lang="en-US" dirty="0"/>
          </a:p>
          <a:p>
            <a:r>
              <a:rPr lang="en-US" sz="2000" b="1" dirty="0"/>
              <a:t>Device: </a:t>
            </a:r>
            <a:r>
              <a:rPr lang="en-US" sz="2000" dirty="0"/>
              <a:t>Preferred options - </a:t>
            </a:r>
            <a:r>
              <a:rPr lang="en-US" sz="2000" b="1" dirty="0"/>
              <a:t>PC</a:t>
            </a:r>
            <a:r>
              <a:rPr lang="en-US" sz="2000" dirty="0"/>
              <a:t>: Window 7, 8, 10, Vista, XP or </a:t>
            </a:r>
            <a:r>
              <a:rPr lang="en-US" sz="2000" b="1" dirty="0"/>
              <a:t>MAC</a:t>
            </a:r>
            <a:r>
              <a:rPr lang="en-US" sz="2000" dirty="0"/>
              <a:t>: macOS X with macOS 10.7 or later. </a:t>
            </a:r>
          </a:p>
          <a:p>
            <a:endParaRPr lang="en-GB" sz="2000" dirty="0"/>
          </a:p>
          <a:p>
            <a:r>
              <a:rPr lang="en-US" sz="2000" i="1" dirty="0"/>
              <a:t>Other options: Mobile phone, Tablet (iOS, Android). </a:t>
            </a:r>
            <a:r>
              <a:rPr lang="en-US" sz="2000" dirty="0"/>
              <a:t>Plug your device into a power source to avoid interruptions. </a:t>
            </a:r>
          </a:p>
          <a:p>
            <a:r>
              <a:rPr lang="en-GB" sz="2000" b="1" dirty="0"/>
              <a:t>Browsers: </a:t>
            </a:r>
            <a:r>
              <a:rPr lang="en-GB" sz="2000" i="1" dirty="0"/>
              <a:t>options: Safari, Firefox, Chrome, Internet Explorer, Microsoft Edge</a:t>
            </a:r>
            <a:r>
              <a:rPr lang="en-GB" sz="2000" dirty="0"/>
              <a:t>. </a:t>
            </a:r>
          </a:p>
          <a:p>
            <a:r>
              <a:rPr lang="en-US" sz="2000" b="1" dirty="0"/>
              <a:t>Internet connection: </a:t>
            </a:r>
            <a:r>
              <a:rPr lang="en-US" sz="2000" dirty="0"/>
              <a:t>Preferred option - Broadband wired. </a:t>
            </a:r>
            <a:r>
              <a:rPr lang="en-US" sz="2000" i="1" dirty="0"/>
              <a:t>Other options: wireless (WIFI, 3G or 4G/LTE)</a:t>
            </a:r>
            <a:r>
              <a:rPr lang="en-US" sz="2000" dirty="0"/>
              <a:t>. </a:t>
            </a:r>
          </a:p>
          <a:p>
            <a:r>
              <a:rPr lang="en-US" sz="2000" b="1" dirty="0"/>
              <a:t>Location: </a:t>
            </a:r>
            <a:r>
              <a:rPr lang="en-US" sz="2000" dirty="0"/>
              <a:t>Please stay in a fixed location. </a:t>
            </a:r>
          </a:p>
          <a:p>
            <a:r>
              <a:rPr lang="en-US" sz="2000" b="1" dirty="0"/>
              <a:t>Headset: </a:t>
            </a:r>
            <a:r>
              <a:rPr lang="en-US" sz="2000" dirty="0"/>
              <a:t>Preferred option: USB plug-in. </a:t>
            </a:r>
            <a:r>
              <a:rPr lang="en-US" sz="2000" i="1" dirty="0"/>
              <a:t>Other options: wireless Bluetooth. </a:t>
            </a:r>
            <a:endParaRPr lang="en-US" sz="2000" dirty="0"/>
          </a:p>
          <a:p>
            <a:r>
              <a:rPr lang="en-US" sz="2000" b="1" dirty="0"/>
              <a:t>Webcam: </a:t>
            </a:r>
            <a:r>
              <a:rPr lang="en-US" sz="2000" dirty="0"/>
              <a:t>Preferred option: External USB HD webcam. </a:t>
            </a:r>
            <a:r>
              <a:rPr lang="en-US" sz="2000" i="1" dirty="0"/>
              <a:t>Other option: built-in webcam. </a:t>
            </a:r>
            <a:endParaRPr lang="en-US" sz="2000" dirty="0"/>
          </a:p>
          <a:p>
            <a:r>
              <a:rPr lang="en-US" sz="2000" b="1" dirty="0"/>
              <a:t>Configuration: </a:t>
            </a:r>
            <a:r>
              <a:rPr lang="en-US" sz="2000" dirty="0"/>
              <a:t>Use a quality, validated configuration if you have to intervene in an official meeting. Avoid as much as possible using the PC’s integrated speakers and microphone. </a:t>
            </a:r>
          </a:p>
          <a:p>
            <a:r>
              <a:rPr lang="en-US" sz="2000" dirty="0"/>
              <a:t>For more information about requirements and device compatibility, 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dirty="0"/>
              <a:t>. 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GRSP-69-12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GRSP, 17-21 May 2021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6826" y="6250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Test your connection to </a:t>
            </a:r>
            <a:r>
              <a:rPr lang="en-US" i="1" dirty="0" err="1"/>
              <a:t>Webex</a:t>
            </a:r>
            <a:r>
              <a:rPr lang="en-US" i="1" dirty="0"/>
              <a:t> </a:t>
            </a:r>
            <a:r>
              <a:rPr lang="en-US" b="1" i="1" dirty="0"/>
              <a:t>at least 2 days before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 a </a:t>
            </a:r>
            <a:r>
              <a:rPr lang="en-US" sz="2000" dirty="0" err="1"/>
              <a:t>Webex</a:t>
            </a:r>
            <a:r>
              <a:rPr lang="en-US" sz="2000" dirty="0"/>
              <a:t> live test by connecting to </a:t>
            </a:r>
            <a:br>
              <a:rPr lang="en-US" sz="2000" dirty="0"/>
            </a:br>
            <a:r>
              <a:rPr lang="en-US" sz="2000" b="1" dirty="0"/>
              <a:t>https://www.webex.com/test-meeting.html/</a:t>
            </a:r>
            <a:r>
              <a:rPr lang="en-US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case of problem, please liaise with your IT support team.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the same IT environment and equipment for testing and connecting to the meeting.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will be contributing content to the webinar, you should coordinate with the event organizers to ensure your content abides by relevant document exchange, content sensitivity or privacy matters. </a:t>
            </a:r>
          </a:p>
          <a:p>
            <a:endParaRPr lang="en-GB" dirty="0"/>
          </a:p>
          <a:p>
            <a:r>
              <a:rPr lang="en-US" i="1" dirty="0"/>
              <a:t>Join the </a:t>
            </a:r>
            <a:r>
              <a:rPr lang="en-US" i="1" dirty="0" err="1"/>
              <a:t>Webex</a:t>
            </a:r>
            <a:r>
              <a:rPr lang="en-US" i="1" dirty="0"/>
              <a:t> meeting </a:t>
            </a:r>
            <a:r>
              <a:rPr lang="en-US" b="1" i="1" dirty="0"/>
              <a:t>at least 10-15 minutes before the start of the meeting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your preferred option to connect by clicking on the appropriate link in the email invitation.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Click </a:t>
            </a:r>
            <a:r>
              <a:rPr lang="en-US" sz="2000" b="1" dirty="0">
                <a:hlinkClick r:id="rId2"/>
              </a:rPr>
              <a:t>here</a:t>
            </a:r>
            <a:r>
              <a:rPr lang="en-US" sz="2000" b="1" dirty="0"/>
              <a:t> </a:t>
            </a:r>
            <a:r>
              <a:rPr lang="en-US" sz="2000" dirty="0"/>
              <a:t>to find detailed information about how to connect to a </a:t>
            </a:r>
            <a:r>
              <a:rPr lang="en-US" sz="2000" dirty="0" err="1"/>
              <a:t>Webex</a:t>
            </a:r>
            <a:r>
              <a:rPr lang="en-US" sz="2000" dirty="0"/>
              <a:t> session.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AA6C6EB-1BE8-4FA5-B37B-F29C253C58E9}"/>
              </a:ext>
            </a:extLst>
          </p:cNvPr>
          <p:cNvSpPr txBox="1">
            <a:spLocks/>
          </p:cNvSpPr>
          <p:nvPr/>
        </p:nvSpPr>
        <p:spPr>
          <a:xfrm>
            <a:off x="1426826" y="294235"/>
            <a:ext cx="8280920" cy="1210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Passive Safety (GRSP)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0" name="Textfeld 39">
            <a:extLst>
              <a:ext uri="{FF2B5EF4-FFF2-40B4-BE49-F238E27FC236}">
                <a16:creationId xmlns:a16="http://schemas.microsoft.com/office/drawing/2014/main" id="{A9F2DCCA-2804-4790-9712-62743DEFD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26" y="6250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feld 12">
            <a:extLst>
              <a:ext uri="{FF2B5EF4-FFF2-40B4-BE49-F238E27FC236}">
                <a16:creationId xmlns:a16="http://schemas.microsoft.com/office/drawing/2014/main" id="{9DAF2B59-1B76-407D-B6F8-90E84D073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GRSP-69-12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GRSP, 17-21 May 2021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080" y="1504381"/>
            <a:ext cx="8280920" cy="5323797"/>
          </a:xfrm>
        </p:spPr>
        <p:txBody>
          <a:bodyPr>
            <a:noAutofit/>
          </a:bodyPr>
          <a:lstStyle/>
          <a:p>
            <a:r>
              <a:rPr lang="en-GB" dirty="0"/>
              <a:t> </a:t>
            </a:r>
            <a:r>
              <a:rPr lang="en-GB" b="1" dirty="0"/>
              <a:t>Best practices</a:t>
            </a:r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Only use video when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Turn on an overhead/front light and face a window if possible.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Avoid backlight.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Frame your image.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Check the background – simple/neutral is best. </a:t>
            </a:r>
          </a:p>
          <a:p>
            <a:r>
              <a:rPr lang="en-GB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</a:t>
            </a:r>
            <a:r>
              <a:rPr lang="en-US" sz="2000" b="1" dirty="0"/>
              <a:t>a quiet </a:t>
            </a:r>
            <a:r>
              <a:rPr lang="en-US" sz="2000" dirty="0"/>
              <a:t>environment and reduce background noise.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headset (do not put the microphone too close to your mouth).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Adjust the volume of your headphones.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 only one device at a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/>
              <a:t>Always mute your microphone when you are not speaking.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Speak clearly with a normal voice when you take the floor. </a:t>
            </a:r>
          </a:p>
          <a:p>
            <a:r>
              <a:rPr lang="en-GB" dirty="0"/>
              <a:t>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B854E6-0330-4935-A29A-D06804D50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7" y="2204864"/>
            <a:ext cx="1185750" cy="1381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AED555-1EFD-40E1-9727-F432E65DA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17" y="4653136"/>
            <a:ext cx="1027650" cy="134186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420D5AD-F5CA-4DF8-9145-55FB76BF367D}"/>
              </a:ext>
            </a:extLst>
          </p:cNvPr>
          <p:cNvSpPr txBox="1">
            <a:spLocks/>
          </p:cNvSpPr>
          <p:nvPr/>
        </p:nvSpPr>
        <p:spPr>
          <a:xfrm>
            <a:off x="1426826" y="294235"/>
            <a:ext cx="8280920" cy="1210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>
                <a:solidFill>
                  <a:schemeClr val="bg1"/>
                </a:solidFill>
              </a:rPr>
              <a:t>Working Party on Passive Safety (GRSP)</a:t>
            </a:r>
            <a:br>
              <a:rPr lang="en-GB" sz="2400">
                <a:solidFill>
                  <a:schemeClr val="bg1"/>
                </a:solidFill>
              </a:rPr>
            </a:br>
            <a:r>
              <a:rPr lang="en-GB" sz="180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2" name="Textfeld 39">
            <a:extLst>
              <a:ext uri="{FF2B5EF4-FFF2-40B4-BE49-F238E27FC236}">
                <a16:creationId xmlns:a16="http://schemas.microsoft.com/office/drawing/2014/main" id="{232B2C01-92A2-47E6-B24C-764AFA82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26" y="6250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4FF3FE5-92E6-47ED-8EED-628D58CF8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GRSP-69-12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GRSP, 17-21 May 2021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2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r>
              <a:rPr lang="en-US" i="1" dirty="0"/>
              <a:t>Interacting with GRSP</a:t>
            </a:r>
            <a:endParaRPr lang="en-US" dirty="0"/>
          </a:p>
          <a:p>
            <a:r>
              <a:rPr lang="en-US" sz="2000" dirty="0"/>
              <a:t>If you want to ask a question or take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Get into the chat feature</a:t>
            </a:r>
          </a:p>
          <a:p>
            <a:r>
              <a:rPr lang="en-US" sz="2000" dirty="0"/>
              <a:t>      (please do not use the raise my hand button, </a:t>
            </a:r>
            <a:br>
              <a:rPr lang="en-US" sz="2000" dirty="0"/>
            </a:br>
            <a:r>
              <a:rPr lang="en-US" sz="2000" dirty="0"/>
              <a:t>      the Chair won’t see 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Select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Request for the floor by typing “Floor”</a:t>
            </a:r>
            <a:br>
              <a:rPr lang="en-US" sz="2000" dirty="0"/>
            </a:br>
            <a:r>
              <a:rPr lang="en-US" sz="2000" dirty="0"/>
              <a:t>Or type your question : </a:t>
            </a:r>
            <a:r>
              <a:rPr lang="en-US" sz="2000" dirty="0" err="1"/>
              <a:t>eg</a:t>
            </a:r>
            <a:r>
              <a:rPr lang="en-US" sz="2000" dirty="0"/>
              <a:t>.“can you please clarify…”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Wait for the Chair to give you the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Unmute yourself before speaking, and if you want, turn on the video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urgent and you want to react to a specific statement, unmute yourself and ask the chair directly for an intervention.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Mute yourself after your intervention.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5C8F54-62AC-439E-B151-DE3F3AC9B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650" y="1176149"/>
            <a:ext cx="5086350" cy="762000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4438E78-987E-4418-ACB4-B8E4EE4371E6}"/>
              </a:ext>
            </a:extLst>
          </p:cNvPr>
          <p:cNvCxnSpPr>
            <a:cxnSpLocks/>
          </p:cNvCxnSpPr>
          <p:nvPr/>
        </p:nvCxnSpPr>
        <p:spPr>
          <a:xfrm flipV="1">
            <a:off x="3296816" y="1768794"/>
            <a:ext cx="4928021" cy="724103"/>
          </a:xfrm>
          <a:prstGeom prst="bentConnector3">
            <a:avLst>
              <a:gd name="adj1" fmla="val 9990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3D9AD01-FCDE-42BF-9ECF-72D7F4F8456A}"/>
              </a:ext>
            </a:extLst>
          </p:cNvPr>
          <p:cNvCxnSpPr>
            <a:cxnSpLocks/>
          </p:cNvCxnSpPr>
          <p:nvPr/>
        </p:nvCxnSpPr>
        <p:spPr>
          <a:xfrm flipV="1">
            <a:off x="2360712" y="3065996"/>
            <a:ext cx="4452157" cy="507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490A83-59CE-444F-BA42-2C217A190EC2}"/>
              </a:ext>
            </a:extLst>
          </p:cNvPr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0" t="43529" r="-5" b="5657"/>
          <a:stretch>
            <a:fillRect/>
          </a:stretch>
        </p:blipFill>
        <p:spPr bwMode="auto">
          <a:xfrm>
            <a:off x="6969224" y="2714527"/>
            <a:ext cx="2304256" cy="2010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08AA22E-3E13-41D4-9C4E-82760875A190}"/>
              </a:ext>
            </a:extLst>
          </p:cNvPr>
          <p:cNvSpPr/>
          <p:nvPr/>
        </p:nvSpPr>
        <p:spPr>
          <a:xfrm>
            <a:off x="6883161" y="2919016"/>
            <a:ext cx="734135" cy="293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125B9C4-DB80-4EEA-BE79-CF5439B7BD0F}"/>
              </a:ext>
            </a:extLst>
          </p:cNvPr>
          <p:cNvSpPr txBox="1">
            <a:spLocks/>
          </p:cNvSpPr>
          <p:nvPr/>
        </p:nvSpPr>
        <p:spPr>
          <a:xfrm>
            <a:off x="1426826" y="294235"/>
            <a:ext cx="8280920" cy="1210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>
                <a:solidFill>
                  <a:schemeClr val="bg1"/>
                </a:solidFill>
              </a:rPr>
              <a:t>Working Party on Passive Safety (GRSP)</a:t>
            </a:r>
            <a:br>
              <a:rPr lang="en-GB" sz="2400">
                <a:solidFill>
                  <a:schemeClr val="bg1"/>
                </a:solidFill>
              </a:rPr>
            </a:br>
            <a:r>
              <a:rPr lang="en-GB" sz="180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6" name="Textfeld 39">
            <a:extLst>
              <a:ext uri="{FF2B5EF4-FFF2-40B4-BE49-F238E27FC236}">
                <a16:creationId xmlns:a16="http://schemas.microsoft.com/office/drawing/2014/main" id="{503A79A0-F02E-4A85-B895-0E9462764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26" y="6250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feld 12">
            <a:extLst>
              <a:ext uri="{FF2B5EF4-FFF2-40B4-BE49-F238E27FC236}">
                <a16:creationId xmlns:a16="http://schemas.microsoft.com/office/drawing/2014/main" id="{17EA9BC3-B835-4FDE-B272-ACAA75265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GRSP-69-12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GRSP, 17-21 May 2021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8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GRSP session will be recorded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Endorsement of working / informal documents will take place orally, with the Chair asking for abstention / objection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Abstention / objection can be sent via the Chat or by requesting the floor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 addition, about 10 seconds of reaction time will be given by the Chair to Contracting Parties before endorsement of the document(s) from the GRSP.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Following the meeting, the list of decisions will be circulated to delegations and their permanent missions in Geneva for final confirmation by the established silence procedure, for 10 days (GRSP-67-03)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FC674F-83D6-47C1-881E-B0A3F3A09314}"/>
              </a:ext>
            </a:extLst>
          </p:cNvPr>
          <p:cNvSpPr txBox="1">
            <a:spLocks/>
          </p:cNvSpPr>
          <p:nvPr/>
        </p:nvSpPr>
        <p:spPr>
          <a:xfrm>
            <a:off x="1426826" y="294235"/>
            <a:ext cx="8280920" cy="1210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>
                <a:solidFill>
                  <a:schemeClr val="bg1"/>
                </a:solidFill>
              </a:rPr>
              <a:t>Working Party on Passive Safety (GRSP)</a:t>
            </a:r>
            <a:br>
              <a:rPr lang="en-GB" sz="2400">
                <a:solidFill>
                  <a:schemeClr val="bg1"/>
                </a:solidFill>
              </a:rPr>
            </a:br>
            <a:r>
              <a:rPr lang="en-GB" sz="180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C9026E9A-E432-4D1B-B264-E286A2D4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GRSP-69-12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GRSP, 17-21 May 2021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39">
            <a:extLst>
              <a:ext uri="{FF2B5EF4-FFF2-40B4-BE49-F238E27FC236}">
                <a16:creationId xmlns:a16="http://schemas.microsoft.com/office/drawing/2014/main" id="{7EA40E65-92EE-44E5-8C38-CEBEFE3D1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26" y="6250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3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777536" cy="53237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 will be a short, 10-min, comfort break during each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survey is expected to be sent to registered users after the meeting to evaluate the virtual GRSP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DA78FF-442D-4972-A2BB-F3FA05F1DF7F}"/>
              </a:ext>
            </a:extLst>
          </p:cNvPr>
          <p:cNvSpPr txBox="1">
            <a:spLocks/>
          </p:cNvSpPr>
          <p:nvPr/>
        </p:nvSpPr>
        <p:spPr>
          <a:xfrm>
            <a:off x="1426826" y="294235"/>
            <a:ext cx="8280920" cy="1210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Passive Safety (GRSP)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Virtual meeting participation guidelines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1E3F9BF6-713F-4946-84C7-4884B9BB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GRSP-69-12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69th GRSP, 17-21 May 2021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39">
            <a:extLst>
              <a:ext uri="{FF2B5EF4-FFF2-40B4-BE49-F238E27FC236}">
                <a16:creationId xmlns:a16="http://schemas.microsoft.com/office/drawing/2014/main" id="{B914A9E0-CB47-4ADA-9B87-2E21C9322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26" y="62508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98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D300A-F12F-41BE-967B-EDA801D07A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C8920F-F299-4A5D-94DB-694031EA4B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6C99C5-D63C-4C54-AAE0-33FE0E9F5E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851</Words>
  <Application>Microsoft Office PowerPoint</Application>
  <PresentationFormat>A4 Paper (210x297 mm)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Working Party on Passive Safety (GRSP) Virtual meeting participation guidelines (Webex)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Benedicte Boudol</cp:lastModifiedBy>
  <cp:revision>180</cp:revision>
  <cp:lastPrinted>2017-05-22T14:09:07Z</cp:lastPrinted>
  <dcterms:created xsi:type="dcterms:W3CDTF">2014-05-01T14:53:07Z</dcterms:created>
  <dcterms:modified xsi:type="dcterms:W3CDTF">2021-05-10T16:45:01Z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