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62" r:id="rId2"/>
  </p:sldMasterIdLst>
  <p:notesMasterIdLst>
    <p:notesMasterId r:id="rId26"/>
  </p:notesMasterIdLst>
  <p:handoutMasterIdLst>
    <p:handoutMasterId r:id="rId27"/>
  </p:handoutMasterIdLst>
  <p:sldIdLst>
    <p:sldId id="1164" r:id="rId3"/>
    <p:sldId id="1228" r:id="rId4"/>
    <p:sldId id="1248" r:id="rId5"/>
    <p:sldId id="1257" r:id="rId6"/>
    <p:sldId id="1227" r:id="rId7"/>
    <p:sldId id="1229" r:id="rId8"/>
    <p:sldId id="1232" r:id="rId9"/>
    <p:sldId id="1221" r:id="rId10"/>
    <p:sldId id="1222" r:id="rId11"/>
    <p:sldId id="1254" r:id="rId12"/>
    <p:sldId id="1256" r:id="rId13"/>
    <p:sldId id="1236" r:id="rId14"/>
    <p:sldId id="1233" r:id="rId15"/>
    <p:sldId id="1250" r:id="rId16"/>
    <p:sldId id="1258" r:id="rId17"/>
    <p:sldId id="1247" r:id="rId18"/>
    <p:sldId id="1244" r:id="rId19"/>
    <p:sldId id="1243" r:id="rId20"/>
    <p:sldId id="1245" r:id="rId21"/>
    <p:sldId id="1237" r:id="rId22"/>
    <p:sldId id="1255" r:id="rId23"/>
    <p:sldId id="1253" r:id="rId24"/>
    <p:sldId id="1251" r:id="rId25"/>
  </p:sldIdLst>
  <p:sldSz cx="12192000" cy="6858000"/>
  <p:notesSz cx="6954838" cy="9240838"/>
  <p:defaultTextStyle>
    <a:defPPr>
      <a:defRPr lang="en-US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754463-30FA-824E-9681-17E0926DDDD5}">
          <p14:sldIdLst>
            <p14:sldId id="1164"/>
            <p14:sldId id="1228"/>
            <p14:sldId id="1248"/>
            <p14:sldId id="1257"/>
            <p14:sldId id="1227"/>
            <p14:sldId id="1229"/>
            <p14:sldId id="1232"/>
            <p14:sldId id="1221"/>
            <p14:sldId id="1222"/>
            <p14:sldId id="1254"/>
            <p14:sldId id="1256"/>
            <p14:sldId id="1236"/>
            <p14:sldId id="1233"/>
            <p14:sldId id="1250"/>
            <p14:sldId id="1258"/>
            <p14:sldId id="1247"/>
            <p14:sldId id="1244"/>
            <p14:sldId id="1243"/>
            <p14:sldId id="1245"/>
            <p14:sldId id="1237"/>
            <p14:sldId id="1255"/>
            <p14:sldId id="1253"/>
            <p14:sldId id="125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23" userDrawn="1">
          <p15:clr>
            <a:srgbClr val="A4A3A4"/>
          </p15:clr>
        </p15:guide>
        <p15:guide id="2" pos="2103" userDrawn="1">
          <p15:clr>
            <a:srgbClr val="A4A3A4"/>
          </p15:clr>
        </p15:guide>
        <p15:guide id="3" orient="horz" pos="2911" userDrawn="1">
          <p15:clr>
            <a:srgbClr val="A4A3A4"/>
          </p15:clr>
        </p15:guide>
        <p15:guide id="4" pos="219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pofford, Laura" initials="SL" lastIdx="2" clrIdx="6">
    <p:extLst>
      <p:ext uri="{19B8F6BF-5375-455C-9EA6-DF929625EA0E}">
        <p15:presenceInfo xmlns:p15="http://schemas.microsoft.com/office/powerpoint/2012/main" userId="S::lspofford@imf.org::729f3023-7458-4886-8b15-5f4e1b9d797d" providerId="AD"/>
      </p:ext>
    </p:extLst>
  </p:cmAuthor>
  <p:cmAuthor id="1" name="Nandwa, Boaz" initials="NB" lastIdx="10" clrIdx="0"/>
  <p:cmAuthor id="8" name="Tebrake, James William" initials="TJW" lastIdx="11" clrIdx="7">
    <p:extLst>
      <p:ext uri="{19B8F6BF-5375-455C-9EA6-DF929625EA0E}">
        <p15:presenceInfo xmlns:p15="http://schemas.microsoft.com/office/powerpoint/2012/main" userId="S::JTebrake@imf.org::078e1ce7-7b5e-4f80-8d08-75ac93eda3ff" providerId="AD"/>
      </p:ext>
    </p:extLst>
  </p:cmAuthor>
  <p:cmAuthor id="2" name="Kamil Dybczak" initials="KD" lastIdx="10" clrIdx="1"/>
  <p:cmAuthor id="3" name="Tamirisa, Natalia" initials="TN" lastIdx="12" clrIdx="2"/>
  <p:cmAuthor id="4" name="Almalik, Mansour" initials="AM" lastIdx="6" clrIdx="3"/>
  <p:cmAuthor id="5" name="Pierre, Gaelle" initials="PG" lastIdx="3" clrIdx="4"/>
  <p:cmAuthor id="6" name="Basile, Gregory" initials="BG" lastIdx="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5E8AB4"/>
    <a:srgbClr val="E46C0A"/>
    <a:srgbClr val="25D129"/>
    <a:srgbClr val="DC4234"/>
    <a:srgbClr val="00AEB3"/>
    <a:srgbClr val="FFCC00"/>
    <a:srgbClr val="A6A6A6"/>
    <a:srgbClr val="70A814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7864" autoAdjust="0"/>
  </p:normalViewPr>
  <p:slideViewPr>
    <p:cSldViewPr snapToGrid="0">
      <p:cViewPr varScale="1">
        <p:scale>
          <a:sx n="100" d="100"/>
          <a:sy n="100" d="100"/>
        </p:scale>
        <p:origin x="108" y="144"/>
      </p:cViewPr>
      <p:guideLst/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67" d="100"/>
          <a:sy n="167" d="100"/>
        </p:scale>
        <p:origin x="4152" y="184"/>
      </p:cViewPr>
      <p:guideLst>
        <p:guide orient="horz" pos="2823"/>
        <p:guide pos="2103"/>
        <p:guide orient="horz" pos="2911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a4\users10\mmarini\My%20Documents\IMF\DS\Data%20science\Google%20Places\Trends\AUS\AUS_Trend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a4\users10\mmarini\My%20Documents\IMF\DS\Data%20science\Google%20Places\Trends\QGDP%20Nowcasts%202020q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Re-opening Indicator</a:t>
            </a:r>
          </a:p>
        </c:rich>
      </c:tx>
      <c:layout>
        <c:manualLayout>
          <c:xMode val="edge"/>
          <c:yMode val="edge"/>
          <c:x val="0.29705918843033235"/>
          <c:y val="3.17621264568526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London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Sheet1!$A$2:$A$33</c:f>
              <c:numCache>
                <c:formatCode>m/d/yyyy</c:formatCode>
                <c:ptCount val="32"/>
                <c:pt idx="0">
                  <c:v>43945</c:v>
                </c:pt>
                <c:pt idx="1">
                  <c:v>43953</c:v>
                </c:pt>
                <c:pt idx="2">
                  <c:v>43961</c:v>
                </c:pt>
                <c:pt idx="3">
                  <c:v>43968</c:v>
                </c:pt>
                <c:pt idx="4">
                  <c:v>43975</c:v>
                </c:pt>
                <c:pt idx="5">
                  <c:v>43981</c:v>
                </c:pt>
                <c:pt idx="6">
                  <c:v>43988</c:v>
                </c:pt>
                <c:pt idx="7">
                  <c:v>44002</c:v>
                </c:pt>
                <c:pt idx="8">
                  <c:v>44017</c:v>
                </c:pt>
                <c:pt idx="9">
                  <c:v>44026</c:v>
                </c:pt>
                <c:pt idx="10">
                  <c:v>44032</c:v>
                </c:pt>
                <c:pt idx="11">
                  <c:v>44038</c:v>
                </c:pt>
                <c:pt idx="12">
                  <c:v>44055</c:v>
                </c:pt>
                <c:pt idx="13">
                  <c:v>44062</c:v>
                </c:pt>
                <c:pt idx="14">
                  <c:v>44069</c:v>
                </c:pt>
                <c:pt idx="15">
                  <c:v>44076</c:v>
                </c:pt>
                <c:pt idx="16">
                  <c:v>44091</c:v>
                </c:pt>
                <c:pt idx="17">
                  <c:v>44105</c:v>
                </c:pt>
                <c:pt idx="18">
                  <c:v>44121</c:v>
                </c:pt>
                <c:pt idx="19">
                  <c:v>44138</c:v>
                </c:pt>
                <c:pt idx="20">
                  <c:v>44152</c:v>
                </c:pt>
                <c:pt idx="21">
                  <c:v>44160</c:v>
                </c:pt>
                <c:pt idx="22">
                  <c:v>44170</c:v>
                </c:pt>
                <c:pt idx="23">
                  <c:v>44184</c:v>
                </c:pt>
                <c:pt idx="24">
                  <c:v>44202</c:v>
                </c:pt>
                <c:pt idx="25">
                  <c:v>44216</c:v>
                </c:pt>
                <c:pt idx="26">
                  <c:v>44226</c:v>
                </c:pt>
                <c:pt idx="27">
                  <c:v>44241</c:v>
                </c:pt>
                <c:pt idx="28">
                  <c:v>44256</c:v>
                </c:pt>
                <c:pt idx="29">
                  <c:v>44268</c:v>
                </c:pt>
                <c:pt idx="30">
                  <c:v>44286</c:v>
                </c:pt>
                <c:pt idx="31">
                  <c:v>44317</c:v>
                </c:pt>
              </c:numCache>
            </c:numRef>
          </c:cat>
          <c:val>
            <c:numRef>
              <c:f>Sheet1!$H$2:$H$33</c:f>
              <c:numCache>
                <c:formatCode>General</c:formatCode>
                <c:ptCount val="32"/>
                <c:pt idx="0">
                  <c:v>0</c:v>
                </c:pt>
                <c:pt idx="1">
                  <c:v>35.299999999999997</c:v>
                </c:pt>
                <c:pt idx="2">
                  <c:v>50.6</c:v>
                </c:pt>
                <c:pt idx="3">
                  <c:v>51.5</c:v>
                </c:pt>
                <c:pt idx="4">
                  <c:v>53.4</c:v>
                </c:pt>
                <c:pt idx="5">
                  <c:v>55.8</c:v>
                </c:pt>
                <c:pt idx="6">
                  <c:v>58.6</c:v>
                </c:pt>
                <c:pt idx="7">
                  <c:v>67.7</c:v>
                </c:pt>
                <c:pt idx="8">
                  <c:v>74.099999999999994</c:v>
                </c:pt>
                <c:pt idx="9">
                  <c:v>78.599999999999994</c:v>
                </c:pt>
                <c:pt idx="10">
                  <c:v>83.1</c:v>
                </c:pt>
                <c:pt idx="11">
                  <c:v>84.8</c:v>
                </c:pt>
                <c:pt idx="12">
                  <c:v>88.8</c:v>
                </c:pt>
                <c:pt idx="13">
                  <c:v>91.8</c:v>
                </c:pt>
                <c:pt idx="14">
                  <c:v>93.1</c:v>
                </c:pt>
                <c:pt idx="15">
                  <c:v>93</c:v>
                </c:pt>
                <c:pt idx="16">
                  <c:v>94.8</c:v>
                </c:pt>
                <c:pt idx="17">
                  <c:v>95.6</c:v>
                </c:pt>
                <c:pt idx="18">
                  <c:v>96.7</c:v>
                </c:pt>
                <c:pt idx="19">
                  <c:v>97.1</c:v>
                </c:pt>
                <c:pt idx="20">
                  <c:v>85.4</c:v>
                </c:pt>
                <c:pt idx="21">
                  <c:v>85.5</c:v>
                </c:pt>
                <c:pt idx="22">
                  <c:v>95</c:v>
                </c:pt>
                <c:pt idx="23">
                  <c:v>93</c:v>
                </c:pt>
                <c:pt idx="24">
                  <c:v>82.2</c:v>
                </c:pt>
                <c:pt idx="25">
                  <c:v>81.599999999999994</c:v>
                </c:pt>
                <c:pt idx="26">
                  <c:v>80.8</c:v>
                </c:pt>
                <c:pt idx="27">
                  <c:v>81.400000000000006</c:v>
                </c:pt>
                <c:pt idx="28">
                  <c:v>81.5</c:v>
                </c:pt>
                <c:pt idx="29">
                  <c:v>80.3</c:v>
                </c:pt>
                <c:pt idx="30">
                  <c:v>79</c:v>
                </c:pt>
                <c:pt idx="31">
                  <c:v>89.7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68-4A41-9B09-F7965576AC5B}"/>
            </c:ext>
          </c:extLst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Los Angeles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Sheet1!$A$2:$A$33</c:f>
              <c:numCache>
                <c:formatCode>m/d/yyyy</c:formatCode>
                <c:ptCount val="32"/>
                <c:pt idx="0">
                  <c:v>43945</c:v>
                </c:pt>
                <c:pt idx="1">
                  <c:v>43953</c:v>
                </c:pt>
                <c:pt idx="2">
                  <c:v>43961</c:v>
                </c:pt>
                <c:pt idx="3">
                  <c:v>43968</c:v>
                </c:pt>
                <c:pt idx="4">
                  <c:v>43975</c:v>
                </c:pt>
                <c:pt idx="5">
                  <c:v>43981</c:v>
                </c:pt>
                <c:pt idx="6">
                  <c:v>43988</c:v>
                </c:pt>
                <c:pt idx="7">
                  <c:v>44002</c:v>
                </c:pt>
                <c:pt idx="8">
                  <c:v>44017</c:v>
                </c:pt>
                <c:pt idx="9">
                  <c:v>44026</c:v>
                </c:pt>
                <c:pt idx="10">
                  <c:v>44032</c:v>
                </c:pt>
                <c:pt idx="11">
                  <c:v>44038</c:v>
                </c:pt>
                <c:pt idx="12">
                  <c:v>44055</c:v>
                </c:pt>
                <c:pt idx="13">
                  <c:v>44062</c:v>
                </c:pt>
                <c:pt idx="14">
                  <c:v>44069</c:v>
                </c:pt>
                <c:pt idx="15">
                  <c:v>44076</c:v>
                </c:pt>
                <c:pt idx="16">
                  <c:v>44091</c:v>
                </c:pt>
                <c:pt idx="17">
                  <c:v>44105</c:v>
                </c:pt>
                <c:pt idx="18">
                  <c:v>44121</c:v>
                </c:pt>
                <c:pt idx="19">
                  <c:v>44138</c:v>
                </c:pt>
                <c:pt idx="20">
                  <c:v>44152</c:v>
                </c:pt>
                <c:pt idx="21">
                  <c:v>44160</c:v>
                </c:pt>
                <c:pt idx="22">
                  <c:v>44170</c:v>
                </c:pt>
                <c:pt idx="23">
                  <c:v>44184</c:v>
                </c:pt>
                <c:pt idx="24">
                  <c:v>44202</c:v>
                </c:pt>
                <c:pt idx="25">
                  <c:v>44216</c:v>
                </c:pt>
                <c:pt idx="26">
                  <c:v>44226</c:v>
                </c:pt>
                <c:pt idx="27">
                  <c:v>44241</c:v>
                </c:pt>
                <c:pt idx="28">
                  <c:v>44256</c:v>
                </c:pt>
                <c:pt idx="29">
                  <c:v>44268</c:v>
                </c:pt>
                <c:pt idx="30">
                  <c:v>44286</c:v>
                </c:pt>
                <c:pt idx="31">
                  <c:v>44317</c:v>
                </c:pt>
              </c:numCache>
            </c:numRef>
          </c:cat>
          <c:val>
            <c:numRef>
              <c:f>Sheet1!$I$2:$I$33</c:f>
              <c:numCache>
                <c:formatCode>General</c:formatCode>
                <c:ptCount val="32"/>
                <c:pt idx="1">
                  <c:v>0</c:v>
                </c:pt>
                <c:pt idx="2">
                  <c:v>30.4</c:v>
                </c:pt>
                <c:pt idx="3">
                  <c:v>37.5</c:v>
                </c:pt>
                <c:pt idx="4">
                  <c:v>40</c:v>
                </c:pt>
                <c:pt idx="5">
                  <c:v>43.1</c:v>
                </c:pt>
                <c:pt idx="6">
                  <c:v>49.2</c:v>
                </c:pt>
                <c:pt idx="7">
                  <c:v>61.4</c:v>
                </c:pt>
                <c:pt idx="8">
                  <c:v>63.7</c:v>
                </c:pt>
                <c:pt idx="9">
                  <c:v>66.5</c:v>
                </c:pt>
                <c:pt idx="10">
                  <c:v>66.599999999999994</c:v>
                </c:pt>
                <c:pt idx="11">
                  <c:v>64</c:v>
                </c:pt>
                <c:pt idx="12">
                  <c:v>67</c:v>
                </c:pt>
                <c:pt idx="13">
                  <c:v>70.8</c:v>
                </c:pt>
                <c:pt idx="14">
                  <c:v>72.8</c:v>
                </c:pt>
                <c:pt idx="15">
                  <c:v>70.599999999999994</c:v>
                </c:pt>
                <c:pt idx="16">
                  <c:v>75.400000000000006</c:v>
                </c:pt>
                <c:pt idx="17">
                  <c:v>78.400000000000006</c:v>
                </c:pt>
                <c:pt idx="18">
                  <c:v>78.099999999999994</c:v>
                </c:pt>
                <c:pt idx="19">
                  <c:v>79.099999999999994</c:v>
                </c:pt>
                <c:pt idx="20">
                  <c:v>80.3</c:v>
                </c:pt>
                <c:pt idx="21">
                  <c:v>79.3</c:v>
                </c:pt>
                <c:pt idx="22">
                  <c:v>80.7</c:v>
                </c:pt>
                <c:pt idx="23">
                  <c:v>81.400000000000006</c:v>
                </c:pt>
                <c:pt idx="24">
                  <c:v>82.3</c:v>
                </c:pt>
                <c:pt idx="25">
                  <c:v>82.1</c:v>
                </c:pt>
                <c:pt idx="26">
                  <c:v>82</c:v>
                </c:pt>
                <c:pt idx="27">
                  <c:v>83.5</c:v>
                </c:pt>
                <c:pt idx="28">
                  <c:v>85.4</c:v>
                </c:pt>
                <c:pt idx="29">
                  <c:v>86.1</c:v>
                </c:pt>
                <c:pt idx="30">
                  <c:v>88.8</c:v>
                </c:pt>
                <c:pt idx="31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68-4A41-9B09-F7965576AC5B}"/>
            </c:ext>
          </c:extLst>
        </c:ser>
        <c:ser>
          <c:idx val="2"/>
          <c:order val="2"/>
          <c:tx>
            <c:strRef>
              <c:f>Sheet1!$O$1</c:f>
              <c:strCache>
                <c:ptCount val="1"/>
                <c:pt idx="0">
                  <c:v>Paris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Sheet1!$A$2:$A$33</c:f>
              <c:numCache>
                <c:formatCode>m/d/yyyy</c:formatCode>
                <c:ptCount val="32"/>
                <c:pt idx="0">
                  <c:v>43945</c:v>
                </c:pt>
                <c:pt idx="1">
                  <c:v>43953</c:v>
                </c:pt>
                <c:pt idx="2">
                  <c:v>43961</c:v>
                </c:pt>
                <c:pt idx="3">
                  <c:v>43968</c:v>
                </c:pt>
                <c:pt idx="4">
                  <c:v>43975</c:v>
                </c:pt>
                <c:pt idx="5">
                  <c:v>43981</c:v>
                </c:pt>
                <c:pt idx="6">
                  <c:v>43988</c:v>
                </c:pt>
                <c:pt idx="7">
                  <c:v>44002</c:v>
                </c:pt>
                <c:pt idx="8">
                  <c:v>44017</c:v>
                </c:pt>
                <c:pt idx="9">
                  <c:v>44026</c:v>
                </c:pt>
                <c:pt idx="10">
                  <c:v>44032</c:v>
                </c:pt>
                <c:pt idx="11">
                  <c:v>44038</c:v>
                </c:pt>
                <c:pt idx="12">
                  <c:v>44055</c:v>
                </c:pt>
                <c:pt idx="13">
                  <c:v>44062</c:v>
                </c:pt>
                <c:pt idx="14">
                  <c:v>44069</c:v>
                </c:pt>
                <c:pt idx="15">
                  <c:v>44076</c:v>
                </c:pt>
                <c:pt idx="16">
                  <c:v>44091</c:v>
                </c:pt>
                <c:pt idx="17">
                  <c:v>44105</c:v>
                </c:pt>
                <c:pt idx="18">
                  <c:v>44121</c:v>
                </c:pt>
                <c:pt idx="19">
                  <c:v>44138</c:v>
                </c:pt>
                <c:pt idx="20">
                  <c:v>44152</c:v>
                </c:pt>
                <c:pt idx="21">
                  <c:v>44160</c:v>
                </c:pt>
                <c:pt idx="22">
                  <c:v>44170</c:v>
                </c:pt>
                <c:pt idx="23">
                  <c:v>44184</c:v>
                </c:pt>
                <c:pt idx="24">
                  <c:v>44202</c:v>
                </c:pt>
                <c:pt idx="25">
                  <c:v>44216</c:v>
                </c:pt>
                <c:pt idx="26">
                  <c:v>44226</c:v>
                </c:pt>
                <c:pt idx="27">
                  <c:v>44241</c:v>
                </c:pt>
                <c:pt idx="28">
                  <c:v>44256</c:v>
                </c:pt>
                <c:pt idx="29">
                  <c:v>44268</c:v>
                </c:pt>
                <c:pt idx="30">
                  <c:v>44286</c:v>
                </c:pt>
                <c:pt idx="31">
                  <c:v>44317</c:v>
                </c:pt>
              </c:numCache>
            </c:numRef>
          </c:cat>
          <c:val>
            <c:numRef>
              <c:f>Sheet1!$O$2:$O$33</c:f>
              <c:numCache>
                <c:formatCode>General</c:formatCode>
                <c:ptCount val="32"/>
                <c:pt idx="0">
                  <c:v>0</c:v>
                </c:pt>
                <c:pt idx="1">
                  <c:v>17.3</c:v>
                </c:pt>
                <c:pt idx="2">
                  <c:v>36.4</c:v>
                </c:pt>
                <c:pt idx="3">
                  <c:v>49.7</c:v>
                </c:pt>
                <c:pt idx="4">
                  <c:v>53.5</c:v>
                </c:pt>
                <c:pt idx="5">
                  <c:v>55.9</c:v>
                </c:pt>
                <c:pt idx="6">
                  <c:v>61.5</c:v>
                </c:pt>
                <c:pt idx="7">
                  <c:v>75.400000000000006</c:v>
                </c:pt>
                <c:pt idx="8">
                  <c:v>81.099999999999994</c:v>
                </c:pt>
                <c:pt idx="9">
                  <c:v>85.5</c:v>
                </c:pt>
                <c:pt idx="10">
                  <c:v>86.4</c:v>
                </c:pt>
                <c:pt idx="11">
                  <c:v>86</c:v>
                </c:pt>
                <c:pt idx="12">
                  <c:v>92</c:v>
                </c:pt>
                <c:pt idx="13">
                  <c:v>91.9</c:v>
                </c:pt>
                <c:pt idx="14">
                  <c:v>92.5</c:v>
                </c:pt>
                <c:pt idx="15">
                  <c:v>93.7</c:v>
                </c:pt>
                <c:pt idx="16">
                  <c:v>94.4</c:v>
                </c:pt>
                <c:pt idx="17">
                  <c:v>95.3</c:v>
                </c:pt>
                <c:pt idx="18">
                  <c:v>95.2</c:v>
                </c:pt>
                <c:pt idx="19">
                  <c:v>87.7</c:v>
                </c:pt>
                <c:pt idx="20">
                  <c:v>87.9</c:v>
                </c:pt>
                <c:pt idx="21">
                  <c:v>88.2</c:v>
                </c:pt>
                <c:pt idx="22">
                  <c:v>91.4</c:v>
                </c:pt>
                <c:pt idx="23">
                  <c:v>92</c:v>
                </c:pt>
                <c:pt idx="24">
                  <c:v>92.2</c:v>
                </c:pt>
                <c:pt idx="25">
                  <c:v>91.7</c:v>
                </c:pt>
                <c:pt idx="26">
                  <c:v>89.7</c:v>
                </c:pt>
                <c:pt idx="27">
                  <c:v>88.6</c:v>
                </c:pt>
                <c:pt idx="28">
                  <c:v>89.1</c:v>
                </c:pt>
                <c:pt idx="29">
                  <c:v>88.5</c:v>
                </c:pt>
                <c:pt idx="30">
                  <c:v>85.6</c:v>
                </c:pt>
                <c:pt idx="31">
                  <c:v>87.4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68-4A41-9B09-F7965576AC5B}"/>
            </c:ext>
          </c:extLst>
        </c:ser>
        <c:ser>
          <c:idx val="3"/>
          <c:order val="3"/>
          <c:tx>
            <c:strRef>
              <c:f>Sheet1!$V$1</c:f>
              <c:strCache>
                <c:ptCount val="1"/>
                <c:pt idx="0">
                  <c:v>Toronto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Sheet1!$A$2:$A$33</c:f>
              <c:numCache>
                <c:formatCode>m/d/yyyy</c:formatCode>
                <c:ptCount val="32"/>
                <c:pt idx="0">
                  <c:v>43945</c:v>
                </c:pt>
                <c:pt idx="1">
                  <c:v>43953</c:v>
                </c:pt>
                <c:pt idx="2">
                  <c:v>43961</c:v>
                </c:pt>
                <c:pt idx="3">
                  <c:v>43968</c:v>
                </c:pt>
                <c:pt idx="4">
                  <c:v>43975</c:v>
                </c:pt>
                <c:pt idx="5">
                  <c:v>43981</c:v>
                </c:pt>
                <c:pt idx="6">
                  <c:v>43988</c:v>
                </c:pt>
                <c:pt idx="7">
                  <c:v>44002</c:v>
                </c:pt>
                <c:pt idx="8">
                  <c:v>44017</c:v>
                </c:pt>
                <c:pt idx="9">
                  <c:v>44026</c:v>
                </c:pt>
                <c:pt idx="10">
                  <c:v>44032</c:v>
                </c:pt>
                <c:pt idx="11">
                  <c:v>44038</c:v>
                </c:pt>
                <c:pt idx="12">
                  <c:v>44055</c:v>
                </c:pt>
                <c:pt idx="13">
                  <c:v>44062</c:v>
                </c:pt>
                <c:pt idx="14">
                  <c:v>44069</c:v>
                </c:pt>
                <c:pt idx="15">
                  <c:v>44076</c:v>
                </c:pt>
                <c:pt idx="16">
                  <c:v>44091</c:v>
                </c:pt>
                <c:pt idx="17">
                  <c:v>44105</c:v>
                </c:pt>
                <c:pt idx="18">
                  <c:v>44121</c:v>
                </c:pt>
                <c:pt idx="19">
                  <c:v>44138</c:v>
                </c:pt>
                <c:pt idx="20">
                  <c:v>44152</c:v>
                </c:pt>
                <c:pt idx="21">
                  <c:v>44160</c:v>
                </c:pt>
                <c:pt idx="22">
                  <c:v>44170</c:v>
                </c:pt>
                <c:pt idx="23">
                  <c:v>44184</c:v>
                </c:pt>
                <c:pt idx="24">
                  <c:v>44202</c:v>
                </c:pt>
                <c:pt idx="25">
                  <c:v>44216</c:v>
                </c:pt>
                <c:pt idx="26">
                  <c:v>44226</c:v>
                </c:pt>
                <c:pt idx="27">
                  <c:v>44241</c:v>
                </c:pt>
                <c:pt idx="28">
                  <c:v>44256</c:v>
                </c:pt>
                <c:pt idx="29">
                  <c:v>44268</c:v>
                </c:pt>
                <c:pt idx="30">
                  <c:v>44286</c:v>
                </c:pt>
                <c:pt idx="31">
                  <c:v>44317</c:v>
                </c:pt>
              </c:numCache>
            </c:numRef>
          </c:cat>
          <c:val>
            <c:numRef>
              <c:f>Sheet1!$V$2:$V$33</c:f>
              <c:numCache>
                <c:formatCode>General</c:formatCode>
                <c:ptCount val="32"/>
                <c:pt idx="0">
                  <c:v>0</c:v>
                </c:pt>
                <c:pt idx="1">
                  <c:v>22.4</c:v>
                </c:pt>
                <c:pt idx="2">
                  <c:v>35</c:v>
                </c:pt>
                <c:pt idx="3">
                  <c:v>38.4</c:v>
                </c:pt>
                <c:pt idx="4">
                  <c:v>42.1</c:v>
                </c:pt>
                <c:pt idx="5">
                  <c:v>46.2</c:v>
                </c:pt>
                <c:pt idx="6">
                  <c:v>52.2</c:v>
                </c:pt>
                <c:pt idx="7">
                  <c:v>53.9</c:v>
                </c:pt>
                <c:pt idx="8">
                  <c:v>61.2</c:v>
                </c:pt>
                <c:pt idx="9">
                  <c:v>88.5</c:v>
                </c:pt>
                <c:pt idx="10">
                  <c:v>89.4</c:v>
                </c:pt>
                <c:pt idx="11">
                  <c:v>90.8</c:v>
                </c:pt>
                <c:pt idx="12">
                  <c:v>93.7</c:v>
                </c:pt>
                <c:pt idx="13">
                  <c:v>93.7</c:v>
                </c:pt>
                <c:pt idx="14">
                  <c:v>93.4</c:v>
                </c:pt>
                <c:pt idx="15">
                  <c:v>94.5</c:v>
                </c:pt>
                <c:pt idx="16">
                  <c:v>95.3</c:v>
                </c:pt>
                <c:pt idx="17">
                  <c:v>96.2</c:v>
                </c:pt>
                <c:pt idx="18">
                  <c:v>94.5</c:v>
                </c:pt>
                <c:pt idx="19">
                  <c:v>94.7</c:v>
                </c:pt>
                <c:pt idx="20">
                  <c:v>92.9</c:v>
                </c:pt>
                <c:pt idx="21">
                  <c:v>89.3</c:v>
                </c:pt>
                <c:pt idx="22">
                  <c:v>88.7</c:v>
                </c:pt>
                <c:pt idx="23">
                  <c:v>89</c:v>
                </c:pt>
                <c:pt idx="24">
                  <c:v>85.8</c:v>
                </c:pt>
                <c:pt idx="25">
                  <c:v>84.9</c:v>
                </c:pt>
                <c:pt idx="26">
                  <c:v>84.6</c:v>
                </c:pt>
                <c:pt idx="27">
                  <c:v>85</c:v>
                </c:pt>
                <c:pt idx="28">
                  <c:v>86.6</c:v>
                </c:pt>
                <c:pt idx="29">
                  <c:v>89.5</c:v>
                </c:pt>
                <c:pt idx="30">
                  <c:v>89.9</c:v>
                </c:pt>
                <c:pt idx="31">
                  <c:v>87.1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68-4A41-9B09-F7965576A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8061183"/>
        <c:axId val="1294641663"/>
      </c:lineChart>
      <c:dateAx>
        <c:axId val="838061183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4641663"/>
        <c:crosses val="autoZero"/>
        <c:auto val="1"/>
        <c:lblOffset val="100"/>
        <c:baseTimeUnit val="days"/>
        <c:majorUnit val="3"/>
        <c:majorTimeUnit val="months"/>
      </c:dateAx>
      <c:valAx>
        <c:axId val="129464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061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Weighted by Reviews vs Unweighted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[TorontoGoogleAPI.xlsx]Sheet2!$F$117</c:f>
              <c:strCache>
                <c:ptCount val="1"/>
                <c:pt idx="0">
                  <c:v>Unweighted Temporarily Closed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[TorontoGoogleAPI.xlsx]Sheet2!$A$118:$A$129</c:f>
              <c:numCache>
                <c:formatCode>mmm\-yy</c:formatCode>
                <c:ptCount val="12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</c:numCache>
            </c:numRef>
          </c:cat>
          <c:val>
            <c:numRef>
              <c:f>[TorontoGoogleAPI.xlsx]Sheet2!$F$118:$F$129</c:f>
              <c:numCache>
                <c:formatCode>0.0%</c:formatCode>
                <c:ptCount val="12"/>
                <c:pt idx="0">
                  <c:v>0.93548387096774188</c:v>
                </c:pt>
                <c:pt idx="1">
                  <c:v>0.90322580645161288</c:v>
                </c:pt>
                <c:pt idx="2">
                  <c:v>0.41935483870967744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6.4516129032258063E-2</c:v>
                </c:pt>
                <c:pt idx="8">
                  <c:v>6.4516129032258063E-2</c:v>
                </c:pt>
                <c:pt idx="9">
                  <c:v>9.6774193548387094E-2</c:v>
                </c:pt>
                <c:pt idx="10">
                  <c:v>6.4516129032258063E-2</c:v>
                </c:pt>
                <c:pt idx="11">
                  <c:v>6.4516129032258063E-2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D9-43C2-AD69-69FFA1E6E598}"/>
            </c:ext>
          </c:extLst>
        </c:ser>
        <c:ser>
          <c:idx val="1"/>
          <c:order val="1"/>
          <c:tx>
            <c:strRef>
              <c:f>[TorontoGoogleAPI.xlsx]Sheet2!$G$117</c:f>
              <c:strCache>
                <c:ptCount val="1"/>
                <c:pt idx="0">
                  <c:v>Weighted - Temporarily Closed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[TorontoGoogleAPI.xlsx]Sheet2!$A$118:$A$129</c:f>
              <c:numCache>
                <c:formatCode>mmm\-yy</c:formatCode>
                <c:ptCount val="12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</c:numCache>
            </c:numRef>
          </c:cat>
          <c:val>
            <c:numRef>
              <c:f>[TorontoGoogleAPI.xlsx]Sheet2!$G$118:$G$129</c:f>
              <c:numCache>
                <c:formatCode>0.0%</c:formatCode>
                <c:ptCount val="12"/>
                <c:pt idx="0">
                  <c:v>0.96215027805319653</c:v>
                </c:pt>
                <c:pt idx="1">
                  <c:v>0.91742333390440289</c:v>
                </c:pt>
                <c:pt idx="2">
                  <c:v>0.19798245242232865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0.18710742615125087</c:v>
                </c:pt>
                <c:pt idx="8">
                  <c:v>0.18818553301311922</c:v>
                </c:pt>
                <c:pt idx="9">
                  <c:v>0.26429338103756705</c:v>
                </c:pt>
                <c:pt idx="10">
                  <c:v>0.18780182436057949</c:v>
                </c:pt>
                <c:pt idx="11">
                  <c:v>0.18822984904585591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D9-43C2-AD69-69FFA1E6E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1051136"/>
        <c:axId val="867776207"/>
      </c:barChart>
      <c:dateAx>
        <c:axId val="6110511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776207"/>
        <c:crosses val="autoZero"/>
        <c:auto val="1"/>
        <c:lblOffset val="100"/>
        <c:baseTimeUnit val="months"/>
      </c:dateAx>
      <c:valAx>
        <c:axId val="867776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0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kumimoji="0" lang="en-US" sz="2000" b="1" i="0" u="none" strike="noStrike" kern="1200" cap="none" spc="0" normalizeH="0" baseline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pPr>
            <a:r>
              <a:rPr kumimoji="0" lang="en-US" sz="2000" b="1" i="0" u="none" strike="noStrike" kern="1200" cap="none" spc="0" normalizeH="0" baseline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Re-opening Indicator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kumimoji="0" lang="en-US" sz="2000" b="1" i="0" u="none" strike="noStrike" kern="1200" cap="none" spc="0" normalizeH="0" baseline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90349069000587"/>
          <c:y val="0.11513796646305478"/>
          <c:w val="0.86508206617021355"/>
          <c:h val="0.52694930875193668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Accommodation and food service activities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Sheet2!$A$2:$A$33</c:f>
              <c:numCache>
                <c:formatCode>m/d/yyyy</c:formatCode>
                <c:ptCount val="32"/>
                <c:pt idx="0">
                  <c:v>43945</c:v>
                </c:pt>
                <c:pt idx="1">
                  <c:v>43953</c:v>
                </c:pt>
                <c:pt idx="2">
                  <c:v>43961</c:v>
                </c:pt>
                <c:pt idx="3">
                  <c:v>43968</c:v>
                </c:pt>
                <c:pt idx="4">
                  <c:v>43975</c:v>
                </c:pt>
                <c:pt idx="5">
                  <c:v>43981</c:v>
                </c:pt>
                <c:pt idx="6">
                  <c:v>43988</c:v>
                </c:pt>
                <c:pt idx="7">
                  <c:v>44002</c:v>
                </c:pt>
                <c:pt idx="8">
                  <c:v>44017</c:v>
                </c:pt>
                <c:pt idx="9">
                  <c:v>44026</c:v>
                </c:pt>
                <c:pt idx="10">
                  <c:v>44032</c:v>
                </c:pt>
                <c:pt idx="11">
                  <c:v>44038</c:v>
                </c:pt>
                <c:pt idx="12">
                  <c:v>44055</c:v>
                </c:pt>
                <c:pt idx="13">
                  <c:v>44062</c:v>
                </c:pt>
                <c:pt idx="14">
                  <c:v>44069</c:v>
                </c:pt>
                <c:pt idx="15">
                  <c:v>44076</c:v>
                </c:pt>
                <c:pt idx="16">
                  <c:v>44091</c:v>
                </c:pt>
                <c:pt idx="17">
                  <c:v>44105</c:v>
                </c:pt>
                <c:pt idx="18">
                  <c:v>44121</c:v>
                </c:pt>
                <c:pt idx="19">
                  <c:v>44138</c:v>
                </c:pt>
                <c:pt idx="20">
                  <c:v>44152</c:v>
                </c:pt>
                <c:pt idx="21">
                  <c:v>44160</c:v>
                </c:pt>
                <c:pt idx="22">
                  <c:v>44170</c:v>
                </c:pt>
                <c:pt idx="23">
                  <c:v>44184</c:v>
                </c:pt>
                <c:pt idx="24">
                  <c:v>44202</c:v>
                </c:pt>
                <c:pt idx="25">
                  <c:v>44216</c:v>
                </c:pt>
                <c:pt idx="26">
                  <c:v>44226</c:v>
                </c:pt>
                <c:pt idx="27">
                  <c:v>44241</c:v>
                </c:pt>
                <c:pt idx="28">
                  <c:v>44256</c:v>
                </c:pt>
                <c:pt idx="29">
                  <c:v>44268</c:v>
                </c:pt>
                <c:pt idx="30">
                  <c:v>44286</c:v>
                </c:pt>
                <c:pt idx="31">
                  <c:v>44317</c:v>
                </c:pt>
              </c:numCache>
            </c:numRef>
          </c:cat>
          <c:val>
            <c:numRef>
              <c:f>Sheet2!$B$2:$B$33</c:f>
              <c:numCache>
                <c:formatCode>General</c:formatCode>
                <c:ptCount val="32"/>
                <c:pt idx="0">
                  <c:v>0</c:v>
                </c:pt>
                <c:pt idx="1">
                  <c:v>9.6</c:v>
                </c:pt>
                <c:pt idx="2">
                  <c:v>31.3</c:v>
                </c:pt>
                <c:pt idx="3">
                  <c:v>33.4</c:v>
                </c:pt>
                <c:pt idx="4">
                  <c:v>34.4</c:v>
                </c:pt>
                <c:pt idx="5">
                  <c:v>37</c:v>
                </c:pt>
                <c:pt idx="6">
                  <c:v>45.1</c:v>
                </c:pt>
                <c:pt idx="7">
                  <c:v>55.7</c:v>
                </c:pt>
                <c:pt idx="8">
                  <c:v>59.8</c:v>
                </c:pt>
                <c:pt idx="9">
                  <c:v>61.6</c:v>
                </c:pt>
                <c:pt idx="10">
                  <c:v>63.6</c:v>
                </c:pt>
                <c:pt idx="11">
                  <c:v>63.5</c:v>
                </c:pt>
                <c:pt idx="12">
                  <c:v>68.5</c:v>
                </c:pt>
                <c:pt idx="13">
                  <c:v>71.8</c:v>
                </c:pt>
                <c:pt idx="14">
                  <c:v>78.099999999999994</c:v>
                </c:pt>
                <c:pt idx="15">
                  <c:v>80.5</c:v>
                </c:pt>
                <c:pt idx="16">
                  <c:v>78.900000000000006</c:v>
                </c:pt>
                <c:pt idx="17">
                  <c:v>79.599999999999994</c:v>
                </c:pt>
                <c:pt idx="18">
                  <c:v>81.900000000000006</c:v>
                </c:pt>
                <c:pt idx="19">
                  <c:v>83.1</c:v>
                </c:pt>
                <c:pt idx="20">
                  <c:v>84.2</c:v>
                </c:pt>
                <c:pt idx="21">
                  <c:v>83.9</c:v>
                </c:pt>
                <c:pt idx="22">
                  <c:v>84.7</c:v>
                </c:pt>
                <c:pt idx="23">
                  <c:v>85.1</c:v>
                </c:pt>
                <c:pt idx="24">
                  <c:v>85.2</c:v>
                </c:pt>
                <c:pt idx="25">
                  <c:v>84.9</c:v>
                </c:pt>
                <c:pt idx="26">
                  <c:v>83.7</c:v>
                </c:pt>
                <c:pt idx="27">
                  <c:v>84.7</c:v>
                </c:pt>
                <c:pt idx="28">
                  <c:v>84.9</c:v>
                </c:pt>
                <c:pt idx="29">
                  <c:v>86.7</c:v>
                </c:pt>
                <c:pt idx="30">
                  <c:v>87</c:v>
                </c:pt>
                <c:pt idx="31">
                  <c:v>89.9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3E-43F6-8A0E-C5F644F0DFC4}"/>
            </c:ext>
          </c:extLst>
        </c:ser>
        <c:ser>
          <c:idx val="1"/>
          <c:order val="1"/>
          <c:tx>
            <c:strRef>
              <c:f>Sheet2!$E$1</c:f>
              <c:strCache>
                <c:ptCount val="1"/>
                <c:pt idx="0">
                  <c:v>Arts, entertainment and recreation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Sheet2!$A$2:$A$33</c:f>
              <c:numCache>
                <c:formatCode>m/d/yyyy</c:formatCode>
                <c:ptCount val="32"/>
                <c:pt idx="0">
                  <c:v>43945</c:v>
                </c:pt>
                <c:pt idx="1">
                  <c:v>43953</c:v>
                </c:pt>
                <c:pt idx="2">
                  <c:v>43961</c:v>
                </c:pt>
                <c:pt idx="3">
                  <c:v>43968</c:v>
                </c:pt>
                <c:pt idx="4">
                  <c:v>43975</c:v>
                </c:pt>
                <c:pt idx="5">
                  <c:v>43981</c:v>
                </c:pt>
                <c:pt idx="6">
                  <c:v>43988</c:v>
                </c:pt>
                <c:pt idx="7">
                  <c:v>44002</c:v>
                </c:pt>
                <c:pt idx="8">
                  <c:v>44017</c:v>
                </c:pt>
                <c:pt idx="9">
                  <c:v>44026</c:v>
                </c:pt>
                <c:pt idx="10">
                  <c:v>44032</c:v>
                </c:pt>
                <c:pt idx="11">
                  <c:v>44038</c:v>
                </c:pt>
                <c:pt idx="12">
                  <c:v>44055</c:v>
                </c:pt>
                <c:pt idx="13">
                  <c:v>44062</c:v>
                </c:pt>
                <c:pt idx="14">
                  <c:v>44069</c:v>
                </c:pt>
                <c:pt idx="15">
                  <c:v>44076</c:v>
                </c:pt>
                <c:pt idx="16">
                  <c:v>44091</c:v>
                </c:pt>
                <c:pt idx="17">
                  <c:v>44105</c:v>
                </c:pt>
                <c:pt idx="18">
                  <c:v>44121</c:v>
                </c:pt>
                <c:pt idx="19">
                  <c:v>44138</c:v>
                </c:pt>
                <c:pt idx="20">
                  <c:v>44152</c:v>
                </c:pt>
                <c:pt idx="21">
                  <c:v>44160</c:v>
                </c:pt>
                <c:pt idx="22">
                  <c:v>44170</c:v>
                </c:pt>
                <c:pt idx="23">
                  <c:v>44184</c:v>
                </c:pt>
                <c:pt idx="24">
                  <c:v>44202</c:v>
                </c:pt>
                <c:pt idx="25">
                  <c:v>44216</c:v>
                </c:pt>
                <c:pt idx="26">
                  <c:v>44226</c:v>
                </c:pt>
                <c:pt idx="27">
                  <c:v>44241</c:v>
                </c:pt>
                <c:pt idx="28">
                  <c:v>44256</c:v>
                </c:pt>
                <c:pt idx="29">
                  <c:v>44268</c:v>
                </c:pt>
                <c:pt idx="30">
                  <c:v>44286</c:v>
                </c:pt>
                <c:pt idx="31">
                  <c:v>44317</c:v>
                </c:pt>
              </c:numCache>
            </c:numRef>
          </c:cat>
          <c:val>
            <c:numRef>
              <c:f>Sheet2!$E$2:$E$33</c:f>
              <c:numCache>
                <c:formatCode>General</c:formatCode>
                <c:ptCount val="32"/>
                <c:pt idx="0">
                  <c:v>0</c:v>
                </c:pt>
                <c:pt idx="1">
                  <c:v>6.3</c:v>
                </c:pt>
                <c:pt idx="2">
                  <c:v>21</c:v>
                </c:pt>
                <c:pt idx="3">
                  <c:v>26.1</c:v>
                </c:pt>
                <c:pt idx="4">
                  <c:v>27.5</c:v>
                </c:pt>
                <c:pt idx="5">
                  <c:v>30.1</c:v>
                </c:pt>
                <c:pt idx="6">
                  <c:v>39.299999999999997</c:v>
                </c:pt>
                <c:pt idx="7">
                  <c:v>45.5</c:v>
                </c:pt>
                <c:pt idx="8">
                  <c:v>53.5</c:v>
                </c:pt>
                <c:pt idx="9">
                  <c:v>57.5</c:v>
                </c:pt>
                <c:pt idx="10">
                  <c:v>60</c:v>
                </c:pt>
                <c:pt idx="11">
                  <c:v>61.2</c:v>
                </c:pt>
                <c:pt idx="12">
                  <c:v>66.400000000000006</c:v>
                </c:pt>
                <c:pt idx="13">
                  <c:v>69.2</c:v>
                </c:pt>
                <c:pt idx="14">
                  <c:v>72</c:v>
                </c:pt>
                <c:pt idx="15">
                  <c:v>75</c:v>
                </c:pt>
                <c:pt idx="16">
                  <c:v>78</c:v>
                </c:pt>
                <c:pt idx="17">
                  <c:v>77.900000000000006</c:v>
                </c:pt>
                <c:pt idx="18">
                  <c:v>79.8</c:v>
                </c:pt>
                <c:pt idx="19">
                  <c:v>80.2</c:v>
                </c:pt>
                <c:pt idx="20">
                  <c:v>79.7</c:v>
                </c:pt>
                <c:pt idx="21">
                  <c:v>80.3</c:v>
                </c:pt>
                <c:pt idx="22">
                  <c:v>81.8</c:v>
                </c:pt>
                <c:pt idx="23">
                  <c:v>80.8</c:v>
                </c:pt>
                <c:pt idx="24">
                  <c:v>81.400000000000006</c:v>
                </c:pt>
                <c:pt idx="25">
                  <c:v>80.8</c:v>
                </c:pt>
                <c:pt idx="26">
                  <c:v>79.7</c:v>
                </c:pt>
                <c:pt idx="27">
                  <c:v>80.2</c:v>
                </c:pt>
                <c:pt idx="28">
                  <c:v>80.8</c:v>
                </c:pt>
                <c:pt idx="29">
                  <c:v>80.3</c:v>
                </c:pt>
                <c:pt idx="30">
                  <c:v>80.8</c:v>
                </c:pt>
                <c:pt idx="31">
                  <c:v>90.2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3E-43F6-8A0E-C5F644F0DFC4}"/>
            </c:ext>
          </c:extLst>
        </c:ser>
        <c:ser>
          <c:idx val="2"/>
          <c:order val="2"/>
          <c:tx>
            <c:strRef>
              <c:f>Sheet2!$O$1</c:f>
              <c:strCache>
                <c:ptCount val="1"/>
                <c:pt idx="0">
                  <c:v>Wholesale and retail trade; repair of motorvehicle and motorcycle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Sheet2!$A$2:$A$33</c:f>
              <c:numCache>
                <c:formatCode>m/d/yyyy</c:formatCode>
                <c:ptCount val="32"/>
                <c:pt idx="0">
                  <c:v>43945</c:v>
                </c:pt>
                <c:pt idx="1">
                  <c:v>43953</c:v>
                </c:pt>
                <c:pt idx="2">
                  <c:v>43961</c:v>
                </c:pt>
                <c:pt idx="3">
                  <c:v>43968</c:v>
                </c:pt>
                <c:pt idx="4">
                  <c:v>43975</c:v>
                </c:pt>
                <c:pt idx="5">
                  <c:v>43981</c:v>
                </c:pt>
                <c:pt idx="6">
                  <c:v>43988</c:v>
                </c:pt>
                <c:pt idx="7">
                  <c:v>44002</c:v>
                </c:pt>
                <c:pt idx="8">
                  <c:v>44017</c:v>
                </c:pt>
                <c:pt idx="9">
                  <c:v>44026</c:v>
                </c:pt>
                <c:pt idx="10">
                  <c:v>44032</c:v>
                </c:pt>
                <c:pt idx="11">
                  <c:v>44038</c:v>
                </c:pt>
                <c:pt idx="12">
                  <c:v>44055</c:v>
                </c:pt>
                <c:pt idx="13">
                  <c:v>44062</c:v>
                </c:pt>
                <c:pt idx="14">
                  <c:v>44069</c:v>
                </c:pt>
                <c:pt idx="15">
                  <c:v>44076</c:v>
                </c:pt>
                <c:pt idx="16">
                  <c:v>44091</c:v>
                </c:pt>
                <c:pt idx="17">
                  <c:v>44105</c:v>
                </c:pt>
                <c:pt idx="18">
                  <c:v>44121</c:v>
                </c:pt>
                <c:pt idx="19">
                  <c:v>44138</c:v>
                </c:pt>
                <c:pt idx="20">
                  <c:v>44152</c:v>
                </c:pt>
                <c:pt idx="21">
                  <c:v>44160</c:v>
                </c:pt>
                <c:pt idx="22">
                  <c:v>44170</c:v>
                </c:pt>
                <c:pt idx="23">
                  <c:v>44184</c:v>
                </c:pt>
                <c:pt idx="24">
                  <c:v>44202</c:v>
                </c:pt>
                <c:pt idx="25">
                  <c:v>44216</c:v>
                </c:pt>
                <c:pt idx="26">
                  <c:v>44226</c:v>
                </c:pt>
                <c:pt idx="27">
                  <c:v>44241</c:v>
                </c:pt>
                <c:pt idx="28">
                  <c:v>44256</c:v>
                </c:pt>
                <c:pt idx="29">
                  <c:v>44268</c:v>
                </c:pt>
                <c:pt idx="30">
                  <c:v>44286</c:v>
                </c:pt>
                <c:pt idx="31">
                  <c:v>44317</c:v>
                </c:pt>
              </c:numCache>
            </c:numRef>
          </c:cat>
          <c:val>
            <c:numRef>
              <c:f>Sheet2!$O$2:$O$33</c:f>
              <c:numCache>
                <c:formatCode>General</c:formatCode>
                <c:ptCount val="32"/>
                <c:pt idx="0">
                  <c:v>0</c:v>
                </c:pt>
                <c:pt idx="1">
                  <c:v>13.8</c:v>
                </c:pt>
                <c:pt idx="2">
                  <c:v>37.200000000000003</c:v>
                </c:pt>
                <c:pt idx="3">
                  <c:v>45.8</c:v>
                </c:pt>
                <c:pt idx="4">
                  <c:v>51.5</c:v>
                </c:pt>
                <c:pt idx="5">
                  <c:v>56.5</c:v>
                </c:pt>
                <c:pt idx="6">
                  <c:v>62.4</c:v>
                </c:pt>
                <c:pt idx="7">
                  <c:v>72.5</c:v>
                </c:pt>
                <c:pt idx="8">
                  <c:v>80.599999999999994</c:v>
                </c:pt>
                <c:pt idx="9">
                  <c:v>81.400000000000006</c:v>
                </c:pt>
                <c:pt idx="10">
                  <c:v>83.5</c:v>
                </c:pt>
                <c:pt idx="11">
                  <c:v>84.2</c:v>
                </c:pt>
                <c:pt idx="12">
                  <c:v>88.9</c:v>
                </c:pt>
                <c:pt idx="13">
                  <c:v>89.7</c:v>
                </c:pt>
                <c:pt idx="14">
                  <c:v>90.6</c:v>
                </c:pt>
                <c:pt idx="15">
                  <c:v>92</c:v>
                </c:pt>
                <c:pt idx="16">
                  <c:v>93.7</c:v>
                </c:pt>
                <c:pt idx="17">
                  <c:v>93.9</c:v>
                </c:pt>
                <c:pt idx="18">
                  <c:v>95.1</c:v>
                </c:pt>
                <c:pt idx="19">
                  <c:v>93.6</c:v>
                </c:pt>
                <c:pt idx="20">
                  <c:v>93.2</c:v>
                </c:pt>
                <c:pt idx="21">
                  <c:v>93.3</c:v>
                </c:pt>
                <c:pt idx="22">
                  <c:v>95.6</c:v>
                </c:pt>
                <c:pt idx="23">
                  <c:v>95.5</c:v>
                </c:pt>
                <c:pt idx="24">
                  <c:v>93.9</c:v>
                </c:pt>
                <c:pt idx="25">
                  <c:v>93.9</c:v>
                </c:pt>
                <c:pt idx="26">
                  <c:v>94.3</c:v>
                </c:pt>
                <c:pt idx="27">
                  <c:v>94.7</c:v>
                </c:pt>
                <c:pt idx="28">
                  <c:v>94.5</c:v>
                </c:pt>
                <c:pt idx="29">
                  <c:v>95.2</c:v>
                </c:pt>
                <c:pt idx="30">
                  <c:v>94</c:v>
                </c:pt>
                <c:pt idx="31">
                  <c:v>95.2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3E-43F6-8A0E-C5F644F0D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6938959"/>
        <c:axId val="1284864799"/>
      </c:lineChart>
      <c:dateAx>
        <c:axId val="846938959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4864799"/>
        <c:crosses val="autoZero"/>
        <c:auto val="1"/>
        <c:lblOffset val="100"/>
        <c:baseTimeUnit val="days"/>
        <c:majorUnit val="3"/>
        <c:majorTimeUnit val="months"/>
      </c:dateAx>
      <c:valAx>
        <c:axId val="1284864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938959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6.4603728881817216E-2"/>
          <c:y val="0.70991063051506476"/>
          <c:w val="0.9353962711181828"/>
          <c:h val="0.22383114748311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Canada: Google Trends by Selected Economic</a:t>
            </a:r>
            <a:r>
              <a:rPr lang="en-US" sz="2000" baseline="0" dirty="0"/>
              <a:t> Activities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757268857293898E-2"/>
          <c:y val="0.12916278129544254"/>
          <c:w val="0.9011473247822821"/>
          <c:h val="0.49278013798230225"/>
        </c:manualLayout>
      </c:layout>
      <c:lineChart>
        <c:grouping val="standar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Wholesale and Retail Trade (G)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2015Q4</c:v>
                </c:pt>
                <c:pt idx="1">
                  <c:v>2016Q1</c:v>
                </c:pt>
                <c:pt idx="2">
                  <c:v>2016Q2</c:v>
                </c:pt>
                <c:pt idx="3">
                  <c:v>2016Q3</c:v>
                </c:pt>
                <c:pt idx="4">
                  <c:v>2016Q4</c:v>
                </c:pt>
                <c:pt idx="5">
                  <c:v>2017Q1</c:v>
                </c:pt>
                <c:pt idx="6">
                  <c:v>2017Q2</c:v>
                </c:pt>
                <c:pt idx="7">
                  <c:v>2017Q3</c:v>
                </c:pt>
                <c:pt idx="8">
                  <c:v>2017Q4</c:v>
                </c:pt>
                <c:pt idx="9">
                  <c:v>2018Q1</c:v>
                </c:pt>
                <c:pt idx="10">
                  <c:v>2018Q2</c:v>
                </c:pt>
                <c:pt idx="11">
                  <c:v>2018Q3</c:v>
                </c:pt>
                <c:pt idx="12">
                  <c:v>2018Q4</c:v>
                </c:pt>
                <c:pt idx="13">
                  <c:v>2019Q1</c:v>
                </c:pt>
                <c:pt idx="14">
                  <c:v>2019Q2</c:v>
                </c:pt>
                <c:pt idx="15">
                  <c:v>2019Q3</c:v>
                </c:pt>
                <c:pt idx="16">
                  <c:v>2019Q4</c:v>
                </c:pt>
                <c:pt idx="17">
                  <c:v>2020Q1</c:v>
                </c:pt>
                <c:pt idx="18">
                  <c:v>2020Q2</c:v>
                </c:pt>
                <c:pt idx="19">
                  <c:v>2020Q3</c:v>
                </c:pt>
                <c:pt idx="20">
                  <c:v>2020Q4</c:v>
                </c:pt>
              </c:strCache>
            </c:strRef>
          </c:cat>
          <c:val>
            <c:numRef>
              <c:f>Sheet1!$H$2:$H$22</c:f>
              <c:numCache>
                <c:formatCode>General</c:formatCode>
                <c:ptCount val="21"/>
                <c:pt idx="0">
                  <c:v>67.727500000000006</c:v>
                </c:pt>
                <c:pt idx="1">
                  <c:v>69.95</c:v>
                </c:pt>
                <c:pt idx="2">
                  <c:v>68.659615384615407</c:v>
                </c:pt>
                <c:pt idx="3">
                  <c:v>70.805769230769201</c:v>
                </c:pt>
                <c:pt idx="4">
                  <c:v>68.444230769230799</c:v>
                </c:pt>
                <c:pt idx="5">
                  <c:v>69.5230769230769</c:v>
                </c:pt>
                <c:pt idx="6">
                  <c:v>67.707692307692298</c:v>
                </c:pt>
                <c:pt idx="7">
                  <c:v>69.171153846153899</c:v>
                </c:pt>
                <c:pt idx="8">
                  <c:v>72.041071428571399</c:v>
                </c:pt>
                <c:pt idx="9">
                  <c:v>69.164583333333397</c:v>
                </c:pt>
                <c:pt idx="10">
                  <c:v>66.5</c:v>
                </c:pt>
                <c:pt idx="11">
                  <c:v>66.960714285714303</c:v>
                </c:pt>
                <c:pt idx="12">
                  <c:v>69.5557692307693</c:v>
                </c:pt>
                <c:pt idx="13">
                  <c:v>70.665384615384596</c:v>
                </c:pt>
                <c:pt idx="14">
                  <c:v>68.478846153846206</c:v>
                </c:pt>
                <c:pt idx="15">
                  <c:v>68.099999999999994</c:v>
                </c:pt>
                <c:pt idx="16">
                  <c:v>67.955769230769207</c:v>
                </c:pt>
                <c:pt idx="17">
                  <c:v>67.086538461538495</c:v>
                </c:pt>
                <c:pt idx="18">
                  <c:v>62.996153846153902</c:v>
                </c:pt>
                <c:pt idx="19">
                  <c:v>64.876923076923106</c:v>
                </c:pt>
                <c:pt idx="20">
                  <c:v>62.4583333333333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90-49C8-AEAA-8310BE723F61}"/>
            </c:ext>
          </c:extLst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Transportation and Storage (H)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2015Q4</c:v>
                </c:pt>
                <c:pt idx="1">
                  <c:v>2016Q1</c:v>
                </c:pt>
                <c:pt idx="2">
                  <c:v>2016Q2</c:v>
                </c:pt>
                <c:pt idx="3">
                  <c:v>2016Q3</c:v>
                </c:pt>
                <c:pt idx="4">
                  <c:v>2016Q4</c:v>
                </c:pt>
                <c:pt idx="5">
                  <c:v>2017Q1</c:v>
                </c:pt>
                <c:pt idx="6">
                  <c:v>2017Q2</c:v>
                </c:pt>
                <c:pt idx="7">
                  <c:v>2017Q3</c:v>
                </c:pt>
                <c:pt idx="8">
                  <c:v>2017Q4</c:v>
                </c:pt>
                <c:pt idx="9">
                  <c:v>2018Q1</c:v>
                </c:pt>
                <c:pt idx="10">
                  <c:v>2018Q2</c:v>
                </c:pt>
                <c:pt idx="11">
                  <c:v>2018Q3</c:v>
                </c:pt>
                <c:pt idx="12">
                  <c:v>2018Q4</c:v>
                </c:pt>
                <c:pt idx="13">
                  <c:v>2019Q1</c:v>
                </c:pt>
                <c:pt idx="14">
                  <c:v>2019Q2</c:v>
                </c:pt>
                <c:pt idx="15">
                  <c:v>2019Q3</c:v>
                </c:pt>
                <c:pt idx="16">
                  <c:v>2019Q4</c:v>
                </c:pt>
                <c:pt idx="17">
                  <c:v>2020Q1</c:v>
                </c:pt>
                <c:pt idx="18">
                  <c:v>2020Q2</c:v>
                </c:pt>
                <c:pt idx="19">
                  <c:v>2020Q3</c:v>
                </c:pt>
                <c:pt idx="20">
                  <c:v>2020Q4</c:v>
                </c:pt>
              </c:strCache>
            </c:strRef>
          </c:cat>
          <c:val>
            <c:numRef>
              <c:f>Sheet1!$I$2:$I$22</c:f>
              <c:numCache>
                <c:formatCode>General</c:formatCode>
                <c:ptCount val="21"/>
                <c:pt idx="0">
                  <c:v>57.6052777777778</c:v>
                </c:pt>
                <c:pt idx="1">
                  <c:v>60.285470085470102</c:v>
                </c:pt>
                <c:pt idx="2">
                  <c:v>60.698076923076897</c:v>
                </c:pt>
                <c:pt idx="3">
                  <c:v>65.275427350427407</c:v>
                </c:pt>
                <c:pt idx="4">
                  <c:v>58.232692307692297</c:v>
                </c:pt>
                <c:pt idx="5">
                  <c:v>61.158547008547004</c:v>
                </c:pt>
                <c:pt idx="6">
                  <c:v>60.914957264957302</c:v>
                </c:pt>
                <c:pt idx="7">
                  <c:v>61.9653846153846</c:v>
                </c:pt>
                <c:pt idx="8">
                  <c:v>59.604960317460304</c:v>
                </c:pt>
                <c:pt idx="9">
                  <c:v>60.647222222222197</c:v>
                </c:pt>
                <c:pt idx="10">
                  <c:v>59.761965811965801</c:v>
                </c:pt>
                <c:pt idx="11">
                  <c:v>59.433333333333302</c:v>
                </c:pt>
                <c:pt idx="12">
                  <c:v>58.481837606837601</c:v>
                </c:pt>
                <c:pt idx="13">
                  <c:v>61.210042735042698</c:v>
                </c:pt>
                <c:pt idx="14">
                  <c:v>60.1388888888889</c:v>
                </c:pt>
                <c:pt idx="15">
                  <c:v>60.927777777777798</c:v>
                </c:pt>
                <c:pt idx="16">
                  <c:v>58.969017094017097</c:v>
                </c:pt>
                <c:pt idx="17">
                  <c:v>54.070726495726497</c:v>
                </c:pt>
                <c:pt idx="18">
                  <c:v>42.696153846153898</c:v>
                </c:pt>
                <c:pt idx="19">
                  <c:v>43.058119658119701</c:v>
                </c:pt>
                <c:pt idx="20">
                  <c:v>41.956481481481497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90-49C8-AEAA-8310BE723F61}"/>
            </c:ext>
          </c:extLst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Accommodation and food service activities (I)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2015Q4</c:v>
                </c:pt>
                <c:pt idx="1">
                  <c:v>2016Q1</c:v>
                </c:pt>
                <c:pt idx="2">
                  <c:v>2016Q2</c:v>
                </c:pt>
                <c:pt idx="3">
                  <c:v>2016Q3</c:v>
                </c:pt>
                <c:pt idx="4">
                  <c:v>2016Q4</c:v>
                </c:pt>
                <c:pt idx="5">
                  <c:v>2017Q1</c:v>
                </c:pt>
                <c:pt idx="6">
                  <c:v>2017Q2</c:v>
                </c:pt>
                <c:pt idx="7">
                  <c:v>2017Q3</c:v>
                </c:pt>
                <c:pt idx="8">
                  <c:v>2017Q4</c:v>
                </c:pt>
                <c:pt idx="9">
                  <c:v>2018Q1</c:v>
                </c:pt>
                <c:pt idx="10">
                  <c:v>2018Q2</c:v>
                </c:pt>
                <c:pt idx="11">
                  <c:v>2018Q3</c:v>
                </c:pt>
                <c:pt idx="12">
                  <c:v>2018Q4</c:v>
                </c:pt>
                <c:pt idx="13">
                  <c:v>2019Q1</c:v>
                </c:pt>
                <c:pt idx="14">
                  <c:v>2019Q2</c:v>
                </c:pt>
                <c:pt idx="15">
                  <c:v>2019Q3</c:v>
                </c:pt>
                <c:pt idx="16">
                  <c:v>2019Q4</c:v>
                </c:pt>
                <c:pt idx="17">
                  <c:v>2020Q1</c:v>
                </c:pt>
                <c:pt idx="18">
                  <c:v>2020Q2</c:v>
                </c:pt>
                <c:pt idx="19">
                  <c:v>2020Q3</c:v>
                </c:pt>
                <c:pt idx="20">
                  <c:v>2020Q4</c:v>
                </c:pt>
              </c:strCache>
            </c:strRef>
          </c:cat>
          <c:val>
            <c:numRef>
              <c:f>Sheet1!$J$2:$J$22</c:f>
              <c:numCache>
                <c:formatCode>General</c:formatCode>
                <c:ptCount val="21"/>
                <c:pt idx="0">
                  <c:v>49.737499999999997</c:v>
                </c:pt>
                <c:pt idx="1">
                  <c:v>54.384615384615401</c:v>
                </c:pt>
                <c:pt idx="2">
                  <c:v>55.875</c:v>
                </c:pt>
                <c:pt idx="3">
                  <c:v>57.048076923076898</c:v>
                </c:pt>
                <c:pt idx="4">
                  <c:v>53.605769230769198</c:v>
                </c:pt>
                <c:pt idx="5">
                  <c:v>56.269230769230802</c:v>
                </c:pt>
                <c:pt idx="6">
                  <c:v>56.038461538461597</c:v>
                </c:pt>
                <c:pt idx="7">
                  <c:v>54.596153846153904</c:v>
                </c:pt>
                <c:pt idx="8">
                  <c:v>54.866071428571402</c:v>
                </c:pt>
                <c:pt idx="9">
                  <c:v>54.25</c:v>
                </c:pt>
                <c:pt idx="10">
                  <c:v>53.971153846153797</c:v>
                </c:pt>
                <c:pt idx="11">
                  <c:v>53.776785714285701</c:v>
                </c:pt>
                <c:pt idx="12">
                  <c:v>54.134615384615401</c:v>
                </c:pt>
                <c:pt idx="13">
                  <c:v>58.355769230769198</c:v>
                </c:pt>
                <c:pt idx="14">
                  <c:v>55.173076923076898</c:v>
                </c:pt>
                <c:pt idx="15">
                  <c:v>55.057692307692299</c:v>
                </c:pt>
                <c:pt idx="16">
                  <c:v>54.798076923076898</c:v>
                </c:pt>
                <c:pt idx="17">
                  <c:v>53.980769230769198</c:v>
                </c:pt>
                <c:pt idx="18">
                  <c:v>46.5</c:v>
                </c:pt>
                <c:pt idx="19">
                  <c:v>44.932692307692299</c:v>
                </c:pt>
                <c:pt idx="20">
                  <c:v>41.7916666666667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90-49C8-AEAA-8310BE723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6571808"/>
        <c:axId val="1857106624"/>
      </c:lineChart>
      <c:catAx>
        <c:axId val="166657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106624"/>
        <c:crosses val="autoZero"/>
        <c:auto val="1"/>
        <c:lblAlgn val="ctr"/>
        <c:lblOffset val="100"/>
        <c:noMultiLvlLbl val="0"/>
      </c:catAx>
      <c:valAx>
        <c:axId val="1857106624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657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83595336801983E-2"/>
          <c:y val="0.77905669606930394"/>
          <c:w val="0.94667416042959296"/>
          <c:h val="0.196895207738311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Stock of Reviews by Activity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Sheet1!$J$15</c:f>
              <c:strCache>
                <c:ptCount val="1"/>
                <c:pt idx="0">
                  <c:v>bar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Sheet1!$A$16:$A$27</c:f>
              <c:numCache>
                <c:formatCode>d\-mmm\-yy</c:formatCode>
                <c:ptCount val="12"/>
                <c:pt idx="0">
                  <c:v>43945</c:v>
                </c:pt>
                <c:pt idx="1">
                  <c:v>43981</c:v>
                </c:pt>
                <c:pt idx="2">
                  <c:v>44019</c:v>
                </c:pt>
                <c:pt idx="3">
                  <c:v>44038</c:v>
                </c:pt>
                <c:pt idx="4">
                  <c:v>44076</c:v>
                </c:pt>
                <c:pt idx="5">
                  <c:v>44105</c:v>
                </c:pt>
                <c:pt idx="6">
                  <c:v>44138</c:v>
                </c:pt>
                <c:pt idx="7">
                  <c:v>44170</c:v>
                </c:pt>
                <c:pt idx="8">
                  <c:v>44202</c:v>
                </c:pt>
                <c:pt idx="9">
                  <c:v>44226</c:v>
                </c:pt>
                <c:pt idx="10">
                  <c:v>44256</c:v>
                </c:pt>
                <c:pt idx="11">
                  <c:v>44285</c:v>
                </c:pt>
              </c:numCache>
            </c:numRef>
          </c:cat>
          <c:val>
            <c:numRef>
              <c:f>Sheet1!$J$16:$J$27</c:f>
              <c:numCache>
                <c:formatCode>General</c:formatCode>
                <c:ptCount val="12"/>
                <c:pt idx="0">
                  <c:v>100</c:v>
                </c:pt>
                <c:pt idx="1">
                  <c:v>100.22317805551046</c:v>
                </c:pt>
                <c:pt idx="2">
                  <c:v>100.37889547151437</c:v>
                </c:pt>
                <c:pt idx="3">
                  <c:v>100.46816669371856</c:v>
                </c:pt>
                <c:pt idx="4">
                  <c:v>101.44761402369744</c:v>
                </c:pt>
                <c:pt idx="5">
                  <c:v>102.51531813017367</c:v>
                </c:pt>
                <c:pt idx="6">
                  <c:v>102.93783476708327</c:v>
                </c:pt>
                <c:pt idx="7">
                  <c:v>103.38368365525076</c:v>
                </c:pt>
                <c:pt idx="8">
                  <c:v>103.60635448790781</c:v>
                </c:pt>
                <c:pt idx="9">
                  <c:v>103.87366093166695</c:v>
                </c:pt>
                <c:pt idx="10">
                  <c:v>104.02988557052426</c:v>
                </c:pt>
                <c:pt idx="11">
                  <c:v>104.38595601363414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58-41F0-822E-7F28ED63ABFF}"/>
            </c:ext>
          </c:extLst>
        </c:ser>
        <c:ser>
          <c:idx val="1"/>
          <c:order val="1"/>
          <c:tx>
            <c:strRef>
              <c:f>Sheet1!$K$15</c:f>
              <c:strCache>
                <c:ptCount val="1"/>
                <c:pt idx="0">
                  <c:v>beauty_salon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Sheet1!$A$16:$A$27</c:f>
              <c:numCache>
                <c:formatCode>d\-mmm\-yy</c:formatCode>
                <c:ptCount val="12"/>
                <c:pt idx="0">
                  <c:v>43945</c:v>
                </c:pt>
                <c:pt idx="1">
                  <c:v>43981</c:v>
                </c:pt>
                <c:pt idx="2">
                  <c:v>44019</c:v>
                </c:pt>
                <c:pt idx="3">
                  <c:v>44038</c:v>
                </c:pt>
                <c:pt idx="4">
                  <c:v>44076</c:v>
                </c:pt>
                <c:pt idx="5">
                  <c:v>44105</c:v>
                </c:pt>
                <c:pt idx="6">
                  <c:v>44138</c:v>
                </c:pt>
                <c:pt idx="7">
                  <c:v>44170</c:v>
                </c:pt>
                <c:pt idx="8">
                  <c:v>44202</c:v>
                </c:pt>
                <c:pt idx="9">
                  <c:v>44226</c:v>
                </c:pt>
                <c:pt idx="10">
                  <c:v>44256</c:v>
                </c:pt>
                <c:pt idx="11">
                  <c:v>44285</c:v>
                </c:pt>
              </c:numCache>
            </c:numRef>
          </c:cat>
          <c:val>
            <c:numRef>
              <c:f>Sheet1!$K$16:$K$27</c:f>
              <c:numCache>
                <c:formatCode>General</c:formatCode>
                <c:ptCount val="12"/>
                <c:pt idx="0">
                  <c:v>100</c:v>
                </c:pt>
                <c:pt idx="1">
                  <c:v>100.65520425662899</c:v>
                </c:pt>
                <c:pt idx="2">
                  <c:v>100.51448924849392</c:v>
                </c:pt>
                <c:pt idx="3">
                  <c:v>101.92603667384898</c:v>
                </c:pt>
                <c:pt idx="4">
                  <c:v>104.7931049646014</c:v>
                </c:pt>
                <c:pt idx="5">
                  <c:v>106.15628160591004</c:v>
                </c:pt>
                <c:pt idx="6">
                  <c:v>110.56681764214416</c:v>
                </c:pt>
                <c:pt idx="7">
                  <c:v>114.30456004573237</c:v>
                </c:pt>
                <c:pt idx="8">
                  <c:v>114.30456004573237</c:v>
                </c:pt>
                <c:pt idx="9">
                  <c:v>114.1022822215382</c:v>
                </c:pt>
                <c:pt idx="10">
                  <c:v>114.1022822215382</c:v>
                </c:pt>
                <c:pt idx="11">
                  <c:v>113.90000439734401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58-41F0-822E-7F28ED63ABFF}"/>
            </c:ext>
          </c:extLst>
        </c:ser>
        <c:ser>
          <c:idx val="2"/>
          <c:order val="2"/>
          <c:tx>
            <c:strRef>
              <c:f>Sheet1!$L$15</c:f>
              <c:strCache>
                <c:ptCount val="1"/>
                <c:pt idx="0">
                  <c:v>bicycle_store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Sheet1!$A$16:$A$27</c:f>
              <c:numCache>
                <c:formatCode>d\-mmm\-yy</c:formatCode>
                <c:ptCount val="12"/>
                <c:pt idx="0">
                  <c:v>43945</c:v>
                </c:pt>
                <c:pt idx="1">
                  <c:v>43981</c:v>
                </c:pt>
                <c:pt idx="2">
                  <c:v>44019</c:v>
                </c:pt>
                <c:pt idx="3">
                  <c:v>44038</c:v>
                </c:pt>
                <c:pt idx="4">
                  <c:v>44076</c:v>
                </c:pt>
                <c:pt idx="5">
                  <c:v>44105</c:v>
                </c:pt>
                <c:pt idx="6">
                  <c:v>44138</c:v>
                </c:pt>
                <c:pt idx="7">
                  <c:v>44170</c:v>
                </c:pt>
                <c:pt idx="8">
                  <c:v>44202</c:v>
                </c:pt>
                <c:pt idx="9">
                  <c:v>44226</c:v>
                </c:pt>
                <c:pt idx="10">
                  <c:v>44256</c:v>
                </c:pt>
                <c:pt idx="11">
                  <c:v>44285</c:v>
                </c:pt>
              </c:numCache>
            </c:numRef>
          </c:cat>
          <c:val>
            <c:numRef>
              <c:f>Sheet1!$L$16:$L$27</c:f>
              <c:numCache>
                <c:formatCode>General</c:formatCode>
                <c:ptCount val="12"/>
                <c:pt idx="0">
                  <c:v>100</c:v>
                </c:pt>
                <c:pt idx="1">
                  <c:v>111.31827044846925</c:v>
                </c:pt>
                <c:pt idx="2">
                  <c:v>125.07085854423383</c:v>
                </c:pt>
                <c:pt idx="3">
                  <c:v>131.68884555852614</c:v>
                </c:pt>
                <c:pt idx="4">
                  <c:v>141.6185900657326</c:v>
                </c:pt>
                <c:pt idx="5">
                  <c:v>146.92343256879809</c:v>
                </c:pt>
                <c:pt idx="6">
                  <c:v>151.50612097211891</c:v>
                </c:pt>
                <c:pt idx="7">
                  <c:v>154.94200655315896</c:v>
                </c:pt>
                <c:pt idx="8">
                  <c:v>157.32808008523125</c:v>
                </c:pt>
                <c:pt idx="9">
                  <c:v>159.55635515709488</c:v>
                </c:pt>
                <c:pt idx="10">
                  <c:v>161.87910828793696</c:v>
                </c:pt>
                <c:pt idx="11">
                  <c:v>167.71513860132268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58-41F0-822E-7F28ED63ABFF}"/>
            </c:ext>
          </c:extLst>
        </c:ser>
        <c:ser>
          <c:idx val="3"/>
          <c:order val="3"/>
          <c:tx>
            <c:strRef>
              <c:f>Sheet1!$N$15</c:f>
              <c:strCache>
                <c:ptCount val="1"/>
                <c:pt idx="0">
                  <c:v>bowling_alley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Sheet1!$A$16:$A$27</c:f>
              <c:numCache>
                <c:formatCode>d\-mmm\-yy</c:formatCode>
                <c:ptCount val="12"/>
                <c:pt idx="0">
                  <c:v>43945</c:v>
                </c:pt>
                <c:pt idx="1">
                  <c:v>43981</c:v>
                </c:pt>
                <c:pt idx="2">
                  <c:v>44019</c:v>
                </c:pt>
                <c:pt idx="3">
                  <c:v>44038</c:v>
                </c:pt>
                <c:pt idx="4">
                  <c:v>44076</c:v>
                </c:pt>
                <c:pt idx="5">
                  <c:v>44105</c:v>
                </c:pt>
                <c:pt idx="6">
                  <c:v>44138</c:v>
                </c:pt>
                <c:pt idx="7">
                  <c:v>44170</c:v>
                </c:pt>
                <c:pt idx="8">
                  <c:v>44202</c:v>
                </c:pt>
                <c:pt idx="9">
                  <c:v>44226</c:v>
                </c:pt>
                <c:pt idx="10">
                  <c:v>44256</c:v>
                </c:pt>
                <c:pt idx="11">
                  <c:v>44285</c:v>
                </c:pt>
              </c:numCache>
            </c:numRef>
          </c:cat>
          <c:val>
            <c:numRef>
              <c:f>Sheet1!$N$16:$N$27</c:f>
              <c:numCache>
                <c:formatCode>General</c:formatCode>
                <c:ptCount val="12"/>
                <c:pt idx="0">
                  <c:v>100</c:v>
                </c:pt>
                <c:pt idx="1">
                  <c:v>100.22355127645122</c:v>
                </c:pt>
                <c:pt idx="2">
                  <c:v>100.19780800167415</c:v>
                </c:pt>
                <c:pt idx="3">
                  <c:v>100.12356771892996</c:v>
                </c:pt>
                <c:pt idx="4">
                  <c:v>100.4607215756877</c:v>
                </c:pt>
                <c:pt idx="5">
                  <c:v>101.46736666229307</c:v>
                </c:pt>
                <c:pt idx="6">
                  <c:v>102.21956854271474</c:v>
                </c:pt>
                <c:pt idx="7">
                  <c:v>102.35459617106157</c:v>
                </c:pt>
                <c:pt idx="8">
                  <c:v>102.60887329160155</c:v>
                </c:pt>
                <c:pt idx="9">
                  <c:v>102.67381277829726</c:v>
                </c:pt>
                <c:pt idx="10">
                  <c:v>102.72729235557607</c:v>
                </c:pt>
                <c:pt idx="11">
                  <c:v>102.90135011019782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58-41F0-822E-7F28ED63ABFF}"/>
            </c:ext>
          </c:extLst>
        </c:ser>
        <c:ser>
          <c:idx val="4"/>
          <c:order val="4"/>
          <c:tx>
            <c:strRef>
              <c:f>Sheet1!$W$15</c:f>
              <c:strCache>
                <c:ptCount val="1"/>
                <c:pt idx="0">
                  <c:v>cemetery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Sheet1!$A$16:$A$27</c:f>
              <c:numCache>
                <c:formatCode>d\-mmm\-yy</c:formatCode>
                <c:ptCount val="12"/>
                <c:pt idx="0">
                  <c:v>43945</c:v>
                </c:pt>
                <c:pt idx="1">
                  <c:v>43981</c:v>
                </c:pt>
                <c:pt idx="2">
                  <c:v>44019</c:v>
                </c:pt>
                <c:pt idx="3">
                  <c:v>44038</c:v>
                </c:pt>
                <c:pt idx="4">
                  <c:v>44076</c:v>
                </c:pt>
                <c:pt idx="5">
                  <c:v>44105</c:v>
                </c:pt>
                <c:pt idx="6">
                  <c:v>44138</c:v>
                </c:pt>
                <c:pt idx="7">
                  <c:v>44170</c:v>
                </c:pt>
                <c:pt idx="8">
                  <c:v>44202</c:v>
                </c:pt>
                <c:pt idx="9">
                  <c:v>44226</c:v>
                </c:pt>
                <c:pt idx="10">
                  <c:v>44256</c:v>
                </c:pt>
                <c:pt idx="11">
                  <c:v>44285</c:v>
                </c:pt>
              </c:numCache>
            </c:numRef>
          </c:cat>
          <c:val>
            <c:numRef>
              <c:f>Sheet1!$W$16:$W$27</c:f>
              <c:numCache>
                <c:formatCode>General</c:formatCode>
                <c:ptCount val="12"/>
                <c:pt idx="0">
                  <c:v>100</c:v>
                </c:pt>
                <c:pt idx="1">
                  <c:v>104.3180133432172</c:v>
                </c:pt>
                <c:pt idx="2">
                  <c:v>111.73091178650851</c:v>
                </c:pt>
                <c:pt idx="3">
                  <c:v>115.32616753150482</c:v>
                </c:pt>
                <c:pt idx="4">
                  <c:v>120.88584136397331</c:v>
                </c:pt>
                <c:pt idx="5">
                  <c:v>124.25871015567087</c:v>
                </c:pt>
                <c:pt idx="6">
                  <c:v>124.53669384729429</c:v>
                </c:pt>
                <c:pt idx="7">
                  <c:v>125.42624166048925</c:v>
                </c:pt>
                <c:pt idx="8">
                  <c:v>127.92809488510007</c:v>
                </c:pt>
                <c:pt idx="9">
                  <c:v>131.63454410674572</c:v>
                </c:pt>
                <c:pt idx="10">
                  <c:v>131.83839881393624</c:v>
                </c:pt>
                <c:pt idx="11">
                  <c:v>134.34025203854708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658-41F0-822E-7F28ED63ABFF}"/>
            </c:ext>
          </c:extLst>
        </c:ser>
        <c:ser>
          <c:idx val="5"/>
          <c:order val="5"/>
          <c:tx>
            <c:strRef>
              <c:f>Sheet1!$AL$15</c:f>
              <c:strCache>
                <c:ptCount val="1"/>
                <c:pt idx="0">
                  <c:v>funeral_home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Sheet1!$A$16:$A$27</c:f>
              <c:numCache>
                <c:formatCode>d\-mmm\-yy</c:formatCode>
                <c:ptCount val="12"/>
                <c:pt idx="0">
                  <c:v>43945</c:v>
                </c:pt>
                <c:pt idx="1">
                  <c:v>43981</c:v>
                </c:pt>
                <c:pt idx="2">
                  <c:v>44019</c:v>
                </c:pt>
                <c:pt idx="3">
                  <c:v>44038</c:v>
                </c:pt>
                <c:pt idx="4">
                  <c:v>44076</c:v>
                </c:pt>
                <c:pt idx="5">
                  <c:v>44105</c:v>
                </c:pt>
                <c:pt idx="6">
                  <c:v>44138</c:v>
                </c:pt>
                <c:pt idx="7">
                  <c:v>44170</c:v>
                </c:pt>
                <c:pt idx="8">
                  <c:v>44202</c:v>
                </c:pt>
                <c:pt idx="9">
                  <c:v>44226</c:v>
                </c:pt>
                <c:pt idx="10">
                  <c:v>44256</c:v>
                </c:pt>
                <c:pt idx="11">
                  <c:v>44285</c:v>
                </c:pt>
              </c:numCache>
            </c:numRef>
          </c:cat>
          <c:val>
            <c:numRef>
              <c:f>Sheet1!$AL$16:$AL$27</c:f>
              <c:numCache>
                <c:formatCode>General</c:formatCode>
                <c:ptCount val="12"/>
                <c:pt idx="0">
                  <c:v>100</c:v>
                </c:pt>
                <c:pt idx="1">
                  <c:v>107.09941453987379</c:v>
                </c:pt>
                <c:pt idx="2">
                  <c:v>108.97516057522878</c:v>
                </c:pt>
                <c:pt idx="3">
                  <c:v>113.3177968510203</c:v>
                </c:pt>
                <c:pt idx="4">
                  <c:v>116.25078156084807</c:v>
                </c:pt>
                <c:pt idx="5">
                  <c:v>119.996589552663</c:v>
                </c:pt>
                <c:pt idx="6">
                  <c:v>124.66890240436537</c:v>
                </c:pt>
                <c:pt idx="7">
                  <c:v>132.24009549252546</c:v>
                </c:pt>
                <c:pt idx="8">
                  <c:v>135.00255783550276</c:v>
                </c:pt>
                <c:pt idx="9">
                  <c:v>138.99278121980331</c:v>
                </c:pt>
                <c:pt idx="10">
                  <c:v>145.29074063548001</c:v>
                </c:pt>
                <c:pt idx="11">
                  <c:v>163.57073836184844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658-41F0-822E-7F28ED63ABFF}"/>
            </c:ext>
          </c:extLst>
        </c:ser>
        <c:ser>
          <c:idx val="6"/>
          <c:order val="6"/>
          <c:tx>
            <c:strRef>
              <c:f>Sheet1!$AP$15</c:f>
              <c:strCache>
                <c:ptCount val="1"/>
                <c:pt idx="0">
                  <c:v>gym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Sheet1!$A$16:$A$27</c:f>
              <c:numCache>
                <c:formatCode>d\-mmm\-yy</c:formatCode>
                <c:ptCount val="12"/>
                <c:pt idx="0">
                  <c:v>43945</c:v>
                </c:pt>
                <c:pt idx="1">
                  <c:v>43981</c:v>
                </c:pt>
                <c:pt idx="2">
                  <c:v>44019</c:v>
                </c:pt>
                <c:pt idx="3">
                  <c:v>44038</c:v>
                </c:pt>
                <c:pt idx="4">
                  <c:v>44076</c:v>
                </c:pt>
                <c:pt idx="5">
                  <c:v>44105</c:v>
                </c:pt>
                <c:pt idx="6">
                  <c:v>44138</c:v>
                </c:pt>
                <c:pt idx="7">
                  <c:v>44170</c:v>
                </c:pt>
                <c:pt idx="8">
                  <c:v>44202</c:v>
                </c:pt>
                <c:pt idx="9">
                  <c:v>44226</c:v>
                </c:pt>
                <c:pt idx="10">
                  <c:v>44256</c:v>
                </c:pt>
                <c:pt idx="11">
                  <c:v>44285</c:v>
                </c:pt>
              </c:numCache>
            </c:numRef>
          </c:cat>
          <c:val>
            <c:numRef>
              <c:f>Sheet1!$AP$16:$AP$27</c:f>
              <c:numCache>
                <c:formatCode>General</c:formatCode>
                <c:ptCount val="12"/>
                <c:pt idx="0">
                  <c:v>100</c:v>
                </c:pt>
                <c:pt idx="1">
                  <c:v>100.41724617524341</c:v>
                </c:pt>
                <c:pt idx="2">
                  <c:v>100.56308916705301</c:v>
                </c:pt>
                <c:pt idx="3">
                  <c:v>100.5283186524494</c:v>
                </c:pt>
                <c:pt idx="4">
                  <c:v>103.58619224231187</c:v>
                </c:pt>
                <c:pt idx="5">
                  <c:v>107.09415082676557</c:v>
                </c:pt>
                <c:pt idx="6">
                  <c:v>108.94374903415238</c:v>
                </c:pt>
                <c:pt idx="7">
                  <c:v>110.21094112192861</c:v>
                </c:pt>
                <c:pt idx="8">
                  <c:v>110.65426518312474</c:v>
                </c:pt>
                <c:pt idx="9">
                  <c:v>111.13525730180808</c:v>
                </c:pt>
                <c:pt idx="10">
                  <c:v>111.59693246793387</c:v>
                </c:pt>
                <c:pt idx="11">
                  <c:v>111.66840519239688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658-41F0-822E-7F28ED63A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1737152"/>
        <c:axId val="318409680"/>
      </c:lineChart>
      <c:dateAx>
        <c:axId val="791737152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409680"/>
        <c:crosses val="autoZero"/>
        <c:auto val="1"/>
        <c:lblOffset val="100"/>
        <c:baseTimeUnit val="days"/>
        <c:majorUnit val="3"/>
        <c:majorTimeUnit val="months"/>
      </c:dateAx>
      <c:valAx>
        <c:axId val="318409680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737152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 sz="2000" cap="none" baseline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Official vs. Model Estimates for 2020-Q2 and 2020-Q3</a:t>
            </a:r>
            <a:endParaRPr lang="en-US" sz="1800" cap="none" baseline="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en-US" sz="1600" cap="none" baseline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Transportation and Storage (H), Quarterly Rate of Change, Seasonally Adjusted</a:t>
            </a:r>
          </a:p>
        </c:rich>
      </c:tx>
      <c:layout>
        <c:manualLayout>
          <c:xMode val="edge"/>
          <c:yMode val="edge"/>
          <c:x val="0.12306201430703513"/>
          <c:y val="3.87260924823811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51186248777721E-2"/>
          <c:y val="0.2611370549955237"/>
          <c:w val="0.9492447129909366"/>
          <c:h val="0.49246508086877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Sheet1!$I$54</c:f>
              <c:strCache>
                <c:ptCount val="1"/>
                <c:pt idx="0">
                  <c:v>2020-Q2 - Official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Sheet1!$H$55:$H$60</c:f>
              <c:strCache>
                <c:ptCount val="6"/>
                <c:pt idx="0">
                  <c:v>Australia</c:v>
                </c:pt>
                <c:pt idx="1">
                  <c:v>Brazil</c:v>
                </c:pt>
                <c:pt idx="2">
                  <c:v>Canada</c:v>
                </c:pt>
                <c:pt idx="3">
                  <c:v>France</c:v>
                </c:pt>
                <c:pt idx="4">
                  <c:v>Philippines</c:v>
                </c:pt>
                <c:pt idx="5">
                  <c:v>South Africa</c:v>
                </c:pt>
              </c:strCache>
            </c:strRef>
          </c:cat>
          <c:val>
            <c:numRef>
              <c:f>Sheet1!$I$55:$I$60</c:f>
              <c:numCache>
                <c:formatCode>0.0</c:formatCode>
                <c:ptCount val="6"/>
                <c:pt idx="0">
                  <c:v>-21.355792179181194</c:v>
                </c:pt>
                <c:pt idx="1">
                  <c:v>-19.011634880652522</c:v>
                </c:pt>
                <c:pt idx="2">
                  <c:v>-26.523761851481069</c:v>
                </c:pt>
                <c:pt idx="3">
                  <c:v>-23.424644274513597</c:v>
                </c:pt>
                <c:pt idx="4">
                  <c:v>-59.521982142911511</c:v>
                </c:pt>
                <c:pt idx="5">
                  <c:v>-25.602211729799237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0-4622-BE4D-8BB6AE5D63B6}"/>
            </c:ext>
          </c:extLst>
        </c:ser>
        <c:ser>
          <c:idx val="1"/>
          <c:order val="1"/>
          <c:tx>
            <c:strRef>
              <c:f>Sheet1!$J$54</c:f>
              <c:strCache>
                <c:ptCount val="1"/>
                <c:pt idx="0">
                  <c:v>2020-Q2 - Model</c:v>
                </c:pt>
              </c:strCache>
            </c:strRef>
          </c:tx>
          <c:spPr>
            <a:solidFill>
              <a:srgbClr val="FF0000">
                <a:alpha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Sheet1!$H$55:$H$60</c:f>
              <c:strCache>
                <c:ptCount val="6"/>
                <c:pt idx="0">
                  <c:v>Australia</c:v>
                </c:pt>
                <c:pt idx="1">
                  <c:v>Brazil</c:v>
                </c:pt>
                <c:pt idx="2">
                  <c:v>Canada</c:v>
                </c:pt>
                <c:pt idx="3">
                  <c:v>France</c:v>
                </c:pt>
                <c:pt idx="4">
                  <c:v>Philippines</c:v>
                </c:pt>
                <c:pt idx="5">
                  <c:v>South Africa</c:v>
                </c:pt>
              </c:strCache>
            </c:strRef>
          </c:cat>
          <c:val>
            <c:numRef>
              <c:f>Sheet1!$J$55:$J$60</c:f>
              <c:numCache>
                <c:formatCode>0.0</c:formatCode>
                <c:ptCount val="6"/>
                <c:pt idx="0">
                  <c:v>-22.221181740514965</c:v>
                </c:pt>
                <c:pt idx="1">
                  <c:v>-18.515233111871183</c:v>
                </c:pt>
                <c:pt idx="2">
                  <c:v>-27.849268203342916</c:v>
                </c:pt>
                <c:pt idx="3">
                  <c:v>-23.547578650099226</c:v>
                </c:pt>
                <c:pt idx="4">
                  <c:v>-57.667969621927504</c:v>
                </c:pt>
                <c:pt idx="5">
                  <c:v>-26.81943762621512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E0-4622-BE4D-8BB6AE5D63B6}"/>
            </c:ext>
          </c:extLst>
        </c:ser>
        <c:ser>
          <c:idx val="2"/>
          <c:order val="2"/>
          <c:tx>
            <c:strRef>
              <c:f>Sheet1!$K$54</c:f>
              <c:strCache>
                <c:ptCount val="1"/>
                <c:pt idx="0">
                  <c:v>2020-Q3 - Official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Sheet1!$H$55:$H$60</c:f>
              <c:strCache>
                <c:ptCount val="6"/>
                <c:pt idx="0">
                  <c:v>Australia</c:v>
                </c:pt>
                <c:pt idx="1">
                  <c:v>Brazil</c:v>
                </c:pt>
                <c:pt idx="2">
                  <c:v>Canada</c:v>
                </c:pt>
                <c:pt idx="3">
                  <c:v>France</c:v>
                </c:pt>
                <c:pt idx="4">
                  <c:v>Philippines</c:v>
                </c:pt>
                <c:pt idx="5">
                  <c:v>South Africa</c:v>
                </c:pt>
              </c:strCache>
            </c:strRef>
          </c:cat>
          <c:val>
            <c:numRef>
              <c:f>Sheet1!$K$55:$K$60</c:f>
              <c:numCache>
                <c:formatCode>0.0</c:formatCode>
                <c:ptCount val="6"/>
                <c:pt idx="0">
                  <c:v>9.0478402109670242</c:v>
                </c:pt>
                <c:pt idx="1">
                  <c:v>12.470379146919441</c:v>
                </c:pt>
                <c:pt idx="2">
                  <c:v>12.079826881461898</c:v>
                </c:pt>
                <c:pt idx="3">
                  <c:v>27.474402730375445</c:v>
                </c:pt>
                <c:pt idx="4">
                  <c:v>110.03991946161699</c:v>
                </c:pt>
                <c:pt idx="5">
                  <c:v>15.71937340955543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E0-4622-BE4D-8BB6AE5D63B6}"/>
            </c:ext>
          </c:extLst>
        </c:ser>
        <c:ser>
          <c:idx val="3"/>
          <c:order val="3"/>
          <c:tx>
            <c:strRef>
              <c:f>Sheet1!$L$54</c:f>
              <c:strCache>
                <c:ptCount val="1"/>
                <c:pt idx="0">
                  <c:v>2020-Q3 - Model</c:v>
                </c:pt>
              </c:strCache>
            </c:strRef>
          </c:tx>
          <c:spPr>
            <a:solidFill>
              <a:schemeClr val="accent1">
                <a:alpha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Sheet1!$H$55:$H$60</c:f>
              <c:strCache>
                <c:ptCount val="6"/>
                <c:pt idx="0">
                  <c:v>Australia</c:v>
                </c:pt>
                <c:pt idx="1">
                  <c:v>Brazil</c:v>
                </c:pt>
                <c:pt idx="2">
                  <c:v>Canada</c:v>
                </c:pt>
                <c:pt idx="3">
                  <c:v>France</c:v>
                </c:pt>
                <c:pt idx="4">
                  <c:v>Philippines</c:v>
                </c:pt>
                <c:pt idx="5">
                  <c:v>South Africa</c:v>
                </c:pt>
              </c:strCache>
            </c:strRef>
          </c:cat>
          <c:val>
            <c:numRef>
              <c:f>Sheet1!$L$55:$L$60</c:f>
              <c:numCache>
                <c:formatCode>0.0</c:formatCode>
                <c:ptCount val="6"/>
                <c:pt idx="0">
                  <c:v>10.261137927701796</c:v>
                </c:pt>
                <c:pt idx="1">
                  <c:v>10.484733190983064</c:v>
                </c:pt>
                <c:pt idx="2">
                  <c:v>26.766751207989813</c:v>
                </c:pt>
                <c:pt idx="3">
                  <c:v>28.760848268057799</c:v>
                </c:pt>
                <c:pt idx="4">
                  <c:v>80.213218247999066</c:v>
                </c:pt>
                <c:pt idx="5">
                  <c:v>26.52262949248987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E0-4622-BE4D-8BB6AE5D63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5"/>
        <c:overlap val="-18"/>
        <c:axId val="1180798896"/>
        <c:axId val="1169441472"/>
      </c:barChart>
      <c:catAx>
        <c:axId val="1180798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169441472"/>
        <c:crosses val="autoZero"/>
        <c:auto val="1"/>
        <c:lblAlgn val="ctr"/>
        <c:lblOffset val="100"/>
        <c:noMultiLvlLbl val="0"/>
      </c:catAx>
      <c:valAx>
        <c:axId val="1169441472"/>
        <c:scaling>
          <c:orientation val="minMax"/>
          <c:max val="120"/>
          <c:min val="-120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180798896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3"/>
            <a:ext cx="3013866" cy="461567"/>
          </a:xfrm>
          <a:prstGeom prst="rect">
            <a:avLst/>
          </a:prstGeom>
        </p:spPr>
        <p:txBody>
          <a:bodyPr vert="horz" lIns="90473" tIns="45235" rIns="90473" bIns="45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777707"/>
            <a:ext cx="3013866" cy="461567"/>
          </a:xfrm>
          <a:prstGeom prst="rect">
            <a:avLst/>
          </a:prstGeom>
        </p:spPr>
        <p:txBody>
          <a:bodyPr vert="horz" lIns="90473" tIns="45235" rIns="90473" bIns="45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10" y="8777707"/>
            <a:ext cx="3013866" cy="461567"/>
          </a:xfrm>
          <a:prstGeom prst="rect">
            <a:avLst/>
          </a:prstGeom>
        </p:spPr>
        <p:txBody>
          <a:bodyPr vert="horz" lIns="90473" tIns="45235" rIns="90473" bIns="45235" rtlCol="0" anchor="b"/>
          <a:lstStyle>
            <a:lvl1pPr algn="r">
              <a:defRPr sz="1200"/>
            </a:lvl1pPr>
          </a:lstStyle>
          <a:p>
            <a:fld id="{70787CFD-D5C7-455D-B121-683BFE13F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98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13763" cy="462042"/>
          </a:xfrm>
          <a:prstGeom prst="rect">
            <a:avLst/>
          </a:prstGeom>
        </p:spPr>
        <p:txBody>
          <a:bodyPr vert="horz" lIns="92352" tIns="46176" rIns="92352" bIns="461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73" y="6"/>
            <a:ext cx="3013763" cy="462042"/>
          </a:xfrm>
          <a:prstGeom prst="rect">
            <a:avLst/>
          </a:prstGeom>
        </p:spPr>
        <p:txBody>
          <a:bodyPr vert="horz" lIns="92352" tIns="46176" rIns="92352" bIns="46176" rtlCol="0"/>
          <a:lstStyle>
            <a:lvl1pPr algn="r">
              <a:defRPr sz="1200"/>
            </a:lvl1pPr>
          </a:lstStyle>
          <a:p>
            <a:fld id="{4E29966F-2A94-4C1B-9BAF-A262C302A8B5}" type="datetime1">
              <a:rPr lang="en-US" smtClean="0"/>
              <a:t>26/05/21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5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52" tIns="46176" rIns="92352" bIns="461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7" y="4389401"/>
            <a:ext cx="5563870" cy="4158377"/>
          </a:xfrm>
          <a:prstGeom prst="rect">
            <a:avLst/>
          </a:prstGeom>
        </p:spPr>
        <p:txBody>
          <a:bodyPr vert="horz" lIns="92352" tIns="46176" rIns="92352" bIns="4617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7199"/>
            <a:ext cx="3013763" cy="462042"/>
          </a:xfrm>
          <a:prstGeom prst="rect">
            <a:avLst/>
          </a:prstGeom>
        </p:spPr>
        <p:txBody>
          <a:bodyPr vert="horz" lIns="92352" tIns="46176" rIns="92352" bIns="461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73" y="8777199"/>
            <a:ext cx="3013763" cy="462042"/>
          </a:xfrm>
          <a:prstGeom prst="rect">
            <a:avLst/>
          </a:prstGeom>
        </p:spPr>
        <p:txBody>
          <a:bodyPr vert="horz" lIns="92352" tIns="46176" rIns="92352" bIns="46176" rtlCol="0" anchor="b"/>
          <a:lstStyle>
            <a:lvl1pPr algn="r">
              <a:defRPr sz="1200"/>
            </a:lvl1pPr>
          </a:lstStyle>
          <a:p>
            <a:fld id="{BA49F774-CCF9-492C-9AEB-F2814D4A6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102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4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0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5212"/>
          <a:stretch/>
        </p:blipFill>
        <p:spPr>
          <a:xfrm>
            <a:off x="5623560" y="749808"/>
            <a:ext cx="1103811" cy="11439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799" userDrawn="1">
          <p15:clr>
            <a:srgbClr val="FBAE40"/>
          </p15:clr>
        </p15:guide>
        <p15:guide id="3" pos="3600" userDrawn="1">
          <p15:clr>
            <a:srgbClr val="FBAE40"/>
          </p15:clr>
        </p15:guide>
        <p15:guide id="4" pos="30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367013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16584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6085019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879988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Extra-Large </a:t>
            </a:r>
            <a:r>
              <a:rPr lang="en-US" dirty="0" err="1"/>
              <a:t>Photo+Title</a:t>
            </a:r>
            <a:r>
              <a:rPr lang="en-US" dirty="0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11519002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016884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68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589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157693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6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.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7D2D33-B99A-B046-B49A-16CB982B1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3560" y="749808"/>
            <a:ext cx="317020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18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 userDrawn="1">
          <p15:clr>
            <a:srgbClr val="FBAE40"/>
          </p15:clr>
        </p15:guide>
        <p15:guide id="6" orient="horz" pos="83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9/8/2011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CEF11.06_L6: </a:t>
            </a:r>
            <a:fld id="{8DBA2BBB-0B97-4DBD-8A61-3F212FDF9672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76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2553-C367-47C5-9C45-809E9816E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630A-1A90-41F1-927A-5E786784F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DAF00-3109-4875-A0D5-2D6D22F5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EC16-EC3E-47DB-8A7E-DB390A3C363D}" type="datetimeFigureOut">
              <a:rPr lang="en-US" smtClean="0"/>
              <a:t>26/05/21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117AB-7A0D-4E39-8185-FB313A3E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6FC8B-FBA6-4B6E-8844-8C536047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F9D1-8FE4-4A6C-8373-E5034EFA4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9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7336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91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9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3390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9914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8080275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81" userDrawn="1">
          <p15:clr>
            <a:srgbClr val="FBAE40"/>
          </p15:clr>
        </p15:guide>
        <p15:guide id="4" pos="690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21982088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60" r:id="rId2"/>
    <p:sldLayoutId id="2147483754" r:id="rId3"/>
    <p:sldLayoutId id="2147483755" r:id="rId4"/>
    <p:sldLayoutId id="2147483756" r:id="rId5"/>
    <p:sldLayoutId id="2147483758" r:id="rId6"/>
    <p:sldLayoutId id="2147483757" r:id="rId7"/>
    <p:sldLayoutId id="2147483707" r:id="rId8"/>
    <p:sldLayoutId id="2147483759" r:id="rId9"/>
    <p:sldLayoutId id="2147483748" r:id="rId10"/>
    <p:sldLayoutId id="2147483744" r:id="rId11"/>
    <p:sldLayoutId id="2147483750" r:id="rId12"/>
    <p:sldLayoutId id="2147483747" r:id="rId13"/>
    <p:sldLayoutId id="2147483752" r:id="rId14"/>
    <p:sldLayoutId id="2147483751" r:id="rId15"/>
    <p:sldLayoutId id="2147483745" r:id="rId16"/>
    <p:sldLayoutId id="2147483746" r:id="rId17"/>
    <p:sldLayoutId id="2147483749" r:id="rId18"/>
    <p:sldLayoutId id="2147483753" r:id="rId19"/>
    <p:sldLayoutId id="2147483743" r:id="rId20"/>
    <p:sldLayoutId id="2147483761" r:id="rId21"/>
  </p:sldLayoutIdLst>
  <p:transition>
    <p:fade/>
  </p:transition>
  <p:hf sldNum="0" hdr="0" ft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41A74D-E979-4BD7-9464-ACF04C2CA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53AF0-61A4-4299-8EB8-F83D2A246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27129-72C6-4B5E-A635-36F91D706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FBEEC16-EC3E-47DB-8A7E-DB390A3C363D}" type="datetimeFigureOut">
              <a:rPr lang="en-US" smtClean="0"/>
              <a:pPr/>
              <a:t>26/05/21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69B87-B8EF-4B97-8F9B-825B15AB2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9EA48-BB6D-4406-A363-6B9B55306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00EF9D1-8FE4-4A6C-8373-E5034EFA4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26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hyperlink" Target="https://unstats.un.org/unsd/classifications/Econ/Download/In%20Text/ISIC_Rev_4_publication_English.pdf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google.com/blog/products/maps-platform/supporting-not-profit-covid-19-response-efforts-google-maps-platform-credits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sanchez3@imf.org" TargetMode="External"/><Relationship Id="rId2" Type="http://schemas.openxmlformats.org/officeDocument/2006/relationships/hyperlink" Target="mailto:mmarini@imf.or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csimpson-bell@imf.org" TargetMode="External"/><Relationship Id="rId5" Type="http://schemas.openxmlformats.org/officeDocument/2006/relationships/hyperlink" Target="mailto:paustin@imf.org" TargetMode="External"/><Relationship Id="rId4" Type="http://schemas.openxmlformats.org/officeDocument/2006/relationships/hyperlink" Target="mailto:jtebrake@imf.or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oecd.org/economy/weekly-tracker-of-gdp-growth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54EC1-60D1-CD48-8690-FF0B6D8AC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942" y="1940930"/>
            <a:ext cx="5811045" cy="2239337"/>
          </a:xfrm>
        </p:spPr>
        <p:txBody>
          <a:bodyPr>
            <a:noAutofit/>
          </a:bodyPr>
          <a:lstStyle/>
          <a:p>
            <a:r>
              <a:rPr lang="en-US" sz="3200" dirty="0"/>
              <a:t>Developing High Frequency Economic Indicators using data from Google Platforms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4567D-8DF8-2F4C-807C-947F097BF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8942" y="4414491"/>
            <a:ext cx="5515284" cy="465240"/>
          </a:xfrm>
        </p:spPr>
        <p:txBody>
          <a:bodyPr/>
          <a:lstStyle/>
          <a:p>
            <a:r>
              <a:rPr lang="en-US" dirty="0"/>
              <a:t>May 26, 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EA944-E770-B641-8381-99B0FD277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8942" y="4778131"/>
            <a:ext cx="5515284" cy="121333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Marco Marini, Alberto Sanchez, Jim Tebrake, Paul Austin, Chima Simpson-Bell</a:t>
            </a:r>
          </a:p>
          <a:p>
            <a:r>
              <a:rPr lang="en-US" dirty="0"/>
              <a:t>IMF Statistics Department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CA11B8-4A00-C740-9EE1-BF1EAAA3EF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0E735857-ACBC-4614-840E-D22CFFC9AB6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r="3345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45E3E0-D490-468A-91AF-173C55CF5BDF}"/>
              </a:ext>
            </a:extLst>
          </p:cNvPr>
          <p:cNvSpPr txBox="1"/>
          <p:nvPr/>
        </p:nvSpPr>
        <p:spPr>
          <a:xfrm>
            <a:off x="5016183" y="6330868"/>
            <a:ext cx="668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Disclaimer: The views expressed in this paper are those of the authors and do not necessarily represent the views of the IMF, its Executive Board, or IMF management.</a:t>
            </a:r>
          </a:p>
        </p:txBody>
      </p:sp>
    </p:spTree>
    <p:extLst>
      <p:ext uri="{BB962C8B-B14F-4D97-AF65-F5344CB8AC3E}">
        <p14:creationId xmlns:p14="http://schemas.microsoft.com/office/powerpoint/2010/main" val="3043297535"/>
      </p:ext>
    </p:extLst>
  </p:cSld>
  <p:clrMapOvr>
    <a:masterClrMapping/>
  </p:clrMapOvr>
  <p:transition advTm="20582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5C9B3-3208-4D6C-9422-B8FDA6210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724" y="5425358"/>
            <a:ext cx="5140514" cy="99428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2"/>
                </a:solidFill>
              </a:rPr>
              <a:t>Using the reviews as weights provides a different perspective on the potential severity of the closures.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C17C57DC-0206-420B-A897-B9A2F5BA194C}"/>
              </a:ext>
            </a:extLst>
          </p:cNvPr>
          <p:cNvSpPr txBox="1">
            <a:spLocks/>
          </p:cNvSpPr>
          <p:nvPr/>
        </p:nvSpPr>
        <p:spPr>
          <a:xfrm>
            <a:off x="461888" y="207646"/>
            <a:ext cx="11723827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i="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9143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 Black" charset="0"/>
              </a:rPr>
              <a:t>(1) Supply Indicators – Business Status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3A41375-B97C-4CF1-8CD4-68F6982881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999970"/>
              </p:ext>
            </p:extLst>
          </p:nvPr>
        </p:nvGraphicFramePr>
        <p:xfrm>
          <a:off x="781106" y="1677181"/>
          <a:ext cx="4936972" cy="3457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FD49D26-4553-4E99-84BA-A9134E521022}"/>
              </a:ext>
            </a:extLst>
          </p:cNvPr>
          <p:cNvSpPr txBox="1"/>
          <p:nvPr/>
        </p:nvSpPr>
        <p:spPr>
          <a:xfrm>
            <a:off x="577563" y="1186132"/>
            <a:ext cx="5668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Toronto: Hair Care Temporarily Closed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BD87CAD-E9D5-464D-BBF7-0EAD3FF7EB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574076"/>
              </p:ext>
            </p:extLst>
          </p:nvPr>
        </p:nvGraphicFramePr>
        <p:xfrm>
          <a:off x="6808067" y="1181360"/>
          <a:ext cx="4504353" cy="461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01067F7-72F9-4F1A-9287-264CAEF7FD77}"/>
              </a:ext>
            </a:extLst>
          </p:cNvPr>
          <p:cNvSpPr txBox="1">
            <a:spLocks/>
          </p:cNvSpPr>
          <p:nvPr/>
        </p:nvSpPr>
        <p:spPr>
          <a:xfrm>
            <a:off x="6808067" y="5656073"/>
            <a:ext cx="5140514" cy="994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2"/>
                </a:solidFill>
              </a:rPr>
              <a:t>Using the name and Google Activity code it is possible to assign an ISIC class.</a:t>
            </a:r>
          </a:p>
        </p:txBody>
      </p:sp>
    </p:spTree>
    <p:extLst>
      <p:ext uri="{BB962C8B-B14F-4D97-AF65-F5344CB8AC3E}">
        <p14:creationId xmlns:p14="http://schemas.microsoft.com/office/powerpoint/2010/main" val="10157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63"/>
    </mc:Choice>
    <mc:Fallback xmlns="">
      <p:transition spd="slow" advTm="2736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5C9B3-3208-4D6C-9422-B8FDA6210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17" y="5517438"/>
            <a:ext cx="11182168" cy="97848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2"/>
                </a:solidFill>
              </a:rPr>
              <a:t>It is also possible to measure entries and exits through the business status indicator.  Using review information will provide an indication of the size of the exit.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ABB74B-ED5F-4E82-A8B3-BAD692A264DF}"/>
              </a:ext>
            </a:extLst>
          </p:cNvPr>
          <p:cNvSpPr txBox="1"/>
          <p:nvPr/>
        </p:nvSpPr>
        <p:spPr>
          <a:xfrm>
            <a:off x="6251067" y="1277070"/>
            <a:ext cx="5668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Toronto: Exits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C17C57DC-0206-420B-A897-B9A2F5BA194C}"/>
              </a:ext>
            </a:extLst>
          </p:cNvPr>
          <p:cNvSpPr txBox="1">
            <a:spLocks/>
          </p:cNvSpPr>
          <p:nvPr/>
        </p:nvSpPr>
        <p:spPr>
          <a:xfrm>
            <a:off x="461888" y="207646"/>
            <a:ext cx="11723827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i="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9143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 Black" charset="0"/>
              </a:rPr>
              <a:t>(1) Supply Indicators – Exits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D49D26-4553-4E99-84BA-A9134E521022}"/>
              </a:ext>
            </a:extLst>
          </p:cNvPr>
          <p:cNvSpPr txBox="1"/>
          <p:nvPr/>
        </p:nvSpPr>
        <p:spPr>
          <a:xfrm>
            <a:off x="461888" y="1270592"/>
            <a:ext cx="5668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Toronto Center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6D8AA6-56D5-4746-A040-4C8B90541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07" y="1755163"/>
            <a:ext cx="5086938" cy="3514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001554-1E00-4D2B-ACBC-F7E82B3DB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245" y="3753086"/>
            <a:ext cx="2743200" cy="1516566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14D015A-4145-49C5-98EE-318FE59C02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914154"/>
              </p:ext>
            </p:extLst>
          </p:nvPr>
        </p:nvGraphicFramePr>
        <p:xfrm>
          <a:off x="6175649" y="1755164"/>
          <a:ext cx="5818861" cy="3514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Worksheet" r:id="rId5" imgW="4305212" imgH="2600427" progId="Excel.Sheet.12">
                  <p:embed/>
                </p:oleObj>
              </mc:Choice>
              <mc:Fallback>
                <p:oleObj name="Worksheet" r:id="rId5" imgW="4305212" imgH="26004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5649" y="1755164"/>
                        <a:ext cx="5818861" cy="3514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57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63"/>
    </mc:Choice>
    <mc:Fallback xmlns="">
      <p:transition spd="slow" advTm="2736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4A04FC-12D3-415D-96BE-F435F5717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88" y="55246"/>
            <a:ext cx="11723827" cy="978486"/>
          </a:xfrm>
        </p:spPr>
        <p:txBody>
          <a:bodyPr>
            <a:normAutofit/>
          </a:bodyPr>
          <a:lstStyle/>
          <a:p>
            <a:r>
              <a:rPr lang="en-US" sz="3200" dirty="0"/>
              <a:t>(2) Demand Indicators – Google Interest by Industry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23B83A-4A73-494B-A444-A861DC9AFA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88" y="994117"/>
            <a:ext cx="11465169" cy="222660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Given the infinite number of possible search terms - Google has developed an algorithm to aggregate searches into 1000+ “trend” categories.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For example, the category “Consumer Electronics” is an aggregation of search topics as indicated below (this is an example for Australia).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E127882-48A6-46CF-89A7-8D556301F9F4}"/>
              </a:ext>
            </a:extLst>
          </p:cNvPr>
          <p:cNvSpPr/>
          <p:nvPr/>
        </p:nvSpPr>
        <p:spPr>
          <a:xfrm rot="10800000">
            <a:off x="4642722" y="3617798"/>
            <a:ext cx="337625" cy="24899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B3A07-6A2C-46BB-9B98-6267BA333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347" y="3558905"/>
            <a:ext cx="7052968" cy="27478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295997-F443-4961-8EE4-7E6D63AD7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4" y="3429000"/>
            <a:ext cx="4350510" cy="312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72508"/>
      </p:ext>
    </p:extLst>
  </p:cSld>
  <p:clrMapOvr>
    <a:masterClrMapping/>
  </p:clrMapOvr>
  <p:transition advTm="2244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23B83A-4A73-494B-A444-A861DC9AFA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88" y="1142943"/>
            <a:ext cx="5689868" cy="525082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We map the Google Trends categories to the </a:t>
            </a:r>
            <a:r>
              <a:rPr lang="en-US" sz="2400" i="1" dirty="0">
                <a:solidFill>
                  <a:schemeClr val="tx2"/>
                </a:solidFill>
                <a:cs typeface="Arial" pitchFamily="34" charset="0"/>
                <a:hlinkClick r:id="rId2"/>
              </a:rPr>
              <a:t>International Standard Industrial Classification of All Economic Activities 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  <a:hlinkClick r:id="rId2"/>
              </a:rPr>
              <a:t>(ISIC)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 using Natural Language Processing methods (word2vec) that score the Google Trends category description against the ISIC description (at the 4-digit level).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We are currently testing various methods to aggregate the ISIC assigned Google Trends categories to derive an estimate of Google Trends by ISIC for a given country.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2"/>
              </a:solidFill>
              <a:cs typeface="Arial" pitchFamily="34" charset="0"/>
            </a:endParaRPr>
          </a:p>
          <a:p>
            <a:endParaRPr lang="en-US" sz="2400" dirty="0">
              <a:solidFill>
                <a:schemeClr val="tx2"/>
              </a:solidFill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07C4F0E-2D53-4BBE-B206-A84F842B46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895474"/>
              </p:ext>
            </p:extLst>
          </p:nvPr>
        </p:nvGraphicFramePr>
        <p:xfrm>
          <a:off x="6096000" y="1033732"/>
          <a:ext cx="6072557" cy="5174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4">
            <a:extLst>
              <a:ext uri="{FF2B5EF4-FFF2-40B4-BE49-F238E27FC236}">
                <a16:creationId xmlns:a16="http://schemas.microsoft.com/office/drawing/2014/main" id="{A4FD1404-C21D-4B93-96D2-8998B27DA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88" y="55246"/>
            <a:ext cx="11723827" cy="978486"/>
          </a:xfrm>
        </p:spPr>
        <p:txBody>
          <a:bodyPr>
            <a:normAutofit/>
          </a:bodyPr>
          <a:lstStyle/>
          <a:p>
            <a:r>
              <a:rPr lang="en-US" sz="3200" dirty="0"/>
              <a:t>(2) Demand Indicators - Google Interest by Industry </a:t>
            </a:r>
          </a:p>
        </p:txBody>
      </p:sp>
    </p:spTree>
    <p:extLst>
      <p:ext uri="{BB962C8B-B14F-4D97-AF65-F5344CB8AC3E}">
        <p14:creationId xmlns:p14="http://schemas.microsoft.com/office/powerpoint/2010/main" val="3640327051"/>
      </p:ext>
    </p:extLst>
  </p:cSld>
  <p:clrMapOvr>
    <a:masterClrMapping/>
  </p:clrMapOvr>
  <p:transition advTm="27757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5C9B3-3208-4D6C-9422-B8FDA6210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8" y="1513840"/>
            <a:ext cx="5447311" cy="466312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2"/>
                </a:solidFill>
              </a:rPr>
              <a:t>The reviews indicator is an index based on the number of new customer reviews received by a fixed group of businesses, relative to a baseline date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2"/>
                </a:solidFill>
              </a:rPr>
              <a:t>Since customer reviews follow engagement with a business, the reviews indicator provides timely information on recent sales activity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2"/>
                </a:solidFill>
              </a:rPr>
              <a:t>The new reviews can also be weighted by their average rating (from 1 to 5) to give less weight to negative reviews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AC660D-3018-4BF5-BBC4-A94A371C0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179" y="1616620"/>
            <a:ext cx="5641848" cy="4095402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ABB74B-ED5F-4E82-A8B3-BAD692A264DF}"/>
              </a:ext>
            </a:extLst>
          </p:cNvPr>
          <p:cNvSpPr txBox="1"/>
          <p:nvPr/>
        </p:nvSpPr>
        <p:spPr>
          <a:xfrm>
            <a:off x="6096000" y="1040874"/>
            <a:ext cx="5668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Los Angeles: Reviews indicator vs. California Unemployment claims (inverted)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C17C57DC-0206-420B-A897-B9A2F5BA194C}"/>
              </a:ext>
            </a:extLst>
          </p:cNvPr>
          <p:cNvSpPr txBox="1">
            <a:spLocks/>
          </p:cNvSpPr>
          <p:nvPr/>
        </p:nvSpPr>
        <p:spPr>
          <a:xfrm>
            <a:off x="461888" y="207646"/>
            <a:ext cx="11723827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i="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9143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 Black" charset="0"/>
              </a:rPr>
              <a:t>(2) Demand Indicator – Google Reviews</a:t>
            </a:r>
          </a:p>
        </p:txBody>
      </p:sp>
    </p:spTree>
    <p:extLst>
      <p:ext uri="{BB962C8B-B14F-4D97-AF65-F5344CB8AC3E}">
        <p14:creationId xmlns:p14="http://schemas.microsoft.com/office/powerpoint/2010/main" val="267720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63"/>
    </mc:Choice>
    <mc:Fallback xmlns="">
      <p:transition spd="slow" advTm="2736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5C9B3-3208-4D6C-9422-B8FDA6210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8" y="1319134"/>
            <a:ext cx="5250175" cy="485782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bg2"/>
                </a:solidFill>
              </a:rPr>
              <a:t>Reviews can be summarized by activity, weighted by rating.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bg2"/>
                </a:solidFill>
              </a:rPr>
              <a:t>Indicators tracking the stock of reviews or the number of new reviews can be developed and used as a short-term indicator of change in demand.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bg2"/>
                </a:solidFill>
              </a:rPr>
              <a:t>These indicators are highly correlated with the supply side indicators.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sz="2600" dirty="0">
              <a:solidFill>
                <a:schemeClr val="bg2"/>
              </a:solidFill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sz="2600" dirty="0">
              <a:solidFill>
                <a:schemeClr val="bg2"/>
              </a:solidFill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sz="26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ABB74B-ED5F-4E82-A8B3-BAD692A264DF}"/>
              </a:ext>
            </a:extLst>
          </p:cNvPr>
          <p:cNvSpPr txBox="1"/>
          <p:nvPr/>
        </p:nvSpPr>
        <p:spPr>
          <a:xfrm>
            <a:off x="6096000" y="1186132"/>
            <a:ext cx="5668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Toronto: Stock of Reviews and Change in </a:t>
            </a:r>
            <a:r>
              <a:rPr lang="en-US" sz="2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/>
              </a:rPr>
              <a:t>Reviews by activity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C17C57DC-0206-420B-A897-B9A2F5BA194C}"/>
              </a:ext>
            </a:extLst>
          </p:cNvPr>
          <p:cNvSpPr txBox="1">
            <a:spLocks/>
          </p:cNvSpPr>
          <p:nvPr/>
        </p:nvSpPr>
        <p:spPr>
          <a:xfrm>
            <a:off x="461888" y="207646"/>
            <a:ext cx="11723827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i="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9143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 Black" charset="0"/>
              </a:rPr>
              <a:t>(2) Demand Indicator – Google Reviews by activity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79E4D4D-CE15-4E51-90B8-546E48040A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619524"/>
              </p:ext>
            </p:extLst>
          </p:nvPr>
        </p:nvGraphicFramePr>
        <p:xfrm>
          <a:off x="6181817" y="2042800"/>
          <a:ext cx="5496392" cy="444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306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63"/>
    </mc:Choice>
    <mc:Fallback xmlns="">
      <p:transition spd="slow" advTm="2736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CAC5-9C62-4C15-9AAB-781DB1F2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Selected Countries: Nowcasting Quarterly GDP during COVID-19 using Google Based High Frequency Indicators by Economic Activity</a:t>
            </a:r>
          </a:p>
        </p:txBody>
      </p:sp>
    </p:spTree>
    <p:extLst>
      <p:ext uri="{BB962C8B-B14F-4D97-AF65-F5344CB8AC3E}">
        <p14:creationId xmlns:p14="http://schemas.microsoft.com/office/powerpoint/2010/main" val="3791010506"/>
      </p:ext>
    </p:extLst>
  </p:cSld>
  <p:clrMapOvr>
    <a:masterClrMapping/>
  </p:clrMapOvr>
  <p:transition advTm="10737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862EF-FFE1-4F86-9824-EE0802887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339" y="397464"/>
            <a:ext cx="9715500" cy="978486"/>
          </a:xfrm>
        </p:spPr>
        <p:txBody>
          <a:bodyPr>
            <a:normAutofit/>
          </a:bodyPr>
          <a:lstStyle/>
          <a:p>
            <a:r>
              <a:rPr lang="en-US" sz="3200" dirty="0"/>
              <a:t>Google Data Allow to Track in Real-Time the Impact of the Pandemic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F640D1F-8EDB-4104-B81D-BF82B56B76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533" y="1402453"/>
            <a:ext cx="5500467" cy="525082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Google Trends by Economic Activity and the Reopening Indicator track well the fall and recovery of those sectors particularly hit by the pandemic (e.g., transportation and storage in France)</a:t>
            </a:r>
            <a:endParaRPr lang="en-US" sz="28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BBE3E3F-E5FD-44CA-BD07-65882C8F36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12001"/>
              </p:ext>
            </p:extLst>
          </p:nvPr>
        </p:nvGraphicFramePr>
        <p:xfrm>
          <a:off x="1478630" y="1288755"/>
          <a:ext cx="9580179" cy="5364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Views" r:id="rId3" imgW="6407020" imgH="3587773" progId="EViews.Workfile.2">
                  <p:embed/>
                </p:oleObj>
              </mc:Choice>
              <mc:Fallback>
                <p:oleObj name="EViews" r:id="rId3" imgW="6407020" imgH="3587773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8630" y="1288755"/>
                        <a:ext cx="9580179" cy="5364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5770197"/>
      </p:ext>
    </p:extLst>
  </p:cSld>
  <p:clrMapOvr>
    <a:masterClrMapping/>
  </p:clrMapOvr>
  <p:transition advTm="30637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4A04FC-12D3-415D-96BE-F435F5717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17" y="356946"/>
            <a:ext cx="11662654" cy="978486"/>
          </a:xfrm>
        </p:spPr>
        <p:txBody>
          <a:bodyPr>
            <a:normAutofit/>
          </a:bodyPr>
          <a:lstStyle/>
          <a:p>
            <a:r>
              <a:rPr lang="en-US" sz="3200" dirty="0"/>
              <a:t>Indicators Developed in this Study Prove to Be Powerful Predictors for Some Economic Activities…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23B83A-4A73-494B-A444-A861DC9AFA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88" y="1351798"/>
            <a:ext cx="11772583" cy="525082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Regression model for Quarterly Value Added of </a:t>
            </a:r>
            <a:r>
              <a:rPr lang="en-US" sz="2400" b="1" dirty="0">
                <a:solidFill>
                  <a:schemeClr val="tx2"/>
                </a:solidFill>
                <a:cs typeface="Arial" pitchFamily="34" charset="0"/>
              </a:rPr>
              <a:t>Transportation and Storage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 (Section H of </a:t>
            </a:r>
            <a:r>
              <a:rPr lang="en-US" sz="2400" i="1" dirty="0">
                <a:solidFill>
                  <a:schemeClr val="tx2"/>
                </a:solidFill>
                <a:cs typeface="Arial" pitchFamily="34" charset="0"/>
              </a:rPr>
              <a:t>ISIC rev. 4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) in six countries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2"/>
              </a:solidFill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2"/>
              </a:solidFill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2"/>
              </a:solidFill>
              <a:cs typeface="Arial" pitchFamily="34" charset="0"/>
            </a:endParaRPr>
          </a:p>
          <a:p>
            <a:endParaRPr lang="en-US" sz="2400" dirty="0">
              <a:solidFill>
                <a:schemeClr val="tx2"/>
              </a:solidFill>
              <a:cs typeface="Arial" pitchFamily="34" charset="0"/>
            </a:endParaRPr>
          </a:p>
          <a:p>
            <a:endParaRPr lang="en-US" sz="28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1BB1DCB-B315-4A16-8F0E-BBD7B7156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114705"/>
              </p:ext>
            </p:extLst>
          </p:nvPr>
        </p:nvGraphicFramePr>
        <p:xfrm>
          <a:off x="2207523" y="2411260"/>
          <a:ext cx="7985469" cy="319886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65142">
                  <a:extLst>
                    <a:ext uri="{9D8B030D-6E8A-4147-A177-3AD203B41FA5}">
                      <a16:colId xmlns:a16="http://schemas.microsoft.com/office/drawing/2014/main" val="3341868497"/>
                    </a:ext>
                  </a:extLst>
                </a:gridCol>
                <a:gridCol w="1722570">
                  <a:extLst>
                    <a:ext uri="{9D8B030D-6E8A-4147-A177-3AD203B41FA5}">
                      <a16:colId xmlns:a16="http://schemas.microsoft.com/office/drawing/2014/main" val="1346682627"/>
                    </a:ext>
                  </a:extLst>
                </a:gridCol>
                <a:gridCol w="1107440">
                  <a:extLst>
                    <a:ext uri="{9D8B030D-6E8A-4147-A177-3AD203B41FA5}">
                      <a16:colId xmlns:a16="http://schemas.microsoft.com/office/drawing/2014/main" val="4215159753"/>
                    </a:ext>
                  </a:extLst>
                </a:gridCol>
                <a:gridCol w="1384563">
                  <a:extLst>
                    <a:ext uri="{9D8B030D-6E8A-4147-A177-3AD203B41FA5}">
                      <a16:colId xmlns:a16="http://schemas.microsoft.com/office/drawing/2014/main" val="3019039077"/>
                    </a:ext>
                  </a:extLst>
                </a:gridCol>
                <a:gridCol w="1198255">
                  <a:extLst>
                    <a:ext uri="{9D8B030D-6E8A-4147-A177-3AD203B41FA5}">
                      <a16:colId xmlns:a16="http://schemas.microsoft.com/office/drawing/2014/main" val="1899604721"/>
                    </a:ext>
                  </a:extLst>
                </a:gridCol>
                <a:gridCol w="1107499">
                  <a:extLst>
                    <a:ext uri="{9D8B030D-6E8A-4147-A177-3AD203B41FA5}">
                      <a16:colId xmlns:a16="http://schemas.microsoft.com/office/drawing/2014/main" val="3339366979"/>
                    </a:ext>
                  </a:extLst>
                </a:gridCol>
              </a:tblGrid>
              <a:tr h="547297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Google Trends </a:t>
                      </a:r>
                    </a:p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by Economic Activity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Reopening Indicator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33774876"/>
                  </a:ext>
                </a:extLst>
              </a:tr>
              <a:tr h="28237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  <a:r>
                        <a:rPr lang="en-US" sz="2000" b="1" u="none" strike="noStrike" baseline="3000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en-US" sz="2000" b="1" i="0" u="none" strike="noStrike" baseline="30000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Coeff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t-stat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Coeff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t-stat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5048682"/>
                  </a:ext>
                </a:extLst>
              </a:tr>
              <a:tr h="4112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Australia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3.22**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2.43**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0117825"/>
                  </a:ext>
                </a:extLst>
              </a:tr>
              <a:tr h="2823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Brazil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0.91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2.21**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13.20**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63316"/>
                  </a:ext>
                </a:extLst>
              </a:tr>
              <a:tr h="2823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Canada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5.57**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6.44**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2247013"/>
                  </a:ext>
                </a:extLst>
              </a:tr>
              <a:tr h="2823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France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0.92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2.15**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7.28**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7973450"/>
                  </a:ext>
                </a:extLst>
              </a:tr>
              <a:tr h="2856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Philippines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6.40**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15.96**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3064942"/>
                  </a:ext>
                </a:extLst>
              </a:tr>
              <a:tr h="9650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South Africa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0.92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2.47**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331134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D2D8AB8-E28A-47F4-8D2E-1D75D02F0234}"/>
              </a:ext>
            </a:extLst>
          </p:cNvPr>
          <p:cNvSpPr txBox="1"/>
          <p:nvPr/>
        </p:nvSpPr>
        <p:spPr>
          <a:xfrm>
            <a:off x="2207523" y="5783208"/>
            <a:ext cx="7327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Estimation Period: 2015q4-2020q3</a:t>
            </a:r>
          </a:p>
          <a:p>
            <a:r>
              <a:rPr lang="en-US" dirty="0"/>
              <a:t>Model specification in logs, with constant. All data seasonally adjusted</a:t>
            </a:r>
          </a:p>
        </p:txBody>
      </p:sp>
    </p:spTree>
    <p:extLst>
      <p:ext uri="{BB962C8B-B14F-4D97-AF65-F5344CB8AC3E}">
        <p14:creationId xmlns:p14="http://schemas.microsoft.com/office/powerpoint/2010/main" val="3514369060"/>
      </p:ext>
    </p:extLst>
  </p:cSld>
  <p:clrMapOvr>
    <a:masterClrMapping/>
  </p:clrMapOvr>
  <p:transition advTm="35675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45931-4960-4D46-8A41-0AB3E9378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28" y="429899"/>
            <a:ext cx="11141348" cy="978486"/>
          </a:xfrm>
        </p:spPr>
        <p:txBody>
          <a:bodyPr>
            <a:normAutofit/>
          </a:bodyPr>
          <a:lstStyle/>
          <a:p>
            <a:r>
              <a:rPr lang="en-US" sz="3200" dirty="0"/>
              <a:t>… Producing Accurate (and Timely) Nowcasts of the Second and Third Quarter of 2020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956C8A2-669C-4710-A542-59A265338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908232"/>
              </p:ext>
            </p:extLst>
          </p:nvPr>
        </p:nvGraphicFramePr>
        <p:xfrm>
          <a:off x="1238250" y="1508937"/>
          <a:ext cx="9715500" cy="4919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8592331"/>
      </p:ext>
    </p:extLst>
  </p:cSld>
  <p:clrMapOvr>
    <a:masterClrMapping/>
  </p:clrMapOvr>
  <p:transition advTm="41597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4F4F1D0-DC96-4AB2-AF42-1A82CA085B52}"/>
              </a:ext>
            </a:extLst>
          </p:cNvPr>
          <p:cNvSpPr txBox="1"/>
          <p:nvPr/>
        </p:nvSpPr>
        <p:spPr>
          <a:xfrm>
            <a:off x="178449" y="1390469"/>
            <a:ext cx="6130056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ko-KR" sz="2400" dirty="0">
                <a:solidFill>
                  <a:schemeClr val="tx2"/>
                </a:solidFill>
                <a:cs typeface="Arial" pitchFamily="34" charset="0"/>
              </a:rPr>
              <a:t>Users are demanding more granular, high-frequency, and timely indicators to:</a:t>
            </a:r>
          </a:p>
          <a:p>
            <a:pPr marL="800057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>
                <a:solidFill>
                  <a:schemeClr val="tx2"/>
                </a:solidFill>
                <a:cs typeface="Arial" pitchFamily="34" charset="0"/>
              </a:rPr>
              <a:t>Nowcast of traditional economic indicators</a:t>
            </a:r>
          </a:p>
          <a:p>
            <a:pPr marL="800057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>
                <a:solidFill>
                  <a:schemeClr val="tx2"/>
                </a:solidFill>
                <a:cs typeface="Arial" pitchFamily="34" charset="0"/>
              </a:rPr>
              <a:t>Increase the frequency of traditional indicators (e.g., from quarterly to monthly GDP)</a:t>
            </a:r>
          </a:p>
          <a:p>
            <a:pPr marL="800057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>
                <a:solidFill>
                  <a:schemeClr val="tx2"/>
                </a:solidFill>
                <a:cs typeface="Arial" pitchFamily="34" charset="0"/>
              </a:rPr>
              <a:t>Examine evolving structural changes in real-time (e.g., business opening, closing)</a:t>
            </a:r>
          </a:p>
          <a:p>
            <a:pPr marL="800057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>
                <a:solidFill>
                  <a:schemeClr val="tx2"/>
                </a:solidFill>
                <a:cs typeface="Arial" pitchFamily="34" charset="0"/>
              </a:rPr>
              <a:t>Assess impact at a very granular level - by business types / geographic locations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ko-KR" sz="1100" dirty="0">
              <a:solidFill>
                <a:schemeClr val="tx2"/>
              </a:solidFill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dirty="0">
                <a:solidFill>
                  <a:schemeClr val="tx2"/>
                </a:solidFill>
                <a:cs typeface="Arial" pitchFamily="34" charset="0"/>
              </a:rPr>
              <a:t>Could these indicators be developed using information from </a:t>
            </a:r>
            <a:r>
              <a:rPr lang="en-US" altLang="ko-KR" sz="2400" dirty="0">
                <a:solidFill>
                  <a:srgbClr val="FF0000"/>
                </a:solidFill>
                <a:cs typeface="Arial" pitchFamily="34" charset="0"/>
              </a:rPr>
              <a:t>Google?</a:t>
            </a:r>
            <a:endParaRPr lang="en-US" altLang="ko-KR" sz="24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7BBF31C-375E-4460-8933-7BAFBD0D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58" y="266145"/>
            <a:ext cx="11475683" cy="954933"/>
          </a:xfrm>
        </p:spPr>
        <p:txBody>
          <a:bodyPr>
            <a:normAutofit/>
          </a:bodyPr>
          <a:lstStyle/>
          <a:p>
            <a:r>
              <a:rPr lang="pt-PT" sz="3200" dirty="0"/>
              <a:t>User Demand in the Age of COVID: Finer, Faster and more Frequent</a:t>
            </a:r>
            <a:endParaRPr lang="en-US" sz="3200" dirty="0"/>
          </a:p>
        </p:txBody>
      </p: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1F01599-7D4F-4936-8EB6-79A9F5D8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96" y="1570499"/>
            <a:ext cx="5215445" cy="396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45222"/>
      </p:ext>
    </p:extLst>
  </p:cSld>
  <p:clrMapOvr>
    <a:masterClrMapping/>
  </p:clrMapOvr>
  <p:transition advTm="3953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4A04FC-12D3-415D-96BE-F435F5717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57" y="7815"/>
            <a:ext cx="9553172" cy="978486"/>
          </a:xfrm>
        </p:spPr>
        <p:txBody>
          <a:bodyPr>
            <a:normAutofit/>
          </a:bodyPr>
          <a:lstStyle/>
          <a:p>
            <a:r>
              <a:rPr lang="en-US" sz="3200" dirty="0"/>
              <a:t>Conclusions and Next Steps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23B83A-4A73-494B-A444-A861DC9AFA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004" y="986301"/>
            <a:ext cx="11003508" cy="565662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  <a:cs typeface="Arial" pitchFamily="34" charset="0"/>
              </a:rPr>
              <a:t>Objective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: Develop a repeatable and highly accessible methodology that can be used to produce high frequency indicators by economic activity based on Google data for real-time monitoring and nowcasting</a:t>
            </a:r>
          </a:p>
          <a:p>
            <a:r>
              <a:rPr lang="en-US" sz="2400" b="1" dirty="0">
                <a:solidFill>
                  <a:schemeClr val="tx2"/>
                </a:solidFill>
                <a:cs typeface="Arial" pitchFamily="34" charset="0"/>
              </a:rPr>
              <a:t>Next Steps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: </a:t>
            </a:r>
          </a:p>
          <a:p>
            <a:pPr lvl="1"/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We are refining our methodology to</a:t>
            </a:r>
          </a:p>
          <a:p>
            <a:pPr marL="801688" lvl="2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Improve weighting scheme for aggregation of categories (currently, a simple average is used)</a:t>
            </a:r>
          </a:p>
          <a:p>
            <a:pPr marL="801688" lvl="2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Develop activity indicators for selected businesses/industries by combining information from Google Places and Google Trends</a:t>
            </a:r>
          </a:p>
          <a:p>
            <a:pPr lvl="1"/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We are in the process of documenting the methodology and results in an IMF working paper and intend to include all the R scripts a compiler would require to stand-up these indicators for a given geographic region.</a:t>
            </a:r>
          </a:p>
          <a:p>
            <a:pPr lvl="1"/>
            <a:endParaRPr lang="en-US" sz="2400" dirty="0">
              <a:solidFill>
                <a:schemeClr val="tx2"/>
              </a:solidFill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252707"/>
      </p:ext>
    </p:extLst>
  </p:cSld>
  <p:clrMapOvr>
    <a:masterClrMapping/>
  </p:clrMapOvr>
  <p:transition advTm="3419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4A04FC-12D3-415D-96BE-F435F5717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59" y="350283"/>
            <a:ext cx="11003507" cy="978486"/>
          </a:xfrm>
        </p:spPr>
        <p:txBody>
          <a:bodyPr>
            <a:normAutofit/>
          </a:bodyPr>
          <a:lstStyle/>
          <a:p>
            <a:r>
              <a:rPr lang="en-US" sz="3200" dirty="0"/>
              <a:t>Google support to the Global Statistical System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23B83A-4A73-494B-A444-A861DC9AFA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245" y="1335802"/>
            <a:ext cx="11003508" cy="454449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  <a:cs typeface="Arial" pitchFamily="34" charset="0"/>
              </a:rPr>
              <a:t>1. Support for National Statistical Systems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Many National Statistical organizations are unable to pay the Google Places Access fee. Is there any way the credits provided by Google through the 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  <a:hlinkClick r:id="rId2"/>
              </a:rPr>
              <a:t>not-for-profit COVID-19 response efforts 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could be extended to National Statistical organizations?  </a:t>
            </a:r>
          </a:p>
          <a:p>
            <a:r>
              <a:rPr lang="en-US" sz="2400" b="1" dirty="0">
                <a:solidFill>
                  <a:schemeClr val="tx2"/>
                </a:solidFill>
                <a:cs typeface="Arial" pitchFamily="34" charset="0"/>
              </a:rPr>
              <a:t>2/ Historical “Start-up” Data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 </a:t>
            </a:r>
          </a:p>
          <a:p>
            <a:pPr lvl="1"/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For National Statistical Organizations interested in using the Google Places data as an input into their business register and business dynamics program is Google able to provide a “Start-up” time-series of 2-3 years?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77956"/>
      </p:ext>
    </p:extLst>
  </p:cSld>
  <p:clrMapOvr>
    <a:masterClrMapping/>
  </p:clrMapOvr>
  <p:transition advTm="3419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A92B7-9961-4BED-B165-77EB59FA7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1507385"/>
            <a:ext cx="9715500" cy="97848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Thank you!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B28656-CC55-4BC2-94DC-01080D19A0E3}"/>
              </a:ext>
            </a:extLst>
          </p:cNvPr>
          <p:cNvSpPr/>
          <p:nvPr/>
        </p:nvSpPr>
        <p:spPr>
          <a:xfrm>
            <a:off x="2486649" y="2848636"/>
            <a:ext cx="6867586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Marco Marini (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  <a:hlinkClick r:id="rId2"/>
              </a:rPr>
              <a:t>mmarini@imf.org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)</a:t>
            </a:r>
          </a:p>
          <a:p>
            <a:pPr lvl="1" algn="ctr"/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Alberto Sanchez (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  <a:hlinkClick r:id="rId3"/>
              </a:rPr>
              <a:t>asanchez3@imf.org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)</a:t>
            </a:r>
          </a:p>
          <a:p>
            <a:pPr lvl="1" algn="ctr"/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Jim Tebrake (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  <a:hlinkClick r:id="rId4"/>
              </a:rPr>
              <a:t>jtebrake@imf.org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)</a:t>
            </a:r>
          </a:p>
          <a:p>
            <a:pPr lvl="1" algn="ctr"/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Paul Austin (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  <a:hlinkClick r:id="rId5"/>
              </a:rPr>
              <a:t>paustin@imf.org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)</a:t>
            </a:r>
          </a:p>
          <a:p>
            <a:pPr lvl="1" algn="ctr"/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Chima Simpson-Bell (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  <a:hlinkClick r:id="rId6"/>
              </a:rPr>
              <a:t>csimpson-bell@imf.org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)</a:t>
            </a:r>
          </a:p>
          <a:p>
            <a:pPr lvl="1" algn="ctr"/>
            <a:endParaRPr lang="en-US" sz="2400" dirty="0">
              <a:solidFill>
                <a:schemeClr val="tx2"/>
              </a:solidFill>
              <a:cs typeface="Arial" pitchFamily="34" charset="0"/>
            </a:endParaRPr>
          </a:p>
          <a:p>
            <a:pPr lvl="1" algn="ctr"/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IMF Statistics Department</a:t>
            </a:r>
          </a:p>
          <a:p>
            <a:pPr lvl="1" algn="ctr"/>
            <a:endParaRPr lang="en-US" sz="24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03081"/>
      </p:ext>
    </p:extLst>
  </p:cSld>
  <p:clrMapOvr>
    <a:masterClrMapping/>
  </p:clrMapOvr>
  <p:transition advTm="73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6C6C-CB67-43B8-9680-B5A27966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04" y="167489"/>
            <a:ext cx="9715500" cy="978486"/>
          </a:xfrm>
        </p:spPr>
        <p:txBody>
          <a:bodyPr>
            <a:normAutofit/>
          </a:bodyPr>
          <a:lstStyle/>
          <a:p>
            <a:r>
              <a:rPr lang="en-US" sz="3200" dirty="0">
                <a:hlinkClick r:id="rId2" action="ppaction://hlinksldjump"/>
              </a:rPr>
              <a:t>Annex</a:t>
            </a:r>
            <a:r>
              <a:rPr lang="en-US" sz="3200" dirty="0"/>
              <a:t> – Mapping Trends Categories to ISIC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EA1A19-BA3F-4030-A342-1B1B00377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871782"/>
              </p:ext>
            </p:extLst>
          </p:nvPr>
        </p:nvGraphicFramePr>
        <p:xfrm>
          <a:off x="1138547" y="3181931"/>
          <a:ext cx="9723864" cy="3374255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2821259">
                  <a:extLst>
                    <a:ext uri="{9D8B030D-6E8A-4147-A177-3AD203B41FA5}">
                      <a16:colId xmlns:a16="http://schemas.microsoft.com/office/drawing/2014/main" val="1361328198"/>
                    </a:ext>
                  </a:extLst>
                </a:gridCol>
                <a:gridCol w="3568391">
                  <a:extLst>
                    <a:ext uri="{9D8B030D-6E8A-4147-A177-3AD203B41FA5}">
                      <a16:colId xmlns:a16="http://schemas.microsoft.com/office/drawing/2014/main" val="423557223"/>
                    </a:ext>
                  </a:extLst>
                </a:gridCol>
                <a:gridCol w="3334214">
                  <a:extLst>
                    <a:ext uri="{9D8B030D-6E8A-4147-A177-3AD203B41FA5}">
                      <a16:colId xmlns:a16="http://schemas.microsoft.com/office/drawing/2014/main" val="3591446836"/>
                    </a:ext>
                  </a:extLst>
                </a:gridCol>
              </a:tblGrid>
              <a:tr h="42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Level 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Level 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Level 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507335"/>
                  </a:ext>
                </a:extLst>
              </a:tr>
              <a:tr h="281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Business &amp; Industrial: 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Transportation &amp; Logistics: 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Aviation: 662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88719592"/>
                  </a:ext>
                </a:extLst>
              </a:tr>
              <a:tr h="281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Business &amp; Industrial: 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Transportation &amp; Logistics: 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Distribution &amp; Logistics: 664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26854388"/>
                  </a:ext>
                </a:extLst>
              </a:tr>
              <a:tr h="281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Business &amp; Industrial: 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Transportation &amp; Logistics: 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Freight &amp; Trucking: 289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30961337"/>
                  </a:ext>
                </a:extLst>
              </a:tr>
              <a:tr h="281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Business &amp; Industrial: 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Transportation &amp; Logistics: 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Mail &amp; Package Delivery: 1150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30638744"/>
                  </a:ext>
                </a:extLst>
              </a:tr>
              <a:tr h="281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Business &amp; Industrial: 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Transportation &amp; Logistics: 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Maritime Transport: 665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34014689"/>
                  </a:ext>
                </a:extLst>
              </a:tr>
              <a:tr h="281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Business &amp; Industrial: 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Transportation &amp; Logistics: 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Moving &amp; Relocation: 291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00673741"/>
                  </a:ext>
                </a:extLst>
              </a:tr>
              <a:tr h="281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Business &amp; Industrial: 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Transportation &amp; Logistics: 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Packaging: 290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79879383"/>
                  </a:ext>
                </a:extLst>
              </a:tr>
              <a:tr h="281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Business &amp; Industrial: 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Transportation &amp; Logistics: 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Parking: 1306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3236899"/>
                  </a:ext>
                </a:extLst>
              </a:tr>
              <a:tr h="281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Business &amp; Industrial: 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Transportation &amp; Logistics: 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Public Storage: 1347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15487730"/>
                  </a:ext>
                </a:extLst>
              </a:tr>
              <a:tr h="281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Business &amp; Industrial: 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Transportation &amp; Logistics: 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Rail Transport: 666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11346833"/>
                  </a:ext>
                </a:extLst>
              </a:tr>
              <a:tr h="281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Business &amp; Industrial: 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Transportation &amp; Logistics: 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Urban Transport: 667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73794970"/>
                  </a:ext>
                </a:extLst>
              </a:tr>
            </a:tbl>
          </a:graphicData>
        </a:graphic>
      </p:graphicFrame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7FB90C8-0DF4-470C-A10A-F4B39C5493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3592" y="1145975"/>
            <a:ext cx="10362399" cy="525082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Google search categories are selected automatically through text comparison with description of 4-digit level of the ISIC rev. 4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For example, the following categories are selected for Transportation and Storage (all within “Transportation &amp; Logistics” Trends category)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058050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02620-5924-4663-AE6D-66BEA9079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93298"/>
            <a:ext cx="9601200" cy="4114800"/>
          </a:xfrm>
        </p:spPr>
        <p:txBody>
          <a:bodyPr/>
          <a:lstStyle/>
          <a:p>
            <a:r>
              <a:rPr lang="en-US" dirty="0"/>
              <a:t>Is it possible to produce timely, high frequency economic indicators consistent with international classifications and statistical methods using data extracted from the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Google Places API </a:t>
            </a:r>
            <a:r>
              <a:rPr lang="en-US" dirty="0"/>
              <a:t>and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Google Trends Platform.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96784"/>
      </p:ext>
    </p:extLst>
  </p:cSld>
  <p:clrMapOvr>
    <a:masterClrMapping/>
  </p:clrMapOvr>
  <p:transition advTm="24715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5C9B3-3208-4D6C-9422-B8FDA6210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51" y="1394294"/>
            <a:ext cx="4763255" cy="501299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2"/>
                </a:solidFill>
              </a:rPr>
              <a:t>The Google Places API provides access to information that aligns closely in content and concept to the type of information typically recorded on a business register.   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2"/>
                </a:solidFill>
              </a:rPr>
              <a:t>For example, the name, activity, comments could be used to assign an activity code and the “review”, “rating”, “price level” information can be used to provide an indication of size.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2"/>
                </a:solidFill>
              </a:rPr>
              <a:t>Shortly after the start of the COVID-19 pandemic Google added an additional field (business operating status) to the Google Places API.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C17C57DC-0206-420B-A897-B9A2F5BA194C}"/>
              </a:ext>
            </a:extLst>
          </p:cNvPr>
          <p:cNvSpPr txBox="1">
            <a:spLocks/>
          </p:cNvSpPr>
          <p:nvPr/>
        </p:nvSpPr>
        <p:spPr>
          <a:xfrm>
            <a:off x="468173" y="185671"/>
            <a:ext cx="11723827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i="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9143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4C97"/>
                </a:solidFill>
              </a:rPr>
              <a:t>(1) Data Sources – Google Places API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Arial Black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322CCC8-3199-4E11-8A19-7AFE73C941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141876"/>
              </p:ext>
            </p:extLst>
          </p:nvPr>
        </p:nvGraphicFramePr>
        <p:xfrm>
          <a:off x="5676686" y="1466225"/>
          <a:ext cx="5949448" cy="4708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Worksheet" r:id="rId3" imgW="3971896" imgH="3143266" progId="Excel.Sheet.12">
                  <p:embed/>
                </p:oleObj>
              </mc:Choice>
              <mc:Fallback>
                <p:oleObj name="Worksheet" r:id="rId3" imgW="3971896" imgH="31432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76686" y="1466225"/>
                        <a:ext cx="5949448" cy="4708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Brace 1">
            <a:extLst>
              <a:ext uri="{FF2B5EF4-FFF2-40B4-BE49-F238E27FC236}">
                <a16:creationId xmlns:a16="http://schemas.microsoft.com/office/drawing/2014/main" id="{096DC280-77A9-482B-B4BD-4C0CE9C568F7}"/>
              </a:ext>
            </a:extLst>
          </p:cNvPr>
          <p:cNvSpPr/>
          <p:nvPr/>
        </p:nvSpPr>
        <p:spPr>
          <a:xfrm>
            <a:off x="4867422" y="1164157"/>
            <a:ext cx="661181" cy="51930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63"/>
    </mc:Choice>
    <mc:Fallback xmlns="">
      <p:transition spd="slow" advTm="2736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itle 1">
            <a:extLst>
              <a:ext uri="{FF2B5EF4-FFF2-40B4-BE49-F238E27FC236}">
                <a16:creationId xmlns:a16="http://schemas.microsoft.com/office/drawing/2014/main" id="{297BF6F8-350F-404D-B2EB-EE387BFB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34" y="18319"/>
            <a:ext cx="9706661" cy="1029523"/>
          </a:xfrm>
        </p:spPr>
        <p:txBody>
          <a:bodyPr>
            <a:normAutofit/>
          </a:bodyPr>
          <a:lstStyle/>
          <a:p>
            <a:r>
              <a:rPr lang="pt-PT" sz="3200" dirty="0"/>
              <a:t>(1) Data Sources: Google Places API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6F62F-5AF1-4749-AA07-310E618B13E9}"/>
              </a:ext>
            </a:extLst>
          </p:cNvPr>
          <p:cNvSpPr txBox="1"/>
          <p:nvPr/>
        </p:nvSpPr>
        <p:spPr>
          <a:xfrm>
            <a:off x="309334" y="1642128"/>
            <a:ext cx="53150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Since the start of the COVID-19 Pandemic the IMF has been extracting data for a global sample of 90,000 “places”.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2"/>
              </a:solidFill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2"/>
                </a:solidFill>
                <a:cs typeface="Arial" pitchFamily="34" charset="0"/>
              </a:rPr>
              <a:t>The first extraction was on April 24</a:t>
            </a:r>
            <a:r>
              <a:rPr lang="en-US" sz="2200" baseline="30000" dirty="0">
                <a:solidFill>
                  <a:schemeClr val="tx2"/>
                </a:solidFill>
                <a:cs typeface="Arial" pitchFamily="34" charset="0"/>
              </a:rPr>
              <a:t>th</a:t>
            </a:r>
            <a:r>
              <a:rPr lang="en-US" sz="2200" dirty="0">
                <a:solidFill>
                  <a:schemeClr val="tx2"/>
                </a:solidFill>
                <a:cs typeface="Arial" pitchFamily="34" charset="0"/>
              </a:rPr>
              <a:t>, 2020.  The IMF Statistics Department has taken at least two extractions per month since that time.  </a:t>
            </a:r>
          </a:p>
          <a:p>
            <a:pPr marL="800057" lvl="1" indent="-342900"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tx2"/>
              </a:solidFill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2"/>
                </a:solidFill>
                <a:cs typeface="Arial" pitchFamily="34" charset="0"/>
              </a:rPr>
              <a:t>The database currently has over 3,000,000 observations and covers 21 of the largest cities in the world.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2A5C20-1661-40ED-A3C7-1F8FB0953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360" y="1915886"/>
            <a:ext cx="3948004" cy="4535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E97F2C-5EC0-4EAE-9E70-757F63C7E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085" y="1184626"/>
            <a:ext cx="5450553" cy="457692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1EB123EF-884E-4737-B8DB-73E7551E216E}"/>
              </a:ext>
            </a:extLst>
          </p:cNvPr>
          <p:cNvSpPr/>
          <p:nvPr/>
        </p:nvSpPr>
        <p:spPr>
          <a:xfrm>
            <a:off x="5694916" y="1184626"/>
            <a:ext cx="661181" cy="51930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68885"/>
      </p:ext>
    </p:extLst>
  </p:cSld>
  <p:clrMapOvr>
    <a:masterClrMapping/>
  </p:clrMapOvr>
  <p:transition advTm="45521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264F8B6-F87D-49DF-8B9F-5AA41A03882B}"/>
              </a:ext>
            </a:extLst>
          </p:cNvPr>
          <p:cNvSpPr txBox="1">
            <a:spLocks/>
          </p:cNvSpPr>
          <p:nvPr/>
        </p:nvSpPr>
        <p:spPr>
          <a:xfrm>
            <a:off x="387316" y="1135807"/>
            <a:ext cx="6066036" cy="5481024"/>
          </a:xfrm>
          <a:prstGeom prst="rect">
            <a:avLst/>
          </a:prstGeom>
        </p:spPr>
        <p:txBody>
          <a:bodyPr vert="horz" lIns="0" tIns="137160" rIns="0" bIns="0" rtlCol="0">
            <a:noAutofit/>
          </a:bodyPr>
          <a:lstStyle>
            <a:lvl1pPr marL="0" indent="0" algn="l" defTabSz="914314" rtl="0" eaLnBrk="1" latinLnBrk="0" hangingPunct="1">
              <a:spcBef>
                <a:spcPts val="2400"/>
              </a:spcBef>
              <a:buClr>
                <a:schemeClr val="accent1"/>
              </a:buClr>
              <a:buSzPct val="110000"/>
              <a:buFont typeface="Wingdings" charset="2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2150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LucidaGrande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Char char="●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2"/>
                </a:solidFill>
                <a:cs typeface="Arial" pitchFamily="34" charset="0"/>
              </a:rPr>
              <a:t>Google Trends is a measure of the interest in a topic relative to all topics over time. 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2"/>
                </a:solidFill>
                <a:cs typeface="Arial" pitchFamily="34" charset="0"/>
              </a:rPr>
              <a:t>Google Trends provides access to anonymized, categorized and aggregated search requests. 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2"/>
                </a:solidFill>
                <a:cs typeface="Arial" pitchFamily="34" charset="0"/>
              </a:rPr>
              <a:t>Google classifies search queries into 27 categories (</a:t>
            </a:r>
            <a:r>
              <a:rPr lang="en-US" b="1" i="1" dirty="0">
                <a:solidFill>
                  <a:schemeClr val="tx2"/>
                </a:solidFill>
                <a:cs typeface="Arial" pitchFamily="34" charset="0"/>
              </a:rPr>
              <a:t>e.g. Transportation &amp; Logistics</a:t>
            </a:r>
            <a:r>
              <a:rPr lang="en-US" sz="2200" dirty="0">
                <a:solidFill>
                  <a:schemeClr val="tx2"/>
                </a:solidFill>
                <a:cs typeface="Arial" pitchFamily="34" charset="0"/>
              </a:rPr>
              <a:t>) at the top level and 241 categories at the second level using an automated classification engine.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2"/>
                </a:solidFill>
                <a:cs typeface="Arial" pitchFamily="34" charset="0"/>
              </a:rPr>
              <a:t>Recent </a:t>
            </a:r>
            <a:r>
              <a:rPr lang="en-US" sz="2200" dirty="0">
                <a:solidFill>
                  <a:schemeClr val="tx2"/>
                </a:solidFill>
                <a:cs typeface="Arial" pitchFamily="34" charset="0"/>
                <a:hlinkClick r:id="rId2"/>
              </a:rPr>
              <a:t>OECD methodology </a:t>
            </a:r>
            <a:r>
              <a:rPr lang="en-US" sz="2200" dirty="0">
                <a:solidFill>
                  <a:schemeClr val="tx2"/>
                </a:solidFill>
                <a:cs typeface="Arial" pitchFamily="34" charset="0"/>
              </a:rPr>
              <a:t>uses Google Trends and machine learning to produce a weekly GDP tracker (</a:t>
            </a:r>
            <a:r>
              <a:rPr lang="en-US" sz="2200" dirty="0" err="1">
                <a:solidFill>
                  <a:schemeClr val="tx2"/>
                </a:solidFill>
                <a:cs typeface="Arial" pitchFamily="34" charset="0"/>
              </a:rPr>
              <a:t>Wolosko</a:t>
            </a:r>
            <a:r>
              <a:rPr lang="en-US" sz="2200" dirty="0">
                <a:solidFill>
                  <a:schemeClr val="tx2"/>
                </a:solidFill>
                <a:cs typeface="Arial" pitchFamily="34" charset="0"/>
              </a:rPr>
              <a:t>, 2020)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3A9A54-64C0-4A76-B43C-C99CA9332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533" y="3429000"/>
            <a:ext cx="4442151" cy="303722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45D3D60-FEBD-4EC2-A375-42D83879B017}"/>
              </a:ext>
            </a:extLst>
          </p:cNvPr>
          <p:cNvSpPr txBox="1">
            <a:spLocks/>
          </p:cNvSpPr>
          <p:nvPr/>
        </p:nvSpPr>
        <p:spPr>
          <a:xfrm>
            <a:off x="338409" y="106284"/>
            <a:ext cx="9706661" cy="10295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i="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pt-PT" sz="3200" dirty="0"/>
              <a:t>(2) Data Sources: Google Trends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1E9203-6D6B-4B7B-B198-7D3E8C786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533" y="1030093"/>
            <a:ext cx="4442151" cy="23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37025"/>
      </p:ext>
    </p:extLst>
  </p:cSld>
  <p:clrMapOvr>
    <a:masterClrMapping/>
  </p:clrMapOvr>
  <p:transition advTm="34374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itle 1">
            <a:extLst>
              <a:ext uri="{FF2B5EF4-FFF2-40B4-BE49-F238E27FC236}">
                <a16:creationId xmlns:a16="http://schemas.microsoft.com/office/drawing/2014/main" id="{297BF6F8-350F-404D-B2EB-EE387BFB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57" y="398966"/>
            <a:ext cx="11374520" cy="1173855"/>
          </a:xfrm>
        </p:spPr>
        <p:txBody>
          <a:bodyPr>
            <a:normAutofit/>
          </a:bodyPr>
          <a:lstStyle/>
          <a:p>
            <a:r>
              <a:rPr lang="pt-PT" sz="3200" dirty="0"/>
              <a:t>We are working with these data sources to deterime if ....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2EE5D-1426-4C08-9BD6-C87C07744732}"/>
              </a:ext>
            </a:extLst>
          </p:cNvPr>
          <p:cNvSpPr txBox="1"/>
          <p:nvPr/>
        </p:nvSpPr>
        <p:spPr>
          <a:xfrm>
            <a:off x="529157" y="2176636"/>
            <a:ext cx="111336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cs typeface="Arial" pitchFamily="34" charset="0"/>
              </a:rPr>
              <a:t>These data be used to develop a set of timely, high frequency economic indicators consistent with international statistical classifications and concepts. 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tx2"/>
              </a:solidFill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cs typeface="Arial" pitchFamily="34" charset="0"/>
              </a:rPr>
              <a:t>These economic activity indicator be integrated with official statistics to improve their timeliness and frequency (e.g. be used to “nowcast” real GDP for a given country/region).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0400"/>
      </p:ext>
    </p:extLst>
  </p:cSld>
  <p:clrMapOvr>
    <a:masterClrMapping/>
  </p:clrMapOvr>
  <p:transition advTm="39693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itle 1">
            <a:extLst>
              <a:ext uri="{FF2B5EF4-FFF2-40B4-BE49-F238E27FC236}">
                <a16:creationId xmlns:a16="http://schemas.microsoft.com/office/drawing/2014/main" id="{297BF6F8-350F-404D-B2EB-EE387BFB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6" y="142487"/>
            <a:ext cx="10604937" cy="851430"/>
          </a:xfrm>
        </p:spPr>
        <p:txBody>
          <a:bodyPr>
            <a:normAutofit/>
          </a:bodyPr>
          <a:lstStyle/>
          <a:p>
            <a:r>
              <a:rPr lang="pt-PT" sz="3200" dirty="0"/>
              <a:t>(1) Supply Indicators – Business Status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D300F-136A-4A5E-8AF6-7B77FFC0A8A7}"/>
              </a:ext>
            </a:extLst>
          </p:cNvPr>
          <p:cNvSpPr txBox="1"/>
          <p:nvPr/>
        </p:nvSpPr>
        <p:spPr>
          <a:xfrm>
            <a:off x="8133348" y="2356733"/>
            <a:ext cx="38700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Start with an initial sample of businesses that temporarily closed due to COVID-19.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Track their “status” at each collection (bi-weekly)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0EC79F-37BD-45F7-8ADF-7489F3D96F8C}"/>
              </a:ext>
            </a:extLst>
          </p:cNvPr>
          <p:cNvSpPr txBox="1"/>
          <p:nvPr/>
        </p:nvSpPr>
        <p:spPr>
          <a:xfrm>
            <a:off x="362606" y="1075160"/>
            <a:ext cx="11640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The </a:t>
            </a:r>
            <a:r>
              <a:rPr lang="en-US" sz="2400" b="1" dirty="0">
                <a:solidFill>
                  <a:schemeClr val="tx2"/>
                </a:solidFill>
              </a:rPr>
              <a:t>reopening indicator </a:t>
            </a:r>
            <a:r>
              <a:rPr lang="en-US" sz="2400" dirty="0">
                <a:solidFill>
                  <a:schemeClr val="tx2"/>
                </a:solidFill>
              </a:rPr>
              <a:t>measures the percentage of businesses temporarily closed on a baseline date that have since re-opened.</a:t>
            </a:r>
          </a:p>
          <a:p>
            <a:r>
              <a:rPr lang="en-US" sz="2400" dirty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1D46D-D158-484E-941E-9461136B4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56" y="2275488"/>
            <a:ext cx="7325970" cy="398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79482"/>
      </p:ext>
    </p:extLst>
  </p:cSld>
  <p:clrMapOvr>
    <a:masterClrMapping/>
  </p:clrMapOvr>
  <p:transition advTm="30265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0EEC99E-A27E-496A-B87F-A9D27516EC81}"/>
              </a:ext>
            </a:extLst>
          </p:cNvPr>
          <p:cNvSpPr txBox="1">
            <a:spLocks/>
          </p:cNvSpPr>
          <p:nvPr/>
        </p:nvSpPr>
        <p:spPr>
          <a:xfrm>
            <a:off x="362606" y="142487"/>
            <a:ext cx="11074428" cy="8514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pt-PT" sz="3200" dirty="0"/>
              <a:t>(1) Supply Indicators – Business Status</a:t>
            </a:r>
            <a:endParaRPr lang="en-US" sz="3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054749-1496-48DB-B40F-3265B65C0C76}"/>
              </a:ext>
            </a:extLst>
          </p:cNvPr>
          <p:cNvGrpSpPr/>
          <p:nvPr/>
        </p:nvGrpSpPr>
        <p:grpSpPr>
          <a:xfrm>
            <a:off x="365940" y="1023327"/>
            <a:ext cx="6442824" cy="5250864"/>
            <a:chOff x="433251" y="926050"/>
            <a:chExt cx="7233000" cy="525235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C391DF-9C69-46BC-A12A-75EF8EF0B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291" t="1178"/>
            <a:stretch/>
          </p:blipFill>
          <p:spPr>
            <a:xfrm>
              <a:off x="5190306" y="926050"/>
              <a:ext cx="2475945" cy="525235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C15BB7F-44C5-4CF3-A242-3007BD8E3E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2358" b="823"/>
            <a:stretch/>
          </p:blipFill>
          <p:spPr>
            <a:xfrm>
              <a:off x="433251" y="926051"/>
              <a:ext cx="4574178" cy="5252355"/>
            </a:xfrm>
            <a:prstGeom prst="rect">
              <a:avLst/>
            </a:prstGeom>
          </p:spPr>
        </p:pic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863091C-4196-4B68-A2E8-DA266A31E2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689956"/>
              </p:ext>
            </p:extLst>
          </p:nvPr>
        </p:nvGraphicFramePr>
        <p:xfrm>
          <a:off x="7280104" y="1072593"/>
          <a:ext cx="4545956" cy="483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05BC50C-A9DD-4ADB-9A0D-37EE96589AA4}"/>
              </a:ext>
            </a:extLst>
          </p:cNvPr>
          <p:cNvSpPr txBox="1"/>
          <p:nvPr/>
        </p:nvSpPr>
        <p:spPr>
          <a:xfrm>
            <a:off x="7635603" y="5981802"/>
            <a:ext cx="4074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Share of “places” temporarily closed on April 24, 2020 that have since re-opened.</a:t>
            </a:r>
          </a:p>
        </p:txBody>
      </p:sp>
    </p:spTree>
    <p:extLst>
      <p:ext uri="{BB962C8B-B14F-4D97-AF65-F5344CB8AC3E}">
        <p14:creationId xmlns:p14="http://schemas.microsoft.com/office/powerpoint/2010/main" val="885338104"/>
      </p:ext>
    </p:extLst>
  </p:cSld>
  <p:clrMapOvr>
    <a:masterClrMapping/>
  </p:clrMapOvr>
  <p:transition advTm="55065">
    <p:fade/>
  </p:transition>
</p:sld>
</file>

<file path=ppt/theme/theme1.xml><?xml version="1.0" encoding="utf-8"?>
<a:theme xmlns:a="http://schemas.openxmlformats.org/drawingml/2006/main" name="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SPR_PresentationTemplate-General" id="{D8309B28-5908-4C41-A85B-D6D9C0DDD4BE}" vid="{E08A752A-43DA-6749-9B9F-6730B3D1F135}"/>
    </a:ext>
  </a:extLst>
</a:theme>
</file>

<file path=ppt/theme/theme2.xml><?xml version="1.0" encoding="utf-8"?>
<a:theme xmlns:a="http://schemas.openxmlformats.org/drawingml/2006/main" name="1_Custom Design">
  <a:themeElements>
    <a:clrScheme name="IMF Colors V2">
      <a:dk1>
        <a:srgbClr val="000000"/>
      </a:dk1>
      <a:lt1>
        <a:srgbClr val="FFFFFF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1A7"/>
      </a:accent3>
      <a:accent4>
        <a:srgbClr val="DA291C"/>
      </a:accent4>
      <a:accent5>
        <a:srgbClr val="78BE20"/>
      </a:accent5>
      <a:accent6>
        <a:srgbClr val="FF8200"/>
      </a:accent6>
      <a:hlink>
        <a:srgbClr val="009CDE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Fund Blue">
      <a:srgbClr val="004C97"/>
    </a:custClr>
    <a:custClr name="Azure">
      <a:srgbClr val="009CDE"/>
    </a:custClr>
    <a:custClr name="Gold">
      <a:srgbClr val="F2A900"/>
    </a:custClr>
    <a:custClr name="Purple">
      <a:srgbClr val="8031A7"/>
    </a:custClr>
    <a:custClr name="Red">
      <a:srgbClr val="DA291C"/>
    </a:custClr>
    <a:custClr name="Green">
      <a:srgbClr val="78BE20"/>
    </a:custClr>
    <a:custClr name="Orange">
      <a:srgbClr val="FF8200"/>
    </a:custClr>
    <a:custClr name="Teal">
      <a:srgbClr val="00B0B9"/>
    </a:custClr>
    <a:custClr name="Dark Green">
      <a:srgbClr val="658D1B"/>
    </a:custClr>
    <a:custClr name="Dark Orange">
      <a:srgbClr val="E35205"/>
    </a:custClr>
    <a:custClr name="Plum">
      <a:srgbClr val="910048"/>
    </a:custClr>
    <a:custClr name="Slate">
      <a:srgbClr val="5E8AB4"/>
    </a:custClr>
    <a:custClr name="Lapis">
      <a:srgbClr val="407EC9"/>
    </a:custClr>
    <a:custClr name="Dark Gray">
      <a:srgbClr val="707372"/>
    </a:custClr>
    <a:custClr name="Graphite">
      <a:srgbClr val="6E6259"/>
    </a:custClr>
    <a:custClr name="Light Gray">
      <a:srgbClr val="B1B3B3"/>
    </a:custClr>
    <a:custClr name="Aubergine">
      <a:srgbClr val="001E60"/>
    </a:custClr>
  </a:custClrLst>
  <a:extLst>
    <a:ext uri="{05A4C25C-085E-4340-85A3-A5531E510DB2}">
      <thm15:themeFamily xmlns:thm15="http://schemas.microsoft.com/office/thememl/2012/main" name="Blank.potx" id="{43689202-70AB-4925-B9D2-E0636FC2CA03}" vid="{DBD60DC7-97BF-4FC6-9CF8-256E956DB51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IMF-STA_PresentationTemplate-General</Template>
  <TotalTime>35096</TotalTime>
  <Words>1699</Words>
  <Application>Microsoft Office PowerPoint</Application>
  <PresentationFormat>Widescreen</PresentationFormat>
  <Paragraphs>191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.HelveticaNeueDeskInterface-Regular</vt:lpstr>
      <vt:lpstr>ArialMT</vt:lpstr>
      <vt:lpstr>Lucida Grande</vt:lpstr>
      <vt:lpstr>LucidaGrande</vt:lpstr>
      <vt:lpstr>Arial</vt:lpstr>
      <vt:lpstr>Arial Black</vt:lpstr>
      <vt:lpstr>Calibri</vt:lpstr>
      <vt:lpstr>Segoe UI</vt:lpstr>
      <vt:lpstr>Wingdings</vt:lpstr>
      <vt:lpstr>Custom Design</vt:lpstr>
      <vt:lpstr>1_Custom Design</vt:lpstr>
      <vt:lpstr>Worksheet</vt:lpstr>
      <vt:lpstr>EViews</vt:lpstr>
      <vt:lpstr>Developing High Frequency Economic Indicators using data from Google Platforms</vt:lpstr>
      <vt:lpstr>User Demand in the Age of COVID: Finer, Faster and more Frequent</vt:lpstr>
      <vt:lpstr>Is it possible to produce timely, high frequency economic indicators consistent with international classifications and statistical methods using data extracted from the Google Places API and Google Trends Platform.</vt:lpstr>
      <vt:lpstr>PowerPoint Presentation</vt:lpstr>
      <vt:lpstr>(1) Data Sources: Google Places API</vt:lpstr>
      <vt:lpstr>PowerPoint Presentation</vt:lpstr>
      <vt:lpstr>We are working with these data sources to deterime if ....</vt:lpstr>
      <vt:lpstr>(1) Supply Indicators – Business Status</vt:lpstr>
      <vt:lpstr>PowerPoint Presentation</vt:lpstr>
      <vt:lpstr>PowerPoint Presentation</vt:lpstr>
      <vt:lpstr>PowerPoint Presentation</vt:lpstr>
      <vt:lpstr>(2) Demand Indicators – Google Interest by Industry </vt:lpstr>
      <vt:lpstr>(2) Demand Indicators - Google Interest by Industry </vt:lpstr>
      <vt:lpstr>PowerPoint Presentation</vt:lpstr>
      <vt:lpstr>PowerPoint Presentation</vt:lpstr>
      <vt:lpstr>Application to Selected Countries: Nowcasting Quarterly GDP during COVID-19 using Google Based High Frequency Indicators by Economic Activity</vt:lpstr>
      <vt:lpstr>Google Data Allow to Track in Real-Time the Impact of the Pandemic</vt:lpstr>
      <vt:lpstr>Indicators Developed in this Study Prove to Be Powerful Predictors for Some Economic Activities…</vt:lpstr>
      <vt:lpstr>… Producing Accurate (and Timely) Nowcasts of the Second and Third Quarter of 2020</vt:lpstr>
      <vt:lpstr>Conclusions and Next Steps</vt:lpstr>
      <vt:lpstr>Google support to the Global Statistical System</vt:lpstr>
      <vt:lpstr>Thank you!</vt:lpstr>
      <vt:lpstr>Annex – Mapping Trends Categories to ISIC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(up to three lines in length)</dc:title>
  <dc:creator>Graf, Brian E.</dc:creator>
  <cp:lastModifiedBy>Oleksandr SVIRCHEVSKYY</cp:lastModifiedBy>
  <cp:revision>325</cp:revision>
  <cp:lastPrinted>2021-02-18T21:57:17Z</cp:lastPrinted>
  <dcterms:created xsi:type="dcterms:W3CDTF">2019-04-05T12:36:16Z</dcterms:created>
  <dcterms:modified xsi:type="dcterms:W3CDTF">2021-05-26T08:30:00Z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eDOCS AutoSave">
    <vt:lpwstr/>
  </property>
</Properties>
</file>