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325" r:id="rId4"/>
    <p:sldId id="326" r:id="rId5"/>
    <p:sldId id="266" r:id="rId6"/>
    <p:sldId id="289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16" r:id="rId15"/>
    <p:sldId id="319" r:id="rId16"/>
    <p:sldId id="318" r:id="rId17"/>
    <p:sldId id="337" r:id="rId18"/>
    <p:sldId id="259" r:id="rId19"/>
    <p:sldId id="260" r:id="rId20"/>
    <p:sldId id="258" r:id="rId21"/>
    <p:sldId id="340" r:id="rId22"/>
    <p:sldId id="341" r:id="rId23"/>
    <p:sldId id="34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sier, Dylan" initials="RD" lastIdx="1" clrIdx="0">
    <p:extLst>
      <p:ext uri="{19B8F6BF-5375-455C-9EA6-DF929625EA0E}">
        <p15:presenceInfo xmlns:p15="http://schemas.microsoft.com/office/powerpoint/2012/main" userId="S-1-5-21-75260257-676945368-1897138802-170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2" d="100"/>
          <a:sy n="102" d="100"/>
        </p:scale>
        <p:origin x="1272" y="114"/>
      </p:cViewPr>
      <p:guideLst>
        <p:guide orient="horz" pos="62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erv571a\Research2\Palantir\covid19\Draft\MRTS_QSS_TargetSeriesAD_12_2_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erv571a\Research2\Palantir\covid19\Draft\MRTS_QSS_TargetSeriesAD_12_2_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Fiserv and Quarterly Services</a:t>
            </a:r>
            <a:r>
              <a:rPr lang="en-US" sz="1800" baseline="0" dirty="0"/>
              <a:t> Survey</a:t>
            </a:r>
            <a:r>
              <a:rPr lang="en-US" sz="1800" dirty="0"/>
              <a:t> Correlations:  Select Categories</a:t>
            </a:r>
          </a:p>
        </c:rich>
      </c:tx>
      <c:layout>
        <c:manualLayout>
          <c:xMode val="edge"/>
          <c:yMode val="edge"/>
          <c:x val="0.17717677651404687"/>
          <c:y val="3.2046914780832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5424241333049"/>
          <c:y val="0.24120827533853936"/>
          <c:w val="0.66387651643366763"/>
          <c:h val="0.60159360713392784"/>
        </c:manualLayout>
      </c:layout>
      <c:barChart>
        <c:barDir val="bar"/>
        <c:grouping val="clustered"/>
        <c:varyColors val="0"/>
        <c:ser>
          <c:idx val="0"/>
          <c:order val="0"/>
          <c:tx>
            <c:v>pre-pandemic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Sheet3!$B$6:$B$12</c:f>
              <c:strCache>
                <c:ptCount val="7"/>
                <c:pt idx="0">
                  <c:v>Ambulatory Health Care Services</c:v>
                </c:pt>
                <c:pt idx="1">
                  <c:v>Accommodation</c:v>
                </c:pt>
                <c:pt idx="2">
                  <c:v>Personal and Laundry Services</c:v>
                </c:pt>
                <c:pt idx="3">
                  <c:v>Hospitals</c:v>
                </c:pt>
                <c:pt idx="4">
                  <c:v>Administrative and Support Services</c:v>
                </c:pt>
                <c:pt idx="5">
                  <c:v>Repair and Maintenance</c:v>
                </c:pt>
                <c:pt idx="6">
                  <c:v>Amusement, Gambling, and Recreation</c:v>
                </c:pt>
              </c:strCache>
            </c:strRef>
          </c:cat>
          <c:val>
            <c:numRef>
              <c:f>Sheet1!$B$16:$B$22</c:f>
              <c:numCache>
                <c:formatCode>0.00</c:formatCode>
                <c:ptCount val="7"/>
                <c:pt idx="0">
                  <c:v>2.4264113512227514E-2</c:v>
                </c:pt>
                <c:pt idx="1">
                  <c:v>0.54575654436740462</c:v>
                </c:pt>
                <c:pt idx="2">
                  <c:v>-6.8869859991741375E-2</c:v>
                </c:pt>
                <c:pt idx="3">
                  <c:v>-3.0459491204199982E-2</c:v>
                </c:pt>
                <c:pt idx="4">
                  <c:v>-7.4426131338810889E-2</c:v>
                </c:pt>
                <c:pt idx="5">
                  <c:v>0.29221169574598438</c:v>
                </c:pt>
                <c:pt idx="6">
                  <c:v>-2.5484238822098403E-2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F-4DAF-BD60-C58E6C2F7DEC}"/>
            </c:ext>
          </c:extLst>
        </c:ser>
        <c:ser>
          <c:idx val="1"/>
          <c:order val="1"/>
          <c:tx>
            <c:v>post-pandemic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Sheet3!$B$6:$B$12</c:f>
              <c:strCache>
                <c:ptCount val="7"/>
                <c:pt idx="0">
                  <c:v>Ambulatory Health Care Services</c:v>
                </c:pt>
                <c:pt idx="1">
                  <c:v>Accommodation</c:v>
                </c:pt>
                <c:pt idx="2">
                  <c:v>Personal and Laundry Services</c:v>
                </c:pt>
                <c:pt idx="3">
                  <c:v>Hospitals</c:v>
                </c:pt>
                <c:pt idx="4">
                  <c:v>Administrative and Support Services</c:v>
                </c:pt>
                <c:pt idx="5">
                  <c:v>Repair and Maintenance</c:v>
                </c:pt>
                <c:pt idx="6">
                  <c:v>Amusement, Gambling, and Recreation</c:v>
                </c:pt>
              </c:strCache>
            </c:strRef>
          </c:cat>
          <c:val>
            <c:numRef>
              <c:f>Sheet1!$C$16:$C$22</c:f>
              <c:numCache>
                <c:formatCode>0.00</c:formatCode>
                <c:ptCount val="7"/>
                <c:pt idx="0">
                  <c:v>0.99353742618476715</c:v>
                </c:pt>
                <c:pt idx="1">
                  <c:v>0.99985262103225025</c:v>
                </c:pt>
                <c:pt idx="2">
                  <c:v>0.99353607493723806</c:v>
                </c:pt>
                <c:pt idx="3">
                  <c:v>0.71688764311950093</c:v>
                </c:pt>
                <c:pt idx="4">
                  <c:v>0.99655507241614583</c:v>
                </c:pt>
                <c:pt idx="5">
                  <c:v>0.96453637528639424</c:v>
                </c:pt>
                <c:pt idx="6">
                  <c:v>0.99782807099377091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F-4DAF-BD60-C58E6C2F7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223391"/>
        <c:axId val="2073603279"/>
      </c:barChart>
      <c:catAx>
        <c:axId val="3812233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603279"/>
        <c:crosses val="autoZero"/>
        <c:auto val="1"/>
        <c:lblAlgn val="ctr"/>
        <c:lblOffset val="100"/>
        <c:noMultiLvlLbl val="0"/>
      </c:catAx>
      <c:valAx>
        <c:axId val="2073603279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Correlation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2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475830778052"/>
          <c:y val="0.8931781592122594"/>
          <c:w val="0.34395275476408776"/>
          <c:h val="4.6264070343651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Fiserv and Monthly Retail Trade Survey Correlations:  Select Retail and Food Service</a:t>
            </a:r>
            <a:r>
              <a:rPr lang="en-US" sz="1800" baseline="0" dirty="0"/>
              <a:t> </a:t>
            </a:r>
            <a:r>
              <a:rPr lang="en-US" sz="1800" dirty="0"/>
              <a:t>Categories </a:t>
            </a:r>
          </a:p>
        </c:rich>
      </c:tx>
      <c:layout>
        <c:manualLayout>
          <c:xMode val="edge"/>
          <c:yMode val="edge"/>
          <c:x val="0.1514761349275785"/>
          <c:y val="2.10207853927315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739565357494715"/>
          <c:y val="0.23036954703900323"/>
          <c:w val="0.58397815522999375"/>
          <c:h val="0.69351728272674629"/>
        </c:manualLayout>
      </c:layout>
      <c:barChart>
        <c:barDir val="bar"/>
        <c:grouping val="clustered"/>
        <c:varyColors val="0"/>
        <c:ser>
          <c:idx val="0"/>
          <c:order val="0"/>
          <c:tx>
            <c:v>pre-pandemic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Sheet3!$B$15:$B$22</c:f>
              <c:strCache>
                <c:ptCount val="8"/>
                <c:pt idx="0">
                  <c:v>Food Services and Drinking Places</c:v>
                </c:pt>
                <c:pt idx="1">
                  <c:v>Building Materials; Garden Equip/Supplies</c:v>
                </c:pt>
                <c:pt idx="2">
                  <c:v>Food and Beverage Stores</c:v>
                </c:pt>
                <c:pt idx="3">
                  <c:v>Furniture and Home Furnishings Stores</c:v>
                </c:pt>
                <c:pt idx="4">
                  <c:v>Nonstore Retailers</c:v>
                </c:pt>
                <c:pt idx="5">
                  <c:v>Gasoline Stations</c:v>
                </c:pt>
                <c:pt idx="6">
                  <c:v>Health and Personal Care Stores</c:v>
                </c:pt>
                <c:pt idx="7">
                  <c:v>General Merchandise Stores</c:v>
                </c:pt>
              </c:strCache>
            </c:strRef>
          </c:cat>
          <c:val>
            <c:numRef>
              <c:f>Sheet1!$B$6:$B$13</c:f>
              <c:numCache>
                <c:formatCode>0.00</c:formatCode>
                <c:ptCount val="8"/>
                <c:pt idx="0">
                  <c:v>0.36941188126958979</c:v>
                </c:pt>
                <c:pt idx="1">
                  <c:v>0.46181389035063214</c:v>
                </c:pt>
                <c:pt idx="2">
                  <c:v>7.4623061257362358E-3</c:v>
                </c:pt>
                <c:pt idx="3">
                  <c:v>0.20624465807035333</c:v>
                </c:pt>
                <c:pt idx="4">
                  <c:v>0.37767746283306608</c:v>
                </c:pt>
                <c:pt idx="5">
                  <c:v>0.91409945234352363</c:v>
                </c:pt>
                <c:pt idx="6">
                  <c:v>0.29312828946801717</c:v>
                </c:pt>
                <c:pt idx="7">
                  <c:v>0.18635298823977661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D-41A8-85EB-BA1EDA7A2052}"/>
            </c:ext>
          </c:extLst>
        </c:ser>
        <c:ser>
          <c:idx val="1"/>
          <c:order val="1"/>
          <c:tx>
            <c:v>post-pandemic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Sheet3!$B$15:$B$22</c:f>
              <c:strCache>
                <c:ptCount val="8"/>
                <c:pt idx="0">
                  <c:v>Food Services and Drinking Places</c:v>
                </c:pt>
                <c:pt idx="1">
                  <c:v>Building Materials; Garden Equip/Supplies</c:v>
                </c:pt>
                <c:pt idx="2">
                  <c:v>Food and Beverage Stores</c:v>
                </c:pt>
                <c:pt idx="3">
                  <c:v>Furniture and Home Furnishings Stores</c:v>
                </c:pt>
                <c:pt idx="4">
                  <c:v>Nonstore Retailers</c:v>
                </c:pt>
                <c:pt idx="5">
                  <c:v>Gasoline Stations</c:v>
                </c:pt>
                <c:pt idx="6">
                  <c:v>Health and Personal Care Stores</c:v>
                </c:pt>
                <c:pt idx="7">
                  <c:v>General Merchandise Stores</c:v>
                </c:pt>
              </c:strCache>
            </c:strRef>
          </c:cat>
          <c:val>
            <c:numRef>
              <c:f>Sheet1!$C$6:$C$13</c:f>
              <c:numCache>
                <c:formatCode>0.00</c:formatCode>
                <c:ptCount val="8"/>
                <c:pt idx="0">
                  <c:v>0.98797896626014958</c:v>
                </c:pt>
                <c:pt idx="1">
                  <c:v>0.73791500560538792</c:v>
                </c:pt>
                <c:pt idx="2">
                  <c:v>0.94847959618723621</c:v>
                </c:pt>
                <c:pt idx="3">
                  <c:v>0.92620331568832348</c:v>
                </c:pt>
                <c:pt idx="4">
                  <c:v>0.40998915816532489</c:v>
                </c:pt>
                <c:pt idx="5">
                  <c:v>0.99093788553531992</c:v>
                </c:pt>
                <c:pt idx="6">
                  <c:v>0.96293300396294279</c:v>
                </c:pt>
                <c:pt idx="7">
                  <c:v>0.34325029326563766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D-41A8-85EB-BA1EDA7A20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1223391"/>
        <c:axId val="2073603279"/>
      </c:barChart>
      <c:catAx>
        <c:axId val="3812233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603279"/>
        <c:crosses val="autoZero"/>
        <c:auto val="1"/>
        <c:lblAlgn val="ctr"/>
        <c:lblOffset val="100"/>
        <c:noMultiLvlLbl val="0"/>
      </c:catAx>
      <c:valAx>
        <c:axId val="2073603279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Correlation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2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54429754462163"/>
          <c:y val="0.94162437556753031"/>
          <c:w val="0.34395275476408776"/>
          <c:h val="4.6264070343651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66D8-D586-6B46-ABB6-773E4FC7525F}" type="datetimeFigureOut">
              <a:rPr lang="en-US" smtClean="0"/>
              <a:t>19/05/21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353C-816D-A442-BDDB-FEC34ABC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9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6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3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2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90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1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4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95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20000" cy="5333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599"/>
            <a:ext cx="7620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584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799"/>
            <a:ext cx="8382000" cy="1828801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5638800" cy="990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02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230B-F642-8349-A125-BF1F59E38F31}" type="datetime1">
              <a:rPr lang="en-US" smtClean="0"/>
              <a:t>19/05/21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71600"/>
            <a:ext cx="4041775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6EB9-9C7D-3A49-A17C-A84D39731E9F}" type="datetime1">
              <a:rPr lang="en-US" smtClean="0"/>
              <a:t>19/05/21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19/05/21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6200" y="6613525"/>
            <a:ext cx="990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A874-385D-7D40-8483-886A8DD3C4DA}" type="datetime1">
              <a:rPr lang="en-US" smtClean="0"/>
              <a:t>19/05/21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40475"/>
            <a:ext cx="533400" cy="19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2" r:id="rId5"/>
    <p:sldLayoutId id="2147483653" r:id="rId6"/>
    <p:sldLayoutId id="2147483654" r:id="rId7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SzPct val="75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spcBef>
          <a:spcPts val="225"/>
        </a:spcBef>
        <a:spcAft>
          <a:spcPts val="450"/>
        </a:spcAft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SzPct val="65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703B-2FA3-4B78-B360-08386ECE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981201"/>
            <a:ext cx="7620000" cy="533399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timeliness of consumer expenditure estimates: Experimental methods using nowcasting and card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DD27E-B24B-4A03-9D9E-F26FA1ED0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620000" cy="457200"/>
          </a:xfrm>
        </p:spPr>
        <p:txBody>
          <a:bodyPr/>
          <a:lstStyle/>
          <a:p>
            <a:r>
              <a:rPr lang="en-US" dirty="0"/>
              <a:t>Kyle Hood,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37292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08D5-F701-4FB3-9123-26FDBC29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health care (621)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251E6-FC12-4193-858E-F5573633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448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9C04-8347-4BA7-AAF4-ACD1B64B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 (721)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FE237-CEDC-4B6D-AFB5-4E437131C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448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7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2E98-41BF-4064-978D-5C198263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Restaurants (722)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2FE39-1EE8-4668-AA60-E0953A90E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448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5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EA41-86BD-403E-A602-24A36143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retail and food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C47FD-E5B0-48AE-80EB-AE0556A6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448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48EE-22DF-49A0-ABFC-F426D0B9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Card Transaction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92AB-0DB9-4954-9F10-1E8500A9B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initial pandemic declaration, we were able to release an event study within just over a month (see Dunn </a:t>
            </a:r>
            <a:r>
              <a:rPr lang="en-US" i="1" dirty="0"/>
              <a:t>et al.</a:t>
            </a:r>
            <a:r>
              <a:rPr lang="en-US" dirty="0"/>
              <a:t>, 2020)</a:t>
            </a:r>
          </a:p>
          <a:p>
            <a:r>
              <a:rPr lang="en-US" dirty="0"/>
              <a:t>The data were used to inform estimates for some components of consumption expenditures</a:t>
            </a:r>
          </a:p>
          <a:p>
            <a:r>
              <a:rPr lang="en-US" dirty="0"/>
              <a:t>In June of 2020, we began releasing updates regularly (first bi-weekly, then weekly)</a:t>
            </a:r>
          </a:p>
          <a:p>
            <a:r>
              <a:rPr lang="en-US" dirty="0"/>
              <a:t>Familiarity with data sources enabled rapid deployment</a:t>
            </a:r>
          </a:p>
          <a:p>
            <a:pPr lvl="1"/>
            <a:r>
              <a:rPr lang="en-US" dirty="0"/>
              <a:t>We have been working with these data for a few years</a:t>
            </a:r>
          </a:p>
          <a:p>
            <a:pPr lvl="1"/>
            <a:r>
              <a:rPr lang="en-US" dirty="0"/>
              <a:t>Other forecasting projects (e.g., Chen </a:t>
            </a:r>
            <a:r>
              <a:rPr lang="en-US" i="1" dirty="0"/>
              <a:t>et al.</a:t>
            </a:r>
            <a:r>
              <a:rPr lang="en-US" dirty="0"/>
              <a:t>, 2019) and data use cases</a:t>
            </a:r>
          </a:p>
          <a:p>
            <a:pPr lvl="1"/>
            <a:r>
              <a:rPr lang="en-US" dirty="0"/>
              <a:t>We were able to anticipate for which categories Fiserv data would perform relatively well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666FC-BFAB-4C38-B177-F9DA8FB5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36626-E7BE-4042-BFDA-20534117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7AA8-4357-4CE6-AAFC-AB7C1432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Fiserv and QSS correlations: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2DAE9-1988-4989-967D-C5ABAB86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22D3D-9DAC-4BF5-B5D1-D7AFDCC9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F387D66-5BEB-436C-B044-4B3C395D6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66189"/>
              </p:ext>
            </p:extLst>
          </p:nvPr>
        </p:nvGraphicFramePr>
        <p:xfrm>
          <a:off x="457200" y="11430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90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27BD-D7B5-460C-9D59-D0D72BD6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Fiserv and MRTS correlations: Retail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6F815-6AD6-4F13-9A7E-4AE06CD9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0B722-F370-4609-A474-D875C793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C5AB937-9CAE-472E-A534-5FF5D82AA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862964"/>
              </p:ext>
            </p:extLst>
          </p:nvPr>
        </p:nvGraphicFramePr>
        <p:xfrm>
          <a:off x="457200" y="1143000"/>
          <a:ext cx="8229600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28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AE54-1791-43B0-8304-DCB8F2A1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3FA4-E816-42A6-8392-1C01BFF4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Prior to the pandemic period, the Fiserv data exhibited high correlations in levels but low correlations in growth rates with official series</a:t>
            </a:r>
          </a:p>
          <a:p>
            <a:pPr lvl="1"/>
            <a:r>
              <a:rPr lang="en-US" dirty="0"/>
              <a:t>We assumed that the correlations in levels were informative during the much more volatile pandemic period</a:t>
            </a:r>
          </a:p>
          <a:p>
            <a:pPr lvl="1"/>
            <a:r>
              <a:rPr lang="en-US" dirty="0"/>
              <a:t>After the pandemic the correlations in growth rates were much higher across the board</a:t>
            </a:r>
          </a:p>
          <a:p>
            <a:r>
              <a:rPr lang="en-US" dirty="0"/>
              <a:t>Our interpretation of these results</a:t>
            </a:r>
          </a:p>
          <a:p>
            <a:pPr lvl="1"/>
            <a:r>
              <a:rPr lang="en-US" dirty="0"/>
              <a:t>Statistical relationships break down in the face of structural changes</a:t>
            </a:r>
          </a:p>
          <a:p>
            <a:pPr lvl="1"/>
            <a:r>
              <a:rPr lang="en-US" dirty="0"/>
              <a:t>Less volatile times: Idiosyncratic factors dominate</a:t>
            </a:r>
          </a:p>
          <a:p>
            <a:pPr lvl="1"/>
            <a:r>
              <a:rPr lang="en-US" dirty="0"/>
              <a:t>More volatile times: Economic signal dominates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B65D4-7C65-4474-AB98-24E57ECA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7B336-3B20-4D24-88D2-9D06A07A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1A14-A045-4F7D-916E-50B74B99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Nowcasting advance estimates of private consumption of services in the US National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DE48E-A56A-4EF8-998C-D1D3ED1AD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Domestic Produce (GDP) estimated three times each quarter with 1-month (“advance estimate”), 2-month (“2</a:t>
            </a:r>
            <a:r>
              <a:rPr lang="en-US" baseline="30000" dirty="0"/>
              <a:t>nd </a:t>
            </a:r>
            <a:r>
              <a:rPr lang="en-US" dirty="0"/>
              <a:t>estimate”) and 3-month (“3</a:t>
            </a:r>
            <a:r>
              <a:rPr lang="en-US" baseline="30000" dirty="0"/>
              <a:t>rd</a:t>
            </a:r>
            <a:r>
              <a:rPr lang="en-US" dirty="0"/>
              <a:t> estimate”) delays</a:t>
            </a:r>
          </a:p>
          <a:p>
            <a:r>
              <a:rPr lang="en-US" dirty="0"/>
              <a:t>Differences in source data availability can yield large revisions in components of GDP</a:t>
            </a:r>
          </a:p>
          <a:p>
            <a:r>
              <a:rPr lang="en-US" dirty="0"/>
              <a:t>Our project focuses on reducing revisions for detailed components of Personal Consumption Expenditures (PCE) on Services</a:t>
            </a:r>
          </a:p>
          <a:p>
            <a:r>
              <a:rPr lang="en-US" dirty="0"/>
              <a:t>We will employ a combination of traditional time series techniques and model averaging</a:t>
            </a:r>
          </a:p>
          <a:p>
            <a:r>
              <a:rPr lang="en-US" dirty="0"/>
              <a:t>Results show that model averaging can improve forecasts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7A78-218E-49E8-A68B-548D820F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2ABF1-4DFD-4CE5-B56D-8D434F2A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DBFC-BEDF-4B61-B06C-9BE47E1D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 on PCE services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976C-672D-493B-989A-82520EC32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category PCE Services makes up between 45% and 50% of GDP, and is composed of 122 detailed components</a:t>
            </a:r>
          </a:p>
          <a:p>
            <a:r>
              <a:rPr lang="en-US" dirty="0"/>
              <a:t>For many of these, the third estimate uses the </a:t>
            </a:r>
            <a:r>
              <a:rPr lang="en-US" b="1" dirty="0"/>
              <a:t>Quarterly Services Survey (QSS)</a:t>
            </a:r>
            <a:r>
              <a:rPr lang="en-US" dirty="0"/>
              <a:t>, which is partially available for the 2</a:t>
            </a:r>
            <a:r>
              <a:rPr lang="en-US" baseline="30000" dirty="0"/>
              <a:t>nd</a:t>
            </a:r>
            <a:r>
              <a:rPr lang="en-US" dirty="0"/>
              <a:t> estimate, but never for the first estimate</a:t>
            </a:r>
            <a:endParaRPr lang="en-US" b="1" dirty="0"/>
          </a:p>
          <a:p>
            <a:r>
              <a:rPr lang="en-US" dirty="0"/>
              <a:t>The alternative indicators used for the first estimate suffer some problems</a:t>
            </a:r>
          </a:p>
          <a:p>
            <a:pPr lvl="1"/>
            <a:r>
              <a:rPr lang="en-US" dirty="0"/>
              <a:t>The problems are exemplified by a lack of correlation</a:t>
            </a:r>
          </a:p>
          <a:p>
            <a:pPr lvl="1"/>
            <a:r>
              <a:rPr lang="en-US" dirty="0"/>
              <a:t>For example, for health care services, correlations between the indicator and third estimate are negative for 4 of 15 detailed components, and are above 0.5 in only 2 of 15 cases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F10A-EF36-46B7-88FC-BA55ED22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CE475-7CC3-4F22-9B0B-DBAD8F08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12F0-22FB-4253-A8C9-0870B7C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E986-524B-4D17-A894-354411EF6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covers work from two projects at BEA</a:t>
            </a:r>
          </a:p>
          <a:p>
            <a:r>
              <a:rPr lang="en-US" dirty="0"/>
              <a:t>Project I: Measuring spending using card transaction data</a:t>
            </a:r>
          </a:p>
          <a:p>
            <a:pPr lvl="1"/>
            <a:r>
              <a:rPr lang="en-US" dirty="0"/>
              <a:t>Coauthors: Abe Dunn, Andrea Batch, Alex Driessen</a:t>
            </a:r>
          </a:p>
          <a:p>
            <a:r>
              <a:rPr lang="en-US" dirty="0"/>
              <a:t>Project II: Nowcasting advance estimates of private consumption of services in the US National Accounts</a:t>
            </a:r>
          </a:p>
          <a:p>
            <a:pPr lvl="1"/>
            <a:r>
              <a:rPr lang="en-US" dirty="0"/>
              <a:t>Coauthor: Baoline Chen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7002-94A0-4EF4-8E88-9E1BFC2E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B96C2-4C01-4F96-8BB5-B2023AE4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7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AD9D-554C-4EE4-96F8-FB2F10E0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estimates and data for PCE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0DF9D-AF80-41E1-98AB-53FED19B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BDF7A-75FC-40BB-8497-5F22587B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7E8549-EC52-4239-ACA2-0D530F797998}"/>
              </a:ext>
            </a:extLst>
          </p:cNvPr>
          <p:cNvCxnSpPr>
            <a:cxnSpLocks/>
          </p:cNvCxnSpPr>
          <p:nvPr/>
        </p:nvCxnSpPr>
        <p:spPr>
          <a:xfrm>
            <a:off x="609600" y="3810000"/>
            <a:ext cx="80772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04FDD55-C377-49F9-8BDD-029D443D39F4}"/>
              </a:ext>
            </a:extLst>
          </p:cNvPr>
          <p:cNvSpPr/>
          <p:nvPr/>
        </p:nvSpPr>
        <p:spPr>
          <a:xfrm>
            <a:off x="2894901" y="373519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CFF8E3-E64A-4741-B68E-E765D4E47620}"/>
              </a:ext>
            </a:extLst>
          </p:cNvPr>
          <p:cNvSpPr/>
          <p:nvPr/>
        </p:nvSpPr>
        <p:spPr>
          <a:xfrm>
            <a:off x="5179503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B4C122-1458-485B-92DE-0CCBEAFEC80E}"/>
              </a:ext>
            </a:extLst>
          </p:cNvPr>
          <p:cNvSpPr/>
          <p:nvPr/>
        </p:nvSpPr>
        <p:spPr>
          <a:xfrm>
            <a:off x="7468299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94A545-31C9-43E2-936C-8E86B0E17905}"/>
              </a:ext>
            </a:extLst>
          </p:cNvPr>
          <p:cNvCxnSpPr/>
          <p:nvPr/>
        </p:nvCxnSpPr>
        <p:spPr>
          <a:xfrm>
            <a:off x="2971101" y="2622258"/>
            <a:ext cx="0" cy="1066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63D4D3-7933-458E-A266-189F3E9D2495}"/>
              </a:ext>
            </a:extLst>
          </p:cNvPr>
          <p:cNvCxnSpPr/>
          <p:nvPr/>
        </p:nvCxnSpPr>
        <p:spPr>
          <a:xfrm>
            <a:off x="5255703" y="2622258"/>
            <a:ext cx="0" cy="1066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032CB6-BFFF-4B14-AE13-E0E45276CBA6}"/>
              </a:ext>
            </a:extLst>
          </p:cNvPr>
          <p:cNvCxnSpPr/>
          <p:nvPr/>
        </p:nvCxnSpPr>
        <p:spPr>
          <a:xfrm>
            <a:off x="7544498" y="2622258"/>
            <a:ext cx="0" cy="1066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4B6C95-32AD-4CD4-AACA-99DD164E71C7}"/>
              </a:ext>
            </a:extLst>
          </p:cNvPr>
          <p:cNvSpPr txBox="1"/>
          <p:nvPr/>
        </p:nvSpPr>
        <p:spPr>
          <a:xfrm>
            <a:off x="2060094" y="1975927"/>
            <a:ext cx="176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(“advance”) estimate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A3373A-B19E-4646-A2BD-08C2C0C5568F}"/>
              </a:ext>
            </a:extLst>
          </p:cNvPr>
          <p:cNvSpPr txBox="1"/>
          <p:nvPr/>
        </p:nvSpPr>
        <p:spPr>
          <a:xfrm>
            <a:off x="4722304" y="1975926"/>
            <a:ext cx="106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estimate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EF9BF-8558-4553-987A-72FCCDADC866}"/>
              </a:ext>
            </a:extLst>
          </p:cNvPr>
          <p:cNvSpPr txBox="1"/>
          <p:nvPr/>
        </p:nvSpPr>
        <p:spPr>
          <a:xfrm>
            <a:off x="6934900" y="1975926"/>
            <a:ext cx="106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Third estimate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7A61B-A7D3-4C94-AD57-EA74371B4C2E}"/>
              </a:ext>
            </a:extLst>
          </p:cNvPr>
          <p:cNvSpPr txBox="1"/>
          <p:nvPr/>
        </p:nvSpPr>
        <p:spPr>
          <a:xfrm>
            <a:off x="8127586" y="382747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23E897-F9E8-44BF-A263-50D80CF88E7B}"/>
              </a:ext>
            </a:extLst>
          </p:cNvPr>
          <p:cNvSpPr/>
          <p:nvPr/>
        </p:nvSpPr>
        <p:spPr>
          <a:xfrm>
            <a:off x="606105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0D5061-4E0C-4FCA-AB5F-D33ACFC4AA84}"/>
              </a:ext>
            </a:extLst>
          </p:cNvPr>
          <p:cNvCxnSpPr>
            <a:cxnSpLocks/>
          </p:cNvCxnSpPr>
          <p:nvPr/>
        </p:nvCxnSpPr>
        <p:spPr>
          <a:xfrm flipH="1">
            <a:off x="682305" y="2667000"/>
            <a:ext cx="232095" cy="1022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74E829F-554F-4D5D-8442-C6946269E542}"/>
              </a:ext>
            </a:extLst>
          </p:cNvPr>
          <p:cNvSpPr txBox="1"/>
          <p:nvPr/>
        </p:nvSpPr>
        <p:spPr>
          <a:xfrm>
            <a:off x="274541" y="1743670"/>
            <a:ext cx="145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 of reference quarter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AB2310-1A94-4A54-8F27-84D670F8FC19}"/>
              </a:ext>
            </a:extLst>
          </p:cNvPr>
          <p:cNvSpPr/>
          <p:nvPr/>
        </p:nvSpPr>
        <p:spPr>
          <a:xfrm>
            <a:off x="1753947" y="3733813"/>
            <a:ext cx="149706" cy="1523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F22521-4DC2-4CE1-AE81-CCAC24EAB748}"/>
              </a:ext>
            </a:extLst>
          </p:cNvPr>
          <p:cNvSpPr/>
          <p:nvPr/>
        </p:nvSpPr>
        <p:spPr>
          <a:xfrm>
            <a:off x="4038549" y="3733813"/>
            <a:ext cx="149706" cy="1523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5EAB2B-E1BE-4E97-A4D9-BC03951A7469}"/>
              </a:ext>
            </a:extLst>
          </p:cNvPr>
          <p:cNvSpPr/>
          <p:nvPr/>
        </p:nvSpPr>
        <p:spPr>
          <a:xfrm>
            <a:off x="6320457" y="3733813"/>
            <a:ext cx="149706" cy="1523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22C7D0-4F41-4713-AD86-58E1DDB5050A}"/>
              </a:ext>
            </a:extLst>
          </p:cNvPr>
          <p:cNvCxnSpPr>
            <a:cxnSpLocks/>
          </p:cNvCxnSpPr>
          <p:nvPr/>
        </p:nvCxnSpPr>
        <p:spPr>
          <a:xfrm flipV="1">
            <a:off x="1600200" y="3962400"/>
            <a:ext cx="228600" cy="7499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3CCC36-F325-477E-9A9D-93677C1D5ED2}"/>
              </a:ext>
            </a:extLst>
          </p:cNvPr>
          <p:cNvCxnSpPr>
            <a:cxnSpLocks/>
          </p:cNvCxnSpPr>
          <p:nvPr/>
        </p:nvCxnSpPr>
        <p:spPr>
          <a:xfrm flipV="1">
            <a:off x="4113402" y="3962400"/>
            <a:ext cx="0" cy="73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AB2EC7-0A60-4B71-BB62-BC86F5768601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6017824" y="3962400"/>
            <a:ext cx="302633" cy="788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655370F-D559-4835-BF08-E2313EF297A7}"/>
              </a:ext>
            </a:extLst>
          </p:cNvPr>
          <p:cNvSpPr txBox="1"/>
          <p:nvPr/>
        </p:nvSpPr>
        <p:spPr>
          <a:xfrm>
            <a:off x="1059442" y="4712305"/>
            <a:ext cx="108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QSS 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6854A6-4E67-44D3-8140-CDBF6E4C7D22}"/>
              </a:ext>
            </a:extLst>
          </p:cNvPr>
          <p:cNvSpPr txBox="1"/>
          <p:nvPr/>
        </p:nvSpPr>
        <p:spPr>
          <a:xfrm>
            <a:off x="3429000" y="4712305"/>
            <a:ext cx="130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Limited QSS 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FEC972-4B72-4FE6-A717-7111CB73FA0A}"/>
              </a:ext>
            </a:extLst>
          </p:cNvPr>
          <p:cNvSpPr txBox="1"/>
          <p:nvPr/>
        </p:nvSpPr>
        <p:spPr>
          <a:xfrm>
            <a:off x="5367433" y="4750776"/>
            <a:ext cx="130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QSS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92E155-E79A-4BC6-8099-95E470CF1A32}"/>
              </a:ext>
            </a:extLst>
          </p:cNvPr>
          <p:cNvSpPr txBox="1"/>
          <p:nvPr/>
        </p:nvSpPr>
        <p:spPr>
          <a:xfrm>
            <a:off x="7041647" y="4750098"/>
            <a:ext cx="1672417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is our prediction target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9F100F-2B43-496A-AB1B-F42A7294046C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620699" y="3962400"/>
            <a:ext cx="257157" cy="7876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191B076-0DC4-4F79-A91D-2D7322EB4B8E}"/>
              </a:ext>
            </a:extLst>
          </p:cNvPr>
          <p:cNvSpPr txBox="1"/>
          <p:nvPr/>
        </p:nvSpPr>
        <p:spPr>
          <a:xfrm>
            <a:off x="1714500" y="5638800"/>
            <a:ext cx="301528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is where we would like to have an improved estimate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233BD84-D0ED-4CD5-AF21-C0859F1B634C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2977916" y="4007143"/>
            <a:ext cx="244225" cy="16316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8505DE7-6EBF-4845-A207-8035357EA01F}"/>
              </a:ext>
            </a:extLst>
          </p:cNvPr>
          <p:cNvSpPr/>
          <p:nvPr/>
        </p:nvSpPr>
        <p:spPr>
          <a:xfrm>
            <a:off x="8001000" y="393694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  <p:bldP spid="35" grpId="0"/>
      <p:bldP spid="36" grpId="0"/>
      <p:bldP spid="37" grpId="0"/>
      <p:bldP spid="43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BAD2-E3AD-4EF8-AFED-7B0A409C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DC77-686F-4FD4-B4E6-5B5DC7CD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Motivated by the performance of these indicators, we seek to use statistical techniques to improve the advance estimate, focusing on including information on</a:t>
            </a:r>
          </a:p>
          <a:p>
            <a:pPr lvl="1"/>
            <a:r>
              <a:rPr lang="en-US" dirty="0"/>
              <a:t>Long-term trends</a:t>
            </a:r>
          </a:p>
          <a:p>
            <a:pPr lvl="1"/>
            <a:r>
              <a:rPr lang="en-US" dirty="0"/>
              <a:t>Medium-term behavior</a:t>
            </a:r>
          </a:p>
          <a:p>
            <a:pPr lvl="1"/>
            <a:r>
              <a:rPr lang="en-US" dirty="0"/>
              <a:t>Short-term/medium-term cross-sectional behavior</a:t>
            </a:r>
          </a:p>
          <a:p>
            <a:r>
              <a:rPr lang="en-US" dirty="0"/>
              <a:t>Problem: Short time-series (2009 Q3 – Present)</a:t>
            </a:r>
          </a:p>
          <a:p>
            <a:pPr lvl="1"/>
            <a:r>
              <a:rPr lang="en-US" dirty="0"/>
              <a:t>Use “nowcasting” approaches</a:t>
            </a:r>
          </a:p>
          <a:p>
            <a:pPr lvl="1"/>
            <a:r>
              <a:rPr lang="en-US" dirty="0"/>
              <a:t>Consider several model-averaging techniques</a:t>
            </a:r>
          </a:p>
          <a:p>
            <a:pPr lvl="1"/>
            <a:r>
              <a:rPr lang="en-US" dirty="0"/>
              <a:t>Split sample to estimate and validate each approach</a:t>
            </a:r>
          </a:p>
          <a:p>
            <a:pPr lvl="1"/>
            <a:r>
              <a:rPr lang="en-US" dirty="0"/>
              <a:t>Look for general trends across indicators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14B4-81EC-4412-8B03-2D8D9B51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FF8EB-2329-40B1-A2A9-99E6C500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FE46-251E-4215-9BD3-A6A9A8D9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 of results (reduction in RMSR)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1E22-C8F2-496D-B0CB-833BCD16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5FC0C-11A8-4664-8AB6-81041D89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1F59FB-7A74-4E77-AFB3-10C5987849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282854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42802C-AC4D-4109-82F1-0B8D23E4A84B}"/>
              </a:ext>
            </a:extLst>
          </p:cNvPr>
          <p:cNvSpPr/>
          <p:nvPr/>
        </p:nvSpPr>
        <p:spPr>
          <a:xfrm>
            <a:off x="2861854" y="2374392"/>
            <a:ext cx="990600" cy="758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C908F-0719-4319-AC79-A37F20D18E14}"/>
              </a:ext>
            </a:extLst>
          </p:cNvPr>
          <p:cNvSpPr txBox="1"/>
          <p:nvPr/>
        </p:nvSpPr>
        <p:spPr>
          <a:xfrm>
            <a:off x="2834640" y="2404003"/>
            <a:ext cx="1051560" cy="7201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20" b="1" dirty="0">
                <a:solidFill>
                  <a:srgbClr val="002060"/>
                </a:solidFill>
              </a:rPr>
              <a:t>No. of Largest Reduction in RMSR from Current Method</a:t>
            </a:r>
          </a:p>
        </p:txBody>
      </p:sp>
    </p:spTree>
    <p:extLst>
      <p:ext uri="{BB962C8B-B14F-4D97-AF65-F5344CB8AC3E}">
        <p14:creationId xmlns:p14="http://schemas.microsoft.com/office/powerpoint/2010/main" val="38880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B373-C9E7-42B1-9DA6-483BB544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DBB0-1425-4168-BF29-081A030B5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The BEA is exploring several avenues to increase timeliness and frequency of our statistics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Alternative data sources offer the potential to help produce high-frequency, timely estimates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There were benefits to working with these data sources before the pandemic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Card data performed better than what was suggested by pre-pandemic estimates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Nowcasting techniques can be used to improve timeliness, reducing potential revisions in early estimates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Model averaging approaches show potential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Revision reductions vary in detailed components up to more than 50%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Next steps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Explore new alternative data 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Combine nowcasting techniques and other prediction techniques with alternate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C7E5-F22A-416A-95FF-526E4715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731FC-2B9C-4F9D-A35A-EB06EE40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4787-C8D3-4BC3-BED4-ACA4163C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spending using card transaction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8537-1A0F-478B-807C-2266CA803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COVID-19 pandemic required an immediate response</a:t>
            </a:r>
          </a:p>
          <a:p>
            <a:pPr lvl="1"/>
            <a:r>
              <a:rPr lang="en-US" dirty="0"/>
              <a:t>Pandemic declaration and policy responses caused large, rapid shifts in economic conditions</a:t>
            </a:r>
          </a:p>
          <a:p>
            <a:pPr lvl="1"/>
            <a:r>
              <a:rPr lang="en-US" dirty="0"/>
              <a:t>High-frequency economic data (daily or weekly) are needed to trace the path of the economy</a:t>
            </a:r>
          </a:p>
          <a:p>
            <a:pPr lvl="1"/>
            <a:r>
              <a:rPr lang="en-US" dirty="0"/>
              <a:t>Concerns about survey data quality (mostly unfounded) and indicators</a:t>
            </a:r>
          </a:p>
          <a:p>
            <a:r>
              <a:rPr lang="en-US" dirty="0"/>
              <a:t>We use card transactions to respond to this challenge</a:t>
            </a:r>
          </a:p>
          <a:p>
            <a:pPr lvl="1"/>
            <a:r>
              <a:rPr lang="en-US" dirty="0"/>
              <a:t>Rapid (3-5 day delay)</a:t>
            </a:r>
          </a:p>
          <a:p>
            <a:pPr lvl="1"/>
            <a:r>
              <a:rPr lang="en-US" dirty="0"/>
              <a:t>High frequency (daily)</a:t>
            </a:r>
          </a:p>
          <a:p>
            <a:pPr lvl="1"/>
            <a:r>
              <a:rPr lang="en-US" dirty="0"/>
              <a:t>Granular (3-digit NAICS based on merchant category)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AE4B7-05F5-475E-B851-78A0AAEB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6F707-385F-4087-90EF-E54BB433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FD6F-6957-43B1-BF64-4649C921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3476-74FF-4FA2-A40C-E3EE2535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High-frequency estimates and initial response</a:t>
            </a:r>
          </a:p>
          <a:p>
            <a:pPr lvl="1"/>
            <a:r>
              <a:rPr lang="en-US" dirty="0"/>
              <a:t>Overview of data source</a:t>
            </a:r>
          </a:p>
          <a:p>
            <a:pPr lvl="1"/>
            <a:r>
              <a:rPr lang="en-US" dirty="0"/>
              <a:t>We develop a simple model to eliminate seasonal patterns and trends and to evaluate the daily patterns after the pandemic was declared</a:t>
            </a:r>
          </a:p>
          <a:p>
            <a:pPr lvl="1"/>
            <a:r>
              <a:rPr lang="en-US" dirty="0"/>
              <a:t>We provide an overview of the daily estimates and discuss the timeline of how these estimates were released and updated</a:t>
            </a:r>
          </a:p>
          <a:p>
            <a:r>
              <a:rPr lang="en-US" dirty="0"/>
              <a:t>Lessons from comparisons with source data before and after the pandemic</a:t>
            </a:r>
          </a:p>
          <a:p>
            <a:pPr lvl="1"/>
            <a:r>
              <a:rPr lang="en-US" dirty="0"/>
              <a:t>We compare card with official sources before and after the pandemic to show the data’s usefulness in more or less volatile periods</a:t>
            </a:r>
          </a:p>
          <a:p>
            <a:pPr lvl="1"/>
            <a:r>
              <a:rPr lang="en-US" dirty="0"/>
              <a:t>We find that the card data series were more informative than some pre-pandemic estimates had suggested</a:t>
            </a:r>
          </a:p>
          <a:p>
            <a:pPr lvl="1"/>
            <a:r>
              <a:rPr lang="en-US" dirty="0"/>
              <a:t>Interpretation of these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B85BE-98E1-4345-B47E-EF0715CA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1DE82-2745-4D40-83E1-2C0FDADD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8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2FDC-555F-49F8-AD0D-2E83CFB2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Data/method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CDDB1-6588-4C7C-9166-DEF564E9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Fiserv card transaction data</a:t>
            </a:r>
          </a:p>
          <a:p>
            <a:pPr lvl="1"/>
            <a:r>
              <a:rPr lang="en-US" dirty="0"/>
              <a:t>Fiserv is one of the world’s largest card transaction intermediaries: $2.6 trillion in annual card transactions worldwide</a:t>
            </a:r>
          </a:p>
          <a:p>
            <a:pPr lvl="1"/>
            <a:r>
              <a:rPr lang="en-US" dirty="0"/>
              <a:t>Each observation is a card swipe (e.g., debit, credit or gift card) or online transaction, but aggregated to national level by 3-digit NAICS</a:t>
            </a:r>
          </a:p>
          <a:p>
            <a:pPr lvl="1"/>
            <a:r>
              <a:rPr lang="en-US" dirty="0"/>
              <a:t>More details discussed by Dunn </a:t>
            </a:r>
            <a:r>
              <a:rPr lang="en-US" i="1" dirty="0"/>
              <a:t>et al.</a:t>
            </a:r>
            <a:r>
              <a:rPr lang="en-US" dirty="0"/>
              <a:t> (2020)</a:t>
            </a:r>
          </a:p>
          <a:p>
            <a:r>
              <a:rPr lang="en-US" dirty="0"/>
              <a:t>Data series constructed using FRB and Palantir methodology</a:t>
            </a:r>
          </a:p>
          <a:p>
            <a:pPr lvl="1"/>
            <a:r>
              <a:rPr lang="en-US" dirty="0"/>
              <a:t>FRB Paper - </a:t>
            </a:r>
            <a:r>
              <a:rPr lang="en-US" dirty="0" err="1"/>
              <a:t>Aladangady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(2019) – 13-month rolling panel methodology with benchmarking to 2012 Economic Census</a:t>
            </a:r>
          </a:p>
          <a:p>
            <a:pPr lvl="1"/>
            <a:r>
              <a:rPr lang="en-US" dirty="0"/>
              <a:t>Produces a much more stable and informative series</a:t>
            </a:r>
          </a:p>
          <a:p>
            <a:r>
              <a:rPr lang="en-US" dirty="0"/>
              <a:t>The data have some limitations</a:t>
            </a:r>
          </a:p>
          <a:p>
            <a:pPr lvl="1"/>
            <a:r>
              <a:rPr lang="en-US" dirty="0"/>
              <a:t>They may not be representative, variable coverage across categories, and unclear how well entry/exit are captured</a:t>
            </a:r>
          </a:p>
          <a:p>
            <a:r>
              <a:rPr lang="en-US" dirty="0"/>
              <a:t>Method: Regression on daily data eliminates some seasonality, long-term trends</a:t>
            </a:r>
          </a:p>
          <a:p>
            <a:pPr marL="298846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D08D-E7CD-4718-8DD8-4C04B9CB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4383D-1542-4C12-97CA-0E27A68A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2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D0AA-E711-4F9B-BAC4-3EFF2E2C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MRTS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EACBB-8C44-4BCC-B188-2F5CF39C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19/05/21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EDD9C-653A-4E5B-901F-055CBB05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9C8EA-75C4-4338-890A-7498D1602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1097"/>
            <a:ext cx="7924800" cy="48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BE4B-0655-4DDC-B596-280BFF6F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(445)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F0623-75CF-46EC-9687-8751E8D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448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9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20B9-DD75-4BD2-A0A8-E3B2D381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stations (447)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F66BF-4745-448C-B4F4-2D74E1B6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448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35B3-B16D-4CDC-9ED0-0F9D202F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Clothing (448)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361D3-25B4-4B99-A2B4-CCC318C7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448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3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B50EFB9-A6AB-452A-9339-A1669C3D8EA2}" vid="{6E34F017-B6C1-4CA3-8D07-40153D1D47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BEA-Presentation-Blank</Template>
  <TotalTime>434</TotalTime>
  <Words>1158</Words>
  <Application>Microsoft Office PowerPoint</Application>
  <PresentationFormat>On-screen Show (4:3)</PresentationFormat>
  <Paragraphs>160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Gotham HTF</vt:lpstr>
      <vt:lpstr>Arial</vt:lpstr>
      <vt:lpstr>Calibri</vt:lpstr>
      <vt:lpstr>Courier New</vt:lpstr>
      <vt:lpstr>Wingdings</vt:lpstr>
      <vt:lpstr>Office Theme</vt:lpstr>
      <vt:lpstr>Improving timeliness of consumer expenditure estimates: Experimental methods using nowcasting and card data</vt:lpstr>
      <vt:lpstr>Introduction</vt:lpstr>
      <vt:lpstr>Measuring spending using card transaction data</vt:lpstr>
      <vt:lpstr>Overview</vt:lpstr>
      <vt:lpstr>Data/method overview</vt:lpstr>
      <vt:lpstr>Comparison with MRTS</vt:lpstr>
      <vt:lpstr>Food and beverage (445)</vt:lpstr>
      <vt:lpstr>Gas stations (447)</vt:lpstr>
      <vt:lpstr>Clothing (448)</vt:lpstr>
      <vt:lpstr>Ambulatory health care (621)</vt:lpstr>
      <vt:lpstr>Accommodation (721)</vt:lpstr>
      <vt:lpstr>Restaurants (722)</vt:lpstr>
      <vt:lpstr>Aggregate retail and food services</vt:lpstr>
      <vt:lpstr>Development of Card Transaction Estimates</vt:lpstr>
      <vt:lpstr>Fiserv and QSS correlations: Services</vt:lpstr>
      <vt:lpstr>Fiserv and MRTS correlations: Retail</vt:lpstr>
      <vt:lpstr>Discussion</vt:lpstr>
      <vt:lpstr>Nowcasting advance estimates of private consumption of services in the US National Accounts</vt:lpstr>
      <vt:lpstr>More detail on PCE services and motivation</vt:lpstr>
      <vt:lpstr>Timing of estimates and data for PCE Services</vt:lpstr>
      <vt:lpstr>Approach overview</vt:lpstr>
      <vt:lpstr>Summary table of results (reduction in RMSR)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BEA Presentations</dc:title>
  <dc:creator>Hood, Kyle</dc:creator>
  <cp:lastModifiedBy>Oleksandr SVIRCHEVSKYY</cp:lastModifiedBy>
  <cp:revision>20</cp:revision>
  <dcterms:created xsi:type="dcterms:W3CDTF">2021-05-03T23:47:54Z</dcterms:created>
  <dcterms:modified xsi:type="dcterms:W3CDTF">2021-05-19T09:45:24Z</dcterms:modified>
</cp:coreProperties>
</file>