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4"/>
  </p:sldMasterIdLst>
  <p:notesMasterIdLst>
    <p:notesMasterId r:id="rId27"/>
  </p:notesMasterIdLst>
  <p:handoutMasterIdLst>
    <p:handoutMasterId r:id="rId28"/>
  </p:handoutMasterIdLst>
  <p:sldIdLst>
    <p:sldId id="257" r:id="rId5"/>
    <p:sldId id="337" r:id="rId6"/>
    <p:sldId id="348" r:id="rId7"/>
    <p:sldId id="338" r:id="rId8"/>
    <p:sldId id="336" r:id="rId9"/>
    <p:sldId id="311" r:id="rId10"/>
    <p:sldId id="315" r:id="rId11"/>
    <p:sldId id="321" r:id="rId12"/>
    <p:sldId id="324" r:id="rId13"/>
    <p:sldId id="292" r:id="rId14"/>
    <p:sldId id="350" r:id="rId15"/>
    <p:sldId id="331" r:id="rId16"/>
    <p:sldId id="332" r:id="rId17"/>
    <p:sldId id="310" r:id="rId18"/>
    <p:sldId id="339" r:id="rId19"/>
    <p:sldId id="340" r:id="rId20"/>
    <p:sldId id="342" r:id="rId21"/>
    <p:sldId id="344" r:id="rId22"/>
    <p:sldId id="345" r:id="rId23"/>
    <p:sldId id="346" r:id="rId24"/>
    <p:sldId id="347" r:id="rId25"/>
    <p:sldId id="349" r:id="rId26"/>
  </p:sldIdLst>
  <p:sldSz cx="9144000" cy="5143500" type="screen16x9"/>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D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395" autoAdjust="0"/>
  </p:normalViewPr>
  <p:slideViewPr>
    <p:cSldViewPr>
      <p:cViewPr varScale="1">
        <p:scale>
          <a:sx n="130" d="100"/>
          <a:sy n="130" d="100"/>
        </p:scale>
        <p:origin x="228"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bsp.nl\HomeDirectory\Productie\ANLE\Downloads\Opbouw_binnenlands_product__bbp___nationale_rekeningen_17052021_174835.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bsp.nl\HomeDirectory\Productie\ANLE\Downloads\Financi_le_balansen_en_transacties__sectoren__nationale_rekeningen_17052021_175456.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onald\AppData\Local\Packages\microsoft.windowscommunicationsapps_8wekyb3d8bbwe\LocalState\Files\S0\205\Attachments\BNI-inversions%5b3041%5d.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bsp.nl\productie\Primair\SER\Werk\SR\Integratie\Werkmap\ANLE\presentatie%20Meeting%20of%20the%20group%20of%20experts%20on%20National%20Accounts\Tijdreeks_def.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file:///C:\Users\Ronald\AppData\Local\Packages\microsoft.windowscommunicationsapps_8wekyb3d8bbwe\LocalState\Files\S0\205\Attachments\Tijdreeks_def%5b3040%5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onald\AppData\Local\Packages\microsoft.windowscommunicationsapps_8wekyb3d8bbwe\LocalState\Files\S0\205\Attachments\Tijdreeks_def%5b3040%5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International</a:t>
            </a:r>
            <a:r>
              <a:rPr lang="nl-NL" baseline="0"/>
              <a:t> trade (bln Euro)</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Opbouw_binnenlands_product__bbp!$B$10</c:f>
              <c:strCache>
                <c:ptCount val="1"/>
                <c:pt idx="0">
                  <c:v>Export</c:v>
                </c:pt>
              </c:strCache>
            </c:strRef>
          </c:tx>
          <c:spPr>
            <a:solidFill>
              <a:schemeClr val="accent1"/>
            </a:solidFill>
            <a:ln>
              <a:noFill/>
            </a:ln>
            <a:effectLst/>
          </c:spPr>
          <c:invertIfNegative val="0"/>
          <c:cat>
            <c:strRef>
              <c:f>Opbouw_binnenlands_product__bbp!$C$9:$L$9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Opbouw_binnenlands_product__bbp!$C$10:$L$10</c:f>
              <c:numCache>
                <c:formatCode>General</c:formatCode>
                <c:ptCount val="10"/>
                <c:pt idx="0">
                  <c:v>446.17599999999999</c:v>
                </c:pt>
                <c:pt idx="1">
                  <c:v>491.041</c:v>
                </c:pt>
                <c:pt idx="2">
                  <c:v>519.13</c:v>
                </c:pt>
                <c:pt idx="3">
                  <c:v>527.58100000000002</c:v>
                </c:pt>
                <c:pt idx="4">
                  <c:v>541.12900000000002</c:v>
                </c:pt>
                <c:pt idx="5">
                  <c:v>570.35299999999995</c:v>
                </c:pt>
                <c:pt idx="6">
                  <c:v>563.37699999999995</c:v>
                </c:pt>
                <c:pt idx="7">
                  <c:v>615.553</c:v>
                </c:pt>
                <c:pt idx="8">
                  <c:v>655.43899999999996</c:v>
                </c:pt>
                <c:pt idx="9">
                  <c:v>675.15300000000002</c:v>
                </c:pt>
              </c:numCache>
            </c:numRef>
          </c:val>
          <c:extLst>
            <c:ext xmlns:c16="http://schemas.microsoft.com/office/drawing/2014/chart" uri="{C3380CC4-5D6E-409C-BE32-E72D297353CC}">
              <c16:uniqueId val="{00000000-CC08-4DCC-8476-EF72DA1212A7}"/>
            </c:ext>
          </c:extLst>
        </c:ser>
        <c:ser>
          <c:idx val="1"/>
          <c:order val="1"/>
          <c:tx>
            <c:strRef>
              <c:f>Opbouw_binnenlands_product__bbp!$B$11</c:f>
              <c:strCache>
                <c:ptCount val="1"/>
                <c:pt idx="0">
                  <c:v>Import</c:v>
                </c:pt>
              </c:strCache>
            </c:strRef>
          </c:tx>
          <c:spPr>
            <a:solidFill>
              <a:schemeClr val="accent2"/>
            </a:solidFill>
            <a:ln>
              <a:noFill/>
            </a:ln>
            <a:effectLst/>
          </c:spPr>
          <c:invertIfNegative val="0"/>
          <c:cat>
            <c:strRef>
              <c:f>Opbouw_binnenlands_product__bbp!$C$9:$L$9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Opbouw_binnenlands_product__bbp!$C$11:$L$11</c:f>
              <c:numCache>
                <c:formatCode>General</c:formatCode>
                <c:ptCount val="10"/>
                <c:pt idx="0">
                  <c:v>394.49599999999998</c:v>
                </c:pt>
                <c:pt idx="1">
                  <c:v>435.53699999999998</c:v>
                </c:pt>
                <c:pt idx="2">
                  <c:v>455.54199999999997</c:v>
                </c:pt>
                <c:pt idx="3">
                  <c:v>460.137</c:v>
                </c:pt>
                <c:pt idx="4">
                  <c:v>466.572</c:v>
                </c:pt>
                <c:pt idx="5">
                  <c:v>518.59400000000005</c:v>
                </c:pt>
                <c:pt idx="6">
                  <c:v>491.04399999999998</c:v>
                </c:pt>
                <c:pt idx="7">
                  <c:v>536.16300000000001</c:v>
                </c:pt>
                <c:pt idx="8">
                  <c:v>573.83199999999999</c:v>
                </c:pt>
                <c:pt idx="9">
                  <c:v>590.65099999999995</c:v>
                </c:pt>
              </c:numCache>
            </c:numRef>
          </c:val>
          <c:extLst>
            <c:ext xmlns:c16="http://schemas.microsoft.com/office/drawing/2014/chart" uri="{C3380CC4-5D6E-409C-BE32-E72D297353CC}">
              <c16:uniqueId val="{00000001-CC08-4DCC-8476-EF72DA1212A7}"/>
            </c:ext>
          </c:extLst>
        </c:ser>
        <c:dLbls>
          <c:showLegendKey val="0"/>
          <c:showVal val="0"/>
          <c:showCatName val="0"/>
          <c:showSerName val="0"/>
          <c:showPercent val="0"/>
          <c:showBubbleSize val="0"/>
        </c:dLbls>
        <c:gapWidth val="150"/>
        <c:axId val="581359248"/>
        <c:axId val="581367776"/>
      </c:barChart>
      <c:lineChart>
        <c:grouping val="standard"/>
        <c:varyColors val="0"/>
        <c:ser>
          <c:idx val="2"/>
          <c:order val="2"/>
          <c:tx>
            <c:strRef>
              <c:f>Opbouw_binnenlands_product__bbp!$B$12</c:f>
              <c:strCache>
                <c:ptCount val="1"/>
                <c:pt idx="0">
                  <c:v>GDP</c:v>
                </c:pt>
              </c:strCache>
            </c:strRef>
          </c:tx>
          <c:spPr>
            <a:ln w="28575" cap="rnd">
              <a:solidFill>
                <a:schemeClr val="accent3"/>
              </a:solidFill>
              <a:round/>
            </a:ln>
            <a:effectLst/>
          </c:spPr>
          <c:marker>
            <c:symbol val="none"/>
          </c:marker>
          <c:cat>
            <c:strRef>
              <c:f>Opbouw_binnenlands_product__bbp!$C$9:$L$9</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Opbouw_binnenlands_product__bbp!$C$12:$L$12</c:f>
              <c:numCache>
                <c:formatCode>General</c:formatCode>
                <c:ptCount val="10"/>
                <c:pt idx="0">
                  <c:v>639.18700000000001</c:v>
                </c:pt>
                <c:pt idx="1">
                  <c:v>650.35900000000004</c:v>
                </c:pt>
                <c:pt idx="2">
                  <c:v>652.96600000000001</c:v>
                </c:pt>
                <c:pt idx="3">
                  <c:v>660.46299999999997</c:v>
                </c:pt>
                <c:pt idx="4">
                  <c:v>671.56</c:v>
                </c:pt>
                <c:pt idx="5">
                  <c:v>690.00800000000004</c:v>
                </c:pt>
                <c:pt idx="6">
                  <c:v>708.33699999999999</c:v>
                </c:pt>
                <c:pt idx="7">
                  <c:v>738.14599999999996</c:v>
                </c:pt>
                <c:pt idx="8">
                  <c:v>773.98699999999997</c:v>
                </c:pt>
                <c:pt idx="9">
                  <c:v>810.24699999999996</c:v>
                </c:pt>
              </c:numCache>
            </c:numRef>
          </c:val>
          <c:smooth val="0"/>
          <c:extLst>
            <c:ext xmlns:c16="http://schemas.microsoft.com/office/drawing/2014/chart" uri="{C3380CC4-5D6E-409C-BE32-E72D297353CC}">
              <c16:uniqueId val="{00000002-CC08-4DCC-8476-EF72DA1212A7}"/>
            </c:ext>
          </c:extLst>
        </c:ser>
        <c:dLbls>
          <c:showLegendKey val="0"/>
          <c:showVal val="0"/>
          <c:showCatName val="0"/>
          <c:showSerName val="0"/>
          <c:showPercent val="0"/>
          <c:showBubbleSize val="0"/>
        </c:dLbls>
        <c:marker val="1"/>
        <c:smooth val="0"/>
        <c:axId val="581305128"/>
        <c:axId val="581310704"/>
      </c:lineChart>
      <c:catAx>
        <c:axId val="58135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367776"/>
        <c:crosses val="autoZero"/>
        <c:auto val="1"/>
        <c:lblAlgn val="ctr"/>
        <c:lblOffset val="100"/>
        <c:noMultiLvlLbl val="0"/>
      </c:catAx>
      <c:valAx>
        <c:axId val="581367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359248"/>
        <c:crosses val="autoZero"/>
        <c:crossBetween val="between"/>
      </c:valAx>
      <c:valAx>
        <c:axId val="581310704"/>
        <c:scaling>
          <c:orientation val="minMax"/>
        </c:scaling>
        <c:delete val="1"/>
        <c:axPos val="r"/>
        <c:numFmt formatCode="General" sourceLinked="1"/>
        <c:majorTickMark val="none"/>
        <c:minorTickMark val="none"/>
        <c:tickLblPos val="nextTo"/>
        <c:crossAx val="581305128"/>
        <c:crosses val="max"/>
        <c:crossBetween val="between"/>
      </c:valAx>
      <c:catAx>
        <c:axId val="581305128"/>
        <c:scaling>
          <c:orientation val="minMax"/>
        </c:scaling>
        <c:delete val="1"/>
        <c:axPos val="b"/>
        <c:numFmt formatCode="General" sourceLinked="1"/>
        <c:majorTickMark val="none"/>
        <c:minorTickMark val="none"/>
        <c:tickLblPos val="nextTo"/>
        <c:crossAx val="5813107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Financial</a:t>
            </a:r>
            <a:r>
              <a:rPr lang="nl-NL" baseline="0"/>
              <a:t> liabilities (bln Euro)</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Financi_le_balansen_en_transact!$C$11</c:f>
              <c:strCache>
                <c:ptCount val="1"/>
                <c:pt idx="0">
                  <c:v>All domestic sectors</c:v>
                </c:pt>
              </c:strCache>
            </c:strRef>
          </c:tx>
          <c:spPr>
            <a:solidFill>
              <a:schemeClr val="accent1"/>
            </a:solidFill>
            <a:ln>
              <a:noFill/>
            </a:ln>
            <a:effectLst/>
          </c:spPr>
          <c:invertIfNegative val="0"/>
          <c:cat>
            <c:strRef>
              <c:f>Financi_le_balansen_en_transact!$D$10:$M$10</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Financi_le_balansen_en_transact!$D$11:$M$11</c:f>
              <c:numCache>
                <c:formatCode>0</c:formatCode>
                <c:ptCount val="10"/>
                <c:pt idx="0">
                  <c:v>11685.77</c:v>
                </c:pt>
                <c:pt idx="1">
                  <c:v>12586.994000000001</c:v>
                </c:pt>
                <c:pt idx="2">
                  <c:v>13287.294</c:v>
                </c:pt>
                <c:pt idx="3">
                  <c:v>13267.067999999999</c:v>
                </c:pt>
                <c:pt idx="4">
                  <c:v>14164.17</c:v>
                </c:pt>
                <c:pt idx="5">
                  <c:v>14807.424999999999</c:v>
                </c:pt>
                <c:pt idx="6">
                  <c:v>15818.591</c:v>
                </c:pt>
                <c:pt idx="7">
                  <c:v>15941.243</c:v>
                </c:pt>
                <c:pt idx="8">
                  <c:v>15564.013999999999</c:v>
                </c:pt>
                <c:pt idx="9">
                  <c:v>16449.016</c:v>
                </c:pt>
              </c:numCache>
            </c:numRef>
          </c:val>
          <c:extLst>
            <c:ext xmlns:c16="http://schemas.microsoft.com/office/drawing/2014/chart" uri="{C3380CC4-5D6E-409C-BE32-E72D297353CC}">
              <c16:uniqueId val="{00000000-4370-4D8B-8D57-B63374B86878}"/>
            </c:ext>
          </c:extLst>
        </c:ser>
        <c:ser>
          <c:idx val="1"/>
          <c:order val="1"/>
          <c:tx>
            <c:strRef>
              <c:f>Financi_le_balansen_en_transact!$C$12</c:f>
              <c:strCache>
                <c:ptCount val="1"/>
                <c:pt idx="0">
                  <c:v>CFIs</c:v>
                </c:pt>
              </c:strCache>
            </c:strRef>
          </c:tx>
          <c:spPr>
            <a:solidFill>
              <a:schemeClr val="accent2"/>
            </a:solidFill>
            <a:ln>
              <a:noFill/>
            </a:ln>
            <a:effectLst/>
          </c:spPr>
          <c:invertIfNegative val="0"/>
          <c:cat>
            <c:strRef>
              <c:f>Financi_le_balansen_en_transact!$D$10:$M$10</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Financi_le_balansen_en_transact!$D$12:$M$12</c:f>
              <c:numCache>
                <c:formatCode>0</c:formatCode>
                <c:ptCount val="10"/>
                <c:pt idx="0">
                  <c:v>2839.232</c:v>
                </c:pt>
                <c:pt idx="1">
                  <c:v>3151.7669999999998</c:v>
                </c:pt>
                <c:pt idx="2">
                  <c:v>3380.6010000000001</c:v>
                </c:pt>
                <c:pt idx="3">
                  <c:v>3674.473</c:v>
                </c:pt>
                <c:pt idx="4">
                  <c:v>3753.3319999999999</c:v>
                </c:pt>
                <c:pt idx="5">
                  <c:v>4095.569</c:v>
                </c:pt>
                <c:pt idx="6">
                  <c:v>4494.2839999999997</c:v>
                </c:pt>
                <c:pt idx="7">
                  <c:v>4656.0050000000001</c:v>
                </c:pt>
                <c:pt idx="8">
                  <c:v>4450.3370000000004</c:v>
                </c:pt>
                <c:pt idx="9">
                  <c:v>4565.9440000000004</c:v>
                </c:pt>
              </c:numCache>
            </c:numRef>
          </c:val>
          <c:extLst>
            <c:ext xmlns:c16="http://schemas.microsoft.com/office/drawing/2014/chart" uri="{C3380CC4-5D6E-409C-BE32-E72D297353CC}">
              <c16:uniqueId val="{00000001-4370-4D8B-8D57-B63374B86878}"/>
            </c:ext>
          </c:extLst>
        </c:ser>
        <c:dLbls>
          <c:showLegendKey val="0"/>
          <c:showVal val="0"/>
          <c:showCatName val="0"/>
          <c:showSerName val="0"/>
          <c:showPercent val="0"/>
          <c:showBubbleSize val="0"/>
        </c:dLbls>
        <c:gapWidth val="150"/>
        <c:axId val="565021632"/>
        <c:axId val="565022288"/>
      </c:barChart>
      <c:lineChart>
        <c:grouping val="standard"/>
        <c:varyColors val="0"/>
        <c:ser>
          <c:idx val="2"/>
          <c:order val="2"/>
          <c:tx>
            <c:strRef>
              <c:f>Financi_le_balansen_en_transact!$C$13</c:f>
              <c:strCache>
                <c:ptCount val="1"/>
                <c:pt idx="0">
                  <c:v>CFI-share</c:v>
                </c:pt>
              </c:strCache>
            </c:strRef>
          </c:tx>
          <c:spPr>
            <a:ln w="28575" cap="rnd">
              <a:solidFill>
                <a:schemeClr val="accent3"/>
              </a:solidFill>
              <a:round/>
            </a:ln>
            <a:effectLst/>
          </c:spPr>
          <c:marker>
            <c:symbol val="none"/>
          </c:marker>
          <c:cat>
            <c:strRef>
              <c:f>Financi_le_balansen_en_transact!$D$10:$M$10</c:f>
              <c:strCache>
                <c:ptCount val="10"/>
                <c:pt idx="0">
                  <c:v>2010</c:v>
                </c:pt>
                <c:pt idx="1">
                  <c:v>2011</c:v>
                </c:pt>
                <c:pt idx="2">
                  <c:v>2012</c:v>
                </c:pt>
                <c:pt idx="3">
                  <c:v>2013</c:v>
                </c:pt>
                <c:pt idx="4">
                  <c:v>2014</c:v>
                </c:pt>
                <c:pt idx="5">
                  <c:v>2015</c:v>
                </c:pt>
                <c:pt idx="6">
                  <c:v>2016</c:v>
                </c:pt>
                <c:pt idx="7">
                  <c:v>2017</c:v>
                </c:pt>
                <c:pt idx="8">
                  <c:v>2018*</c:v>
                </c:pt>
                <c:pt idx="9">
                  <c:v>2019*</c:v>
                </c:pt>
              </c:strCache>
            </c:strRef>
          </c:cat>
          <c:val>
            <c:numRef>
              <c:f>Financi_le_balansen_en_transact!$D$13:$M$13</c:f>
              <c:numCache>
                <c:formatCode>0.00</c:formatCode>
                <c:ptCount val="10"/>
                <c:pt idx="0">
                  <c:v>0.24296490517954741</c:v>
                </c:pt>
                <c:pt idx="1">
                  <c:v>0.25039870520316443</c:v>
                </c:pt>
                <c:pt idx="2">
                  <c:v>0.25442358692447087</c:v>
                </c:pt>
                <c:pt idx="3">
                  <c:v>0.27696194818629105</c:v>
                </c:pt>
                <c:pt idx="4">
                  <c:v>0.26498778255273692</c:v>
                </c:pt>
                <c:pt idx="5">
                  <c:v>0.27658887348745648</c:v>
                </c:pt>
                <c:pt idx="6">
                  <c:v>0.28411405288878128</c:v>
                </c:pt>
                <c:pt idx="7">
                  <c:v>0.29207289544485332</c:v>
                </c:pt>
                <c:pt idx="8">
                  <c:v>0.28593761223807695</c:v>
                </c:pt>
                <c:pt idx="9">
                  <c:v>0.27758158907499392</c:v>
                </c:pt>
              </c:numCache>
            </c:numRef>
          </c:val>
          <c:smooth val="0"/>
          <c:extLst>
            <c:ext xmlns:c16="http://schemas.microsoft.com/office/drawing/2014/chart" uri="{C3380CC4-5D6E-409C-BE32-E72D297353CC}">
              <c16:uniqueId val="{00000002-4370-4D8B-8D57-B63374B86878}"/>
            </c:ext>
          </c:extLst>
        </c:ser>
        <c:dLbls>
          <c:showLegendKey val="0"/>
          <c:showVal val="0"/>
          <c:showCatName val="0"/>
          <c:showSerName val="0"/>
          <c:showPercent val="0"/>
          <c:showBubbleSize val="0"/>
        </c:dLbls>
        <c:marker val="1"/>
        <c:smooth val="0"/>
        <c:axId val="565025568"/>
        <c:axId val="565023272"/>
      </c:lineChart>
      <c:catAx>
        <c:axId val="56502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2288"/>
        <c:crosses val="autoZero"/>
        <c:auto val="1"/>
        <c:lblAlgn val="ctr"/>
        <c:lblOffset val="100"/>
        <c:noMultiLvlLbl val="0"/>
      </c:catAx>
      <c:valAx>
        <c:axId val="565022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1632"/>
        <c:crosses val="autoZero"/>
        <c:crossBetween val="between"/>
      </c:valAx>
      <c:valAx>
        <c:axId val="565023272"/>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5025568"/>
        <c:crosses val="max"/>
        <c:crossBetween val="between"/>
      </c:valAx>
      <c:catAx>
        <c:axId val="565025568"/>
        <c:scaling>
          <c:orientation val="minMax"/>
        </c:scaling>
        <c:delete val="1"/>
        <c:axPos val="b"/>
        <c:numFmt formatCode="General" sourceLinked="1"/>
        <c:majorTickMark val="none"/>
        <c:minorTickMark val="none"/>
        <c:tickLblPos val="nextTo"/>
        <c:crossAx val="565023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Balance of primary income with ROW</a:t>
            </a:r>
            <a:r>
              <a:rPr lang="nl-NL" baseline="0"/>
              <a:t> (bln Euro)</a:t>
            </a:r>
            <a:endParaRPr lang="nl-NL"/>
          </a:p>
        </c:rich>
      </c:tx>
      <c:overlay val="0"/>
      <c:spPr>
        <a:noFill/>
        <a:ln>
          <a:noFill/>
        </a:ln>
        <a:effectLst/>
      </c:spPr>
    </c:title>
    <c:autoTitleDeleted val="0"/>
    <c:plotArea>
      <c:layout/>
      <c:lineChart>
        <c:grouping val="standard"/>
        <c:varyColors val="0"/>
        <c:ser>
          <c:idx val="0"/>
          <c:order val="0"/>
          <c:tx>
            <c:strRef>
              <c:f>'[BNI-inversions(3041).xlsx]Totaal'!$AN$94</c:f>
              <c:strCache>
                <c:ptCount val="1"/>
                <c:pt idx="0">
                  <c:v>balance of primary income with ROW as published</c:v>
                </c:pt>
              </c:strCache>
            </c:strRef>
          </c:tx>
          <c:spPr>
            <a:ln w="28575" cap="rnd">
              <a:solidFill>
                <a:schemeClr val="accent1"/>
              </a:solidFill>
              <a:round/>
            </a:ln>
            <a:effectLst/>
          </c:spPr>
          <c:marker>
            <c:symbol val="none"/>
          </c:marker>
          <c:cat>
            <c:numRef>
              <c:f>'[BNI-inversions(3041).xlsx]Totaal'!$V$93:$AC$93</c:f>
              <c:numCache>
                <c:formatCode>General</c:formatCode>
                <c:ptCount val="8"/>
                <c:pt idx="0">
                  <c:v>2010</c:v>
                </c:pt>
                <c:pt idx="1">
                  <c:v>2011</c:v>
                </c:pt>
                <c:pt idx="2">
                  <c:v>2012</c:v>
                </c:pt>
                <c:pt idx="3">
                  <c:v>2013</c:v>
                </c:pt>
                <c:pt idx="4">
                  <c:v>2014</c:v>
                </c:pt>
                <c:pt idx="5">
                  <c:v>2015</c:v>
                </c:pt>
                <c:pt idx="6">
                  <c:v>2016</c:v>
                </c:pt>
                <c:pt idx="7">
                  <c:v>2017</c:v>
                </c:pt>
              </c:numCache>
            </c:numRef>
          </c:cat>
          <c:val>
            <c:numRef>
              <c:f>'[BNI-inversions(3041).xlsx]Totaal'!$AO$94:$AV$94</c:f>
              <c:numCache>
                <c:formatCode>General</c:formatCode>
                <c:ptCount val="8"/>
                <c:pt idx="0">
                  <c:v>1.8759999999999999</c:v>
                </c:pt>
                <c:pt idx="1">
                  <c:v>9.0990000000000002</c:v>
                </c:pt>
                <c:pt idx="2">
                  <c:v>11.179</c:v>
                </c:pt>
                <c:pt idx="3">
                  <c:v>8.9450000000000003</c:v>
                </c:pt>
                <c:pt idx="4">
                  <c:v>-1.6619999999999999</c:v>
                </c:pt>
                <c:pt idx="5">
                  <c:v>0.52900000000000003</c:v>
                </c:pt>
                <c:pt idx="6">
                  <c:v>-10.475</c:v>
                </c:pt>
                <c:pt idx="7">
                  <c:v>5.5650000000000004</c:v>
                </c:pt>
              </c:numCache>
            </c:numRef>
          </c:val>
          <c:smooth val="0"/>
          <c:extLst>
            <c:ext xmlns:c16="http://schemas.microsoft.com/office/drawing/2014/chart" uri="{C3380CC4-5D6E-409C-BE32-E72D297353CC}">
              <c16:uniqueId val="{00000000-2975-49C4-8523-12F6AF0B8C48}"/>
            </c:ext>
          </c:extLst>
        </c:ser>
        <c:ser>
          <c:idx val="1"/>
          <c:order val="1"/>
          <c:tx>
            <c:strRef>
              <c:f>'[BNI-inversions(3041).xlsx]Totaal'!$AN$95</c:f>
              <c:strCache>
                <c:ptCount val="1"/>
                <c:pt idx="0">
                  <c:v>impact corporate inversions</c:v>
                </c:pt>
              </c:strCache>
            </c:strRef>
          </c:tx>
          <c:spPr>
            <a:ln w="28575" cap="rnd">
              <a:solidFill>
                <a:schemeClr val="accent2"/>
              </a:solidFill>
              <a:round/>
            </a:ln>
            <a:effectLst/>
          </c:spPr>
          <c:marker>
            <c:symbol val="none"/>
          </c:marker>
          <c:cat>
            <c:numRef>
              <c:f>'[BNI-inversions(3041).xlsx]Totaal'!$V$93:$AC$93</c:f>
              <c:numCache>
                <c:formatCode>General</c:formatCode>
                <c:ptCount val="8"/>
                <c:pt idx="0">
                  <c:v>2010</c:v>
                </c:pt>
                <c:pt idx="1">
                  <c:v>2011</c:v>
                </c:pt>
                <c:pt idx="2">
                  <c:v>2012</c:v>
                </c:pt>
                <c:pt idx="3">
                  <c:v>2013</c:v>
                </c:pt>
                <c:pt idx="4">
                  <c:v>2014</c:v>
                </c:pt>
                <c:pt idx="5">
                  <c:v>2015</c:v>
                </c:pt>
                <c:pt idx="6">
                  <c:v>2016</c:v>
                </c:pt>
                <c:pt idx="7">
                  <c:v>2017</c:v>
                </c:pt>
              </c:numCache>
            </c:numRef>
          </c:cat>
          <c:val>
            <c:numRef>
              <c:f>'[BNI-inversions(3041).xlsx]Totaal'!$AO$95:$AV$95</c:f>
              <c:numCache>
                <c:formatCode>General</c:formatCode>
                <c:ptCount val="8"/>
                <c:pt idx="0">
                  <c:v>0.60681620590586904</c:v>
                </c:pt>
                <c:pt idx="1">
                  <c:v>0.33107728284694227</c:v>
                </c:pt>
                <c:pt idx="2">
                  <c:v>0.11218766695479954</c:v>
                </c:pt>
                <c:pt idx="3">
                  <c:v>3.6644200861398737</c:v>
                </c:pt>
                <c:pt idx="4">
                  <c:v>4.4612700029451888</c:v>
                </c:pt>
                <c:pt idx="5">
                  <c:v>5.922155998572352</c:v>
                </c:pt>
                <c:pt idx="6">
                  <c:v>6.002359799251666</c:v>
                </c:pt>
                <c:pt idx="7">
                  <c:v>9.0513329278671097</c:v>
                </c:pt>
              </c:numCache>
            </c:numRef>
          </c:val>
          <c:smooth val="0"/>
          <c:extLst>
            <c:ext xmlns:c16="http://schemas.microsoft.com/office/drawing/2014/chart" uri="{C3380CC4-5D6E-409C-BE32-E72D297353CC}">
              <c16:uniqueId val="{00000001-2975-49C4-8523-12F6AF0B8C48}"/>
            </c:ext>
          </c:extLst>
        </c:ser>
        <c:ser>
          <c:idx val="2"/>
          <c:order val="2"/>
          <c:tx>
            <c:strRef>
              <c:f>'[BNI-inversions(3041).xlsx]Totaal'!$AN$96</c:f>
              <c:strCache>
                <c:ptCount val="1"/>
                <c:pt idx="0">
                  <c:v>balance of primary income with ROW excl impact of corporate inversions</c:v>
                </c:pt>
              </c:strCache>
            </c:strRef>
          </c:tx>
          <c:spPr>
            <a:ln w="28575" cap="rnd">
              <a:solidFill>
                <a:schemeClr val="accent3"/>
              </a:solidFill>
              <a:round/>
            </a:ln>
            <a:effectLst/>
          </c:spPr>
          <c:marker>
            <c:symbol val="none"/>
          </c:marker>
          <c:cat>
            <c:numRef>
              <c:f>'[BNI-inversions(3041).xlsx]Totaal'!$V$93:$AC$93</c:f>
              <c:numCache>
                <c:formatCode>General</c:formatCode>
                <c:ptCount val="8"/>
                <c:pt idx="0">
                  <c:v>2010</c:v>
                </c:pt>
                <c:pt idx="1">
                  <c:v>2011</c:v>
                </c:pt>
                <c:pt idx="2">
                  <c:v>2012</c:v>
                </c:pt>
                <c:pt idx="3">
                  <c:v>2013</c:v>
                </c:pt>
                <c:pt idx="4">
                  <c:v>2014</c:v>
                </c:pt>
                <c:pt idx="5">
                  <c:v>2015</c:v>
                </c:pt>
                <c:pt idx="6">
                  <c:v>2016</c:v>
                </c:pt>
                <c:pt idx="7">
                  <c:v>2017</c:v>
                </c:pt>
              </c:numCache>
            </c:numRef>
          </c:cat>
          <c:val>
            <c:numRef>
              <c:f>'[BNI-inversions(3041).xlsx]Totaal'!$AO$96:$AV$96</c:f>
              <c:numCache>
                <c:formatCode>General</c:formatCode>
                <c:ptCount val="8"/>
                <c:pt idx="0">
                  <c:v>1.2691837940941308</c:v>
                </c:pt>
                <c:pt idx="1">
                  <c:v>8.7679227171530592</c:v>
                </c:pt>
                <c:pt idx="2">
                  <c:v>11.066812333045199</c:v>
                </c:pt>
                <c:pt idx="3">
                  <c:v>5.2805799138601266</c:v>
                </c:pt>
                <c:pt idx="4">
                  <c:v>-6.1232700029451888</c:v>
                </c:pt>
                <c:pt idx="5">
                  <c:v>-5.3931559985723512</c:v>
                </c:pt>
                <c:pt idx="6">
                  <c:v>-16.477359799251666</c:v>
                </c:pt>
                <c:pt idx="7">
                  <c:v>-3.4863329278671098</c:v>
                </c:pt>
              </c:numCache>
            </c:numRef>
          </c:val>
          <c:smooth val="0"/>
          <c:extLst>
            <c:ext xmlns:c16="http://schemas.microsoft.com/office/drawing/2014/chart" uri="{C3380CC4-5D6E-409C-BE32-E72D297353CC}">
              <c16:uniqueId val="{00000002-2975-49C4-8523-12F6AF0B8C48}"/>
            </c:ext>
          </c:extLst>
        </c:ser>
        <c:dLbls>
          <c:showLegendKey val="0"/>
          <c:showVal val="0"/>
          <c:showCatName val="0"/>
          <c:showSerName val="0"/>
          <c:showPercent val="0"/>
          <c:showBubbleSize val="0"/>
        </c:dLbls>
        <c:smooth val="0"/>
        <c:axId val="154440832"/>
        <c:axId val="154461696"/>
      </c:lineChart>
      <c:catAx>
        <c:axId val="15444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461696"/>
        <c:crosses val="autoZero"/>
        <c:auto val="1"/>
        <c:lblAlgn val="ctr"/>
        <c:lblOffset val="100"/>
        <c:noMultiLvlLbl val="0"/>
      </c:catAx>
      <c:valAx>
        <c:axId val="15446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440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Gross domestic</a:t>
            </a:r>
            <a:r>
              <a:rPr lang="nl-NL" baseline="0"/>
              <a:t> product (bln Euro)</a:t>
            </a:r>
            <a:endParaRPr lang="nl-NL"/>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1"/>
          <c:order val="0"/>
          <c:tx>
            <c:strRef>
              <c:f>publicatie!$AC$67</c:f>
              <c:strCache>
                <c:ptCount val="1"/>
                <c:pt idx="0">
                  <c:v>gross domestic product excl impact of IP purchased abroad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publicatie!$AD$67:$AK$67</c:f>
              <c:numCache>
                <c:formatCode>0</c:formatCode>
                <c:ptCount val="8"/>
                <c:pt idx="0">
                  <c:v>637.62790466379738</c:v>
                </c:pt>
                <c:pt idx="1">
                  <c:v>648.44930624607912</c:v>
                </c:pt>
                <c:pt idx="2">
                  <c:v>650.50999898916803</c:v>
                </c:pt>
                <c:pt idx="3">
                  <c:v>657.49989762085727</c:v>
                </c:pt>
                <c:pt idx="4">
                  <c:v>668.28132987997662</c:v>
                </c:pt>
                <c:pt idx="5">
                  <c:v>686.31942320667713</c:v>
                </c:pt>
                <c:pt idx="6">
                  <c:v>704.94725708297017</c:v>
                </c:pt>
                <c:pt idx="7">
                  <c:v>734.92303351717669</c:v>
                </c:pt>
              </c:numCache>
            </c:numRef>
          </c:val>
          <c:extLst>
            <c:ext xmlns:c16="http://schemas.microsoft.com/office/drawing/2014/chart" uri="{C3380CC4-5D6E-409C-BE32-E72D297353CC}">
              <c16:uniqueId val="{00000000-AD26-4357-8B86-C4B4E75D9400}"/>
            </c:ext>
          </c:extLst>
        </c:ser>
        <c:ser>
          <c:idx val="0"/>
          <c:order val="1"/>
          <c:tx>
            <c:strRef>
              <c:f>publicatie!$AC$66</c:f>
              <c:strCache>
                <c:ptCount val="1"/>
                <c:pt idx="0">
                  <c:v>impact of IP purchased abroad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publicatie!$AD$66:$AK$66</c:f>
              <c:numCache>
                <c:formatCode>0</c:formatCode>
                <c:ptCount val="8"/>
                <c:pt idx="0">
                  <c:v>1.559095336202682</c:v>
                </c:pt>
                <c:pt idx="1">
                  <c:v>1.9096937539208954</c:v>
                </c:pt>
                <c:pt idx="2">
                  <c:v>2.4560010108320238</c:v>
                </c:pt>
                <c:pt idx="3">
                  <c:v>2.9631023791427662</c:v>
                </c:pt>
                <c:pt idx="4">
                  <c:v>3.2786701200233779</c:v>
                </c:pt>
                <c:pt idx="5">
                  <c:v>3.6885767933229725</c:v>
                </c:pt>
                <c:pt idx="6">
                  <c:v>3.3897429170298397</c:v>
                </c:pt>
                <c:pt idx="7">
                  <c:v>3.2229664828233933</c:v>
                </c:pt>
              </c:numCache>
            </c:numRef>
          </c:val>
          <c:extLst>
            <c:ext xmlns:c16="http://schemas.microsoft.com/office/drawing/2014/chart" uri="{C3380CC4-5D6E-409C-BE32-E72D297353CC}">
              <c16:uniqueId val="{00000001-AD26-4357-8B86-C4B4E75D9400}"/>
            </c:ext>
          </c:extLst>
        </c:ser>
        <c:dLbls>
          <c:showLegendKey val="0"/>
          <c:showVal val="0"/>
          <c:showCatName val="0"/>
          <c:showSerName val="0"/>
          <c:showPercent val="0"/>
          <c:showBubbleSize val="0"/>
        </c:dLbls>
        <c:gapWidth val="150"/>
        <c:overlap val="100"/>
        <c:axId val="678816616"/>
        <c:axId val="678821536"/>
      </c:barChart>
      <c:catAx>
        <c:axId val="678816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821536"/>
        <c:crosses val="autoZero"/>
        <c:auto val="1"/>
        <c:lblAlgn val="ctr"/>
        <c:lblOffset val="100"/>
        <c:noMultiLvlLbl val="0"/>
      </c:catAx>
      <c:valAx>
        <c:axId val="678821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8816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latin typeface="+mn-lt"/>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dirty="0"/>
              <a:t>Gross</a:t>
            </a:r>
            <a:r>
              <a:rPr lang="nl-NL" baseline="0" dirty="0"/>
              <a:t> </a:t>
            </a:r>
            <a:r>
              <a:rPr lang="nl-NL" baseline="0" dirty="0" err="1"/>
              <a:t>fixed</a:t>
            </a:r>
            <a:r>
              <a:rPr lang="nl-NL" baseline="0" dirty="0"/>
              <a:t> </a:t>
            </a:r>
            <a:r>
              <a:rPr lang="nl-NL" baseline="0" dirty="0" err="1"/>
              <a:t>capital</a:t>
            </a:r>
            <a:r>
              <a:rPr lang="nl-NL" baseline="0" dirty="0"/>
              <a:t> </a:t>
            </a:r>
            <a:r>
              <a:rPr lang="nl-NL" baseline="0" dirty="0" err="1"/>
              <a:t>formation</a:t>
            </a:r>
            <a:r>
              <a:rPr lang="nl-NL" baseline="0" dirty="0"/>
              <a:t> </a:t>
            </a:r>
            <a:r>
              <a:rPr lang="nl-NL" dirty="0"/>
              <a:t>(</a:t>
            </a:r>
            <a:r>
              <a:rPr lang="nl-NL" dirty="0" err="1"/>
              <a:t>bln</a:t>
            </a:r>
            <a:r>
              <a:rPr lang="nl-NL" baseline="0" dirty="0"/>
              <a:t> Euro)</a:t>
            </a:r>
            <a:endParaRPr lang="nl-NL" dirty="0"/>
          </a:p>
        </c:rich>
      </c:tx>
      <c:overlay val="0"/>
      <c:spPr>
        <a:noFill/>
        <a:ln>
          <a:noFill/>
        </a:ln>
        <a:effectLst/>
      </c:spPr>
    </c:title>
    <c:autoTitleDeleted val="0"/>
    <c:plotArea>
      <c:layout/>
      <c:lineChart>
        <c:grouping val="standard"/>
        <c:varyColors val="0"/>
        <c:ser>
          <c:idx val="0"/>
          <c:order val="0"/>
          <c:tx>
            <c:strRef>
              <c:f>'[Tijdreeks_def(3040).xlsx]publicatie'!$AC$88</c:f>
              <c:strCache>
                <c:ptCount val="1"/>
                <c:pt idx="0">
                  <c:v>gross fixed capital formation published</c:v>
                </c:pt>
              </c:strCache>
            </c:strRef>
          </c:tx>
          <c:spPr>
            <a:ln w="28575" cap="rnd">
              <a:solidFill>
                <a:schemeClr val="accent1"/>
              </a:solidFill>
              <a:round/>
            </a:ln>
            <a:effectLst/>
          </c:spPr>
          <c:marker>
            <c:symbol val="none"/>
          </c:marker>
          <c:cat>
            <c:numRef>
              <c:f>'[Tijdreeks_def(3040).xlsx]publicatie'!$L$2:$S$2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'[Tijdreeks_def(3040).xlsx]publicatie'!$AD$88:$AK$88</c:f>
              <c:numCache>
                <c:formatCode>0</c:formatCode>
                <c:ptCount val="8"/>
                <c:pt idx="0">
                  <c:v>125.898</c:v>
                </c:pt>
                <c:pt idx="1">
                  <c:v>130.965</c:v>
                </c:pt>
                <c:pt idx="2">
                  <c:v>122.505</c:v>
                </c:pt>
                <c:pt idx="3">
                  <c:v>121.23699999999999</c:v>
                </c:pt>
                <c:pt idx="4">
                  <c:v>118.13800000000001</c:v>
                </c:pt>
                <c:pt idx="5">
                  <c:v>152.53299999999999</c:v>
                </c:pt>
                <c:pt idx="6">
                  <c:v>141.67500000000001</c:v>
                </c:pt>
                <c:pt idx="7">
                  <c:v>148.66999999999999</c:v>
                </c:pt>
              </c:numCache>
            </c:numRef>
          </c:val>
          <c:smooth val="0"/>
          <c:extLst>
            <c:ext xmlns:c16="http://schemas.microsoft.com/office/drawing/2014/chart" uri="{C3380CC4-5D6E-409C-BE32-E72D297353CC}">
              <c16:uniqueId val="{00000000-E37A-453B-95BF-43D3798017C2}"/>
            </c:ext>
          </c:extLst>
        </c:ser>
        <c:ser>
          <c:idx val="1"/>
          <c:order val="1"/>
          <c:tx>
            <c:strRef>
              <c:f>'[Tijdreeks_def(3040).xlsx]publicatie'!$AC$89</c:f>
              <c:strCache>
                <c:ptCount val="1"/>
                <c:pt idx="0">
                  <c:v>gross fixed capital formation excl impact of IP purchased abroad</c:v>
                </c:pt>
              </c:strCache>
            </c:strRef>
          </c:tx>
          <c:spPr>
            <a:ln w="28575" cap="rnd">
              <a:solidFill>
                <a:schemeClr val="accent2"/>
              </a:solidFill>
              <a:round/>
            </a:ln>
            <a:effectLst/>
          </c:spPr>
          <c:marker>
            <c:symbol val="none"/>
          </c:marker>
          <c:cat>
            <c:numRef>
              <c:f>'[Tijdreeks_def(3040).xlsx]publicatie'!$L$2:$S$2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'[Tijdreeks_def(3040).xlsx]publicatie'!$AD$89:$AK$89</c:f>
              <c:numCache>
                <c:formatCode>0</c:formatCode>
                <c:ptCount val="8"/>
                <c:pt idx="0">
                  <c:v>125.74934615397133</c:v>
                </c:pt>
                <c:pt idx="1">
                  <c:v>130.769467528966</c:v>
                </c:pt>
                <c:pt idx="2">
                  <c:v>122.39254885019139</c:v>
                </c:pt>
                <c:pt idx="3">
                  <c:v>117.48028990418413</c:v>
                </c:pt>
                <c:pt idx="4">
                  <c:v>119.44928733439272</c:v>
                </c:pt>
                <c:pt idx="5">
                  <c:v>131.11629633237638</c:v>
                </c:pt>
                <c:pt idx="6">
                  <c:v>141.60595459736848</c:v>
                </c:pt>
                <c:pt idx="7">
                  <c:v>148.59099654276636</c:v>
                </c:pt>
              </c:numCache>
            </c:numRef>
          </c:val>
          <c:smooth val="0"/>
          <c:extLst>
            <c:ext xmlns:c16="http://schemas.microsoft.com/office/drawing/2014/chart" uri="{C3380CC4-5D6E-409C-BE32-E72D297353CC}">
              <c16:uniqueId val="{00000001-E37A-453B-95BF-43D3798017C2}"/>
            </c:ext>
          </c:extLst>
        </c:ser>
        <c:dLbls>
          <c:showLegendKey val="0"/>
          <c:showVal val="0"/>
          <c:showCatName val="0"/>
          <c:showSerName val="0"/>
          <c:showPercent val="0"/>
          <c:showBubbleSize val="0"/>
        </c:dLbls>
        <c:smooth val="0"/>
        <c:axId val="153785472"/>
        <c:axId val="153787008"/>
      </c:lineChart>
      <c:catAx>
        <c:axId val="15378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787008"/>
        <c:crosses val="autoZero"/>
        <c:auto val="1"/>
        <c:lblAlgn val="ctr"/>
        <c:lblOffset val="100"/>
        <c:noMultiLvlLbl val="0"/>
      </c:catAx>
      <c:valAx>
        <c:axId val="153787008"/>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785472"/>
        <c:crosses val="autoZero"/>
        <c:crossBetween val="between"/>
      </c:valAx>
      <c:spPr>
        <a:noFill/>
        <a:ln>
          <a:noFill/>
        </a:ln>
        <a:effectLst/>
      </c:spPr>
    </c:plotArea>
    <c:legend>
      <c:legendPos val="b"/>
      <c:layout>
        <c:manualLayout>
          <c:xMode val="edge"/>
          <c:yMode val="edge"/>
          <c:x val="2.8879921259842518E-2"/>
          <c:y val="0.7767029348604152"/>
          <c:w val="0.94501771653543309"/>
          <c:h val="0.19602433786685755"/>
        </c:manualLayout>
      </c:layout>
      <c:overlay val="0"/>
      <c:spPr>
        <a:noFill/>
        <a:ln>
          <a:noFill/>
        </a:ln>
        <a:effectLst/>
      </c:spPr>
      <c:txPr>
        <a:bodyPr rot="0" spcFirstLastPara="1" vertOverflow="ellipsis" vert="horz" wrap="square" anchor="t"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Trade</a:t>
            </a:r>
            <a:r>
              <a:rPr lang="nl-NL" baseline="0"/>
              <a:t> balance goods and services</a:t>
            </a:r>
            <a:r>
              <a:rPr lang="nl-NL"/>
              <a:t> (bln Euro)</a:t>
            </a:r>
          </a:p>
        </c:rich>
      </c:tx>
      <c:overlay val="0"/>
      <c:spPr>
        <a:noFill/>
        <a:ln>
          <a:noFill/>
        </a:ln>
        <a:effectLst/>
      </c:spPr>
    </c:title>
    <c:autoTitleDeleted val="0"/>
    <c:plotArea>
      <c:layout/>
      <c:lineChart>
        <c:grouping val="standard"/>
        <c:varyColors val="0"/>
        <c:ser>
          <c:idx val="0"/>
          <c:order val="0"/>
          <c:tx>
            <c:strRef>
              <c:f>'[Tijdreeks_def(3040).xlsx]publicatie'!$AC$109</c:f>
              <c:strCache>
                <c:ptCount val="1"/>
                <c:pt idx="0">
                  <c:v>trade balance goods and services, published</c:v>
                </c:pt>
              </c:strCache>
            </c:strRef>
          </c:tx>
          <c:spPr>
            <a:ln w="28575" cap="rnd">
              <a:solidFill>
                <a:schemeClr val="accent1"/>
              </a:solidFill>
              <a:round/>
            </a:ln>
            <a:effectLst/>
          </c:spPr>
          <c:marker>
            <c:symbol val="none"/>
          </c:marker>
          <c:cat>
            <c:numRef>
              <c:f>'[Tijdreeks_def(3040).xlsx]publicatie'!$L$2:$S$2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'[Tijdreeks_def(3040).xlsx]publicatie'!$AD$109:$AK$109</c:f>
              <c:numCache>
                <c:formatCode>0</c:formatCode>
                <c:ptCount val="8"/>
                <c:pt idx="0">
                  <c:v>51.68</c:v>
                </c:pt>
                <c:pt idx="1">
                  <c:v>55.503999999999998</c:v>
                </c:pt>
                <c:pt idx="2">
                  <c:v>63.588000000000001</c:v>
                </c:pt>
                <c:pt idx="3">
                  <c:v>67.444000000000003</c:v>
                </c:pt>
                <c:pt idx="4">
                  <c:v>74.557000000000002</c:v>
                </c:pt>
                <c:pt idx="5">
                  <c:v>51.759</c:v>
                </c:pt>
                <c:pt idx="6">
                  <c:v>72.332999999999998</c:v>
                </c:pt>
                <c:pt idx="7">
                  <c:v>79.39</c:v>
                </c:pt>
              </c:numCache>
            </c:numRef>
          </c:val>
          <c:smooth val="0"/>
          <c:extLst>
            <c:ext xmlns:c16="http://schemas.microsoft.com/office/drawing/2014/chart" uri="{C3380CC4-5D6E-409C-BE32-E72D297353CC}">
              <c16:uniqueId val="{00000000-D0DC-464F-BBD5-D97779EA685C}"/>
            </c:ext>
          </c:extLst>
        </c:ser>
        <c:ser>
          <c:idx val="1"/>
          <c:order val="1"/>
          <c:tx>
            <c:strRef>
              <c:f>'[Tijdreeks_def(3040).xlsx]publicatie'!$AC$110</c:f>
              <c:strCache>
                <c:ptCount val="1"/>
                <c:pt idx="0">
                  <c:v>trade balance goods and services excl impact of IP purchased abroad</c:v>
                </c:pt>
              </c:strCache>
            </c:strRef>
          </c:tx>
          <c:spPr>
            <a:ln w="28575" cap="rnd">
              <a:solidFill>
                <a:schemeClr val="accent2"/>
              </a:solidFill>
              <a:round/>
            </a:ln>
            <a:effectLst/>
          </c:spPr>
          <c:marker>
            <c:symbol val="none"/>
          </c:marker>
          <c:cat>
            <c:numRef>
              <c:f>'[Tijdreeks_def(3040).xlsx]publicatie'!$L$2:$S$2</c:f>
              <c:numCache>
                <c:formatCode>General</c:formatCode>
                <c:ptCount val="8"/>
                <c:pt idx="0">
                  <c:v>2010</c:v>
                </c:pt>
                <c:pt idx="1">
                  <c:v>2011</c:v>
                </c:pt>
                <c:pt idx="2">
                  <c:v>2012</c:v>
                </c:pt>
                <c:pt idx="3">
                  <c:v>2013</c:v>
                </c:pt>
                <c:pt idx="4">
                  <c:v>2014</c:v>
                </c:pt>
                <c:pt idx="5">
                  <c:v>2015</c:v>
                </c:pt>
                <c:pt idx="6">
                  <c:v>2016</c:v>
                </c:pt>
                <c:pt idx="7">
                  <c:v>2017</c:v>
                </c:pt>
              </c:numCache>
            </c:numRef>
          </c:cat>
          <c:val>
            <c:numRef>
              <c:f>'[Tijdreeks_def(3040).xlsx]publicatie'!$AD$110:$AK$110</c:f>
              <c:numCache>
                <c:formatCode>0</c:formatCode>
                <c:ptCount val="8"/>
                <c:pt idx="0">
                  <c:v>50.269558509825963</c:v>
                </c:pt>
                <c:pt idx="1">
                  <c:v>53.789838717113078</c:v>
                </c:pt>
                <c:pt idx="2">
                  <c:v>61.244450138976624</c:v>
                </c:pt>
                <c:pt idx="3">
                  <c:v>68.237607716673111</c:v>
                </c:pt>
                <c:pt idx="4">
                  <c:v>69.967042545583908</c:v>
                </c:pt>
                <c:pt idx="5">
                  <c:v>69.4871268743006</c:v>
                </c:pt>
                <c:pt idx="6">
                  <c:v>69.01230248560168</c:v>
                </c:pt>
                <c:pt idx="7">
                  <c:v>76.246036974410174</c:v>
                </c:pt>
              </c:numCache>
            </c:numRef>
          </c:val>
          <c:smooth val="0"/>
          <c:extLst>
            <c:ext xmlns:c16="http://schemas.microsoft.com/office/drawing/2014/chart" uri="{C3380CC4-5D6E-409C-BE32-E72D297353CC}">
              <c16:uniqueId val="{00000001-D0DC-464F-BBD5-D97779EA685C}"/>
            </c:ext>
          </c:extLst>
        </c:ser>
        <c:dLbls>
          <c:showLegendKey val="0"/>
          <c:showVal val="0"/>
          <c:showCatName val="0"/>
          <c:showSerName val="0"/>
          <c:showPercent val="0"/>
          <c:showBubbleSize val="0"/>
        </c:dLbls>
        <c:smooth val="0"/>
        <c:axId val="129092992"/>
        <c:axId val="262177152"/>
      </c:lineChart>
      <c:catAx>
        <c:axId val="129092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2177152"/>
        <c:crosses val="autoZero"/>
        <c:auto val="1"/>
        <c:lblAlgn val="ctr"/>
        <c:lblOffset val="100"/>
        <c:noMultiLvlLbl val="0"/>
      </c:catAx>
      <c:valAx>
        <c:axId val="262177152"/>
        <c:scaling>
          <c:orientation val="minMax"/>
          <c:min val="3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092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E29FF27F-22DC-4A2C-BCFF-062C3CC92FF8}" type="datetimeFigureOut">
              <a:rPr lang="nl-NL" smtClean="0"/>
              <a:t>21-5-2021</a:t>
            </a:fld>
            <a:endParaRPr lang="nl-NL"/>
          </a:p>
        </p:txBody>
      </p:sp>
      <p:sp>
        <p:nvSpPr>
          <p:cNvPr id="4" name="Tijdelijke aanduiding voor voettekst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1D6A9B1A-5C78-46B4-9553-5DE4FB909775}" type="slidenum">
              <a:rPr lang="nl-NL" smtClean="0"/>
              <a:t>‹#›</a:t>
            </a:fld>
            <a:endParaRPr lang="nl-NL"/>
          </a:p>
        </p:txBody>
      </p:sp>
    </p:spTree>
    <p:extLst>
      <p:ext uri="{BB962C8B-B14F-4D97-AF65-F5344CB8AC3E}">
        <p14:creationId xmlns:p14="http://schemas.microsoft.com/office/powerpoint/2010/main" val="3659418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8963A025-B680-4046-800B-5A6B5AC6AF73}" type="datetimeFigureOut">
              <a:rPr lang="nl-NL" smtClean="0"/>
              <a:t>21-5-2021</a:t>
            </a:fld>
            <a:endParaRPr lang="nl-NL"/>
          </a:p>
        </p:txBody>
      </p:sp>
      <p:sp>
        <p:nvSpPr>
          <p:cNvPr id="4" name="Tijdelijke aanduiding voor dia-afbeelding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643FEE08-4F1D-4773-84E0-0730640F7E20}" type="slidenum">
              <a:rPr lang="nl-NL" smtClean="0"/>
              <a:t>‹#›</a:t>
            </a:fld>
            <a:endParaRPr lang="nl-NL"/>
          </a:p>
        </p:txBody>
      </p:sp>
    </p:spTree>
    <p:extLst>
      <p:ext uri="{BB962C8B-B14F-4D97-AF65-F5344CB8AC3E}">
        <p14:creationId xmlns:p14="http://schemas.microsoft.com/office/powerpoint/2010/main" val="282330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a:t>
            </a:fld>
            <a:endParaRPr lang="nl-NL"/>
          </a:p>
        </p:txBody>
      </p:sp>
    </p:spTree>
    <p:extLst>
      <p:ext uri="{BB962C8B-B14F-4D97-AF65-F5344CB8AC3E}">
        <p14:creationId xmlns:p14="http://schemas.microsoft.com/office/powerpoint/2010/main" val="378446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14</a:t>
            </a:fld>
            <a:endParaRPr lang="nl-NL"/>
          </a:p>
        </p:txBody>
      </p:sp>
    </p:spTree>
    <p:extLst>
      <p:ext uri="{BB962C8B-B14F-4D97-AF65-F5344CB8AC3E}">
        <p14:creationId xmlns:p14="http://schemas.microsoft.com/office/powerpoint/2010/main" val="3944705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15</a:t>
            </a:fld>
            <a:endParaRPr lang="nl-NL"/>
          </a:p>
        </p:txBody>
      </p:sp>
    </p:spTree>
    <p:extLst>
      <p:ext uri="{BB962C8B-B14F-4D97-AF65-F5344CB8AC3E}">
        <p14:creationId xmlns:p14="http://schemas.microsoft.com/office/powerpoint/2010/main" val="3219023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16</a:t>
            </a:fld>
            <a:endParaRPr lang="nl-NL"/>
          </a:p>
        </p:txBody>
      </p:sp>
    </p:spTree>
    <p:extLst>
      <p:ext uri="{BB962C8B-B14F-4D97-AF65-F5344CB8AC3E}">
        <p14:creationId xmlns:p14="http://schemas.microsoft.com/office/powerpoint/2010/main" val="125403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17</a:t>
            </a:fld>
            <a:endParaRPr lang="nl-NL"/>
          </a:p>
        </p:txBody>
      </p:sp>
    </p:spTree>
    <p:extLst>
      <p:ext uri="{BB962C8B-B14F-4D97-AF65-F5344CB8AC3E}">
        <p14:creationId xmlns:p14="http://schemas.microsoft.com/office/powerpoint/2010/main" val="3961995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18</a:t>
            </a:fld>
            <a:endParaRPr lang="nl-NL"/>
          </a:p>
        </p:txBody>
      </p:sp>
    </p:spTree>
    <p:extLst>
      <p:ext uri="{BB962C8B-B14F-4D97-AF65-F5344CB8AC3E}">
        <p14:creationId xmlns:p14="http://schemas.microsoft.com/office/powerpoint/2010/main" val="1707334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19</a:t>
            </a:fld>
            <a:endParaRPr lang="nl-NL"/>
          </a:p>
        </p:txBody>
      </p:sp>
    </p:spTree>
    <p:extLst>
      <p:ext uri="{BB962C8B-B14F-4D97-AF65-F5344CB8AC3E}">
        <p14:creationId xmlns:p14="http://schemas.microsoft.com/office/powerpoint/2010/main" val="2793423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20</a:t>
            </a:fld>
            <a:endParaRPr lang="nl-NL"/>
          </a:p>
        </p:txBody>
      </p:sp>
    </p:spTree>
    <p:extLst>
      <p:ext uri="{BB962C8B-B14F-4D97-AF65-F5344CB8AC3E}">
        <p14:creationId xmlns:p14="http://schemas.microsoft.com/office/powerpoint/2010/main" val="1335410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21</a:t>
            </a:fld>
            <a:endParaRPr lang="nl-NL"/>
          </a:p>
        </p:txBody>
      </p:sp>
    </p:spTree>
    <p:extLst>
      <p:ext uri="{BB962C8B-B14F-4D97-AF65-F5344CB8AC3E}">
        <p14:creationId xmlns:p14="http://schemas.microsoft.com/office/powerpoint/2010/main" val="3567954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22</a:t>
            </a:fld>
            <a:endParaRPr lang="nl-NL"/>
          </a:p>
        </p:txBody>
      </p:sp>
    </p:spTree>
    <p:extLst>
      <p:ext uri="{BB962C8B-B14F-4D97-AF65-F5344CB8AC3E}">
        <p14:creationId xmlns:p14="http://schemas.microsoft.com/office/powerpoint/2010/main" val="356795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2</a:t>
            </a:fld>
            <a:endParaRPr lang="nl-NL"/>
          </a:p>
        </p:txBody>
      </p:sp>
    </p:spTree>
    <p:extLst>
      <p:ext uri="{BB962C8B-B14F-4D97-AF65-F5344CB8AC3E}">
        <p14:creationId xmlns:p14="http://schemas.microsoft.com/office/powerpoint/2010/main" val="190626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3</a:t>
            </a:fld>
            <a:endParaRPr lang="nl-NL"/>
          </a:p>
        </p:txBody>
      </p:sp>
    </p:spTree>
    <p:extLst>
      <p:ext uri="{BB962C8B-B14F-4D97-AF65-F5344CB8AC3E}">
        <p14:creationId xmlns:p14="http://schemas.microsoft.com/office/powerpoint/2010/main" val="3024667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4</a:t>
            </a:fld>
            <a:endParaRPr lang="nl-NL"/>
          </a:p>
        </p:txBody>
      </p:sp>
    </p:spTree>
    <p:extLst>
      <p:ext uri="{BB962C8B-B14F-4D97-AF65-F5344CB8AC3E}">
        <p14:creationId xmlns:p14="http://schemas.microsoft.com/office/powerpoint/2010/main" val="1484255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5</a:t>
            </a:fld>
            <a:endParaRPr lang="nl-NL"/>
          </a:p>
        </p:txBody>
      </p:sp>
    </p:spTree>
    <p:extLst>
      <p:ext uri="{BB962C8B-B14F-4D97-AF65-F5344CB8AC3E}">
        <p14:creationId xmlns:p14="http://schemas.microsoft.com/office/powerpoint/2010/main" val="249806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6</a:t>
            </a:fld>
            <a:endParaRPr lang="nl-NL"/>
          </a:p>
        </p:txBody>
      </p:sp>
    </p:spTree>
    <p:extLst>
      <p:ext uri="{BB962C8B-B14F-4D97-AF65-F5344CB8AC3E}">
        <p14:creationId xmlns:p14="http://schemas.microsoft.com/office/powerpoint/2010/main" val="3923841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8</a:t>
            </a:fld>
            <a:endParaRPr lang="nl-NL"/>
          </a:p>
        </p:txBody>
      </p:sp>
    </p:spTree>
    <p:extLst>
      <p:ext uri="{BB962C8B-B14F-4D97-AF65-F5344CB8AC3E}">
        <p14:creationId xmlns:p14="http://schemas.microsoft.com/office/powerpoint/2010/main" val="310458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9</a:t>
            </a:fld>
            <a:endParaRPr lang="nl-NL"/>
          </a:p>
        </p:txBody>
      </p:sp>
    </p:spTree>
    <p:extLst>
      <p:ext uri="{BB962C8B-B14F-4D97-AF65-F5344CB8AC3E}">
        <p14:creationId xmlns:p14="http://schemas.microsoft.com/office/powerpoint/2010/main" val="160378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43FEE08-4F1D-4773-84E0-0730640F7E20}" type="slidenum">
              <a:rPr lang="nl-NL" smtClean="0"/>
              <a:t>13</a:t>
            </a:fld>
            <a:endParaRPr lang="nl-NL"/>
          </a:p>
        </p:txBody>
      </p:sp>
    </p:spTree>
    <p:extLst>
      <p:ext uri="{BB962C8B-B14F-4D97-AF65-F5344CB8AC3E}">
        <p14:creationId xmlns:p14="http://schemas.microsoft.com/office/powerpoint/2010/main" val="1460730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1">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492201" y="766684"/>
            <a:ext cx="2236528" cy="3436425"/>
          </a:xfrm>
          <a:prstGeom prst="rect">
            <a:avLst/>
          </a:prstGeom>
        </p:spPr>
      </p:pic>
    </p:spTree>
    <p:extLst>
      <p:ext uri="{BB962C8B-B14F-4D97-AF65-F5344CB8AC3E}">
        <p14:creationId xmlns:p14="http://schemas.microsoft.com/office/powerpoint/2010/main" val="230343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clusie wit">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a:t>
            </a:fld>
            <a:endParaRPr lang="nl-NL" sz="1200" dirty="0"/>
          </a:p>
        </p:txBody>
      </p:sp>
      <p:sp>
        <p:nvSpPr>
          <p:cNvPr id="9" name="Tijdelijke aanduiding voor tekst 8"/>
          <p:cNvSpPr>
            <a:spLocks noGrp="1"/>
          </p:cNvSpPr>
          <p:nvPr>
            <p:ph type="body" sz="quarter" idx="11" hasCustomPrompt="1"/>
          </p:nvPr>
        </p:nvSpPr>
        <p:spPr>
          <a:xfrm>
            <a:off x="468313" y="1203325"/>
            <a:ext cx="7704087" cy="3455988"/>
          </a:xfrm>
          <a:prstGeom prst="rect">
            <a:avLst/>
          </a:prstGeom>
        </p:spPr>
        <p:txBody>
          <a:bodyPr/>
          <a:lstStyle>
            <a:lvl1pPr marL="342900" indent="-342900">
              <a:buFont typeface="Calibri" pitchFamily="34" charset="0"/>
              <a:buChar char="─"/>
              <a:defRPr lang="nl-NL" sz="2400" b="0" kern="1200" spc="40" baseline="0" dirty="0" smtClean="0">
                <a:solidFill>
                  <a:srgbClr val="271D6C"/>
                </a:solidFill>
                <a:latin typeface="Calibri" pitchFamily="34" charset="0"/>
                <a:ea typeface="+mn-ea"/>
                <a:cs typeface="+mn-cs"/>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Korte opsomming van conclusies</a:t>
            </a:r>
          </a:p>
        </p:txBody>
      </p:sp>
      <p:sp>
        <p:nvSpPr>
          <p:cNvPr id="6" name="Tijdelijke aanduiding voor tekst 5"/>
          <p:cNvSpPr>
            <a:spLocks noGrp="1"/>
          </p:cNvSpPr>
          <p:nvPr>
            <p:ph type="body" sz="quarter" idx="12" hasCustomPrompt="1"/>
          </p:nvPr>
        </p:nvSpPr>
        <p:spPr>
          <a:xfrm>
            <a:off x="468313" y="195263"/>
            <a:ext cx="7704087" cy="936327"/>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Conclusie / trends / …</a:t>
            </a:r>
          </a:p>
        </p:txBody>
      </p:sp>
    </p:spTree>
    <p:extLst>
      <p:ext uri="{BB962C8B-B14F-4D97-AF65-F5344CB8AC3E}">
        <p14:creationId xmlns:p14="http://schemas.microsoft.com/office/powerpoint/2010/main" val="409682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inde_NL">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852914" y="1028651"/>
            <a:ext cx="1431167" cy="2198935"/>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300" y="3672000"/>
            <a:ext cx="7166794" cy="842312"/>
          </a:xfrm>
          <a:prstGeom prst="rect">
            <a:avLst/>
          </a:prstGeom>
        </p:spPr>
      </p:pic>
    </p:spTree>
    <p:extLst>
      <p:ext uri="{BB962C8B-B14F-4D97-AF65-F5344CB8AC3E}">
        <p14:creationId xmlns:p14="http://schemas.microsoft.com/office/powerpoint/2010/main" val="50158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inde_UK">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852914" y="1028651"/>
            <a:ext cx="1431167" cy="2198935"/>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735" y="3672000"/>
            <a:ext cx="7167542" cy="842400"/>
          </a:xfrm>
          <a:prstGeom prst="rect">
            <a:avLst/>
          </a:prstGeom>
        </p:spPr>
      </p:pic>
    </p:spTree>
    <p:extLst>
      <p:ext uri="{BB962C8B-B14F-4D97-AF65-F5344CB8AC3E}">
        <p14:creationId xmlns:p14="http://schemas.microsoft.com/office/powerpoint/2010/main" val="330863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2">
    <p:spTree>
      <p:nvGrpSpPr>
        <p:cNvPr id="1" name=""/>
        <p:cNvGrpSpPr/>
        <p:nvPr/>
      </p:nvGrpSpPr>
      <p:grpSpPr>
        <a:xfrm>
          <a:off x="0" y="0"/>
          <a:ext cx="0" cy="0"/>
          <a:chOff x="0" y="0"/>
          <a:chExt cx="0" cy="0"/>
        </a:xfrm>
      </p:grpSpPr>
      <p:sp>
        <p:nvSpPr>
          <p:cNvPr id="5" name="Rechthoek 4"/>
          <p:cNvSpPr/>
          <p:nvPr userDrawn="1"/>
        </p:nvSpPr>
        <p:spPr>
          <a:xfrm>
            <a:off x="8890224" y="0"/>
            <a:ext cx="253776"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735" t="2279" r="85717" b="67123"/>
          <a:stretch/>
        </p:blipFill>
        <p:spPr>
          <a:xfrm>
            <a:off x="355278" y="121024"/>
            <a:ext cx="1511243" cy="2072915"/>
          </a:xfrm>
          <a:prstGeom prst="rect">
            <a:avLst/>
          </a:prstGeom>
        </p:spPr>
      </p:pic>
      <p:sp>
        <p:nvSpPr>
          <p:cNvPr id="9" name="Tijdelijke aanduiding voor tekst 6"/>
          <p:cNvSpPr>
            <a:spLocks noGrp="1"/>
          </p:cNvSpPr>
          <p:nvPr>
            <p:ph type="body" sz="quarter" idx="12" hasCustomPrompt="1"/>
          </p:nvPr>
        </p:nvSpPr>
        <p:spPr>
          <a:xfrm>
            <a:off x="539552" y="4227934"/>
            <a:ext cx="7992690" cy="288032"/>
          </a:xfrm>
          <a:prstGeom prst="rect">
            <a:avLst/>
          </a:prstGeom>
        </p:spPr>
        <p:txBody>
          <a:bodyPr lIns="0"/>
          <a:lstStyle>
            <a:lvl1pPr marL="0" indent="0">
              <a:spcBef>
                <a:spcPts val="0"/>
              </a:spcBef>
              <a:buNone/>
              <a:defRPr lang="nl-NL" sz="1600" b="0" kern="1200" spc="40" baseline="0" dirty="0">
                <a:solidFill>
                  <a:srgbClr val="271D6C"/>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Naam auteur</a:t>
            </a:r>
          </a:p>
        </p:txBody>
      </p:sp>
      <p:sp>
        <p:nvSpPr>
          <p:cNvPr id="10" name="Tijdelijke aanduiding voor tekst 6"/>
          <p:cNvSpPr>
            <a:spLocks noGrp="1"/>
          </p:cNvSpPr>
          <p:nvPr>
            <p:ph type="body" sz="quarter" idx="13" hasCustomPrompt="1"/>
          </p:nvPr>
        </p:nvSpPr>
        <p:spPr>
          <a:xfrm>
            <a:off x="539552" y="4515966"/>
            <a:ext cx="7992690" cy="288032"/>
          </a:xfrm>
          <a:prstGeom prst="rect">
            <a:avLst/>
          </a:prstGeom>
        </p:spPr>
        <p:txBody>
          <a:bodyPr lIns="0"/>
          <a:lstStyle>
            <a:lvl1pPr marL="0" indent="0">
              <a:spcBef>
                <a:spcPts val="0"/>
              </a:spcBef>
              <a:buNone/>
              <a:defRPr lang="nl-NL" sz="1600" b="0" kern="1200" spc="40" baseline="0" dirty="0">
                <a:solidFill>
                  <a:srgbClr val="271D6C"/>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Optioneel datum</a:t>
            </a:r>
          </a:p>
        </p:txBody>
      </p:sp>
      <p:sp>
        <p:nvSpPr>
          <p:cNvPr id="11" name="Tijdelijke aanduiding voor tekst 6"/>
          <p:cNvSpPr>
            <a:spLocks noGrp="1"/>
          </p:cNvSpPr>
          <p:nvPr>
            <p:ph type="body" sz="quarter" idx="14" hasCustomPrompt="1"/>
          </p:nvPr>
        </p:nvSpPr>
        <p:spPr>
          <a:xfrm>
            <a:off x="539552" y="2283718"/>
            <a:ext cx="7992690" cy="1025897"/>
          </a:xfrm>
          <a:prstGeom prst="rect">
            <a:avLst/>
          </a:prstGeom>
        </p:spPr>
        <p:txBody>
          <a:bodyPr lIns="0"/>
          <a:lstStyle>
            <a:lvl1pPr marL="0" indent="0">
              <a:spcBef>
                <a:spcPts val="0"/>
              </a:spcBef>
              <a:buNone/>
              <a:defRPr lang="nl-NL" sz="3000" b="1" kern="1200" spc="60" baseline="0" dirty="0">
                <a:solidFill>
                  <a:srgbClr val="271D6C"/>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a:p>
            <a:pPr lvl="0"/>
            <a:r>
              <a:rPr lang="nl-NL" dirty="0"/>
              <a:t>regel2</a:t>
            </a:r>
          </a:p>
        </p:txBody>
      </p:sp>
      <p:sp>
        <p:nvSpPr>
          <p:cNvPr id="12" name="Tijdelijke aanduiding voor tekst 6"/>
          <p:cNvSpPr>
            <a:spLocks noGrp="1"/>
          </p:cNvSpPr>
          <p:nvPr>
            <p:ph type="body" sz="quarter" idx="15" hasCustomPrompt="1"/>
          </p:nvPr>
        </p:nvSpPr>
        <p:spPr>
          <a:xfrm>
            <a:off x="539552" y="3363838"/>
            <a:ext cx="7992690" cy="792088"/>
          </a:xfrm>
          <a:prstGeom prst="rect">
            <a:avLst/>
          </a:prstGeom>
        </p:spPr>
        <p:txBody>
          <a:bodyPr lIns="0"/>
          <a:lstStyle>
            <a:lvl1pPr marL="0" indent="0">
              <a:spcBef>
                <a:spcPts val="0"/>
              </a:spcBef>
              <a:buNone/>
              <a:defRPr lang="nl-NL" sz="2400" b="0" kern="1200" spc="40" baseline="0" dirty="0">
                <a:solidFill>
                  <a:srgbClr val="00A1CD"/>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a:p>
            <a:pPr lvl="0"/>
            <a:r>
              <a:rPr lang="nl-NL" dirty="0"/>
              <a:t>regel2</a:t>
            </a:r>
          </a:p>
        </p:txBody>
      </p:sp>
    </p:spTree>
    <p:extLst>
      <p:ext uri="{BB962C8B-B14F-4D97-AF65-F5344CB8AC3E}">
        <p14:creationId xmlns:p14="http://schemas.microsoft.com/office/powerpoint/2010/main" val="307412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1">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nchor="ctr"/>
          <a:lstStyle/>
          <a:p>
            <a:pPr algn="ctr"/>
            <a:fld id="{845CA951-4815-4987-9CD6-BB5D6648C0B5}" type="slidenum">
              <a:rPr lang="nl-NL" sz="1200" smtClean="0"/>
              <a:pPr algn="ctr"/>
              <a:t>‹#›</a:t>
            </a:fld>
            <a:endParaRPr lang="nl-NL" sz="1200" dirty="0"/>
          </a:p>
        </p:txBody>
      </p:sp>
      <p:sp>
        <p:nvSpPr>
          <p:cNvPr id="10" name="Tijdelijke aanduiding voor tekst 9"/>
          <p:cNvSpPr>
            <a:spLocks noGrp="1"/>
          </p:cNvSpPr>
          <p:nvPr>
            <p:ph type="body" sz="quarter" idx="11" hasCustomPrompt="1"/>
          </p:nvPr>
        </p:nvSpPr>
        <p:spPr>
          <a:xfrm>
            <a:off x="467544" y="1059582"/>
            <a:ext cx="7776864" cy="936104"/>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2" name="Tijdelijke aanduiding voor tekst 9"/>
          <p:cNvSpPr>
            <a:spLocks noGrp="1"/>
          </p:cNvSpPr>
          <p:nvPr>
            <p:ph type="body" sz="quarter" idx="13" hasCustomPrompt="1"/>
          </p:nvPr>
        </p:nvSpPr>
        <p:spPr>
          <a:xfrm>
            <a:off x="467544" y="2211710"/>
            <a:ext cx="7776864" cy="2448272"/>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776864"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308704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2">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a:t>
            </a:fld>
            <a:endParaRPr lang="nl-NL" sz="1200" dirty="0"/>
          </a:p>
        </p:txBody>
      </p:sp>
      <p:sp>
        <p:nvSpPr>
          <p:cNvPr id="10" name="Tijdelijke aanduiding voor tekst 9"/>
          <p:cNvSpPr>
            <a:spLocks noGrp="1"/>
          </p:cNvSpPr>
          <p:nvPr>
            <p:ph type="body" sz="quarter" idx="11" hasCustomPrompt="1"/>
          </p:nvPr>
        </p:nvSpPr>
        <p:spPr>
          <a:xfrm>
            <a:off x="467544" y="1563638"/>
            <a:ext cx="7632848" cy="3096344"/>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632848" cy="1080120"/>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 over 2 regels</a:t>
            </a:r>
          </a:p>
          <a:p>
            <a:pPr lvl="0"/>
            <a:r>
              <a:rPr lang="nl-NL" dirty="0" err="1"/>
              <a:t>Calibri</a:t>
            </a:r>
            <a:r>
              <a:rPr lang="nl-NL" dirty="0"/>
              <a:t> </a:t>
            </a:r>
            <a:r>
              <a:rPr lang="nl-NL" dirty="0" err="1"/>
              <a:t>bold</a:t>
            </a:r>
            <a:r>
              <a:rPr lang="nl-NL" dirty="0"/>
              <a:t> 30</a:t>
            </a:r>
          </a:p>
        </p:txBody>
      </p:sp>
    </p:spTree>
    <p:extLst>
      <p:ext uri="{BB962C8B-B14F-4D97-AF65-F5344CB8AC3E}">
        <p14:creationId xmlns:p14="http://schemas.microsoft.com/office/powerpoint/2010/main" val="138938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3">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a:t>
            </a:fld>
            <a:endParaRPr lang="nl-NL" sz="1200" dirty="0"/>
          </a:p>
        </p:txBody>
      </p:sp>
      <p:sp>
        <p:nvSpPr>
          <p:cNvPr id="10" name="Tijdelijke aanduiding voor tekst 9"/>
          <p:cNvSpPr>
            <a:spLocks noGrp="1"/>
          </p:cNvSpPr>
          <p:nvPr>
            <p:ph type="body" sz="quarter" idx="11" hasCustomPrompt="1"/>
          </p:nvPr>
        </p:nvSpPr>
        <p:spPr>
          <a:xfrm>
            <a:off x="467544" y="987574"/>
            <a:ext cx="7632848" cy="3672408"/>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632848" cy="504056"/>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 1 regel</a:t>
            </a:r>
          </a:p>
        </p:txBody>
      </p:sp>
    </p:spTree>
    <p:extLst>
      <p:ext uri="{BB962C8B-B14F-4D97-AF65-F5344CB8AC3E}">
        <p14:creationId xmlns:p14="http://schemas.microsoft.com/office/powerpoint/2010/main" val="221898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oofdstuktitel blauw">
    <p:spTree>
      <p:nvGrpSpPr>
        <p:cNvPr id="1" name=""/>
        <p:cNvGrpSpPr/>
        <p:nvPr/>
      </p:nvGrpSpPr>
      <p:grpSpPr>
        <a:xfrm>
          <a:off x="0" y="0"/>
          <a:ext cx="0" cy="0"/>
          <a:chOff x="0" y="0"/>
          <a:chExt cx="0" cy="0"/>
        </a:xfrm>
      </p:grpSpPr>
      <p:sp>
        <p:nvSpPr>
          <p:cNvPr id="4" name="Rechthoek 3"/>
          <p:cNvSpPr/>
          <p:nvPr userDrawn="1"/>
        </p:nvSpPr>
        <p:spPr>
          <a:xfrm>
            <a:off x="-3398" y="0"/>
            <a:ext cx="9144000"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5" name="Rechthoek 4"/>
          <p:cNvSpPr/>
          <p:nvPr userDrawn="1"/>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p:spPr>
      </p:pic>
      <p:sp>
        <p:nvSpPr>
          <p:cNvPr id="7" name="Tijdelijke aanduiding voor dianummer 5"/>
          <p:cNvSpPr>
            <a:spLocks noGrp="1"/>
          </p:cNvSpPr>
          <p:nvPr>
            <p:ph type="sldNum" sz="quarter" idx="12"/>
          </p:nvPr>
        </p:nvSpPr>
        <p:spPr>
          <a:xfrm>
            <a:off x="8300494" y="4708252"/>
            <a:ext cx="589730" cy="324000"/>
          </a:xfrm>
          <a:prstGeom prst="rect">
            <a:avLst/>
          </a:prstGeom>
        </p:spPr>
        <p:txBody>
          <a:bodyPr/>
          <a:lstStyle/>
          <a:p>
            <a:pPr algn="ctr"/>
            <a:fld id="{845CA951-4815-4987-9CD6-BB5D6648C0B5}" type="slidenum">
              <a:rPr lang="nl-NL" sz="1200">
                <a:solidFill>
                  <a:schemeClr val="bg1"/>
                </a:solidFill>
              </a:rPr>
              <a:pPr algn="ctr"/>
              <a:t>‹#›</a:t>
            </a:fld>
            <a:endParaRPr lang="nl-NL" sz="1200" dirty="0">
              <a:solidFill>
                <a:schemeClr val="bg1"/>
              </a:solidFill>
            </a:endParaRPr>
          </a:p>
        </p:txBody>
      </p:sp>
      <p:sp>
        <p:nvSpPr>
          <p:cNvPr id="10" name="Titel 1"/>
          <p:cNvSpPr>
            <a:spLocks noGrp="1"/>
          </p:cNvSpPr>
          <p:nvPr>
            <p:ph type="title" hasCustomPrompt="1"/>
          </p:nvPr>
        </p:nvSpPr>
        <p:spPr>
          <a:xfrm>
            <a:off x="611560" y="2006575"/>
            <a:ext cx="7776863" cy="565175"/>
          </a:xfrm>
          <a:prstGeom prst="rect">
            <a:avLst/>
          </a:prstGeom>
        </p:spPr>
        <p:txBody>
          <a:bodyPr/>
          <a:lstStyle>
            <a:lvl1pPr algn="l">
              <a:defRPr lang="nl-NL" sz="3000" b="1" kern="1200" spc="60" baseline="0" dirty="0">
                <a:solidFill>
                  <a:schemeClr val="bg1"/>
                </a:solidFill>
                <a:latin typeface="+mn-lt"/>
                <a:ea typeface="+mn-ea"/>
                <a:cs typeface="+mn-cs"/>
              </a:defRPr>
            </a:lvl1pPr>
          </a:lstStyle>
          <a:p>
            <a:r>
              <a:rPr lang="nl-NL" sz="3000" b="1" dirty="0">
                <a:solidFill>
                  <a:schemeClr val="bg1"/>
                </a:solidFill>
              </a:rPr>
              <a:t>Hoofdstuk titel</a:t>
            </a:r>
          </a:p>
        </p:txBody>
      </p:sp>
    </p:spTree>
    <p:extLst>
      <p:ext uri="{BB962C8B-B14F-4D97-AF65-F5344CB8AC3E}">
        <p14:creationId xmlns:p14="http://schemas.microsoft.com/office/powerpoint/2010/main" val="26582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psomming streep">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a:t>
            </a:fld>
            <a:endParaRPr lang="nl-NL" sz="1200" dirty="0"/>
          </a:p>
        </p:txBody>
      </p:sp>
      <p:sp>
        <p:nvSpPr>
          <p:cNvPr id="9" name="Tijdelijke aanduiding voor tekst 8"/>
          <p:cNvSpPr>
            <a:spLocks noGrp="1"/>
          </p:cNvSpPr>
          <p:nvPr>
            <p:ph type="body" sz="quarter" idx="11" hasCustomPrompt="1"/>
          </p:nvPr>
        </p:nvSpPr>
        <p:spPr>
          <a:xfrm>
            <a:off x="468313" y="1203598"/>
            <a:ext cx="7632079" cy="3455715"/>
          </a:xfrm>
          <a:prstGeom prst="rect">
            <a:avLst/>
          </a:prstGeom>
        </p:spPr>
        <p:txBody>
          <a:bodyPr/>
          <a:lstStyle>
            <a:lvl1pPr marL="342900" indent="-342900">
              <a:buFont typeface="Calibri" pitchFamily="34" charset="0"/>
              <a:buChar char="─"/>
              <a:defRPr sz="2400" spc="40" baseline="0">
                <a:solidFill>
                  <a:srgbClr val="271D6C"/>
                </a:solidFill>
                <a:latin typeface="Calibri" pitchFamily="34" charset="0"/>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Opsomming tekst</a:t>
            </a:r>
          </a:p>
        </p:txBody>
      </p:sp>
      <p:sp>
        <p:nvSpPr>
          <p:cNvPr id="6" name="Tijdelijke aanduiding voor tekst 9"/>
          <p:cNvSpPr>
            <a:spLocks noGrp="1"/>
          </p:cNvSpPr>
          <p:nvPr>
            <p:ph type="body" sz="quarter" idx="14" hasCustomPrompt="1"/>
          </p:nvPr>
        </p:nvSpPr>
        <p:spPr>
          <a:xfrm>
            <a:off x="467544" y="339502"/>
            <a:ext cx="7632848"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323739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psomming nummerin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a:t>
            </a:fld>
            <a:endParaRPr lang="nl-NL" sz="1200" dirty="0"/>
          </a:p>
        </p:txBody>
      </p:sp>
      <p:sp>
        <p:nvSpPr>
          <p:cNvPr id="9" name="Tijdelijke aanduiding voor tekst 8"/>
          <p:cNvSpPr>
            <a:spLocks noGrp="1"/>
          </p:cNvSpPr>
          <p:nvPr>
            <p:ph type="body" sz="quarter" idx="11" hasCustomPrompt="1"/>
          </p:nvPr>
        </p:nvSpPr>
        <p:spPr>
          <a:xfrm>
            <a:off x="468313" y="1203599"/>
            <a:ext cx="7632079" cy="3455714"/>
          </a:xfrm>
          <a:prstGeom prst="rect">
            <a:avLst/>
          </a:prstGeom>
        </p:spPr>
        <p:txBody>
          <a:bodyPr/>
          <a:lstStyle>
            <a:lvl1pPr marL="457200" indent="-457200">
              <a:buFont typeface="+mj-lt"/>
              <a:buAutoNum type="arabicPeriod"/>
              <a:defRPr sz="2400" spc="40" baseline="0">
                <a:solidFill>
                  <a:srgbClr val="271D6C"/>
                </a:solidFill>
                <a:latin typeface="Calibri" pitchFamily="34" charset="0"/>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Opsomming met nummering</a:t>
            </a:r>
          </a:p>
        </p:txBody>
      </p:sp>
      <p:sp>
        <p:nvSpPr>
          <p:cNvPr id="7" name="Tijdelijke aanduiding voor tekst 9"/>
          <p:cNvSpPr>
            <a:spLocks noGrp="1"/>
          </p:cNvSpPr>
          <p:nvPr>
            <p:ph type="body" sz="quarter" idx="14" hasCustomPrompt="1"/>
          </p:nvPr>
        </p:nvSpPr>
        <p:spPr>
          <a:xfrm>
            <a:off x="467544" y="339502"/>
            <a:ext cx="7632848"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17612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clusie blauw">
    <p:spTree>
      <p:nvGrpSpPr>
        <p:cNvPr id="1" name=""/>
        <p:cNvGrpSpPr/>
        <p:nvPr/>
      </p:nvGrpSpPr>
      <p:grpSpPr>
        <a:xfrm>
          <a:off x="0" y="0"/>
          <a:ext cx="0" cy="0"/>
          <a:chOff x="0" y="0"/>
          <a:chExt cx="0" cy="0"/>
        </a:xfrm>
      </p:grpSpPr>
      <p:sp>
        <p:nvSpPr>
          <p:cNvPr id="4" name="Rechthoek 3"/>
          <p:cNvSpPr/>
          <p:nvPr userDrawn="1"/>
        </p:nvSpPr>
        <p:spPr>
          <a:xfrm>
            <a:off x="0" y="0"/>
            <a:ext cx="9144000"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dirty="0"/>
          </a:p>
        </p:txBody>
      </p:sp>
      <p:sp>
        <p:nvSpPr>
          <p:cNvPr id="5" name="Rechthoek 4"/>
          <p:cNvSpPr/>
          <p:nvPr userDrawn="1"/>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p:spPr>
      </p:pic>
      <p:sp>
        <p:nvSpPr>
          <p:cNvPr id="7" name="Tijdelijke aanduiding voor dianummer 5"/>
          <p:cNvSpPr>
            <a:spLocks noGrp="1"/>
          </p:cNvSpPr>
          <p:nvPr>
            <p:ph type="sldNum" sz="quarter" idx="12"/>
          </p:nvPr>
        </p:nvSpPr>
        <p:spPr>
          <a:xfrm>
            <a:off x="8300494" y="4708252"/>
            <a:ext cx="589730" cy="324000"/>
          </a:xfrm>
          <a:prstGeom prst="rect">
            <a:avLst/>
          </a:prstGeom>
        </p:spPr>
        <p:txBody>
          <a:bodyPr/>
          <a:lstStyle>
            <a:lvl1pPr>
              <a:defRPr>
                <a:solidFill>
                  <a:schemeClr val="bg1"/>
                </a:solidFill>
              </a:defRPr>
            </a:lvl1pPr>
          </a:lstStyle>
          <a:p>
            <a:pPr algn="ctr"/>
            <a:fld id="{845CA951-4815-4987-9CD6-BB5D6648C0B5}" type="slidenum">
              <a:rPr lang="nl-NL" sz="1200" smtClean="0"/>
              <a:pPr algn="ctr"/>
              <a:t>‹#›</a:t>
            </a:fld>
            <a:endParaRPr lang="nl-NL" sz="1200" dirty="0"/>
          </a:p>
        </p:txBody>
      </p:sp>
      <p:sp>
        <p:nvSpPr>
          <p:cNvPr id="2" name="Titel 1"/>
          <p:cNvSpPr>
            <a:spLocks noGrp="1"/>
          </p:cNvSpPr>
          <p:nvPr>
            <p:ph type="title" hasCustomPrompt="1"/>
          </p:nvPr>
        </p:nvSpPr>
        <p:spPr>
          <a:xfrm>
            <a:off x="457200" y="206374"/>
            <a:ext cx="7715746" cy="936000"/>
          </a:xfrm>
          <a:prstGeom prst="rect">
            <a:avLst/>
          </a:prstGeom>
        </p:spPr>
        <p:txBody>
          <a:bodyPr/>
          <a:lstStyle>
            <a:lvl1pPr algn="l">
              <a:defRPr lang="nl-NL" sz="3000" b="1" kern="1200" spc="60" baseline="0" dirty="0">
                <a:solidFill>
                  <a:schemeClr val="bg1"/>
                </a:solidFill>
                <a:latin typeface="+mn-lt"/>
                <a:ea typeface="+mn-ea"/>
                <a:cs typeface="+mn-cs"/>
              </a:defRPr>
            </a:lvl1pPr>
          </a:lstStyle>
          <a:p>
            <a:r>
              <a:rPr lang="nl-NL" sz="3000" b="1" dirty="0">
                <a:solidFill>
                  <a:schemeClr val="bg1"/>
                </a:solidFill>
              </a:rPr>
              <a:t>Conclusies / trends / …</a:t>
            </a:r>
          </a:p>
        </p:txBody>
      </p:sp>
      <p:sp>
        <p:nvSpPr>
          <p:cNvPr id="9" name="Tijdelijke aanduiding voor tekst 8"/>
          <p:cNvSpPr>
            <a:spLocks noGrp="1"/>
          </p:cNvSpPr>
          <p:nvPr>
            <p:ph type="body" sz="quarter" idx="13" hasCustomPrompt="1"/>
          </p:nvPr>
        </p:nvSpPr>
        <p:spPr>
          <a:xfrm>
            <a:off x="467544" y="1214041"/>
            <a:ext cx="7704137" cy="3382963"/>
          </a:xfrm>
          <a:prstGeom prst="rect">
            <a:avLst/>
          </a:prstGeom>
        </p:spPr>
        <p:txBody>
          <a:bodyPr/>
          <a:lstStyle>
            <a:lvl1pPr marL="342900" indent="-342900">
              <a:buFont typeface="Calibri" pitchFamily="34" charset="0"/>
              <a:buChar char="─"/>
              <a:defRPr sz="2400" b="0">
                <a:solidFill>
                  <a:schemeClr val="bg1"/>
                </a:solidFill>
              </a:defRPr>
            </a:lvl1pPr>
            <a:lvl2pPr marL="457200" indent="0">
              <a:buFont typeface="Calibri" pitchFamily="34" charset="0"/>
              <a:buNone/>
              <a:defRPr>
                <a:solidFill>
                  <a:schemeClr val="bg1"/>
                </a:solidFill>
              </a:defRPr>
            </a:lvl2pPr>
            <a:lvl3pPr marL="914400" indent="0">
              <a:buFont typeface="Calibri" pitchFamily="34" charset="0"/>
              <a:buNone/>
              <a:defRPr>
                <a:solidFill>
                  <a:schemeClr val="bg1"/>
                </a:solidFill>
              </a:defRPr>
            </a:lvl3pPr>
            <a:lvl4pPr marL="1371600" indent="0">
              <a:buFont typeface="Calibri" pitchFamily="34" charset="0"/>
              <a:buNone/>
              <a:defRPr>
                <a:solidFill>
                  <a:schemeClr val="bg1"/>
                </a:solidFill>
              </a:defRPr>
            </a:lvl4pPr>
            <a:lvl5pPr marL="1828800" indent="0">
              <a:buFont typeface="Calibri" pitchFamily="34" charset="0"/>
              <a:buNone/>
              <a:defRPr>
                <a:solidFill>
                  <a:schemeClr val="bg1"/>
                </a:solidFill>
              </a:defRPr>
            </a:lvl5pPr>
          </a:lstStyle>
          <a:p>
            <a:pPr lvl="0"/>
            <a:r>
              <a:rPr lang="nl-NL" dirty="0"/>
              <a:t>Korte opsomming van conclusies</a:t>
            </a:r>
          </a:p>
        </p:txBody>
      </p:sp>
    </p:spTree>
    <p:extLst>
      <p:ext uri="{BB962C8B-B14F-4D97-AF65-F5344CB8AC3E}">
        <p14:creationId xmlns:p14="http://schemas.microsoft.com/office/powerpoint/2010/main" val="99636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hthoek 10"/>
          <p:cNvSpPr/>
          <p:nvPr userDrawn="1"/>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14" name="Rechthoek 13"/>
          <p:cNvSpPr/>
          <p:nvPr userDrawn="1"/>
        </p:nvSpPr>
        <p:spPr>
          <a:xfrm>
            <a:off x="8890224" y="0"/>
            <a:ext cx="253776"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15" name="Tijdelijke aanduiding voor dianummer 5"/>
          <p:cNvSpPr>
            <a:spLocks noGrp="1"/>
          </p:cNvSpPr>
          <p:nvPr>
            <p:ph type="sldNum" sz="quarter" idx="4"/>
          </p:nvPr>
        </p:nvSpPr>
        <p:spPr>
          <a:xfrm>
            <a:off x="8300494" y="4708252"/>
            <a:ext cx="589730" cy="324000"/>
          </a:xfrm>
          <a:prstGeom prst="rect">
            <a:avLst/>
          </a:prstGeom>
        </p:spPr>
        <p:txBody>
          <a:bodyPr anchor="ctr"/>
          <a:lstStyle>
            <a:lvl1pPr>
              <a:defRPr baseline="0">
                <a:solidFill>
                  <a:srgbClr val="271D6C"/>
                </a:solidFill>
              </a:defRPr>
            </a:lvl1pPr>
          </a:lstStyle>
          <a:p>
            <a:pPr algn="ctr"/>
            <a:fld id="{845CA951-4815-4987-9CD6-BB5D6648C0B5}" type="slidenum">
              <a:rPr lang="nl-NL" sz="1200" smtClean="0"/>
              <a:pPr algn="ctr"/>
              <a:t>‹#›</a:t>
            </a:fld>
            <a:endParaRPr lang="nl-NL" sz="1200" dirty="0"/>
          </a:p>
        </p:txBody>
      </p:sp>
      <p:pic>
        <p:nvPicPr>
          <p:cNvPr id="17" name="Afbeelding 1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a:ln>
            <a:noFill/>
          </a:ln>
          <a:effectLst/>
        </p:spPr>
      </p:pic>
    </p:spTree>
    <p:extLst>
      <p:ext uri="{BB962C8B-B14F-4D97-AF65-F5344CB8AC3E}">
        <p14:creationId xmlns:p14="http://schemas.microsoft.com/office/powerpoint/2010/main" val="2552854814"/>
      </p:ext>
    </p:extLst>
  </p:cSld>
  <p:clrMap bg1="lt1" tx1="dk1" bg2="lt2" tx2="dk2" accent1="accent1" accent2="accent2" accent3="accent3" accent4="accent4" accent5="accent5" accent6="accent6" hlink="hlink" folHlink="folHlink"/>
  <p:sldLayoutIdLst>
    <p:sldLayoutId id="2147483659" r:id="rId1"/>
    <p:sldLayoutId id="2147483653" r:id="rId2"/>
    <p:sldLayoutId id="2147483660" r:id="rId3"/>
    <p:sldLayoutId id="2147483661" r:id="rId4"/>
    <p:sldLayoutId id="2147483665" r:id="rId5"/>
    <p:sldLayoutId id="2147483654" r:id="rId6"/>
    <p:sldLayoutId id="2147483662" r:id="rId7"/>
    <p:sldLayoutId id="2147483663" r:id="rId8"/>
    <p:sldLayoutId id="2147483656" r:id="rId9"/>
    <p:sldLayoutId id="2147483657" r:id="rId10"/>
    <p:sldLayoutId id="2147483655" r:id="rId11"/>
    <p:sldLayoutId id="214748366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a:t>Ronald Nelisse</a:t>
            </a:r>
          </a:p>
        </p:txBody>
      </p:sp>
      <p:sp>
        <p:nvSpPr>
          <p:cNvPr id="4" name="Tijdelijke aanduiding voor tekst 3"/>
          <p:cNvSpPr>
            <a:spLocks noGrp="1"/>
          </p:cNvSpPr>
          <p:nvPr>
            <p:ph type="body" sz="quarter" idx="14"/>
          </p:nvPr>
        </p:nvSpPr>
        <p:spPr>
          <a:xfrm>
            <a:off x="539552" y="2857647"/>
            <a:ext cx="7992690" cy="1313929"/>
          </a:xfrm>
        </p:spPr>
        <p:txBody>
          <a:bodyPr/>
          <a:lstStyle/>
          <a:p>
            <a:r>
              <a:rPr lang="en-US" sz="2400" dirty="0"/>
              <a:t>Recording the Impact of Multinationals on National Accounts in the Netherlands</a:t>
            </a:r>
          </a:p>
        </p:txBody>
      </p:sp>
      <p:sp>
        <p:nvSpPr>
          <p:cNvPr id="5" name="Rechthoek 4"/>
          <p:cNvSpPr/>
          <p:nvPr/>
        </p:nvSpPr>
        <p:spPr>
          <a:xfrm>
            <a:off x="467544" y="2154958"/>
            <a:ext cx="7200800" cy="369332"/>
          </a:xfrm>
          <a:prstGeom prst="rect">
            <a:avLst/>
          </a:prstGeom>
        </p:spPr>
        <p:txBody>
          <a:bodyPr wrap="square">
            <a:spAutoFit/>
          </a:bodyPr>
          <a:lstStyle/>
          <a:p>
            <a:r>
              <a:rPr lang="en-US" dirty="0">
                <a:solidFill>
                  <a:srgbClr val="002060"/>
                </a:solidFill>
              </a:rPr>
              <a:t>Group of Experts on National Accounts, May 2021</a:t>
            </a:r>
          </a:p>
        </p:txBody>
      </p:sp>
    </p:spTree>
    <p:extLst>
      <p:ext uri="{BB962C8B-B14F-4D97-AF65-F5344CB8AC3E}">
        <p14:creationId xmlns:p14="http://schemas.microsoft.com/office/powerpoint/2010/main" val="2293636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10</a:t>
            </a:fld>
            <a:endParaRPr lang="nl-NL" sz="1200" dirty="0"/>
          </a:p>
        </p:txBody>
      </p:sp>
      <p:sp>
        <p:nvSpPr>
          <p:cNvPr id="4" name="Tijdelijke aanduiding voor tekst 3"/>
          <p:cNvSpPr>
            <a:spLocks noGrp="1"/>
          </p:cNvSpPr>
          <p:nvPr>
            <p:ph type="body" sz="quarter" idx="13"/>
          </p:nvPr>
        </p:nvSpPr>
        <p:spPr>
          <a:xfrm>
            <a:off x="467544" y="1131590"/>
            <a:ext cx="7776864" cy="3528392"/>
          </a:xfrm>
        </p:spPr>
        <p:txBody>
          <a:bodyPr>
            <a:normAutofit/>
          </a:bodyPr>
          <a:lstStyle/>
          <a:p>
            <a:r>
              <a:rPr lang="en-US" sz="2000" dirty="0"/>
              <a:t>We don’t have complete data on imports and exports of IP</a:t>
            </a:r>
          </a:p>
          <a:p>
            <a:endParaRPr lang="en-US" sz="2000" dirty="0"/>
          </a:p>
          <a:p>
            <a:r>
              <a:rPr lang="en-US" sz="2000" dirty="0"/>
              <a:t>Study </a:t>
            </a:r>
            <a:r>
              <a:rPr lang="en-US" sz="2000" dirty="0" err="1"/>
              <a:t>focussed</a:t>
            </a:r>
            <a:r>
              <a:rPr lang="en-US" sz="2000" dirty="0"/>
              <a:t> on enterprises that produce R&amp;L services</a:t>
            </a:r>
          </a:p>
          <a:p>
            <a:endParaRPr lang="en-US" sz="2000" dirty="0"/>
          </a:p>
          <a:p>
            <a:r>
              <a:rPr lang="en-US" sz="2000" dirty="0"/>
              <a:t>Complicating factor: What part of turnover from R&amp;L services belongs to imported IP and what part to produced IP?</a:t>
            </a:r>
          </a:p>
          <a:p>
            <a:endParaRPr lang="en-US" sz="2000" dirty="0"/>
          </a:p>
          <a:p>
            <a:r>
              <a:rPr lang="en-US" sz="2000" dirty="0"/>
              <a:t>The excess turnover from R&amp;L services of an enterprise is determined by looking at the number of employees that are working for that enterprise in the Netherlands.</a:t>
            </a:r>
          </a:p>
        </p:txBody>
      </p:sp>
      <p:sp>
        <p:nvSpPr>
          <p:cNvPr id="5" name="Tijdelijke aanduiding voor tekst 4"/>
          <p:cNvSpPr>
            <a:spLocks noGrp="1"/>
          </p:cNvSpPr>
          <p:nvPr>
            <p:ph type="body" sz="quarter" idx="14"/>
          </p:nvPr>
        </p:nvSpPr>
        <p:spPr/>
        <p:txBody>
          <a:bodyPr/>
          <a:lstStyle/>
          <a:p>
            <a:r>
              <a:rPr lang="nl-NL" sz="2800" dirty="0"/>
              <a:t>Trade in </a:t>
            </a:r>
            <a:r>
              <a:rPr lang="nl-NL" sz="2800" dirty="0" err="1"/>
              <a:t>intellectual</a:t>
            </a:r>
            <a:r>
              <a:rPr lang="nl-NL" sz="2800" dirty="0"/>
              <a:t> property</a:t>
            </a:r>
          </a:p>
        </p:txBody>
      </p:sp>
    </p:spTree>
    <p:extLst>
      <p:ext uri="{BB962C8B-B14F-4D97-AF65-F5344CB8AC3E}">
        <p14:creationId xmlns:p14="http://schemas.microsoft.com/office/powerpoint/2010/main" val="3559811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11</a:t>
            </a:fld>
            <a:endParaRPr lang="nl-NL" sz="1200" dirty="0"/>
          </a:p>
        </p:txBody>
      </p:sp>
      <p:sp>
        <p:nvSpPr>
          <p:cNvPr id="5" name="Tijdelijke aanduiding voor tekst 4"/>
          <p:cNvSpPr>
            <a:spLocks noGrp="1"/>
          </p:cNvSpPr>
          <p:nvPr>
            <p:ph type="body" sz="quarter" idx="14"/>
          </p:nvPr>
        </p:nvSpPr>
        <p:spPr/>
        <p:txBody>
          <a:bodyPr/>
          <a:lstStyle/>
          <a:p>
            <a:r>
              <a:rPr lang="nl-NL" sz="2800" dirty="0"/>
              <a:t>Trade in </a:t>
            </a:r>
            <a:r>
              <a:rPr lang="nl-NL" sz="2800" dirty="0" err="1"/>
              <a:t>intellectual</a:t>
            </a:r>
            <a:r>
              <a:rPr lang="nl-NL" sz="2800" dirty="0"/>
              <a:t> property</a:t>
            </a:r>
          </a:p>
        </p:txBody>
      </p:sp>
      <p:graphicFrame>
        <p:nvGraphicFramePr>
          <p:cNvPr id="9" name="Grafiek 8"/>
          <p:cNvGraphicFramePr>
            <a:graphicFrameLocks/>
          </p:cNvGraphicFramePr>
          <p:nvPr>
            <p:extLst>
              <p:ext uri="{D42A27DB-BD31-4B8C-83A1-F6EECF244321}">
                <p14:modId xmlns:p14="http://schemas.microsoft.com/office/powerpoint/2010/main" val="1226006217"/>
              </p:ext>
            </p:extLst>
          </p:nvPr>
        </p:nvGraphicFramePr>
        <p:xfrm>
          <a:off x="2339752" y="987574"/>
          <a:ext cx="4572000" cy="319085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hthoek 3"/>
          <p:cNvSpPr/>
          <p:nvPr/>
        </p:nvSpPr>
        <p:spPr>
          <a:xfrm>
            <a:off x="467544" y="4308142"/>
            <a:ext cx="7848872" cy="400110"/>
          </a:xfrm>
          <a:prstGeom prst="rect">
            <a:avLst/>
          </a:prstGeom>
        </p:spPr>
        <p:txBody>
          <a:bodyPr wrap="square">
            <a:spAutoFit/>
          </a:bodyPr>
          <a:lstStyle/>
          <a:p>
            <a:r>
              <a:rPr lang="en-US" sz="2000" dirty="0">
                <a:solidFill>
                  <a:srgbClr val="271D6C"/>
                </a:solidFill>
              </a:rPr>
              <a:t>For approximately 30 enterprises effect of purchased IP was determined.</a:t>
            </a:r>
          </a:p>
        </p:txBody>
      </p:sp>
    </p:spTree>
    <p:extLst>
      <p:ext uri="{BB962C8B-B14F-4D97-AF65-F5344CB8AC3E}">
        <p14:creationId xmlns:p14="http://schemas.microsoft.com/office/powerpoint/2010/main" val="1601376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12</a:t>
            </a:fld>
            <a:endParaRPr lang="nl-NL" sz="1200" dirty="0"/>
          </a:p>
        </p:txBody>
      </p:sp>
      <p:sp>
        <p:nvSpPr>
          <p:cNvPr id="5" name="Tijdelijke aanduiding voor tekst 4"/>
          <p:cNvSpPr>
            <a:spLocks noGrp="1"/>
          </p:cNvSpPr>
          <p:nvPr>
            <p:ph type="body" sz="quarter" idx="14"/>
          </p:nvPr>
        </p:nvSpPr>
        <p:spPr/>
        <p:txBody>
          <a:bodyPr/>
          <a:lstStyle/>
          <a:p>
            <a:r>
              <a:rPr lang="nl-NL" sz="2800" dirty="0"/>
              <a:t>Trade in </a:t>
            </a:r>
            <a:r>
              <a:rPr lang="nl-NL" sz="2800" dirty="0" err="1"/>
              <a:t>intellectual</a:t>
            </a:r>
            <a:r>
              <a:rPr lang="nl-NL" sz="2800" dirty="0"/>
              <a:t> property</a:t>
            </a:r>
          </a:p>
        </p:txBody>
      </p:sp>
      <p:graphicFrame>
        <p:nvGraphicFramePr>
          <p:cNvPr id="7" name="Grafiek 6"/>
          <p:cNvGraphicFramePr>
            <a:graphicFrameLocks/>
          </p:cNvGraphicFramePr>
          <p:nvPr>
            <p:extLst>
              <p:ext uri="{D42A27DB-BD31-4B8C-83A1-F6EECF244321}">
                <p14:modId xmlns:p14="http://schemas.microsoft.com/office/powerpoint/2010/main" val="746148618"/>
              </p:ext>
            </p:extLst>
          </p:nvPr>
        </p:nvGraphicFramePr>
        <p:xfrm>
          <a:off x="2286000" y="1174750"/>
          <a:ext cx="4572000" cy="279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941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13</a:t>
            </a:fld>
            <a:endParaRPr lang="nl-NL" sz="1200" dirty="0"/>
          </a:p>
        </p:txBody>
      </p:sp>
      <p:sp>
        <p:nvSpPr>
          <p:cNvPr id="5" name="Tijdelijke aanduiding voor tekst 4"/>
          <p:cNvSpPr>
            <a:spLocks noGrp="1"/>
          </p:cNvSpPr>
          <p:nvPr>
            <p:ph type="body" sz="quarter" idx="14"/>
          </p:nvPr>
        </p:nvSpPr>
        <p:spPr/>
        <p:txBody>
          <a:bodyPr/>
          <a:lstStyle/>
          <a:p>
            <a:r>
              <a:rPr lang="nl-NL" sz="2800" dirty="0"/>
              <a:t>Trade in </a:t>
            </a:r>
            <a:r>
              <a:rPr lang="nl-NL" sz="2800" dirty="0" err="1"/>
              <a:t>intellectual</a:t>
            </a:r>
            <a:r>
              <a:rPr lang="nl-NL" sz="2800" dirty="0"/>
              <a:t> property</a:t>
            </a:r>
          </a:p>
        </p:txBody>
      </p:sp>
      <p:graphicFrame>
        <p:nvGraphicFramePr>
          <p:cNvPr id="6" name="Grafiek 5"/>
          <p:cNvGraphicFramePr>
            <a:graphicFrameLocks/>
          </p:cNvGraphicFramePr>
          <p:nvPr/>
        </p:nvGraphicFramePr>
        <p:xfrm>
          <a:off x="2286000" y="1174750"/>
          <a:ext cx="4572000" cy="279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616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14</a:t>
            </a:fld>
            <a:endParaRPr lang="nl-NL" sz="1200" dirty="0"/>
          </a:p>
        </p:txBody>
      </p:sp>
      <p:sp>
        <p:nvSpPr>
          <p:cNvPr id="3" name="Tijdelijke aanduiding voor tekst 2"/>
          <p:cNvSpPr>
            <a:spLocks noGrp="1"/>
          </p:cNvSpPr>
          <p:nvPr>
            <p:ph type="body" sz="quarter" idx="11"/>
          </p:nvPr>
        </p:nvSpPr>
        <p:spPr/>
        <p:txBody>
          <a:bodyPr>
            <a:noAutofit/>
          </a:bodyPr>
          <a:lstStyle/>
          <a:p>
            <a:r>
              <a:rPr lang="en-US" sz="2000" dirty="0"/>
              <a:t>Corporate inversions and trade in IP have a significant influence on macro-economic data in the Netherlands, but this influence is relatively limited with regard to GDP and GNI.</a:t>
            </a:r>
          </a:p>
          <a:p>
            <a:endParaRPr lang="en-US" sz="2000" dirty="0"/>
          </a:p>
          <a:p>
            <a:r>
              <a:rPr lang="en-US" sz="2000" dirty="0"/>
              <a:t>The influence of corporate inversions has increased over recent years resulting in an impact on GNI of 1,2% in 2017.</a:t>
            </a:r>
          </a:p>
          <a:p>
            <a:endParaRPr lang="en-US" sz="2000" dirty="0"/>
          </a:p>
          <a:p>
            <a:r>
              <a:rPr lang="en-US" sz="2000" dirty="0"/>
              <a:t>The influence of the relocation of IP to the Netherlands has been fairly stable over the years from the perspective of GDP and GNI. In 2017 the influence on GDP was 0,4% and on GNI 0,2%. </a:t>
            </a:r>
          </a:p>
          <a:p>
            <a:endParaRPr lang="en-US" sz="2000" dirty="0"/>
          </a:p>
        </p:txBody>
      </p:sp>
      <p:sp>
        <p:nvSpPr>
          <p:cNvPr id="4" name="Tijdelijke aanduiding voor tekst 3"/>
          <p:cNvSpPr>
            <a:spLocks noGrp="1"/>
          </p:cNvSpPr>
          <p:nvPr>
            <p:ph type="body" sz="quarter" idx="14"/>
          </p:nvPr>
        </p:nvSpPr>
        <p:spPr/>
        <p:txBody>
          <a:bodyPr/>
          <a:lstStyle/>
          <a:p>
            <a:r>
              <a:rPr lang="nl-NL" dirty="0" err="1"/>
              <a:t>Conclusion</a:t>
            </a:r>
            <a:r>
              <a:rPr lang="nl-NL" dirty="0"/>
              <a:t> corporate </a:t>
            </a:r>
            <a:r>
              <a:rPr lang="nl-NL" dirty="0" err="1"/>
              <a:t>inversions</a:t>
            </a:r>
            <a:r>
              <a:rPr lang="nl-NL" dirty="0"/>
              <a:t>, </a:t>
            </a:r>
            <a:r>
              <a:rPr lang="nl-NL" dirty="0" err="1"/>
              <a:t>trade</a:t>
            </a:r>
            <a:r>
              <a:rPr lang="nl-NL" dirty="0"/>
              <a:t> in IP</a:t>
            </a:r>
          </a:p>
        </p:txBody>
      </p:sp>
    </p:spTree>
    <p:extLst>
      <p:ext uri="{BB962C8B-B14F-4D97-AF65-F5344CB8AC3E}">
        <p14:creationId xmlns:p14="http://schemas.microsoft.com/office/powerpoint/2010/main" val="1777877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15</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r>
              <a:rPr lang="nl-NL" sz="2000" dirty="0" err="1"/>
              <a:t>Previous</a:t>
            </a:r>
            <a:r>
              <a:rPr lang="nl-NL" sz="2000" dirty="0"/>
              <a:t> </a:t>
            </a:r>
            <a:r>
              <a:rPr lang="nl-NL" sz="2000" dirty="0" err="1"/>
              <a:t>study</a:t>
            </a:r>
            <a:r>
              <a:rPr lang="nl-NL" sz="2000" dirty="0"/>
              <a:t> was a </a:t>
            </a:r>
            <a:r>
              <a:rPr lang="nl-NL" sz="2000" dirty="0" err="1"/>
              <a:t>partial</a:t>
            </a:r>
            <a:r>
              <a:rPr lang="nl-NL" sz="2000" dirty="0"/>
              <a:t> analysis </a:t>
            </a:r>
            <a:r>
              <a:rPr lang="nl-NL" sz="2000" dirty="0" err="1"/>
              <a:t>and</a:t>
            </a:r>
            <a:r>
              <a:rPr lang="nl-NL" sz="2000" dirty="0"/>
              <a:t> </a:t>
            </a:r>
            <a:r>
              <a:rPr lang="nl-NL" sz="2000" dirty="0" err="1"/>
              <a:t>triggered</a:t>
            </a:r>
            <a:r>
              <a:rPr lang="nl-NL" sz="2000" dirty="0"/>
              <a:t> </a:t>
            </a:r>
            <a:r>
              <a:rPr lang="nl-NL" sz="2000" dirty="0" err="1"/>
              <a:t>the</a:t>
            </a:r>
            <a:r>
              <a:rPr lang="nl-NL" sz="2000" dirty="0"/>
              <a:t> </a:t>
            </a:r>
            <a:r>
              <a:rPr lang="nl-NL" sz="2000" dirty="0" err="1"/>
              <a:t>need</a:t>
            </a:r>
            <a:r>
              <a:rPr lang="nl-NL" sz="2000" dirty="0"/>
              <a:t> </a:t>
            </a:r>
            <a:r>
              <a:rPr lang="nl-NL" sz="2000" dirty="0" err="1"/>
              <a:t>for</a:t>
            </a:r>
            <a:r>
              <a:rPr lang="nl-NL" sz="2000" dirty="0"/>
              <a:t> more </a:t>
            </a:r>
            <a:r>
              <a:rPr lang="nl-NL" sz="2000" dirty="0" err="1"/>
              <a:t>thorough</a:t>
            </a:r>
            <a:r>
              <a:rPr lang="nl-NL" sz="2000" dirty="0"/>
              <a:t> analysis of multinationals in </a:t>
            </a:r>
            <a:r>
              <a:rPr lang="nl-NL" sz="2000" dirty="0" err="1"/>
              <a:t>the</a:t>
            </a:r>
            <a:r>
              <a:rPr lang="nl-NL" sz="2000" dirty="0"/>
              <a:t> NFC sector.</a:t>
            </a:r>
          </a:p>
          <a:p>
            <a:endParaRPr lang="nl-NL" sz="2000" dirty="0"/>
          </a:p>
          <a:p>
            <a:r>
              <a:rPr lang="nl-NL" sz="2000" dirty="0"/>
              <a:t>The new analysis </a:t>
            </a:r>
            <a:r>
              <a:rPr lang="nl-NL" sz="2000" dirty="0" err="1"/>
              <a:t>should</a:t>
            </a:r>
            <a:r>
              <a:rPr lang="nl-NL" sz="2000" dirty="0"/>
              <a:t> </a:t>
            </a:r>
            <a:r>
              <a:rPr lang="nl-NL" sz="2000" dirty="0" err="1"/>
              <a:t>be</a:t>
            </a:r>
            <a:r>
              <a:rPr lang="nl-NL" sz="2000" dirty="0"/>
              <a:t> </a:t>
            </a:r>
            <a:r>
              <a:rPr lang="nl-NL" sz="2000" dirty="0" err="1"/>
              <a:t>able</a:t>
            </a:r>
            <a:r>
              <a:rPr lang="nl-NL" sz="2000" dirty="0"/>
              <a:t> </a:t>
            </a:r>
            <a:r>
              <a:rPr lang="nl-NL" sz="2000" dirty="0" err="1"/>
              <a:t>to</a:t>
            </a:r>
            <a:r>
              <a:rPr lang="nl-NL" sz="2000" dirty="0"/>
              <a:t> </a:t>
            </a:r>
            <a:r>
              <a:rPr lang="nl-NL" sz="2000" dirty="0" err="1"/>
              <a:t>answer</a:t>
            </a:r>
            <a:r>
              <a:rPr lang="nl-NL" sz="2000" dirty="0"/>
              <a:t> </a:t>
            </a:r>
            <a:r>
              <a:rPr lang="nl-NL" sz="2000" dirty="0" err="1"/>
              <a:t>some</a:t>
            </a:r>
            <a:r>
              <a:rPr lang="nl-NL" sz="2000" dirty="0"/>
              <a:t> </a:t>
            </a:r>
            <a:r>
              <a:rPr lang="nl-NL" sz="2000" dirty="0" err="1"/>
              <a:t>key</a:t>
            </a:r>
            <a:r>
              <a:rPr lang="nl-NL" sz="2000" dirty="0"/>
              <a:t> National Accounts </a:t>
            </a:r>
            <a:r>
              <a:rPr lang="nl-NL" sz="2000" dirty="0" err="1"/>
              <a:t>questions</a:t>
            </a:r>
            <a:r>
              <a:rPr lang="nl-NL" sz="2000" dirty="0"/>
              <a:t>, </a:t>
            </a:r>
            <a:r>
              <a:rPr lang="nl-NL" sz="2000" dirty="0" err="1"/>
              <a:t>including</a:t>
            </a:r>
            <a:r>
              <a:rPr lang="nl-NL" sz="2000" dirty="0"/>
              <a:t> </a:t>
            </a:r>
            <a:r>
              <a:rPr lang="nl-NL" sz="2000" dirty="0" err="1"/>
              <a:t>the</a:t>
            </a:r>
            <a:r>
              <a:rPr lang="nl-NL" sz="2000" dirty="0"/>
              <a:t> impact of multinationals on </a:t>
            </a:r>
            <a:r>
              <a:rPr lang="nl-NL" sz="2000" dirty="0" err="1"/>
              <a:t>income</a:t>
            </a:r>
            <a:r>
              <a:rPr lang="nl-NL" sz="2000" dirty="0"/>
              <a:t> </a:t>
            </a:r>
            <a:r>
              <a:rPr lang="nl-NL" sz="2000" dirty="0" err="1"/>
              <a:t>and</a:t>
            </a:r>
            <a:r>
              <a:rPr lang="nl-NL" sz="2000" dirty="0"/>
              <a:t> </a:t>
            </a:r>
            <a:r>
              <a:rPr lang="nl-NL" sz="2000" dirty="0" err="1"/>
              <a:t>saving</a:t>
            </a:r>
            <a:r>
              <a:rPr lang="nl-NL" sz="2000" dirty="0"/>
              <a:t>. </a:t>
            </a:r>
          </a:p>
          <a:p>
            <a:endParaRPr lang="nl-NL" sz="2000" dirty="0"/>
          </a:p>
          <a:p>
            <a:r>
              <a:rPr lang="nl-NL" sz="2000" dirty="0" err="1"/>
              <a:t>Splitting</a:t>
            </a:r>
            <a:r>
              <a:rPr lang="nl-NL" sz="2000" dirty="0"/>
              <a:t> </a:t>
            </a:r>
            <a:r>
              <a:rPr lang="nl-NL" sz="2000" dirty="0" err="1"/>
              <a:t>the</a:t>
            </a:r>
            <a:r>
              <a:rPr lang="nl-NL" sz="2000" dirty="0"/>
              <a:t> NFC sector </a:t>
            </a:r>
            <a:r>
              <a:rPr lang="nl-NL" sz="2000" dirty="0" err="1"/>
              <a:t>into</a:t>
            </a:r>
            <a:r>
              <a:rPr lang="nl-NL" sz="2000" dirty="0"/>
              <a:t> </a:t>
            </a:r>
            <a:r>
              <a:rPr lang="nl-NL" sz="2000" dirty="0" err="1"/>
              <a:t>subsectors</a:t>
            </a:r>
            <a:r>
              <a:rPr lang="nl-NL" sz="2000" dirty="0"/>
              <a:t> is a way </a:t>
            </a:r>
            <a:r>
              <a:rPr lang="nl-NL" sz="2000" dirty="0" err="1"/>
              <a:t>to</a:t>
            </a:r>
            <a:r>
              <a:rPr lang="nl-NL" sz="2000" dirty="0"/>
              <a:t> do </a:t>
            </a:r>
            <a:r>
              <a:rPr lang="nl-NL" sz="2000" dirty="0" err="1"/>
              <a:t>this</a:t>
            </a:r>
            <a:r>
              <a:rPr lang="nl-NL" sz="2000" dirty="0"/>
              <a:t> </a:t>
            </a:r>
            <a:r>
              <a:rPr lang="nl-NL" sz="2000" dirty="0" err="1"/>
              <a:t>and</a:t>
            </a:r>
            <a:r>
              <a:rPr lang="nl-NL" sz="2000" dirty="0"/>
              <a:t> </a:t>
            </a:r>
            <a:r>
              <a:rPr lang="nl-NL" sz="2000" dirty="0" err="1"/>
              <a:t>aligns</a:t>
            </a:r>
            <a:r>
              <a:rPr lang="nl-NL" sz="2000" dirty="0"/>
              <a:t> </a:t>
            </a:r>
            <a:r>
              <a:rPr lang="nl-NL" sz="2000" dirty="0" err="1"/>
              <a:t>with</a:t>
            </a:r>
            <a:r>
              <a:rPr lang="nl-NL" sz="2000" dirty="0"/>
              <a:t> </a:t>
            </a:r>
            <a:r>
              <a:rPr lang="nl-NL" sz="2000" dirty="0" err="1"/>
              <a:t>international</a:t>
            </a:r>
            <a:r>
              <a:rPr lang="nl-NL" sz="2000" dirty="0"/>
              <a:t> </a:t>
            </a:r>
            <a:r>
              <a:rPr lang="nl-NL" sz="2000" dirty="0" err="1"/>
              <a:t>statistical</a:t>
            </a:r>
            <a:r>
              <a:rPr lang="nl-NL" sz="2000" dirty="0"/>
              <a:t> </a:t>
            </a:r>
            <a:r>
              <a:rPr lang="nl-NL" sz="2000" dirty="0" err="1"/>
              <a:t>developments</a:t>
            </a:r>
            <a:r>
              <a:rPr lang="nl-NL" sz="2000" dirty="0"/>
              <a:t> </a:t>
            </a:r>
            <a:r>
              <a:rPr lang="nl-NL" sz="2000" dirty="0" err="1"/>
              <a:t>and</a:t>
            </a:r>
            <a:r>
              <a:rPr lang="nl-NL" sz="2000" dirty="0"/>
              <a:t> user </a:t>
            </a:r>
            <a:r>
              <a:rPr lang="nl-NL" sz="2000" dirty="0" err="1"/>
              <a:t>demands</a:t>
            </a:r>
            <a:r>
              <a:rPr lang="nl-NL" sz="2000" dirty="0"/>
              <a:t>.</a:t>
            </a:r>
          </a:p>
          <a:p>
            <a:endParaRPr lang="nl-NL" sz="2000" dirty="0"/>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solidFill>
                  <a:schemeClr val="accent5"/>
                </a:solidFill>
              </a:rPr>
              <a:t>A new </a:t>
            </a:r>
            <a:r>
              <a:rPr lang="nl-NL" dirty="0" err="1">
                <a:solidFill>
                  <a:schemeClr val="accent5"/>
                </a:solidFill>
              </a:rPr>
              <a:t>study</a:t>
            </a:r>
            <a:r>
              <a:rPr lang="nl-NL" dirty="0">
                <a:solidFill>
                  <a:schemeClr val="accent5"/>
                </a:solidFill>
              </a:rPr>
              <a:t>: Multinationals </a:t>
            </a:r>
            <a:r>
              <a:rPr lang="nl-NL" dirty="0"/>
              <a:t>in </a:t>
            </a:r>
            <a:r>
              <a:rPr lang="nl-NL" dirty="0" err="1"/>
              <a:t>the</a:t>
            </a:r>
            <a:r>
              <a:rPr lang="nl-NL" dirty="0"/>
              <a:t> NFC sector</a:t>
            </a:r>
          </a:p>
        </p:txBody>
      </p:sp>
    </p:spTree>
    <p:extLst>
      <p:ext uri="{BB962C8B-B14F-4D97-AF65-F5344CB8AC3E}">
        <p14:creationId xmlns:p14="http://schemas.microsoft.com/office/powerpoint/2010/main" val="960127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16</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Autofit/>
          </a:bodyPr>
          <a:lstStyle/>
          <a:p>
            <a:r>
              <a:rPr lang="nl-NL" sz="2000" dirty="0"/>
              <a:t>SNA 2008 </a:t>
            </a:r>
            <a:r>
              <a:rPr lang="nl-NL" sz="2000" dirty="0" err="1"/>
              <a:t>proposes</a:t>
            </a:r>
            <a:r>
              <a:rPr lang="nl-NL" sz="2000" dirty="0"/>
              <a:t> </a:t>
            </a:r>
            <a:r>
              <a:rPr lang="nl-NL" sz="2000" dirty="0" err="1"/>
              <a:t>the</a:t>
            </a:r>
            <a:r>
              <a:rPr lang="nl-NL" sz="2000" dirty="0"/>
              <a:t> </a:t>
            </a:r>
            <a:r>
              <a:rPr lang="nl-NL" sz="2000" dirty="0" err="1"/>
              <a:t>use</a:t>
            </a:r>
            <a:r>
              <a:rPr lang="nl-NL" sz="2000" dirty="0"/>
              <a:t> of </a:t>
            </a:r>
            <a:r>
              <a:rPr lang="nl-NL" sz="2000" dirty="0" err="1"/>
              <a:t>subsectors</a:t>
            </a:r>
            <a:endParaRPr lang="nl-NL" sz="2000" dirty="0"/>
          </a:p>
          <a:p>
            <a:pPr marL="1371600" lvl="2" indent="-457200">
              <a:buFont typeface="+mj-lt"/>
              <a:buAutoNum type="arabicPeriod"/>
            </a:pPr>
            <a:r>
              <a:rPr lang="nl-NL" sz="2000" dirty="0">
                <a:solidFill>
                  <a:srgbClr val="271D6C"/>
                </a:solidFill>
              </a:rPr>
              <a:t>Public non-financial </a:t>
            </a:r>
            <a:r>
              <a:rPr lang="nl-NL" sz="2000" dirty="0" err="1">
                <a:solidFill>
                  <a:srgbClr val="271D6C"/>
                </a:solidFill>
              </a:rPr>
              <a:t>corporations</a:t>
            </a:r>
            <a:endParaRPr lang="nl-NL" sz="2000" dirty="0">
              <a:solidFill>
                <a:srgbClr val="271D6C"/>
              </a:solidFill>
            </a:endParaRPr>
          </a:p>
          <a:p>
            <a:pPr marL="1371600" lvl="2" indent="-457200">
              <a:buFont typeface="+mj-lt"/>
              <a:buAutoNum type="arabicPeriod"/>
            </a:pPr>
            <a:r>
              <a:rPr lang="nl-NL" sz="2000" dirty="0">
                <a:solidFill>
                  <a:srgbClr val="271D6C"/>
                </a:solidFill>
              </a:rPr>
              <a:t>National private non-financial </a:t>
            </a:r>
            <a:r>
              <a:rPr lang="nl-NL" sz="2000" dirty="0" err="1">
                <a:solidFill>
                  <a:srgbClr val="271D6C"/>
                </a:solidFill>
              </a:rPr>
              <a:t>corporations</a:t>
            </a:r>
            <a:endParaRPr lang="nl-NL" sz="2000" dirty="0">
              <a:solidFill>
                <a:srgbClr val="271D6C"/>
              </a:solidFill>
            </a:endParaRPr>
          </a:p>
          <a:p>
            <a:pPr marL="1371600" lvl="2" indent="-457200">
              <a:buFont typeface="+mj-lt"/>
              <a:buAutoNum type="arabicPeriod"/>
            </a:pPr>
            <a:r>
              <a:rPr lang="nl-NL" sz="2000" dirty="0" err="1">
                <a:solidFill>
                  <a:srgbClr val="271D6C"/>
                </a:solidFill>
              </a:rPr>
              <a:t>Foreign</a:t>
            </a:r>
            <a:r>
              <a:rPr lang="nl-NL" sz="2000" dirty="0">
                <a:solidFill>
                  <a:srgbClr val="271D6C"/>
                </a:solidFill>
              </a:rPr>
              <a:t> </a:t>
            </a:r>
            <a:r>
              <a:rPr lang="nl-NL" sz="2000" dirty="0" err="1">
                <a:solidFill>
                  <a:srgbClr val="271D6C"/>
                </a:solidFill>
              </a:rPr>
              <a:t>controlled</a:t>
            </a:r>
            <a:r>
              <a:rPr lang="nl-NL" sz="2000" dirty="0">
                <a:solidFill>
                  <a:srgbClr val="271D6C"/>
                </a:solidFill>
              </a:rPr>
              <a:t> non-financial </a:t>
            </a:r>
            <a:r>
              <a:rPr lang="nl-NL" sz="2000" dirty="0" err="1">
                <a:solidFill>
                  <a:srgbClr val="271D6C"/>
                </a:solidFill>
              </a:rPr>
              <a:t>corporations</a:t>
            </a:r>
            <a:r>
              <a:rPr lang="nl-NL" sz="2000" dirty="0">
                <a:solidFill>
                  <a:srgbClr val="271D6C"/>
                </a:solidFill>
              </a:rPr>
              <a:t> (</a:t>
            </a:r>
            <a:r>
              <a:rPr lang="nl-NL" sz="2000" dirty="0" err="1">
                <a:solidFill>
                  <a:srgbClr val="271D6C"/>
                </a:solidFill>
              </a:rPr>
              <a:t>which</a:t>
            </a:r>
            <a:r>
              <a:rPr lang="nl-NL" sz="2000" dirty="0">
                <a:solidFill>
                  <a:srgbClr val="271D6C"/>
                </a:solidFill>
              </a:rPr>
              <a:t> </a:t>
            </a:r>
            <a:r>
              <a:rPr lang="nl-NL" sz="2000" dirty="0" err="1">
                <a:solidFill>
                  <a:srgbClr val="271D6C"/>
                </a:solidFill>
              </a:rPr>
              <a:t>can</a:t>
            </a:r>
            <a:r>
              <a:rPr lang="nl-NL" sz="2000" dirty="0">
                <a:solidFill>
                  <a:srgbClr val="271D6C"/>
                </a:solidFill>
              </a:rPr>
              <a:t> </a:t>
            </a:r>
            <a:r>
              <a:rPr lang="nl-NL" sz="2000" dirty="0" err="1">
                <a:solidFill>
                  <a:srgbClr val="271D6C"/>
                </a:solidFill>
              </a:rPr>
              <a:t>be</a:t>
            </a:r>
            <a:r>
              <a:rPr lang="nl-NL" sz="2000" dirty="0">
                <a:solidFill>
                  <a:srgbClr val="271D6C"/>
                </a:solidFill>
              </a:rPr>
              <a:t> </a:t>
            </a:r>
            <a:r>
              <a:rPr lang="nl-NL" sz="2000" dirty="0" err="1">
                <a:solidFill>
                  <a:srgbClr val="271D6C"/>
                </a:solidFill>
              </a:rPr>
              <a:t>seen</a:t>
            </a:r>
            <a:r>
              <a:rPr lang="nl-NL" sz="2000" dirty="0">
                <a:solidFill>
                  <a:srgbClr val="271D6C"/>
                </a:solidFill>
              </a:rPr>
              <a:t> as </a:t>
            </a:r>
            <a:r>
              <a:rPr lang="nl-NL" sz="2000" dirty="0" err="1">
                <a:solidFill>
                  <a:srgbClr val="271D6C"/>
                </a:solidFill>
              </a:rPr>
              <a:t>foreign</a:t>
            </a:r>
            <a:r>
              <a:rPr lang="nl-NL" sz="2000" dirty="0">
                <a:solidFill>
                  <a:srgbClr val="271D6C"/>
                </a:solidFill>
              </a:rPr>
              <a:t> multinationals).</a:t>
            </a:r>
          </a:p>
          <a:p>
            <a:endParaRPr lang="nl-NL" sz="2000" dirty="0">
              <a:latin typeface="+mn-lt"/>
            </a:endParaRPr>
          </a:p>
          <a:p>
            <a:r>
              <a:rPr lang="nl-NL" sz="2000" dirty="0" err="1"/>
              <a:t>Instead</a:t>
            </a:r>
            <a:r>
              <a:rPr lang="nl-NL" sz="2000" dirty="0"/>
              <a:t> of 1 </a:t>
            </a:r>
            <a:r>
              <a:rPr lang="nl-NL" sz="2000" dirty="0" err="1"/>
              <a:t>and</a:t>
            </a:r>
            <a:r>
              <a:rPr lang="nl-NL" sz="2000" dirty="0"/>
              <a:t> 2 we </a:t>
            </a:r>
            <a:r>
              <a:rPr lang="nl-NL" sz="2000" dirty="0" err="1"/>
              <a:t>opted</a:t>
            </a:r>
            <a:r>
              <a:rPr lang="nl-NL" sz="2000" dirty="0"/>
              <a:t> </a:t>
            </a:r>
            <a:r>
              <a:rPr lang="nl-NL" sz="2000" dirty="0" err="1"/>
              <a:t>for</a:t>
            </a:r>
            <a:r>
              <a:rPr lang="nl-NL" sz="2000" dirty="0"/>
              <a:t> a split </a:t>
            </a:r>
            <a:r>
              <a:rPr lang="nl-NL" sz="2000" dirty="0" err="1"/>
              <a:t>into</a:t>
            </a:r>
            <a:r>
              <a:rPr lang="nl-NL" sz="2000" dirty="0"/>
              <a:t> </a:t>
            </a:r>
          </a:p>
          <a:p>
            <a:pPr marL="1371600" lvl="2" indent="-457200">
              <a:buFont typeface="Arial" panose="020B0604020202020204" pitchFamily="34" charset="0"/>
              <a:buChar char="•"/>
            </a:pPr>
            <a:r>
              <a:rPr lang="nl-NL" sz="2000" dirty="0">
                <a:solidFill>
                  <a:srgbClr val="271D6C"/>
                </a:solidFill>
                <a:latin typeface="+mn-lt"/>
              </a:rPr>
              <a:t>Dutch multinationals, </a:t>
            </a:r>
          </a:p>
          <a:p>
            <a:pPr marL="1371600" lvl="2" indent="-457200">
              <a:buFont typeface="Arial" panose="020B0604020202020204" pitchFamily="34" charset="0"/>
              <a:buChar char="•"/>
            </a:pPr>
            <a:r>
              <a:rPr lang="nl-NL" sz="2000" dirty="0">
                <a:solidFill>
                  <a:srgbClr val="271D6C"/>
                </a:solidFill>
              </a:rPr>
              <a:t>L</a:t>
            </a:r>
            <a:r>
              <a:rPr lang="nl-NL" sz="2000" dirty="0">
                <a:solidFill>
                  <a:srgbClr val="271D6C"/>
                </a:solidFill>
                <a:latin typeface="+mn-lt"/>
              </a:rPr>
              <a:t>arge </a:t>
            </a:r>
            <a:r>
              <a:rPr lang="nl-NL" sz="2000" dirty="0" err="1">
                <a:solidFill>
                  <a:srgbClr val="271D6C"/>
                </a:solidFill>
                <a:latin typeface="+mn-lt"/>
              </a:rPr>
              <a:t>corporations</a:t>
            </a:r>
            <a:endParaRPr lang="nl-NL" sz="2000" dirty="0">
              <a:solidFill>
                <a:srgbClr val="271D6C"/>
              </a:solidFill>
              <a:latin typeface="+mn-lt"/>
            </a:endParaRPr>
          </a:p>
          <a:p>
            <a:pPr marL="1371600" lvl="2" indent="-457200">
              <a:buFont typeface="Arial" panose="020B0604020202020204" pitchFamily="34" charset="0"/>
              <a:buChar char="•"/>
            </a:pPr>
            <a:r>
              <a:rPr lang="nl-NL" sz="2000" dirty="0">
                <a:solidFill>
                  <a:srgbClr val="271D6C"/>
                </a:solidFill>
              </a:rPr>
              <a:t>S</a:t>
            </a:r>
            <a:r>
              <a:rPr lang="nl-NL" sz="2000" dirty="0">
                <a:solidFill>
                  <a:srgbClr val="271D6C"/>
                </a:solidFill>
                <a:latin typeface="+mn-lt"/>
              </a:rPr>
              <a:t>mall </a:t>
            </a:r>
            <a:r>
              <a:rPr lang="nl-NL" sz="2000" dirty="0" err="1">
                <a:solidFill>
                  <a:srgbClr val="271D6C"/>
                </a:solidFill>
                <a:latin typeface="+mn-lt"/>
              </a:rPr>
              <a:t>and</a:t>
            </a:r>
            <a:r>
              <a:rPr lang="nl-NL" sz="2000" dirty="0">
                <a:solidFill>
                  <a:srgbClr val="271D6C"/>
                </a:solidFill>
                <a:latin typeface="+mn-lt"/>
              </a:rPr>
              <a:t> medium </a:t>
            </a:r>
            <a:r>
              <a:rPr lang="nl-NL" sz="2000" dirty="0" err="1">
                <a:solidFill>
                  <a:srgbClr val="271D6C"/>
                </a:solidFill>
                <a:latin typeface="+mn-lt"/>
              </a:rPr>
              <a:t>sized</a:t>
            </a:r>
            <a:r>
              <a:rPr lang="nl-NL" sz="2000" dirty="0">
                <a:solidFill>
                  <a:srgbClr val="271D6C"/>
                </a:solidFill>
                <a:latin typeface="+mn-lt"/>
              </a:rPr>
              <a:t> </a:t>
            </a:r>
            <a:r>
              <a:rPr lang="nl-NL" sz="2000" dirty="0" err="1">
                <a:solidFill>
                  <a:srgbClr val="271D6C"/>
                </a:solidFill>
                <a:latin typeface="+mn-lt"/>
              </a:rPr>
              <a:t>corporations</a:t>
            </a:r>
            <a:endParaRPr lang="nl-NL" sz="2000" dirty="0">
              <a:solidFill>
                <a:srgbClr val="271D6C"/>
              </a:solidFill>
              <a:latin typeface="+mn-lt"/>
            </a:endParaRPr>
          </a:p>
          <a:p>
            <a:endParaRPr lang="nl-NL" sz="2000" dirty="0"/>
          </a:p>
          <a:p>
            <a:endParaRPr lang="nl-NL" sz="2000" dirty="0"/>
          </a:p>
        </p:txBody>
      </p:sp>
      <p:sp>
        <p:nvSpPr>
          <p:cNvPr id="5" name="Tijdelijke aanduiding voor tekst 4"/>
          <p:cNvSpPr>
            <a:spLocks noGrp="1"/>
          </p:cNvSpPr>
          <p:nvPr>
            <p:ph type="body" sz="quarter" idx="14"/>
          </p:nvPr>
        </p:nvSpPr>
        <p:spPr/>
        <p:txBody>
          <a:bodyPr/>
          <a:lstStyle/>
          <a:p>
            <a:r>
              <a:rPr lang="nl-NL" dirty="0"/>
              <a:t>A new </a:t>
            </a:r>
            <a:r>
              <a:rPr lang="nl-NL" dirty="0" err="1"/>
              <a:t>study</a:t>
            </a:r>
            <a:r>
              <a:rPr lang="nl-NL" dirty="0"/>
              <a:t>: Multinationals in </a:t>
            </a:r>
            <a:r>
              <a:rPr lang="nl-NL" dirty="0" err="1"/>
              <a:t>the</a:t>
            </a:r>
            <a:r>
              <a:rPr lang="nl-NL" dirty="0"/>
              <a:t> NFC sector</a:t>
            </a:r>
          </a:p>
        </p:txBody>
      </p:sp>
    </p:spTree>
    <p:extLst>
      <p:ext uri="{BB962C8B-B14F-4D97-AF65-F5344CB8AC3E}">
        <p14:creationId xmlns:p14="http://schemas.microsoft.com/office/powerpoint/2010/main" val="3741030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17</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Autofit/>
          </a:bodyPr>
          <a:lstStyle/>
          <a:p>
            <a:r>
              <a:rPr lang="nl-NL" sz="2000" dirty="0" err="1"/>
              <a:t>Aligning</a:t>
            </a:r>
            <a:r>
              <a:rPr lang="nl-NL" sz="2000" dirty="0"/>
              <a:t> micro data </a:t>
            </a:r>
            <a:r>
              <a:rPr lang="nl-NL" sz="2000" dirty="0" err="1"/>
              <a:t>and</a:t>
            </a:r>
            <a:r>
              <a:rPr lang="nl-NL" sz="2000" dirty="0"/>
              <a:t> macro data in </a:t>
            </a:r>
            <a:r>
              <a:rPr lang="nl-NL" sz="2000" dirty="0" err="1"/>
              <a:t>the</a:t>
            </a:r>
            <a:r>
              <a:rPr lang="nl-NL" sz="2000" dirty="0"/>
              <a:t> National Accounts </a:t>
            </a:r>
            <a:r>
              <a:rPr lang="nl-NL" sz="2000" dirty="0" err="1"/>
              <a:t>can</a:t>
            </a:r>
            <a:r>
              <a:rPr lang="nl-NL" sz="2000" dirty="0"/>
              <a:t> </a:t>
            </a:r>
            <a:r>
              <a:rPr lang="nl-NL" sz="2000" dirty="0" err="1"/>
              <a:t>be</a:t>
            </a:r>
            <a:r>
              <a:rPr lang="nl-NL" sz="2000" dirty="0"/>
              <a:t> </a:t>
            </a:r>
            <a:r>
              <a:rPr lang="nl-NL" sz="2000" dirty="0" err="1"/>
              <a:t>done</a:t>
            </a:r>
            <a:r>
              <a:rPr lang="nl-NL" sz="2000" dirty="0"/>
              <a:t> in different </a:t>
            </a:r>
            <a:r>
              <a:rPr lang="nl-NL" sz="2000" dirty="0" err="1"/>
              <a:t>ways</a:t>
            </a:r>
            <a:r>
              <a:rPr lang="nl-NL" sz="2000" dirty="0"/>
              <a:t>. </a:t>
            </a:r>
          </a:p>
          <a:p>
            <a:pPr marL="1257300" lvl="2" indent="-342900">
              <a:buFont typeface="Arial" panose="020B0604020202020204" pitchFamily="34" charset="0"/>
              <a:buChar char="•"/>
            </a:pPr>
            <a:r>
              <a:rPr lang="nl-NL" sz="2000" dirty="0">
                <a:solidFill>
                  <a:srgbClr val="271D6C"/>
                </a:solidFill>
              </a:rPr>
              <a:t>We </a:t>
            </a:r>
            <a:r>
              <a:rPr lang="nl-NL" sz="2000" dirty="0" err="1">
                <a:solidFill>
                  <a:srgbClr val="271D6C"/>
                </a:solidFill>
              </a:rPr>
              <a:t>opted</a:t>
            </a:r>
            <a:r>
              <a:rPr lang="nl-NL" sz="2000" dirty="0">
                <a:solidFill>
                  <a:srgbClr val="271D6C"/>
                </a:solidFill>
              </a:rPr>
              <a:t> </a:t>
            </a:r>
            <a:r>
              <a:rPr lang="nl-NL" sz="2000" dirty="0" err="1">
                <a:solidFill>
                  <a:srgbClr val="271D6C"/>
                </a:solidFill>
              </a:rPr>
              <a:t>for</a:t>
            </a:r>
            <a:r>
              <a:rPr lang="nl-NL" sz="2000" dirty="0">
                <a:solidFill>
                  <a:srgbClr val="271D6C"/>
                </a:solidFill>
              </a:rPr>
              <a:t> a ‘full micro data approach’ </a:t>
            </a:r>
          </a:p>
          <a:p>
            <a:pPr marL="1257300" lvl="2" indent="-342900">
              <a:buFont typeface="Arial" panose="020B0604020202020204" pitchFamily="34" charset="0"/>
              <a:buChar char="•"/>
            </a:pPr>
            <a:r>
              <a:rPr lang="nl-NL" sz="2000" dirty="0" err="1">
                <a:solidFill>
                  <a:srgbClr val="271D6C"/>
                </a:solidFill>
              </a:rPr>
              <a:t>By</a:t>
            </a:r>
            <a:r>
              <a:rPr lang="nl-NL" sz="2000" dirty="0">
                <a:solidFill>
                  <a:srgbClr val="271D6C"/>
                </a:solidFill>
              </a:rPr>
              <a:t> </a:t>
            </a:r>
            <a:r>
              <a:rPr lang="nl-NL" sz="2000" dirty="0" err="1">
                <a:solidFill>
                  <a:srgbClr val="271D6C"/>
                </a:solidFill>
              </a:rPr>
              <a:t>using</a:t>
            </a:r>
            <a:r>
              <a:rPr lang="nl-NL" sz="2000" dirty="0">
                <a:solidFill>
                  <a:srgbClr val="271D6C"/>
                </a:solidFill>
              </a:rPr>
              <a:t> </a:t>
            </a:r>
            <a:r>
              <a:rPr lang="nl-NL" sz="2000" dirty="0" err="1">
                <a:solidFill>
                  <a:srgbClr val="271D6C"/>
                </a:solidFill>
              </a:rPr>
              <a:t>all</a:t>
            </a:r>
            <a:r>
              <a:rPr lang="nl-NL" sz="2000" dirty="0">
                <a:solidFill>
                  <a:srgbClr val="271D6C"/>
                </a:solidFill>
              </a:rPr>
              <a:t> data sources </a:t>
            </a:r>
            <a:r>
              <a:rPr lang="nl-NL" sz="2000" dirty="0" err="1">
                <a:solidFill>
                  <a:srgbClr val="271D6C"/>
                </a:solidFill>
              </a:rPr>
              <a:t>used</a:t>
            </a:r>
            <a:r>
              <a:rPr lang="nl-NL" sz="2000" dirty="0">
                <a:solidFill>
                  <a:srgbClr val="271D6C"/>
                </a:solidFill>
              </a:rPr>
              <a:t> in NA </a:t>
            </a:r>
            <a:r>
              <a:rPr lang="nl-NL" sz="2000" dirty="0" err="1">
                <a:solidFill>
                  <a:srgbClr val="271D6C"/>
                </a:solidFill>
              </a:rPr>
              <a:t>such</a:t>
            </a:r>
            <a:r>
              <a:rPr lang="nl-NL" sz="2000" dirty="0">
                <a:solidFill>
                  <a:srgbClr val="271D6C"/>
                </a:solidFill>
              </a:rPr>
              <a:t> as </a:t>
            </a:r>
            <a:r>
              <a:rPr lang="nl-NL" sz="2000" dirty="0" err="1">
                <a:solidFill>
                  <a:srgbClr val="271D6C"/>
                </a:solidFill>
              </a:rPr>
              <a:t>Structural</a:t>
            </a:r>
            <a:r>
              <a:rPr lang="nl-NL" sz="2000" dirty="0">
                <a:solidFill>
                  <a:srgbClr val="271D6C"/>
                </a:solidFill>
              </a:rPr>
              <a:t> Business Statistics, investment </a:t>
            </a:r>
            <a:r>
              <a:rPr lang="nl-NL" sz="2000" dirty="0" err="1">
                <a:solidFill>
                  <a:srgbClr val="271D6C"/>
                </a:solidFill>
              </a:rPr>
              <a:t>statistics</a:t>
            </a:r>
            <a:r>
              <a:rPr lang="nl-NL" sz="2000" dirty="0">
                <a:solidFill>
                  <a:srgbClr val="271D6C"/>
                </a:solidFill>
              </a:rPr>
              <a:t>, </a:t>
            </a:r>
            <a:r>
              <a:rPr lang="nl-NL" sz="2000" dirty="0" err="1">
                <a:solidFill>
                  <a:srgbClr val="271D6C"/>
                </a:solidFill>
              </a:rPr>
              <a:t>labour</a:t>
            </a:r>
            <a:r>
              <a:rPr lang="nl-NL" sz="2000" dirty="0">
                <a:solidFill>
                  <a:srgbClr val="271D6C"/>
                </a:solidFill>
              </a:rPr>
              <a:t> </a:t>
            </a:r>
            <a:r>
              <a:rPr lang="nl-NL" sz="2000" dirty="0" err="1">
                <a:solidFill>
                  <a:srgbClr val="271D6C"/>
                </a:solidFill>
              </a:rPr>
              <a:t>statistics</a:t>
            </a:r>
            <a:r>
              <a:rPr lang="nl-NL" sz="2000" dirty="0">
                <a:solidFill>
                  <a:srgbClr val="271D6C"/>
                </a:solidFill>
              </a:rPr>
              <a:t> in </a:t>
            </a:r>
            <a:r>
              <a:rPr lang="nl-NL" sz="2000" dirty="0" err="1">
                <a:solidFill>
                  <a:srgbClr val="271D6C"/>
                </a:solidFill>
              </a:rPr>
              <a:t>addition</a:t>
            </a:r>
            <a:r>
              <a:rPr lang="nl-NL" sz="2000" dirty="0">
                <a:solidFill>
                  <a:srgbClr val="271D6C"/>
                </a:solidFill>
              </a:rPr>
              <a:t> </a:t>
            </a:r>
            <a:r>
              <a:rPr lang="nl-NL" sz="2000" dirty="0" err="1">
                <a:solidFill>
                  <a:srgbClr val="271D6C"/>
                </a:solidFill>
              </a:rPr>
              <a:t>to</a:t>
            </a:r>
            <a:r>
              <a:rPr lang="nl-NL" sz="2000" dirty="0">
                <a:solidFill>
                  <a:srgbClr val="271D6C"/>
                </a:solidFill>
              </a:rPr>
              <a:t> Sector Accounts data.</a:t>
            </a:r>
          </a:p>
          <a:p>
            <a:pPr marL="1257300" lvl="2" indent="-342900">
              <a:buFont typeface="Arial" panose="020B0604020202020204" pitchFamily="34" charset="0"/>
              <a:buChar char="•"/>
            </a:pPr>
            <a:r>
              <a:rPr lang="nl-NL" sz="2000" dirty="0">
                <a:solidFill>
                  <a:srgbClr val="271D6C"/>
                </a:solidFill>
              </a:rPr>
              <a:t>We </a:t>
            </a:r>
            <a:r>
              <a:rPr lang="nl-NL" sz="2000" dirty="0" err="1">
                <a:solidFill>
                  <a:srgbClr val="271D6C"/>
                </a:solidFill>
              </a:rPr>
              <a:t>estimated</a:t>
            </a:r>
            <a:r>
              <a:rPr lang="nl-NL" sz="2000" dirty="0">
                <a:solidFill>
                  <a:srgbClr val="271D6C"/>
                </a:solidFill>
              </a:rPr>
              <a:t> </a:t>
            </a:r>
            <a:r>
              <a:rPr lang="nl-NL" sz="2000" dirty="0" err="1">
                <a:solidFill>
                  <a:srgbClr val="271D6C"/>
                </a:solidFill>
              </a:rPr>
              <a:t>the</a:t>
            </a:r>
            <a:r>
              <a:rPr lang="nl-NL" sz="2000" dirty="0">
                <a:solidFill>
                  <a:srgbClr val="271D6C"/>
                </a:solidFill>
              </a:rPr>
              <a:t> </a:t>
            </a:r>
            <a:r>
              <a:rPr lang="nl-NL" sz="2000" dirty="0" err="1">
                <a:solidFill>
                  <a:srgbClr val="271D6C"/>
                </a:solidFill>
              </a:rPr>
              <a:t>allocation</a:t>
            </a:r>
            <a:r>
              <a:rPr lang="nl-NL" sz="2000" dirty="0">
                <a:solidFill>
                  <a:srgbClr val="271D6C"/>
                </a:solidFill>
              </a:rPr>
              <a:t> of </a:t>
            </a:r>
            <a:r>
              <a:rPr lang="nl-NL" sz="2000" dirty="0" err="1">
                <a:solidFill>
                  <a:srgbClr val="271D6C"/>
                </a:solidFill>
              </a:rPr>
              <a:t>balancing</a:t>
            </a:r>
            <a:r>
              <a:rPr lang="nl-NL" sz="2000" dirty="0">
                <a:solidFill>
                  <a:srgbClr val="271D6C"/>
                </a:solidFill>
              </a:rPr>
              <a:t> </a:t>
            </a:r>
            <a:r>
              <a:rPr lang="nl-NL" sz="2000" dirty="0" err="1">
                <a:solidFill>
                  <a:srgbClr val="271D6C"/>
                </a:solidFill>
              </a:rPr>
              <a:t>adjustment</a:t>
            </a:r>
            <a:r>
              <a:rPr lang="nl-NL" sz="2000" dirty="0">
                <a:solidFill>
                  <a:srgbClr val="271D6C"/>
                </a:solidFill>
              </a:rPr>
              <a:t> </a:t>
            </a:r>
            <a:r>
              <a:rPr lang="nl-NL" sz="2000" dirty="0" err="1">
                <a:solidFill>
                  <a:srgbClr val="271D6C"/>
                </a:solidFill>
              </a:rPr>
              <a:t>to</a:t>
            </a:r>
            <a:r>
              <a:rPr lang="nl-NL" sz="2000" dirty="0">
                <a:solidFill>
                  <a:srgbClr val="271D6C"/>
                </a:solidFill>
              </a:rPr>
              <a:t> </a:t>
            </a:r>
            <a:r>
              <a:rPr lang="nl-NL" sz="2000" dirty="0" err="1">
                <a:solidFill>
                  <a:srgbClr val="271D6C"/>
                </a:solidFill>
              </a:rPr>
              <a:t>individual</a:t>
            </a:r>
            <a:r>
              <a:rPr lang="nl-NL" sz="2000" dirty="0">
                <a:solidFill>
                  <a:srgbClr val="271D6C"/>
                </a:solidFill>
              </a:rPr>
              <a:t> </a:t>
            </a:r>
            <a:r>
              <a:rPr lang="nl-NL" sz="2000" dirty="0" err="1">
                <a:solidFill>
                  <a:srgbClr val="271D6C"/>
                </a:solidFill>
              </a:rPr>
              <a:t>enterprises</a:t>
            </a:r>
            <a:r>
              <a:rPr lang="nl-NL" sz="2000" dirty="0">
                <a:solidFill>
                  <a:srgbClr val="271D6C"/>
                </a:solidFill>
              </a:rPr>
              <a:t> or </a:t>
            </a:r>
            <a:r>
              <a:rPr lang="nl-NL" sz="2000" dirty="0" err="1">
                <a:solidFill>
                  <a:srgbClr val="271D6C"/>
                </a:solidFill>
              </a:rPr>
              <a:t>enterprise</a:t>
            </a:r>
            <a:r>
              <a:rPr lang="nl-NL" sz="2000" dirty="0">
                <a:solidFill>
                  <a:srgbClr val="271D6C"/>
                </a:solidFill>
              </a:rPr>
              <a:t> </a:t>
            </a:r>
            <a:r>
              <a:rPr lang="nl-NL" sz="2000" dirty="0" err="1">
                <a:solidFill>
                  <a:srgbClr val="271D6C"/>
                </a:solidFill>
              </a:rPr>
              <a:t>groups</a:t>
            </a:r>
            <a:r>
              <a:rPr lang="nl-NL" sz="2000" dirty="0">
                <a:solidFill>
                  <a:srgbClr val="271D6C"/>
                </a:solidFill>
              </a:rPr>
              <a:t>. </a:t>
            </a:r>
          </a:p>
          <a:p>
            <a:pPr marL="1257300" lvl="2" indent="-342900">
              <a:buFont typeface="Arial" panose="020B0604020202020204" pitchFamily="34" charset="0"/>
              <a:buChar char="•"/>
            </a:pPr>
            <a:r>
              <a:rPr lang="nl-NL" sz="2000" dirty="0" err="1">
                <a:solidFill>
                  <a:srgbClr val="271D6C"/>
                </a:solidFill>
              </a:rPr>
              <a:t>All</a:t>
            </a:r>
            <a:r>
              <a:rPr lang="nl-NL" sz="2000" dirty="0">
                <a:solidFill>
                  <a:srgbClr val="271D6C"/>
                </a:solidFill>
              </a:rPr>
              <a:t> </a:t>
            </a:r>
            <a:r>
              <a:rPr lang="nl-NL" sz="2000" dirty="0" err="1">
                <a:solidFill>
                  <a:srgbClr val="271D6C"/>
                </a:solidFill>
              </a:rPr>
              <a:t>enterprise</a:t>
            </a:r>
            <a:r>
              <a:rPr lang="nl-NL" sz="2000" dirty="0">
                <a:solidFill>
                  <a:srgbClr val="271D6C"/>
                </a:solidFill>
              </a:rPr>
              <a:t> </a:t>
            </a:r>
            <a:r>
              <a:rPr lang="nl-NL" sz="2000" dirty="0" err="1">
                <a:solidFill>
                  <a:srgbClr val="271D6C"/>
                </a:solidFill>
              </a:rPr>
              <a:t>groups</a:t>
            </a:r>
            <a:r>
              <a:rPr lang="nl-NL" sz="2000" dirty="0">
                <a:solidFill>
                  <a:srgbClr val="271D6C"/>
                </a:solidFill>
              </a:rPr>
              <a:t> </a:t>
            </a:r>
            <a:r>
              <a:rPr lang="nl-NL" sz="2000" dirty="0" err="1">
                <a:solidFill>
                  <a:srgbClr val="271D6C"/>
                </a:solidFill>
              </a:rPr>
              <a:t>where</a:t>
            </a:r>
            <a:r>
              <a:rPr lang="nl-NL" sz="2000" dirty="0">
                <a:solidFill>
                  <a:srgbClr val="271D6C"/>
                </a:solidFill>
              </a:rPr>
              <a:t> </a:t>
            </a:r>
            <a:r>
              <a:rPr lang="nl-NL" sz="2000" dirty="0" err="1">
                <a:solidFill>
                  <a:srgbClr val="271D6C"/>
                </a:solidFill>
              </a:rPr>
              <a:t>subsequently</a:t>
            </a:r>
            <a:r>
              <a:rPr lang="nl-NL" sz="2000" dirty="0">
                <a:solidFill>
                  <a:srgbClr val="271D6C"/>
                </a:solidFill>
              </a:rPr>
              <a:t> </a:t>
            </a:r>
            <a:r>
              <a:rPr lang="nl-NL" sz="2000" dirty="0" err="1">
                <a:solidFill>
                  <a:srgbClr val="271D6C"/>
                </a:solidFill>
              </a:rPr>
              <a:t>categorized</a:t>
            </a:r>
            <a:r>
              <a:rPr lang="nl-NL" sz="2000" dirty="0">
                <a:solidFill>
                  <a:srgbClr val="271D6C"/>
                </a:solidFill>
              </a:rPr>
              <a:t> </a:t>
            </a:r>
            <a:r>
              <a:rPr lang="nl-NL" sz="2000" dirty="0" err="1">
                <a:solidFill>
                  <a:srgbClr val="271D6C"/>
                </a:solidFill>
              </a:rPr>
              <a:t>into</a:t>
            </a:r>
            <a:r>
              <a:rPr lang="nl-NL" sz="2000" dirty="0">
                <a:solidFill>
                  <a:srgbClr val="271D6C"/>
                </a:solidFill>
              </a:rPr>
              <a:t> </a:t>
            </a:r>
            <a:r>
              <a:rPr lang="nl-NL" sz="2000" dirty="0" err="1">
                <a:solidFill>
                  <a:srgbClr val="271D6C"/>
                </a:solidFill>
              </a:rPr>
              <a:t>subsectors</a:t>
            </a:r>
            <a:endParaRPr lang="nl-NL" sz="2000" dirty="0">
              <a:solidFill>
                <a:srgbClr val="271D6C"/>
              </a:solidFill>
            </a:endParaRPr>
          </a:p>
          <a:p>
            <a:endParaRPr lang="nl-NL" sz="2000" dirty="0"/>
          </a:p>
          <a:p>
            <a:endParaRPr lang="nl-NL" sz="2000" dirty="0"/>
          </a:p>
          <a:p>
            <a:endParaRPr lang="nl-NL" sz="2000" dirty="0"/>
          </a:p>
        </p:txBody>
      </p:sp>
      <p:sp>
        <p:nvSpPr>
          <p:cNvPr id="5" name="Tijdelijke aanduiding voor tekst 4"/>
          <p:cNvSpPr>
            <a:spLocks noGrp="1"/>
          </p:cNvSpPr>
          <p:nvPr>
            <p:ph type="body" sz="quarter" idx="14"/>
          </p:nvPr>
        </p:nvSpPr>
        <p:spPr/>
        <p:txBody>
          <a:bodyPr/>
          <a:lstStyle/>
          <a:p>
            <a:r>
              <a:rPr lang="nl-NL" dirty="0"/>
              <a:t>A new </a:t>
            </a:r>
            <a:r>
              <a:rPr lang="nl-NL" dirty="0" err="1"/>
              <a:t>study</a:t>
            </a:r>
            <a:r>
              <a:rPr lang="nl-NL" dirty="0"/>
              <a:t>: Multinationals in </a:t>
            </a:r>
            <a:r>
              <a:rPr lang="nl-NL" dirty="0" err="1"/>
              <a:t>the</a:t>
            </a:r>
            <a:r>
              <a:rPr lang="nl-NL" dirty="0"/>
              <a:t> NFC sector</a:t>
            </a:r>
          </a:p>
        </p:txBody>
      </p:sp>
    </p:spTree>
    <p:extLst>
      <p:ext uri="{BB962C8B-B14F-4D97-AF65-F5344CB8AC3E}">
        <p14:creationId xmlns:p14="http://schemas.microsoft.com/office/powerpoint/2010/main" val="267741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18</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r>
              <a:rPr lang="nl-NL" sz="2000" dirty="0" err="1"/>
              <a:t>Results</a:t>
            </a:r>
            <a:r>
              <a:rPr lang="nl-NL" sz="2000" dirty="0"/>
              <a:t> are </a:t>
            </a:r>
            <a:r>
              <a:rPr lang="nl-NL" sz="2000" dirty="0" err="1"/>
              <a:t>not</a:t>
            </a:r>
            <a:r>
              <a:rPr lang="nl-NL" sz="2000" dirty="0"/>
              <a:t> </a:t>
            </a:r>
            <a:r>
              <a:rPr lang="nl-NL" sz="2000" dirty="0" err="1"/>
              <a:t>yet</a:t>
            </a:r>
            <a:r>
              <a:rPr lang="nl-NL" sz="2000" dirty="0"/>
              <a:t> </a:t>
            </a:r>
            <a:r>
              <a:rPr lang="nl-NL" sz="2000" dirty="0" err="1"/>
              <a:t>finalised</a:t>
            </a:r>
            <a:r>
              <a:rPr lang="nl-NL" sz="2000" dirty="0"/>
              <a:t> but </a:t>
            </a:r>
            <a:r>
              <a:rPr lang="nl-NL" sz="2000" dirty="0" err="1"/>
              <a:t>expected</a:t>
            </a:r>
            <a:r>
              <a:rPr lang="nl-NL" sz="2000" dirty="0"/>
              <a:t> </a:t>
            </a:r>
            <a:r>
              <a:rPr lang="nl-NL" sz="2000" dirty="0" err="1"/>
              <a:t>to</a:t>
            </a:r>
            <a:r>
              <a:rPr lang="nl-NL" sz="2000" dirty="0"/>
              <a:t> </a:t>
            </a:r>
            <a:r>
              <a:rPr lang="nl-NL" sz="2000" dirty="0" err="1"/>
              <a:t>be</a:t>
            </a:r>
            <a:r>
              <a:rPr lang="nl-NL" sz="2000" dirty="0"/>
              <a:t> </a:t>
            </a:r>
            <a:r>
              <a:rPr lang="nl-NL" sz="2000" dirty="0" err="1"/>
              <a:t>published</a:t>
            </a:r>
            <a:r>
              <a:rPr lang="nl-NL" sz="2000" dirty="0"/>
              <a:t> </a:t>
            </a:r>
            <a:r>
              <a:rPr lang="nl-NL" sz="2000" dirty="0" err="1"/>
              <a:t>within</a:t>
            </a:r>
            <a:r>
              <a:rPr lang="nl-NL" sz="2000" dirty="0"/>
              <a:t> next few </a:t>
            </a:r>
            <a:r>
              <a:rPr lang="nl-NL" sz="2000" dirty="0" err="1"/>
              <a:t>months</a:t>
            </a:r>
            <a:r>
              <a:rPr lang="nl-NL" sz="2000" dirty="0"/>
              <a:t>, data </a:t>
            </a:r>
            <a:r>
              <a:rPr lang="nl-NL" sz="2000" dirty="0" err="1"/>
              <a:t>for</a:t>
            </a:r>
            <a:r>
              <a:rPr lang="nl-NL" sz="2000" dirty="0"/>
              <a:t> time </a:t>
            </a:r>
            <a:r>
              <a:rPr lang="nl-NL" sz="2000" dirty="0" err="1"/>
              <a:t>period</a:t>
            </a:r>
            <a:r>
              <a:rPr lang="nl-NL" sz="2000" dirty="0"/>
              <a:t> 2015-2017</a:t>
            </a:r>
          </a:p>
          <a:p>
            <a:endParaRPr lang="nl-NL" sz="2000" dirty="0"/>
          </a:p>
          <a:p>
            <a:r>
              <a:rPr lang="nl-NL" sz="2000" dirty="0" err="1"/>
              <a:t>Some</a:t>
            </a:r>
            <a:r>
              <a:rPr lang="nl-NL" sz="2000" dirty="0"/>
              <a:t> </a:t>
            </a:r>
            <a:r>
              <a:rPr lang="nl-NL" sz="2000" dirty="0" err="1"/>
              <a:t>preliminary</a:t>
            </a:r>
            <a:r>
              <a:rPr lang="nl-NL" sz="2000" dirty="0"/>
              <a:t> </a:t>
            </a:r>
            <a:r>
              <a:rPr lang="nl-NL" sz="2000" dirty="0" err="1"/>
              <a:t>findings</a:t>
            </a:r>
            <a:r>
              <a:rPr lang="nl-NL" sz="2000" dirty="0"/>
              <a:t>:</a:t>
            </a:r>
          </a:p>
          <a:p>
            <a:pPr marL="342900" indent="-342900">
              <a:buFontTx/>
              <a:buChar char="-"/>
            </a:pPr>
            <a:r>
              <a:rPr lang="nl-NL" sz="2000" dirty="0"/>
              <a:t>50% of </a:t>
            </a:r>
            <a:r>
              <a:rPr lang="nl-NL" sz="2000" dirty="0" err="1"/>
              <a:t>value</a:t>
            </a:r>
            <a:r>
              <a:rPr lang="nl-NL" sz="2000" dirty="0"/>
              <a:t> </a:t>
            </a:r>
            <a:r>
              <a:rPr lang="nl-NL" sz="2000" dirty="0" err="1"/>
              <a:t>added</a:t>
            </a:r>
            <a:r>
              <a:rPr lang="nl-NL" sz="2000" dirty="0"/>
              <a:t> of </a:t>
            </a:r>
            <a:r>
              <a:rPr lang="nl-NL" sz="2000" dirty="0" err="1"/>
              <a:t>NFC’s</a:t>
            </a:r>
            <a:r>
              <a:rPr lang="nl-NL" sz="2000" dirty="0"/>
              <a:t> </a:t>
            </a:r>
            <a:r>
              <a:rPr lang="nl-NL" sz="2000" dirty="0" err="1"/>
              <a:t>originates</a:t>
            </a:r>
            <a:r>
              <a:rPr lang="nl-NL" sz="2000" dirty="0"/>
              <a:t> </a:t>
            </a:r>
            <a:r>
              <a:rPr lang="nl-NL" sz="2000" dirty="0" err="1"/>
              <a:t>from</a:t>
            </a:r>
            <a:r>
              <a:rPr lang="nl-NL" sz="2000" dirty="0"/>
              <a:t> </a:t>
            </a:r>
            <a:r>
              <a:rPr lang="nl-NL" sz="2000" dirty="0" err="1"/>
              <a:t>MNE’s</a:t>
            </a:r>
            <a:r>
              <a:rPr lang="nl-NL" sz="2000" dirty="0"/>
              <a:t> (20% Dutch </a:t>
            </a:r>
            <a:r>
              <a:rPr lang="nl-NL" sz="2000" dirty="0" err="1"/>
              <a:t>MNE’s</a:t>
            </a:r>
            <a:r>
              <a:rPr lang="nl-NL" sz="2000" dirty="0"/>
              <a:t>, 30% </a:t>
            </a:r>
            <a:r>
              <a:rPr lang="nl-NL" sz="2000" dirty="0" err="1"/>
              <a:t>foreign</a:t>
            </a:r>
            <a:r>
              <a:rPr lang="nl-NL" sz="2000" dirty="0"/>
              <a:t> </a:t>
            </a:r>
            <a:r>
              <a:rPr lang="nl-NL" sz="2000" dirty="0" err="1"/>
              <a:t>MNE’s</a:t>
            </a:r>
            <a:r>
              <a:rPr lang="nl-NL" sz="2000" dirty="0"/>
              <a:t>).</a:t>
            </a:r>
          </a:p>
          <a:p>
            <a:pPr marL="342900" indent="-342900">
              <a:buFontTx/>
              <a:buChar char="-"/>
            </a:pPr>
            <a:r>
              <a:rPr lang="nl-NL" sz="2000" dirty="0" err="1"/>
              <a:t>Foreign</a:t>
            </a:r>
            <a:r>
              <a:rPr lang="nl-NL" sz="2000" dirty="0"/>
              <a:t> </a:t>
            </a:r>
            <a:r>
              <a:rPr lang="nl-NL" sz="2000" dirty="0" err="1"/>
              <a:t>MNE’s</a:t>
            </a:r>
            <a:r>
              <a:rPr lang="nl-NL" sz="2000" dirty="0"/>
              <a:t> are </a:t>
            </a:r>
            <a:r>
              <a:rPr lang="nl-NL" sz="2000" dirty="0" err="1"/>
              <a:t>the</a:t>
            </a:r>
            <a:r>
              <a:rPr lang="nl-NL" sz="2000" dirty="0"/>
              <a:t> most </a:t>
            </a:r>
            <a:r>
              <a:rPr lang="nl-NL" sz="2000" dirty="0" err="1"/>
              <a:t>profitable</a:t>
            </a:r>
            <a:r>
              <a:rPr lang="nl-NL" sz="2000" dirty="0"/>
              <a:t> </a:t>
            </a:r>
            <a:r>
              <a:rPr lang="nl-NL" sz="2000" dirty="0" err="1"/>
              <a:t>corporations</a:t>
            </a:r>
            <a:r>
              <a:rPr lang="nl-NL" sz="2000" dirty="0"/>
              <a:t> (</a:t>
            </a:r>
            <a:r>
              <a:rPr lang="nl-NL" sz="2000" dirty="0" err="1"/>
              <a:t>profit</a:t>
            </a:r>
            <a:r>
              <a:rPr lang="nl-NL" sz="2000" dirty="0"/>
              <a:t> ratio 43% Dutch </a:t>
            </a:r>
            <a:r>
              <a:rPr lang="nl-NL" sz="2000" dirty="0" err="1"/>
              <a:t>MNE’s</a:t>
            </a:r>
            <a:r>
              <a:rPr lang="nl-NL" sz="2000" dirty="0"/>
              <a:t>, 50% </a:t>
            </a:r>
            <a:r>
              <a:rPr lang="nl-NL" sz="2000" dirty="0" err="1"/>
              <a:t>foreign</a:t>
            </a:r>
            <a:r>
              <a:rPr lang="nl-NL" sz="2000" dirty="0"/>
              <a:t> </a:t>
            </a:r>
            <a:r>
              <a:rPr lang="nl-NL" sz="2000" dirty="0" err="1"/>
              <a:t>MNE’s</a:t>
            </a:r>
            <a:r>
              <a:rPr lang="nl-NL" sz="2000" dirty="0"/>
              <a:t>, 36% </a:t>
            </a:r>
            <a:r>
              <a:rPr lang="nl-NL" sz="2000" dirty="0" err="1"/>
              <a:t>SME’s</a:t>
            </a:r>
            <a:r>
              <a:rPr lang="nl-NL" sz="2000" dirty="0"/>
              <a:t>)</a:t>
            </a:r>
          </a:p>
          <a:p>
            <a:pPr marL="342900" indent="-342900">
              <a:buFontTx/>
              <a:buChar char="-"/>
            </a:pPr>
            <a:r>
              <a:rPr lang="nl-NL" sz="2000" dirty="0"/>
              <a:t>Both Dutch multinationals as well as </a:t>
            </a:r>
            <a:r>
              <a:rPr lang="nl-NL" sz="2000" dirty="0" err="1"/>
              <a:t>SME’s</a:t>
            </a:r>
            <a:r>
              <a:rPr lang="nl-NL" sz="2000" dirty="0"/>
              <a:t> are net </a:t>
            </a:r>
            <a:r>
              <a:rPr lang="nl-NL" sz="2000" dirty="0" err="1"/>
              <a:t>savers</a:t>
            </a:r>
            <a:endParaRPr lang="nl-NL" sz="2000" dirty="0"/>
          </a:p>
          <a:p>
            <a:pPr marL="342900" indent="-342900">
              <a:buFontTx/>
              <a:buChar char="-"/>
            </a:pPr>
            <a:endParaRPr lang="nl-NL" sz="2000" dirty="0"/>
          </a:p>
          <a:p>
            <a:endParaRPr lang="nl-NL" sz="2000" dirty="0"/>
          </a:p>
          <a:p>
            <a:endParaRPr lang="nl-NL" sz="2000" dirty="0"/>
          </a:p>
        </p:txBody>
      </p:sp>
      <p:sp>
        <p:nvSpPr>
          <p:cNvPr id="5" name="Tijdelijke aanduiding voor tekst 4"/>
          <p:cNvSpPr>
            <a:spLocks noGrp="1"/>
          </p:cNvSpPr>
          <p:nvPr>
            <p:ph type="body" sz="quarter" idx="14"/>
          </p:nvPr>
        </p:nvSpPr>
        <p:spPr/>
        <p:txBody>
          <a:bodyPr/>
          <a:lstStyle/>
          <a:p>
            <a:r>
              <a:rPr lang="nl-NL" dirty="0"/>
              <a:t>A new </a:t>
            </a:r>
            <a:r>
              <a:rPr lang="nl-NL" dirty="0" err="1"/>
              <a:t>study</a:t>
            </a:r>
            <a:r>
              <a:rPr lang="nl-NL" dirty="0"/>
              <a:t>: Multinationals in </a:t>
            </a:r>
            <a:r>
              <a:rPr lang="nl-NL" dirty="0" err="1"/>
              <a:t>the</a:t>
            </a:r>
            <a:r>
              <a:rPr lang="nl-NL" dirty="0"/>
              <a:t> NFC sector</a:t>
            </a:r>
          </a:p>
        </p:txBody>
      </p:sp>
    </p:spTree>
    <p:extLst>
      <p:ext uri="{BB962C8B-B14F-4D97-AF65-F5344CB8AC3E}">
        <p14:creationId xmlns:p14="http://schemas.microsoft.com/office/powerpoint/2010/main" val="2163151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19</a:t>
            </a:fld>
            <a:endParaRPr lang="nl-NL" sz="1200" dirty="0"/>
          </a:p>
        </p:txBody>
      </p:sp>
      <p:sp>
        <p:nvSpPr>
          <p:cNvPr id="4" name="Tijdelijke aanduiding voor tekst 3"/>
          <p:cNvSpPr>
            <a:spLocks noGrp="1"/>
          </p:cNvSpPr>
          <p:nvPr>
            <p:ph type="body" sz="quarter" idx="13"/>
          </p:nvPr>
        </p:nvSpPr>
        <p:spPr>
          <a:xfrm>
            <a:off x="467544" y="1131590"/>
            <a:ext cx="7056784" cy="3816424"/>
          </a:xfrm>
        </p:spPr>
        <p:txBody>
          <a:bodyPr>
            <a:normAutofit/>
          </a:bodyPr>
          <a:lstStyle/>
          <a:p>
            <a:r>
              <a:rPr lang="nl-NL" sz="2000" dirty="0" err="1"/>
              <a:t>Results</a:t>
            </a:r>
            <a:r>
              <a:rPr lang="nl-NL" sz="2000" dirty="0"/>
              <a:t> </a:t>
            </a:r>
            <a:r>
              <a:rPr lang="nl-NL" sz="2000" dirty="0" err="1"/>
              <a:t>also</a:t>
            </a:r>
            <a:r>
              <a:rPr lang="nl-NL" sz="2000" dirty="0"/>
              <a:t> </a:t>
            </a:r>
            <a:r>
              <a:rPr lang="nl-NL" sz="2000" dirty="0" err="1"/>
              <a:t>indicate</a:t>
            </a:r>
            <a:r>
              <a:rPr lang="nl-NL" sz="2000" dirty="0"/>
              <a:t> </a:t>
            </a:r>
            <a:r>
              <a:rPr lang="nl-NL" sz="2000" dirty="0" err="1"/>
              <a:t>that</a:t>
            </a:r>
            <a:r>
              <a:rPr lang="nl-NL" sz="2000" dirty="0"/>
              <a:t> Dutch GNI </a:t>
            </a:r>
            <a:r>
              <a:rPr lang="nl-NL" sz="2000" dirty="0" err="1"/>
              <a:t>might</a:t>
            </a:r>
            <a:r>
              <a:rPr lang="nl-NL" sz="2000" dirty="0"/>
              <a:t> </a:t>
            </a:r>
            <a:r>
              <a:rPr lang="nl-NL" sz="2000" dirty="0" err="1"/>
              <a:t>be</a:t>
            </a:r>
            <a:r>
              <a:rPr lang="nl-NL" sz="2000" dirty="0"/>
              <a:t> </a:t>
            </a:r>
            <a:r>
              <a:rPr lang="nl-NL" sz="2000" dirty="0" err="1"/>
              <a:t>overestimated</a:t>
            </a:r>
            <a:r>
              <a:rPr lang="nl-NL" sz="2000" dirty="0"/>
              <a:t> </a:t>
            </a:r>
            <a:r>
              <a:rPr lang="nl-NL" sz="2000" dirty="0" err="1"/>
              <a:t>due</a:t>
            </a:r>
            <a:r>
              <a:rPr lang="nl-NL" sz="2000" dirty="0"/>
              <a:t> </a:t>
            </a:r>
            <a:r>
              <a:rPr lang="nl-NL" sz="2000" dirty="0" err="1"/>
              <a:t>to</a:t>
            </a:r>
            <a:r>
              <a:rPr lang="nl-NL" sz="2000" dirty="0"/>
              <a:t> </a:t>
            </a:r>
            <a:r>
              <a:rPr lang="nl-NL" sz="2000" dirty="0" err="1"/>
              <a:t>differences</a:t>
            </a:r>
            <a:r>
              <a:rPr lang="nl-NL" sz="2000" dirty="0"/>
              <a:t> </a:t>
            </a:r>
            <a:r>
              <a:rPr lang="nl-NL" sz="2000" dirty="0" err="1"/>
              <a:t>between</a:t>
            </a:r>
            <a:r>
              <a:rPr lang="nl-NL" sz="2000" dirty="0"/>
              <a:t> NA-data </a:t>
            </a:r>
            <a:r>
              <a:rPr lang="nl-NL" sz="2000" dirty="0" err="1"/>
              <a:t>and</a:t>
            </a:r>
            <a:r>
              <a:rPr lang="nl-NL" sz="2000" dirty="0"/>
              <a:t> </a:t>
            </a:r>
            <a:r>
              <a:rPr lang="nl-NL" sz="2000" dirty="0" err="1"/>
              <a:t>reinvested</a:t>
            </a:r>
            <a:r>
              <a:rPr lang="nl-NL" sz="2000" dirty="0"/>
              <a:t> </a:t>
            </a:r>
            <a:r>
              <a:rPr lang="nl-NL" sz="2000" dirty="0" err="1"/>
              <a:t>earnings</a:t>
            </a:r>
            <a:r>
              <a:rPr lang="nl-NL" sz="2000" dirty="0"/>
              <a:t> data </a:t>
            </a:r>
            <a:r>
              <a:rPr lang="nl-NL" sz="2000" dirty="0" err="1"/>
              <a:t>from</a:t>
            </a:r>
            <a:r>
              <a:rPr lang="nl-NL" sz="2000" dirty="0"/>
              <a:t> corporate statements </a:t>
            </a:r>
          </a:p>
          <a:p>
            <a:endParaRPr lang="nl-NL" sz="2000" dirty="0"/>
          </a:p>
          <a:p>
            <a:r>
              <a:rPr lang="nl-NL" sz="2000" dirty="0" err="1"/>
              <a:t>Currently</a:t>
            </a:r>
            <a:r>
              <a:rPr lang="nl-NL" sz="2000" dirty="0"/>
              <a:t> we are </a:t>
            </a:r>
            <a:r>
              <a:rPr lang="nl-NL" sz="2000" dirty="0" err="1"/>
              <a:t>further</a:t>
            </a:r>
            <a:r>
              <a:rPr lang="nl-NL" sz="2000" dirty="0"/>
              <a:t> </a:t>
            </a:r>
            <a:r>
              <a:rPr lang="nl-NL" sz="2000" dirty="0" err="1"/>
              <a:t>investigating</a:t>
            </a:r>
            <a:r>
              <a:rPr lang="nl-NL" sz="2000" dirty="0"/>
              <a:t> </a:t>
            </a:r>
            <a:r>
              <a:rPr lang="nl-NL" sz="2000" dirty="0" err="1"/>
              <a:t>this</a:t>
            </a:r>
            <a:r>
              <a:rPr lang="nl-NL" sz="2000" dirty="0"/>
              <a:t> impact, </a:t>
            </a:r>
            <a:r>
              <a:rPr lang="nl-NL" sz="2000" dirty="0" err="1"/>
              <a:t>also</a:t>
            </a:r>
            <a:r>
              <a:rPr lang="nl-NL" sz="2000" dirty="0"/>
              <a:t> in </a:t>
            </a:r>
            <a:r>
              <a:rPr lang="nl-NL" sz="2000" dirty="0" err="1"/>
              <a:t>relation</a:t>
            </a:r>
            <a:r>
              <a:rPr lang="nl-NL" sz="2000" dirty="0"/>
              <a:t> </a:t>
            </a:r>
            <a:r>
              <a:rPr lang="nl-NL" sz="2000" dirty="0" err="1"/>
              <a:t>to</a:t>
            </a:r>
            <a:r>
              <a:rPr lang="nl-NL" sz="2000" dirty="0"/>
              <a:t> GNI </a:t>
            </a:r>
            <a:r>
              <a:rPr lang="nl-NL" sz="2000" dirty="0" err="1"/>
              <a:t>reservations</a:t>
            </a:r>
            <a:endParaRPr lang="nl-NL" sz="2000" dirty="0"/>
          </a:p>
          <a:p>
            <a:endParaRPr lang="nl-NL" sz="2000" dirty="0"/>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t>A new </a:t>
            </a:r>
            <a:r>
              <a:rPr lang="nl-NL" dirty="0" err="1"/>
              <a:t>study</a:t>
            </a:r>
            <a:r>
              <a:rPr lang="nl-NL" dirty="0"/>
              <a:t>: Multinationals in </a:t>
            </a:r>
            <a:r>
              <a:rPr lang="nl-NL" dirty="0" err="1"/>
              <a:t>the</a:t>
            </a:r>
            <a:r>
              <a:rPr lang="nl-NL" dirty="0"/>
              <a:t> NFC sector</a:t>
            </a:r>
          </a:p>
        </p:txBody>
      </p:sp>
    </p:spTree>
    <p:extLst>
      <p:ext uri="{BB962C8B-B14F-4D97-AF65-F5344CB8AC3E}">
        <p14:creationId xmlns:p14="http://schemas.microsoft.com/office/powerpoint/2010/main" val="3855916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endParaRPr lang="nl-NL" sz="2000" dirty="0"/>
          </a:p>
          <a:p>
            <a:endParaRPr lang="nl-NL" sz="2000" dirty="0"/>
          </a:p>
          <a:p>
            <a:endParaRPr lang="nl-NL" sz="2000" dirty="0"/>
          </a:p>
          <a:p>
            <a:endParaRPr lang="nl-NL" sz="2000" dirty="0"/>
          </a:p>
          <a:p>
            <a:endParaRPr lang="nl-NL" sz="2000" dirty="0"/>
          </a:p>
          <a:p>
            <a:endParaRPr lang="nl-NL" sz="2000" dirty="0"/>
          </a:p>
          <a:p>
            <a:endParaRPr lang="nl-NL" sz="2000" dirty="0"/>
          </a:p>
          <a:p>
            <a:r>
              <a:rPr lang="nl-NL" sz="2000" dirty="0"/>
              <a:t>High </a:t>
            </a:r>
            <a:r>
              <a:rPr lang="nl-NL" sz="2000" dirty="0" err="1"/>
              <a:t>trade</a:t>
            </a:r>
            <a:r>
              <a:rPr lang="nl-NL" sz="2000" dirty="0"/>
              <a:t> </a:t>
            </a:r>
            <a:r>
              <a:rPr lang="nl-NL" sz="2000" dirty="0" err="1"/>
              <a:t>flows</a:t>
            </a:r>
            <a:r>
              <a:rPr lang="nl-NL" sz="2000" dirty="0"/>
              <a:t> </a:t>
            </a:r>
            <a:r>
              <a:rPr lang="nl-NL" sz="2000" dirty="0" err="1"/>
              <a:t>relative</a:t>
            </a:r>
            <a:r>
              <a:rPr lang="nl-NL" sz="2000" dirty="0"/>
              <a:t> </a:t>
            </a:r>
            <a:r>
              <a:rPr lang="nl-NL" sz="2000" dirty="0" err="1"/>
              <a:t>to</a:t>
            </a:r>
            <a:r>
              <a:rPr lang="nl-NL" sz="2000" dirty="0"/>
              <a:t> GDP as well as high </a:t>
            </a:r>
            <a:r>
              <a:rPr lang="nl-NL" sz="2000" dirty="0" err="1"/>
              <a:t>trade</a:t>
            </a:r>
            <a:r>
              <a:rPr lang="nl-NL" sz="2000" dirty="0"/>
              <a:t> </a:t>
            </a:r>
            <a:r>
              <a:rPr lang="nl-NL" sz="2000" dirty="0" err="1"/>
              <a:t>balance</a:t>
            </a:r>
            <a:r>
              <a:rPr lang="nl-NL" sz="2000" dirty="0"/>
              <a:t> (10% of GDP in 2019)</a:t>
            </a:r>
          </a:p>
          <a:p>
            <a:endParaRPr lang="nl-NL" sz="2000" dirty="0"/>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t>Multinationals in </a:t>
            </a:r>
            <a:r>
              <a:rPr lang="nl-NL" dirty="0" err="1"/>
              <a:t>the</a:t>
            </a:r>
            <a:r>
              <a:rPr lang="nl-NL" dirty="0"/>
              <a:t> Netherlands</a:t>
            </a:r>
          </a:p>
        </p:txBody>
      </p:sp>
      <p:graphicFrame>
        <p:nvGraphicFramePr>
          <p:cNvPr id="6" name="Grafiek 5"/>
          <p:cNvGraphicFramePr>
            <a:graphicFrameLocks/>
          </p:cNvGraphicFramePr>
          <p:nvPr>
            <p:extLst>
              <p:ext uri="{D42A27DB-BD31-4B8C-83A1-F6EECF244321}">
                <p14:modId xmlns:p14="http://schemas.microsoft.com/office/powerpoint/2010/main" val="1858755355"/>
              </p:ext>
            </p:extLst>
          </p:nvPr>
        </p:nvGraphicFramePr>
        <p:xfrm>
          <a:off x="2267744" y="9875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1404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20</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r>
              <a:rPr lang="nl-NL" sz="2000" dirty="0" err="1"/>
              <a:t>Some</a:t>
            </a:r>
            <a:r>
              <a:rPr lang="nl-NL" sz="2000" dirty="0"/>
              <a:t> </a:t>
            </a:r>
            <a:r>
              <a:rPr lang="nl-NL" sz="2000" dirty="0" err="1"/>
              <a:t>causes</a:t>
            </a:r>
            <a:r>
              <a:rPr lang="nl-NL" sz="2000" dirty="0"/>
              <a:t> </a:t>
            </a:r>
            <a:r>
              <a:rPr lang="nl-NL" sz="2000" dirty="0" err="1"/>
              <a:t>that</a:t>
            </a:r>
            <a:r>
              <a:rPr lang="nl-NL" sz="2000" dirty="0"/>
              <a:t> </a:t>
            </a:r>
            <a:r>
              <a:rPr lang="nl-NL" sz="2000" dirty="0" err="1"/>
              <a:t>explain</a:t>
            </a:r>
            <a:r>
              <a:rPr lang="nl-NL" sz="2000" dirty="0"/>
              <a:t> </a:t>
            </a:r>
            <a:r>
              <a:rPr lang="nl-NL" sz="2000" dirty="0" err="1"/>
              <a:t>the</a:t>
            </a:r>
            <a:r>
              <a:rPr lang="nl-NL" sz="2000" dirty="0"/>
              <a:t> GNI impact:</a:t>
            </a:r>
          </a:p>
          <a:p>
            <a:pPr marL="1257300" lvl="2" indent="-342900">
              <a:buFontTx/>
              <a:buChar char="-"/>
            </a:pPr>
            <a:r>
              <a:rPr lang="nl-NL" sz="2000" dirty="0" err="1">
                <a:solidFill>
                  <a:srgbClr val="271D6C"/>
                </a:solidFill>
              </a:rPr>
              <a:t>Differences</a:t>
            </a:r>
            <a:r>
              <a:rPr lang="nl-NL" sz="2000" dirty="0">
                <a:solidFill>
                  <a:srgbClr val="271D6C"/>
                </a:solidFill>
              </a:rPr>
              <a:t> in data sources </a:t>
            </a:r>
            <a:r>
              <a:rPr lang="nl-NL" sz="2000" dirty="0" err="1">
                <a:solidFill>
                  <a:srgbClr val="271D6C"/>
                </a:solidFill>
              </a:rPr>
              <a:t>and</a:t>
            </a:r>
            <a:r>
              <a:rPr lang="nl-NL" sz="2000" dirty="0">
                <a:solidFill>
                  <a:srgbClr val="271D6C"/>
                </a:solidFill>
              </a:rPr>
              <a:t> data </a:t>
            </a:r>
            <a:r>
              <a:rPr lang="nl-NL" sz="2000" dirty="0" err="1">
                <a:solidFill>
                  <a:srgbClr val="271D6C"/>
                </a:solidFill>
              </a:rPr>
              <a:t>compilation</a:t>
            </a:r>
            <a:r>
              <a:rPr lang="nl-NL" sz="2000" dirty="0">
                <a:solidFill>
                  <a:srgbClr val="271D6C"/>
                </a:solidFill>
              </a:rPr>
              <a:t> </a:t>
            </a:r>
            <a:r>
              <a:rPr lang="nl-NL" sz="2000" dirty="0" err="1">
                <a:solidFill>
                  <a:srgbClr val="271D6C"/>
                </a:solidFill>
              </a:rPr>
              <a:t>for</a:t>
            </a:r>
            <a:r>
              <a:rPr lang="nl-NL" sz="2000" dirty="0">
                <a:solidFill>
                  <a:srgbClr val="271D6C"/>
                </a:solidFill>
              </a:rPr>
              <a:t> </a:t>
            </a:r>
            <a:r>
              <a:rPr lang="nl-NL" sz="2000" dirty="0" err="1">
                <a:solidFill>
                  <a:srgbClr val="271D6C"/>
                </a:solidFill>
              </a:rPr>
              <a:t>the</a:t>
            </a:r>
            <a:r>
              <a:rPr lang="nl-NL" sz="2000" dirty="0">
                <a:solidFill>
                  <a:srgbClr val="271D6C"/>
                </a:solidFill>
              </a:rPr>
              <a:t> </a:t>
            </a:r>
            <a:r>
              <a:rPr lang="nl-NL" sz="2000" dirty="0" err="1">
                <a:solidFill>
                  <a:srgbClr val="271D6C"/>
                </a:solidFill>
              </a:rPr>
              <a:t>SUTs</a:t>
            </a:r>
            <a:r>
              <a:rPr lang="nl-NL" sz="2000" dirty="0">
                <a:solidFill>
                  <a:srgbClr val="271D6C"/>
                </a:solidFill>
              </a:rPr>
              <a:t> </a:t>
            </a:r>
            <a:r>
              <a:rPr lang="nl-NL" sz="2000" dirty="0" err="1">
                <a:solidFill>
                  <a:srgbClr val="271D6C"/>
                </a:solidFill>
              </a:rPr>
              <a:t>and</a:t>
            </a:r>
            <a:r>
              <a:rPr lang="nl-NL" sz="2000" dirty="0">
                <a:solidFill>
                  <a:srgbClr val="271D6C"/>
                </a:solidFill>
              </a:rPr>
              <a:t> SA</a:t>
            </a:r>
          </a:p>
          <a:p>
            <a:pPr marL="1257300" lvl="2" indent="-342900">
              <a:buFontTx/>
              <a:buChar char="-"/>
            </a:pPr>
            <a:r>
              <a:rPr lang="nl-NL" sz="2000" dirty="0">
                <a:solidFill>
                  <a:srgbClr val="271D6C"/>
                </a:solidFill>
              </a:rPr>
              <a:t>Incomplete </a:t>
            </a:r>
            <a:r>
              <a:rPr lang="nl-NL" sz="2000" dirty="0" err="1">
                <a:solidFill>
                  <a:srgbClr val="271D6C"/>
                </a:solidFill>
              </a:rPr>
              <a:t>coverage</a:t>
            </a:r>
            <a:r>
              <a:rPr lang="nl-NL" sz="2000" dirty="0">
                <a:solidFill>
                  <a:srgbClr val="271D6C"/>
                </a:solidFill>
              </a:rPr>
              <a:t> of </a:t>
            </a:r>
            <a:r>
              <a:rPr lang="nl-NL" sz="2000" dirty="0" err="1">
                <a:solidFill>
                  <a:srgbClr val="271D6C"/>
                </a:solidFill>
              </a:rPr>
              <a:t>entities</a:t>
            </a:r>
            <a:r>
              <a:rPr lang="nl-NL" sz="2000" dirty="0">
                <a:solidFill>
                  <a:srgbClr val="271D6C"/>
                </a:solidFill>
              </a:rPr>
              <a:t> in different data sources</a:t>
            </a:r>
          </a:p>
          <a:p>
            <a:pPr marL="1257300" lvl="2" indent="-342900">
              <a:buFontTx/>
              <a:buChar char="-"/>
            </a:pPr>
            <a:r>
              <a:rPr lang="nl-NL" sz="2000" dirty="0" err="1">
                <a:solidFill>
                  <a:srgbClr val="271D6C"/>
                </a:solidFill>
              </a:rPr>
              <a:t>Capitalisation</a:t>
            </a:r>
            <a:r>
              <a:rPr lang="nl-NL" sz="2000" dirty="0">
                <a:solidFill>
                  <a:srgbClr val="271D6C"/>
                </a:solidFill>
              </a:rPr>
              <a:t> R&amp;D </a:t>
            </a:r>
            <a:r>
              <a:rPr lang="nl-NL" sz="2000" dirty="0" err="1">
                <a:solidFill>
                  <a:srgbClr val="271D6C"/>
                </a:solidFill>
              </a:rPr>
              <a:t>and</a:t>
            </a:r>
            <a:r>
              <a:rPr lang="nl-NL" sz="2000" dirty="0">
                <a:solidFill>
                  <a:srgbClr val="271D6C"/>
                </a:solidFill>
              </a:rPr>
              <a:t> software </a:t>
            </a:r>
            <a:r>
              <a:rPr lang="nl-NL" sz="2000" dirty="0" err="1">
                <a:solidFill>
                  <a:srgbClr val="271D6C"/>
                </a:solidFill>
              </a:rPr>
              <a:t>and</a:t>
            </a:r>
            <a:r>
              <a:rPr lang="nl-NL" sz="2000" dirty="0">
                <a:solidFill>
                  <a:srgbClr val="271D6C"/>
                </a:solidFill>
              </a:rPr>
              <a:t> </a:t>
            </a:r>
            <a:r>
              <a:rPr lang="nl-NL" sz="2000" dirty="0" err="1">
                <a:solidFill>
                  <a:srgbClr val="271D6C"/>
                </a:solidFill>
              </a:rPr>
              <a:t>other</a:t>
            </a:r>
            <a:r>
              <a:rPr lang="nl-NL" sz="2000" dirty="0">
                <a:solidFill>
                  <a:srgbClr val="271D6C"/>
                </a:solidFill>
              </a:rPr>
              <a:t> </a:t>
            </a:r>
            <a:r>
              <a:rPr lang="nl-NL" sz="2000" dirty="0" err="1">
                <a:solidFill>
                  <a:srgbClr val="271D6C"/>
                </a:solidFill>
              </a:rPr>
              <a:t>methodological</a:t>
            </a:r>
            <a:r>
              <a:rPr lang="nl-NL" sz="2000" dirty="0">
                <a:solidFill>
                  <a:srgbClr val="271D6C"/>
                </a:solidFill>
              </a:rPr>
              <a:t> </a:t>
            </a:r>
            <a:r>
              <a:rPr lang="nl-NL" sz="2000" dirty="0" err="1">
                <a:solidFill>
                  <a:srgbClr val="271D6C"/>
                </a:solidFill>
              </a:rPr>
              <a:t>adjustments</a:t>
            </a:r>
            <a:r>
              <a:rPr lang="nl-NL" sz="2000" dirty="0">
                <a:solidFill>
                  <a:srgbClr val="271D6C"/>
                </a:solidFill>
              </a:rPr>
              <a:t> in </a:t>
            </a:r>
            <a:r>
              <a:rPr lang="nl-NL" sz="2000" dirty="0" err="1">
                <a:solidFill>
                  <a:srgbClr val="271D6C"/>
                </a:solidFill>
              </a:rPr>
              <a:t>SUTs</a:t>
            </a:r>
            <a:endParaRPr lang="nl-NL" sz="2000" dirty="0">
              <a:solidFill>
                <a:srgbClr val="271D6C"/>
              </a:solidFill>
            </a:endParaRPr>
          </a:p>
          <a:p>
            <a:pPr marL="1257300" lvl="2" indent="-342900">
              <a:buFontTx/>
              <a:buChar char="-"/>
            </a:pPr>
            <a:r>
              <a:rPr lang="nl-NL" sz="2000" dirty="0">
                <a:solidFill>
                  <a:srgbClr val="271D6C"/>
                </a:solidFill>
              </a:rPr>
              <a:t>.. but </a:t>
            </a:r>
            <a:r>
              <a:rPr lang="nl-NL" sz="2000" dirty="0" err="1">
                <a:solidFill>
                  <a:srgbClr val="271D6C"/>
                </a:solidFill>
              </a:rPr>
              <a:t>compensated</a:t>
            </a:r>
            <a:r>
              <a:rPr lang="nl-NL" sz="2000" dirty="0">
                <a:solidFill>
                  <a:srgbClr val="271D6C"/>
                </a:solidFill>
              </a:rPr>
              <a:t> </a:t>
            </a:r>
            <a:r>
              <a:rPr lang="nl-NL" sz="2000" dirty="0" err="1">
                <a:solidFill>
                  <a:srgbClr val="271D6C"/>
                </a:solidFill>
              </a:rPr>
              <a:t>by</a:t>
            </a:r>
            <a:r>
              <a:rPr lang="nl-NL" sz="2000" dirty="0">
                <a:solidFill>
                  <a:srgbClr val="271D6C"/>
                </a:solidFill>
              </a:rPr>
              <a:t> </a:t>
            </a:r>
            <a:r>
              <a:rPr lang="nl-NL" sz="2000" dirty="0" err="1">
                <a:solidFill>
                  <a:srgbClr val="271D6C"/>
                </a:solidFill>
              </a:rPr>
              <a:t>higher</a:t>
            </a:r>
            <a:r>
              <a:rPr lang="nl-NL" sz="2000" dirty="0">
                <a:solidFill>
                  <a:srgbClr val="271D6C"/>
                </a:solidFill>
              </a:rPr>
              <a:t> </a:t>
            </a:r>
            <a:r>
              <a:rPr lang="nl-NL" sz="2000" dirty="0" err="1">
                <a:solidFill>
                  <a:srgbClr val="271D6C"/>
                </a:solidFill>
              </a:rPr>
              <a:t>consumption</a:t>
            </a:r>
            <a:r>
              <a:rPr lang="nl-NL" sz="2000" dirty="0">
                <a:solidFill>
                  <a:srgbClr val="271D6C"/>
                </a:solidFill>
              </a:rPr>
              <a:t> of </a:t>
            </a:r>
            <a:r>
              <a:rPr lang="nl-NL" sz="2000" dirty="0" err="1">
                <a:solidFill>
                  <a:srgbClr val="271D6C"/>
                </a:solidFill>
              </a:rPr>
              <a:t>fixed</a:t>
            </a:r>
            <a:r>
              <a:rPr lang="nl-NL" sz="2000" dirty="0">
                <a:solidFill>
                  <a:srgbClr val="271D6C"/>
                </a:solidFill>
              </a:rPr>
              <a:t> </a:t>
            </a:r>
            <a:r>
              <a:rPr lang="nl-NL" sz="2000" dirty="0" err="1">
                <a:solidFill>
                  <a:srgbClr val="271D6C"/>
                </a:solidFill>
              </a:rPr>
              <a:t>capital</a:t>
            </a:r>
            <a:endParaRPr lang="nl-NL" sz="2000" dirty="0">
              <a:solidFill>
                <a:srgbClr val="271D6C"/>
              </a:solidFill>
            </a:endParaRPr>
          </a:p>
          <a:p>
            <a:pPr marL="1257300" lvl="2" indent="-342900">
              <a:buFontTx/>
              <a:buChar char="-"/>
            </a:pPr>
            <a:r>
              <a:rPr lang="nl-NL" sz="2000" dirty="0">
                <a:solidFill>
                  <a:srgbClr val="271D6C"/>
                </a:solidFill>
              </a:rPr>
              <a:t>Impact of (</a:t>
            </a:r>
            <a:r>
              <a:rPr lang="nl-NL" sz="2000" dirty="0" err="1">
                <a:solidFill>
                  <a:srgbClr val="271D6C"/>
                </a:solidFill>
              </a:rPr>
              <a:t>balancing</a:t>
            </a:r>
            <a:r>
              <a:rPr lang="nl-NL" sz="2000" dirty="0">
                <a:solidFill>
                  <a:srgbClr val="271D6C"/>
                </a:solidFill>
              </a:rPr>
              <a:t>) </a:t>
            </a:r>
            <a:r>
              <a:rPr lang="nl-NL" sz="2000" dirty="0" err="1">
                <a:solidFill>
                  <a:srgbClr val="271D6C"/>
                </a:solidFill>
              </a:rPr>
              <a:t>adjustments</a:t>
            </a:r>
            <a:r>
              <a:rPr lang="nl-NL" sz="2000" dirty="0">
                <a:solidFill>
                  <a:srgbClr val="271D6C"/>
                </a:solidFill>
              </a:rPr>
              <a:t> in </a:t>
            </a:r>
            <a:r>
              <a:rPr lang="nl-NL" sz="2000" dirty="0" err="1">
                <a:solidFill>
                  <a:srgbClr val="271D6C"/>
                </a:solidFill>
              </a:rPr>
              <a:t>SUTs</a:t>
            </a:r>
            <a:r>
              <a:rPr lang="nl-NL" sz="2000" dirty="0">
                <a:solidFill>
                  <a:srgbClr val="271D6C"/>
                </a:solidFill>
              </a:rPr>
              <a:t> </a:t>
            </a:r>
            <a:r>
              <a:rPr lang="nl-NL" sz="2000" dirty="0" err="1">
                <a:solidFill>
                  <a:srgbClr val="271D6C"/>
                </a:solidFill>
              </a:rPr>
              <a:t>and</a:t>
            </a:r>
            <a:r>
              <a:rPr lang="nl-NL" sz="2000" dirty="0">
                <a:solidFill>
                  <a:srgbClr val="271D6C"/>
                </a:solidFill>
              </a:rPr>
              <a:t> SA</a:t>
            </a:r>
          </a:p>
          <a:p>
            <a:pPr marL="342900" indent="-342900">
              <a:buFontTx/>
              <a:buChar char="-"/>
            </a:pPr>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t>A new </a:t>
            </a:r>
            <a:r>
              <a:rPr lang="nl-NL" dirty="0" err="1"/>
              <a:t>study</a:t>
            </a:r>
            <a:r>
              <a:rPr lang="nl-NL" dirty="0"/>
              <a:t>: Multinationals in </a:t>
            </a:r>
            <a:r>
              <a:rPr lang="nl-NL" dirty="0" err="1"/>
              <a:t>the</a:t>
            </a:r>
            <a:r>
              <a:rPr lang="nl-NL" dirty="0"/>
              <a:t> NFC sector</a:t>
            </a:r>
          </a:p>
        </p:txBody>
      </p:sp>
    </p:spTree>
    <p:extLst>
      <p:ext uri="{BB962C8B-B14F-4D97-AF65-F5344CB8AC3E}">
        <p14:creationId xmlns:p14="http://schemas.microsoft.com/office/powerpoint/2010/main" val="311708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21</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pPr marL="457200" indent="-457200">
              <a:buAutoNum type="arabicPeriod"/>
            </a:pPr>
            <a:r>
              <a:rPr lang="nl-NL" sz="2000" dirty="0" err="1"/>
              <a:t>Subsectoring</a:t>
            </a:r>
            <a:r>
              <a:rPr lang="nl-NL" sz="2000" dirty="0"/>
              <a:t> </a:t>
            </a:r>
            <a:r>
              <a:rPr lang="nl-NL" sz="2000" dirty="0" err="1"/>
              <a:t>NFC’s</a:t>
            </a:r>
            <a:r>
              <a:rPr lang="nl-NL" sz="2000" dirty="0"/>
              <a:t> </a:t>
            </a:r>
            <a:r>
              <a:rPr lang="nl-NL" sz="2000" dirty="0" err="1"/>
              <a:t>proves</a:t>
            </a:r>
            <a:r>
              <a:rPr lang="nl-NL" sz="2000" dirty="0"/>
              <a:t> </a:t>
            </a:r>
            <a:r>
              <a:rPr lang="nl-NL" sz="2000" dirty="0" err="1"/>
              <a:t>feasible</a:t>
            </a:r>
            <a:r>
              <a:rPr lang="nl-NL" sz="2000" dirty="0"/>
              <a:t> in </a:t>
            </a:r>
            <a:r>
              <a:rPr lang="nl-NL" sz="2000" dirty="0" err="1"/>
              <a:t>current</a:t>
            </a:r>
            <a:r>
              <a:rPr lang="nl-NL" sz="2000" dirty="0"/>
              <a:t> </a:t>
            </a:r>
            <a:r>
              <a:rPr lang="nl-NL" sz="2000" dirty="0" err="1"/>
              <a:t>and</a:t>
            </a:r>
            <a:r>
              <a:rPr lang="nl-NL" sz="2000" dirty="0"/>
              <a:t> </a:t>
            </a:r>
            <a:r>
              <a:rPr lang="nl-NL" sz="2000" dirty="0" err="1"/>
              <a:t>capital</a:t>
            </a:r>
            <a:r>
              <a:rPr lang="nl-NL" sz="2000" dirty="0"/>
              <a:t> account of </a:t>
            </a:r>
            <a:r>
              <a:rPr lang="nl-NL" sz="2000" dirty="0" err="1"/>
              <a:t>the</a:t>
            </a:r>
            <a:r>
              <a:rPr lang="nl-NL" sz="2000" dirty="0"/>
              <a:t> Netherlands on </a:t>
            </a:r>
            <a:r>
              <a:rPr lang="nl-NL" sz="2000" dirty="0" err="1"/>
              <a:t>an</a:t>
            </a:r>
            <a:r>
              <a:rPr lang="nl-NL" sz="2000" dirty="0"/>
              <a:t> </a:t>
            </a:r>
            <a:r>
              <a:rPr lang="nl-NL" sz="2000" dirty="0" err="1"/>
              <a:t>annual</a:t>
            </a:r>
            <a:r>
              <a:rPr lang="nl-NL" sz="2000" dirty="0"/>
              <a:t> basis</a:t>
            </a:r>
          </a:p>
          <a:p>
            <a:pPr marL="457200" indent="-457200">
              <a:buAutoNum type="arabicPeriod"/>
            </a:pPr>
            <a:r>
              <a:rPr lang="nl-NL" sz="2000" dirty="0" err="1"/>
              <a:t>However</a:t>
            </a:r>
            <a:r>
              <a:rPr lang="nl-NL" sz="2000" dirty="0"/>
              <a:t>, </a:t>
            </a:r>
            <a:r>
              <a:rPr lang="nl-NL" sz="2000" dirty="0" err="1"/>
              <a:t>not</a:t>
            </a:r>
            <a:r>
              <a:rPr lang="nl-NL" sz="2000" dirty="0"/>
              <a:t> </a:t>
            </a:r>
            <a:r>
              <a:rPr lang="nl-NL" sz="2000" dirty="0" err="1"/>
              <a:t>all</a:t>
            </a:r>
            <a:r>
              <a:rPr lang="nl-NL" sz="2000" dirty="0"/>
              <a:t> transactions are </a:t>
            </a:r>
            <a:r>
              <a:rPr lang="nl-NL" sz="2000" dirty="0" err="1"/>
              <a:t>equally</a:t>
            </a:r>
            <a:r>
              <a:rPr lang="nl-NL" sz="2000" dirty="0"/>
              <a:t> well </a:t>
            </a:r>
            <a:r>
              <a:rPr lang="nl-NL" sz="2000" dirty="0" err="1"/>
              <a:t>covered</a:t>
            </a:r>
            <a:r>
              <a:rPr lang="nl-NL" sz="2000" dirty="0"/>
              <a:t> </a:t>
            </a:r>
            <a:r>
              <a:rPr lang="nl-NL" sz="2000" dirty="0" err="1"/>
              <a:t>with</a:t>
            </a:r>
            <a:r>
              <a:rPr lang="nl-NL" sz="2000" dirty="0"/>
              <a:t> micro data, </a:t>
            </a:r>
            <a:r>
              <a:rPr lang="nl-NL" sz="2000" dirty="0" err="1"/>
              <a:t>for</a:t>
            </a:r>
            <a:r>
              <a:rPr lang="nl-NL" sz="2000" dirty="0"/>
              <a:t> </a:t>
            </a:r>
            <a:r>
              <a:rPr lang="nl-NL" sz="2000" dirty="0" err="1"/>
              <a:t>example</a:t>
            </a:r>
            <a:r>
              <a:rPr lang="nl-NL" sz="2000" dirty="0"/>
              <a:t> </a:t>
            </a:r>
            <a:r>
              <a:rPr lang="nl-NL" sz="2000" dirty="0" err="1"/>
              <a:t>income</a:t>
            </a:r>
            <a:r>
              <a:rPr lang="nl-NL" sz="2000" dirty="0"/>
              <a:t> transfers</a:t>
            </a:r>
          </a:p>
          <a:p>
            <a:pPr marL="457200" indent="-457200">
              <a:buAutoNum type="arabicPeriod"/>
            </a:pPr>
            <a:r>
              <a:rPr lang="nl-NL" sz="2000" dirty="0" err="1"/>
              <a:t>Continuing</a:t>
            </a:r>
            <a:r>
              <a:rPr lang="nl-NL" sz="2000" dirty="0"/>
              <a:t> </a:t>
            </a:r>
            <a:r>
              <a:rPr lang="nl-NL" sz="2000" dirty="0" err="1"/>
              <a:t>work</a:t>
            </a:r>
            <a:r>
              <a:rPr lang="nl-NL" sz="2000" dirty="0"/>
              <a:t> is </a:t>
            </a:r>
            <a:r>
              <a:rPr lang="nl-NL" sz="2000" dirty="0" err="1"/>
              <a:t>needed</a:t>
            </a:r>
            <a:r>
              <a:rPr lang="nl-NL" sz="2000" dirty="0"/>
              <a:t> </a:t>
            </a:r>
            <a:r>
              <a:rPr lang="nl-NL" sz="2000" dirty="0" err="1"/>
              <a:t>to</a:t>
            </a:r>
            <a:r>
              <a:rPr lang="nl-NL" sz="2000" dirty="0"/>
              <a:t> </a:t>
            </a:r>
            <a:r>
              <a:rPr lang="nl-NL" sz="2000" dirty="0" err="1"/>
              <a:t>improve</a:t>
            </a:r>
            <a:r>
              <a:rPr lang="nl-NL" sz="2000" dirty="0"/>
              <a:t> registers of </a:t>
            </a:r>
            <a:r>
              <a:rPr lang="nl-NL" sz="2000" dirty="0" err="1"/>
              <a:t>foreign</a:t>
            </a:r>
            <a:r>
              <a:rPr lang="nl-NL" sz="2000" dirty="0"/>
              <a:t> </a:t>
            </a:r>
            <a:r>
              <a:rPr lang="nl-NL" sz="2000" dirty="0" err="1"/>
              <a:t>controlled</a:t>
            </a:r>
            <a:r>
              <a:rPr lang="nl-NL" sz="2000" dirty="0"/>
              <a:t> </a:t>
            </a:r>
            <a:r>
              <a:rPr lang="nl-NL" sz="2000" dirty="0" err="1"/>
              <a:t>corporations</a:t>
            </a:r>
            <a:endParaRPr lang="nl-NL" sz="2000" dirty="0"/>
          </a:p>
          <a:p>
            <a:pPr marL="457200" indent="-457200">
              <a:buAutoNum type="arabicPeriod"/>
            </a:pPr>
            <a:r>
              <a:rPr lang="nl-NL" sz="2000" dirty="0" err="1"/>
              <a:t>Thorough</a:t>
            </a:r>
            <a:r>
              <a:rPr lang="nl-NL" sz="2000" dirty="0"/>
              <a:t> </a:t>
            </a:r>
            <a:r>
              <a:rPr lang="nl-NL" sz="2000" dirty="0" err="1"/>
              <a:t>subsectoring</a:t>
            </a:r>
            <a:r>
              <a:rPr lang="nl-NL" sz="2000" dirty="0"/>
              <a:t> </a:t>
            </a:r>
            <a:r>
              <a:rPr lang="nl-NL" sz="2000" dirty="0" err="1"/>
              <a:t>estimates</a:t>
            </a:r>
            <a:r>
              <a:rPr lang="nl-NL" sz="2000" dirty="0"/>
              <a:t> offer new </a:t>
            </a:r>
            <a:r>
              <a:rPr lang="nl-NL" sz="2000" dirty="0" err="1"/>
              <a:t>insights</a:t>
            </a:r>
            <a:r>
              <a:rPr lang="nl-NL" sz="2000" dirty="0"/>
              <a:t> in </a:t>
            </a:r>
            <a:r>
              <a:rPr lang="nl-NL" sz="2000" dirty="0" err="1"/>
              <a:t>the</a:t>
            </a:r>
            <a:r>
              <a:rPr lang="nl-NL" sz="2000" dirty="0"/>
              <a:t> </a:t>
            </a:r>
            <a:r>
              <a:rPr lang="nl-NL" sz="2000" dirty="0" err="1"/>
              <a:t>developments</a:t>
            </a:r>
            <a:r>
              <a:rPr lang="nl-NL" sz="2000" dirty="0"/>
              <a:t> </a:t>
            </a:r>
            <a:r>
              <a:rPr lang="nl-NL" sz="2000" dirty="0" err="1"/>
              <a:t>within</a:t>
            </a:r>
            <a:r>
              <a:rPr lang="nl-NL" sz="2000" dirty="0"/>
              <a:t> </a:t>
            </a:r>
            <a:r>
              <a:rPr lang="nl-NL" sz="2000" dirty="0" err="1"/>
              <a:t>the</a:t>
            </a:r>
            <a:r>
              <a:rPr lang="nl-NL" sz="2000" dirty="0"/>
              <a:t> NFC sector ….</a:t>
            </a:r>
          </a:p>
          <a:p>
            <a:pPr marL="457200" indent="-457200">
              <a:buAutoNum type="arabicPeriod"/>
            </a:pPr>
            <a:r>
              <a:rPr lang="nl-NL" sz="2000" dirty="0"/>
              <a:t>…. but </a:t>
            </a:r>
            <a:r>
              <a:rPr lang="nl-NL" sz="2000" dirty="0" err="1"/>
              <a:t>also</a:t>
            </a:r>
            <a:r>
              <a:rPr lang="nl-NL" sz="2000" dirty="0"/>
              <a:t> </a:t>
            </a:r>
            <a:r>
              <a:rPr lang="nl-NL" sz="2000" dirty="0" err="1"/>
              <a:t>may</a:t>
            </a:r>
            <a:r>
              <a:rPr lang="nl-NL" sz="2000" dirty="0"/>
              <a:t> prove </a:t>
            </a:r>
            <a:r>
              <a:rPr lang="nl-NL" sz="2000" dirty="0" err="1"/>
              <a:t>to</a:t>
            </a:r>
            <a:r>
              <a:rPr lang="nl-NL" sz="2000" dirty="0"/>
              <a:t> </a:t>
            </a:r>
            <a:r>
              <a:rPr lang="nl-NL" sz="2000" dirty="0" err="1"/>
              <a:t>be</a:t>
            </a:r>
            <a:r>
              <a:rPr lang="nl-NL" sz="2000" dirty="0"/>
              <a:t> a </a:t>
            </a:r>
            <a:r>
              <a:rPr lang="nl-NL" sz="2000" dirty="0" err="1"/>
              <a:t>signifcant</a:t>
            </a:r>
            <a:r>
              <a:rPr lang="nl-NL" sz="2000" dirty="0"/>
              <a:t> </a:t>
            </a:r>
            <a:r>
              <a:rPr lang="nl-NL" sz="2000" dirty="0" err="1"/>
              <a:t>quality</a:t>
            </a:r>
            <a:r>
              <a:rPr lang="nl-NL" sz="2000" dirty="0"/>
              <a:t> </a:t>
            </a:r>
            <a:r>
              <a:rPr lang="nl-NL" sz="2000" dirty="0" err="1"/>
              <a:t>enhancement</a:t>
            </a:r>
            <a:r>
              <a:rPr lang="nl-NL" sz="2000" dirty="0"/>
              <a:t> </a:t>
            </a:r>
            <a:r>
              <a:rPr lang="nl-NL" sz="2000" dirty="0" err="1"/>
              <a:t>for</a:t>
            </a:r>
            <a:r>
              <a:rPr lang="nl-NL" sz="2000" dirty="0"/>
              <a:t> macro </a:t>
            </a:r>
            <a:r>
              <a:rPr lang="nl-NL" sz="2000" dirty="0" err="1"/>
              <a:t>economic</a:t>
            </a:r>
            <a:r>
              <a:rPr lang="nl-NL" sz="2000" dirty="0"/>
              <a:t> </a:t>
            </a:r>
            <a:r>
              <a:rPr lang="nl-NL" sz="2000" dirty="0" err="1"/>
              <a:t>aggregates</a:t>
            </a:r>
            <a:r>
              <a:rPr lang="nl-NL" sz="2000" dirty="0"/>
              <a:t>.</a:t>
            </a:r>
          </a:p>
          <a:p>
            <a:endParaRPr lang="nl-NL" sz="2000" dirty="0"/>
          </a:p>
          <a:p>
            <a:endParaRPr lang="nl-NL" sz="2000" dirty="0"/>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err="1"/>
              <a:t>Concluding</a:t>
            </a:r>
            <a:r>
              <a:rPr lang="nl-NL" dirty="0"/>
              <a:t> </a:t>
            </a:r>
            <a:r>
              <a:rPr lang="nl-NL" dirty="0" err="1"/>
              <a:t>remarks</a:t>
            </a:r>
            <a:endParaRPr lang="nl-NL" dirty="0"/>
          </a:p>
        </p:txBody>
      </p:sp>
    </p:spTree>
    <p:extLst>
      <p:ext uri="{BB962C8B-B14F-4D97-AF65-F5344CB8AC3E}">
        <p14:creationId xmlns:p14="http://schemas.microsoft.com/office/powerpoint/2010/main" val="380674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22</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endParaRPr lang="nl-NL" sz="2000" dirty="0"/>
          </a:p>
          <a:p>
            <a:endParaRPr lang="nl-NL" sz="2000" dirty="0"/>
          </a:p>
          <a:p>
            <a:endParaRPr lang="nl-NL" sz="2000" dirty="0"/>
          </a:p>
          <a:p>
            <a:r>
              <a:rPr lang="nl-NL" sz="2000" dirty="0" err="1"/>
              <a:t>Thank</a:t>
            </a:r>
            <a:r>
              <a:rPr lang="nl-NL" sz="2000" dirty="0"/>
              <a:t> </a:t>
            </a:r>
            <a:r>
              <a:rPr lang="nl-NL" sz="2000" dirty="0" err="1"/>
              <a:t>you</a:t>
            </a:r>
            <a:r>
              <a:rPr lang="nl-NL" sz="2000" dirty="0"/>
              <a:t> </a:t>
            </a:r>
            <a:r>
              <a:rPr lang="nl-NL" sz="2000" dirty="0" err="1"/>
              <a:t>for</a:t>
            </a:r>
            <a:r>
              <a:rPr lang="nl-NL" sz="2000" dirty="0"/>
              <a:t> </a:t>
            </a:r>
            <a:r>
              <a:rPr lang="nl-NL" sz="2000" dirty="0" err="1"/>
              <a:t>your</a:t>
            </a:r>
            <a:r>
              <a:rPr lang="nl-NL" sz="2000" dirty="0"/>
              <a:t> attention. </a:t>
            </a:r>
            <a:r>
              <a:rPr lang="nl-NL" sz="2000" dirty="0" err="1"/>
              <a:t>Any</a:t>
            </a:r>
            <a:r>
              <a:rPr lang="nl-NL" sz="2000" dirty="0"/>
              <a:t> </a:t>
            </a:r>
            <a:r>
              <a:rPr lang="nl-NL" sz="2000" dirty="0" err="1"/>
              <a:t>questions</a:t>
            </a:r>
            <a:r>
              <a:rPr lang="nl-NL" sz="2000" dirty="0"/>
              <a:t>?</a:t>
            </a:r>
          </a:p>
          <a:p>
            <a:endParaRPr lang="nl-NL" dirty="0"/>
          </a:p>
        </p:txBody>
      </p:sp>
      <p:sp>
        <p:nvSpPr>
          <p:cNvPr id="5" name="Tijdelijke aanduiding voor tekst 4"/>
          <p:cNvSpPr>
            <a:spLocks noGrp="1"/>
          </p:cNvSpPr>
          <p:nvPr>
            <p:ph type="body" sz="quarter" idx="14"/>
          </p:nvPr>
        </p:nvSpPr>
        <p:spPr/>
        <p:txBody>
          <a:bodyPr/>
          <a:lstStyle/>
          <a:p>
            <a:r>
              <a:rPr lang="nl-NL" dirty="0" err="1"/>
              <a:t>Questions</a:t>
            </a:r>
            <a:endParaRPr lang="nl-NL" dirty="0"/>
          </a:p>
        </p:txBody>
      </p:sp>
    </p:spTree>
    <p:extLst>
      <p:ext uri="{BB962C8B-B14F-4D97-AF65-F5344CB8AC3E}">
        <p14:creationId xmlns:p14="http://schemas.microsoft.com/office/powerpoint/2010/main" val="233493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3</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fontScale="92500" lnSpcReduction="10000"/>
          </a:bodyPr>
          <a:lstStyle/>
          <a:p>
            <a:endParaRPr lang="nl-NL" sz="2000" dirty="0"/>
          </a:p>
          <a:p>
            <a:endParaRPr lang="nl-NL" sz="2000" dirty="0"/>
          </a:p>
          <a:p>
            <a:endParaRPr lang="nl-NL" sz="2000" dirty="0"/>
          </a:p>
          <a:p>
            <a:endParaRPr lang="nl-NL" sz="2000" dirty="0"/>
          </a:p>
          <a:p>
            <a:endParaRPr lang="nl-NL" sz="2000" dirty="0"/>
          </a:p>
          <a:p>
            <a:endParaRPr lang="nl-NL" sz="2000" dirty="0"/>
          </a:p>
          <a:p>
            <a:endParaRPr lang="nl-NL" sz="2000" dirty="0"/>
          </a:p>
          <a:p>
            <a:endParaRPr lang="nl-NL" sz="2000" dirty="0"/>
          </a:p>
          <a:p>
            <a:r>
              <a:rPr lang="nl-NL" sz="2200" dirty="0"/>
              <a:t>Large SPE-</a:t>
            </a:r>
            <a:r>
              <a:rPr lang="nl-NL" sz="2200" dirty="0" err="1"/>
              <a:t>activity</a:t>
            </a:r>
            <a:r>
              <a:rPr lang="nl-NL" sz="2200" dirty="0"/>
              <a:t>, </a:t>
            </a:r>
            <a:r>
              <a:rPr lang="nl-NL" sz="2200" dirty="0" err="1"/>
              <a:t>around</a:t>
            </a:r>
            <a:r>
              <a:rPr lang="nl-NL" sz="2200" dirty="0"/>
              <a:t> 25% of </a:t>
            </a:r>
            <a:r>
              <a:rPr lang="nl-NL" sz="2200" dirty="0" err="1"/>
              <a:t>total</a:t>
            </a:r>
            <a:r>
              <a:rPr lang="nl-NL" sz="2200" dirty="0"/>
              <a:t> </a:t>
            </a:r>
            <a:r>
              <a:rPr lang="nl-NL" sz="2200" dirty="0" err="1"/>
              <a:t>liabilities</a:t>
            </a:r>
            <a:r>
              <a:rPr lang="nl-NL" sz="2200" dirty="0"/>
              <a:t> </a:t>
            </a:r>
            <a:r>
              <a:rPr lang="nl-NL" sz="2200" dirty="0" err="1"/>
              <a:t>despite</a:t>
            </a:r>
            <a:r>
              <a:rPr lang="nl-NL" sz="2200" dirty="0"/>
              <a:t> </a:t>
            </a:r>
            <a:r>
              <a:rPr lang="nl-NL" sz="2200" dirty="0" err="1"/>
              <a:t>sizable</a:t>
            </a:r>
            <a:r>
              <a:rPr lang="nl-NL" sz="2200" dirty="0"/>
              <a:t> financial system as well as </a:t>
            </a:r>
            <a:r>
              <a:rPr lang="nl-NL" sz="2200" dirty="0" err="1"/>
              <a:t>sizable</a:t>
            </a:r>
            <a:r>
              <a:rPr lang="nl-NL" sz="2200" dirty="0"/>
              <a:t> </a:t>
            </a:r>
            <a:r>
              <a:rPr lang="nl-NL" sz="2200" dirty="0" err="1"/>
              <a:t>positions</a:t>
            </a:r>
            <a:r>
              <a:rPr lang="nl-NL" sz="2200" dirty="0"/>
              <a:t> of SPE-type </a:t>
            </a:r>
            <a:r>
              <a:rPr lang="nl-NL" sz="2200" dirty="0" err="1"/>
              <a:t>entities</a:t>
            </a:r>
            <a:r>
              <a:rPr lang="nl-NL" sz="2200" dirty="0"/>
              <a:t> in </a:t>
            </a:r>
            <a:r>
              <a:rPr lang="nl-NL" sz="2200" dirty="0" err="1"/>
              <a:t>the</a:t>
            </a:r>
            <a:r>
              <a:rPr lang="nl-NL" sz="2200" dirty="0"/>
              <a:t> non-financial </a:t>
            </a:r>
            <a:r>
              <a:rPr lang="nl-NL" sz="2200" dirty="0" err="1"/>
              <a:t>corporations</a:t>
            </a:r>
            <a:r>
              <a:rPr lang="nl-NL" sz="2200" dirty="0"/>
              <a:t> sector</a:t>
            </a:r>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t>Multinationals in </a:t>
            </a:r>
            <a:r>
              <a:rPr lang="nl-NL" dirty="0" err="1"/>
              <a:t>the</a:t>
            </a:r>
            <a:r>
              <a:rPr lang="nl-NL" dirty="0"/>
              <a:t> Netherlands</a:t>
            </a:r>
          </a:p>
        </p:txBody>
      </p:sp>
      <p:graphicFrame>
        <p:nvGraphicFramePr>
          <p:cNvPr id="6" name="Grafiek 5"/>
          <p:cNvGraphicFramePr>
            <a:graphicFrameLocks/>
          </p:cNvGraphicFramePr>
          <p:nvPr>
            <p:extLst>
              <p:ext uri="{D42A27DB-BD31-4B8C-83A1-F6EECF244321}">
                <p14:modId xmlns:p14="http://schemas.microsoft.com/office/powerpoint/2010/main" val="2122439223"/>
              </p:ext>
            </p:extLst>
          </p:nvPr>
        </p:nvGraphicFramePr>
        <p:xfrm>
          <a:off x="2267744" y="9875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724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4</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r>
              <a:rPr lang="nl-NL" sz="2000" dirty="0" err="1"/>
              <a:t>Increased</a:t>
            </a:r>
            <a:r>
              <a:rPr lang="nl-NL" sz="2000" dirty="0"/>
              <a:t> </a:t>
            </a:r>
            <a:r>
              <a:rPr lang="nl-NL" sz="2000" dirty="0" err="1"/>
              <a:t>international</a:t>
            </a:r>
            <a:r>
              <a:rPr lang="nl-NL" sz="2000" dirty="0"/>
              <a:t> awareness of </a:t>
            </a:r>
            <a:r>
              <a:rPr lang="nl-NL" sz="2000" dirty="0" err="1"/>
              <a:t>role</a:t>
            </a:r>
            <a:r>
              <a:rPr lang="nl-NL" sz="2000" dirty="0"/>
              <a:t> of multinationals in </a:t>
            </a:r>
            <a:r>
              <a:rPr lang="nl-NL" sz="2000" dirty="0" err="1"/>
              <a:t>the</a:t>
            </a:r>
            <a:r>
              <a:rPr lang="nl-NL" sz="2000" dirty="0"/>
              <a:t> </a:t>
            </a:r>
            <a:r>
              <a:rPr lang="nl-NL" sz="2000" dirty="0" err="1"/>
              <a:t>economy</a:t>
            </a:r>
            <a:r>
              <a:rPr lang="nl-NL" sz="2000" dirty="0"/>
              <a:t>, e.g. </a:t>
            </a:r>
            <a:r>
              <a:rPr lang="nl-NL" sz="2000" dirty="0" err="1"/>
              <a:t>due</a:t>
            </a:r>
            <a:r>
              <a:rPr lang="nl-NL" sz="2000" dirty="0"/>
              <a:t> </a:t>
            </a:r>
            <a:r>
              <a:rPr lang="nl-NL" sz="2000" dirty="0" err="1"/>
              <a:t>to</a:t>
            </a:r>
            <a:r>
              <a:rPr lang="nl-NL" sz="2000" dirty="0"/>
              <a:t> t</a:t>
            </a:r>
            <a:r>
              <a:rPr lang="en-US" sz="2000" dirty="0"/>
              <a:t>he level shift in GDP and GNI in Ireland</a:t>
            </a:r>
          </a:p>
          <a:p>
            <a:endParaRPr lang="en-US" sz="2000" dirty="0"/>
          </a:p>
          <a:p>
            <a:r>
              <a:rPr lang="en-US" sz="2000" dirty="0"/>
              <a:t>Increased local awareness in the Netherlands due to Dutch National Accounts revision, benchmark 2015</a:t>
            </a:r>
          </a:p>
          <a:p>
            <a:endParaRPr lang="en-US" sz="2000" dirty="0"/>
          </a:p>
          <a:p>
            <a:r>
              <a:rPr lang="en-US" sz="2000" dirty="0"/>
              <a:t>Raised the need to better understand the impact of multinationals in the Dutch economy</a:t>
            </a:r>
          </a:p>
          <a:p>
            <a:endParaRPr lang="nl-NL" sz="2000" dirty="0"/>
          </a:p>
          <a:p>
            <a:endParaRPr lang="nl-NL" sz="2000" dirty="0"/>
          </a:p>
          <a:p>
            <a:endParaRPr lang="nl-NL" dirty="0"/>
          </a:p>
        </p:txBody>
      </p:sp>
      <p:sp>
        <p:nvSpPr>
          <p:cNvPr id="5" name="Tijdelijke aanduiding voor tekst 4"/>
          <p:cNvSpPr>
            <a:spLocks noGrp="1"/>
          </p:cNvSpPr>
          <p:nvPr>
            <p:ph type="body" sz="quarter" idx="14"/>
          </p:nvPr>
        </p:nvSpPr>
        <p:spPr/>
        <p:txBody>
          <a:bodyPr/>
          <a:lstStyle/>
          <a:p>
            <a:r>
              <a:rPr lang="nl-NL" dirty="0"/>
              <a:t>Multinationals in </a:t>
            </a:r>
            <a:r>
              <a:rPr lang="nl-NL" dirty="0" err="1"/>
              <a:t>the</a:t>
            </a:r>
            <a:r>
              <a:rPr lang="nl-NL" dirty="0"/>
              <a:t> Netherlands</a:t>
            </a:r>
          </a:p>
        </p:txBody>
      </p:sp>
    </p:spTree>
    <p:extLst>
      <p:ext uri="{BB962C8B-B14F-4D97-AF65-F5344CB8AC3E}">
        <p14:creationId xmlns:p14="http://schemas.microsoft.com/office/powerpoint/2010/main" val="399373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5</a:t>
            </a:fld>
            <a:endParaRPr lang="nl-NL" sz="1200" dirty="0"/>
          </a:p>
        </p:txBody>
      </p:sp>
      <p:sp>
        <p:nvSpPr>
          <p:cNvPr id="4" name="Tijdelijke aanduiding voor tekst 3"/>
          <p:cNvSpPr>
            <a:spLocks noGrp="1"/>
          </p:cNvSpPr>
          <p:nvPr>
            <p:ph type="body" sz="quarter" idx="13"/>
          </p:nvPr>
        </p:nvSpPr>
        <p:spPr>
          <a:xfrm>
            <a:off x="467544" y="1131590"/>
            <a:ext cx="7056784" cy="3528392"/>
          </a:xfrm>
        </p:spPr>
        <p:txBody>
          <a:bodyPr>
            <a:normAutofit/>
          </a:bodyPr>
          <a:lstStyle/>
          <a:p>
            <a:endParaRPr lang="en-US" sz="2000" dirty="0"/>
          </a:p>
          <a:p>
            <a:pPr marL="457200" indent="-457200">
              <a:buAutoNum type="arabicPeriod"/>
            </a:pPr>
            <a:r>
              <a:rPr lang="en-US" sz="2000" dirty="0"/>
              <a:t>Results of study on the impact of corporate inversions and trade in intellectual property by multinationals in the Netherlands financed by Dutch Ministry of Finance and Ministry of Social Affaires </a:t>
            </a:r>
          </a:p>
          <a:p>
            <a:pPr marL="457200" indent="-457200">
              <a:buAutoNum type="arabicPeriod"/>
            </a:pPr>
            <a:endParaRPr lang="en-US" sz="2000" dirty="0"/>
          </a:p>
          <a:p>
            <a:pPr marL="457200" indent="-457200">
              <a:buAutoNum type="arabicPeriod"/>
            </a:pPr>
            <a:r>
              <a:rPr lang="en-US" sz="2000" dirty="0"/>
              <a:t>Progress and first results of a new feasibility study to compile data of multinationals within the non-financial corporations sector (partly financed by a GNI-grant from Eurostat)</a:t>
            </a:r>
          </a:p>
          <a:p>
            <a:endParaRPr lang="nl-NL" dirty="0"/>
          </a:p>
        </p:txBody>
      </p:sp>
      <p:sp>
        <p:nvSpPr>
          <p:cNvPr id="5" name="Tijdelijke aanduiding voor tekst 4"/>
          <p:cNvSpPr>
            <a:spLocks noGrp="1"/>
          </p:cNvSpPr>
          <p:nvPr>
            <p:ph type="body" sz="quarter" idx="14"/>
          </p:nvPr>
        </p:nvSpPr>
        <p:spPr/>
        <p:txBody>
          <a:bodyPr/>
          <a:lstStyle/>
          <a:p>
            <a:r>
              <a:rPr lang="nl-NL" dirty="0" err="1"/>
              <a:t>Outline</a:t>
            </a:r>
            <a:r>
              <a:rPr lang="nl-NL" dirty="0"/>
              <a:t> of </a:t>
            </a:r>
            <a:r>
              <a:rPr lang="nl-NL" dirty="0" err="1"/>
              <a:t>presentation</a:t>
            </a:r>
            <a:endParaRPr lang="nl-NL" dirty="0"/>
          </a:p>
        </p:txBody>
      </p:sp>
    </p:spTree>
    <p:extLst>
      <p:ext uri="{BB962C8B-B14F-4D97-AF65-F5344CB8AC3E}">
        <p14:creationId xmlns:p14="http://schemas.microsoft.com/office/powerpoint/2010/main" val="154670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6</a:t>
            </a:fld>
            <a:endParaRPr lang="nl-NL" sz="1200" dirty="0"/>
          </a:p>
        </p:txBody>
      </p:sp>
      <p:sp>
        <p:nvSpPr>
          <p:cNvPr id="3" name="Tijdelijke aanduiding voor tekst 2"/>
          <p:cNvSpPr>
            <a:spLocks noGrp="1"/>
          </p:cNvSpPr>
          <p:nvPr>
            <p:ph type="body" sz="quarter" idx="11"/>
          </p:nvPr>
        </p:nvSpPr>
        <p:spPr>
          <a:xfrm>
            <a:off x="467544" y="1131590"/>
            <a:ext cx="7632848" cy="3672408"/>
          </a:xfrm>
        </p:spPr>
        <p:txBody>
          <a:bodyPr>
            <a:normAutofit lnSpcReduction="10000"/>
          </a:bodyPr>
          <a:lstStyle/>
          <a:p>
            <a:r>
              <a:rPr lang="en-US" sz="2000" dirty="0"/>
              <a:t>Corporations can change their country of residence; often this is a fairly straightforward procedure. </a:t>
            </a:r>
          </a:p>
          <a:p>
            <a:endParaRPr lang="en-US" sz="2000" dirty="0"/>
          </a:p>
          <a:p>
            <a:r>
              <a:rPr lang="en-US" sz="2000" dirty="0"/>
              <a:t>Expected impact on GDP to be small as usually few new productive activities are started. Expected impact on GNI potentially large in the case of listed entities due to the way reinvested earnings are estimated (and to be recorded according to the SNA/ESA/BPM).</a:t>
            </a:r>
          </a:p>
          <a:p>
            <a:endParaRPr lang="en-US" sz="2000" dirty="0"/>
          </a:p>
          <a:p>
            <a:r>
              <a:rPr lang="en-US" sz="2000" dirty="0"/>
              <a:t>This impact illustrates the relevance of discussions for the new SNA and BPM to redefine reinvested earnings to include portfolio investment</a:t>
            </a:r>
          </a:p>
          <a:p>
            <a:endParaRPr lang="en-US" sz="2000" dirty="0"/>
          </a:p>
        </p:txBody>
      </p:sp>
      <p:sp>
        <p:nvSpPr>
          <p:cNvPr id="4" name="Tijdelijke aanduiding voor tekst 3"/>
          <p:cNvSpPr>
            <a:spLocks noGrp="1"/>
          </p:cNvSpPr>
          <p:nvPr>
            <p:ph type="body" sz="quarter" idx="14"/>
          </p:nvPr>
        </p:nvSpPr>
        <p:spPr/>
        <p:txBody>
          <a:bodyPr/>
          <a:lstStyle/>
          <a:p>
            <a:r>
              <a:rPr lang="nl-NL" dirty="0"/>
              <a:t>Corporate </a:t>
            </a:r>
            <a:r>
              <a:rPr lang="nl-NL" dirty="0" err="1"/>
              <a:t>inversions</a:t>
            </a:r>
            <a:endParaRPr lang="nl-NL" dirty="0"/>
          </a:p>
          <a:p>
            <a:endParaRPr lang="nl-NL" dirty="0"/>
          </a:p>
        </p:txBody>
      </p:sp>
    </p:spTree>
    <p:extLst>
      <p:ext uri="{BB962C8B-B14F-4D97-AF65-F5344CB8AC3E}">
        <p14:creationId xmlns:p14="http://schemas.microsoft.com/office/powerpoint/2010/main" val="375552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7</a:t>
            </a:fld>
            <a:endParaRPr lang="nl-NL" sz="1200" dirty="0"/>
          </a:p>
        </p:txBody>
      </p:sp>
      <p:sp>
        <p:nvSpPr>
          <p:cNvPr id="4" name="Tijdelijke aanduiding voor tekst 3"/>
          <p:cNvSpPr>
            <a:spLocks noGrp="1"/>
          </p:cNvSpPr>
          <p:nvPr>
            <p:ph type="body" sz="quarter" idx="13"/>
          </p:nvPr>
        </p:nvSpPr>
        <p:spPr>
          <a:xfrm>
            <a:off x="467544" y="1131590"/>
            <a:ext cx="7776864" cy="3528392"/>
          </a:xfrm>
        </p:spPr>
        <p:txBody>
          <a:bodyPr>
            <a:normAutofit/>
          </a:bodyPr>
          <a:lstStyle/>
          <a:p>
            <a:pPr>
              <a:spcAft>
                <a:spcPts val="600"/>
              </a:spcAft>
            </a:pPr>
            <a:r>
              <a:rPr lang="en-GB" sz="2000" dirty="0"/>
              <a:t>To establish which Dutch listed corporations are created by a corporate inversion, all Dutch listed corporations are analysed for the following two characteristics:</a:t>
            </a:r>
            <a:endParaRPr lang="nl-NL" sz="2000" dirty="0"/>
          </a:p>
          <a:p>
            <a:pPr marL="342900" lvl="0" indent="-342900">
              <a:buFont typeface="Arial" panose="020B0604020202020204" pitchFamily="34" charset="0"/>
              <a:buChar char="•"/>
            </a:pPr>
            <a:r>
              <a:rPr lang="en-GB" sz="2000" dirty="0"/>
              <a:t>The corporations is by origin foreign. It originated abroad and the initial growth stage took place abroad.</a:t>
            </a:r>
          </a:p>
          <a:p>
            <a:pPr marL="342900" lvl="0" indent="-342900">
              <a:buFont typeface="Arial" panose="020B0604020202020204" pitchFamily="34" charset="0"/>
              <a:buChar char="•"/>
            </a:pPr>
            <a:endParaRPr lang="nl-NL" sz="2000" dirty="0"/>
          </a:p>
          <a:p>
            <a:pPr marL="342900" lvl="0" indent="-342900">
              <a:buFont typeface="Arial" panose="020B0604020202020204" pitchFamily="34" charset="0"/>
              <a:buChar char="•"/>
            </a:pPr>
            <a:r>
              <a:rPr lang="en-GB" sz="2000" dirty="0"/>
              <a:t>Considering the size of the whole multinational corporation, the Dutch activities are relatively limited (although they can be considerable in absolute terms).</a:t>
            </a:r>
            <a:endParaRPr lang="nl-NL" sz="2000" dirty="0"/>
          </a:p>
          <a:p>
            <a:endParaRPr lang="nl-NL" sz="1800" dirty="0"/>
          </a:p>
        </p:txBody>
      </p:sp>
      <p:sp>
        <p:nvSpPr>
          <p:cNvPr id="5" name="Tijdelijke aanduiding voor tekst 4"/>
          <p:cNvSpPr>
            <a:spLocks noGrp="1"/>
          </p:cNvSpPr>
          <p:nvPr>
            <p:ph type="body" sz="quarter" idx="14"/>
          </p:nvPr>
        </p:nvSpPr>
        <p:spPr/>
        <p:txBody>
          <a:bodyPr/>
          <a:lstStyle/>
          <a:p>
            <a:r>
              <a:rPr lang="nl-NL" dirty="0"/>
              <a:t>Corporate </a:t>
            </a:r>
            <a:r>
              <a:rPr lang="nl-NL" dirty="0" err="1"/>
              <a:t>inversions</a:t>
            </a:r>
            <a:endParaRPr lang="nl-NL" dirty="0"/>
          </a:p>
        </p:txBody>
      </p:sp>
    </p:spTree>
    <p:extLst>
      <p:ext uri="{BB962C8B-B14F-4D97-AF65-F5344CB8AC3E}">
        <p14:creationId xmlns:p14="http://schemas.microsoft.com/office/powerpoint/2010/main" val="393050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8</a:t>
            </a:fld>
            <a:endParaRPr lang="nl-NL" sz="1200" dirty="0"/>
          </a:p>
        </p:txBody>
      </p:sp>
      <p:sp>
        <p:nvSpPr>
          <p:cNvPr id="5" name="Tijdelijke aanduiding voor tekst 4"/>
          <p:cNvSpPr>
            <a:spLocks noGrp="1"/>
          </p:cNvSpPr>
          <p:nvPr>
            <p:ph type="body" sz="quarter" idx="14"/>
          </p:nvPr>
        </p:nvSpPr>
        <p:spPr/>
        <p:txBody>
          <a:bodyPr/>
          <a:lstStyle/>
          <a:p>
            <a:r>
              <a:rPr lang="en-US" dirty="0"/>
              <a:t>Corporate inversions</a:t>
            </a:r>
          </a:p>
        </p:txBody>
      </p:sp>
      <p:graphicFrame>
        <p:nvGraphicFramePr>
          <p:cNvPr id="7" name="Grafiek 6"/>
          <p:cNvGraphicFramePr>
            <a:graphicFrameLocks/>
          </p:cNvGraphicFramePr>
          <p:nvPr/>
        </p:nvGraphicFramePr>
        <p:xfrm>
          <a:off x="2286000" y="120015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606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9</a:t>
            </a:fld>
            <a:endParaRPr lang="nl-NL" sz="1200" dirty="0"/>
          </a:p>
        </p:txBody>
      </p:sp>
      <p:sp>
        <p:nvSpPr>
          <p:cNvPr id="5" name="Tijdelijke aanduiding voor tekst 4"/>
          <p:cNvSpPr>
            <a:spLocks noGrp="1"/>
          </p:cNvSpPr>
          <p:nvPr>
            <p:ph type="body" sz="quarter" idx="14"/>
          </p:nvPr>
        </p:nvSpPr>
        <p:spPr/>
        <p:txBody>
          <a:bodyPr/>
          <a:lstStyle/>
          <a:p>
            <a:r>
              <a:rPr lang="en-US" dirty="0"/>
              <a:t>Trade in intellectual property</a:t>
            </a:r>
          </a:p>
        </p:txBody>
      </p:sp>
      <p:sp>
        <p:nvSpPr>
          <p:cNvPr id="6" name="Tijdelijke aanduiding voor tekst 2"/>
          <p:cNvSpPr>
            <a:spLocks noGrp="1"/>
          </p:cNvSpPr>
          <p:nvPr>
            <p:ph type="body" sz="quarter" idx="13"/>
          </p:nvPr>
        </p:nvSpPr>
        <p:spPr>
          <a:xfrm>
            <a:off x="468313" y="1131888"/>
            <a:ext cx="7775575" cy="3527425"/>
          </a:xfrm>
        </p:spPr>
        <p:txBody>
          <a:bodyPr>
            <a:normAutofit/>
          </a:bodyPr>
          <a:lstStyle/>
          <a:p>
            <a:pPr marL="342900" indent="-342900">
              <a:buFont typeface="Arial" panose="020B0604020202020204" pitchFamily="34" charset="0"/>
              <a:buChar char="•"/>
            </a:pPr>
            <a:r>
              <a:rPr lang="en-US" sz="2000" dirty="0"/>
              <a:t>Multinationals can (and do) shift IP between countries, for example because of difference in fiscal treatment.</a:t>
            </a:r>
            <a:endParaRPr lang="en-US" sz="2000" dirty="0">
              <a:solidFill>
                <a:srgbClr val="FF0000"/>
              </a:solidFill>
            </a:endParaRP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royalties and licensing fees connected with IP have impact on output and intermediate consumption and therefore influence GDP. In addition consumption of fixed capital has impact on GNI.</a:t>
            </a:r>
          </a:p>
          <a:p>
            <a:endParaRPr lang="nl-NL" sz="2000" dirty="0"/>
          </a:p>
        </p:txBody>
      </p:sp>
    </p:spTree>
    <p:extLst>
      <p:ext uri="{BB962C8B-B14F-4D97-AF65-F5344CB8AC3E}">
        <p14:creationId xmlns:p14="http://schemas.microsoft.com/office/powerpoint/2010/main" val="315060381"/>
      </p:ext>
    </p:extLst>
  </p:cSld>
  <p:clrMapOvr>
    <a:masterClrMapping/>
  </p:clrMapOvr>
</p:sld>
</file>

<file path=ppt/theme/theme1.xml><?xml version="1.0" encoding="utf-8"?>
<a:theme xmlns:a="http://schemas.openxmlformats.org/drawingml/2006/main" name="1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BS Powerpoint sjabloon.potx" id="{3F84EC74-2453-4463-BD10-B2CF18A54BA4}" vid="{0E4E9784-1400-4F35-9B79-2A92AF0134E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c39ac8e3-0f08-4b7d-bd41-28055cb5e628" xsi:nil="true"/>
    <TaxCatchAll xmlns="985ec44e-1bab-4c0b-9df0-6ba128686fc9"/>
    <TaxKeywordTaxHTField xmlns="dd774590-caf2-40ff-b04f-1e20d86f2c70">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00F2F1E960B64FAC22A58E2A2AE8B9" ma:contentTypeVersion="32" ma:contentTypeDescription="Create a new document." ma:contentTypeScope="" ma:versionID="8410153428fc3123787de9d6d2669ea5">
  <xsd:schema xmlns:xsd="http://www.w3.org/2001/XMLSchema" xmlns:xs="http://www.w3.org/2001/XMLSchema" xmlns:p="http://schemas.microsoft.com/office/2006/metadata/properties" xmlns:ns2="dd774590-caf2-40ff-b04f-1e20d86f2c70" xmlns:ns3="c39ac8e3-0f08-4b7d-bd41-28055cb5e628" xmlns:ns4="985ec44e-1bab-4c0b-9df0-6ba128686fc9" targetNamespace="http://schemas.microsoft.com/office/2006/metadata/properties" ma:root="true" ma:fieldsID="a6a54b38891a12f852498b6efb1b8206" ns2:_="" ns3:_="" ns4:_="">
    <xsd:import namespace="dd774590-caf2-40ff-b04f-1e20d86f2c70"/>
    <xsd:import namespace="c39ac8e3-0f08-4b7d-bd41-28055cb5e628"/>
    <xsd:import namespace="985ec44e-1bab-4c0b-9df0-6ba128686f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2:SharedWithUsers" minOccurs="0"/>
                <xsd:element ref="ns2:SharedWithDetails" minOccurs="0"/>
                <xsd:element ref="ns3:MediaServiceLocation" minOccurs="0"/>
                <xsd:element ref="ns2:TaxKeywordTaxHTField" minOccurs="0"/>
                <xsd:element ref="ns4:TaxCatchAll" minOccurs="0"/>
                <xsd:element ref="ns3:Category"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4590-caf2-40ff-b04f-1e20d86f2c70" elementFormDefault="qualified">
    <xsd:import namespace="http://schemas.microsoft.com/office/2006/documentManagement/types"/>
    <xsd:import namespace="http://schemas.microsoft.com/office/infopath/2007/PartnerControls"/>
    <xsd:element name="SharedWithUsers" ma:index="15"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hidden="true" ma:internalName="SharedWithDetails" ma:readOnly="true">
      <xsd:simpleType>
        <xsd:restriction base="dms:Note"/>
      </xsd:simpleType>
    </xsd:element>
    <xsd:element name="TaxKeywordTaxHTField" ma:index="21" nillable="true" ma:taxonomy="true" ma:internalName="TaxKeywordTaxHTField" ma:taxonomyFieldName="TaxKeyword" ma:displayName="Enterprise Keywords" ma:readOnly="false" ma:fieldId="{23f27201-bee3-471e-b2e7-b64fd8b7ca38}" ma:taxonomyMulti="true" ma:sspId="78175662-8596-484a-92c7-351d01561e22"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9ac8e3-0f08-4b7d-bd41-28055cb5e62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hidden="true" ma:internalName="MediaServiceKeyPoints" ma:readOnly="true">
      <xsd:simpleType>
        <xsd:restriction base="dms:Note"/>
      </xsd:simpleType>
    </xsd:element>
    <xsd:element name="MediaServiceAutoTags" ma:index="10" nillable="true" ma:displayName="Tags" ma:description="" ma:hidden="true" ma:indexed="true" ma:internalName="MediaServiceAutoTags" ma:readOnly="true">
      <xsd:simpleType>
        <xsd:restriction base="dms:Text"/>
      </xsd:simpleType>
    </xsd:element>
    <xsd:element name="MediaServiceOCR" ma:index="11" nillable="true" ma:displayName="Extracted Text" ma:hidden="true" ma:internalName="MediaServiceOCR"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Category" ma:index="24" nillable="true" ma:displayName="Category" ma:format="Dropdown" ma:internalName="Category">
      <xsd:simpleType>
        <xsd:restriction base="dms:Text">
          <xsd:maxLength value="255"/>
        </xsd:restriction>
      </xsd:simpleType>
    </xsd:element>
    <xsd:element name="MediaLengthInSeconds" ma:index="2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719dce3-84fe-4056-94cd-88c297797000}" ma:internalName="TaxCatchAll" ma:readOnly="false" ma:showField="CatchAllData" ma:web="dd774590-caf2-40ff-b04f-1e20d86f2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3" ma:displayName="Subject"/>
        <xsd:element ref="dc:description" minOccurs="0" maxOccurs="1" ma:index="25" ma:displayName="Comments"/>
        <xsd:element name="keywords" minOccurs="0" maxOccurs="1" type="xsd:string"/>
        <xsd:element ref="dc:language" minOccurs="0" maxOccurs="1"/>
        <xsd:element name="category" minOccurs="0" maxOccurs="1" type="xsd:string" ma:index="26"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5081F6-CFEF-41D3-8B2C-24A867EAA7A3}">
  <ds:schemaRefs>
    <ds:schemaRef ds:uri="http://schemas.microsoft.com/office/2006/metadata/properties"/>
    <ds:schemaRef ds:uri="http://schemas.microsoft.com/office/infopath/2007/PartnerControls"/>
    <ds:schemaRef ds:uri="c39ac8e3-0f08-4b7d-bd41-28055cb5e628"/>
    <ds:schemaRef ds:uri="985ec44e-1bab-4c0b-9df0-6ba128686fc9"/>
    <ds:schemaRef ds:uri="dd774590-caf2-40ff-b04f-1e20d86f2c70"/>
  </ds:schemaRefs>
</ds:datastoreItem>
</file>

<file path=customXml/itemProps2.xml><?xml version="1.0" encoding="utf-8"?>
<ds:datastoreItem xmlns:ds="http://schemas.openxmlformats.org/officeDocument/2006/customXml" ds:itemID="{85A5B940-E955-496E-A465-5A4FE5F80AAE}">
  <ds:schemaRefs>
    <ds:schemaRef ds:uri="http://schemas.microsoft.com/sharepoint/v3/contenttype/forms"/>
  </ds:schemaRefs>
</ds:datastoreItem>
</file>

<file path=customXml/itemProps3.xml><?xml version="1.0" encoding="utf-8"?>
<ds:datastoreItem xmlns:ds="http://schemas.openxmlformats.org/officeDocument/2006/customXml" ds:itemID="{B38136DE-12F5-486E-8879-7178AB6B6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4590-caf2-40ff-b04f-1e20d86f2c70"/>
    <ds:schemaRef ds:uri="c39ac8e3-0f08-4b7d-bd41-28055cb5e62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CBS Powerpoint sjabloon</Template>
  <TotalTime>0</TotalTime>
  <Words>1201</Words>
  <Application>Microsoft Office PowerPoint</Application>
  <PresentationFormat>On-screen Show (16:9)</PresentationFormat>
  <Paragraphs>176</Paragraphs>
  <Slides>22</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1_Aangepast ontwerp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Nelisse, A.L.W. (Ronald)</dc:creator>
  <cp:lastModifiedBy>Oleksandr SVIRCHEVSKYY</cp:lastModifiedBy>
  <cp:revision>199</cp:revision>
  <cp:lastPrinted>2019-04-08T16:23:44Z</cp:lastPrinted>
  <dcterms:created xsi:type="dcterms:W3CDTF">2019-04-02T14:46:11Z</dcterms:created>
  <dcterms:modified xsi:type="dcterms:W3CDTF">2021-05-21T13:34:09Z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0x010100AC00F2F1E960B64FAC22A58E2A2AE8B9</vt:lpwstr>
  </property>
  <property fmtid="{D5CDD505-2E9C-101B-9397-08002B2CF9AE}" pid="3" name="TaxKeyword">
    <vt:lpwstr/>
  </property>
</Properties>
</file>