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slideshow.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7" r:id="rId5"/>
    <p:sldId id="258" r:id="rId6"/>
    <p:sldId id="261" r:id="rId7"/>
    <p:sldId id="259" r:id="rId8"/>
    <p:sldId id="262"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C5ADC9-0EEB-449A-8D4A-FEB50BB4C72B}" v="5" dt="2021-04-29T20:51:01.7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9DA8A-B9A1-46D5-B52D-11A6A6781308}" type="datetimeFigureOut">
              <a:rPr lang="en-US" smtClean="0"/>
              <a:t>24/05/21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F00149-EF6E-4FEB-B1FB-7D6AF1AD5979}" type="slidenum">
              <a:rPr lang="en-US" smtClean="0"/>
              <a:t>‹#›</a:t>
            </a:fld>
            <a:endParaRPr lang="en-US"/>
          </a:p>
        </p:txBody>
      </p:sp>
    </p:spTree>
    <p:extLst>
      <p:ext uri="{BB962C8B-B14F-4D97-AF65-F5344CB8AC3E}">
        <p14:creationId xmlns:p14="http://schemas.microsoft.com/office/powerpoint/2010/main" val="266376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01ECD500-6B38-434C-AFF0-67D5214DE119}" type="slidenum">
              <a:rPr lang="en-ZW" smtClean="0"/>
              <a:t>1</a:t>
            </a:fld>
            <a:endParaRPr lang="en-ZW"/>
          </a:p>
        </p:txBody>
      </p:sp>
    </p:spTree>
    <p:extLst>
      <p:ext uri="{BB962C8B-B14F-4D97-AF65-F5344CB8AC3E}">
        <p14:creationId xmlns:p14="http://schemas.microsoft.com/office/powerpoint/2010/main" val="2977921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01ECD500-6B38-434C-AFF0-67D5214DE119}" type="slidenum">
              <a:rPr lang="en-ZW" smtClean="0"/>
              <a:t>2</a:t>
            </a:fld>
            <a:endParaRPr lang="en-ZW"/>
          </a:p>
        </p:txBody>
      </p:sp>
    </p:spTree>
    <p:extLst>
      <p:ext uri="{BB962C8B-B14F-4D97-AF65-F5344CB8AC3E}">
        <p14:creationId xmlns:p14="http://schemas.microsoft.com/office/powerpoint/2010/main" val="1350486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01ECD500-6B38-434C-AFF0-67D5214DE119}" type="slidenum">
              <a:rPr lang="en-ZW" smtClean="0"/>
              <a:t>3</a:t>
            </a:fld>
            <a:endParaRPr lang="en-ZW"/>
          </a:p>
        </p:txBody>
      </p:sp>
    </p:spTree>
    <p:extLst>
      <p:ext uri="{BB962C8B-B14F-4D97-AF65-F5344CB8AC3E}">
        <p14:creationId xmlns:p14="http://schemas.microsoft.com/office/powerpoint/2010/main" val="3259141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01ECD500-6B38-434C-AFF0-67D5214DE119}" type="slidenum">
              <a:rPr lang="en-ZW" smtClean="0"/>
              <a:t>4</a:t>
            </a:fld>
            <a:endParaRPr lang="en-ZW"/>
          </a:p>
        </p:txBody>
      </p:sp>
    </p:spTree>
    <p:extLst>
      <p:ext uri="{BB962C8B-B14F-4D97-AF65-F5344CB8AC3E}">
        <p14:creationId xmlns:p14="http://schemas.microsoft.com/office/powerpoint/2010/main" val="2743856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01ECD500-6B38-434C-AFF0-67D5214DE119}" type="slidenum">
              <a:rPr lang="en-ZW" smtClean="0"/>
              <a:t>5</a:t>
            </a:fld>
            <a:endParaRPr lang="en-ZW"/>
          </a:p>
        </p:txBody>
      </p:sp>
    </p:spTree>
    <p:extLst>
      <p:ext uri="{BB962C8B-B14F-4D97-AF65-F5344CB8AC3E}">
        <p14:creationId xmlns:p14="http://schemas.microsoft.com/office/powerpoint/2010/main" val="3537595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8B50339-12FE-47C6-AB80-ABF9CDCF57E6}" type="datetime1">
              <a:rPr lang="en-US" smtClean="0"/>
              <a:t>24/05/21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8527F-3B38-4057-91A9-6DB65EC805E4}" type="slidenum">
              <a:rPr lang="en-US" smtClean="0"/>
              <a:t>‹#›</a:t>
            </a:fld>
            <a:endParaRPr lang="en-US"/>
          </a:p>
        </p:txBody>
      </p:sp>
    </p:spTree>
    <p:extLst>
      <p:ext uri="{BB962C8B-B14F-4D97-AF65-F5344CB8AC3E}">
        <p14:creationId xmlns:p14="http://schemas.microsoft.com/office/powerpoint/2010/main" val="615072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35BCF3-F050-48EC-B6EA-1E6F9A2621ED}" type="datetime1">
              <a:rPr lang="en-US" smtClean="0"/>
              <a:t>24/05/21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8527F-3B38-4057-91A9-6DB65EC805E4}" type="slidenum">
              <a:rPr lang="en-US" smtClean="0"/>
              <a:t>‹#›</a:t>
            </a:fld>
            <a:endParaRPr lang="en-US"/>
          </a:p>
        </p:txBody>
      </p:sp>
    </p:spTree>
    <p:extLst>
      <p:ext uri="{BB962C8B-B14F-4D97-AF65-F5344CB8AC3E}">
        <p14:creationId xmlns:p14="http://schemas.microsoft.com/office/powerpoint/2010/main" val="77256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A258C9-ED8D-4412-A9C0-45257F00E676}" type="datetime1">
              <a:rPr lang="en-US" smtClean="0"/>
              <a:t>24/05/21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8527F-3B38-4057-91A9-6DB65EC805E4}" type="slidenum">
              <a:rPr lang="en-US" smtClean="0"/>
              <a:t>‹#›</a:t>
            </a:fld>
            <a:endParaRPr lang="en-US"/>
          </a:p>
        </p:txBody>
      </p:sp>
    </p:spTree>
    <p:extLst>
      <p:ext uri="{BB962C8B-B14F-4D97-AF65-F5344CB8AC3E}">
        <p14:creationId xmlns:p14="http://schemas.microsoft.com/office/powerpoint/2010/main" val="1554583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8BBF25-E9AC-4948-A9C8-E47F494A7A4E}" type="datetime1">
              <a:rPr lang="en-US" smtClean="0"/>
              <a:t>24/05/21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8527F-3B38-4057-91A9-6DB65EC805E4}" type="slidenum">
              <a:rPr lang="en-US" smtClean="0"/>
              <a:t>‹#›</a:t>
            </a:fld>
            <a:endParaRPr lang="en-US"/>
          </a:p>
        </p:txBody>
      </p:sp>
    </p:spTree>
    <p:extLst>
      <p:ext uri="{BB962C8B-B14F-4D97-AF65-F5344CB8AC3E}">
        <p14:creationId xmlns:p14="http://schemas.microsoft.com/office/powerpoint/2010/main" val="3083680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7090A1-3736-47FF-94AB-7BCD4AAB6683}" type="datetime1">
              <a:rPr lang="en-US" smtClean="0"/>
              <a:t>24/05/21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8527F-3B38-4057-91A9-6DB65EC805E4}" type="slidenum">
              <a:rPr lang="en-US" smtClean="0"/>
              <a:t>‹#›</a:t>
            </a:fld>
            <a:endParaRPr lang="en-US"/>
          </a:p>
        </p:txBody>
      </p:sp>
    </p:spTree>
    <p:extLst>
      <p:ext uri="{BB962C8B-B14F-4D97-AF65-F5344CB8AC3E}">
        <p14:creationId xmlns:p14="http://schemas.microsoft.com/office/powerpoint/2010/main" val="3945320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032C21-3D99-44A2-B42D-02C72EA85CC2}" type="datetime1">
              <a:rPr lang="en-US" smtClean="0"/>
              <a:t>24/05/21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8527F-3B38-4057-91A9-6DB65EC805E4}" type="slidenum">
              <a:rPr lang="en-US" smtClean="0"/>
              <a:t>‹#›</a:t>
            </a:fld>
            <a:endParaRPr lang="en-US"/>
          </a:p>
        </p:txBody>
      </p:sp>
    </p:spTree>
    <p:extLst>
      <p:ext uri="{BB962C8B-B14F-4D97-AF65-F5344CB8AC3E}">
        <p14:creationId xmlns:p14="http://schemas.microsoft.com/office/powerpoint/2010/main" val="4096871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5482E4-FA48-4BF5-BB25-D8D74D5BDFF2}" type="datetime1">
              <a:rPr lang="en-US" smtClean="0"/>
              <a:t>24/05/21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8527F-3B38-4057-91A9-6DB65EC805E4}" type="slidenum">
              <a:rPr lang="en-US" smtClean="0"/>
              <a:t>‹#›</a:t>
            </a:fld>
            <a:endParaRPr lang="en-US"/>
          </a:p>
        </p:txBody>
      </p:sp>
    </p:spTree>
    <p:extLst>
      <p:ext uri="{BB962C8B-B14F-4D97-AF65-F5344CB8AC3E}">
        <p14:creationId xmlns:p14="http://schemas.microsoft.com/office/powerpoint/2010/main" val="384750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03AB2F-7AEB-47C8-B2E7-4544162514A7}" type="datetime1">
              <a:rPr lang="en-US" smtClean="0"/>
              <a:t>24/05/21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88527F-3B38-4057-91A9-6DB65EC805E4}" type="slidenum">
              <a:rPr lang="en-US" smtClean="0"/>
              <a:t>‹#›</a:t>
            </a:fld>
            <a:endParaRPr lang="en-US"/>
          </a:p>
        </p:txBody>
      </p:sp>
    </p:spTree>
    <p:extLst>
      <p:ext uri="{BB962C8B-B14F-4D97-AF65-F5344CB8AC3E}">
        <p14:creationId xmlns:p14="http://schemas.microsoft.com/office/powerpoint/2010/main" val="892205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D003F-31A9-43D8-9CB3-C60CB7BFF417}" type="datetime1">
              <a:rPr lang="en-US" smtClean="0"/>
              <a:t>24/05/21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88527F-3B38-4057-91A9-6DB65EC805E4}" type="slidenum">
              <a:rPr lang="en-US" smtClean="0"/>
              <a:t>‹#›</a:t>
            </a:fld>
            <a:endParaRPr lang="en-US"/>
          </a:p>
        </p:txBody>
      </p:sp>
    </p:spTree>
    <p:extLst>
      <p:ext uri="{BB962C8B-B14F-4D97-AF65-F5344CB8AC3E}">
        <p14:creationId xmlns:p14="http://schemas.microsoft.com/office/powerpoint/2010/main" val="6848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09FB29-9472-4B8C-B454-164DBF903DEE}" type="datetime1">
              <a:rPr lang="en-US" smtClean="0"/>
              <a:t>24/05/21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8527F-3B38-4057-91A9-6DB65EC805E4}" type="slidenum">
              <a:rPr lang="en-US" smtClean="0"/>
              <a:t>‹#›</a:t>
            </a:fld>
            <a:endParaRPr lang="en-US"/>
          </a:p>
        </p:txBody>
      </p:sp>
    </p:spTree>
    <p:extLst>
      <p:ext uri="{BB962C8B-B14F-4D97-AF65-F5344CB8AC3E}">
        <p14:creationId xmlns:p14="http://schemas.microsoft.com/office/powerpoint/2010/main" val="2622273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BC39AA-5852-43F3-B3C6-967855C47648}" type="datetime1">
              <a:rPr lang="en-US" smtClean="0"/>
              <a:t>24/05/21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8527F-3B38-4057-91A9-6DB65EC805E4}" type="slidenum">
              <a:rPr lang="en-US" smtClean="0"/>
              <a:t>‹#›</a:t>
            </a:fld>
            <a:endParaRPr lang="en-US"/>
          </a:p>
        </p:txBody>
      </p:sp>
    </p:spTree>
    <p:extLst>
      <p:ext uri="{BB962C8B-B14F-4D97-AF65-F5344CB8AC3E}">
        <p14:creationId xmlns:p14="http://schemas.microsoft.com/office/powerpoint/2010/main" val="285274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CE480-A0B5-4B0C-9775-243C141808C7}" type="datetime1">
              <a:rPr lang="en-US" smtClean="0"/>
              <a:t>24/05/21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8527F-3B38-4057-91A9-6DB65EC805E4}" type="slidenum">
              <a:rPr lang="en-US" smtClean="0"/>
              <a:t>‹#›</a:t>
            </a:fld>
            <a:endParaRPr lang="en-US"/>
          </a:p>
        </p:txBody>
      </p:sp>
    </p:spTree>
    <p:extLst>
      <p:ext uri="{BB962C8B-B14F-4D97-AF65-F5344CB8AC3E}">
        <p14:creationId xmlns:p14="http://schemas.microsoft.com/office/powerpoint/2010/main" val="3076635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bnm.md/files/Anuar_2019_eng_final.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ngela.Gherman@bnm.md"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5496" y="4412974"/>
            <a:ext cx="11012556" cy="2038626"/>
          </a:xfrm>
        </p:spPr>
        <p:txBody>
          <a:bodyPr>
            <a:noAutofit/>
          </a:bodyPr>
          <a:lstStyle/>
          <a:p>
            <a:pPr algn="l" rtl="0"/>
            <a:r>
              <a:rPr lang="en-US" sz="3600" b="1" dirty="0">
                <a:solidFill>
                  <a:srgbClr val="595959"/>
                </a:solidFill>
                <a:highlight>
                  <a:srgbClr val="000000">
                    <a:alpha val="0"/>
                  </a:srgbClr>
                </a:highlight>
                <a:latin typeface="Calibri"/>
              </a:rPr>
              <a:t>Group of Ex</a:t>
            </a:r>
            <a:r>
              <a:rPr lang="ro-MD" sz="3600" b="1" dirty="0">
                <a:solidFill>
                  <a:srgbClr val="595959"/>
                </a:solidFill>
                <a:highlight>
                  <a:srgbClr val="000000">
                    <a:alpha val="0"/>
                  </a:srgbClr>
                </a:highlight>
                <a:latin typeface="Calibri"/>
              </a:rPr>
              <a:t>p</a:t>
            </a:r>
            <a:r>
              <a:rPr lang="en-US" sz="3600" b="1" dirty="0" err="1">
                <a:solidFill>
                  <a:srgbClr val="595959"/>
                </a:solidFill>
                <a:highlight>
                  <a:srgbClr val="000000">
                    <a:alpha val="0"/>
                  </a:srgbClr>
                </a:highlight>
                <a:latin typeface="Calibri"/>
              </a:rPr>
              <a:t>erts</a:t>
            </a:r>
            <a:r>
              <a:rPr lang="en-US" sz="3600" b="1" dirty="0">
                <a:solidFill>
                  <a:srgbClr val="595959"/>
                </a:solidFill>
                <a:highlight>
                  <a:srgbClr val="000000">
                    <a:alpha val="0"/>
                  </a:srgbClr>
                </a:highlight>
                <a:latin typeface="Calibri"/>
              </a:rPr>
              <a:t> on National Accounts</a:t>
            </a:r>
          </a:p>
          <a:p>
            <a:pPr algn="l" rtl="0"/>
            <a:r>
              <a:rPr lang="en-US" sz="3200" b="1" dirty="0">
                <a:solidFill>
                  <a:srgbClr val="595959"/>
                </a:solidFill>
                <a:highlight>
                  <a:srgbClr val="000000">
                    <a:alpha val="0"/>
                  </a:srgbClr>
                </a:highlight>
                <a:latin typeface="Calibri"/>
              </a:rPr>
              <a:t>Globalization</a:t>
            </a:r>
            <a:r>
              <a:rPr lang="ro-MD" sz="3200" b="1" dirty="0">
                <a:solidFill>
                  <a:srgbClr val="595959"/>
                </a:solidFill>
                <a:highlight>
                  <a:srgbClr val="000000">
                    <a:alpha val="0"/>
                  </a:srgbClr>
                </a:highlight>
                <a:latin typeface="Calibri"/>
              </a:rPr>
              <a:t> </a:t>
            </a:r>
            <a:r>
              <a:rPr lang="en-US" sz="3200" b="1" dirty="0">
                <a:solidFill>
                  <a:srgbClr val="595959"/>
                </a:solidFill>
                <a:highlight>
                  <a:srgbClr val="000000">
                    <a:alpha val="0"/>
                  </a:srgbClr>
                </a:highlight>
                <a:latin typeface="Calibri"/>
              </a:rPr>
              <a:t>session</a:t>
            </a:r>
            <a:r>
              <a:rPr lang="ro-MD" sz="3200" b="1" dirty="0">
                <a:solidFill>
                  <a:srgbClr val="595959"/>
                </a:solidFill>
                <a:highlight>
                  <a:srgbClr val="000000">
                    <a:alpha val="0"/>
                  </a:srgbClr>
                </a:highlight>
                <a:latin typeface="Calibri"/>
              </a:rPr>
              <a:t>, 25 May, 2021</a:t>
            </a:r>
            <a:r>
              <a:rPr lang="ru" sz="3200" b="1" dirty="0">
                <a:solidFill>
                  <a:srgbClr val="595959"/>
                </a:solidFill>
                <a:highlight>
                  <a:srgbClr val="000000">
                    <a:alpha val="0"/>
                  </a:srgbClr>
                </a:highlight>
                <a:latin typeface="Calibri"/>
              </a:rPr>
              <a:t> </a:t>
            </a:r>
            <a:endParaRPr lang="en-US" sz="3200" b="1" dirty="0">
              <a:solidFill>
                <a:schemeClr val="tx1">
                  <a:lumMod val="65000"/>
                  <a:lumOff val="35000"/>
                </a:schemeClr>
              </a:solidFill>
            </a:endParaRPr>
          </a:p>
          <a:p>
            <a:pPr algn="l"/>
            <a:r>
              <a:rPr lang="ro-MD" sz="2800" dirty="0">
                <a:solidFill>
                  <a:srgbClr val="595959"/>
                </a:solidFill>
                <a:highlight>
                  <a:srgbClr val="000000">
                    <a:alpha val="0"/>
                  </a:srgbClr>
                </a:highlight>
                <a:latin typeface="Calibri"/>
              </a:rPr>
              <a:t>Angela Gherman-Cernei</a:t>
            </a:r>
            <a:r>
              <a:rPr lang="ru" sz="2800" dirty="0">
                <a:solidFill>
                  <a:srgbClr val="595959"/>
                </a:solidFill>
                <a:highlight>
                  <a:srgbClr val="000000">
                    <a:alpha val="0"/>
                  </a:srgbClr>
                </a:highlight>
                <a:latin typeface="Calibri"/>
              </a:rPr>
              <a:t>, </a:t>
            </a:r>
            <a:r>
              <a:rPr lang="ro-MD" sz="2800" dirty="0">
                <a:solidFill>
                  <a:schemeClr val="tx1">
                    <a:lumMod val="65000"/>
                    <a:lumOff val="35000"/>
                  </a:schemeClr>
                </a:solidFill>
              </a:rPr>
              <a:t>International </a:t>
            </a:r>
            <a:r>
              <a:rPr lang="en-US" sz="2800" dirty="0">
                <a:solidFill>
                  <a:schemeClr val="tx1">
                    <a:lumMod val="65000"/>
                    <a:lumOff val="35000"/>
                  </a:schemeClr>
                </a:solidFill>
              </a:rPr>
              <a:t>Accounts</a:t>
            </a:r>
            <a:r>
              <a:rPr lang="ro-MD" sz="2800" dirty="0">
                <a:solidFill>
                  <a:schemeClr val="tx1">
                    <a:lumMod val="65000"/>
                    <a:lumOff val="35000"/>
                  </a:schemeClr>
                </a:solidFill>
              </a:rPr>
              <a:t> </a:t>
            </a:r>
            <a:r>
              <a:rPr lang="en-US" sz="2800" dirty="0">
                <a:solidFill>
                  <a:schemeClr val="tx1">
                    <a:lumMod val="65000"/>
                    <a:lumOff val="35000"/>
                  </a:schemeClr>
                </a:solidFill>
              </a:rPr>
              <a:t>Statistics</a:t>
            </a:r>
            <a:r>
              <a:rPr lang="ro-MD" sz="2800" dirty="0">
                <a:solidFill>
                  <a:schemeClr val="tx1">
                    <a:lumMod val="65000"/>
                    <a:lumOff val="35000"/>
                  </a:schemeClr>
                </a:solidFill>
              </a:rPr>
              <a:t> Division </a:t>
            </a:r>
            <a:r>
              <a:rPr lang="en-US" sz="2800" dirty="0">
                <a:solidFill>
                  <a:schemeClr val="tx1">
                    <a:lumMod val="65000"/>
                    <a:lumOff val="35000"/>
                  </a:schemeClr>
                </a:solidFill>
              </a:rPr>
              <a:t>Head</a:t>
            </a:r>
            <a:r>
              <a:rPr lang="ro-MD" sz="2800" dirty="0">
                <a:solidFill>
                  <a:schemeClr val="tx1">
                    <a:lumMod val="65000"/>
                    <a:lumOff val="35000"/>
                  </a:schemeClr>
                </a:solidFill>
              </a:rPr>
              <a:t> </a:t>
            </a:r>
            <a:endParaRPr lang="en-US" sz="2800" dirty="0">
              <a:solidFill>
                <a:schemeClr val="tx1">
                  <a:lumMod val="65000"/>
                  <a:lumOff val="35000"/>
                </a:schemeClr>
              </a:solidFill>
            </a:endParaRPr>
          </a:p>
          <a:p>
            <a:pPr algn="l" rtl="0"/>
            <a:endParaRPr lang="en-ZW" sz="2800" dirty="0">
              <a:solidFill>
                <a:schemeClr val="tx1">
                  <a:lumMod val="65000"/>
                  <a:lumOff val="35000"/>
                </a:schemeClr>
              </a:solidFill>
            </a:endParaRPr>
          </a:p>
        </p:txBody>
      </p:sp>
      <p:sp>
        <p:nvSpPr>
          <p:cNvPr id="2" name="TextBox 1"/>
          <p:cNvSpPr txBox="1"/>
          <p:nvPr/>
        </p:nvSpPr>
        <p:spPr>
          <a:xfrm>
            <a:off x="934278" y="2047462"/>
            <a:ext cx="10813774" cy="1848678"/>
          </a:xfrm>
          <a:prstGeom prst="rect">
            <a:avLst/>
          </a:prstGeom>
          <a:noFill/>
        </p:spPr>
        <p:txBody>
          <a:bodyPr wrap="square" rtlCol="0">
            <a:noAutofit/>
          </a:bodyPr>
          <a:lstStyle/>
          <a:p>
            <a:r>
              <a:rPr lang="en-US" sz="4000" b="1" dirty="0">
                <a:solidFill>
                  <a:srgbClr val="984807"/>
                </a:solidFill>
                <a:highlight>
                  <a:srgbClr val="000000">
                    <a:alpha val="0"/>
                  </a:srgbClr>
                </a:highlight>
                <a:latin typeface="Calibri"/>
              </a:rPr>
              <a:t>Valuation</a:t>
            </a:r>
            <a:r>
              <a:rPr lang="ro-MD" sz="4000" b="1" dirty="0">
                <a:solidFill>
                  <a:srgbClr val="984807"/>
                </a:solidFill>
                <a:highlight>
                  <a:srgbClr val="000000">
                    <a:alpha val="0"/>
                  </a:srgbClr>
                </a:highlight>
                <a:latin typeface="Calibri"/>
              </a:rPr>
              <a:t> of </a:t>
            </a:r>
            <a:r>
              <a:rPr lang="en-US" sz="4000" b="1" dirty="0">
                <a:solidFill>
                  <a:srgbClr val="984807"/>
                </a:solidFill>
                <a:highlight>
                  <a:srgbClr val="000000">
                    <a:alpha val="0"/>
                  </a:srgbClr>
                </a:highlight>
                <a:latin typeface="Calibri"/>
              </a:rPr>
              <a:t>imports/export</a:t>
            </a:r>
            <a:r>
              <a:rPr lang="ro-MD" sz="4000" b="1" dirty="0">
                <a:solidFill>
                  <a:srgbClr val="984807"/>
                </a:solidFill>
                <a:highlight>
                  <a:srgbClr val="000000">
                    <a:alpha val="0"/>
                  </a:srgbClr>
                </a:highlight>
                <a:latin typeface="Calibri"/>
              </a:rPr>
              <a:t>s – </a:t>
            </a:r>
            <a:r>
              <a:rPr lang="en-US" sz="4000" b="1" dirty="0">
                <a:solidFill>
                  <a:srgbClr val="984807"/>
                </a:solidFill>
                <a:highlight>
                  <a:srgbClr val="000000">
                    <a:alpha val="0"/>
                  </a:srgbClr>
                </a:highlight>
                <a:latin typeface="Calibri"/>
              </a:rPr>
              <a:t>Countries</a:t>
            </a:r>
            <a:r>
              <a:rPr lang="ro-MD" sz="4000" b="1" dirty="0">
                <a:solidFill>
                  <a:srgbClr val="984807"/>
                </a:solidFill>
                <a:highlight>
                  <a:srgbClr val="000000">
                    <a:alpha val="0"/>
                  </a:srgbClr>
                </a:highlight>
                <a:latin typeface="Calibri"/>
              </a:rPr>
              <a:t> </a:t>
            </a:r>
            <a:r>
              <a:rPr lang="en-US" sz="4000" b="1" dirty="0">
                <a:solidFill>
                  <a:srgbClr val="984807"/>
                </a:solidFill>
                <a:highlight>
                  <a:srgbClr val="000000">
                    <a:alpha val="0"/>
                  </a:srgbClr>
                </a:highlight>
                <a:latin typeface="Calibri"/>
              </a:rPr>
              <a:t>opinions</a:t>
            </a:r>
          </a:p>
          <a:p>
            <a:r>
              <a:rPr lang="ro-MD" sz="4000" b="1" dirty="0">
                <a:solidFill>
                  <a:srgbClr val="984807"/>
                </a:solidFill>
                <a:highlight>
                  <a:srgbClr val="000000">
                    <a:alpha val="0"/>
                  </a:srgbClr>
                </a:highlight>
                <a:latin typeface="Calibri"/>
              </a:rPr>
              <a:t> – National Bank of Republic of Moldova </a:t>
            </a:r>
            <a:endParaRPr lang="ru" sz="4000" b="1" dirty="0">
              <a:solidFill>
                <a:srgbClr val="984807"/>
              </a:solidFill>
              <a:highlight>
                <a:srgbClr val="000000">
                  <a:alpha val="0"/>
                </a:srgbClr>
              </a:highlight>
              <a:latin typeface="Calibri"/>
            </a:endParaRPr>
          </a:p>
        </p:txBody>
      </p:sp>
      <p:pic>
        <p:nvPicPr>
          <p:cNvPr id="5" name="Picture 4" descr="C:\Users\avg\AppData\Local\Microsoft\Windows\INetCache\Content.MSO\B9591451.tmp"/>
          <p:cNvPicPr/>
          <p:nvPr/>
        </p:nvPicPr>
        <p:blipFill>
          <a:blip r:embed="rId3">
            <a:extLst>
              <a:ext uri="{28A0092B-C50C-407E-A947-70E740481C1C}">
                <a14:useLocalDpi xmlns:a14="http://schemas.microsoft.com/office/drawing/2010/main" val="0"/>
              </a:ext>
            </a:extLst>
          </a:blip>
          <a:srcRect/>
          <a:stretch>
            <a:fillRect/>
          </a:stretch>
        </p:blipFill>
        <p:spPr bwMode="auto">
          <a:xfrm>
            <a:off x="1998344" y="408387"/>
            <a:ext cx="1811656" cy="658413"/>
          </a:xfrm>
          <a:prstGeom prst="rect">
            <a:avLst/>
          </a:prstGeom>
          <a:noFill/>
          <a:ln>
            <a:noFill/>
          </a:ln>
        </p:spPr>
      </p:pic>
      <p:sp>
        <p:nvSpPr>
          <p:cNvPr id="4" name="Slide Number Placeholder 3">
            <a:extLst>
              <a:ext uri="{FF2B5EF4-FFF2-40B4-BE49-F238E27FC236}">
                <a16:creationId xmlns:a16="http://schemas.microsoft.com/office/drawing/2014/main" id="{D5C07B19-4727-4ED7-95C3-7531896C6B43}"/>
              </a:ext>
            </a:extLst>
          </p:cNvPr>
          <p:cNvSpPr>
            <a:spLocks noGrp="1"/>
          </p:cNvSpPr>
          <p:nvPr>
            <p:ph type="sldNum" sz="quarter" idx="12"/>
          </p:nvPr>
        </p:nvSpPr>
        <p:spPr/>
        <p:txBody>
          <a:bodyPr/>
          <a:lstStyle/>
          <a:p>
            <a:fld id="{9388527F-3B38-4057-91A9-6DB65EC805E4}" type="slidenum">
              <a:rPr lang="en-US" smtClean="0"/>
              <a:t>1</a:t>
            </a:fld>
            <a:endParaRPr lang="en-US"/>
          </a:p>
        </p:txBody>
      </p:sp>
    </p:spTree>
    <p:extLst>
      <p:ext uri="{BB962C8B-B14F-4D97-AF65-F5344CB8AC3E}">
        <p14:creationId xmlns:p14="http://schemas.microsoft.com/office/powerpoint/2010/main" val="1989841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avg\AppData\Local\Microsoft\Windows\INetCache\Content.MSO\B9591451.tmp"/>
          <p:cNvPicPr/>
          <p:nvPr/>
        </p:nvPicPr>
        <p:blipFill>
          <a:blip r:embed="rId3">
            <a:extLst>
              <a:ext uri="{28A0092B-C50C-407E-A947-70E740481C1C}">
                <a14:useLocalDpi xmlns:a14="http://schemas.microsoft.com/office/drawing/2010/main" val="0"/>
              </a:ext>
            </a:extLst>
          </a:blip>
          <a:srcRect/>
          <a:stretch>
            <a:fillRect/>
          </a:stretch>
        </p:blipFill>
        <p:spPr bwMode="auto">
          <a:xfrm>
            <a:off x="1522094" y="251818"/>
            <a:ext cx="1811656" cy="658413"/>
          </a:xfrm>
          <a:prstGeom prst="rect">
            <a:avLst/>
          </a:prstGeom>
          <a:noFill/>
          <a:ln>
            <a:noFill/>
          </a:ln>
        </p:spPr>
      </p:pic>
      <p:sp>
        <p:nvSpPr>
          <p:cNvPr id="4" name="Subtitle 3"/>
          <p:cNvSpPr>
            <a:spLocks noGrp="1"/>
          </p:cNvSpPr>
          <p:nvPr>
            <p:ph type="subTitle" idx="1"/>
          </p:nvPr>
        </p:nvSpPr>
        <p:spPr>
          <a:xfrm>
            <a:off x="819150" y="1219201"/>
            <a:ext cx="10420350" cy="5057774"/>
          </a:xfrm>
        </p:spPr>
        <p:txBody>
          <a:bodyPr>
            <a:noAutofit/>
          </a:bodyPr>
          <a:lstStyle/>
          <a:p>
            <a:pPr algn="l">
              <a:spcAft>
                <a:spcPts val="1200"/>
              </a:spcAft>
            </a:pPr>
            <a:r>
              <a:rPr lang="en-GB" sz="2600" dirty="0"/>
              <a:t>Moldova cons</a:t>
            </a:r>
            <a:r>
              <a:rPr lang="ro-MD" sz="2600" dirty="0" err="1"/>
              <a:t>istently</a:t>
            </a:r>
            <a:r>
              <a:rPr lang="en-GB" sz="2600" dirty="0"/>
              <a:t> opted for</a:t>
            </a:r>
            <a:r>
              <a:rPr lang="en-GB" sz="2600" b="1" dirty="0"/>
              <a:t> adopting the invoice/transaction value in goods valuation in the new methodological BOP framework.</a:t>
            </a:r>
            <a:endParaRPr lang="en-US" sz="2600" dirty="0"/>
          </a:p>
          <a:p>
            <a:pPr algn="l">
              <a:spcAft>
                <a:spcPts val="1200"/>
              </a:spcAft>
            </a:pPr>
            <a:r>
              <a:rPr lang="en-GB" sz="2600" dirty="0"/>
              <a:t>As a member of CATT, during the consultations of the GZTT G1/C11 GN on the valuation of imports and exports (CIF/FOB Adjustment), we supported </a:t>
            </a:r>
            <a:r>
              <a:rPr lang="en-GB" sz="2600" b="1" dirty="0"/>
              <a:t>Option 3</a:t>
            </a:r>
            <a:r>
              <a:rPr lang="en-GB" sz="2600" dirty="0"/>
              <a:t>: </a:t>
            </a:r>
            <a:r>
              <a:rPr lang="en-GB" sz="2600" b="1" dirty="0">
                <a:solidFill>
                  <a:srgbClr val="FF0000"/>
                </a:solidFill>
              </a:rPr>
              <a:t>changing the recommendation for the valuation of imports and exports to the observed transaction value to be adopted in </a:t>
            </a:r>
            <a:r>
              <a:rPr lang="en-GB" sz="2600" b="1" i="1" dirty="0">
                <a:solidFill>
                  <a:srgbClr val="FF0000"/>
                </a:solidFill>
              </a:rPr>
              <a:t>BPM7</a:t>
            </a:r>
            <a:r>
              <a:rPr lang="en-GB" sz="2600" dirty="0"/>
              <a:t>.</a:t>
            </a:r>
          </a:p>
          <a:p>
            <a:pPr algn="l">
              <a:spcAft>
                <a:spcPts val="1200"/>
              </a:spcAft>
            </a:pPr>
            <a:r>
              <a:rPr lang="en-GB" sz="2600" dirty="0"/>
              <a:t>This change, firstly aimed </a:t>
            </a:r>
            <a:r>
              <a:rPr lang="en-GB" sz="2600" i="1" dirty="0"/>
              <a:t>at </a:t>
            </a:r>
            <a:r>
              <a:rPr lang="en-GB" sz="2600" b="1" i="1" dirty="0"/>
              <a:t>internal consistency regarding valuation of trade in goods within the SNA </a:t>
            </a:r>
            <a:r>
              <a:rPr lang="en-GB" sz="2600" i="1" dirty="0"/>
              <a:t>(to fully align with the principle of valuation of output at basic prices used for domestic transactions), </a:t>
            </a:r>
            <a:r>
              <a:rPr lang="en-GB" sz="2600" dirty="0"/>
              <a:t>is important from the perspective of harmonization and consistency</a:t>
            </a:r>
            <a:r>
              <a:rPr lang="en-GB" sz="2600" i="1" dirty="0"/>
              <a:t> to be </a:t>
            </a:r>
            <a:r>
              <a:rPr lang="en-GB" sz="2600" b="1" i="1" dirty="0"/>
              <a:t>considered within the BPM 6 update process, having important conceptual (methodological), developing comparability and practical benefits.</a:t>
            </a:r>
            <a:endParaRPr lang="en-US" sz="2600" b="1" i="1" dirty="0"/>
          </a:p>
          <a:p>
            <a:pPr algn="l"/>
            <a:endParaRPr lang="en-US" sz="2600" dirty="0"/>
          </a:p>
        </p:txBody>
      </p:sp>
      <p:sp>
        <p:nvSpPr>
          <p:cNvPr id="2" name="Slide Number Placeholder 1">
            <a:extLst>
              <a:ext uri="{FF2B5EF4-FFF2-40B4-BE49-F238E27FC236}">
                <a16:creationId xmlns:a16="http://schemas.microsoft.com/office/drawing/2014/main" id="{3CFEDDD0-B616-4AC2-8830-A6479ACA87D7}"/>
              </a:ext>
            </a:extLst>
          </p:cNvPr>
          <p:cNvSpPr>
            <a:spLocks noGrp="1"/>
          </p:cNvSpPr>
          <p:nvPr>
            <p:ph type="sldNum" sz="quarter" idx="12"/>
          </p:nvPr>
        </p:nvSpPr>
        <p:spPr/>
        <p:txBody>
          <a:bodyPr/>
          <a:lstStyle/>
          <a:p>
            <a:fld id="{9388527F-3B38-4057-91A9-6DB65EC805E4}" type="slidenum">
              <a:rPr lang="en-US" sz="1800" smtClean="0"/>
              <a:t>2</a:t>
            </a:fld>
            <a:endParaRPr lang="en-US" sz="1800" dirty="0"/>
          </a:p>
        </p:txBody>
      </p:sp>
    </p:spTree>
    <p:extLst>
      <p:ext uri="{BB962C8B-B14F-4D97-AF65-F5344CB8AC3E}">
        <p14:creationId xmlns:p14="http://schemas.microsoft.com/office/powerpoint/2010/main" val="2033513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avg\AppData\Local\Microsoft\Windows\INetCache\Content.MSO\B9591451.tmp"/>
          <p:cNvPicPr/>
          <p:nvPr/>
        </p:nvPicPr>
        <p:blipFill>
          <a:blip r:embed="rId3">
            <a:extLst>
              <a:ext uri="{28A0092B-C50C-407E-A947-70E740481C1C}">
                <a14:useLocalDpi xmlns:a14="http://schemas.microsoft.com/office/drawing/2010/main" val="0"/>
              </a:ext>
            </a:extLst>
          </a:blip>
          <a:srcRect/>
          <a:stretch>
            <a:fillRect/>
          </a:stretch>
        </p:blipFill>
        <p:spPr bwMode="auto">
          <a:xfrm>
            <a:off x="1693544" y="300480"/>
            <a:ext cx="1811656" cy="646331"/>
          </a:xfrm>
          <a:prstGeom prst="rect">
            <a:avLst/>
          </a:prstGeom>
          <a:noFill/>
          <a:ln>
            <a:noFill/>
          </a:ln>
        </p:spPr>
      </p:pic>
      <p:sp>
        <p:nvSpPr>
          <p:cNvPr id="4" name="Subtitle 3"/>
          <p:cNvSpPr>
            <a:spLocks noGrp="1"/>
          </p:cNvSpPr>
          <p:nvPr>
            <p:ph type="subTitle" idx="1"/>
          </p:nvPr>
        </p:nvSpPr>
        <p:spPr>
          <a:xfrm>
            <a:off x="971550" y="1466850"/>
            <a:ext cx="9905999" cy="5143500"/>
          </a:xfrm>
        </p:spPr>
        <p:txBody>
          <a:bodyPr>
            <a:normAutofit/>
          </a:bodyPr>
          <a:lstStyle/>
          <a:p>
            <a:pPr algn="just">
              <a:spcAft>
                <a:spcPts val="1200"/>
              </a:spcAft>
            </a:pPr>
            <a:r>
              <a:rPr lang="en-GB" sz="2600" dirty="0"/>
              <a:t>T</a:t>
            </a:r>
            <a:r>
              <a:rPr lang="en-GB" sz="2800" dirty="0"/>
              <a:t>he use of invoice/transaction value in trade in goods instead of statistical value with estimations or recalculations of CIF to FOB values for import</a:t>
            </a:r>
            <a:r>
              <a:rPr lang="en-GB" sz="2800" b="1" dirty="0"/>
              <a:t>, is more consistent with the basic principles of BOP</a:t>
            </a:r>
            <a:endParaRPr lang="en-US" sz="2800" dirty="0"/>
          </a:p>
          <a:p>
            <a:pPr lvl="1" algn="just">
              <a:spcAft>
                <a:spcPts val="1200"/>
              </a:spcAft>
            </a:pPr>
            <a:r>
              <a:rPr lang="en-GB" sz="2200" dirty="0"/>
              <a:t>–	</a:t>
            </a:r>
            <a:r>
              <a:rPr lang="en-GB" sz="2600" dirty="0"/>
              <a:t>to reflect real transactions between R and NR at </a:t>
            </a:r>
            <a:r>
              <a:rPr lang="en-GB" sz="2600" b="1" dirty="0"/>
              <a:t>market price</a:t>
            </a:r>
            <a:r>
              <a:rPr lang="en-GB" sz="2600" dirty="0"/>
              <a:t> - the invoice value is closer to this concept as a freely set price by partners of transaction (taking into account all the components of the transaction),</a:t>
            </a:r>
            <a:endParaRPr lang="en-US" sz="2600" dirty="0"/>
          </a:p>
          <a:p>
            <a:pPr lvl="1" algn="just">
              <a:spcAft>
                <a:spcPts val="1200"/>
              </a:spcAft>
            </a:pPr>
            <a:r>
              <a:rPr lang="en-GB" sz="2600" dirty="0"/>
              <a:t>–	to respect not only vertical </a:t>
            </a:r>
            <a:r>
              <a:rPr lang="en-GB" sz="2600" b="1" dirty="0"/>
              <a:t>double-entry bookkeeping</a:t>
            </a:r>
            <a:r>
              <a:rPr lang="en-GB" sz="2600" dirty="0"/>
              <a:t>, but also </a:t>
            </a:r>
            <a:r>
              <a:rPr lang="en-GB" sz="2600" b="1" dirty="0"/>
              <a:t>horizontal double-entry</a:t>
            </a:r>
            <a:r>
              <a:rPr lang="en-GB" sz="2600" dirty="0"/>
              <a:t> </a:t>
            </a:r>
            <a:r>
              <a:rPr lang="en-GB" sz="2600" b="1" dirty="0"/>
              <a:t>bookkeeping</a:t>
            </a:r>
            <a:r>
              <a:rPr lang="en-GB" sz="2600" dirty="0"/>
              <a:t> (it ensures the consistency of recording for each transaction category counterparties by both participants).</a:t>
            </a:r>
            <a:endParaRPr lang="en-US" sz="2600" dirty="0"/>
          </a:p>
          <a:p>
            <a:pPr lvl="0" algn="l"/>
            <a:endParaRPr lang="en-US" sz="2600" dirty="0"/>
          </a:p>
        </p:txBody>
      </p:sp>
      <p:sp>
        <p:nvSpPr>
          <p:cNvPr id="2" name="Slide Number Placeholder 1">
            <a:extLst>
              <a:ext uri="{FF2B5EF4-FFF2-40B4-BE49-F238E27FC236}">
                <a16:creationId xmlns:a16="http://schemas.microsoft.com/office/drawing/2014/main" id="{3BE083E3-35BE-4091-839A-22C78EC84DF1}"/>
              </a:ext>
            </a:extLst>
          </p:cNvPr>
          <p:cNvSpPr>
            <a:spLocks noGrp="1"/>
          </p:cNvSpPr>
          <p:nvPr>
            <p:ph type="sldNum" sz="quarter" idx="12"/>
          </p:nvPr>
        </p:nvSpPr>
        <p:spPr/>
        <p:txBody>
          <a:bodyPr/>
          <a:lstStyle/>
          <a:p>
            <a:fld id="{9388527F-3B38-4057-91A9-6DB65EC805E4}" type="slidenum">
              <a:rPr lang="en-US" sz="1800" smtClean="0"/>
              <a:t>3</a:t>
            </a:fld>
            <a:endParaRPr lang="en-US" sz="1800" dirty="0"/>
          </a:p>
        </p:txBody>
      </p:sp>
      <p:sp>
        <p:nvSpPr>
          <p:cNvPr id="3" name="TextBox 2">
            <a:extLst>
              <a:ext uri="{FF2B5EF4-FFF2-40B4-BE49-F238E27FC236}">
                <a16:creationId xmlns:a16="http://schemas.microsoft.com/office/drawing/2014/main" id="{2CC4C6C7-95DA-427F-8C40-857549038381}"/>
              </a:ext>
            </a:extLst>
          </p:cNvPr>
          <p:cNvSpPr txBox="1"/>
          <p:nvPr/>
        </p:nvSpPr>
        <p:spPr>
          <a:xfrm>
            <a:off x="4305300" y="259823"/>
            <a:ext cx="7201535" cy="646331"/>
          </a:xfrm>
          <a:prstGeom prst="rect">
            <a:avLst/>
          </a:prstGeom>
          <a:noFill/>
        </p:spPr>
        <p:txBody>
          <a:bodyPr wrap="square" rtlCol="0">
            <a:spAutoFit/>
          </a:bodyPr>
          <a:lstStyle/>
          <a:p>
            <a:r>
              <a:rPr lang="en-US" sz="3600" b="1" dirty="0"/>
              <a:t>Conceptual considerations </a:t>
            </a:r>
            <a:endParaRPr lang="en-GB" sz="3600" b="1" dirty="0"/>
          </a:p>
        </p:txBody>
      </p:sp>
    </p:spTree>
    <p:extLst>
      <p:ext uri="{BB962C8B-B14F-4D97-AF65-F5344CB8AC3E}">
        <p14:creationId xmlns:p14="http://schemas.microsoft.com/office/powerpoint/2010/main" val="820284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avg\AppData\Local\Microsoft\Windows\INetCache\Content.MSO\B9591451.tmp"/>
          <p:cNvPicPr/>
          <p:nvPr/>
        </p:nvPicPr>
        <p:blipFill>
          <a:blip r:embed="rId3">
            <a:extLst>
              <a:ext uri="{28A0092B-C50C-407E-A947-70E740481C1C}">
                <a14:useLocalDpi xmlns:a14="http://schemas.microsoft.com/office/drawing/2010/main" val="0"/>
              </a:ext>
            </a:extLst>
          </a:blip>
          <a:srcRect/>
          <a:stretch>
            <a:fillRect/>
          </a:stretch>
        </p:blipFill>
        <p:spPr bwMode="auto">
          <a:xfrm>
            <a:off x="1188719" y="374456"/>
            <a:ext cx="1811656" cy="658413"/>
          </a:xfrm>
          <a:prstGeom prst="rect">
            <a:avLst/>
          </a:prstGeom>
          <a:noFill/>
          <a:ln>
            <a:noFill/>
          </a:ln>
        </p:spPr>
      </p:pic>
      <p:sp>
        <p:nvSpPr>
          <p:cNvPr id="4" name="Subtitle 3"/>
          <p:cNvSpPr>
            <a:spLocks noGrp="1"/>
          </p:cNvSpPr>
          <p:nvPr>
            <p:ph type="subTitle" idx="1"/>
          </p:nvPr>
        </p:nvSpPr>
        <p:spPr>
          <a:xfrm>
            <a:off x="361950" y="1219200"/>
            <a:ext cx="11410950" cy="5372099"/>
          </a:xfrm>
        </p:spPr>
        <p:txBody>
          <a:bodyPr>
            <a:noAutofit/>
          </a:bodyPr>
          <a:lstStyle/>
          <a:p>
            <a:pPr algn="l">
              <a:spcAft>
                <a:spcPts val="1200"/>
              </a:spcAft>
            </a:pPr>
            <a:r>
              <a:rPr lang="en-GB" sz="2600" dirty="0"/>
              <a:t>Invoice valuation will support </a:t>
            </a:r>
            <a:r>
              <a:rPr lang="en-GB" sz="2600" b="1" dirty="0"/>
              <a:t>new presentations</a:t>
            </a:r>
            <a:r>
              <a:rPr lang="en-GB" sz="2600" dirty="0"/>
              <a:t> of BOP data, e.g. distribution </a:t>
            </a:r>
            <a:r>
              <a:rPr lang="en-GB" sz="2600" b="1" i="1" dirty="0"/>
              <a:t>by invoice currency </a:t>
            </a:r>
            <a:r>
              <a:rPr lang="en-GB" sz="2600" dirty="0"/>
              <a:t>and </a:t>
            </a:r>
            <a:r>
              <a:rPr lang="en-GB" sz="2600" b="1" i="1" dirty="0"/>
              <a:t>geographical breakdown by country of transaction</a:t>
            </a:r>
            <a:r>
              <a:rPr lang="en-GB" sz="2600" dirty="0"/>
              <a:t>. The two </a:t>
            </a:r>
            <a:r>
              <a:rPr lang="en-US" sz="2600" dirty="0" err="1"/>
              <a:t>ntw</a:t>
            </a:r>
            <a:r>
              <a:rPr lang="en-US" sz="2600" dirty="0"/>
              <a:t> </a:t>
            </a:r>
            <a:r>
              <a:rPr lang="en-GB" sz="2600" dirty="0"/>
              <a:t>presentations will enhance the analytical usefulness of trade in goods data.</a:t>
            </a:r>
            <a:endParaRPr lang="en-US" sz="2600" dirty="0"/>
          </a:p>
          <a:p>
            <a:pPr algn="l">
              <a:spcAft>
                <a:spcPts val="1200"/>
              </a:spcAft>
            </a:pPr>
            <a:r>
              <a:rPr lang="en-GB" sz="2600" dirty="0"/>
              <a:t>The presentation of exports and imports of goods by country of transaction will improve the global geographical consistency and give a fresh view for users from the perspective of change in ownership. </a:t>
            </a:r>
            <a:endParaRPr lang="en-US" sz="2600" dirty="0"/>
          </a:p>
          <a:p>
            <a:pPr algn="l">
              <a:spcAft>
                <a:spcPts val="1200"/>
              </a:spcAft>
            </a:pPr>
            <a:r>
              <a:rPr lang="en-GB" sz="2600" b="1" i="1" dirty="0"/>
              <a:t>Moldova addressed a proposal to CATT and GZTT to include Geographical presentation of trade in goods by country of transaction as an additional GN. </a:t>
            </a:r>
            <a:endParaRPr lang="en-US" sz="2600" b="1" i="1" dirty="0"/>
          </a:p>
          <a:p>
            <a:pPr algn="l"/>
            <a:r>
              <a:rPr lang="en-GB" sz="2600" dirty="0"/>
              <a:t>We also provided a data set for comparison of geographical breakdown of exports/imports of goods using country of shipment/destination versus country of transaction.  A research on this issue for the period 2016-2019 was carried out. </a:t>
            </a:r>
            <a:endParaRPr lang="en-US" sz="2600" dirty="0"/>
          </a:p>
          <a:p>
            <a:pPr algn="l">
              <a:spcAft>
                <a:spcPts val="1200"/>
              </a:spcAft>
            </a:pPr>
            <a:r>
              <a:rPr lang="en-GB" sz="2600" dirty="0"/>
              <a:t> </a:t>
            </a:r>
            <a:r>
              <a:rPr lang="en-GB" sz="2600" u="sng" dirty="0">
                <a:hlinkClick r:id="rId4"/>
              </a:rPr>
              <a:t>https://www.bnm.md/files/Anuar_2019_eng_final.pdf</a:t>
            </a:r>
            <a:r>
              <a:rPr lang="en-GB" sz="2600" dirty="0"/>
              <a:t>  (Annex 20)   </a:t>
            </a:r>
            <a:endParaRPr lang="en-US" sz="2600" dirty="0"/>
          </a:p>
          <a:p>
            <a:endParaRPr lang="en-US" dirty="0"/>
          </a:p>
        </p:txBody>
      </p:sp>
      <p:sp>
        <p:nvSpPr>
          <p:cNvPr id="2" name="Slide Number Placeholder 1">
            <a:extLst>
              <a:ext uri="{FF2B5EF4-FFF2-40B4-BE49-F238E27FC236}">
                <a16:creationId xmlns:a16="http://schemas.microsoft.com/office/drawing/2014/main" id="{6CD823BD-8733-45A3-BD66-3AB3761E763D}"/>
              </a:ext>
            </a:extLst>
          </p:cNvPr>
          <p:cNvSpPr>
            <a:spLocks noGrp="1"/>
          </p:cNvSpPr>
          <p:nvPr>
            <p:ph type="sldNum" sz="quarter" idx="12"/>
          </p:nvPr>
        </p:nvSpPr>
        <p:spPr/>
        <p:txBody>
          <a:bodyPr/>
          <a:lstStyle/>
          <a:p>
            <a:fld id="{9388527F-3B38-4057-91A9-6DB65EC805E4}" type="slidenum">
              <a:rPr lang="en-US" sz="1800" smtClean="0"/>
              <a:t>4</a:t>
            </a:fld>
            <a:endParaRPr lang="en-US" sz="1800" dirty="0"/>
          </a:p>
        </p:txBody>
      </p:sp>
      <p:sp>
        <p:nvSpPr>
          <p:cNvPr id="3" name="TextBox 2">
            <a:extLst>
              <a:ext uri="{FF2B5EF4-FFF2-40B4-BE49-F238E27FC236}">
                <a16:creationId xmlns:a16="http://schemas.microsoft.com/office/drawing/2014/main" id="{44E122C9-47DF-4D52-A319-B1697647AB47}"/>
              </a:ext>
            </a:extLst>
          </p:cNvPr>
          <p:cNvSpPr txBox="1"/>
          <p:nvPr/>
        </p:nvSpPr>
        <p:spPr>
          <a:xfrm>
            <a:off x="3409951" y="358387"/>
            <a:ext cx="8115299" cy="646331"/>
          </a:xfrm>
          <a:prstGeom prst="rect">
            <a:avLst/>
          </a:prstGeom>
          <a:noFill/>
        </p:spPr>
        <p:txBody>
          <a:bodyPr wrap="square" rtlCol="0">
            <a:spAutoFit/>
          </a:bodyPr>
          <a:lstStyle/>
          <a:p>
            <a:r>
              <a:rPr lang="en-US" sz="3600" b="1" dirty="0"/>
              <a:t>Comparability and analytical usefulness</a:t>
            </a:r>
            <a:endParaRPr lang="en-GB" sz="3600" b="1" dirty="0"/>
          </a:p>
        </p:txBody>
      </p:sp>
    </p:spTree>
    <p:extLst>
      <p:ext uri="{BB962C8B-B14F-4D97-AF65-F5344CB8AC3E}">
        <p14:creationId xmlns:p14="http://schemas.microsoft.com/office/powerpoint/2010/main" val="1410900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avg\AppData\Local\Microsoft\Windows\INetCache\Content.MSO\B9591451.tmp"/>
          <p:cNvPicPr/>
          <p:nvPr/>
        </p:nvPicPr>
        <p:blipFill>
          <a:blip r:embed="rId3">
            <a:extLst>
              <a:ext uri="{28A0092B-C50C-407E-A947-70E740481C1C}">
                <a14:useLocalDpi xmlns:a14="http://schemas.microsoft.com/office/drawing/2010/main" val="0"/>
              </a:ext>
            </a:extLst>
          </a:blip>
          <a:srcRect/>
          <a:stretch>
            <a:fillRect/>
          </a:stretch>
        </p:blipFill>
        <p:spPr bwMode="auto">
          <a:xfrm>
            <a:off x="1285875" y="438512"/>
            <a:ext cx="1811656" cy="658413"/>
          </a:xfrm>
          <a:prstGeom prst="rect">
            <a:avLst/>
          </a:prstGeom>
          <a:noFill/>
          <a:ln>
            <a:noFill/>
          </a:ln>
        </p:spPr>
      </p:pic>
      <p:sp>
        <p:nvSpPr>
          <p:cNvPr id="4" name="Subtitle 3"/>
          <p:cNvSpPr>
            <a:spLocks noGrp="1"/>
          </p:cNvSpPr>
          <p:nvPr>
            <p:ph type="subTitle" idx="1"/>
          </p:nvPr>
        </p:nvSpPr>
        <p:spPr>
          <a:xfrm>
            <a:off x="600075" y="1463040"/>
            <a:ext cx="11106150" cy="5185410"/>
          </a:xfrm>
        </p:spPr>
        <p:txBody>
          <a:bodyPr/>
          <a:lstStyle/>
          <a:p>
            <a:pPr algn="just">
              <a:spcAft>
                <a:spcPts val="1200"/>
              </a:spcAft>
            </a:pPr>
            <a:r>
              <a:rPr lang="en-GB" sz="2600" dirty="0"/>
              <a:t>The invoice valuation will exclude many estimations, improve and simplify the process of BOP compilation. Invoice based data are closer to business accounting. Enterprises can report data from their accounting, which will make easier for compilers to combine different data sources, as most are invoice valuated.</a:t>
            </a:r>
            <a:endParaRPr lang="en-US" sz="2600" dirty="0"/>
          </a:p>
          <a:p>
            <a:pPr algn="just">
              <a:spcAft>
                <a:spcPts val="1200"/>
              </a:spcAft>
            </a:pPr>
            <a:r>
              <a:rPr lang="en-GB" sz="2600" dirty="0"/>
              <a:t>In Moldova, the National Bank has access to the customs database on micro level, including to information on invoice values. These data are mandatory and checked by customs.</a:t>
            </a:r>
            <a:endParaRPr lang="en-US" sz="2600" dirty="0"/>
          </a:p>
          <a:p>
            <a:pPr algn="just">
              <a:spcAft>
                <a:spcPts val="1200"/>
              </a:spcAft>
            </a:pPr>
            <a:r>
              <a:rPr lang="en-GB" sz="2600" b="1" i="1" dirty="0"/>
              <a:t>Our concern is mainly about services </a:t>
            </a:r>
            <a:r>
              <a:rPr lang="en-GB" sz="2600" dirty="0"/>
              <a:t>(freight and insurance). We do not have data on the country of residence of the carrier and type of transport. Usually, only the last carrier is included in the customs database. However, we have a good questionnaire, collected by National Bureau of Statistics, on international trade in services and a closed ITRS. </a:t>
            </a:r>
            <a:endParaRPr lang="en-US" sz="2600" dirty="0"/>
          </a:p>
        </p:txBody>
      </p:sp>
      <p:sp>
        <p:nvSpPr>
          <p:cNvPr id="2" name="Slide Number Placeholder 1">
            <a:extLst>
              <a:ext uri="{FF2B5EF4-FFF2-40B4-BE49-F238E27FC236}">
                <a16:creationId xmlns:a16="http://schemas.microsoft.com/office/drawing/2014/main" id="{E0AC0A38-E666-4FF4-B9B2-07706CED25DD}"/>
              </a:ext>
            </a:extLst>
          </p:cNvPr>
          <p:cNvSpPr>
            <a:spLocks noGrp="1"/>
          </p:cNvSpPr>
          <p:nvPr>
            <p:ph type="sldNum" sz="quarter" idx="12"/>
          </p:nvPr>
        </p:nvSpPr>
        <p:spPr/>
        <p:txBody>
          <a:bodyPr/>
          <a:lstStyle/>
          <a:p>
            <a:fld id="{9388527F-3B38-4057-91A9-6DB65EC805E4}" type="slidenum">
              <a:rPr lang="en-US" sz="1800" smtClean="0"/>
              <a:t>5</a:t>
            </a:fld>
            <a:endParaRPr lang="en-US" sz="1800" dirty="0"/>
          </a:p>
        </p:txBody>
      </p:sp>
      <p:sp>
        <p:nvSpPr>
          <p:cNvPr id="3" name="TextBox 2">
            <a:extLst>
              <a:ext uri="{FF2B5EF4-FFF2-40B4-BE49-F238E27FC236}">
                <a16:creationId xmlns:a16="http://schemas.microsoft.com/office/drawing/2014/main" id="{7F73A213-FE63-4ACD-AF57-8CFFC3215983}"/>
              </a:ext>
            </a:extLst>
          </p:cNvPr>
          <p:cNvSpPr txBox="1"/>
          <p:nvPr/>
        </p:nvSpPr>
        <p:spPr>
          <a:xfrm>
            <a:off x="4448175" y="419281"/>
            <a:ext cx="6457950" cy="646331"/>
          </a:xfrm>
          <a:prstGeom prst="rect">
            <a:avLst/>
          </a:prstGeom>
          <a:noFill/>
        </p:spPr>
        <p:txBody>
          <a:bodyPr wrap="square" rtlCol="0">
            <a:spAutoFit/>
          </a:bodyPr>
          <a:lstStyle/>
          <a:p>
            <a:r>
              <a:rPr lang="en-US" sz="3600" b="1" dirty="0"/>
              <a:t>Practical considerations</a:t>
            </a:r>
            <a:endParaRPr lang="en-GB" sz="3600" b="1" dirty="0"/>
          </a:p>
        </p:txBody>
      </p:sp>
    </p:spTree>
    <p:extLst>
      <p:ext uri="{BB962C8B-B14F-4D97-AF65-F5344CB8AC3E}">
        <p14:creationId xmlns:p14="http://schemas.microsoft.com/office/powerpoint/2010/main" val="1715056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98880" y="5527040"/>
            <a:ext cx="9011920" cy="934720"/>
          </a:xfrm>
        </p:spPr>
        <p:txBody>
          <a:bodyPr>
            <a:normAutofit fontScale="25000" lnSpcReduction="20000"/>
          </a:bodyPr>
          <a:lstStyle/>
          <a:p>
            <a:r>
              <a:rPr lang="en-US" sz="11200" b="1" dirty="0">
                <a:solidFill>
                  <a:schemeClr val="accent6">
                    <a:lumMod val="50000"/>
                  </a:schemeClr>
                </a:solidFill>
              </a:rPr>
              <a:t>Thank you!</a:t>
            </a:r>
          </a:p>
          <a:p>
            <a:r>
              <a:rPr lang="en-US" sz="10400" dirty="0">
                <a:hlinkClick r:id="rId2"/>
              </a:rPr>
              <a:t>Angela.Gherman@bnm.md</a:t>
            </a:r>
            <a:endParaRPr lang="en-US" sz="10400" dirty="0">
              <a:hlinkClick r:id="" action="ppaction://noaction"/>
            </a:endParaRPr>
          </a:p>
          <a:p>
            <a:endParaRPr lang="en-US" sz="10400" dirty="0"/>
          </a:p>
          <a:p>
            <a:endParaRPr lang="en-US" sz="750" dirty="0"/>
          </a:p>
          <a:p>
            <a:endParaRPr lang="en-US" sz="750" dirty="0"/>
          </a:p>
          <a:p>
            <a:endParaRPr lang="en-US" sz="750" dirty="0"/>
          </a:p>
          <a:p>
            <a:endParaRPr lang="en-US" sz="750" dirty="0"/>
          </a:p>
          <a:p>
            <a:endParaRPr lang="en-US" sz="750" dirty="0"/>
          </a:p>
          <a:p>
            <a:endParaRPr lang="en-US" sz="750" dirty="0"/>
          </a:p>
          <a:p>
            <a:endParaRPr lang="en-US" sz="750" dirty="0"/>
          </a:p>
          <a:p>
            <a:r>
              <a:rPr lang="en-US" sz="750" dirty="0"/>
              <a:t>2021</a:t>
            </a:r>
          </a:p>
        </p:txBody>
      </p:sp>
      <p:pic>
        <p:nvPicPr>
          <p:cNvPr id="5" name="Picture 4" descr="C:\Users\avg\AppData\Local\Microsoft\Windows\INetCache\Content.MSO\B9591451.tmp"/>
          <p:cNvPicPr/>
          <p:nvPr/>
        </p:nvPicPr>
        <p:blipFill>
          <a:blip r:embed="rId3">
            <a:extLst>
              <a:ext uri="{28A0092B-C50C-407E-A947-70E740481C1C}">
                <a14:useLocalDpi xmlns:a14="http://schemas.microsoft.com/office/drawing/2010/main" val="0"/>
              </a:ext>
            </a:extLst>
          </a:blip>
          <a:srcRect/>
          <a:stretch>
            <a:fillRect/>
          </a:stretch>
        </p:blipFill>
        <p:spPr bwMode="auto">
          <a:xfrm>
            <a:off x="1579244" y="396240"/>
            <a:ext cx="1811656" cy="646331"/>
          </a:xfrm>
          <a:prstGeom prst="rect">
            <a:avLst/>
          </a:prstGeom>
          <a:noFill/>
          <a:ln>
            <a:noFill/>
          </a:ln>
        </p:spPr>
      </p:pic>
      <p:sp>
        <p:nvSpPr>
          <p:cNvPr id="11" name="TextBox 10">
            <a:extLst>
              <a:ext uri="{FF2B5EF4-FFF2-40B4-BE49-F238E27FC236}">
                <a16:creationId xmlns:a16="http://schemas.microsoft.com/office/drawing/2014/main" id="{4E2EF0CA-5AB5-4017-8A83-D32F82C6DA00}"/>
              </a:ext>
            </a:extLst>
          </p:cNvPr>
          <p:cNvSpPr txBox="1"/>
          <p:nvPr/>
        </p:nvSpPr>
        <p:spPr>
          <a:xfrm>
            <a:off x="6610351" y="1674674"/>
            <a:ext cx="5039995" cy="2554545"/>
          </a:xfrm>
          <a:prstGeom prst="rect">
            <a:avLst/>
          </a:prstGeom>
          <a:noFill/>
        </p:spPr>
        <p:txBody>
          <a:bodyPr wrap="square" rtlCol="0">
            <a:spAutoFit/>
          </a:bodyPr>
          <a:lstStyle/>
          <a:p>
            <a:r>
              <a:rPr lang="en-GB" sz="2800" b="1" dirty="0"/>
              <a:t>Deficiencies</a:t>
            </a:r>
            <a:r>
              <a:rPr lang="en-GB" sz="2800" dirty="0"/>
              <a:t>:</a:t>
            </a:r>
          </a:p>
          <a:p>
            <a:pPr marL="457200" indent="-457200">
              <a:buFont typeface="Arial" panose="020B0604020202020204" pitchFamily="34" charset="0"/>
              <a:buChar char="•"/>
            </a:pPr>
            <a:r>
              <a:rPr lang="en-GB" sz="2800" dirty="0"/>
              <a:t> </a:t>
            </a:r>
            <a:r>
              <a:rPr lang="en-GB" sz="2600" dirty="0"/>
              <a:t>minor mistakes in initial data</a:t>
            </a:r>
          </a:p>
          <a:p>
            <a:pPr marL="457200" indent="-457200">
              <a:buFont typeface="Arial" panose="020B0604020202020204" pitchFamily="34" charset="0"/>
              <a:buChar char="•"/>
            </a:pPr>
            <a:r>
              <a:rPr lang="en-GB" sz="2600" dirty="0"/>
              <a:t>need to develop a software</a:t>
            </a:r>
          </a:p>
          <a:p>
            <a:pPr marL="457200" indent="-457200">
              <a:buFont typeface="Arial" panose="020B0604020202020204" pitchFamily="34" charset="0"/>
              <a:buChar char="•"/>
            </a:pPr>
            <a:r>
              <a:rPr lang="en-GB" sz="2600" dirty="0"/>
              <a:t>additional cost for IT update</a:t>
            </a:r>
            <a:br>
              <a:rPr lang="en-US" sz="2600" dirty="0"/>
            </a:br>
            <a:br>
              <a:rPr lang="en-US" sz="2600" dirty="0"/>
            </a:br>
            <a:endParaRPr lang="en-GB" sz="2600" dirty="0"/>
          </a:p>
        </p:txBody>
      </p:sp>
      <p:sp>
        <p:nvSpPr>
          <p:cNvPr id="12" name="TextBox 11">
            <a:extLst>
              <a:ext uri="{FF2B5EF4-FFF2-40B4-BE49-F238E27FC236}">
                <a16:creationId xmlns:a16="http://schemas.microsoft.com/office/drawing/2014/main" id="{00D41E3E-D53D-4D09-8F62-860474ABB167}"/>
              </a:ext>
            </a:extLst>
          </p:cNvPr>
          <p:cNvSpPr txBox="1"/>
          <p:nvPr/>
        </p:nvSpPr>
        <p:spPr>
          <a:xfrm>
            <a:off x="4652963" y="204182"/>
            <a:ext cx="2414588" cy="646331"/>
          </a:xfrm>
          <a:prstGeom prst="rect">
            <a:avLst/>
          </a:prstGeom>
          <a:noFill/>
        </p:spPr>
        <p:txBody>
          <a:bodyPr wrap="square" rtlCol="0">
            <a:spAutoFit/>
          </a:bodyPr>
          <a:lstStyle/>
          <a:p>
            <a:r>
              <a:rPr lang="en-US" sz="3600" b="1" dirty="0">
                <a:solidFill>
                  <a:prstClr val="black"/>
                </a:solidFill>
                <a:ea typeface="+mj-ea"/>
                <a:cs typeface="+mj-cs"/>
              </a:rPr>
              <a:t>Summary</a:t>
            </a:r>
            <a:endParaRPr lang="en-GB" sz="3600" b="1" dirty="0">
              <a:solidFill>
                <a:prstClr val="black"/>
              </a:solidFill>
              <a:ea typeface="+mj-ea"/>
              <a:cs typeface="+mj-cs"/>
            </a:endParaRPr>
          </a:p>
        </p:txBody>
      </p:sp>
      <p:sp>
        <p:nvSpPr>
          <p:cNvPr id="15" name="TextBox 14">
            <a:extLst>
              <a:ext uri="{FF2B5EF4-FFF2-40B4-BE49-F238E27FC236}">
                <a16:creationId xmlns:a16="http://schemas.microsoft.com/office/drawing/2014/main" id="{AD91A438-0DF0-4142-8170-4F88174C198A}"/>
              </a:ext>
            </a:extLst>
          </p:cNvPr>
          <p:cNvSpPr txBox="1"/>
          <p:nvPr/>
        </p:nvSpPr>
        <p:spPr>
          <a:xfrm>
            <a:off x="1198880" y="1674674"/>
            <a:ext cx="5039995" cy="4385816"/>
          </a:xfrm>
          <a:prstGeom prst="rect">
            <a:avLst/>
          </a:prstGeom>
          <a:noFill/>
        </p:spPr>
        <p:txBody>
          <a:bodyPr wrap="square" rtlCol="0">
            <a:spAutoFit/>
          </a:bodyPr>
          <a:lstStyle/>
          <a:p>
            <a:r>
              <a:rPr lang="en-GB" sz="2800" b="1" dirty="0">
                <a:solidFill>
                  <a:prstClr val="black"/>
                </a:solidFill>
                <a:ea typeface="+mj-ea"/>
                <a:cs typeface="+mj-cs"/>
              </a:rPr>
              <a:t>Benefits:</a:t>
            </a:r>
            <a:r>
              <a:rPr lang="en-GB" sz="2500" dirty="0">
                <a:solidFill>
                  <a:prstClr val="black"/>
                </a:solidFill>
                <a:latin typeface="Calibri Light" panose="020F0302020204030204"/>
                <a:ea typeface="+mj-ea"/>
                <a:cs typeface="+mj-cs"/>
              </a:rPr>
              <a:t> </a:t>
            </a:r>
          </a:p>
          <a:p>
            <a:pPr marL="342900" indent="-342900">
              <a:buFont typeface="Arial" panose="020B0604020202020204" pitchFamily="34" charset="0"/>
              <a:buChar char="•"/>
            </a:pPr>
            <a:r>
              <a:rPr lang="en-GB" sz="2600" dirty="0"/>
              <a:t>accurate data reflecting real transactions</a:t>
            </a:r>
          </a:p>
          <a:p>
            <a:pPr marL="342900" indent="-342900">
              <a:buFont typeface="Arial" panose="020B0604020202020204" pitchFamily="34" charset="0"/>
              <a:buChar char="•"/>
            </a:pPr>
            <a:r>
              <a:rPr lang="en-GB" sz="2600" dirty="0"/>
              <a:t>clear algorithms and methodologies</a:t>
            </a:r>
          </a:p>
          <a:p>
            <a:pPr marL="342900" indent="-342900">
              <a:buFont typeface="Arial" panose="020B0604020202020204" pitchFamily="34" charset="0"/>
              <a:buChar char="•"/>
            </a:pPr>
            <a:r>
              <a:rPr lang="en-GB" sz="2600" dirty="0"/>
              <a:t>no special calculations for neighbouring countries</a:t>
            </a:r>
          </a:p>
          <a:p>
            <a:pPr marL="342900" indent="-342900">
              <a:buFont typeface="Arial" panose="020B0604020202020204" pitchFamily="34" charset="0"/>
              <a:buChar char="•"/>
            </a:pPr>
            <a:r>
              <a:rPr lang="en-GB" sz="2600" dirty="0"/>
              <a:t>no </a:t>
            </a:r>
            <a:r>
              <a:rPr lang="en-GB" sz="2600" dirty="0" err="1"/>
              <a:t>cif</a:t>
            </a:r>
            <a:r>
              <a:rPr lang="en-GB" sz="2600" dirty="0"/>
              <a:t>-fob estimations</a:t>
            </a:r>
          </a:p>
          <a:p>
            <a:pPr marL="342900" indent="-342900">
              <a:buFont typeface="Arial" panose="020B0604020202020204" pitchFamily="34" charset="0"/>
              <a:buChar char="•"/>
            </a:pPr>
            <a:r>
              <a:rPr lang="en-GB" sz="2600" dirty="0"/>
              <a:t>high analytical value</a:t>
            </a:r>
            <a:r>
              <a:rPr lang="en-GB" sz="2500" dirty="0">
                <a:solidFill>
                  <a:prstClr val="black"/>
                </a:solidFill>
                <a:latin typeface="Calibri Light" panose="020F0302020204030204"/>
                <a:ea typeface="+mj-ea"/>
                <a:cs typeface="+mj-cs"/>
              </a:rPr>
              <a:t> </a:t>
            </a:r>
            <a:br>
              <a:rPr lang="en-GB" sz="2500" dirty="0">
                <a:solidFill>
                  <a:prstClr val="black"/>
                </a:solidFill>
                <a:latin typeface="Calibri Light" panose="020F0302020204030204"/>
                <a:ea typeface="+mj-ea"/>
                <a:cs typeface="+mj-cs"/>
              </a:rPr>
            </a:br>
            <a:br>
              <a:rPr lang="en-US" sz="2500" dirty="0">
                <a:solidFill>
                  <a:prstClr val="black"/>
                </a:solidFill>
                <a:latin typeface="Calibri Light" panose="020F0302020204030204"/>
                <a:ea typeface="+mj-ea"/>
                <a:cs typeface="+mj-cs"/>
              </a:rPr>
            </a:br>
            <a:endParaRPr lang="en-GB" dirty="0"/>
          </a:p>
        </p:txBody>
      </p:sp>
      <p:sp>
        <p:nvSpPr>
          <p:cNvPr id="16" name="Slide Number Placeholder 15">
            <a:extLst>
              <a:ext uri="{FF2B5EF4-FFF2-40B4-BE49-F238E27FC236}">
                <a16:creationId xmlns:a16="http://schemas.microsoft.com/office/drawing/2014/main" id="{6F951389-728B-4E5D-9FC5-2FD3E685715C}"/>
              </a:ext>
            </a:extLst>
          </p:cNvPr>
          <p:cNvSpPr>
            <a:spLocks noGrp="1"/>
          </p:cNvSpPr>
          <p:nvPr>
            <p:ph type="sldNum" sz="quarter" idx="12"/>
          </p:nvPr>
        </p:nvSpPr>
        <p:spPr/>
        <p:txBody>
          <a:bodyPr/>
          <a:lstStyle/>
          <a:p>
            <a:fld id="{9388527F-3B38-4057-91A9-6DB65EC805E4}" type="slidenum">
              <a:rPr lang="en-US" sz="1800" smtClean="0"/>
              <a:t>6</a:t>
            </a:fld>
            <a:endParaRPr lang="en-US" sz="1800" dirty="0"/>
          </a:p>
        </p:txBody>
      </p:sp>
    </p:spTree>
    <p:extLst>
      <p:ext uri="{BB962C8B-B14F-4D97-AF65-F5344CB8AC3E}">
        <p14:creationId xmlns:p14="http://schemas.microsoft.com/office/powerpoint/2010/main" val="1986510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00F2F1E960B64FAC22A58E2A2AE8B9" ma:contentTypeVersion="31" ma:contentTypeDescription="Create a new document." ma:contentTypeScope="" ma:versionID="f232e23f9ececfbad3f5c577427cbb7b">
  <xsd:schema xmlns:xsd="http://www.w3.org/2001/XMLSchema" xmlns:xs="http://www.w3.org/2001/XMLSchema" xmlns:p="http://schemas.microsoft.com/office/2006/metadata/properties" xmlns:ns2="dd774590-caf2-40ff-b04f-1e20d86f2c70" xmlns:ns3="c39ac8e3-0f08-4b7d-bd41-28055cb5e628" xmlns:ns4="985ec44e-1bab-4c0b-9df0-6ba128686fc9" targetNamespace="http://schemas.microsoft.com/office/2006/metadata/properties" ma:root="true" ma:fieldsID="6f7c8b45b6e0cef75aa77849e44eb0ff" ns2:_="" ns3:_="" ns4:_="">
    <xsd:import namespace="dd774590-caf2-40ff-b04f-1e20d86f2c70"/>
    <xsd:import namespace="c39ac8e3-0f08-4b7d-bd41-28055cb5e628"/>
    <xsd:import namespace="985ec44e-1bab-4c0b-9df0-6ba128686fc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2:SharedWithUsers" minOccurs="0"/>
                <xsd:element ref="ns2:SharedWithDetails" minOccurs="0"/>
                <xsd:element ref="ns3:MediaServiceLocation" minOccurs="0"/>
                <xsd:element ref="ns2:TaxKeywordTaxHTField" minOccurs="0"/>
                <xsd:element ref="ns4:TaxCatchAll" minOccurs="0"/>
                <xsd:element ref="ns3: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774590-caf2-40ff-b04f-1e20d86f2c70" elementFormDefault="qualified">
    <xsd:import namespace="http://schemas.microsoft.com/office/2006/documentManagement/types"/>
    <xsd:import namespace="http://schemas.microsoft.com/office/infopath/2007/PartnerControls"/>
    <xsd:element name="SharedWithUsers" ma:index="15"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hidden="true" ma:internalName="SharedWithDetails" ma:readOnly="true">
      <xsd:simpleType>
        <xsd:restriction base="dms:Note"/>
      </xsd:simpleType>
    </xsd:element>
    <xsd:element name="TaxKeywordTaxHTField" ma:index="21" nillable="true" ma:taxonomy="true" ma:internalName="TaxKeywordTaxHTField" ma:taxonomyFieldName="TaxKeyword" ma:displayName="Enterprise Keywords" ma:readOnly="false" ma:fieldId="{23f27201-bee3-471e-b2e7-b64fd8b7ca38}" ma:taxonomyMulti="true" ma:sspId="78175662-8596-484a-92c7-351d01561e22"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9ac8e3-0f08-4b7d-bd41-28055cb5e628" elementFormDefault="qualified">
    <xsd:import namespace="http://schemas.microsoft.com/office/2006/documentManagement/types"/>
    <xsd:import namespace="http://schemas.microsoft.com/office/infopath/2007/PartnerControls"/>
    <xsd:element name="MediaServiceMetadata" ma:index="6" nillable="true" ma:displayName="MediaServiceMetadata" ma:hidden="true" ma:internalName="MediaServiceMetadata" ma:readOnly="true">
      <xsd:simpleType>
        <xsd:restriction base="dms:Note"/>
      </xsd:simpleType>
    </xsd:element>
    <xsd:element name="MediaServiceFastMetadata" ma:index="7" nillable="true" ma:displayName="MediaServiceFastMetadata" ma:hidden="true" ma:internalName="MediaServiceFastMetadata" ma:readOnly="true">
      <xsd:simpleType>
        <xsd:restriction base="dms:Note"/>
      </xsd:simpleType>
    </xsd:element>
    <xsd:element name="MediaServiceAutoKeyPoints" ma:index="8" nillable="true" ma:displayName="MediaServiceAutoKeyPoints" ma:hidden="true" ma:internalName="MediaServiceAutoKeyPoints" ma:readOnly="true">
      <xsd:simpleType>
        <xsd:restriction base="dms:Note"/>
      </xsd:simpleType>
    </xsd:element>
    <xsd:element name="MediaServiceKeyPoints" ma:index="9" nillable="true" ma:displayName="KeyPoints" ma:hidden="true" ma:internalName="MediaServiceKeyPoints" ma:readOnly="true">
      <xsd:simpleType>
        <xsd:restriction base="dms:Note"/>
      </xsd:simpleType>
    </xsd:element>
    <xsd:element name="MediaServiceAutoTags" ma:index="10" nillable="true" ma:displayName="Tags" ma:description="" ma:hidden="true" ma:indexed="true" ma:internalName="MediaServiceAutoTags" ma:readOnly="true">
      <xsd:simpleType>
        <xsd:restriction base="dms:Text"/>
      </xsd:simpleType>
    </xsd:element>
    <xsd:element name="MediaServiceOCR" ma:index="11" nillable="true" ma:displayName="Extracted Text" ma:hidden="true" ma:internalName="MediaServiceOCR" ma:readOnly="true">
      <xsd:simpleType>
        <xsd:restriction base="dms:Note"/>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9" nillable="true" ma:displayName="Location" ma:hidden="true" ma:internalName="MediaServiceLocation" ma:readOnly="true">
      <xsd:simpleType>
        <xsd:restriction base="dms:Text"/>
      </xsd:simpleType>
    </xsd:element>
    <xsd:element name="Category" ma:index="24" nillable="true" ma:displayName="Category" ma:format="Dropdown" ma:internalName="Categor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e719dce3-84fe-4056-94cd-88c297797000}" ma:internalName="TaxCatchAll" ma:readOnly="false" ma:showField="CatchAllData" ma:web="dd774590-caf2-40ff-b04f-1e20d86f2c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ma:index="23" ma:displayName="Subject"/>
        <xsd:element ref="dc:description" minOccurs="0" maxOccurs="1" ma:index="25" ma:displayName="Comments"/>
        <xsd:element name="keywords" minOccurs="0" maxOccurs="1" type="xsd:string"/>
        <xsd:element ref="dc:language" minOccurs="0" maxOccurs="1"/>
        <xsd:element name="category" minOccurs="0" maxOccurs="1" type="xsd:string" ma:index="26"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c39ac8e3-0f08-4b7d-bd41-28055cb5e628" xsi:nil="true"/>
    <TaxCatchAll xmlns="985ec44e-1bab-4c0b-9df0-6ba128686fc9"/>
    <TaxKeywordTaxHTField xmlns="dd774590-caf2-40ff-b04f-1e20d86f2c70">
      <Terms xmlns="http://schemas.microsoft.com/office/infopath/2007/PartnerControls"/>
    </TaxKeywordTaxHTFiel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E1655E7-B4BF-4437-A15C-498D3E5FB7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774590-caf2-40ff-b04f-1e20d86f2c70"/>
    <ds:schemaRef ds:uri="c39ac8e3-0f08-4b7d-bd41-28055cb5e628"/>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010C566-4885-49F0-9E9A-85C9800628C8}">
  <ds:schemaRefs>
    <ds:schemaRef ds:uri="http://purl.org/dc/elements/1.1/"/>
    <ds:schemaRef ds:uri="985ec44e-1bab-4c0b-9df0-6ba128686fc9"/>
    <ds:schemaRef ds:uri="http://schemas.openxmlformats.org/package/2006/metadata/core-properties"/>
    <ds:schemaRef ds:uri="http://schemas.microsoft.com/office/infopath/2007/PartnerControls"/>
    <ds:schemaRef ds:uri="http://purl.org/dc/terms/"/>
    <ds:schemaRef ds:uri="c39ac8e3-0f08-4b7d-bd41-28055cb5e628"/>
    <ds:schemaRef ds:uri="http://schemas.microsoft.com/office/2006/documentManagement/types"/>
    <ds:schemaRef ds:uri="http://schemas.microsoft.com/office/2006/metadata/properties"/>
    <ds:schemaRef ds:uri="dd774590-caf2-40ff-b04f-1e20d86f2c70"/>
    <ds:schemaRef ds:uri="http://www.w3.org/XML/1998/namespace"/>
    <ds:schemaRef ds:uri="http://purl.org/dc/dcmitype/"/>
  </ds:schemaRefs>
</ds:datastoreItem>
</file>

<file path=customXml/itemProps3.xml><?xml version="1.0" encoding="utf-8"?>
<ds:datastoreItem xmlns:ds="http://schemas.openxmlformats.org/officeDocument/2006/customXml" ds:itemID="{787D4B6F-D24A-4D5E-B0E6-A50D1355B6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2327</TotalTime>
  <Words>683</Words>
  <Application>Microsoft Office PowerPoint</Application>
  <PresentationFormat>Widescreen</PresentationFormat>
  <Paragraphs>55</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Gherman-Cernei</dc:creator>
  <cp:lastModifiedBy>Oleksandr SVIRCHEVSKYY</cp:lastModifiedBy>
  <cp:revision>19</cp:revision>
  <dcterms:created xsi:type="dcterms:W3CDTF">2021-04-27T14:51:27Z</dcterms:created>
  <dcterms:modified xsi:type="dcterms:W3CDTF">2021-05-24T14:56:26Z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0x010100AC00F2F1E960B64FAC22A58E2A2AE8B9</vt:lpwstr>
  </property>
  <property fmtid="{D5CDD505-2E9C-101B-9397-08002B2CF9AE}" pid="3" name="TaxKeyword">
    <vt:lpwstr/>
  </property>
</Properties>
</file>