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25"/>
  </p:notesMasterIdLst>
  <p:handoutMasterIdLst>
    <p:handoutMasterId r:id="rId26"/>
  </p:handoutMasterIdLst>
  <p:sldIdLst>
    <p:sldId id="1165" r:id="rId6"/>
    <p:sldId id="1183" r:id="rId7"/>
    <p:sldId id="1161" r:id="rId8"/>
    <p:sldId id="1169" r:id="rId9"/>
    <p:sldId id="1168" r:id="rId10"/>
    <p:sldId id="1176" r:id="rId11"/>
    <p:sldId id="1170" r:id="rId12"/>
    <p:sldId id="1171" r:id="rId13"/>
    <p:sldId id="1172" r:id="rId14"/>
    <p:sldId id="1184" r:id="rId15"/>
    <p:sldId id="1177" r:id="rId16"/>
    <p:sldId id="1173" r:id="rId17"/>
    <p:sldId id="1174" r:id="rId18"/>
    <p:sldId id="1175" r:id="rId19"/>
    <p:sldId id="1178" r:id="rId20"/>
    <p:sldId id="1179" r:id="rId21"/>
    <p:sldId id="1180" r:id="rId22"/>
    <p:sldId id="1181" r:id="rId23"/>
    <p:sldId id="1182" r:id="rId24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65"/>
            <p14:sldId id="1183"/>
            <p14:sldId id="1161"/>
            <p14:sldId id="1169"/>
            <p14:sldId id="1168"/>
            <p14:sldId id="1176"/>
            <p14:sldId id="1170"/>
            <p14:sldId id="1171"/>
            <p14:sldId id="1172"/>
            <p14:sldId id="1184"/>
            <p14:sldId id="1177"/>
            <p14:sldId id="1173"/>
            <p14:sldId id="1174"/>
            <p14:sldId id="1175"/>
            <p14:sldId id="1178"/>
            <p14:sldId id="1179"/>
            <p14:sldId id="1180"/>
            <p14:sldId id="1181"/>
            <p14:sldId id="118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8" name="Ribarsky, Jennifer" initials="JR" lastIdx="6" clrIdx="7">
    <p:extLst>
      <p:ext uri="{19B8F6BF-5375-455C-9EA6-DF929625EA0E}">
        <p15:presenceInfo xmlns:p15="http://schemas.microsoft.com/office/powerpoint/2012/main" userId="Ribarsky, Jennifer" providerId="None"/>
      </p:ext>
    </p:extLst>
  </p:cmAuthor>
  <p:cmAuthor id="2" name="Kamil Dybczak" initials="KD" lastIdx="10" clrIdx="1"/>
  <p:cmAuthor id="9" name="Martins, Margarida" initials="MM" lastIdx="1" clrIdx="8">
    <p:extLst>
      <p:ext uri="{19B8F6BF-5375-455C-9EA6-DF929625EA0E}">
        <p15:presenceInfo xmlns:p15="http://schemas.microsoft.com/office/powerpoint/2012/main" userId="Martins, Margarida" providerId="None"/>
      </p:ext>
    </p:extLst>
  </p:cmAuthor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8AB4"/>
    <a:srgbClr val="E46C0A"/>
    <a:srgbClr val="25D129"/>
    <a:srgbClr val="DC4234"/>
    <a:srgbClr val="00AEB3"/>
    <a:srgbClr val="FFCC00"/>
    <a:srgbClr val="ED7D31"/>
    <a:srgbClr val="A6A6A6"/>
    <a:srgbClr val="70A814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864" autoAdjust="0"/>
  </p:normalViewPr>
  <p:slideViewPr>
    <p:cSldViewPr snapToGrid="0">
      <p:cViewPr varScale="1">
        <p:scale>
          <a:sx n="102" d="100"/>
          <a:sy n="102" d="100"/>
        </p:scale>
        <p:origin x="306" y="114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19/05/21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5212"/>
          <a:stretch/>
        </p:blipFill>
        <p:spPr>
          <a:xfrm>
            <a:off x="5623560" y="749808"/>
            <a:ext cx="1103811" cy="11439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3170207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6B5532-C0FC-4BC3-84CB-BDF1DA6A8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8" y="2376358"/>
            <a:ext cx="5515284" cy="2239337"/>
          </a:xfrm>
        </p:spPr>
        <p:txBody>
          <a:bodyPr>
            <a:normAutofit fontScale="90000"/>
          </a:bodyPr>
          <a:lstStyle/>
          <a:p>
            <a:r>
              <a:rPr lang="pt-PT" dirty="0"/>
              <a:t>Valuation of exports and imports of goods:</a:t>
            </a:r>
            <a:br>
              <a:rPr lang="pt-PT" dirty="0"/>
            </a:br>
            <a:r>
              <a:rPr lang="pt-PT" dirty="0"/>
              <a:t>Preliminary survey results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AFA05E1-539C-4F18-AB7B-BC20348C9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8" y="4615694"/>
            <a:ext cx="5515284" cy="53423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PT" sz="1600" dirty="0"/>
              <a:t>UNECE </a:t>
            </a:r>
            <a:r>
              <a:rPr lang="en-US" sz="1600" dirty="0"/>
              <a:t>Group of Experts on National Accounts</a:t>
            </a:r>
            <a:r>
              <a:rPr lang="pt-PT" sz="1600" dirty="0"/>
              <a:t> </a:t>
            </a:r>
            <a:br>
              <a:rPr lang="pt-PT" sz="1600" dirty="0"/>
            </a:br>
            <a:r>
              <a:rPr lang="pt-PT" sz="1600" dirty="0"/>
              <a:t>May 25, 2021</a:t>
            </a:r>
            <a:endParaRPr lang="en-US" sz="16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EEDF5B-2960-4EDF-9762-BF6DBDEA68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9D7B518-CE8F-4FB7-98D7-15BB66E55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142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2518444" y="332964"/>
            <a:ext cx="696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Accuracy of invoice (transaction) values available in the economy,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by statistical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1B28B7-7F7F-4747-B227-0B6C917C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196" y="1994520"/>
            <a:ext cx="6246724" cy="354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394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FB865C-B055-462B-A7A9-2805C905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compilation process</a:t>
            </a:r>
          </a:p>
        </p:txBody>
      </p:sp>
    </p:spTree>
    <p:extLst>
      <p:ext uri="{BB962C8B-B14F-4D97-AF65-F5344CB8AC3E}">
        <p14:creationId xmlns:p14="http://schemas.microsoft.com/office/powerpoint/2010/main" val="303644667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0" y="324129"/>
            <a:ext cx="900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Main data source used to estimate Imports and Exports of Goods, by statistical domain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CFFAB299-56D4-4502-8999-1A3F2BB89B01}"/>
              </a:ext>
            </a:extLst>
          </p:cNvPr>
          <p:cNvSpPr txBox="1"/>
          <p:nvPr/>
        </p:nvSpPr>
        <p:spPr>
          <a:xfrm>
            <a:off x="1977893" y="5451931"/>
            <a:ext cx="82362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BP: 57 economies refer customs records and 53 IMTS based on customs records for both Exports and Imports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NA: around 48 economies refer customs records and 53 IMTS based on customs records for both Exports and Imports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71A22-49BF-4F64-8B9F-33E8F59D0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080" y="1325642"/>
            <a:ext cx="6919838" cy="38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281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0" y="324129"/>
            <a:ext cx="900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Main data source used to estimate Freight and Insurance Services in BP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7D627F-5E76-4678-805E-02B534BF6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426" y="1826236"/>
            <a:ext cx="5981146" cy="359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1426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0" y="324129"/>
            <a:ext cx="900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Estimation of a FOB valuation adjustment of Imports in BP or NA, by statistical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E8565-A934-47C5-BF0A-85ED7E306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75" y="1450519"/>
            <a:ext cx="6254648" cy="3510686"/>
          </a:xfrm>
          <a:prstGeom prst="rect">
            <a:avLst/>
          </a:prstGeom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6916FEC7-0E00-4550-A194-95506553A947}"/>
              </a:ext>
            </a:extLst>
          </p:cNvPr>
          <p:cNvSpPr txBox="1"/>
          <p:nvPr/>
        </p:nvSpPr>
        <p:spPr>
          <a:xfrm>
            <a:off x="2060163" y="5256598"/>
            <a:ext cx="807167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BP: 81 economies estimate a FOB valuation adjustment of Imports (out of a total of 105)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NA: 82 economies estimate a FOB valuation adjustment of Imports (out of a total of 98)</a:t>
            </a:r>
          </a:p>
        </p:txBody>
      </p:sp>
    </p:spTree>
    <p:extLst>
      <p:ext uri="{BB962C8B-B14F-4D97-AF65-F5344CB8AC3E}">
        <p14:creationId xmlns:p14="http://schemas.microsoft.com/office/powerpoint/2010/main" val="352497345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0" y="324129"/>
            <a:ext cx="900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Process used to estimate the FOB valuation adjustment of Imports in BP or NA, by statistical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85133-E1E5-4165-BB8D-9A3DACA9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75" y="1822174"/>
            <a:ext cx="6254648" cy="35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8430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0" y="324129"/>
            <a:ext cx="900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Size of the FOB valuation adjustment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2CF57E-DDA5-46B3-B92D-DA30FC9F5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485" y="1010092"/>
            <a:ext cx="6701028" cy="3680460"/>
          </a:xfrm>
          <a:prstGeom prst="rect">
            <a:avLst/>
          </a:prstGeom>
        </p:spPr>
      </p:pic>
      <p:sp>
        <p:nvSpPr>
          <p:cNvPr id="5" name="TextBox 20">
            <a:extLst>
              <a:ext uri="{FF2B5EF4-FFF2-40B4-BE49-F238E27FC236}">
                <a16:creationId xmlns:a16="http://schemas.microsoft.com/office/drawing/2014/main" id="{438753A7-E21A-41AB-8A5E-B708BA5D8124}"/>
              </a:ext>
            </a:extLst>
          </p:cNvPr>
          <p:cNvSpPr txBox="1"/>
          <p:nvPr/>
        </p:nvSpPr>
        <p:spPr>
          <a:xfrm>
            <a:off x="1977893" y="5009217"/>
            <a:ext cx="823621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Economies reported very diverse estimates of the CIF to FOB adjustment of Imports, ranging from 0 to 45-60% 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Blue columns in the graph represent the estimates reported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 average of the estimated adjustment reported 6%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Red line in the graph represent the average of the estimates</a:t>
            </a:r>
          </a:p>
        </p:txBody>
      </p:sp>
    </p:spTree>
    <p:extLst>
      <p:ext uri="{BB962C8B-B14F-4D97-AF65-F5344CB8AC3E}">
        <p14:creationId xmlns:p14="http://schemas.microsoft.com/office/powerpoint/2010/main" val="227611352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FB865C-B055-462B-A7A9-2805C905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2401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1" y="558251"/>
            <a:ext cx="90034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Next steps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Further analyze the quantitative results (e.g., presentation by share of economy in World trade).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Further analyze qualitative answers to open questions.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Contact economies with duplicate answers that are not consistent.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Contact economies that agreed to be contacted for Stage 2 of study.</a:t>
            </a:r>
          </a:p>
        </p:txBody>
      </p:sp>
    </p:spTree>
    <p:extLst>
      <p:ext uri="{BB962C8B-B14F-4D97-AF65-F5344CB8AC3E}">
        <p14:creationId xmlns:p14="http://schemas.microsoft.com/office/powerpoint/2010/main" val="13942088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2EFB9677-630E-45F3-A9F0-79BC45BDC447}"/>
              </a:ext>
            </a:extLst>
          </p:cNvPr>
          <p:cNvSpPr txBox="1">
            <a:spLocks/>
          </p:cNvSpPr>
          <p:nvPr/>
        </p:nvSpPr>
        <p:spPr>
          <a:xfrm>
            <a:off x="1295400" y="2827130"/>
            <a:ext cx="9601200" cy="2659270"/>
          </a:xfrm>
          <a:prstGeom prst="rect">
            <a:avLst/>
          </a:prstGeom>
        </p:spPr>
        <p:txBody>
          <a:bodyPr/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Thank you!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65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FB865C-B055-462B-A7A9-2805C905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received</a:t>
            </a:r>
          </a:p>
        </p:txBody>
      </p:sp>
    </p:spTree>
    <p:extLst>
      <p:ext uri="{BB962C8B-B14F-4D97-AF65-F5344CB8AC3E}">
        <p14:creationId xmlns:p14="http://schemas.microsoft.com/office/powerpoint/2010/main" val="33513885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2026472" y="456384"/>
            <a:ext cx="8139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Complete answers: number of economies, by region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42A5B76F-F3B1-46CD-BC02-1D2240B77C05}"/>
              </a:ext>
            </a:extLst>
          </p:cNvPr>
          <p:cNvSpPr txBox="1"/>
          <p:nvPr/>
        </p:nvSpPr>
        <p:spPr>
          <a:xfrm>
            <a:off x="2436404" y="5277998"/>
            <a:ext cx="731918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Results by April 27, 2021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117 economies submitted complete answers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No complete answer was submitted for China, P.R.: Mainland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12 economies to be contacted to clarify details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89A625-3738-4FF1-AD17-F6BED9C77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669" y="1381379"/>
            <a:ext cx="5956658" cy="35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951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3077832" y="194315"/>
            <a:ext cx="650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Complete answers: number of economies, by statistical domain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CFFAB299-56D4-4502-8999-1A3F2BB89B01}"/>
              </a:ext>
            </a:extLst>
          </p:cNvPr>
          <p:cNvSpPr txBox="1"/>
          <p:nvPr/>
        </p:nvSpPr>
        <p:spPr>
          <a:xfrm>
            <a:off x="1795704" y="4701103"/>
            <a:ext cx="907149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148 complete answers: 129 to be used + 19 repeated to be discarded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From the 129 answers to be used: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74 economies answered to both Balance of Payments and National Accounts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31 economies answered only to Balance of Payments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24 economies answered only to National Accounts</a:t>
            </a:r>
          </a:p>
          <a:p>
            <a:pPr marL="1200064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Total of 74+31 for BP and 74+24 for NA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7ECCC3-4CD0-4705-815A-5EF985A76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848" y="1148929"/>
            <a:ext cx="5957468" cy="35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258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1" y="383087"/>
            <a:ext cx="900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Stage 2: economies that agree to be contacted, by region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F970C-3F55-45ED-B7B6-500E9384C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66" y="1407760"/>
            <a:ext cx="5957468" cy="3580028"/>
          </a:xfrm>
          <a:prstGeom prst="rect">
            <a:avLst/>
          </a:prstGeom>
        </p:spPr>
      </p:pic>
      <p:sp>
        <p:nvSpPr>
          <p:cNvPr id="9" name="TextBox 20">
            <a:extLst>
              <a:ext uri="{FF2B5EF4-FFF2-40B4-BE49-F238E27FC236}">
                <a16:creationId xmlns:a16="http://schemas.microsoft.com/office/drawing/2014/main" id="{34179969-461B-4817-851C-72CA9C73F67B}"/>
              </a:ext>
            </a:extLst>
          </p:cNvPr>
          <p:cNvSpPr txBox="1"/>
          <p:nvPr/>
        </p:nvSpPr>
        <p:spPr>
          <a:xfrm>
            <a:off x="2699455" y="5652139"/>
            <a:ext cx="669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42 economies agreed to be contacted concerning the study for the use of invoice values (Stage 2 of testing)</a:t>
            </a:r>
          </a:p>
        </p:txBody>
      </p:sp>
    </p:spTree>
    <p:extLst>
      <p:ext uri="{BB962C8B-B14F-4D97-AF65-F5344CB8AC3E}">
        <p14:creationId xmlns:p14="http://schemas.microsoft.com/office/powerpoint/2010/main" val="24010489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FB865C-B055-462B-A7A9-2805C905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and use of invoice values</a:t>
            </a:r>
          </a:p>
        </p:txBody>
      </p:sp>
    </p:spTree>
    <p:extLst>
      <p:ext uri="{BB962C8B-B14F-4D97-AF65-F5344CB8AC3E}">
        <p14:creationId xmlns:p14="http://schemas.microsoft.com/office/powerpoint/2010/main" val="36343252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813129" y="319712"/>
            <a:ext cx="8565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Support the use of invoice values on a conceptual level, by statistical domain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CFFAB299-56D4-4502-8999-1A3F2BB89B01}"/>
              </a:ext>
            </a:extLst>
          </p:cNvPr>
          <p:cNvSpPr txBox="1"/>
          <p:nvPr/>
        </p:nvSpPr>
        <p:spPr>
          <a:xfrm>
            <a:off x="1861380" y="5544697"/>
            <a:ext cx="846923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BP: 72 economies support the use of invoice values on a conceptual level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NA: 64 economies support the use of invoice values on a conceptual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47808-4926-45AB-9300-09A895BD5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64" y="1673657"/>
            <a:ext cx="5957468" cy="351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63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61" y="276720"/>
            <a:ext cx="9003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Availability of actual invoice (transaction) values in the economy (from customs documents or other data sources), by statistical domain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CFFAB299-56D4-4502-8999-1A3F2BB89B01}"/>
              </a:ext>
            </a:extLst>
          </p:cNvPr>
          <p:cNvSpPr txBox="1"/>
          <p:nvPr/>
        </p:nvSpPr>
        <p:spPr>
          <a:xfrm>
            <a:off x="2066240" y="5575413"/>
            <a:ext cx="8236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Full availability of invoice data, in the economy: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BP: Exports 50 economies; Imports 59 economies (out of a total of 105)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NA: Exports 39 economies; Imports 46 economies (out of a total of 98)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0B0F70-B319-4E23-ABD6-2C459468B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09" y="2177577"/>
            <a:ext cx="5197252" cy="29171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9566AD-5A19-4AEF-9CCE-FD4276CEE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541" y="2176289"/>
            <a:ext cx="5196169" cy="2916570"/>
          </a:xfrm>
          <a:prstGeom prst="rect">
            <a:avLst/>
          </a:prstGeom>
        </p:spPr>
      </p:pic>
      <p:sp>
        <p:nvSpPr>
          <p:cNvPr id="9" name="TextBox 20">
            <a:extLst>
              <a:ext uri="{FF2B5EF4-FFF2-40B4-BE49-F238E27FC236}">
                <a16:creationId xmlns:a16="http://schemas.microsoft.com/office/drawing/2014/main" id="{D2192450-3C27-42B2-9318-13DB257592CF}"/>
              </a:ext>
            </a:extLst>
          </p:cNvPr>
          <p:cNvSpPr txBox="1"/>
          <p:nvPr/>
        </p:nvSpPr>
        <p:spPr>
          <a:xfrm>
            <a:off x="1133200" y="1517761"/>
            <a:ext cx="443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Exports of Goods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CCD5DF99-EAF4-4CA9-BB23-83D370B0B055}"/>
              </a:ext>
            </a:extLst>
          </p:cNvPr>
          <p:cNvSpPr txBox="1"/>
          <p:nvPr/>
        </p:nvSpPr>
        <p:spPr>
          <a:xfrm>
            <a:off x="6624990" y="1517761"/>
            <a:ext cx="443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Imports of Goods</a:t>
            </a:r>
          </a:p>
        </p:txBody>
      </p:sp>
    </p:spTree>
    <p:extLst>
      <p:ext uri="{BB962C8B-B14F-4D97-AF65-F5344CB8AC3E}">
        <p14:creationId xmlns:p14="http://schemas.microsoft.com/office/powerpoint/2010/main" val="6783597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0">
            <a:extLst>
              <a:ext uri="{FF2B5EF4-FFF2-40B4-BE49-F238E27FC236}">
                <a16:creationId xmlns:a16="http://schemas.microsoft.com/office/drawing/2014/main" id="{763451D6-8689-44DB-919C-47407E938CF1}"/>
              </a:ext>
            </a:extLst>
          </p:cNvPr>
          <p:cNvSpPr txBox="1"/>
          <p:nvPr/>
        </p:nvSpPr>
        <p:spPr>
          <a:xfrm>
            <a:off x="1594259" y="355050"/>
            <a:ext cx="9003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Access in practice to invoice (transaction) values for BP or NA compilation by the compiling agency,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by statistical domain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CFFAB299-56D4-4502-8999-1A3F2BB89B01}"/>
              </a:ext>
            </a:extLst>
          </p:cNvPr>
          <p:cNvSpPr txBox="1"/>
          <p:nvPr/>
        </p:nvSpPr>
        <p:spPr>
          <a:xfrm>
            <a:off x="1198079" y="5686870"/>
            <a:ext cx="979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4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8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85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2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0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57" algn="l" defTabSz="91431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BP: 55 economies have access to invoice data for BP compilation (out of a total of 105)</a:t>
            </a:r>
          </a:p>
          <a:p>
            <a:pPr marL="742907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NA: 47 economies have access to invoice data for NA compilation (out of a total of 98)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D8A5EC-196C-4C2D-B4E0-90216C6A4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74" y="1906529"/>
            <a:ext cx="6254648" cy="35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536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SPR_PresentationTemplate-General" id="{D8309B28-5908-4C41-A85B-D6D9C0DDD4BE}" vid="{E08A752A-43DA-6749-9B9F-6730B3D1F1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 Basic Document" ma:contentTypeID="0x010100004051DBB1F74988811B5A3CCD41AD5E00B0718663D3B14466BB7828D11E87E1AE000EC7782E8E60BE4AAC237455190FCC87" ma:contentTypeVersion="4" ma:contentTypeDescription="IMF Department Specific Content Type inherited from IMF Basic Document" ma:contentTypeScope="" ma:versionID="dcbdbd0fe15f2a8dd3fa4e552405deea">
  <xsd:schema xmlns:xsd="http://www.w3.org/2001/XMLSchema" xmlns:xs="http://www.w3.org/2001/XMLSchema" xmlns:p="http://schemas.microsoft.com/office/2006/metadata/properties" xmlns:ns2="eeb0e057-f6f3-4ccc-94ab-253765c34222" xmlns:ns3="d6aed6fa-2026-4520-beb0-211d75a325c0" targetNamespace="http://schemas.microsoft.com/office/2006/metadata/properties" ma:root="true" ma:fieldsID="552f5ee93d4ba98a3df5cd196c35b5f9" ns2:_="" ns3:_="">
    <xsd:import namespace="eeb0e057-f6f3-4ccc-94ab-253765c34222"/>
    <xsd:import namespace="d6aed6fa-2026-4520-beb0-211d75a325c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MSDepartmentsTaxHTField1" minOccurs="0"/>
                <xsd:element ref="ns3:MMSAuthor" minOccurs="0"/>
                <xsd:element ref="ns3:MMSClassificationTaxHTField0" minOccurs="0"/>
                <xsd:element ref="ns3:MMSCountriesTaxHTField0" minOccurs="0"/>
                <xsd:element ref="ns3:MMSTopicsTaxHTField0" minOccurs="0"/>
                <xsd:element ref="ns3:MMSDocumentTyp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0e057-f6f3-4ccc-94ab-253765c34222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65f43651-6b65-43ba-9a3d-9c3b0918aca4}" ma:internalName="TaxCatchAll" ma:showField="CatchAllData" ma:web="eeb0e057-f6f3-4ccc-94ab-253765c34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65f43651-6b65-43ba-9a3d-9c3b0918aca4}" ma:internalName="TaxCatchAllLabel" ma:readOnly="true" ma:showField="CatchAllDataLabel" ma:web="eeb0e057-f6f3-4ccc-94ab-253765c34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d6fa-2026-4520-beb0-211d75a325c0" elementFormDefault="qualified">
    <xsd:import namespace="http://schemas.microsoft.com/office/2006/documentManagement/types"/>
    <xsd:import namespace="http://schemas.microsoft.com/office/infopath/2007/PartnerControls"/>
    <xsd:element name="MMSDepartmentsTaxHTField1" ma:index="10" ma:taxonomy="true" ma:internalName="MMSDepartmentsTaxHTField1" ma:taxonomyFieldName="MMSDepartments" ma:displayName="Dept/Div" ma:readOnly="false" ma:fieldId="{3a14c077-48e0-4b48-9c6c-1728a2cf4c3a}" ma:sspId="125ccb09-3e8b-484d-ac1f-f095216710a7" ma:termSetId="1444ddf8-bdfd-49a0-9253-4030224de9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Author" ma:index="12" nillable="true" ma:displayName="Author" ma:internalName="MMSAuthor">
      <xsd:simpleType>
        <xsd:restriction base="dms:Text"/>
      </xsd:simpleType>
    </xsd:element>
    <xsd:element name="MMSClassificationTaxHTField0" ma:index="13" ma:taxonomy="true" ma:internalName="MMSClassificationTaxHTField0" ma:taxonomyFieldName="MMSClassification" ma:displayName="Classification" ma:readOnly="false" ma:default="1;#For Official Use Only|ceebc80d-5bab-57db-aa4c-a446741f09ad" ma:fieldId="{a5adf473-7b33-45f6-81bd-39a9bec8d228}" ma:sspId="125ccb09-3e8b-484d-ac1f-f095216710a7" ma:termSetId="27552853-c12f-5a25-87c9-9029b93e56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CountriesTaxHTField0" ma:index="15" nillable="true" ma:taxonomy="true" ma:internalName="MMSCountriesTaxHTField0" ma:taxonomyFieldName="MMSCountries" ma:displayName="Country" ma:fieldId="{06be8099-daa0-409f-96d5-64485632a426}" ma:taxonomyMulti="true" ma:sspId="125ccb09-3e8b-484d-ac1f-f095216710a7" ma:termSetId="2f36e0d4-7525-5e13-9045-8953e89b76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TopicsTaxHTField0" ma:index="17" nillable="true" ma:taxonomy="true" ma:internalName="MMSTopicsTaxHTField0" ma:taxonomyFieldName="MMSTopics" ma:displayName="Topic" ma:fieldId="{ec50dec6-1715-4267-8263-3237defd8797}" ma:taxonomyMulti="true" ma:sspId="125ccb09-3e8b-484d-ac1f-f095216710a7" ma:termSetId="0951a601-67c7-5766-9f3a-d9259e141b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DocumentTypesTaxHTField0" ma:index="19" nillable="true" ma:taxonomy="true" ma:internalName="MMSDocumentTypesTaxHTField0" ma:taxonomyFieldName="MMSDocumentTypes" ma:displayName="Document Type/Series" ma:fieldId="{2d37fbbe-312d-4bd9-9cc8-109d93185265}" ma:sspId="125ccb09-3e8b-484d-ac1f-f095216710a7" ma:termSetId="33892a56-65a9-5eaf-879e-697509130b4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25ccb09-3e8b-484d-ac1f-f095216710a7" ContentTypeId="0x010100004051DBB1F74988811B5A3CCD41AD5E" PreviousValue="tru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MSAuthor xmlns="d6aed6fa-2026-4520-beb0-211d75a325c0" xsi:nil="true"/>
    <MMSCountriesTaxHTField0 xmlns="d6aed6fa-2026-4520-beb0-211d75a325c0">
      <Terms xmlns="http://schemas.microsoft.com/office/infopath/2007/PartnerControls"/>
    </MMSCountriesTaxHTField0>
    <MMSTopicsTaxHTField0 xmlns="d6aed6fa-2026-4520-beb0-211d75a325c0">
      <Terms xmlns="http://schemas.microsoft.com/office/infopath/2007/PartnerControls"/>
    </MMSTopicsTaxHTField0>
    <TaxCatchAll xmlns="eeb0e057-f6f3-4ccc-94ab-253765c34222"/>
    <MMSClassificationTaxHTField0 xmlns="d6aed6fa-2026-4520-beb0-211d75a325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 Official Use Only</TermName>
          <TermId xmlns="http://schemas.microsoft.com/office/infopath/2007/PartnerControls">ceebc80d-5bab-57db-aa4c-a446741f09ad</TermId>
        </TermInfo>
      </Terms>
    </MMSClassificationTaxHTField0>
    <MMSDepartmentsTaxHTField1 xmlns="d6aed6fa-2026-4520-beb0-211d75a325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</TermName>
          <TermId xmlns="http://schemas.microsoft.com/office/infopath/2007/PartnerControls">7b3d1844-d7af-4b54-b0a3-e8b52b3791bc</TermId>
        </TermInfo>
      </Terms>
    </MMSDepartmentsTaxHTField1>
    <MMSDocumentTypesTaxHTField0 xmlns="d6aed6fa-2026-4520-beb0-211d75a325c0">
      <Terms xmlns="http://schemas.microsoft.com/office/infopath/2007/PartnerControls"/>
    </MMSDocumentTypesTaxHTField0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2BC68B-C781-454F-8833-662F6159E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0e057-f6f3-4ccc-94ab-253765c34222"/>
    <ds:schemaRef ds:uri="d6aed6fa-2026-4520-beb0-211d75a325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26CD11-F3A1-404D-B284-476DAD46D02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D9A8DE9-8539-4190-924A-45076A11DD01}">
  <ds:schemaRefs>
    <ds:schemaRef ds:uri="http://schemas.microsoft.com/office/2006/metadata/properties"/>
    <ds:schemaRef ds:uri="http://schemas.microsoft.com/office/infopath/2007/PartnerControls"/>
    <ds:schemaRef ds:uri="d6aed6fa-2026-4520-beb0-211d75a325c0"/>
    <ds:schemaRef ds:uri="eeb0e057-f6f3-4ccc-94ab-253765c34222"/>
  </ds:schemaRefs>
</ds:datastoreItem>
</file>

<file path=customXml/itemProps4.xml><?xml version="1.0" encoding="utf-8"?>
<ds:datastoreItem xmlns:ds="http://schemas.openxmlformats.org/officeDocument/2006/customXml" ds:itemID="{DFA589CC-3D45-4120-9823-6FAA3193B0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STA_PresentationTemplate- RE (NEW)</Template>
  <TotalTime>408</TotalTime>
  <Words>620</Words>
  <Application>Microsoft Office PowerPoint</Application>
  <PresentationFormat>Widescreen</PresentationFormat>
  <Paragraphs>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.HelveticaNeueDeskInterface-Regular</vt:lpstr>
      <vt:lpstr>ArialMT</vt:lpstr>
      <vt:lpstr>Lucida Grande</vt:lpstr>
      <vt:lpstr>LucidaGrande</vt:lpstr>
      <vt:lpstr>Arial</vt:lpstr>
      <vt:lpstr>Arial Black</vt:lpstr>
      <vt:lpstr>Calibri</vt:lpstr>
      <vt:lpstr>Wingdings</vt:lpstr>
      <vt:lpstr>Custom Design</vt:lpstr>
      <vt:lpstr>Valuation of exports and imports of goods: Preliminary survey results</vt:lpstr>
      <vt:lpstr>Answers received</vt:lpstr>
      <vt:lpstr>PowerPoint Presentation</vt:lpstr>
      <vt:lpstr>PowerPoint Presentation</vt:lpstr>
      <vt:lpstr>PowerPoint Presentation</vt:lpstr>
      <vt:lpstr>Access and use of invoice values</vt:lpstr>
      <vt:lpstr>PowerPoint Presentation</vt:lpstr>
      <vt:lpstr>PowerPoint Presentation</vt:lpstr>
      <vt:lpstr>PowerPoint Presentation</vt:lpstr>
      <vt:lpstr>PowerPoint Presentation</vt:lpstr>
      <vt:lpstr>Current compilation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Martins, Margarida</dc:creator>
  <cp:lastModifiedBy>Oleksandr SVIRCHEVSKYY</cp:lastModifiedBy>
  <cp:revision>30</cp:revision>
  <cp:lastPrinted>2018-06-28T11:42:50Z</cp:lastPrinted>
  <dcterms:created xsi:type="dcterms:W3CDTF">2021-04-29T18:32:21Z</dcterms:created>
  <dcterms:modified xsi:type="dcterms:W3CDTF">2021-05-19T09:45:44Z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0x010100004051DBB1F74988811B5A3CCD41AD5E00B0718663D3B14466BB7828D11E87E1AE000EC7782E8E60BE4AAC237455190FCC87</vt:lpwstr>
  </property>
  <property fmtid="{D5CDD505-2E9C-101B-9397-08002B2CF9AE}" pid="4" name="MMSClassification">
    <vt:lpwstr>1</vt:lpwstr>
  </property>
  <property fmtid="{D5CDD505-2E9C-101B-9397-08002B2CF9AE}" pid="5" name="MMSTopics">
    <vt:lpwstr/>
  </property>
  <property fmtid="{D5CDD505-2E9C-101B-9397-08002B2CF9AE}" pid="6" name="MMSDepartments">
    <vt:lpwstr>13</vt:lpwstr>
  </property>
  <property fmtid="{D5CDD505-2E9C-101B-9397-08002B2CF9AE}" pid="7" name="MMSCountries">
    <vt:lpwstr/>
  </property>
  <property fmtid="{D5CDD505-2E9C-101B-9397-08002B2CF9AE}" pid="8" name="MSIP_Label_0c07ed86-5dc5-4593-ad03-a8684b843815_Enabled">
    <vt:lpwstr>true</vt:lpwstr>
  </property>
  <property fmtid="{D5CDD505-2E9C-101B-9397-08002B2CF9AE}" pid="9" name="MSIP_Label_0c07ed86-5dc5-4593-ad03-a8684b843815_SetDate">
    <vt:lpwstr>2021-04-29T18:32:22Z</vt:lpwstr>
  </property>
  <property fmtid="{D5CDD505-2E9C-101B-9397-08002B2CF9AE}" pid="10" name="MSIP_Label_0c07ed86-5dc5-4593-ad03-a8684b843815_Method">
    <vt:lpwstr>Standard</vt:lpwstr>
  </property>
  <property fmtid="{D5CDD505-2E9C-101B-9397-08002B2CF9AE}" pid="11" name="MSIP_Label_0c07ed86-5dc5-4593-ad03-a8684b843815_Name">
    <vt:lpwstr>0c07ed86-5dc5-4593-ad03-a8684b843815</vt:lpwstr>
  </property>
  <property fmtid="{D5CDD505-2E9C-101B-9397-08002B2CF9AE}" pid="12" name="MSIP_Label_0c07ed86-5dc5-4593-ad03-a8684b843815_SiteId">
    <vt:lpwstr>8085fa43-302e-45bd-b171-a6648c3b6be7</vt:lpwstr>
  </property>
  <property fmtid="{D5CDD505-2E9C-101B-9397-08002B2CF9AE}" pid="13" name="MSIP_Label_0c07ed86-5dc5-4593-ad03-a8684b843815_ActionId">
    <vt:lpwstr>9f73638e-f2f1-45ed-a20f-76d4f7c6d0f6</vt:lpwstr>
  </property>
  <property fmtid="{D5CDD505-2E9C-101B-9397-08002B2CF9AE}" pid="14" name="MSIP_Label_0c07ed86-5dc5-4593-ad03-a8684b843815_ContentBits">
    <vt:lpwstr>0</vt:lpwstr>
  </property>
  <property fmtid="{D5CDD505-2E9C-101B-9397-08002B2CF9AE}" pid="15" name="eDOCS AutoSave">
    <vt:lpwstr/>
  </property>
</Properties>
</file>