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slideshow.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5"/>
  </p:sldMasterIdLst>
  <p:notesMasterIdLst>
    <p:notesMasterId r:id="rId16"/>
  </p:notesMasterIdLst>
  <p:handoutMasterIdLst>
    <p:handoutMasterId r:id="rId17"/>
  </p:handoutMasterIdLst>
  <p:sldIdLst>
    <p:sldId id="1164" r:id="rId6"/>
    <p:sldId id="1163" r:id="rId7"/>
    <p:sldId id="1326" r:id="rId8"/>
    <p:sldId id="1317" r:id="rId9"/>
    <p:sldId id="1320" r:id="rId10"/>
    <p:sldId id="1321" r:id="rId11"/>
    <p:sldId id="1322" r:id="rId12"/>
    <p:sldId id="1329" r:id="rId13"/>
    <p:sldId id="1327" r:id="rId14"/>
    <p:sldId id="1318" r:id="rId15"/>
  </p:sldIdLst>
  <p:sldSz cx="12192000" cy="6858000"/>
  <p:notesSz cx="7023100" cy="9309100"/>
  <p:defaultTextStyle>
    <a:defPPr>
      <a:defRPr lang="en-US"/>
    </a:defPPr>
    <a:lvl1pPr marL="0" algn="l" defTabSz="914314" rtl="0" eaLnBrk="1" latinLnBrk="0" hangingPunct="1">
      <a:defRPr sz="1800" kern="1200">
        <a:solidFill>
          <a:schemeClr val="tx1"/>
        </a:solidFill>
        <a:latin typeface="+mn-lt"/>
        <a:ea typeface="+mn-ea"/>
        <a:cs typeface="+mn-cs"/>
      </a:defRPr>
    </a:lvl1pPr>
    <a:lvl2pPr marL="457157" algn="l" defTabSz="914314" rtl="0" eaLnBrk="1" latinLnBrk="0" hangingPunct="1">
      <a:defRPr sz="1800" kern="1200">
        <a:solidFill>
          <a:schemeClr val="tx1"/>
        </a:solidFill>
        <a:latin typeface="+mn-lt"/>
        <a:ea typeface="+mn-ea"/>
        <a:cs typeface="+mn-cs"/>
      </a:defRPr>
    </a:lvl2pPr>
    <a:lvl3pPr marL="914314" algn="l" defTabSz="914314" rtl="0" eaLnBrk="1" latinLnBrk="0" hangingPunct="1">
      <a:defRPr sz="1800" kern="1200">
        <a:solidFill>
          <a:schemeClr val="tx1"/>
        </a:solidFill>
        <a:latin typeface="+mn-lt"/>
        <a:ea typeface="+mn-ea"/>
        <a:cs typeface="+mn-cs"/>
      </a:defRPr>
    </a:lvl3pPr>
    <a:lvl4pPr marL="1371472" algn="l" defTabSz="914314" rtl="0" eaLnBrk="1" latinLnBrk="0" hangingPunct="1">
      <a:defRPr sz="1800" kern="1200">
        <a:solidFill>
          <a:schemeClr val="tx1"/>
        </a:solidFill>
        <a:latin typeface="+mn-lt"/>
        <a:ea typeface="+mn-ea"/>
        <a:cs typeface="+mn-cs"/>
      </a:defRPr>
    </a:lvl4pPr>
    <a:lvl5pPr marL="1828628" algn="l" defTabSz="914314" rtl="0" eaLnBrk="1" latinLnBrk="0" hangingPunct="1">
      <a:defRPr sz="1800" kern="1200">
        <a:solidFill>
          <a:schemeClr val="tx1"/>
        </a:solidFill>
        <a:latin typeface="+mn-lt"/>
        <a:ea typeface="+mn-ea"/>
        <a:cs typeface="+mn-cs"/>
      </a:defRPr>
    </a:lvl5pPr>
    <a:lvl6pPr marL="2285785" algn="l" defTabSz="914314" rtl="0" eaLnBrk="1" latinLnBrk="0" hangingPunct="1">
      <a:defRPr sz="1800" kern="1200">
        <a:solidFill>
          <a:schemeClr val="tx1"/>
        </a:solidFill>
        <a:latin typeface="+mn-lt"/>
        <a:ea typeface="+mn-ea"/>
        <a:cs typeface="+mn-cs"/>
      </a:defRPr>
    </a:lvl6pPr>
    <a:lvl7pPr marL="2742942" algn="l" defTabSz="914314" rtl="0" eaLnBrk="1" latinLnBrk="0" hangingPunct="1">
      <a:defRPr sz="1800" kern="1200">
        <a:solidFill>
          <a:schemeClr val="tx1"/>
        </a:solidFill>
        <a:latin typeface="+mn-lt"/>
        <a:ea typeface="+mn-ea"/>
        <a:cs typeface="+mn-cs"/>
      </a:defRPr>
    </a:lvl7pPr>
    <a:lvl8pPr marL="3200100" algn="l" defTabSz="914314" rtl="0" eaLnBrk="1" latinLnBrk="0" hangingPunct="1">
      <a:defRPr sz="1800" kern="1200">
        <a:solidFill>
          <a:schemeClr val="tx1"/>
        </a:solidFill>
        <a:latin typeface="+mn-lt"/>
        <a:ea typeface="+mn-ea"/>
        <a:cs typeface="+mn-cs"/>
      </a:defRPr>
    </a:lvl8pPr>
    <a:lvl9pPr marL="3657257" algn="l" defTabSz="914314"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65DF2E5-9E2B-43F5-B09A-5CB60410F028}">
          <p14:sldIdLst>
            <p14:sldId id="1164"/>
            <p14:sldId id="1163"/>
            <p14:sldId id="1326"/>
            <p14:sldId id="1317"/>
            <p14:sldId id="1320"/>
            <p14:sldId id="1321"/>
            <p14:sldId id="1322"/>
            <p14:sldId id="1329"/>
            <p14:sldId id="1327"/>
            <p14:sldId id="1318"/>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44" userDrawn="1">
          <p15:clr>
            <a:srgbClr val="A4A3A4"/>
          </p15:clr>
        </p15:guide>
        <p15:guide id="2" pos="2124" userDrawn="1">
          <p15:clr>
            <a:srgbClr val="A4A3A4"/>
          </p15:clr>
        </p15:guide>
        <p15:guide id="3" orient="horz" pos="2932" userDrawn="1">
          <p15:clr>
            <a:srgbClr val="A4A3A4"/>
          </p15:clr>
        </p15:guide>
        <p15:guide id="4"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pofford, Laura" initials="SL" lastIdx="2" clrIdx="6">
    <p:extLst>
      <p:ext uri="{19B8F6BF-5375-455C-9EA6-DF929625EA0E}">
        <p15:presenceInfo xmlns:p15="http://schemas.microsoft.com/office/powerpoint/2012/main" userId="S::lspofford@imf.org::729f3023-7458-4886-8b15-5f4e1b9d797d" providerId="AD"/>
      </p:ext>
    </p:extLst>
  </p:cmAuthor>
  <p:cmAuthor id="1" name="Nandwa, Boaz" initials="NB" lastIdx="10" clrIdx="0"/>
  <p:cmAuthor id="8" name="Tebrake, James William" initials="TJW" lastIdx="14" clrIdx="7">
    <p:extLst>
      <p:ext uri="{19B8F6BF-5375-455C-9EA6-DF929625EA0E}">
        <p15:presenceInfo xmlns:p15="http://schemas.microsoft.com/office/powerpoint/2012/main" userId="S::JTebrake@imf.org::078e1ce7-7b5e-4f80-8d08-75ac93eda3ff" providerId="AD"/>
      </p:ext>
    </p:extLst>
  </p:cmAuthor>
  <p:cmAuthor id="2" name="Kamil Dybczak" initials="KD" lastIdx="10" clrIdx="1"/>
  <p:cmAuthor id="9" name="Martins, Margarida" initials="MM" lastIdx="1" clrIdx="8">
    <p:extLst>
      <p:ext uri="{19B8F6BF-5375-455C-9EA6-DF929625EA0E}">
        <p15:presenceInfo xmlns:p15="http://schemas.microsoft.com/office/powerpoint/2012/main" userId="Martins, Margarida" providerId="None"/>
      </p:ext>
    </p:extLst>
  </p:cmAuthor>
  <p:cmAuthor id="3" name="Tamirisa, Natalia" initials="TN" lastIdx="12" clrIdx="2"/>
  <p:cmAuthor id="4" name="Almalik, Mansour" initials="AM" lastIdx="6" clrIdx="3"/>
  <p:cmAuthor id="5" name="Pierre, Gaelle" initials="PG" lastIdx="3" clrIdx="4"/>
  <p:cmAuthor id="6" name="Basile, Gregory" initials="BG" lastIdx="9"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BC52"/>
    <a:srgbClr val="8FE1A2"/>
    <a:srgbClr val="00A8A8"/>
    <a:srgbClr val="FF9667"/>
    <a:srgbClr val="E84D84"/>
    <a:srgbClr val="7F58AF"/>
    <a:srgbClr val="64C5EB"/>
    <a:srgbClr val="367BC3"/>
    <a:srgbClr val="38BFA7"/>
    <a:srgbClr val="FF84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83" autoAdjust="0"/>
    <p:restoredTop sz="97864" autoAdjust="0"/>
  </p:normalViewPr>
  <p:slideViewPr>
    <p:cSldViewPr snapToGrid="0">
      <p:cViewPr varScale="1">
        <p:scale>
          <a:sx n="101" d="100"/>
          <a:sy n="101" d="100"/>
        </p:scale>
        <p:origin x="666" y="114"/>
      </p:cViewPr>
      <p:guideLst/>
    </p:cSldViewPr>
  </p:slideViewPr>
  <p:outlineViewPr>
    <p:cViewPr>
      <p:scale>
        <a:sx n="33" d="100"/>
        <a:sy n="33" d="100"/>
      </p:scale>
      <p:origin x="0" y="-1104"/>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167" d="100"/>
          <a:sy n="167" d="100"/>
        </p:scale>
        <p:origin x="4152" y="184"/>
      </p:cViewPr>
      <p:guideLst>
        <p:guide orient="horz" pos="2844"/>
        <p:guide pos="2124"/>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7FA6CE-468E-4CC1-A99A-DF565D08D11A}"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46A72CC4-A8CB-43BE-8A77-0CA94C38D45D}">
      <dgm:prSet phldrT="[Text]" custT="1"/>
      <dgm:spPr/>
      <dgm:t>
        <a:bodyPr/>
        <a:lstStyle/>
        <a:p>
          <a:r>
            <a:rPr lang="en-US" sz="2400" dirty="0"/>
            <a:t>Stage 1: Wider Audience</a:t>
          </a:r>
        </a:p>
      </dgm:t>
    </dgm:pt>
    <dgm:pt modelId="{D04186D5-708C-41AA-8808-62F18C965939}" type="parTrans" cxnId="{918749F2-403E-4881-A643-2876B10B769E}">
      <dgm:prSet/>
      <dgm:spPr/>
      <dgm:t>
        <a:bodyPr/>
        <a:lstStyle/>
        <a:p>
          <a:endParaRPr lang="en-US"/>
        </a:p>
      </dgm:t>
    </dgm:pt>
    <dgm:pt modelId="{8D7F4C78-5E5F-487A-AF75-10A53219F84F}" type="sibTrans" cxnId="{918749F2-403E-4881-A643-2876B10B769E}">
      <dgm:prSet/>
      <dgm:spPr/>
      <dgm:t>
        <a:bodyPr/>
        <a:lstStyle/>
        <a:p>
          <a:endParaRPr lang="en-US"/>
        </a:p>
      </dgm:t>
    </dgm:pt>
    <dgm:pt modelId="{527C0025-785E-4DEA-8175-2B968DB62FA1}">
      <dgm:prSet phldrT="[Text]" custT="1"/>
      <dgm:spPr/>
      <dgm:t>
        <a:bodyPr/>
        <a:lstStyle/>
        <a:p>
          <a:pPr>
            <a:buFont typeface="+mj-lt"/>
            <a:buNone/>
          </a:pPr>
          <a:r>
            <a:rPr lang="en-US" sz="1800" dirty="0"/>
            <a:t>	A wider set of economies, reflecting geographical representation and different stages of statistical development, will also set the pace for a more detailed investigation to follow.</a:t>
          </a:r>
        </a:p>
      </dgm:t>
    </dgm:pt>
    <dgm:pt modelId="{009CEDEF-09F6-440F-85FC-CDA30D4FD97A}" type="parTrans" cxnId="{5871837D-CA14-48B2-9A6E-F461F8B0E981}">
      <dgm:prSet/>
      <dgm:spPr/>
      <dgm:t>
        <a:bodyPr/>
        <a:lstStyle/>
        <a:p>
          <a:endParaRPr lang="en-US"/>
        </a:p>
      </dgm:t>
    </dgm:pt>
    <dgm:pt modelId="{6C9A3F9D-A0E4-46FB-92C0-405B2E49AD52}" type="sibTrans" cxnId="{5871837D-CA14-48B2-9A6E-F461F8B0E981}">
      <dgm:prSet/>
      <dgm:spPr/>
      <dgm:t>
        <a:bodyPr/>
        <a:lstStyle/>
        <a:p>
          <a:endParaRPr lang="en-US"/>
        </a:p>
      </dgm:t>
    </dgm:pt>
    <dgm:pt modelId="{22A35747-AFB0-42B5-855D-1542C9479669}">
      <dgm:prSet phldrT="[Text]" custT="1"/>
      <dgm:spPr/>
      <dgm:t>
        <a:bodyPr/>
        <a:lstStyle/>
        <a:p>
          <a:r>
            <a:rPr lang="en-US" sz="2400" dirty="0"/>
            <a:t>Stage 2: Targeted approach with selected countries</a:t>
          </a:r>
        </a:p>
      </dgm:t>
    </dgm:pt>
    <dgm:pt modelId="{FEF35A85-AF70-4873-8899-FCAAE003903C}" type="parTrans" cxnId="{909767EC-EEAA-4EC0-B705-079DAA78B5BD}">
      <dgm:prSet/>
      <dgm:spPr/>
      <dgm:t>
        <a:bodyPr/>
        <a:lstStyle/>
        <a:p>
          <a:endParaRPr lang="en-US"/>
        </a:p>
      </dgm:t>
    </dgm:pt>
    <dgm:pt modelId="{D4C33408-2545-4566-A21A-4AF42C8DA180}" type="sibTrans" cxnId="{909767EC-EEAA-4EC0-B705-079DAA78B5BD}">
      <dgm:prSet/>
      <dgm:spPr/>
      <dgm:t>
        <a:bodyPr/>
        <a:lstStyle/>
        <a:p>
          <a:endParaRPr lang="en-US"/>
        </a:p>
      </dgm:t>
    </dgm:pt>
    <dgm:pt modelId="{E11341BB-10E0-4426-A1A6-8C002A9152FA}">
      <dgm:prSet phldrT="[Text]" custT="1"/>
      <dgm:spPr/>
      <dgm:t>
        <a:bodyPr/>
        <a:lstStyle/>
        <a:p>
          <a:r>
            <a:rPr lang="en-US" sz="1800" dirty="0"/>
            <a:t>Countries in Stage 1 will be asked to volunteer for a more detailed testing to be undertaken on a targeted approach in the second phase</a:t>
          </a:r>
        </a:p>
      </dgm:t>
    </dgm:pt>
    <dgm:pt modelId="{261B9A9A-C7DF-4C5F-B0C6-0180D8BC0731}" type="parTrans" cxnId="{B46BD531-EC6C-4488-AD92-A2BD768B6DEC}">
      <dgm:prSet/>
      <dgm:spPr/>
      <dgm:t>
        <a:bodyPr/>
        <a:lstStyle/>
        <a:p>
          <a:endParaRPr lang="en-US"/>
        </a:p>
      </dgm:t>
    </dgm:pt>
    <dgm:pt modelId="{C96251FE-D327-4905-9E4B-18DA141D11E8}" type="sibTrans" cxnId="{B46BD531-EC6C-4488-AD92-A2BD768B6DEC}">
      <dgm:prSet/>
      <dgm:spPr/>
      <dgm:t>
        <a:bodyPr/>
        <a:lstStyle/>
        <a:p>
          <a:endParaRPr lang="en-US"/>
        </a:p>
      </dgm:t>
    </dgm:pt>
    <dgm:pt modelId="{8143B236-D008-4A84-9DDC-09230DF7D2B2}" type="pres">
      <dgm:prSet presAssocID="{F27FA6CE-468E-4CC1-A99A-DF565D08D11A}" presName="linear" presStyleCnt="0">
        <dgm:presLayoutVars>
          <dgm:animLvl val="lvl"/>
          <dgm:resizeHandles val="exact"/>
        </dgm:presLayoutVars>
      </dgm:prSet>
      <dgm:spPr/>
    </dgm:pt>
    <dgm:pt modelId="{48545AE3-5209-49DF-AB7C-F4DE279E387A}" type="pres">
      <dgm:prSet presAssocID="{46A72CC4-A8CB-43BE-8A77-0CA94C38D45D}" presName="parentText" presStyleLbl="node1" presStyleIdx="0" presStyleCnt="2" custLinFactNeighborX="-283" custLinFactNeighborY="-95212">
        <dgm:presLayoutVars>
          <dgm:chMax val="0"/>
          <dgm:bulletEnabled val="1"/>
        </dgm:presLayoutVars>
      </dgm:prSet>
      <dgm:spPr/>
    </dgm:pt>
    <dgm:pt modelId="{19465F95-EE0A-43F3-80C3-C9B0177EEE06}" type="pres">
      <dgm:prSet presAssocID="{46A72CC4-A8CB-43BE-8A77-0CA94C38D45D}" presName="childText" presStyleLbl="revTx" presStyleIdx="0" presStyleCnt="2">
        <dgm:presLayoutVars>
          <dgm:bulletEnabled val="1"/>
        </dgm:presLayoutVars>
      </dgm:prSet>
      <dgm:spPr/>
    </dgm:pt>
    <dgm:pt modelId="{E3DC860C-6F29-484F-8C93-AFAD26EC333B}" type="pres">
      <dgm:prSet presAssocID="{22A35747-AFB0-42B5-855D-1542C9479669}" presName="parentText" presStyleLbl="node1" presStyleIdx="1" presStyleCnt="2">
        <dgm:presLayoutVars>
          <dgm:chMax val="0"/>
          <dgm:bulletEnabled val="1"/>
        </dgm:presLayoutVars>
      </dgm:prSet>
      <dgm:spPr/>
    </dgm:pt>
    <dgm:pt modelId="{A4DEF473-226C-4F1D-B692-360A810E9CE1}" type="pres">
      <dgm:prSet presAssocID="{22A35747-AFB0-42B5-855D-1542C9479669}" presName="childText" presStyleLbl="revTx" presStyleIdx="1" presStyleCnt="2">
        <dgm:presLayoutVars>
          <dgm:bulletEnabled val="1"/>
        </dgm:presLayoutVars>
      </dgm:prSet>
      <dgm:spPr/>
    </dgm:pt>
  </dgm:ptLst>
  <dgm:cxnLst>
    <dgm:cxn modelId="{C8568B26-57A4-42F4-A1A2-5DA32760AEC0}" type="presOf" srcId="{F27FA6CE-468E-4CC1-A99A-DF565D08D11A}" destId="{8143B236-D008-4A84-9DDC-09230DF7D2B2}" srcOrd="0" destOrd="0" presId="urn:microsoft.com/office/officeart/2005/8/layout/vList2"/>
    <dgm:cxn modelId="{B46BD531-EC6C-4488-AD92-A2BD768B6DEC}" srcId="{22A35747-AFB0-42B5-855D-1542C9479669}" destId="{E11341BB-10E0-4426-A1A6-8C002A9152FA}" srcOrd="0" destOrd="0" parTransId="{261B9A9A-C7DF-4C5F-B0C6-0180D8BC0731}" sibTransId="{C96251FE-D327-4905-9E4B-18DA141D11E8}"/>
    <dgm:cxn modelId="{5871837D-CA14-48B2-9A6E-F461F8B0E981}" srcId="{46A72CC4-A8CB-43BE-8A77-0CA94C38D45D}" destId="{527C0025-785E-4DEA-8175-2B968DB62FA1}" srcOrd="0" destOrd="0" parTransId="{009CEDEF-09F6-440F-85FC-CDA30D4FD97A}" sibTransId="{6C9A3F9D-A0E4-46FB-92C0-405B2E49AD52}"/>
    <dgm:cxn modelId="{839C2895-C7C5-4B18-B2AE-7E66DF8697D0}" type="presOf" srcId="{527C0025-785E-4DEA-8175-2B968DB62FA1}" destId="{19465F95-EE0A-43F3-80C3-C9B0177EEE06}" srcOrd="0" destOrd="0" presId="urn:microsoft.com/office/officeart/2005/8/layout/vList2"/>
    <dgm:cxn modelId="{737D6397-6954-442A-987A-4CA45F3DFF5D}" type="presOf" srcId="{E11341BB-10E0-4426-A1A6-8C002A9152FA}" destId="{A4DEF473-226C-4F1D-B692-360A810E9CE1}" srcOrd="0" destOrd="0" presId="urn:microsoft.com/office/officeart/2005/8/layout/vList2"/>
    <dgm:cxn modelId="{236D34DB-3769-4043-98C0-3FCA659716BD}" type="presOf" srcId="{22A35747-AFB0-42B5-855D-1542C9479669}" destId="{E3DC860C-6F29-484F-8C93-AFAD26EC333B}" srcOrd="0" destOrd="0" presId="urn:microsoft.com/office/officeart/2005/8/layout/vList2"/>
    <dgm:cxn modelId="{D86A74DC-D7DD-48F7-B29F-6942E5B5834F}" type="presOf" srcId="{46A72CC4-A8CB-43BE-8A77-0CA94C38D45D}" destId="{48545AE3-5209-49DF-AB7C-F4DE279E387A}" srcOrd="0" destOrd="0" presId="urn:microsoft.com/office/officeart/2005/8/layout/vList2"/>
    <dgm:cxn modelId="{909767EC-EEAA-4EC0-B705-079DAA78B5BD}" srcId="{F27FA6CE-468E-4CC1-A99A-DF565D08D11A}" destId="{22A35747-AFB0-42B5-855D-1542C9479669}" srcOrd="1" destOrd="0" parTransId="{FEF35A85-AF70-4873-8899-FCAAE003903C}" sibTransId="{D4C33408-2545-4566-A21A-4AF42C8DA180}"/>
    <dgm:cxn modelId="{918749F2-403E-4881-A643-2876B10B769E}" srcId="{F27FA6CE-468E-4CC1-A99A-DF565D08D11A}" destId="{46A72CC4-A8CB-43BE-8A77-0CA94C38D45D}" srcOrd="0" destOrd="0" parTransId="{D04186D5-708C-41AA-8808-62F18C965939}" sibTransId="{8D7F4C78-5E5F-487A-AF75-10A53219F84F}"/>
    <dgm:cxn modelId="{01E18D2F-0C41-44DC-8DEE-5E985360F599}" type="presParOf" srcId="{8143B236-D008-4A84-9DDC-09230DF7D2B2}" destId="{48545AE3-5209-49DF-AB7C-F4DE279E387A}" srcOrd="0" destOrd="0" presId="urn:microsoft.com/office/officeart/2005/8/layout/vList2"/>
    <dgm:cxn modelId="{A862E546-80D8-47DD-8877-D8896C6E14B9}" type="presParOf" srcId="{8143B236-D008-4A84-9DDC-09230DF7D2B2}" destId="{19465F95-EE0A-43F3-80C3-C9B0177EEE06}" srcOrd="1" destOrd="0" presId="urn:microsoft.com/office/officeart/2005/8/layout/vList2"/>
    <dgm:cxn modelId="{4335414A-DA95-4091-B925-CDC89BBDDC6F}" type="presParOf" srcId="{8143B236-D008-4A84-9DDC-09230DF7D2B2}" destId="{E3DC860C-6F29-484F-8C93-AFAD26EC333B}" srcOrd="2" destOrd="0" presId="urn:microsoft.com/office/officeart/2005/8/layout/vList2"/>
    <dgm:cxn modelId="{ED2DA91A-E32C-4953-A88E-19793229F698}" type="presParOf" srcId="{8143B236-D008-4A84-9DDC-09230DF7D2B2}" destId="{A4DEF473-226C-4F1D-B692-360A810E9CE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545AE3-5209-49DF-AB7C-F4DE279E387A}">
      <dsp:nvSpPr>
        <dsp:cNvPr id="0" name=""/>
        <dsp:cNvSpPr/>
      </dsp:nvSpPr>
      <dsp:spPr>
        <a:xfrm>
          <a:off x="0" y="0"/>
          <a:ext cx="9278177" cy="54788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Stage 1: Wider Audience</a:t>
          </a:r>
        </a:p>
      </dsp:txBody>
      <dsp:txXfrm>
        <a:off x="26746" y="26746"/>
        <a:ext cx="9224685" cy="494397"/>
      </dsp:txXfrm>
    </dsp:sp>
    <dsp:sp modelId="{19465F95-EE0A-43F3-80C3-C9B0177EEE06}">
      <dsp:nvSpPr>
        <dsp:cNvPr id="0" name=""/>
        <dsp:cNvSpPr/>
      </dsp:nvSpPr>
      <dsp:spPr>
        <a:xfrm>
          <a:off x="0" y="548928"/>
          <a:ext cx="9278177" cy="747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4582" tIns="22860" rIns="128016" bIns="22860" numCol="1" spcCol="1270" anchor="t" anchorCtr="0">
          <a:noAutofit/>
        </a:bodyPr>
        <a:lstStyle/>
        <a:p>
          <a:pPr marL="171450" lvl="1" indent="-171450" algn="l" defTabSz="800100">
            <a:lnSpc>
              <a:spcPct val="90000"/>
            </a:lnSpc>
            <a:spcBef>
              <a:spcPct val="0"/>
            </a:spcBef>
            <a:spcAft>
              <a:spcPct val="20000"/>
            </a:spcAft>
            <a:buFont typeface="+mj-lt"/>
            <a:buNone/>
          </a:pPr>
          <a:r>
            <a:rPr lang="en-US" sz="1800" kern="1200" dirty="0"/>
            <a:t>	A wider set of economies, reflecting geographical representation and different stages of statistical development, will also set the pace for a more detailed investigation to follow.</a:t>
          </a:r>
        </a:p>
      </dsp:txBody>
      <dsp:txXfrm>
        <a:off x="0" y="548928"/>
        <a:ext cx="9278177" cy="747201"/>
      </dsp:txXfrm>
    </dsp:sp>
    <dsp:sp modelId="{E3DC860C-6F29-484F-8C93-AFAD26EC333B}">
      <dsp:nvSpPr>
        <dsp:cNvPr id="0" name=""/>
        <dsp:cNvSpPr/>
      </dsp:nvSpPr>
      <dsp:spPr>
        <a:xfrm>
          <a:off x="0" y="1296130"/>
          <a:ext cx="9278177" cy="54788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Stage 2: Targeted approach with selected countries</a:t>
          </a:r>
        </a:p>
      </dsp:txBody>
      <dsp:txXfrm>
        <a:off x="26746" y="1322876"/>
        <a:ext cx="9224685" cy="494397"/>
      </dsp:txXfrm>
    </dsp:sp>
    <dsp:sp modelId="{A4DEF473-226C-4F1D-B692-360A810E9CE1}">
      <dsp:nvSpPr>
        <dsp:cNvPr id="0" name=""/>
        <dsp:cNvSpPr/>
      </dsp:nvSpPr>
      <dsp:spPr>
        <a:xfrm>
          <a:off x="0" y="1844019"/>
          <a:ext cx="9278177" cy="514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4582"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Countries in Stage 1 will be asked to volunteer for a more detailed testing to be undertaken on a targeted approach in the second phase</a:t>
          </a:r>
        </a:p>
      </dsp:txBody>
      <dsp:txXfrm>
        <a:off x="0" y="1844019"/>
        <a:ext cx="9278177" cy="51496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2" y="12"/>
            <a:ext cx="3043447" cy="464977"/>
          </a:xfrm>
          <a:prstGeom prst="rect">
            <a:avLst/>
          </a:prstGeom>
        </p:spPr>
        <p:txBody>
          <a:bodyPr vert="horz" lIns="91239" tIns="45618" rIns="91239" bIns="45618" rtlCol="0"/>
          <a:lstStyle>
            <a:lvl1pPr algn="l">
              <a:defRPr sz="1200"/>
            </a:lvl1pPr>
          </a:lstStyle>
          <a:p>
            <a:endParaRPr lang="en-US" dirty="0"/>
          </a:p>
        </p:txBody>
      </p:sp>
      <p:sp>
        <p:nvSpPr>
          <p:cNvPr id="4" name="Footer Placeholder 3"/>
          <p:cNvSpPr>
            <a:spLocks noGrp="1"/>
          </p:cNvSpPr>
          <p:nvPr>
            <p:ph type="ftr" sz="quarter" idx="2"/>
          </p:nvPr>
        </p:nvSpPr>
        <p:spPr>
          <a:xfrm>
            <a:off x="12" y="8842547"/>
            <a:ext cx="3043447" cy="464977"/>
          </a:xfrm>
          <a:prstGeom prst="rect">
            <a:avLst/>
          </a:prstGeom>
        </p:spPr>
        <p:txBody>
          <a:bodyPr vert="horz" lIns="91239" tIns="45618" rIns="91239" bIns="4561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075" y="8842547"/>
            <a:ext cx="3043447" cy="464977"/>
          </a:xfrm>
          <a:prstGeom prst="rect">
            <a:avLst/>
          </a:prstGeom>
        </p:spPr>
        <p:txBody>
          <a:bodyPr vert="horz" lIns="91239" tIns="45618" rIns="91239" bIns="45618" rtlCol="0" anchor="b"/>
          <a:lstStyle>
            <a:lvl1pPr algn="r">
              <a:defRPr sz="1200"/>
            </a:lvl1pPr>
          </a:lstStyle>
          <a:p>
            <a:fld id="{70787CFD-D5C7-455D-B121-683BFE13FBD4}" type="slidenum">
              <a:rPr lang="en-US" smtClean="0"/>
              <a:pPr/>
              <a:t>‹#›</a:t>
            </a:fld>
            <a:endParaRPr lang="en-US" dirty="0"/>
          </a:p>
        </p:txBody>
      </p:sp>
    </p:spTree>
    <p:extLst>
      <p:ext uri="{BB962C8B-B14F-4D97-AF65-F5344CB8AC3E}">
        <p14:creationId xmlns:p14="http://schemas.microsoft.com/office/powerpoint/2010/main" val="33919898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6"/>
            <a:ext cx="3043343" cy="465455"/>
          </a:xfrm>
          <a:prstGeom prst="rect">
            <a:avLst/>
          </a:prstGeom>
        </p:spPr>
        <p:txBody>
          <a:bodyPr vert="horz" lIns="93134" tIns="46567" rIns="93134" bIns="46567" rtlCol="0"/>
          <a:lstStyle>
            <a:lvl1pPr algn="l">
              <a:defRPr sz="1200"/>
            </a:lvl1pPr>
          </a:lstStyle>
          <a:p>
            <a:endParaRPr lang="en-US" dirty="0"/>
          </a:p>
        </p:txBody>
      </p:sp>
      <p:sp>
        <p:nvSpPr>
          <p:cNvPr id="3" name="Date Placeholder 2"/>
          <p:cNvSpPr>
            <a:spLocks noGrp="1"/>
          </p:cNvSpPr>
          <p:nvPr>
            <p:ph type="dt" idx="1"/>
          </p:nvPr>
        </p:nvSpPr>
        <p:spPr>
          <a:xfrm>
            <a:off x="3978139" y="6"/>
            <a:ext cx="3043343" cy="465455"/>
          </a:xfrm>
          <a:prstGeom prst="rect">
            <a:avLst/>
          </a:prstGeom>
        </p:spPr>
        <p:txBody>
          <a:bodyPr vert="horz" lIns="93134" tIns="46567" rIns="93134" bIns="46567" rtlCol="0"/>
          <a:lstStyle>
            <a:lvl1pPr algn="r">
              <a:defRPr sz="1200"/>
            </a:lvl1pPr>
          </a:lstStyle>
          <a:p>
            <a:fld id="{49E4E862-E263-8B4A-AFB5-DFAAA754BCA9}" type="datetime1">
              <a:rPr lang="en-US" smtClean="0"/>
              <a:t>11/05/21</a:t>
            </a:fld>
            <a:endParaRPr lang="en-US" dirty="0"/>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134" tIns="46567" rIns="93134" bIns="46567" rtlCol="0" anchor="ctr"/>
          <a:lstStyle/>
          <a:p>
            <a:endParaRPr lang="en-US" dirty="0"/>
          </a:p>
        </p:txBody>
      </p:sp>
      <p:sp>
        <p:nvSpPr>
          <p:cNvPr id="5" name="Notes Placeholder 4"/>
          <p:cNvSpPr>
            <a:spLocks noGrp="1"/>
          </p:cNvSpPr>
          <p:nvPr>
            <p:ph type="body" sz="quarter" idx="3"/>
          </p:nvPr>
        </p:nvSpPr>
        <p:spPr>
          <a:xfrm>
            <a:off x="702313" y="4421825"/>
            <a:ext cx="5618480" cy="4189095"/>
          </a:xfrm>
          <a:prstGeom prst="rect">
            <a:avLst/>
          </a:prstGeom>
        </p:spPr>
        <p:txBody>
          <a:bodyPr vert="horz" lIns="93134" tIns="46567" rIns="93134" bIns="4656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8842036"/>
            <a:ext cx="3043343" cy="465455"/>
          </a:xfrm>
          <a:prstGeom prst="rect">
            <a:avLst/>
          </a:prstGeom>
        </p:spPr>
        <p:txBody>
          <a:bodyPr vert="horz" lIns="93134" tIns="46567" rIns="93134" bIns="4656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9" y="8842036"/>
            <a:ext cx="3043343" cy="465455"/>
          </a:xfrm>
          <a:prstGeom prst="rect">
            <a:avLst/>
          </a:prstGeom>
        </p:spPr>
        <p:txBody>
          <a:bodyPr vert="horz" lIns="93134" tIns="46567" rIns="93134" bIns="46567" rtlCol="0" anchor="b"/>
          <a:lstStyle>
            <a:lvl1pPr algn="r">
              <a:defRPr sz="1200"/>
            </a:lvl1pPr>
          </a:lstStyle>
          <a:p>
            <a:fld id="{BA49F774-CCF9-492C-9AEB-F2814D4A6625}" type="slidenum">
              <a:rPr lang="en-US" smtClean="0"/>
              <a:pPr/>
              <a:t>‹#›</a:t>
            </a:fld>
            <a:endParaRPr lang="en-US" dirty="0"/>
          </a:p>
        </p:txBody>
      </p:sp>
    </p:spTree>
    <p:extLst>
      <p:ext uri="{BB962C8B-B14F-4D97-AF65-F5344CB8AC3E}">
        <p14:creationId xmlns:p14="http://schemas.microsoft.com/office/powerpoint/2010/main" val="1913010238"/>
      </p:ext>
    </p:extLst>
  </p:cSld>
  <p:clrMap bg1="lt1" tx1="dk1" bg2="lt2" tx2="dk2" accent1="accent1" accent2="accent2" accent3="accent3" accent4="accent4" accent5="accent5" accent6="accent6" hlink="hlink" folHlink="folHlink"/>
  <p:hf hdr="0" ftr="0"/>
  <p:notesStyle>
    <a:lvl1pPr marL="0" algn="l" defTabSz="914314" rtl="0" eaLnBrk="1" latinLnBrk="0" hangingPunct="1">
      <a:defRPr sz="1200" kern="1200">
        <a:solidFill>
          <a:schemeClr val="tx1"/>
        </a:solidFill>
        <a:latin typeface="+mn-lt"/>
        <a:ea typeface="+mn-ea"/>
        <a:cs typeface="+mn-cs"/>
      </a:defRPr>
    </a:lvl1pPr>
    <a:lvl2pPr marL="457157" algn="l" defTabSz="914314" rtl="0" eaLnBrk="1" latinLnBrk="0" hangingPunct="1">
      <a:defRPr sz="1200" kern="1200">
        <a:solidFill>
          <a:schemeClr val="tx1"/>
        </a:solidFill>
        <a:latin typeface="+mn-lt"/>
        <a:ea typeface="+mn-ea"/>
        <a:cs typeface="+mn-cs"/>
      </a:defRPr>
    </a:lvl2pPr>
    <a:lvl3pPr marL="914314" algn="l" defTabSz="914314" rtl="0" eaLnBrk="1" latinLnBrk="0" hangingPunct="1">
      <a:defRPr sz="1200" kern="1200">
        <a:solidFill>
          <a:schemeClr val="tx1"/>
        </a:solidFill>
        <a:latin typeface="+mn-lt"/>
        <a:ea typeface="+mn-ea"/>
        <a:cs typeface="+mn-cs"/>
      </a:defRPr>
    </a:lvl3pPr>
    <a:lvl4pPr marL="1371472" algn="l" defTabSz="914314" rtl="0" eaLnBrk="1" latinLnBrk="0" hangingPunct="1">
      <a:defRPr sz="1200" kern="1200">
        <a:solidFill>
          <a:schemeClr val="tx1"/>
        </a:solidFill>
        <a:latin typeface="+mn-lt"/>
        <a:ea typeface="+mn-ea"/>
        <a:cs typeface="+mn-cs"/>
      </a:defRPr>
    </a:lvl4pPr>
    <a:lvl5pPr marL="1828628" algn="l" defTabSz="914314" rtl="0" eaLnBrk="1" latinLnBrk="0" hangingPunct="1">
      <a:defRPr sz="1200" kern="1200">
        <a:solidFill>
          <a:schemeClr val="tx1"/>
        </a:solidFill>
        <a:latin typeface="+mn-lt"/>
        <a:ea typeface="+mn-ea"/>
        <a:cs typeface="+mn-cs"/>
      </a:defRPr>
    </a:lvl5pPr>
    <a:lvl6pPr marL="2285785" algn="l" defTabSz="914314" rtl="0" eaLnBrk="1" latinLnBrk="0" hangingPunct="1">
      <a:defRPr sz="1200" kern="1200">
        <a:solidFill>
          <a:schemeClr val="tx1"/>
        </a:solidFill>
        <a:latin typeface="+mn-lt"/>
        <a:ea typeface="+mn-ea"/>
        <a:cs typeface="+mn-cs"/>
      </a:defRPr>
    </a:lvl6pPr>
    <a:lvl7pPr marL="2742942" algn="l" defTabSz="914314" rtl="0" eaLnBrk="1" latinLnBrk="0" hangingPunct="1">
      <a:defRPr sz="1200" kern="1200">
        <a:solidFill>
          <a:schemeClr val="tx1"/>
        </a:solidFill>
        <a:latin typeface="+mn-lt"/>
        <a:ea typeface="+mn-ea"/>
        <a:cs typeface="+mn-cs"/>
      </a:defRPr>
    </a:lvl7pPr>
    <a:lvl8pPr marL="3200100" algn="l" defTabSz="914314" rtl="0" eaLnBrk="1" latinLnBrk="0" hangingPunct="1">
      <a:defRPr sz="1200" kern="1200">
        <a:solidFill>
          <a:schemeClr val="tx1"/>
        </a:solidFill>
        <a:latin typeface="+mn-lt"/>
        <a:ea typeface="+mn-ea"/>
        <a:cs typeface="+mn-cs"/>
      </a:defRPr>
    </a:lvl8pPr>
    <a:lvl9pPr marL="3657257" algn="l" defTabSz="91431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wish to thank your team at DITT.</a:t>
            </a:r>
          </a:p>
        </p:txBody>
      </p:sp>
      <p:sp>
        <p:nvSpPr>
          <p:cNvPr id="4" name="Date Placeholder 3"/>
          <p:cNvSpPr>
            <a:spLocks noGrp="1"/>
          </p:cNvSpPr>
          <p:nvPr>
            <p:ph type="dt" idx="1"/>
          </p:nvPr>
        </p:nvSpPr>
        <p:spPr/>
        <p:txBody>
          <a:bodyPr/>
          <a:lstStyle/>
          <a:p>
            <a:fld id="{49E4E862-E263-8B4A-AFB5-DFAAA754BCA9}" type="datetime1">
              <a:rPr lang="en-US" smtClean="0"/>
              <a:t>11/05/21</a:t>
            </a:fld>
            <a:endParaRPr lang="en-US" dirty="0"/>
          </a:p>
        </p:txBody>
      </p:sp>
      <p:sp>
        <p:nvSpPr>
          <p:cNvPr id="5" name="Slide Number Placeholder 4"/>
          <p:cNvSpPr>
            <a:spLocks noGrp="1"/>
          </p:cNvSpPr>
          <p:nvPr>
            <p:ph type="sldNum" sz="quarter" idx="5"/>
          </p:nvPr>
        </p:nvSpPr>
        <p:spPr/>
        <p:txBody>
          <a:bodyPr/>
          <a:lstStyle/>
          <a:p>
            <a:fld id="{BA49F774-CCF9-492C-9AEB-F2814D4A6625}" type="slidenum">
              <a:rPr lang="en-US" smtClean="0"/>
              <a:pPr/>
              <a:t>9</a:t>
            </a:fld>
            <a:endParaRPr lang="en-US" dirty="0"/>
          </a:p>
        </p:txBody>
      </p:sp>
    </p:spTree>
    <p:extLst>
      <p:ext uri="{BB962C8B-B14F-4D97-AF65-F5344CB8AC3E}">
        <p14:creationId xmlns:p14="http://schemas.microsoft.com/office/powerpoint/2010/main" val="2335555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pt. Presentation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741048" y="1940930"/>
            <a:ext cx="5515284" cy="2239337"/>
          </a:xfrm>
        </p:spPr>
        <p:txBody>
          <a:bodyPr lIns="0" tIns="0" rIns="0" bIns="45720" anchor="b" anchorCtr="0">
            <a:normAutofit/>
          </a:bodyPr>
          <a:lstStyle>
            <a:lvl1pPr algn="l">
              <a:lnSpc>
                <a:spcPct val="95000"/>
              </a:lnSpc>
              <a:defRPr sz="4000" b="0" i="0">
                <a:solidFill>
                  <a:schemeClr val="tx2"/>
                </a:solidFill>
                <a:latin typeface="Arial Black" panose="020B0604020202020204" pitchFamily="34" charset="0"/>
                <a:cs typeface="Arial Black" panose="020B0604020202020204" pitchFamily="34" charset="0"/>
              </a:defRPr>
            </a:lvl1pPr>
          </a:lstStyle>
          <a:p>
            <a:r>
              <a:rPr lang="en-US" dirty="0"/>
              <a:t>Presentation Title up to three lines in length</a:t>
            </a:r>
          </a:p>
        </p:txBody>
      </p:sp>
      <p:sp>
        <p:nvSpPr>
          <p:cNvPr id="3" name="Subtitle 2"/>
          <p:cNvSpPr>
            <a:spLocks noGrp="1"/>
          </p:cNvSpPr>
          <p:nvPr>
            <p:ph type="subTitle" idx="1" hasCustomPrompt="1"/>
          </p:nvPr>
        </p:nvSpPr>
        <p:spPr>
          <a:xfrm>
            <a:off x="5741048" y="4180267"/>
            <a:ext cx="5515284" cy="465240"/>
          </a:xfrm>
        </p:spPr>
        <p:txBody>
          <a:bodyPr lIns="0" tIns="91440" rIns="0" bIns="0"/>
          <a:lstStyle>
            <a:lvl1pPr marL="0" indent="0" algn="l">
              <a:buNone/>
              <a:defRPr b="1" cap="all" baseline="0">
                <a:solidFill>
                  <a:schemeClr val="tx2"/>
                </a:solidFill>
              </a:defRPr>
            </a:lvl1pPr>
            <a:lvl2pPr marL="457157" indent="0" algn="ctr">
              <a:buNone/>
              <a:defRPr>
                <a:solidFill>
                  <a:schemeClr val="tx1">
                    <a:tint val="75000"/>
                  </a:schemeClr>
                </a:solidFill>
              </a:defRPr>
            </a:lvl2pPr>
            <a:lvl3pPr marL="914314" indent="0" algn="ctr">
              <a:buNone/>
              <a:defRPr>
                <a:solidFill>
                  <a:schemeClr val="tx1">
                    <a:tint val="75000"/>
                  </a:schemeClr>
                </a:solidFill>
              </a:defRPr>
            </a:lvl3pPr>
            <a:lvl4pPr marL="1371472" indent="0" algn="ctr">
              <a:buNone/>
              <a:defRPr>
                <a:solidFill>
                  <a:schemeClr val="tx1">
                    <a:tint val="75000"/>
                  </a:schemeClr>
                </a:solidFill>
              </a:defRPr>
            </a:lvl4pPr>
            <a:lvl5pPr marL="1828628" indent="0" algn="ctr">
              <a:buNone/>
              <a:defRPr>
                <a:solidFill>
                  <a:schemeClr val="tx1">
                    <a:tint val="75000"/>
                  </a:schemeClr>
                </a:solidFill>
              </a:defRPr>
            </a:lvl5pPr>
            <a:lvl6pPr marL="2285785" indent="0" algn="ctr">
              <a:buNone/>
              <a:defRPr>
                <a:solidFill>
                  <a:schemeClr val="tx1">
                    <a:tint val="75000"/>
                  </a:schemeClr>
                </a:solidFill>
              </a:defRPr>
            </a:lvl6pPr>
            <a:lvl7pPr marL="2742942" indent="0" algn="ctr">
              <a:buNone/>
              <a:defRPr>
                <a:solidFill>
                  <a:schemeClr val="tx1">
                    <a:tint val="75000"/>
                  </a:schemeClr>
                </a:solidFill>
              </a:defRPr>
            </a:lvl7pPr>
            <a:lvl8pPr marL="3200100" indent="0" algn="ctr">
              <a:buNone/>
              <a:defRPr>
                <a:solidFill>
                  <a:schemeClr val="tx1">
                    <a:tint val="75000"/>
                  </a:schemeClr>
                </a:solidFill>
              </a:defRPr>
            </a:lvl8pPr>
            <a:lvl9pPr marL="3657257" indent="0" algn="ctr">
              <a:buNone/>
              <a:defRPr>
                <a:solidFill>
                  <a:schemeClr val="tx1">
                    <a:tint val="75000"/>
                  </a:schemeClr>
                </a:solidFill>
              </a:defRPr>
            </a:lvl9pPr>
          </a:lstStyle>
          <a:p>
            <a:r>
              <a:rPr lang="en-US" dirty="0"/>
              <a:t>Month </a:t>
            </a:r>
            <a:r>
              <a:rPr lang="en-US" dirty="0" err="1"/>
              <a:t>dd</a:t>
            </a:r>
            <a:r>
              <a:rPr lang="en-US" dirty="0"/>
              <a:t>, </a:t>
            </a:r>
            <a:r>
              <a:rPr lang="en-US" dirty="0" err="1"/>
              <a:t>yyyy</a:t>
            </a:r>
            <a:endParaRPr lang="en-US" dirty="0"/>
          </a:p>
        </p:txBody>
      </p:sp>
      <p:sp>
        <p:nvSpPr>
          <p:cNvPr id="12" name="Text Placeholder 11">
            <a:extLst>
              <a:ext uri="{FF2B5EF4-FFF2-40B4-BE49-F238E27FC236}">
                <a16:creationId xmlns:a16="http://schemas.microsoft.com/office/drawing/2014/main" id="{FF8FC6B8-AF18-8A44-98A9-C2E79C685356}"/>
              </a:ext>
            </a:extLst>
          </p:cNvPr>
          <p:cNvSpPr>
            <a:spLocks noGrp="1"/>
          </p:cNvSpPr>
          <p:nvPr>
            <p:ph type="body" sz="quarter" idx="10" hasCustomPrompt="1"/>
          </p:nvPr>
        </p:nvSpPr>
        <p:spPr>
          <a:xfrm>
            <a:off x="5741048" y="4879731"/>
            <a:ext cx="5515284" cy="1213338"/>
          </a:xfrm>
        </p:spPr>
        <p:txBody>
          <a:bodyPr lIns="0" tIns="0" rIns="0" bIns="0" anchor="b" anchorCtr="0"/>
          <a:lstStyle>
            <a:lvl1pPr marL="0" indent="0">
              <a:spcBef>
                <a:spcPts val="300"/>
              </a:spcBef>
              <a:buNone/>
              <a:tabLst/>
              <a:defRPr>
                <a:solidFill>
                  <a:schemeClr val="bg1">
                    <a:lumMod val="50000"/>
                  </a:schemeClr>
                </a:solidFill>
              </a:defRPr>
            </a:lvl1pPr>
            <a:lvl2pPr marL="0" indent="0">
              <a:spcBef>
                <a:spcPts val="300"/>
              </a:spcBef>
              <a:buNone/>
              <a:tabLst/>
              <a:defRPr>
                <a:solidFill>
                  <a:schemeClr val="bg1">
                    <a:lumMod val="50000"/>
                  </a:schemeClr>
                </a:solidFill>
              </a:defRPr>
            </a:lvl2pPr>
            <a:lvl3pPr marL="0" indent="0">
              <a:spcBef>
                <a:spcPts val="300"/>
              </a:spcBef>
              <a:buNone/>
              <a:tabLst/>
              <a:defRPr>
                <a:solidFill>
                  <a:schemeClr val="bg1">
                    <a:lumMod val="50000"/>
                  </a:schemeClr>
                </a:solidFill>
              </a:defRPr>
            </a:lvl3pPr>
            <a:lvl4pPr marL="0" indent="0">
              <a:spcBef>
                <a:spcPts val="300"/>
              </a:spcBef>
              <a:buNone/>
              <a:tabLst/>
              <a:defRPr>
                <a:solidFill>
                  <a:schemeClr val="bg1">
                    <a:lumMod val="50000"/>
                  </a:schemeClr>
                </a:solidFill>
              </a:defRPr>
            </a:lvl4pPr>
            <a:lvl5pPr marL="0" indent="0">
              <a:spcBef>
                <a:spcPts val="300"/>
              </a:spcBef>
              <a:buNone/>
              <a:tabLst/>
              <a:defRPr>
                <a:solidFill>
                  <a:schemeClr val="bg1">
                    <a:lumMod val="50000"/>
                  </a:schemeClr>
                </a:solidFill>
              </a:defRPr>
            </a:lvl5pPr>
          </a:lstStyle>
          <a:p>
            <a:pPr lvl="0"/>
            <a:r>
              <a:rPr lang="en-US" dirty="0"/>
              <a:t>Speaker Name</a:t>
            </a:r>
          </a:p>
          <a:p>
            <a:pPr lvl="0"/>
            <a:r>
              <a:rPr lang="en-US" dirty="0"/>
              <a:t>Division/Title/Affiliation</a:t>
            </a:r>
          </a:p>
        </p:txBody>
      </p:sp>
      <p:sp>
        <p:nvSpPr>
          <p:cNvPr id="5" name="Picture Placeholder 4">
            <a:extLst>
              <a:ext uri="{FF2B5EF4-FFF2-40B4-BE49-F238E27FC236}">
                <a16:creationId xmlns:a16="http://schemas.microsoft.com/office/drawing/2014/main" id="{EDD8EAEE-101A-B04C-9480-47C14533CE54}"/>
              </a:ext>
            </a:extLst>
          </p:cNvPr>
          <p:cNvSpPr>
            <a:spLocks noGrp="1"/>
          </p:cNvSpPr>
          <p:nvPr>
            <p:ph type="pic" sz="quarter" idx="11" hasCustomPrompt="1"/>
          </p:nvPr>
        </p:nvSpPr>
        <p:spPr>
          <a:xfrm>
            <a:off x="0" y="0"/>
            <a:ext cx="4891088" cy="6858000"/>
          </a:xfrm>
          <a:solidFill>
            <a:schemeClr val="tx2"/>
          </a:solidFill>
        </p:spPr>
        <p:txBody>
          <a:bodyPr lIns="365760" tIns="365760" rIns="365760" bIns="2971800" anchor="b">
            <a:normAutofit/>
          </a:bodyPr>
          <a:lstStyle>
            <a:lvl1pPr marL="0" indent="0" algn="ctr">
              <a:buNone/>
              <a:defRPr sz="1600" i="1">
                <a:solidFill>
                  <a:schemeClr val="tx2">
                    <a:lumMod val="40000"/>
                    <a:lumOff val="60000"/>
                  </a:schemeClr>
                </a:solidFill>
              </a:defRPr>
            </a:lvl1pPr>
          </a:lstStyle>
          <a:p>
            <a:r>
              <a:rPr lang="en-US" dirty="0"/>
              <a:t>Click icon to insert a photo.</a:t>
            </a:r>
          </a:p>
        </p:txBody>
      </p:sp>
      <p:sp>
        <p:nvSpPr>
          <p:cNvPr id="8" name="Text Placeholder 4">
            <a:extLst>
              <a:ext uri="{FF2B5EF4-FFF2-40B4-BE49-F238E27FC236}">
                <a16:creationId xmlns:a16="http://schemas.microsoft.com/office/drawing/2014/main" id="{FEFAF05C-419E-4343-8983-4850A83FB6CD}"/>
              </a:ext>
            </a:extLst>
          </p:cNvPr>
          <p:cNvSpPr>
            <a:spLocks noGrp="1"/>
          </p:cNvSpPr>
          <p:nvPr>
            <p:ph type="body" sz="quarter" idx="12" hasCustomPrompt="1"/>
          </p:nvPr>
        </p:nvSpPr>
        <p:spPr>
          <a:xfrm>
            <a:off x="0" y="6597160"/>
            <a:ext cx="4891089"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58531883"/>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orient="horz" pos="3799">
          <p15:clr>
            <a:srgbClr val="FBAE40"/>
          </p15:clr>
        </p15:guide>
        <p15:guide id="3" pos="3600">
          <p15:clr>
            <a:srgbClr val="FBAE40"/>
          </p15:clr>
        </p15:guide>
        <p15:guide id="4" pos="3081">
          <p15:clr>
            <a:srgbClr val="FBAE40"/>
          </p15:clr>
        </p15:guide>
        <p15:guide id="5" pos="3632" userDrawn="1">
          <p15:clr>
            <a:srgbClr val="FBAE40"/>
          </p15:clr>
        </p15:guide>
        <p15:guide id="6" orient="horz" pos="833"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Photo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340806" y="491385"/>
            <a:ext cx="3670259" cy="978486"/>
          </a:xfrm>
          <a:prstGeom prst="rect">
            <a:avLst/>
          </a:prstGeom>
        </p:spPr>
        <p:txBody>
          <a:bodyPr vert="horz" lIns="0" tIns="0" rIns="0" bIns="0" rtlCol="0" anchor="ctr">
            <a:normAutofit/>
          </a:bodyPr>
          <a:lstStyle>
            <a:lvl1pPr algn="l">
              <a:defRPr lang="en-US" sz="2400" dirty="0">
                <a:solidFill>
                  <a:schemeClr val="tx2"/>
                </a:solidFill>
                <a:latin typeface="Arial Black" charset="0"/>
                <a:ea typeface="Arial Black" charset="0"/>
                <a:cs typeface="Arial Black" charset="0"/>
              </a:defRPr>
            </a:lvl1pPr>
          </a:lstStyle>
          <a:p>
            <a:pPr marL="0" lvl="0"/>
            <a:r>
              <a:rPr lang="en-US" dirty="0"/>
              <a:t>Title for </a:t>
            </a:r>
            <a:r>
              <a:rPr lang="en-US" dirty="0" err="1"/>
              <a:t>Text+Photo</a:t>
            </a:r>
            <a:r>
              <a:rPr lang="en-US" dirty="0"/>
              <a:t>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340806" y="1469871"/>
            <a:ext cx="3670259" cy="4860591"/>
          </a:xfrm>
        </p:spPr>
        <p:txBody>
          <a:bodyPr>
            <a:normAutofit/>
          </a:bodyPr>
          <a:lstStyle>
            <a:lvl1pPr>
              <a:spcBef>
                <a:spcPts val="20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6" name="Picture Placeholder 2">
            <a:extLst>
              <a:ext uri="{FF2B5EF4-FFF2-40B4-BE49-F238E27FC236}">
                <a16:creationId xmlns:a16="http://schemas.microsoft.com/office/drawing/2014/main" id="{47569D7D-6010-454B-A86B-B6C69D7E2E6B}"/>
              </a:ext>
            </a:extLst>
          </p:cNvPr>
          <p:cNvSpPr>
            <a:spLocks noGrp="1"/>
          </p:cNvSpPr>
          <p:nvPr>
            <p:ph type="pic" sz="quarter" idx="11" hasCustomPrompt="1"/>
          </p:nvPr>
        </p:nvSpPr>
        <p:spPr>
          <a:xfrm>
            <a:off x="4191000" y="-1"/>
            <a:ext cx="8001000" cy="6629400"/>
          </a:xfrm>
          <a:solidFill>
            <a:schemeClr val="bg1">
              <a:lumMod val="90000"/>
            </a:schemeClr>
          </a:solidFill>
        </p:spPr>
        <p:txBody>
          <a:bodyPr tIns="0" bIns="2743200" anchor="b"/>
          <a:lstStyle>
            <a:lvl1pPr algn="ctr">
              <a:defRPr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FD26CCD3-E500-1F49-8DD8-1545E2CBF0B3}"/>
              </a:ext>
            </a:extLst>
          </p:cNvPr>
          <p:cNvSpPr>
            <a:spLocks noGrp="1"/>
          </p:cNvSpPr>
          <p:nvPr>
            <p:ph type="body" sz="quarter" idx="12" hasCustomPrompt="1"/>
          </p:nvPr>
        </p:nvSpPr>
        <p:spPr>
          <a:xfrm rot="5400000">
            <a:off x="8746884" y="3184281"/>
            <a:ext cx="6629396"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4016584983"/>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hoto+Photo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Title for </a:t>
            </a:r>
            <a:r>
              <a:rPr lang="en-US" dirty="0" err="1"/>
              <a:t>Photo+Photo</a:t>
            </a:r>
            <a:r>
              <a:rPr lang="en-US" dirty="0"/>
              <a:t> (W) Layout</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0" y="1469871"/>
            <a:ext cx="6096000" cy="42519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 y="5460991"/>
            <a:ext cx="6096000"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8" name="Picture Placeholder 4">
            <a:extLst>
              <a:ext uri="{FF2B5EF4-FFF2-40B4-BE49-F238E27FC236}">
                <a16:creationId xmlns:a16="http://schemas.microsoft.com/office/drawing/2014/main" id="{57E259A3-746A-2044-822B-3F7D859E7F10}"/>
              </a:ext>
            </a:extLst>
          </p:cNvPr>
          <p:cNvSpPr>
            <a:spLocks noGrp="1"/>
          </p:cNvSpPr>
          <p:nvPr>
            <p:ph type="pic" sz="quarter" idx="14" hasCustomPrompt="1"/>
          </p:nvPr>
        </p:nvSpPr>
        <p:spPr>
          <a:xfrm>
            <a:off x="6093439" y="1469871"/>
            <a:ext cx="6096000" cy="42519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9" name="Text Placeholder 4">
            <a:extLst>
              <a:ext uri="{FF2B5EF4-FFF2-40B4-BE49-F238E27FC236}">
                <a16:creationId xmlns:a16="http://schemas.microsoft.com/office/drawing/2014/main" id="{E3F54B41-918E-644B-B610-DDE8277FB261}"/>
              </a:ext>
            </a:extLst>
          </p:cNvPr>
          <p:cNvSpPr>
            <a:spLocks noGrp="1"/>
          </p:cNvSpPr>
          <p:nvPr>
            <p:ph type="body" sz="quarter" idx="15" hasCustomPrompt="1"/>
          </p:nvPr>
        </p:nvSpPr>
        <p:spPr>
          <a:xfrm>
            <a:off x="6093440" y="5460991"/>
            <a:ext cx="6096000"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60850190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Photo+Title (W)">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24F27426-24A7-3845-8E05-8360D202A2F3}"/>
              </a:ext>
            </a:extLst>
          </p:cNvPr>
          <p:cNvSpPr>
            <a:spLocks noGrp="1"/>
          </p:cNvSpPr>
          <p:nvPr>
            <p:ph type="title" hasCustomPrompt="1"/>
          </p:nvPr>
        </p:nvSpPr>
        <p:spPr>
          <a:xfrm>
            <a:off x="1" y="5349453"/>
            <a:ext cx="12192000" cy="1508547"/>
          </a:xfrm>
          <a:prstGeom prst="rect">
            <a:avLst/>
          </a:prstGeom>
        </p:spPr>
        <p:txBody>
          <a:bodyPr vert="horz" lIns="457200" tIns="182880" rIns="457200" bIns="182880" rtlCol="0" anchor="t" anchorCtr="0">
            <a:noAutofit/>
          </a:bodyPr>
          <a:lstStyle>
            <a:lvl1pPr algn="ctr">
              <a:defRPr lang="en-US" sz="2400" dirty="0">
                <a:solidFill>
                  <a:schemeClr val="tx2"/>
                </a:solidFill>
                <a:latin typeface="Arial Black" charset="0"/>
                <a:ea typeface="Arial Black" charset="0"/>
                <a:cs typeface="Arial Black" charset="0"/>
              </a:defRPr>
            </a:lvl1pPr>
          </a:lstStyle>
          <a:p>
            <a:pPr marL="0" lvl="0"/>
            <a:r>
              <a:rPr lang="en-US" dirty="0"/>
              <a:t>Title for Large Photo (W) Layout</a:t>
            </a:r>
          </a:p>
        </p:txBody>
      </p:sp>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0"/>
            <a:ext cx="12192000" cy="5349875"/>
          </a:xfrm>
          <a:solidFill>
            <a:schemeClr val="bg1">
              <a:lumMod val="90000"/>
            </a:schemeClr>
          </a:solidFill>
        </p:spPr>
        <p:txBody>
          <a:bodyPr tIns="0" bIns="205740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9386856" y="2544308"/>
            <a:ext cx="5349451"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168799884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xtra-Large Photo+Title (W)">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1"/>
            <a:ext cx="12192000" cy="6172200"/>
          </a:xfrm>
          <a:solidFill>
            <a:schemeClr val="bg1">
              <a:lumMod val="90000"/>
            </a:schemeClr>
          </a:solidFill>
        </p:spPr>
        <p:txBody>
          <a:bodyPr tIns="0" bIns="256032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8975483" y="2955682"/>
            <a:ext cx="6172198"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4" name="Title Placeholder 1">
            <a:extLst>
              <a:ext uri="{FF2B5EF4-FFF2-40B4-BE49-F238E27FC236}">
                <a16:creationId xmlns:a16="http://schemas.microsoft.com/office/drawing/2014/main" id="{24F27426-24A7-3845-8E05-8360D202A2F3}"/>
              </a:ext>
            </a:extLst>
          </p:cNvPr>
          <p:cNvSpPr>
            <a:spLocks noGrp="1"/>
          </p:cNvSpPr>
          <p:nvPr>
            <p:ph type="title" hasCustomPrompt="1"/>
          </p:nvPr>
        </p:nvSpPr>
        <p:spPr>
          <a:xfrm>
            <a:off x="0" y="6172200"/>
            <a:ext cx="12202245" cy="685800"/>
          </a:xfrm>
          <a:prstGeom prst="rect">
            <a:avLst/>
          </a:prstGeom>
        </p:spPr>
        <p:txBody>
          <a:bodyPr vert="horz" lIns="457200" tIns="91440" rIns="457200" bIns="182880" rtlCol="0" anchor="t" anchorCtr="0">
            <a:normAutofit/>
          </a:bodyPr>
          <a:lstStyle>
            <a:lvl1pPr algn="ctr">
              <a:defRPr lang="en-US" sz="2200" dirty="0">
                <a:solidFill>
                  <a:schemeClr val="tx2"/>
                </a:solidFill>
                <a:latin typeface="Arial Black" charset="0"/>
                <a:ea typeface="Arial Black" charset="0"/>
                <a:cs typeface="Arial Black" charset="0"/>
              </a:defRPr>
            </a:lvl1pPr>
          </a:lstStyle>
          <a:p>
            <a:pPr marL="0" lvl="0"/>
            <a:r>
              <a:rPr lang="en-US" dirty="0"/>
              <a:t>Title for Extra-Large </a:t>
            </a:r>
            <a:r>
              <a:rPr lang="en-US" dirty="0" err="1"/>
              <a:t>Photo+Title</a:t>
            </a:r>
            <a:r>
              <a:rPr lang="en-US" dirty="0"/>
              <a:t> (W) Layout</a:t>
            </a:r>
          </a:p>
        </p:txBody>
      </p:sp>
    </p:spTree>
    <p:extLst>
      <p:ext uri="{BB962C8B-B14F-4D97-AF65-F5344CB8AC3E}">
        <p14:creationId xmlns:p14="http://schemas.microsoft.com/office/powerpoint/2010/main" val="115190021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tra-Large Photo (W)">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1"/>
            <a:ext cx="12192000" cy="6583680"/>
          </a:xfrm>
          <a:solidFill>
            <a:schemeClr val="bg1">
              <a:lumMod val="90000"/>
            </a:schemeClr>
          </a:solidFill>
        </p:spPr>
        <p:txBody>
          <a:bodyPr tIns="0" bIns="274320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8769743" y="3161422"/>
            <a:ext cx="6583678"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40168843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ingle-Column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Single-Column (B)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9715500" cy="4860591"/>
          </a:xfrm>
        </p:spPr>
        <p:txBody>
          <a:bodyPr/>
          <a:lstStyle>
            <a:lvl1pPr marL="0" marR="0" indent="0" algn="l" defTabSz="914314" rtl="0" eaLnBrk="1" fontAlgn="auto" latinLnBrk="0" hangingPunct="1">
              <a:lnSpc>
                <a:spcPct val="100000"/>
              </a:lnSpc>
              <a:spcBef>
                <a:spcPts val="2400"/>
              </a:spcBef>
              <a:spcAft>
                <a:spcPts val="0"/>
              </a:spcAft>
              <a:buClr>
                <a:schemeClr val="accent1"/>
              </a:buClr>
              <a:buSzPct val="110000"/>
              <a:buFont typeface="Wingdings" charset="2"/>
              <a:buNone/>
              <a:tabLst/>
              <a:defRPr>
                <a:solidFill>
                  <a:schemeClr val="bg1"/>
                </a:solidFill>
              </a:defRPr>
            </a:lvl1pPr>
            <a:lvl2pPr>
              <a:buClr>
                <a:schemeClr val="tx2">
                  <a:lumMod val="40000"/>
                  <a:lumOff val="60000"/>
                </a:schemeClr>
              </a:buClr>
              <a:defRPr>
                <a:solidFill>
                  <a:schemeClr val="bg1"/>
                </a:solidFill>
              </a:defRPr>
            </a:lvl2pPr>
            <a:lvl3pPr>
              <a:buClr>
                <a:schemeClr val="bg1">
                  <a:lumMod val="75000"/>
                </a:schemeClr>
              </a:buClr>
              <a:defRPr>
                <a:solidFill>
                  <a:schemeClr val="bg1"/>
                </a:solidFill>
              </a:defRPr>
            </a:lvl3pPr>
            <a:lvl4pPr>
              <a:buClr>
                <a:schemeClr val="tx2">
                  <a:lumMod val="40000"/>
                  <a:lumOff val="60000"/>
                </a:schemeClr>
              </a:buClr>
              <a:defRPr>
                <a:solidFill>
                  <a:schemeClr val="bg1"/>
                </a:solidFill>
              </a:defRPr>
            </a:lvl4pPr>
            <a:lvl5pPr>
              <a:buClr>
                <a:schemeClr val="bg1">
                  <a:lumMod val="75000"/>
                </a:schemeClr>
              </a:buClr>
              <a:defRPr>
                <a:solidFill>
                  <a:schemeClr val="bg1"/>
                </a:solidFill>
              </a:defRPr>
            </a:lvl5pPr>
          </a:lstStyle>
          <a:p>
            <a:pPr marL="0" marR="0" lvl="0" indent="0" algn="l" defTabSz="914314" rtl="0" eaLnBrk="1" fontAlgn="auto" latinLnBrk="0" hangingPunct="1">
              <a:lnSpc>
                <a:spcPct val="100000"/>
              </a:lnSpc>
              <a:spcBef>
                <a:spcPts val="2400"/>
              </a:spcBef>
              <a:spcAft>
                <a:spcPts val="0"/>
              </a:spcAft>
              <a:buClr>
                <a:schemeClr val="accent1"/>
              </a:buClr>
              <a:buSzPct val="110000"/>
              <a:buFont typeface="Wingdings" charset="2"/>
              <a:buNone/>
              <a:tabLst/>
              <a:defRPr/>
            </a:pPr>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4" name="TextBox 3">
            <a:extLst>
              <a:ext uri="{FF2B5EF4-FFF2-40B4-BE49-F238E27FC236}">
                <a16:creationId xmlns:a16="http://schemas.microsoft.com/office/drawing/2014/main" id="{5B31EA4B-58AD-3842-9BEC-4B9FF60E019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ISWGNA </a:t>
            </a:r>
            <a:r>
              <a:rPr lang="en-US" sz="900" b="0" dirty="0">
                <a:solidFill>
                  <a:schemeClr val="accent1">
                    <a:lumMod val="60000"/>
                    <a:lumOff val="40000"/>
                  </a:schemeClr>
                </a:solidFill>
                <a:latin typeface="+mn-lt"/>
                <a:cs typeface="Arial Black" charset="0"/>
              </a:rPr>
              <a:t>| Globalization</a:t>
            </a:r>
            <a:r>
              <a:rPr lang="en-US" sz="900" b="0" baseline="0" dirty="0">
                <a:solidFill>
                  <a:schemeClr val="accent1">
                    <a:lumMod val="60000"/>
                    <a:lumOff val="40000"/>
                  </a:schemeClr>
                </a:solidFill>
                <a:latin typeface="+mn-lt"/>
                <a:cs typeface="Arial Black" charset="0"/>
              </a:rPr>
              <a:t> TT</a:t>
            </a:r>
            <a:endParaRPr lang="en-US" sz="900" b="0" dirty="0">
              <a:solidFill>
                <a:schemeClr val="accent1">
                  <a:lumMod val="60000"/>
                  <a:lumOff val="40000"/>
                </a:schemeClr>
              </a:solidFill>
              <a:latin typeface="+mn-lt"/>
            </a:endParaRPr>
          </a:p>
        </p:txBody>
      </p:sp>
      <p:sp>
        <p:nvSpPr>
          <p:cNvPr id="5" name="TextBox 4">
            <a:extLst>
              <a:ext uri="{FF2B5EF4-FFF2-40B4-BE49-F238E27FC236}">
                <a16:creationId xmlns:a16="http://schemas.microsoft.com/office/drawing/2014/main" id="{E06FD9C8-9F14-B64C-88D7-AFEADAB39B39}"/>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28792685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wo-Column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Two-Column (B)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6" name="TextBox 5">
            <a:extLst>
              <a:ext uri="{FF2B5EF4-FFF2-40B4-BE49-F238E27FC236}">
                <a16:creationId xmlns:a16="http://schemas.microsoft.com/office/drawing/2014/main" id="{77362889-E692-BF4A-B8C8-D6FF23EE4CF0}"/>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cxnSp>
        <p:nvCxnSpPr>
          <p:cNvPr id="7" name="Straight Connector 6">
            <a:extLst>
              <a:ext uri="{FF2B5EF4-FFF2-40B4-BE49-F238E27FC236}">
                <a16:creationId xmlns:a16="http://schemas.microsoft.com/office/drawing/2014/main" id="{DCB5B26B-2A1F-084E-BAF6-BEA91A8E38A5}"/>
              </a:ext>
            </a:extLst>
          </p:cNvPr>
          <p:cNvCxnSpPr>
            <a:cxnSpLocks/>
          </p:cNvCxnSpPr>
          <p:nvPr userDrawn="1"/>
        </p:nvCxnSpPr>
        <p:spPr>
          <a:xfrm>
            <a:off x="6096000" y="1670538"/>
            <a:ext cx="0" cy="4425462"/>
          </a:xfrm>
          <a:prstGeom prst="line">
            <a:avLst/>
          </a:prstGeom>
          <a:ln w="952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BF5E7DB-E705-45C6-A8DE-FBC295AB8FA6}"/>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ISWGNA </a:t>
            </a:r>
            <a:r>
              <a:rPr lang="en-US" sz="900" b="0" dirty="0">
                <a:solidFill>
                  <a:schemeClr val="accent1">
                    <a:lumMod val="60000"/>
                    <a:lumOff val="40000"/>
                  </a:schemeClr>
                </a:solidFill>
                <a:latin typeface="+mn-lt"/>
                <a:cs typeface="Arial Black" charset="0"/>
              </a:rPr>
              <a:t>| Globalization</a:t>
            </a:r>
            <a:r>
              <a:rPr lang="en-US" sz="900" b="0" baseline="0" dirty="0">
                <a:solidFill>
                  <a:schemeClr val="accent1">
                    <a:lumMod val="60000"/>
                    <a:lumOff val="40000"/>
                  </a:schemeClr>
                </a:solidFill>
                <a:latin typeface="+mn-lt"/>
                <a:cs typeface="Arial Black" charset="0"/>
              </a:rPr>
              <a:t> TT</a:t>
            </a:r>
            <a:endParaRPr lang="en-US" sz="900" b="0" dirty="0">
              <a:solidFill>
                <a:schemeClr val="accent1">
                  <a:lumMod val="60000"/>
                  <a:lumOff val="40000"/>
                </a:schemeClr>
              </a:solidFill>
              <a:latin typeface="+mn-lt"/>
            </a:endParaRPr>
          </a:p>
        </p:txBody>
      </p:sp>
    </p:spTree>
    <p:extLst>
      <p:ext uri="{BB962C8B-B14F-4D97-AF65-F5344CB8AC3E}">
        <p14:creationId xmlns:p14="http://schemas.microsoft.com/office/powerpoint/2010/main" val="24901589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Photo+Text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a:t>
            </a:r>
            <a:r>
              <a:rPr lang="en-US" dirty="0" err="1"/>
              <a:t>Photo+Text</a:t>
            </a:r>
            <a:r>
              <a:rPr lang="en-US" dirty="0"/>
              <a:t> (B)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6" name="TextBox 5">
            <a:extLst>
              <a:ext uri="{FF2B5EF4-FFF2-40B4-BE49-F238E27FC236}">
                <a16:creationId xmlns:a16="http://schemas.microsoft.com/office/drawing/2014/main" id="{77362889-E692-BF4A-B8C8-D6FF23EE4CF0}"/>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
        <p:nvSpPr>
          <p:cNvPr id="9" name="Picture Placeholder 4">
            <a:extLst>
              <a:ext uri="{FF2B5EF4-FFF2-40B4-BE49-F238E27FC236}">
                <a16:creationId xmlns:a16="http://schemas.microsoft.com/office/drawing/2014/main" id="{ADC7D600-7783-1F4F-AD62-06B784E129FD}"/>
              </a:ext>
            </a:extLst>
          </p:cNvPr>
          <p:cNvSpPr>
            <a:spLocks noGrp="1"/>
          </p:cNvSpPr>
          <p:nvPr>
            <p:ph type="pic" sz="quarter" idx="13" hasCustomPrompt="1"/>
          </p:nvPr>
        </p:nvSpPr>
        <p:spPr>
          <a:xfrm>
            <a:off x="1239838" y="1672046"/>
            <a:ext cx="4855464" cy="44805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10" name="Text Placeholder 4">
            <a:extLst>
              <a:ext uri="{FF2B5EF4-FFF2-40B4-BE49-F238E27FC236}">
                <a16:creationId xmlns:a16="http://schemas.microsoft.com/office/drawing/2014/main" id="{A3893C67-9BAE-6946-9896-78E2472B03D8}"/>
              </a:ext>
            </a:extLst>
          </p:cNvPr>
          <p:cNvSpPr>
            <a:spLocks noGrp="1"/>
          </p:cNvSpPr>
          <p:nvPr>
            <p:ph type="body" sz="quarter" idx="14" hasCustomPrompt="1"/>
          </p:nvPr>
        </p:nvSpPr>
        <p:spPr>
          <a:xfrm>
            <a:off x="1239838" y="5891766"/>
            <a:ext cx="4855464"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8" name="TextBox 7">
            <a:extLst>
              <a:ext uri="{FF2B5EF4-FFF2-40B4-BE49-F238E27FC236}">
                <a16:creationId xmlns:a16="http://schemas.microsoft.com/office/drawing/2014/main" id="{A9EF8C99-32AB-438D-AC6F-B55795068B0B}"/>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ISWGNA </a:t>
            </a:r>
            <a:r>
              <a:rPr lang="en-US" sz="900" b="0" dirty="0">
                <a:solidFill>
                  <a:schemeClr val="accent1">
                    <a:lumMod val="60000"/>
                    <a:lumOff val="40000"/>
                  </a:schemeClr>
                </a:solidFill>
                <a:latin typeface="+mn-lt"/>
                <a:cs typeface="Arial Black" charset="0"/>
              </a:rPr>
              <a:t>| Globalization</a:t>
            </a:r>
            <a:r>
              <a:rPr lang="en-US" sz="900" b="0" baseline="0" dirty="0">
                <a:solidFill>
                  <a:schemeClr val="accent1">
                    <a:lumMod val="60000"/>
                    <a:lumOff val="40000"/>
                  </a:schemeClr>
                </a:solidFill>
                <a:latin typeface="+mn-lt"/>
                <a:cs typeface="Arial Black" charset="0"/>
              </a:rPr>
              <a:t> TT</a:t>
            </a:r>
            <a:endParaRPr lang="en-US" sz="900" b="0" dirty="0">
              <a:solidFill>
                <a:schemeClr val="accent1">
                  <a:lumMod val="60000"/>
                  <a:lumOff val="40000"/>
                </a:schemeClr>
              </a:solidFill>
              <a:latin typeface="+mn-lt"/>
            </a:endParaRPr>
          </a:p>
        </p:txBody>
      </p:sp>
    </p:spTree>
    <p:extLst>
      <p:ext uri="{BB962C8B-B14F-4D97-AF65-F5344CB8AC3E}">
        <p14:creationId xmlns:p14="http://schemas.microsoft.com/office/powerpoint/2010/main" val="111576932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12"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Photo+Photo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a:t>
            </a:r>
            <a:r>
              <a:rPr lang="en-US" dirty="0" err="1"/>
              <a:t>Photo+Photo</a:t>
            </a:r>
            <a:r>
              <a:rPr lang="en-US" dirty="0"/>
              <a:t> (B) Layout</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0" y="1469871"/>
            <a:ext cx="6096000" cy="42519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 y="5460991"/>
            <a:ext cx="6096000"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8" name="Picture Placeholder 4">
            <a:extLst>
              <a:ext uri="{FF2B5EF4-FFF2-40B4-BE49-F238E27FC236}">
                <a16:creationId xmlns:a16="http://schemas.microsoft.com/office/drawing/2014/main" id="{57E259A3-746A-2044-822B-3F7D859E7F10}"/>
              </a:ext>
            </a:extLst>
          </p:cNvPr>
          <p:cNvSpPr>
            <a:spLocks noGrp="1"/>
          </p:cNvSpPr>
          <p:nvPr>
            <p:ph type="pic" sz="quarter" idx="14" hasCustomPrompt="1"/>
          </p:nvPr>
        </p:nvSpPr>
        <p:spPr>
          <a:xfrm>
            <a:off x="6093439" y="1469871"/>
            <a:ext cx="6096000" cy="42519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9" name="Text Placeholder 4">
            <a:extLst>
              <a:ext uri="{FF2B5EF4-FFF2-40B4-BE49-F238E27FC236}">
                <a16:creationId xmlns:a16="http://schemas.microsoft.com/office/drawing/2014/main" id="{E3F54B41-918E-644B-B610-DDE8277FB261}"/>
              </a:ext>
            </a:extLst>
          </p:cNvPr>
          <p:cNvSpPr>
            <a:spLocks noGrp="1"/>
          </p:cNvSpPr>
          <p:nvPr>
            <p:ph type="body" sz="quarter" idx="15" hasCustomPrompt="1"/>
          </p:nvPr>
        </p:nvSpPr>
        <p:spPr>
          <a:xfrm>
            <a:off x="6093440" y="5460991"/>
            <a:ext cx="6096000"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11" name="TextBox 10">
            <a:extLst>
              <a:ext uri="{FF2B5EF4-FFF2-40B4-BE49-F238E27FC236}">
                <a16:creationId xmlns:a16="http://schemas.microsoft.com/office/drawing/2014/main" id="{DF7CAC3A-914C-D94C-9254-C253E5803F2C}"/>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
        <p:nvSpPr>
          <p:cNvPr id="12" name="TextBox 11">
            <a:extLst>
              <a:ext uri="{FF2B5EF4-FFF2-40B4-BE49-F238E27FC236}">
                <a16:creationId xmlns:a16="http://schemas.microsoft.com/office/drawing/2014/main" id="{E0030D58-674A-40D9-9D05-12ACDDBB8A9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ISWGNA </a:t>
            </a:r>
            <a:r>
              <a:rPr lang="en-US" sz="900" b="0" dirty="0">
                <a:solidFill>
                  <a:schemeClr val="accent1">
                    <a:lumMod val="60000"/>
                    <a:lumOff val="40000"/>
                  </a:schemeClr>
                </a:solidFill>
                <a:latin typeface="+mn-lt"/>
                <a:cs typeface="Arial Black" charset="0"/>
              </a:rPr>
              <a:t>| Globalization</a:t>
            </a:r>
            <a:r>
              <a:rPr lang="en-US" sz="900" b="0" baseline="0" dirty="0">
                <a:solidFill>
                  <a:schemeClr val="accent1">
                    <a:lumMod val="60000"/>
                    <a:lumOff val="40000"/>
                  </a:schemeClr>
                </a:solidFill>
                <a:latin typeface="+mn-lt"/>
                <a:cs typeface="Arial Black" charset="0"/>
              </a:rPr>
              <a:t> TT</a:t>
            </a:r>
            <a:endParaRPr lang="en-US" sz="900" b="0" dirty="0">
              <a:solidFill>
                <a:schemeClr val="accent1">
                  <a:lumMod val="60000"/>
                  <a:lumOff val="40000"/>
                </a:schemeClr>
              </a:solidFill>
              <a:latin typeface="+mn-lt"/>
            </a:endParaRPr>
          </a:p>
        </p:txBody>
      </p:sp>
    </p:spTree>
    <p:extLst>
      <p:ext uri="{BB962C8B-B14F-4D97-AF65-F5344CB8AC3E}">
        <p14:creationId xmlns:p14="http://schemas.microsoft.com/office/powerpoint/2010/main" val="1945261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Large-Photo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0" y="5349450"/>
            <a:ext cx="12191999" cy="1508547"/>
          </a:xfrm>
          <a:prstGeom prst="rect">
            <a:avLst/>
          </a:prstGeom>
        </p:spPr>
        <p:txBody>
          <a:bodyPr vert="horz" lIns="457200" tIns="182880" rIns="457200" bIns="182880" rtlCol="0" anchor="t">
            <a:normAutofit/>
          </a:bodyPr>
          <a:lstStyle>
            <a:lvl1pPr algn="ctr">
              <a:defRPr lang="en-US" sz="2400" dirty="0">
                <a:solidFill>
                  <a:schemeClr val="bg1"/>
                </a:solidFill>
                <a:latin typeface="Arial Black" charset="0"/>
                <a:ea typeface="Arial Black" charset="0"/>
                <a:cs typeface="Arial Black" charset="0"/>
              </a:defRPr>
            </a:lvl1pPr>
          </a:lstStyle>
          <a:p>
            <a:pPr marL="0" lvl="0"/>
            <a:r>
              <a:rPr lang="en-US" dirty="0"/>
              <a:t>Title for Large-Photo (B) Layout</a:t>
            </a:r>
          </a:p>
        </p:txBody>
      </p:sp>
      <p:sp>
        <p:nvSpPr>
          <p:cNvPr id="3" name="Picture Placeholder 2">
            <a:extLst>
              <a:ext uri="{FF2B5EF4-FFF2-40B4-BE49-F238E27FC236}">
                <a16:creationId xmlns:a16="http://schemas.microsoft.com/office/drawing/2014/main" id="{6B57DE7E-D5A7-934A-BDAA-810E25C7A254}"/>
              </a:ext>
            </a:extLst>
          </p:cNvPr>
          <p:cNvSpPr>
            <a:spLocks noGrp="1"/>
          </p:cNvSpPr>
          <p:nvPr>
            <p:ph type="pic" sz="quarter" idx="10" hasCustomPrompt="1"/>
          </p:nvPr>
        </p:nvSpPr>
        <p:spPr>
          <a:xfrm>
            <a:off x="0" y="0"/>
            <a:ext cx="12192000" cy="5349875"/>
          </a:xfrm>
          <a:solidFill>
            <a:schemeClr val="tx2">
              <a:lumMod val="50000"/>
            </a:schemeClr>
          </a:solidFill>
        </p:spPr>
        <p:txBody>
          <a:bodyPr tIns="0" bIns="2057400" anchor="b"/>
          <a:lstStyle>
            <a:lvl1pPr algn="ctr">
              <a:defRPr i="1">
                <a:solidFill>
                  <a:schemeClr val="tx2"/>
                </a:solidFill>
              </a:defRPr>
            </a:lvl1pPr>
          </a:lstStyle>
          <a:p>
            <a:r>
              <a:rPr lang="en-US" dirty="0"/>
              <a:t>Click icon to insert a photo.</a:t>
            </a:r>
          </a:p>
        </p:txBody>
      </p:sp>
      <p:sp>
        <p:nvSpPr>
          <p:cNvPr id="5" name="Text Placeholder 4">
            <a:extLst>
              <a:ext uri="{FF2B5EF4-FFF2-40B4-BE49-F238E27FC236}">
                <a16:creationId xmlns:a16="http://schemas.microsoft.com/office/drawing/2014/main" id="{7096E3DB-FA3A-7842-8A68-4AE4AACEC5FF}"/>
              </a:ext>
            </a:extLst>
          </p:cNvPr>
          <p:cNvSpPr>
            <a:spLocks noGrp="1"/>
          </p:cNvSpPr>
          <p:nvPr>
            <p:ph type="body" sz="quarter" idx="11" hasCustomPrompt="1"/>
          </p:nvPr>
        </p:nvSpPr>
        <p:spPr>
          <a:xfrm rot="5400000">
            <a:off x="9386856" y="2544308"/>
            <a:ext cx="5349451"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13" name="TextBox 12">
            <a:extLst>
              <a:ext uri="{FF2B5EF4-FFF2-40B4-BE49-F238E27FC236}">
                <a16:creationId xmlns:a16="http://schemas.microsoft.com/office/drawing/2014/main" id="{5558205F-7910-2A4D-9D13-3F4027CE12D3}"/>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Cya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dirty="0"/>
              <a:t>Title for Divider (Cyan)</a:t>
            </a: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370987336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Green)">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dirty="0"/>
              <a:t>Title for Divider (Green)</a:t>
            </a: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60159108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Yellow)">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dirty="0"/>
              <a:t>Title for Divider (Yellow)</a:t>
            </a: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6579912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Agenda">
    <p:bg>
      <p:bgPr>
        <a:solidFill>
          <a:schemeClr val="accent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6DC936A-9C43-D84B-9C24-0185515D689C}"/>
              </a:ext>
            </a:extLst>
          </p:cNvPr>
          <p:cNvSpPr/>
          <p:nvPr userDrawn="1"/>
        </p:nvSpPr>
        <p:spPr>
          <a:xfrm>
            <a:off x="-1" y="6638778"/>
            <a:ext cx="12192001" cy="2192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
        <p:nvSpPr>
          <p:cNvPr id="10" name="Content Placeholder 9">
            <a:extLst>
              <a:ext uri="{FF2B5EF4-FFF2-40B4-BE49-F238E27FC236}">
                <a16:creationId xmlns:a16="http://schemas.microsoft.com/office/drawing/2014/main" id="{07CE3741-921D-834E-8354-54991BEB2BDD}"/>
              </a:ext>
            </a:extLst>
          </p:cNvPr>
          <p:cNvSpPr>
            <a:spLocks noGrp="1"/>
          </p:cNvSpPr>
          <p:nvPr>
            <p:ph sz="quarter" idx="11" hasCustomPrompt="1"/>
          </p:nvPr>
        </p:nvSpPr>
        <p:spPr>
          <a:xfrm>
            <a:off x="1235964" y="683639"/>
            <a:ext cx="9372600" cy="5486400"/>
          </a:xfrm>
        </p:spPr>
        <p:txBody>
          <a:bodyPr tIns="0" bIns="365760" anchor="ctr" anchorCtr="0"/>
          <a:lstStyle>
            <a:lvl1pPr>
              <a:spcBef>
                <a:spcPts val="0"/>
              </a:spcBef>
              <a:spcAft>
                <a:spcPts val="2400"/>
              </a:spcAft>
              <a:buClrTx/>
              <a:defRPr sz="3400" b="0" i="0">
                <a:solidFill>
                  <a:schemeClr val="bg1"/>
                </a:solidFill>
                <a:latin typeface="Arial Black" panose="020B0604020202020204" pitchFamily="34" charset="0"/>
                <a:cs typeface="Arial Black" panose="020B0604020202020204" pitchFamily="34" charset="0"/>
              </a:defRPr>
            </a:lvl1pPr>
            <a:lvl2pPr marL="342900" indent="-342900">
              <a:spcBef>
                <a:spcPts val="900"/>
              </a:spcBef>
              <a:spcAft>
                <a:spcPts val="0"/>
              </a:spcAft>
              <a:buClrTx/>
              <a:tabLst/>
              <a:defRPr sz="3200" b="0">
                <a:solidFill>
                  <a:schemeClr val="bg1"/>
                </a:solidFill>
              </a:defRPr>
            </a:lvl2pPr>
            <a:lvl3pPr marL="342900" indent="-342900">
              <a:spcBef>
                <a:spcPts val="900"/>
              </a:spcBef>
              <a:spcAft>
                <a:spcPts val="0"/>
              </a:spcAft>
              <a:buClrTx/>
              <a:buSzPct val="100000"/>
              <a:buFont typeface="Wingdings" pitchFamily="2" charset="2"/>
              <a:buChar char="§"/>
              <a:tabLst/>
              <a:defRPr sz="3200" b="1">
                <a:solidFill>
                  <a:schemeClr val="accent2">
                    <a:lumMod val="60000"/>
                    <a:lumOff val="40000"/>
                  </a:schemeClr>
                </a:solidFill>
              </a:defRPr>
            </a:lvl3pPr>
            <a:lvl4pPr marL="514350" indent="-171450">
              <a:spcBef>
                <a:spcPts val="0"/>
              </a:spcBef>
              <a:spcAft>
                <a:spcPts val="300"/>
              </a:spcAft>
              <a:buClrTx/>
              <a:buFont typeface="Arial" panose="020B0604020202020204" pitchFamily="34" charset="0"/>
              <a:buChar char="•"/>
              <a:tabLst/>
              <a:defRPr sz="2100" b="0">
                <a:solidFill>
                  <a:schemeClr val="bg1"/>
                </a:solidFill>
              </a:defRPr>
            </a:lvl4pPr>
            <a:lvl5pPr marL="514350" indent="-171450">
              <a:spcBef>
                <a:spcPts val="0"/>
              </a:spcBef>
              <a:spcAft>
                <a:spcPts val="300"/>
              </a:spcAft>
              <a:buClrTx/>
              <a:buFont typeface="Arial" panose="020B0604020202020204" pitchFamily="34" charset="0"/>
              <a:buChar char="•"/>
              <a:tabLst/>
              <a:defRPr sz="2100" b="1">
                <a:solidFill>
                  <a:schemeClr val="accent2">
                    <a:lumMod val="60000"/>
                    <a:lumOff val="40000"/>
                  </a:schemeClr>
                </a:solidFill>
              </a:defRPr>
            </a:lvl5pPr>
          </a:lstStyle>
          <a:p>
            <a:pPr lvl="0"/>
            <a:r>
              <a:rPr lang="en-US" dirty="0"/>
              <a:t>Title for Divider–Agenda</a:t>
            </a:r>
          </a:p>
          <a:p>
            <a:pPr lvl="1"/>
            <a:r>
              <a:rPr lang="en-US" dirty="0"/>
              <a:t>Agenda Item—Inactive</a:t>
            </a:r>
          </a:p>
          <a:p>
            <a:pPr lvl="2"/>
            <a:r>
              <a:rPr lang="en-US" dirty="0"/>
              <a:t>Agenda Item—Active</a:t>
            </a:r>
          </a:p>
          <a:p>
            <a:pPr lvl="3"/>
            <a:r>
              <a:rPr lang="en-US" dirty="0"/>
              <a:t>Second level</a:t>
            </a:r>
          </a:p>
          <a:p>
            <a:pPr lvl="4"/>
            <a:r>
              <a:rPr lang="en-US" dirty="0"/>
              <a:t>Third level</a:t>
            </a:r>
          </a:p>
        </p:txBody>
      </p:sp>
      <p:sp>
        <p:nvSpPr>
          <p:cNvPr id="6" name="TextBox 5">
            <a:extLst>
              <a:ext uri="{FF2B5EF4-FFF2-40B4-BE49-F238E27FC236}">
                <a16:creationId xmlns:a16="http://schemas.microsoft.com/office/drawing/2014/main" id="{5FE04D7F-1B03-4DC3-824C-A1BB68A2B842}"/>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ISWGNA </a:t>
            </a:r>
            <a:r>
              <a:rPr lang="en-US" sz="900" b="0" dirty="0">
                <a:solidFill>
                  <a:schemeClr val="bg1"/>
                </a:solidFill>
                <a:latin typeface="+mn-lt"/>
                <a:cs typeface="Arial Black" charset="0"/>
              </a:rPr>
              <a:t>| Globalization TT</a:t>
            </a:r>
            <a:endParaRPr lang="en-US" sz="900" b="0" dirty="0">
              <a:solidFill>
                <a:schemeClr val="bg1"/>
              </a:solidFill>
              <a:latin typeface="+mn-lt"/>
            </a:endParaRPr>
          </a:p>
        </p:txBody>
      </p:sp>
    </p:spTree>
    <p:extLst>
      <p:ext uri="{BB962C8B-B14F-4D97-AF65-F5344CB8AC3E}">
        <p14:creationId xmlns:p14="http://schemas.microsoft.com/office/powerpoint/2010/main" val="1683390435"/>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99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W)">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7991406"/>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Slide Title for Single-Column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9715500" cy="4860591"/>
          </a:xfrm>
        </p:spPr>
        <p:txBody>
          <a:bodyPr/>
          <a:lstStyle>
            <a:lvl1pPr>
              <a:spcBef>
                <a:spcPts val="2400"/>
              </a:spcBef>
              <a:defRPr>
                <a:solidFill>
                  <a:schemeClr val="tx1"/>
                </a:solidFill>
              </a:defRPr>
            </a:lvl1pPr>
            <a:lvl2pPr>
              <a:defRPr/>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lvl3pPr>
            <a:lvl4pPr>
              <a:defRPr/>
            </a:lvl4pPr>
            <a:lvl5pPr>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808027569"/>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81" userDrawn="1">
          <p15:clr>
            <a:srgbClr val="FBAE40"/>
          </p15:clr>
        </p15:guide>
        <p15:guide id="4" pos="6901"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Slide Title for Two-Column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4572000" cy="4860591"/>
          </a:xfrm>
        </p:spPr>
        <p:txBody>
          <a:bodyPr>
            <a:normAutofit/>
          </a:bodyPr>
          <a:lstStyle>
            <a:lvl1pPr>
              <a:spcBef>
                <a:spcPts val="24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6" name="Text Placeholder 2">
            <a:extLst>
              <a:ext uri="{FF2B5EF4-FFF2-40B4-BE49-F238E27FC236}">
                <a16:creationId xmlns:a16="http://schemas.microsoft.com/office/drawing/2014/main" id="{0BF7038D-D496-7248-87EC-9540380F1D12}"/>
              </a:ext>
            </a:extLst>
          </p:cNvPr>
          <p:cNvSpPr>
            <a:spLocks noGrp="1"/>
          </p:cNvSpPr>
          <p:nvPr>
            <p:ph type="body" sz="quarter" idx="13" hasCustomPrompt="1"/>
          </p:nvPr>
        </p:nvSpPr>
        <p:spPr>
          <a:xfrm>
            <a:off x="6383338" y="1469871"/>
            <a:ext cx="4572000" cy="4860591"/>
          </a:xfrm>
        </p:spPr>
        <p:txBody>
          <a:bodyPr>
            <a:normAutofit/>
          </a:bodyPr>
          <a:lstStyle>
            <a:lvl1pPr>
              <a:spcBef>
                <a:spcPts val="24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219820882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hoto+Text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Title for </a:t>
            </a:r>
            <a:r>
              <a:rPr lang="en-US" dirty="0" err="1"/>
              <a:t>Photo+Text</a:t>
            </a:r>
            <a:r>
              <a:rPr lang="en-US" dirty="0"/>
              <a:t> (W)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marL="917575" marR="0" indent="-225425" algn="l" defTabSz="914314" rtl="0" eaLnBrk="1" fontAlgn="auto" latinLnBrk="0" hangingPunct="1">
              <a:lnSpc>
                <a:spcPct val="100000"/>
              </a:lnSpc>
              <a:spcBef>
                <a:spcPts val="600"/>
              </a:spcBef>
              <a:spcAft>
                <a:spcPts val="0"/>
              </a:spcAft>
              <a:buClr>
                <a:schemeClr val="bg1">
                  <a:lumMod val="50000"/>
                </a:schemeClr>
              </a:buClr>
              <a:buSzTx/>
              <a:buFont typeface=".HelveticaNeueDeskInterface-Regular"/>
              <a:buChar char="●"/>
              <a:tabLst/>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marL="917575" marR="0" lvl="4" indent="-225425" algn="l" defTabSz="914314" rtl="0" eaLnBrk="1" fontAlgn="auto" latinLnBrk="0" hangingPunct="1">
              <a:lnSpc>
                <a:spcPct val="100000"/>
              </a:lnSpc>
              <a:spcBef>
                <a:spcPts val="600"/>
              </a:spcBef>
              <a:spcAft>
                <a:spcPts val="0"/>
              </a:spcAft>
              <a:buClr>
                <a:schemeClr val="bg1">
                  <a:lumMod val="50000"/>
                </a:schemeClr>
              </a:buClr>
              <a:buSzTx/>
              <a:buFont typeface=".HelveticaNeueDeskInterface-Regular"/>
              <a:buChar char="●"/>
              <a:tabLst/>
              <a:defRPr/>
            </a:pPr>
            <a:r>
              <a:rPr lang="en-US" dirty="0"/>
              <a:t>Quadruple-click the “Indent More” button (above) for fourth-level bullets</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1239838" y="1669499"/>
            <a:ext cx="4856162" cy="44805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239839" y="5889219"/>
            <a:ext cx="4856162"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536701377"/>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2"/>
            <a:ext cx="10972800" cy="4791806"/>
          </a:xfrm>
          <a:prstGeom prst="rect">
            <a:avLst/>
          </a:prstGeom>
        </p:spPr>
        <p:txBody>
          <a:bodyPr vert="horz" lIns="0" tIns="137160" rIns="0" bIns="0" rtlCol="0">
            <a:normAutofit/>
          </a:bodyPr>
          <a:lstStyle/>
          <a:p>
            <a:pPr lvl="0"/>
            <a:r>
              <a:rPr lang="en-US" dirty="0"/>
              <a:t>Paragraph type</a:t>
            </a:r>
          </a:p>
          <a:p>
            <a:pPr lvl="1"/>
            <a:r>
              <a:rPr lang="en-US" dirty="0"/>
              <a:t>Click the “Indent More” button (above) for first-level bullets</a:t>
            </a:r>
          </a:p>
          <a:p>
            <a:pPr lvl="2"/>
            <a:r>
              <a:rPr lang="en-US" dirty="0"/>
              <a:t>Click the “Indent More” button (above) twice for second-level bullets</a:t>
            </a:r>
          </a:p>
          <a:p>
            <a:pPr lvl="3"/>
            <a:r>
              <a:rPr lang="en-US" dirty="0"/>
              <a:t>Click the “Indent More” button (above) three times for third-level bullets</a:t>
            </a:r>
          </a:p>
          <a:p>
            <a:pPr lvl="4"/>
            <a:r>
              <a:rPr lang="en-US" dirty="0"/>
              <a:t>Click the “Indent More” button (above) four times for fourth-level bullets</a:t>
            </a:r>
          </a:p>
        </p:txBody>
      </p:sp>
      <p:sp>
        <p:nvSpPr>
          <p:cNvPr id="2" name="Title Placeholder 1"/>
          <p:cNvSpPr>
            <a:spLocks noGrp="1"/>
          </p:cNvSpPr>
          <p:nvPr>
            <p:ph type="title"/>
          </p:nvPr>
        </p:nvSpPr>
        <p:spPr>
          <a:xfrm>
            <a:off x="609600" y="482138"/>
            <a:ext cx="10972800" cy="1118064"/>
          </a:xfrm>
          <a:prstGeom prst="rect">
            <a:avLst/>
          </a:prstGeom>
        </p:spPr>
        <p:txBody>
          <a:bodyPr vert="horz" lIns="0" tIns="0" rIns="0" bIns="0" rtlCol="0" anchor="ctr">
            <a:normAutofit/>
          </a:bodyPr>
          <a:lstStyle/>
          <a:p>
            <a:r>
              <a:rPr lang="en-US" dirty="0"/>
              <a:t>Master Slide Title</a:t>
            </a:r>
          </a:p>
        </p:txBody>
      </p:sp>
      <p:sp>
        <p:nvSpPr>
          <p:cNvPr id="4" name="TextBox 3">
            <a:extLst>
              <a:ext uri="{FF2B5EF4-FFF2-40B4-BE49-F238E27FC236}">
                <a16:creationId xmlns:a16="http://schemas.microsoft.com/office/drawing/2014/main" id="{8069C718-696D-8C48-95E3-35ACB84AD8D9}"/>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lumMod val="75000"/>
                  </a:schemeClr>
                </a:solidFill>
                <a:latin typeface="Arial Black" charset="0"/>
                <a:cs typeface="Arial Black" charset="0"/>
              </a:rPr>
              <a:t>ISWGNA </a:t>
            </a:r>
            <a:r>
              <a:rPr lang="en-US" sz="900" b="0" dirty="0">
                <a:solidFill>
                  <a:schemeClr val="bg1">
                    <a:lumMod val="75000"/>
                  </a:schemeClr>
                </a:solidFill>
                <a:latin typeface="+mn-lt"/>
                <a:cs typeface="Arial Black" charset="0"/>
              </a:rPr>
              <a:t>| Globalization TT</a:t>
            </a:r>
            <a:endParaRPr lang="en-US" sz="900" b="0" dirty="0">
              <a:solidFill>
                <a:schemeClr val="bg1">
                  <a:lumMod val="75000"/>
                </a:schemeClr>
              </a:solidFill>
              <a:latin typeface="+mn-lt"/>
            </a:endParaRPr>
          </a:p>
        </p:txBody>
      </p:sp>
      <p:sp>
        <p:nvSpPr>
          <p:cNvPr id="5" name="TextBox 4">
            <a:extLst>
              <a:ext uri="{FF2B5EF4-FFF2-40B4-BE49-F238E27FC236}">
                <a16:creationId xmlns:a16="http://schemas.microsoft.com/office/drawing/2014/main" id="{00B5D478-FD4A-2240-B032-46F4E3BAB6E8}"/>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tx2"/>
                </a:solidFill>
              </a:rPr>
              <a:pPr algn="r"/>
              <a:t>‹#›</a:t>
            </a:fld>
            <a:endParaRPr lang="en-US" sz="1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760" r:id="rId1"/>
    <p:sldLayoutId id="2147483754" r:id="rId2"/>
    <p:sldLayoutId id="2147483755" r:id="rId3"/>
    <p:sldLayoutId id="2147483756" r:id="rId4"/>
    <p:sldLayoutId id="2147483758" r:id="rId5"/>
    <p:sldLayoutId id="2147483757" r:id="rId6"/>
    <p:sldLayoutId id="2147483707" r:id="rId7"/>
    <p:sldLayoutId id="2147483759" r:id="rId8"/>
    <p:sldLayoutId id="2147483748" r:id="rId9"/>
    <p:sldLayoutId id="2147483744" r:id="rId10"/>
    <p:sldLayoutId id="2147483750" r:id="rId11"/>
    <p:sldLayoutId id="2147483747" r:id="rId12"/>
    <p:sldLayoutId id="2147483752" r:id="rId13"/>
    <p:sldLayoutId id="2147483751" r:id="rId14"/>
    <p:sldLayoutId id="2147483745" r:id="rId15"/>
    <p:sldLayoutId id="2147483746" r:id="rId16"/>
    <p:sldLayoutId id="2147483749" r:id="rId17"/>
    <p:sldLayoutId id="2147483753" r:id="rId18"/>
    <p:sldLayoutId id="2147483743" r:id="rId19"/>
  </p:sldLayoutIdLst>
  <p:transition>
    <p:fade/>
  </p:transition>
  <p:hf hdr="0" dt="0"/>
  <p:txStyles>
    <p:titleStyle>
      <a:lvl1pPr algn="l" defTabSz="914314" rtl="0" eaLnBrk="1" latinLnBrk="0" hangingPunct="1">
        <a:lnSpc>
          <a:spcPct val="90000"/>
        </a:lnSpc>
        <a:spcBef>
          <a:spcPct val="0"/>
        </a:spcBef>
        <a:buNone/>
        <a:defRPr sz="3600" b="1" i="0" kern="1200">
          <a:solidFill>
            <a:schemeClr val="tx2"/>
          </a:solidFill>
          <a:latin typeface="Arial Black" panose="020B0604020202020204" pitchFamily="34" charset="0"/>
          <a:ea typeface="+mj-ea"/>
          <a:cs typeface="Arial Black" panose="020B0604020202020204" pitchFamily="34" charset="0"/>
        </a:defRPr>
      </a:lvl1pPr>
    </p:titleStyle>
    <p:bodyStyle>
      <a:lvl1pPr marL="0" indent="0" algn="l" defTabSz="914314" rtl="0" eaLnBrk="1" latinLnBrk="0" hangingPunct="1">
        <a:spcBef>
          <a:spcPts val="2400"/>
        </a:spcBef>
        <a:buClr>
          <a:schemeClr val="accent1"/>
        </a:buClr>
        <a:buSzPct val="110000"/>
        <a:buFont typeface="Wingdings" charset="2"/>
        <a:buNone/>
        <a:tabLst/>
        <a:defRPr sz="2000" kern="1200">
          <a:solidFill>
            <a:schemeClr val="tx1"/>
          </a:solidFill>
          <a:latin typeface="+mn-lt"/>
          <a:ea typeface="+mn-ea"/>
          <a:cs typeface="+mn-cs"/>
        </a:defRPr>
      </a:lvl1pPr>
      <a:lvl2pPr marL="233363" indent="-233363" algn="l" defTabSz="914314" rtl="0" eaLnBrk="1" latinLnBrk="0" hangingPunct="1">
        <a:spcBef>
          <a:spcPts val="600"/>
        </a:spcBef>
        <a:buClr>
          <a:schemeClr val="accent1"/>
        </a:buClr>
        <a:buSzPct val="100000"/>
        <a:buFont typeface="Wingdings" pitchFamily="2" charset="2"/>
        <a:buChar char="§"/>
        <a:tabLst/>
        <a:defRPr sz="2000" kern="1200">
          <a:solidFill>
            <a:schemeClr val="tx1"/>
          </a:solidFill>
          <a:latin typeface="+mn-lt"/>
          <a:ea typeface="+mn-ea"/>
          <a:cs typeface="+mn-cs"/>
        </a:defRPr>
      </a:lvl2pPr>
      <a:lvl3pPr marL="458788" indent="-225425" algn="l" defTabSz="914314" rtl="0" eaLnBrk="1" latinLnBrk="0" hangingPunct="1">
        <a:spcBef>
          <a:spcPts val="600"/>
        </a:spcBef>
        <a:buClr>
          <a:schemeClr val="bg1">
            <a:lumMod val="50000"/>
          </a:schemeClr>
        </a:buClr>
        <a:buSzPct val="65000"/>
        <a:buFont typeface="Lucida Grande" panose="020B0600040502020204" pitchFamily="34" charset="0"/>
        <a:buChar char="▶"/>
        <a:tabLst/>
        <a:defRPr sz="2000" kern="1200">
          <a:solidFill>
            <a:schemeClr val="tx1"/>
          </a:solidFill>
          <a:latin typeface="+mn-lt"/>
          <a:ea typeface="+mn-ea"/>
          <a:cs typeface="+mn-cs"/>
        </a:defRPr>
      </a:lvl3pPr>
      <a:lvl4pPr marL="692150" indent="-233363" algn="l" defTabSz="914314" rtl="0" eaLnBrk="1" latinLnBrk="0" hangingPunct="1">
        <a:spcBef>
          <a:spcPts val="600"/>
        </a:spcBef>
        <a:buClr>
          <a:schemeClr val="accent1"/>
        </a:buClr>
        <a:buSzPct val="100000"/>
        <a:buFont typeface="LucidaGrande" charset="0"/>
        <a:buChar char="◆"/>
        <a:tabLst/>
        <a:defRPr sz="2000" kern="1200">
          <a:solidFill>
            <a:schemeClr val="tx1"/>
          </a:solidFill>
          <a:latin typeface="+mn-lt"/>
          <a:ea typeface="+mn-ea"/>
          <a:cs typeface="+mn-cs"/>
        </a:defRPr>
      </a:lvl4pPr>
      <a:lvl5pPr marL="917575" indent="-225425" algn="l" defTabSz="914314" rtl="0" eaLnBrk="1" latinLnBrk="0" hangingPunct="1">
        <a:spcBef>
          <a:spcPts val="600"/>
        </a:spcBef>
        <a:buClr>
          <a:schemeClr val="bg1">
            <a:lumMod val="50000"/>
          </a:schemeClr>
        </a:buClr>
        <a:buFont typeface=".HelveticaNeueDeskInterface-Regular"/>
        <a:buChar char="●"/>
        <a:tabLst/>
        <a:defRPr sz="2000" kern="1200">
          <a:solidFill>
            <a:schemeClr val="tx1"/>
          </a:solidFill>
          <a:latin typeface="+mn-lt"/>
          <a:ea typeface="+mn-ea"/>
          <a:cs typeface="+mn-cs"/>
        </a:defRPr>
      </a:lvl5pPr>
      <a:lvl6pPr marL="2514364"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22"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79"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35"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14" rtl="0" eaLnBrk="1" latinLnBrk="0" hangingPunct="1">
        <a:defRPr sz="1800" kern="1200">
          <a:solidFill>
            <a:schemeClr val="tx1"/>
          </a:solidFill>
          <a:latin typeface="+mn-lt"/>
          <a:ea typeface="+mn-ea"/>
          <a:cs typeface="+mn-cs"/>
        </a:defRPr>
      </a:lvl1pPr>
      <a:lvl2pPr marL="457157" algn="l" defTabSz="914314" rtl="0" eaLnBrk="1" latinLnBrk="0" hangingPunct="1">
        <a:defRPr sz="1800" kern="1200">
          <a:solidFill>
            <a:schemeClr val="tx1"/>
          </a:solidFill>
          <a:latin typeface="+mn-lt"/>
          <a:ea typeface="+mn-ea"/>
          <a:cs typeface="+mn-cs"/>
        </a:defRPr>
      </a:lvl2pPr>
      <a:lvl3pPr marL="914314" algn="l" defTabSz="914314" rtl="0" eaLnBrk="1" latinLnBrk="0" hangingPunct="1">
        <a:defRPr sz="1800" kern="1200">
          <a:solidFill>
            <a:schemeClr val="tx1"/>
          </a:solidFill>
          <a:latin typeface="+mn-lt"/>
          <a:ea typeface="+mn-ea"/>
          <a:cs typeface="+mn-cs"/>
        </a:defRPr>
      </a:lvl3pPr>
      <a:lvl4pPr marL="1371472" algn="l" defTabSz="914314" rtl="0" eaLnBrk="1" latinLnBrk="0" hangingPunct="1">
        <a:defRPr sz="1800" kern="1200">
          <a:solidFill>
            <a:schemeClr val="tx1"/>
          </a:solidFill>
          <a:latin typeface="+mn-lt"/>
          <a:ea typeface="+mn-ea"/>
          <a:cs typeface="+mn-cs"/>
        </a:defRPr>
      </a:lvl4pPr>
      <a:lvl5pPr marL="1828628" algn="l" defTabSz="914314" rtl="0" eaLnBrk="1" latinLnBrk="0" hangingPunct="1">
        <a:defRPr sz="1800" kern="1200">
          <a:solidFill>
            <a:schemeClr val="tx1"/>
          </a:solidFill>
          <a:latin typeface="+mn-lt"/>
          <a:ea typeface="+mn-ea"/>
          <a:cs typeface="+mn-cs"/>
        </a:defRPr>
      </a:lvl5pPr>
      <a:lvl6pPr marL="2285785" algn="l" defTabSz="914314" rtl="0" eaLnBrk="1" latinLnBrk="0" hangingPunct="1">
        <a:defRPr sz="1800" kern="1200">
          <a:solidFill>
            <a:schemeClr val="tx1"/>
          </a:solidFill>
          <a:latin typeface="+mn-lt"/>
          <a:ea typeface="+mn-ea"/>
          <a:cs typeface="+mn-cs"/>
        </a:defRPr>
      </a:lvl6pPr>
      <a:lvl7pPr marL="2742942" algn="l" defTabSz="914314" rtl="0" eaLnBrk="1" latinLnBrk="0" hangingPunct="1">
        <a:defRPr sz="1800" kern="1200">
          <a:solidFill>
            <a:schemeClr val="tx1"/>
          </a:solidFill>
          <a:latin typeface="+mn-lt"/>
          <a:ea typeface="+mn-ea"/>
          <a:cs typeface="+mn-cs"/>
        </a:defRPr>
      </a:lvl7pPr>
      <a:lvl8pPr marL="3200100" algn="l" defTabSz="914314" rtl="0" eaLnBrk="1" latinLnBrk="0" hangingPunct="1">
        <a:defRPr sz="1800" kern="1200">
          <a:solidFill>
            <a:schemeClr val="tx1"/>
          </a:solidFill>
          <a:latin typeface="+mn-lt"/>
          <a:ea typeface="+mn-ea"/>
          <a:cs typeface="+mn-cs"/>
        </a:defRPr>
      </a:lvl8pPr>
      <a:lvl9pPr marL="3657257" algn="l" defTabSz="91431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loanreview.mit.edu/"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54EC1-60D1-CD48-8690-FF0B6D8AC540}"/>
              </a:ext>
            </a:extLst>
          </p:cNvPr>
          <p:cNvSpPr>
            <a:spLocks noGrp="1"/>
          </p:cNvSpPr>
          <p:nvPr>
            <p:ph type="ctrTitle"/>
          </p:nvPr>
        </p:nvSpPr>
        <p:spPr>
          <a:xfrm>
            <a:off x="5332164" y="969485"/>
            <a:ext cx="6499952" cy="2996588"/>
          </a:xfrm>
        </p:spPr>
        <p:txBody>
          <a:bodyPr>
            <a:noAutofit/>
          </a:bodyPr>
          <a:lstStyle/>
          <a:p>
            <a:pPr algn="ctr"/>
            <a:r>
              <a:rPr lang="en-US" sz="2800" b="1" i="1" dirty="0"/>
              <a:t>Globalization Task Team (GZTT)</a:t>
            </a:r>
            <a:br>
              <a:rPr lang="en-US" sz="2800" b="1" i="1" dirty="0"/>
            </a:br>
            <a:br>
              <a:rPr lang="en-US" sz="2800" b="1" dirty="0"/>
            </a:br>
            <a:r>
              <a:rPr lang="en-US" sz="2800" b="1" dirty="0"/>
              <a:t>State of play</a:t>
            </a:r>
            <a:endParaRPr lang="en-US" sz="2800" dirty="0"/>
          </a:p>
        </p:txBody>
      </p:sp>
      <p:sp>
        <p:nvSpPr>
          <p:cNvPr id="8" name="Text Placeholder 3">
            <a:extLst>
              <a:ext uri="{FF2B5EF4-FFF2-40B4-BE49-F238E27FC236}">
                <a16:creationId xmlns:a16="http://schemas.microsoft.com/office/drawing/2014/main" id="{BE94EFB6-6F87-4F7F-B87B-CB672A9A8EB4}"/>
              </a:ext>
            </a:extLst>
          </p:cNvPr>
          <p:cNvSpPr txBox="1">
            <a:spLocks/>
          </p:cNvSpPr>
          <p:nvPr/>
        </p:nvSpPr>
        <p:spPr>
          <a:xfrm>
            <a:off x="5741048" y="5033554"/>
            <a:ext cx="5515284" cy="1421465"/>
          </a:xfrm>
          <a:prstGeom prst="rect">
            <a:avLst/>
          </a:prstGeom>
        </p:spPr>
        <p:txBody>
          <a:bodyPr vert="horz" lIns="0" tIns="0" rIns="0" bIns="0" rtlCol="0" anchor="b" anchorCtr="0">
            <a:normAutofit fontScale="92500" lnSpcReduction="10000"/>
          </a:bodyPr>
          <a:lstStyle>
            <a:lvl1pPr marL="0" indent="0" algn="l" defTabSz="914314" rtl="0" eaLnBrk="1" latinLnBrk="0" hangingPunct="1">
              <a:spcBef>
                <a:spcPts val="300"/>
              </a:spcBef>
              <a:buClr>
                <a:schemeClr val="accent1"/>
              </a:buClr>
              <a:buSzPct val="110000"/>
              <a:buFont typeface="Wingdings" charset="2"/>
              <a:buNone/>
              <a:tabLst/>
              <a:defRPr sz="2000" kern="1200">
                <a:solidFill>
                  <a:schemeClr val="bg1">
                    <a:lumMod val="50000"/>
                  </a:schemeClr>
                </a:solidFill>
                <a:latin typeface="+mn-lt"/>
                <a:ea typeface="+mn-ea"/>
                <a:cs typeface="+mn-cs"/>
              </a:defRPr>
            </a:lvl1pPr>
            <a:lvl2pPr marL="0" indent="0" algn="l" defTabSz="914314" rtl="0" eaLnBrk="1" latinLnBrk="0" hangingPunct="1">
              <a:spcBef>
                <a:spcPts val="300"/>
              </a:spcBef>
              <a:buClr>
                <a:schemeClr val="accent1"/>
              </a:buClr>
              <a:buSzPct val="100000"/>
              <a:buFont typeface="Wingdings" pitchFamily="2" charset="2"/>
              <a:buNone/>
              <a:tabLst/>
              <a:defRPr sz="2000" kern="1200">
                <a:solidFill>
                  <a:schemeClr val="bg1">
                    <a:lumMod val="50000"/>
                  </a:schemeClr>
                </a:solidFill>
                <a:latin typeface="+mn-lt"/>
                <a:ea typeface="+mn-ea"/>
                <a:cs typeface="+mn-cs"/>
              </a:defRPr>
            </a:lvl2pPr>
            <a:lvl3pPr marL="0" indent="0" algn="l" defTabSz="914314" rtl="0" eaLnBrk="1" latinLnBrk="0" hangingPunct="1">
              <a:spcBef>
                <a:spcPts val="300"/>
              </a:spcBef>
              <a:buClr>
                <a:schemeClr val="bg1">
                  <a:lumMod val="50000"/>
                </a:schemeClr>
              </a:buClr>
              <a:buSzPct val="65000"/>
              <a:buFont typeface="Lucida Grande" panose="020B0600040502020204" pitchFamily="34" charset="0"/>
              <a:buNone/>
              <a:tabLst/>
              <a:defRPr sz="2000" kern="1200">
                <a:solidFill>
                  <a:schemeClr val="bg1">
                    <a:lumMod val="50000"/>
                  </a:schemeClr>
                </a:solidFill>
                <a:latin typeface="+mn-lt"/>
                <a:ea typeface="+mn-ea"/>
                <a:cs typeface="+mn-cs"/>
              </a:defRPr>
            </a:lvl3pPr>
            <a:lvl4pPr marL="0" indent="0" algn="l" defTabSz="914314" rtl="0" eaLnBrk="1" latinLnBrk="0" hangingPunct="1">
              <a:spcBef>
                <a:spcPts val="300"/>
              </a:spcBef>
              <a:buClr>
                <a:schemeClr val="accent1"/>
              </a:buClr>
              <a:buSzPct val="100000"/>
              <a:buFont typeface="LucidaGrande" charset="0"/>
              <a:buNone/>
              <a:tabLst/>
              <a:defRPr sz="2000" kern="1200">
                <a:solidFill>
                  <a:schemeClr val="bg1">
                    <a:lumMod val="50000"/>
                  </a:schemeClr>
                </a:solidFill>
                <a:latin typeface="+mn-lt"/>
                <a:ea typeface="+mn-ea"/>
                <a:cs typeface="+mn-cs"/>
              </a:defRPr>
            </a:lvl4pPr>
            <a:lvl5pPr marL="0" indent="0" algn="l" defTabSz="914314" rtl="0" eaLnBrk="1" latinLnBrk="0" hangingPunct="1">
              <a:spcBef>
                <a:spcPts val="300"/>
              </a:spcBef>
              <a:buClr>
                <a:schemeClr val="bg1">
                  <a:lumMod val="50000"/>
                </a:schemeClr>
              </a:buClr>
              <a:buFont typeface=".HelveticaNeueDeskInterface-Regular"/>
              <a:buNone/>
              <a:tabLst/>
              <a:defRPr sz="2000" kern="1200">
                <a:solidFill>
                  <a:schemeClr val="bg1">
                    <a:lumMod val="50000"/>
                  </a:schemeClr>
                </a:solidFill>
                <a:latin typeface="+mn-lt"/>
                <a:ea typeface="+mn-ea"/>
                <a:cs typeface="+mn-cs"/>
              </a:defRPr>
            </a:lvl5pPr>
            <a:lvl6pPr marL="2514364"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22"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79"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35"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Group of Experts on National Accounts</a:t>
            </a:r>
          </a:p>
          <a:p>
            <a:r>
              <a:rPr lang="en-US" b="1" dirty="0"/>
              <a:t>May 25, 2021, Online Meeting</a:t>
            </a:r>
          </a:p>
          <a:p>
            <a:endParaRPr lang="en-US" b="1" dirty="0"/>
          </a:p>
          <a:p>
            <a:r>
              <a:rPr lang="en-US" b="1" dirty="0"/>
              <a:t>Branko Vitas (Australian Bureau of Statistics, co-chair GZTT)</a:t>
            </a:r>
            <a:endParaRPr lang="en-US" b="1" dirty="0">
              <a:solidFill>
                <a:schemeClr val="tx1"/>
              </a:solidFill>
            </a:endParaRPr>
          </a:p>
          <a:p>
            <a:endParaRPr lang="en-US" dirty="0"/>
          </a:p>
        </p:txBody>
      </p:sp>
      <p:pic>
        <p:nvPicPr>
          <p:cNvPr id="10" name="Picture 9">
            <a:extLst>
              <a:ext uri="{FF2B5EF4-FFF2-40B4-BE49-F238E27FC236}">
                <a16:creationId xmlns:a16="http://schemas.microsoft.com/office/drawing/2014/main" id="{1B8256E1-6FBC-42AA-9BED-3A639A627C0D}"/>
              </a:ext>
            </a:extLst>
          </p:cNvPr>
          <p:cNvPicPr>
            <a:picLocks noChangeAspect="1"/>
          </p:cNvPicPr>
          <p:nvPr/>
        </p:nvPicPr>
        <p:blipFill rotWithShape="1">
          <a:blip r:embed="rId2"/>
          <a:srcRect l="-1" r="13437"/>
          <a:stretch/>
        </p:blipFill>
        <p:spPr>
          <a:xfrm>
            <a:off x="0" y="0"/>
            <a:ext cx="5125915" cy="6858000"/>
          </a:xfrm>
          <a:prstGeom prst="rect">
            <a:avLst/>
          </a:prstGeom>
        </p:spPr>
      </p:pic>
      <p:sp>
        <p:nvSpPr>
          <p:cNvPr id="11" name="Text Placeholder 4">
            <a:extLst>
              <a:ext uri="{FF2B5EF4-FFF2-40B4-BE49-F238E27FC236}">
                <a16:creationId xmlns:a16="http://schemas.microsoft.com/office/drawing/2014/main" id="{FBD990C7-A289-4D5F-9861-8E13448DDA96}"/>
              </a:ext>
            </a:extLst>
          </p:cNvPr>
          <p:cNvSpPr txBox="1">
            <a:spLocks/>
          </p:cNvSpPr>
          <p:nvPr/>
        </p:nvSpPr>
        <p:spPr>
          <a:xfrm>
            <a:off x="0" y="6597160"/>
            <a:ext cx="4891089" cy="260840"/>
          </a:xfrm>
          <a:prstGeom prst="rect">
            <a:avLst/>
          </a:prstGeom>
        </p:spPr>
        <p:txBody>
          <a:bodyPr vert="horz" lIns="91440" tIns="45720" rIns="91440" bIns="45720" rtlCol="0">
            <a:noAutofit/>
          </a:bodyPr>
          <a:lstStyle>
            <a:lvl1pPr marL="0" indent="0" algn="l" defTabSz="914314" rtl="0" eaLnBrk="1" latinLnBrk="0" hangingPunct="1">
              <a:spcBef>
                <a:spcPts val="2400"/>
              </a:spcBef>
              <a:buClr>
                <a:schemeClr val="accent1"/>
              </a:buClr>
              <a:buSzPct val="110000"/>
              <a:buFont typeface="Wingdings" charset="2"/>
              <a:buNone/>
              <a:tabLst/>
              <a:defRPr sz="900" kern="1200">
                <a:solidFill>
                  <a:schemeClr val="bg1"/>
                </a:solidFill>
                <a:latin typeface="+mn-lt"/>
                <a:ea typeface="+mn-ea"/>
                <a:cs typeface="+mn-cs"/>
              </a:defRPr>
            </a:lvl1pPr>
            <a:lvl2pPr marL="233363" indent="-233363" algn="l" defTabSz="914314" rtl="0" eaLnBrk="1" latinLnBrk="0" hangingPunct="1">
              <a:spcBef>
                <a:spcPts val="600"/>
              </a:spcBef>
              <a:buClr>
                <a:schemeClr val="accent1"/>
              </a:buClr>
              <a:buSzPct val="100000"/>
              <a:buFont typeface="Wingdings" pitchFamily="2" charset="2"/>
              <a:buChar char="§"/>
              <a:tabLst/>
              <a:defRPr sz="1000" kern="1200">
                <a:solidFill>
                  <a:schemeClr val="bg1"/>
                </a:solidFill>
                <a:latin typeface="+mn-lt"/>
                <a:ea typeface="+mn-ea"/>
                <a:cs typeface="+mn-cs"/>
              </a:defRPr>
            </a:lvl2pPr>
            <a:lvl3pPr marL="458788" indent="-225425" algn="l" defTabSz="914314" rtl="0" eaLnBrk="1" latinLnBrk="0" hangingPunct="1">
              <a:spcBef>
                <a:spcPts val="600"/>
              </a:spcBef>
              <a:buClr>
                <a:schemeClr val="bg1">
                  <a:lumMod val="50000"/>
                </a:schemeClr>
              </a:buClr>
              <a:buSzPct val="65000"/>
              <a:buFont typeface="Lucida Grande" panose="020B0600040502020204" pitchFamily="34" charset="0"/>
              <a:buChar char="▶"/>
              <a:tabLst/>
              <a:defRPr sz="1000" kern="1200">
                <a:solidFill>
                  <a:schemeClr val="bg1"/>
                </a:solidFill>
                <a:latin typeface="+mn-lt"/>
                <a:ea typeface="+mn-ea"/>
                <a:cs typeface="+mn-cs"/>
              </a:defRPr>
            </a:lvl3pPr>
            <a:lvl4pPr marL="692150" indent="-233363" algn="l" defTabSz="914314" rtl="0" eaLnBrk="1" latinLnBrk="0" hangingPunct="1">
              <a:spcBef>
                <a:spcPts val="600"/>
              </a:spcBef>
              <a:buClr>
                <a:schemeClr val="accent1"/>
              </a:buClr>
              <a:buSzPct val="100000"/>
              <a:buFont typeface="LucidaGrande" charset="0"/>
              <a:buChar char="◆"/>
              <a:tabLst/>
              <a:defRPr sz="1000" kern="1200">
                <a:solidFill>
                  <a:schemeClr val="bg1"/>
                </a:solidFill>
                <a:latin typeface="+mn-lt"/>
                <a:ea typeface="+mn-ea"/>
                <a:cs typeface="+mn-cs"/>
              </a:defRPr>
            </a:lvl4pPr>
            <a:lvl5pPr marL="917575" indent="-225425" algn="l" defTabSz="914314" rtl="0" eaLnBrk="1" latinLnBrk="0" hangingPunct="1">
              <a:spcBef>
                <a:spcPts val="600"/>
              </a:spcBef>
              <a:buClr>
                <a:schemeClr val="bg1">
                  <a:lumMod val="50000"/>
                </a:schemeClr>
              </a:buClr>
              <a:buFont typeface=".HelveticaNeueDeskInterface-Regular"/>
              <a:buChar char="●"/>
              <a:tabLst/>
              <a:defRPr sz="1000" kern="1200">
                <a:solidFill>
                  <a:schemeClr val="bg1"/>
                </a:solidFill>
                <a:latin typeface="+mn-lt"/>
                <a:ea typeface="+mn-ea"/>
                <a:cs typeface="+mn-cs"/>
              </a:defRPr>
            </a:lvl5pPr>
            <a:lvl6pPr marL="2514364"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22"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79"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35"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Image from </a:t>
            </a:r>
            <a:r>
              <a:rPr lang="en-US" dirty="0">
                <a:hlinkClick r:id="rId3"/>
              </a:rPr>
              <a:t>https://sloanreview.mit.edu/</a:t>
            </a:r>
            <a:endParaRPr lang="en-US" dirty="0"/>
          </a:p>
        </p:txBody>
      </p:sp>
    </p:spTree>
    <p:extLst>
      <p:ext uri="{BB962C8B-B14F-4D97-AF65-F5344CB8AC3E}">
        <p14:creationId xmlns:p14="http://schemas.microsoft.com/office/powerpoint/2010/main" val="3043297535"/>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2D59933-B4E1-4940-85A5-1749643308EF}"/>
              </a:ext>
            </a:extLst>
          </p:cNvPr>
          <p:cNvSpPr>
            <a:spLocks noGrp="1"/>
          </p:cNvSpPr>
          <p:nvPr>
            <p:ph type="title"/>
          </p:nvPr>
        </p:nvSpPr>
        <p:spPr>
          <a:xfrm>
            <a:off x="1120378" y="3461"/>
            <a:ext cx="9951243" cy="741003"/>
          </a:xfrm>
        </p:spPr>
        <p:txBody>
          <a:bodyPr/>
          <a:lstStyle/>
          <a:p>
            <a:r>
              <a:rPr lang="en-US" dirty="0"/>
              <a:t>Globalization Task Team (GZTT)- current members</a:t>
            </a:r>
          </a:p>
        </p:txBody>
      </p:sp>
      <p:sp>
        <p:nvSpPr>
          <p:cNvPr id="11" name="Rectangle 10">
            <a:extLst>
              <a:ext uri="{FF2B5EF4-FFF2-40B4-BE49-F238E27FC236}">
                <a16:creationId xmlns:a16="http://schemas.microsoft.com/office/drawing/2014/main" id="{48FCB059-3199-4238-902D-7966E3D90C8A}"/>
              </a:ext>
            </a:extLst>
          </p:cNvPr>
          <p:cNvSpPr/>
          <p:nvPr/>
        </p:nvSpPr>
        <p:spPr>
          <a:xfrm>
            <a:off x="269968" y="700368"/>
            <a:ext cx="6096000" cy="5457263"/>
          </a:xfrm>
          <a:prstGeom prst="rect">
            <a:avLst/>
          </a:prstGeom>
          <a:ln w="12700">
            <a:noFill/>
            <a:prstDash val="sysDot"/>
          </a:ln>
        </p:spPr>
        <p:txBody>
          <a:bodyPr>
            <a:spAutoFit/>
          </a:bodyPr>
          <a:lstStyle/>
          <a:p>
            <a:pPr>
              <a:lnSpc>
                <a:spcPct val="125000"/>
              </a:lnSpc>
              <a:spcBef>
                <a:spcPts val="800"/>
              </a:spcBef>
              <a:tabLst>
                <a:tab pos="457200" algn="l"/>
                <a:tab pos="457200" algn="l"/>
              </a:tabLst>
            </a:pPr>
            <a:r>
              <a:rPr lang="en-US" b="1"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Chairs: </a:t>
            </a:r>
          </a:p>
          <a:p>
            <a:pPr>
              <a:lnSpc>
                <a:spcPct val="125000"/>
              </a:lnSpc>
              <a:tabLst>
                <a:tab pos="457200" algn="l"/>
                <a:tab pos="457200" algn="l"/>
              </a:tabLst>
            </a:pPr>
            <a:r>
              <a:rPr lang="en-US"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Mr. Michael Connolly (CSO, Ireland) </a:t>
            </a:r>
          </a:p>
          <a:p>
            <a:pPr>
              <a:lnSpc>
                <a:spcPct val="125000"/>
              </a:lnSpc>
              <a:tabLst>
                <a:tab pos="457200" algn="l"/>
                <a:tab pos="457200" algn="l"/>
              </a:tabLst>
            </a:pPr>
            <a:r>
              <a:rPr lang="en-US"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Mr. Branko Vitas, (ABS, Australia)</a:t>
            </a:r>
          </a:p>
          <a:p>
            <a:pPr>
              <a:lnSpc>
                <a:spcPct val="125000"/>
              </a:lnSpc>
              <a:spcBef>
                <a:spcPts val="800"/>
              </a:spcBef>
              <a:tabLst>
                <a:tab pos="457200" algn="l"/>
                <a:tab pos="457200" algn="l"/>
              </a:tabLst>
            </a:pPr>
            <a:r>
              <a:rPr lang="pt-PT" b="1"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Secretariat: </a:t>
            </a:r>
          </a:p>
          <a:p>
            <a:pPr>
              <a:lnSpc>
                <a:spcPct val="125000"/>
              </a:lnSpc>
              <a:tabLst>
                <a:tab pos="457200" algn="l"/>
                <a:tab pos="457200" algn="l"/>
              </a:tabLst>
            </a:pPr>
            <a:r>
              <a:rPr lang="pt-PT"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Ms. Jennifer Ribarsky (IMF)</a:t>
            </a:r>
          </a:p>
          <a:p>
            <a:pPr>
              <a:lnSpc>
                <a:spcPct val="125000"/>
              </a:lnSpc>
              <a:tabLst>
                <a:tab pos="457200" algn="l"/>
                <a:tab pos="457200" algn="l"/>
              </a:tabLst>
            </a:pPr>
            <a:r>
              <a:rPr lang="pt-PT"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Ms. Margarida Martins (IMF)</a:t>
            </a:r>
          </a:p>
          <a:p>
            <a:pPr>
              <a:lnSpc>
                <a:spcPct val="125000"/>
              </a:lnSpc>
              <a:tabLst>
                <a:tab pos="457200" algn="l"/>
                <a:tab pos="457200" algn="l"/>
              </a:tabLst>
            </a:pPr>
            <a:r>
              <a:rPr lang="es-ES"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Ms. Padma Sandhya Hurree Gobin (IMF)</a:t>
            </a:r>
          </a:p>
          <a:p>
            <a:pPr>
              <a:lnSpc>
                <a:spcPct val="125000"/>
              </a:lnSpc>
              <a:spcBef>
                <a:spcPts val="800"/>
              </a:spcBef>
              <a:tabLst>
                <a:tab pos="457200" algn="l"/>
                <a:tab pos="457200" algn="l"/>
              </a:tabLst>
            </a:pPr>
            <a:r>
              <a:rPr lang="pt-PT" b="1"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International Organizations:</a:t>
            </a:r>
          </a:p>
          <a:p>
            <a:pPr>
              <a:lnSpc>
                <a:spcPct val="125000"/>
              </a:lnSpc>
              <a:tabLst>
                <a:tab pos="457200" algn="l"/>
                <a:tab pos="457200" algn="l"/>
              </a:tabLst>
            </a:pPr>
            <a:r>
              <a:rPr lang="pt-PT" dirty="0">
                <a:solidFill>
                  <a:schemeClr val="bg1">
                    <a:lumMod val="90000"/>
                  </a:schemeClr>
                </a:solidFill>
                <a:latin typeface="Arial" panose="020B0604020202020204" pitchFamily="34" charset="0"/>
                <a:cs typeface="Times New Roman" panose="02020603050405020304" pitchFamily="18" charset="0"/>
              </a:rPr>
              <a:t>Mr. Celestino Giron (ECB)</a:t>
            </a:r>
            <a:endParaRPr lang="en-US" dirty="0">
              <a:solidFill>
                <a:schemeClr val="bg1">
                  <a:lumMod val="90000"/>
                </a:schemeClr>
              </a:solidFill>
              <a:latin typeface="Arial" panose="020B0604020202020204" pitchFamily="34" charset="0"/>
              <a:cs typeface="Times New Roman" panose="02020603050405020304" pitchFamily="18" charset="0"/>
            </a:endParaRPr>
          </a:p>
          <a:p>
            <a:pPr>
              <a:lnSpc>
                <a:spcPct val="125000"/>
              </a:lnSpc>
              <a:tabLst>
                <a:tab pos="457200" algn="l"/>
                <a:tab pos="457200" algn="l"/>
              </a:tabLst>
            </a:pPr>
            <a:r>
              <a:rPr lang="en-US" dirty="0">
                <a:solidFill>
                  <a:schemeClr val="bg1">
                    <a:lumMod val="90000"/>
                  </a:schemeClr>
                </a:solidFill>
                <a:latin typeface="Arial" panose="020B0604020202020204" pitchFamily="34" charset="0"/>
                <a:cs typeface="Times New Roman" panose="02020603050405020304" pitchFamily="18" charset="0"/>
              </a:rPr>
              <a:t>Mr. Nadim Ahmad (OECD)</a:t>
            </a:r>
          </a:p>
          <a:p>
            <a:pPr>
              <a:lnSpc>
                <a:spcPct val="125000"/>
              </a:lnSpc>
              <a:tabLst>
                <a:tab pos="457200" algn="l"/>
                <a:tab pos="457200" algn="l"/>
              </a:tabLst>
            </a:pPr>
            <a:r>
              <a:rPr lang="en-US" dirty="0">
                <a:solidFill>
                  <a:schemeClr val="bg1">
                    <a:lumMod val="90000"/>
                  </a:schemeClr>
                </a:solidFill>
                <a:latin typeface="Arial" panose="020B0604020202020204" pitchFamily="34" charset="0"/>
                <a:cs typeface="Times New Roman" panose="02020603050405020304" pitchFamily="18" charset="0"/>
              </a:rPr>
              <a:t>Mr. Martim Assuncao, Mr. Daniel Iscru, </a:t>
            </a:r>
          </a:p>
          <a:p>
            <a:pPr>
              <a:lnSpc>
                <a:spcPct val="125000"/>
              </a:lnSpc>
              <a:tabLst>
                <a:tab pos="457200" algn="l"/>
                <a:tab pos="457200" algn="l"/>
              </a:tabLst>
            </a:pPr>
            <a:r>
              <a:rPr lang="en-US" dirty="0">
                <a:solidFill>
                  <a:schemeClr val="bg1">
                    <a:lumMod val="90000"/>
                  </a:schemeClr>
                </a:solidFill>
                <a:latin typeface="Arial" panose="020B0604020202020204" pitchFamily="34" charset="0"/>
                <a:cs typeface="Times New Roman" panose="02020603050405020304" pitchFamily="18" charset="0"/>
              </a:rPr>
              <a:t>Mr. Floris Jansen, Ms. Laura Wahrig (Eurostat)</a:t>
            </a:r>
          </a:p>
          <a:p>
            <a:pPr>
              <a:lnSpc>
                <a:spcPct val="125000"/>
              </a:lnSpc>
              <a:tabLst>
                <a:tab pos="457200" algn="l"/>
                <a:tab pos="457200" algn="l"/>
              </a:tabLst>
            </a:pPr>
            <a:r>
              <a:rPr lang="en-US" dirty="0">
                <a:solidFill>
                  <a:schemeClr val="bg1">
                    <a:lumMod val="90000"/>
                  </a:schemeClr>
                </a:solidFill>
                <a:latin typeface="Arial" panose="020B0604020202020204" pitchFamily="34" charset="0"/>
                <a:cs typeface="Times New Roman" panose="02020603050405020304" pitchFamily="18" charset="0"/>
              </a:rPr>
              <a:t>Ms. Francien Berry, Mr. Phil Stoke (IMF)</a:t>
            </a:r>
          </a:p>
          <a:p>
            <a:pPr>
              <a:lnSpc>
                <a:spcPct val="125000"/>
              </a:lnSpc>
              <a:tabLst>
                <a:tab pos="457200" algn="l"/>
                <a:tab pos="457200" algn="l"/>
              </a:tabLst>
            </a:pPr>
            <a:r>
              <a:rPr lang="en-US" dirty="0">
                <a:solidFill>
                  <a:schemeClr val="bg1">
                    <a:lumMod val="90000"/>
                  </a:schemeClr>
                </a:solidFill>
                <a:latin typeface="Arial" panose="020B0604020202020204" pitchFamily="34" charset="0"/>
                <a:cs typeface="Times New Roman" panose="02020603050405020304" pitchFamily="18" charset="0"/>
              </a:rPr>
              <a:t>Mr. Herman Smith (UNSD)</a:t>
            </a:r>
          </a:p>
          <a:p>
            <a:pPr>
              <a:lnSpc>
                <a:spcPct val="125000"/>
              </a:lnSpc>
              <a:tabLst>
                <a:tab pos="457200" algn="l"/>
                <a:tab pos="457200" algn="l"/>
              </a:tabLst>
            </a:pPr>
            <a:r>
              <a:rPr lang="es-ES" dirty="0">
                <a:solidFill>
                  <a:schemeClr val="bg1">
                    <a:lumMod val="90000"/>
                  </a:schemeClr>
                </a:solidFill>
                <a:latin typeface="Arial" panose="020B0604020202020204" pitchFamily="34" charset="0"/>
                <a:cs typeface="Times New Roman" panose="02020603050405020304" pitchFamily="18" charset="0"/>
              </a:rPr>
              <a:t>Mr. Tihomira Dimova and Mr. Rami Peltola (UNECE)</a:t>
            </a:r>
            <a:endParaRPr lang="en-US" dirty="0">
              <a:solidFill>
                <a:schemeClr val="bg1">
                  <a:lumMod val="90000"/>
                </a:schemeClr>
              </a:solidFill>
              <a:latin typeface="Arial" panose="020B060402020202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74DF1C79-6280-4301-B14E-25092C8E132A}"/>
              </a:ext>
            </a:extLst>
          </p:cNvPr>
          <p:cNvSpPr/>
          <p:nvPr/>
        </p:nvSpPr>
        <p:spPr>
          <a:xfrm>
            <a:off x="5945776" y="565779"/>
            <a:ext cx="6949443" cy="5966505"/>
          </a:xfrm>
          <a:prstGeom prst="rect">
            <a:avLst/>
          </a:prstGeom>
        </p:spPr>
        <p:txBody>
          <a:bodyPr wrap="square">
            <a:spAutoFit/>
          </a:bodyPr>
          <a:lstStyle/>
          <a:p>
            <a:pPr>
              <a:lnSpc>
                <a:spcPct val="125000"/>
              </a:lnSpc>
              <a:spcBef>
                <a:spcPts val="800"/>
              </a:spcBef>
              <a:tabLst>
                <a:tab pos="457200" algn="l"/>
                <a:tab pos="457200" algn="l"/>
              </a:tabLst>
            </a:pPr>
            <a:r>
              <a:rPr lang="pt-PT" b="1"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Countries:</a:t>
            </a:r>
            <a:endParaRPr lang="en-US" b="1"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endParaRPr>
          </a:p>
          <a:p>
            <a:pPr>
              <a:lnSpc>
                <a:spcPct val="118000"/>
              </a:lnSpc>
              <a:tabLst>
                <a:tab pos="457200" algn="l"/>
                <a:tab pos="457200" algn="l"/>
              </a:tabLst>
            </a:pPr>
            <a:r>
              <a:rPr lang="pt-PT"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Mr. Roberto Luís Olinto Ramos (FGV, Brazil)</a:t>
            </a:r>
            <a:endParaRPr lang="en-US"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endParaRPr>
          </a:p>
          <a:p>
            <a:pPr>
              <a:lnSpc>
                <a:spcPct val="118000"/>
              </a:lnSpc>
              <a:tabLst>
                <a:tab pos="457200" algn="l"/>
                <a:tab pos="457200" algn="l"/>
              </a:tabLst>
            </a:pPr>
            <a:r>
              <a:rPr lang="en-US"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Mr. Andrey Tatarinov (ROSSTAT, Russia)</a:t>
            </a:r>
          </a:p>
          <a:p>
            <a:pPr>
              <a:lnSpc>
                <a:spcPct val="118000"/>
              </a:lnSpc>
              <a:tabLst>
                <a:tab pos="457200" algn="l"/>
                <a:tab pos="457200" algn="l"/>
              </a:tabLst>
            </a:pPr>
            <a:r>
              <a:rPr lang="en-US"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Ms. Natalia Kuprianova (Central Bank of Russia)</a:t>
            </a:r>
          </a:p>
          <a:p>
            <a:pPr>
              <a:lnSpc>
                <a:spcPct val="118000"/>
              </a:lnSpc>
              <a:tabLst>
                <a:tab pos="457200" algn="l"/>
                <a:tab pos="457200" algn="l"/>
              </a:tabLst>
            </a:pPr>
            <a:r>
              <a:rPr lang="en-US"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Mr. Sanjiv Mahajan (ONS, UK)</a:t>
            </a:r>
          </a:p>
          <a:p>
            <a:pPr>
              <a:lnSpc>
                <a:spcPct val="118000"/>
              </a:lnSpc>
              <a:tabLst>
                <a:tab pos="457200" algn="l"/>
                <a:tab pos="457200" algn="l"/>
              </a:tabLst>
            </a:pPr>
            <a:r>
              <a:rPr lang="en-US"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Ms. Grace Kim (ABS, Australia)</a:t>
            </a:r>
          </a:p>
          <a:p>
            <a:pPr>
              <a:lnSpc>
                <a:spcPct val="118000"/>
              </a:lnSpc>
              <a:tabLst>
                <a:tab pos="457200" algn="l"/>
                <a:tab pos="457200" algn="l"/>
              </a:tabLst>
            </a:pPr>
            <a:r>
              <a:rPr lang="en-US"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Mr. Dylan Rassier (BEA, US)</a:t>
            </a:r>
          </a:p>
          <a:p>
            <a:pPr>
              <a:lnSpc>
                <a:spcPct val="118000"/>
              </a:lnSpc>
              <a:tabLst>
                <a:tab pos="457200" algn="l"/>
                <a:tab pos="457200" algn="l"/>
              </a:tabLst>
            </a:pPr>
            <a:r>
              <a:rPr lang="en-US"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Ms. Ann Lisbet Brathaug (Statistics Norway)</a:t>
            </a:r>
          </a:p>
          <a:p>
            <a:pPr>
              <a:lnSpc>
                <a:spcPct val="118000"/>
              </a:lnSpc>
              <a:tabLst>
                <a:tab pos="457200" algn="l"/>
                <a:tab pos="457200" algn="l"/>
              </a:tabLst>
            </a:pPr>
            <a:r>
              <a:rPr lang="en-US"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Ms. Jennifer Withington (Statistics Canada)</a:t>
            </a:r>
          </a:p>
          <a:p>
            <a:pPr>
              <a:lnSpc>
                <a:spcPct val="118000"/>
              </a:lnSpc>
              <a:tabLst>
                <a:tab pos="457200" algn="l"/>
                <a:tab pos="457200" algn="l"/>
              </a:tabLst>
            </a:pPr>
            <a:r>
              <a:rPr lang="en-US"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Mr. Jens Walter (Deutsche Bundesbank)</a:t>
            </a:r>
          </a:p>
          <a:p>
            <a:pPr>
              <a:lnSpc>
                <a:spcPct val="118000"/>
              </a:lnSpc>
              <a:tabLst>
                <a:tab pos="457200" algn="l"/>
                <a:tab pos="457200" algn="l"/>
              </a:tabLst>
            </a:pPr>
            <a:r>
              <a:rPr lang="en-US"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Mr. Paul Feuvrier (Central Bank of Luxembourg)</a:t>
            </a:r>
          </a:p>
          <a:p>
            <a:pPr>
              <a:lnSpc>
                <a:spcPct val="118000"/>
              </a:lnSpc>
              <a:tabLst>
                <a:tab pos="457200" algn="l"/>
                <a:tab pos="457200" algn="l"/>
              </a:tabLst>
            </a:pPr>
            <a:r>
              <a:rPr lang="en-US"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Ms. Norhayati Razi (Bank Negara, Malaysia)</a:t>
            </a:r>
          </a:p>
          <a:p>
            <a:pPr>
              <a:lnSpc>
                <a:spcPct val="118000"/>
              </a:lnSpc>
              <a:tabLst>
                <a:tab pos="457200" algn="l"/>
                <a:tab pos="457200" algn="l"/>
              </a:tabLst>
            </a:pPr>
            <a:r>
              <a:rPr lang="en-US"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Mr. Satoru Hagino (Fukuyama University, Japan)</a:t>
            </a:r>
          </a:p>
          <a:p>
            <a:pPr>
              <a:lnSpc>
                <a:spcPct val="118000"/>
              </a:lnSpc>
              <a:tabLst>
                <a:tab pos="457200" algn="l"/>
                <a:tab pos="457200" algn="l"/>
              </a:tabLst>
            </a:pPr>
            <a:r>
              <a:rPr lang="fr-FR"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Ms. Lamia Laabar (Haut-Commisariat au Plan, Morocco)</a:t>
            </a:r>
            <a:endParaRPr lang="en-US"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endParaRPr>
          </a:p>
          <a:p>
            <a:pPr>
              <a:lnSpc>
                <a:spcPct val="118000"/>
              </a:lnSpc>
              <a:tabLst>
                <a:tab pos="457200" algn="l"/>
                <a:tab pos="457200" algn="l"/>
              </a:tabLst>
            </a:pPr>
            <a:r>
              <a:rPr lang="en-US" dirty="0">
                <a:solidFill>
                  <a:schemeClr val="bg1">
                    <a:lumMod val="90000"/>
                  </a:schemeClr>
                </a:solidFill>
                <a:latin typeface="Arial" panose="020B0604020202020204" pitchFamily="34" charset="0"/>
                <a:ea typeface="Arial" panose="020B0604020202020204" pitchFamily="34" charset="0"/>
                <a:cs typeface="Times New Roman" panose="02020603050405020304" pitchFamily="18" charset="0"/>
              </a:rPr>
              <a:t>Ms. Yang Can (</a:t>
            </a:r>
            <a:r>
              <a:rPr lang="en-US" dirty="0">
                <a:solidFill>
                  <a:schemeClr val="bg1">
                    <a:lumMod val="90000"/>
                  </a:schemeClr>
                </a:solidFill>
                <a:latin typeface="Arial" panose="020B0604020202020204" pitchFamily="34" charset="0"/>
                <a:cs typeface="Times New Roman" panose="02020603050405020304" pitchFamily="18" charset="0"/>
              </a:rPr>
              <a:t>SAFE, China)</a:t>
            </a:r>
          </a:p>
          <a:p>
            <a:pPr>
              <a:lnSpc>
                <a:spcPct val="118000"/>
              </a:lnSpc>
              <a:tabLst>
                <a:tab pos="457200" algn="l"/>
                <a:tab pos="457200" algn="l"/>
              </a:tabLst>
            </a:pPr>
            <a:r>
              <a:rPr lang="pt-PT" dirty="0">
                <a:solidFill>
                  <a:schemeClr val="bg1">
                    <a:lumMod val="90000"/>
                  </a:schemeClr>
                </a:solidFill>
                <a:latin typeface="Arial" panose="020B0604020202020204" pitchFamily="34" charset="0"/>
                <a:cs typeface="Times New Roman" panose="02020603050405020304" pitchFamily="18" charset="0"/>
              </a:rPr>
              <a:t>Mr. Themba Munalula (COMESA)</a:t>
            </a:r>
            <a:endParaRPr lang="en-US" dirty="0">
              <a:solidFill>
                <a:schemeClr val="bg1">
                  <a:lumMod val="90000"/>
                </a:schemeClr>
              </a:solidFill>
              <a:latin typeface="Arial" panose="020B0604020202020204" pitchFamily="34" charset="0"/>
              <a:cs typeface="Times New Roman" panose="02020603050405020304" pitchFamily="18" charset="0"/>
            </a:endParaRPr>
          </a:p>
          <a:p>
            <a:pPr>
              <a:lnSpc>
                <a:spcPct val="118000"/>
              </a:lnSpc>
              <a:tabLst>
                <a:tab pos="457200" algn="l"/>
                <a:tab pos="457200" algn="l"/>
              </a:tabLst>
            </a:pPr>
            <a:r>
              <a:rPr lang="pt-PT" dirty="0">
                <a:solidFill>
                  <a:schemeClr val="bg1">
                    <a:lumMod val="90000"/>
                  </a:schemeClr>
                </a:solidFill>
                <a:latin typeface="Arial" panose="020B0604020202020204" pitchFamily="34" charset="0"/>
                <a:cs typeface="Times New Roman" panose="02020603050405020304" pitchFamily="18" charset="0"/>
              </a:rPr>
              <a:t>Ms. Lourdes Erro (Uruguay)</a:t>
            </a:r>
          </a:p>
          <a:p>
            <a:pPr>
              <a:lnSpc>
                <a:spcPct val="118000"/>
              </a:lnSpc>
              <a:tabLst>
                <a:tab pos="457200" algn="l"/>
                <a:tab pos="457200" algn="l"/>
              </a:tabLst>
            </a:pPr>
            <a:r>
              <a:rPr lang="en-US" dirty="0">
                <a:solidFill>
                  <a:schemeClr val="bg1">
                    <a:lumMod val="90000"/>
                  </a:schemeClr>
                </a:solidFill>
              </a:rPr>
              <a:t>Mr. Dirk van den Bergen (Statistics Netherlands)</a:t>
            </a:r>
          </a:p>
        </p:txBody>
      </p:sp>
    </p:spTree>
    <p:extLst>
      <p:ext uri="{BB962C8B-B14F-4D97-AF65-F5344CB8AC3E}">
        <p14:creationId xmlns:p14="http://schemas.microsoft.com/office/powerpoint/2010/main" val="135146379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Content Placeholder 39">
            <a:extLst>
              <a:ext uri="{FF2B5EF4-FFF2-40B4-BE49-F238E27FC236}">
                <a16:creationId xmlns:a16="http://schemas.microsoft.com/office/drawing/2014/main" id="{D6B610CC-5770-8D46-ADFA-381F389F5A99}"/>
              </a:ext>
            </a:extLst>
          </p:cNvPr>
          <p:cNvSpPr>
            <a:spLocks noGrp="1"/>
          </p:cNvSpPr>
          <p:nvPr>
            <p:ph sz="quarter" idx="11"/>
          </p:nvPr>
        </p:nvSpPr>
        <p:spPr/>
        <p:txBody>
          <a:bodyPr>
            <a:normAutofit/>
          </a:bodyPr>
          <a:lstStyle/>
          <a:p>
            <a:r>
              <a:rPr lang="en-US" dirty="0"/>
              <a:t>Outline</a:t>
            </a:r>
          </a:p>
          <a:p>
            <a:pPr lvl="2"/>
            <a:r>
              <a:rPr lang="en-US" b="1" dirty="0"/>
              <a:t>Overview of the GZTT Work</a:t>
            </a:r>
          </a:p>
          <a:p>
            <a:pPr lvl="1"/>
            <a:r>
              <a:rPr lang="en-US" b="1" dirty="0">
                <a:solidFill>
                  <a:srgbClr val="FFC000"/>
                </a:solidFill>
              </a:rPr>
              <a:t>G.1 Valuation of Imports and Exports</a:t>
            </a:r>
          </a:p>
          <a:p>
            <a:pPr marL="1005840" lvl="5"/>
            <a:r>
              <a:rPr lang="en-US" sz="2800" dirty="0">
                <a:solidFill>
                  <a:srgbClr val="FFC000"/>
                </a:solidFill>
              </a:rPr>
              <a:t>Testing strategy and outreach</a:t>
            </a:r>
          </a:p>
          <a:p>
            <a:pPr lvl="1"/>
            <a:r>
              <a:rPr lang="en-US" b="1" dirty="0">
                <a:solidFill>
                  <a:srgbClr val="FFC000"/>
                </a:solidFill>
              </a:rPr>
              <a:t>G.2 Treatment of MNE and Intra-MNE Flows</a:t>
            </a:r>
          </a:p>
          <a:p>
            <a:pPr lvl="1"/>
            <a:r>
              <a:rPr lang="en-US" b="1" dirty="0">
                <a:solidFill>
                  <a:srgbClr val="FFC000"/>
                </a:solidFill>
              </a:rPr>
              <a:t>G.4 Treatment of SPEs</a:t>
            </a:r>
          </a:p>
          <a:p>
            <a:pPr lvl="1"/>
            <a:r>
              <a:rPr lang="en-US" b="1" dirty="0">
                <a:solidFill>
                  <a:srgbClr val="FFC000"/>
                </a:solidFill>
              </a:rPr>
              <a:t>Forthcoming GNs</a:t>
            </a:r>
          </a:p>
        </p:txBody>
      </p:sp>
    </p:spTree>
    <p:extLst>
      <p:ext uri="{BB962C8B-B14F-4D97-AF65-F5344CB8AC3E}">
        <p14:creationId xmlns:p14="http://schemas.microsoft.com/office/powerpoint/2010/main" val="236164357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DF2D-36BA-450F-AA99-0A2E45699CD6}"/>
              </a:ext>
            </a:extLst>
          </p:cNvPr>
          <p:cNvSpPr>
            <a:spLocks noGrp="1"/>
          </p:cNvSpPr>
          <p:nvPr>
            <p:ph type="title"/>
          </p:nvPr>
        </p:nvSpPr>
        <p:spPr/>
        <p:txBody>
          <a:bodyPr/>
          <a:lstStyle/>
          <a:p>
            <a:r>
              <a:rPr lang="en-US" dirty="0"/>
              <a:t>GZTT: Overview of the Work</a:t>
            </a:r>
          </a:p>
        </p:txBody>
      </p:sp>
      <p:sp>
        <p:nvSpPr>
          <p:cNvPr id="3" name="Text Placeholder 2">
            <a:extLst>
              <a:ext uri="{FF2B5EF4-FFF2-40B4-BE49-F238E27FC236}">
                <a16:creationId xmlns:a16="http://schemas.microsoft.com/office/drawing/2014/main" id="{C728B77C-EB33-4162-8B9A-05C442B16C34}"/>
              </a:ext>
            </a:extLst>
          </p:cNvPr>
          <p:cNvSpPr>
            <a:spLocks noGrp="1"/>
          </p:cNvSpPr>
          <p:nvPr>
            <p:ph type="body" sz="quarter" idx="10"/>
          </p:nvPr>
        </p:nvSpPr>
        <p:spPr/>
        <p:txBody>
          <a:bodyPr>
            <a:normAutofit fontScale="77500" lnSpcReduction="20000"/>
          </a:bodyPr>
          <a:lstStyle/>
          <a:p>
            <a:pPr marL="342900" indent="-342900">
              <a:buFont typeface="Arial" panose="020B0604020202020204" pitchFamily="34" charset="0"/>
              <a:buChar char="•"/>
            </a:pPr>
            <a:r>
              <a:rPr lang="en-US" dirty="0"/>
              <a:t>Official joint task team </a:t>
            </a:r>
            <a:r>
              <a:rPr lang="en-US" b="1" dirty="0"/>
              <a:t>Advisory Expert Group (AEG) on National Accounts/</a:t>
            </a:r>
            <a:r>
              <a:rPr lang="en-US" dirty="0"/>
              <a:t> </a:t>
            </a:r>
            <a:r>
              <a:rPr lang="en-US" b="1" dirty="0"/>
              <a:t>IMF Committee on Balance of Payments Statistics</a:t>
            </a:r>
            <a:r>
              <a:rPr lang="en-US" dirty="0"/>
              <a:t> (Committee)</a:t>
            </a:r>
          </a:p>
          <a:p>
            <a:r>
              <a:rPr lang="en-US" dirty="0"/>
              <a:t>AEG identified the following issues as a first priority:</a:t>
            </a:r>
          </a:p>
          <a:p>
            <a:pPr lvl="2"/>
            <a:r>
              <a:rPr lang="en-US" dirty="0"/>
              <a:t>CIF-FOB valuation of imports/exports</a:t>
            </a:r>
          </a:p>
          <a:p>
            <a:pPr lvl="2"/>
            <a:r>
              <a:rPr lang="en-US" dirty="0"/>
              <a:t>Economic ownership and recording of intellectual property products (IPPs)</a:t>
            </a:r>
          </a:p>
          <a:p>
            <a:pPr lvl="2"/>
            <a:r>
              <a:rPr lang="en-US" dirty="0"/>
              <a:t>Treatment of multinational enterprises (MNEs) and special purpose entities</a:t>
            </a:r>
          </a:p>
          <a:p>
            <a:pPr lvl="2"/>
            <a:r>
              <a:rPr lang="en-US" dirty="0"/>
              <a:t>Intra-MNE flows</a:t>
            </a:r>
          </a:p>
          <a:p>
            <a:pPr lvl="2"/>
            <a:r>
              <a:rPr lang="en-US" dirty="0"/>
              <a:t>Identifying economic presence and residency</a:t>
            </a:r>
          </a:p>
          <a:p>
            <a:pPr marL="342900" indent="-342900">
              <a:buFont typeface="Arial" panose="020B0604020202020204" pitchFamily="34" charset="0"/>
              <a:buChar char="•"/>
            </a:pPr>
            <a:r>
              <a:rPr lang="en-US" dirty="0"/>
              <a:t>Additional Guidance notes (GNs) rolled over from the defunct Intellectual Property Products Task Team (IPTT) into GZTT work program.</a:t>
            </a:r>
          </a:p>
          <a:p>
            <a:pPr lvl="2"/>
            <a:r>
              <a:rPr lang="en-US" dirty="0"/>
              <a:t>Transfer pricing within MNE group</a:t>
            </a:r>
          </a:p>
          <a:p>
            <a:pPr lvl="2"/>
            <a:r>
              <a:rPr lang="en-US" dirty="0"/>
              <a:t>Payments for “knowledge-based” (non-produced) capital</a:t>
            </a:r>
          </a:p>
          <a:p>
            <a:pPr marL="342900" indent="-342900">
              <a:buFont typeface="Arial" panose="020B0604020202020204" pitchFamily="34" charset="0"/>
              <a:buChar char="•"/>
            </a:pPr>
            <a:r>
              <a:rPr lang="en-US" dirty="0"/>
              <a:t>Many issues of the Task Team are intertwined and should be considered holistically</a:t>
            </a:r>
            <a:endParaRPr lang="en-US" sz="2400" dirty="0"/>
          </a:p>
          <a:p>
            <a:pPr marL="342900" indent="-342900">
              <a:buFont typeface="Arial" panose="020B0604020202020204" pitchFamily="34" charset="0"/>
              <a:buChar char="•"/>
            </a:pPr>
            <a:r>
              <a:rPr lang="en-US" dirty="0"/>
              <a:t>Ongoing collaboration with other TTs: Current Account Task Team (CATT), Direct Investment Task Team (DITT) and Digitalization Task Team (DZTT).</a:t>
            </a:r>
          </a:p>
          <a:p>
            <a:endParaRPr lang="en-US" dirty="0"/>
          </a:p>
        </p:txBody>
      </p:sp>
    </p:spTree>
    <p:extLst>
      <p:ext uri="{BB962C8B-B14F-4D97-AF65-F5344CB8AC3E}">
        <p14:creationId xmlns:p14="http://schemas.microsoft.com/office/powerpoint/2010/main" val="325317086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899FA-F9A4-4670-8C34-BB48F746048C}"/>
              </a:ext>
            </a:extLst>
          </p:cNvPr>
          <p:cNvSpPr>
            <a:spLocks noGrp="1"/>
          </p:cNvSpPr>
          <p:nvPr>
            <p:ph type="title"/>
          </p:nvPr>
        </p:nvSpPr>
        <p:spPr/>
        <p:txBody>
          <a:bodyPr>
            <a:normAutofit fontScale="90000"/>
          </a:bodyPr>
          <a:lstStyle/>
          <a:p>
            <a:r>
              <a:rPr lang="en-US" dirty="0"/>
              <a:t>G.1 Valuation of Imports and Exports (CIF-FOB adjustment)</a:t>
            </a:r>
            <a:br>
              <a:rPr lang="en-US" dirty="0"/>
            </a:br>
            <a:endParaRPr lang="en-US" dirty="0"/>
          </a:p>
        </p:txBody>
      </p:sp>
      <p:sp>
        <p:nvSpPr>
          <p:cNvPr id="3" name="Text Placeholder 2">
            <a:extLst>
              <a:ext uri="{FF2B5EF4-FFF2-40B4-BE49-F238E27FC236}">
                <a16:creationId xmlns:a16="http://schemas.microsoft.com/office/drawing/2014/main" id="{F1EC7D24-1152-4F83-8D92-F1E40A24407E}"/>
              </a:ext>
            </a:extLst>
          </p:cNvPr>
          <p:cNvSpPr>
            <a:spLocks noGrp="1"/>
          </p:cNvSpPr>
          <p:nvPr>
            <p:ph type="body" sz="quarter" idx="10"/>
          </p:nvPr>
        </p:nvSpPr>
        <p:spPr>
          <a:xfrm>
            <a:off x="444137" y="1469871"/>
            <a:ext cx="10511201" cy="4860591"/>
          </a:xfrm>
        </p:spPr>
        <p:txBody>
          <a:bodyPr>
            <a:normAutofit/>
          </a:bodyPr>
          <a:lstStyle/>
          <a:p>
            <a:pPr marL="342900" indent="-342900">
              <a:buFont typeface="Arial" panose="020B0604020202020204" pitchFamily="34" charset="0"/>
              <a:buChar char="•"/>
            </a:pPr>
            <a:r>
              <a:rPr lang="en-US" dirty="0"/>
              <a:t>Guidance note on the adoption of transaction (invoice value) for the valuation of imports and exports</a:t>
            </a:r>
          </a:p>
          <a:p>
            <a:pPr marL="1035050" lvl="3" indent="-342900">
              <a:buFont typeface="Arial" panose="020B0604020202020204" pitchFamily="34" charset="0"/>
              <a:buChar char="•"/>
            </a:pPr>
            <a:r>
              <a:rPr lang="en-US" dirty="0"/>
              <a:t>Further consultation and testing to understand the practical feasibility of the preference for recording of exports and imports of goods at their observed transaction value.</a:t>
            </a:r>
          </a:p>
          <a:p>
            <a:pPr marL="342900" indent="-342900">
              <a:buFont typeface="Arial" panose="020B0604020202020204" pitchFamily="34" charset="0"/>
              <a:buChar char="•"/>
            </a:pPr>
            <a:r>
              <a:rPr lang="en-US" dirty="0"/>
              <a:t>Objectives of the testing:</a:t>
            </a:r>
          </a:p>
          <a:p>
            <a:pPr marL="1431925" lvl="4" indent="-514350">
              <a:buAutoNum type="romanLcParenBoth"/>
            </a:pPr>
            <a:r>
              <a:rPr lang="en-US" dirty="0"/>
              <a:t>the extent of the difficulties in obtaining external trade data at observed invoice (transaction) values from customs data, </a:t>
            </a:r>
          </a:p>
          <a:p>
            <a:pPr marL="1431925" lvl="4" indent="-514350">
              <a:buAutoNum type="romanLcParenBoth"/>
            </a:pPr>
            <a:r>
              <a:rPr lang="en-US" dirty="0"/>
              <a:t>the practical implementation of this change, and </a:t>
            </a:r>
          </a:p>
          <a:p>
            <a:pPr marL="1431925" lvl="4" indent="-514350">
              <a:buAutoNum type="romanLcParenBoth"/>
            </a:pPr>
            <a:r>
              <a:rPr lang="en-US" dirty="0"/>
              <a:t>whether the benefits of the change shall outweigh the disruption (and cost) to the statistical system. </a:t>
            </a:r>
          </a:p>
          <a:p>
            <a:endParaRPr lang="en-US" dirty="0"/>
          </a:p>
        </p:txBody>
      </p:sp>
    </p:spTree>
    <p:extLst>
      <p:ext uri="{BB962C8B-B14F-4D97-AF65-F5344CB8AC3E}">
        <p14:creationId xmlns:p14="http://schemas.microsoft.com/office/powerpoint/2010/main" val="244333481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B6EA1-48C4-49FC-85B1-8C2D324E3642}"/>
              </a:ext>
            </a:extLst>
          </p:cNvPr>
          <p:cNvSpPr>
            <a:spLocks noGrp="1"/>
          </p:cNvSpPr>
          <p:nvPr>
            <p:ph type="title"/>
          </p:nvPr>
        </p:nvSpPr>
        <p:spPr/>
        <p:txBody>
          <a:bodyPr/>
          <a:lstStyle/>
          <a:p>
            <a:r>
              <a:rPr lang="en-US" dirty="0"/>
              <a:t>Testing Strategy: Online Questionnaire</a:t>
            </a:r>
          </a:p>
        </p:txBody>
      </p:sp>
      <p:sp>
        <p:nvSpPr>
          <p:cNvPr id="3" name="Text Placeholder 2">
            <a:extLst>
              <a:ext uri="{FF2B5EF4-FFF2-40B4-BE49-F238E27FC236}">
                <a16:creationId xmlns:a16="http://schemas.microsoft.com/office/drawing/2014/main" id="{2BFA3372-147A-4EE2-972A-D14004E76FF8}"/>
              </a:ext>
            </a:extLst>
          </p:cNvPr>
          <p:cNvSpPr>
            <a:spLocks noGrp="1"/>
          </p:cNvSpPr>
          <p:nvPr>
            <p:ph type="body" sz="quarter" idx="10"/>
          </p:nvPr>
        </p:nvSpPr>
        <p:spPr>
          <a:xfrm>
            <a:off x="1239838" y="1469871"/>
            <a:ext cx="9712324" cy="3894609"/>
          </a:xfrm>
        </p:spPr>
        <p:txBody>
          <a:bodyPr>
            <a:normAutofit/>
          </a:bodyPr>
          <a:lstStyle/>
          <a:p>
            <a:pPr marL="342900" indent="-342900">
              <a:spcBef>
                <a:spcPts val="600"/>
              </a:spcBef>
              <a:buFont typeface="Arial" panose="020B0604020202020204" pitchFamily="34" charset="0"/>
              <a:buChar char="•"/>
            </a:pPr>
            <a:r>
              <a:rPr lang="en-US" dirty="0"/>
              <a:t>Target both national accounts and balance of payments compilers to either send separate responses or a single coordinated one. </a:t>
            </a:r>
          </a:p>
          <a:p>
            <a:pPr marL="342900" indent="-342900">
              <a:spcBef>
                <a:spcPts val="600"/>
              </a:spcBef>
              <a:buFont typeface="Arial" panose="020B0604020202020204" pitchFamily="34" charset="0"/>
              <a:buChar char="•"/>
            </a:pPr>
            <a:r>
              <a:rPr lang="en-US" dirty="0"/>
              <a:t>Two-staged approach</a:t>
            </a:r>
          </a:p>
          <a:p>
            <a:endParaRPr lang="en-US" dirty="0"/>
          </a:p>
        </p:txBody>
      </p:sp>
      <p:graphicFrame>
        <p:nvGraphicFramePr>
          <p:cNvPr id="4" name="Diagram 3">
            <a:extLst>
              <a:ext uri="{FF2B5EF4-FFF2-40B4-BE49-F238E27FC236}">
                <a16:creationId xmlns:a16="http://schemas.microsoft.com/office/drawing/2014/main" id="{1BBD5B5E-1D39-4BA2-A96E-BC42F0782DE2}"/>
              </a:ext>
            </a:extLst>
          </p:cNvPr>
          <p:cNvGraphicFramePr/>
          <p:nvPr>
            <p:extLst>
              <p:ext uri="{D42A27DB-BD31-4B8C-83A1-F6EECF244321}">
                <p14:modId xmlns:p14="http://schemas.microsoft.com/office/powerpoint/2010/main" val="4232382871"/>
              </p:ext>
            </p:extLst>
          </p:nvPr>
        </p:nvGraphicFramePr>
        <p:xfrm>
          <a:off x="1349829" y="2638698"/>
          <a:ext cx="9278177" cy="23600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F107123C-35F7-42DB-9A41-2F313205099F}"/>
              </a:ext>
            </a:extLst>
          </p:cNvPr>
          <p:cNvSpPr/>
          <p:nvPr/>
        </p:nvSpPr>
        <p:spPr>
          <a:xfrm>
            <a:off x="1053737" y="5301232"/>
            <a:ext cx="9997440" cy="1092607"/>
          </a:xfrm>
          <a:prstGeom prst="rect">
            <a:avLst/>
          </a:prstGeom>
        </p:spPr>
        <p:txBody>
          <a:bodyPr wrap="square">
            <a:spAutoFit/>
          </a:bodyPr>
          <a:lstStyle/>
          <a:p>
            <a:pPr marL="342900" lvl="0" indent="-342900">
              <a:spcBef>
                <a:spcPts val="600"/>
              </a:spcBef>
              <a:buClr>
                <a:schemeClr val="accent1"/>
              </a:buClr>
              <a:buSzPct val="110000"/>
              <a:buFont typeface="Arial" panose="020B0604020202020204" pitchFamily="34" charset="0"/>
              <a:buChar char="•"/>
            </a:pPr>
            <a:r>
              <a:rPr lang="en-US" sz="2000" dirty="0"/>
              <a:t>Launched on March 12, 2021 simultaneously on UNSD and the IMF’s BPM6 update webpage. Responses for stage 1 due April 12, 2021. </a:t>
            </a:r>
          </a:p>
          <a:p>
            <a:pPr marL="342900" lvl="0" indent="-342900">
              <a:spcBef>
                <a:spcPts val="600"/>
              </a:spcBef>
              <a:buClr>
                <a:schemeClr val="accent1"/>
              </a:buClr>
              <a:buSzPct val="110000"/>
              <a:buFont typeface="Arial" panose="020B0604020202020204" pitchFamily="34" charset="0"/>
              <a:buChar char="•"/>
            </a:pPr>
            <a:r>
              <a:rPr lang="en-US" sz="2000" b="1" dirty="0">
                <a:solidFill>
                  <a:schemeClr val="tx2"/>
                </a:solidFill>
              </a:rPr>
              <a:t>Stage 1 now closed, next presentation shows preliminary results</a:t>
            </a:r>
          </a:p>
        </p:txBody>
      </p:sp>
    </p:spTree>
    <p:extLst>
      <p:ext uri="{BB962C8B-B14F-4D97-AF65-F5344CB8AC3E}">
        <p14:creationId xmlns:p14="http://schemas.microsoft.com/office/powerpoint/2010/main" val="208133219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6CD7F-EFEA-4506-B147-D2ADDA345BF1}"/>
              </a:ext>
            </a:extLst>
          </p:cNvPr>
          <p:cNvSpPr>
            <a:spLocks noGrp="1"/>
          </p:cNvSpPr>
          <p:nvPr>
            <p:ph type="title"/>
          </p:nvPr>
        </p:nvSpPr>
        <p:spPr/>
        <p:txBody>
          <a:bodyPr/>
          <a:lstStyle/>
          <a:p>
            <a:r>
              <a:rPr lang="en-US" dirty="0"/>
              <a:t>G.2 Treatment of MNE and Intra-MNE Flows</a:t>
            </a:r>
          </a:p>
        </p:txBody>
      </p:sp>
      <p:sp>
        <p:nvSpPr>
          <p:cNvPr id="3" name="Text Placeholder 2">
            <a:extLst>
              <a:ext uri="{FF2B5EF4-FFF2-40B4-BE49-F238E27FC236}">
                <a16:creationId xmlns:a16="http://schemas.microsoft.com/office/drawing/2014/main" id="{595C3B2A-8A39-49D5-A7BB-0940DE59A347}"/>
              </a:ext>
            </a:extLst>
          </p:cNvPr>
          <p:cNvSpPr>
            <a:spLocks noGrp="1"/>
          </p:cNvSpPr>
          <p:nvPr>
            <p:ph type="body" sz="quarter" idx="10"/>
          </p:nvPr>
        </p:nvSpPr>
        <p:spPr>
          <a:xfrm>
            <a:off x="470262" y="1469871"/>
            <a:ext cx="10955383" cy="4860591"/>
          </a:xfrm>
        </p:spPr>
        <p:txBody>
          <a:bodyPr>
            <a:normAutofit fontScale="85000" lnSpcReduction="20000"/>
          </a:bodyPr>
          <a:lstStyle/>
          <a:p>
            <a:pPr marL="342900" indent="-342900">
              <a:buFont typeface="Arial" panose="020B0604020202020204" pitchFamily="34" charset="0"/>
              <a:buChar char="•"/>
            </a:pPr>
            <a:r>
              <a:rPr lang="en-US" b="1" dirty="0">
                <a:solidFill>
                  <a:schemeClr val="tx2"/>
                </a:solidFill>
              </a:rPr>
              <a:t>GN proposes highlighting MNEs</a:t>
            </a:r>
            <a:r>
              <a:rPr lang="en-US" dirty="0"/>
              <a:t>- recommend a breakdown (e.g., </a:t>
            </a:r>
            <a:r>
              <a:rPr lang="en-US" b="1" dirty="0">
                <a:solidFill>
                  <a:schemeClr val="tx2"/>
                </a:solidFill>
              </a:rPr>
              <a:t>foreign-controlled corporations and national private/public corporations which are part of domestic MNEs</a:t>
            </a:r>
            <a:r>
              <a:rPr lang="en-US" dirty="0"/>
              <a:t>) in the national accounts through the institutional sector accounts (ISAs), eSUTs (extended supply-use tables), and/or gross value-added (GVA) should be determined by:</a:t>
            </a:r>
          </a:p>
          <a:p>
            <a:pPr marL="1035050" lvl="3" indent="-342900">
              <a:buFont typeface="Arial" panose="020B0604020202020204" pitchFamily="34" charset="0"/>
              <a:buChar char="•"/>
            </a:pPr>
            <a:r>
              <a:rPr lang="en-US" dirty="0"/>
              <a:t>national agencies dependent on their statistical production process, </a:t>
            </a:r>
          </a:p>
          <a:p>
            <a:pPr marL="1035050" lvl="3" indent="-342900">
              <a:buFont typeface="Arial" panose="020B0604020202020204" pitchFamily="34" charset="0"/>
              <a:buChar char="•"/>
            </a:pPr>
            <a:r>
              <a:rPr lang="en-US" dirty="0"/>
              <a:t>users’ analytical and policy needs.</a:t>
            </a:r>
          </a:p>
          <a:p>
            <a:pPr marL="342900" indent="-342900">
              <a:buFont typeface="Arial" panose="020B0604020202020204" pitchFamily="34" charset="0"/>
              <a:buChar char="•"/>
            </a:pPr>
            <a:r>
              <a:rPr lang="en-US" dirty="0"/>
              <a:t>If GN is adopted changes required to the 2008 SNA:</a:t>
            </a:r>
          </a:p>
          <a:p>
            <a:pPr marL="1035050" lvl="3" indent="-342900">
              <a:buFont typeface="Arial" panose="020B0604020202020204" pitchFamily="34" charset="0"/>
              <a:buChar char="•"/>
            </a:pPr>
            <a:r>
              <a:rPr lang="en-US" dirty="0"/>
              <a:t>A refined definition for MNE, emphasizing “control”</a:t>
            </a:r>
            <a:r>
              <a:rPr lang="en-US" i="1" dirty="0"/>
              <a:t>.</a:t>
            </a:r>
          </a:p>
          <a:p>
            <a:pPr marL="1260475" lvl="4" indent="-342900">
              <a:buFont typeface="Wingdings" panose="05000000000000000000" pitchFamily="2" charset="2"/>
              <a:buChar char="Ø"/>
            </a:pPr>
            <a:r>
              <a:rPr lang="en-US" sz="1900" dirty="0">
                <a:solidFill>
                  <a:schemeClr val="dk1"/>
                </a:solidFill>
              </a:rPr>
              <a:t>Update paragraphs 4.81 and 21.47 of the </a:t>
            </a:r>
            <a:r>
              <a:rPr lang="en-US" sz="1900" i="1" dirty="0">
                <a:solidFill>
                  <a:schemeClr val="dk1"/>
                </a:solidFill>
              </a:rPr>
              <a:t>2008 SNA</a:t>
            </a:r>
            <a:r>
              <a:rPr lang="en-US" sz="1900" dirty="0">
                <a:solidFill>
                  <a:schemeClr val="dk1"/>
                </a:solidFill>
              </a:rPr>
              <a:t> to reflect the full alignment to the definition of the </a:t>
            </a:r>
            <a:r>
              <a:rPr lang="en-US" sz="1900" i="1" dirty="0">
                <a:solidFill>
                  <a:schemeClr val="dk1"/>
                </a:solidFill>
              </a:rPr>
              <a:t>BPM6</a:t>
            </a:r>
            <a:r>
              <a:rPr lang="en-US" sz="1900" dirty="0">
                <a:solidFill>
                  <a:schemeClr val="dk1"/>
                </a:solidFill>
              </a:rPr>
              <a:t> and </a:t>
            </a:r>
            <a:r>
              <a:rPr lang="en-US" sz="1900" i="1" dirty="0">
                <a:solidFill>
                  <a:schemeClr val="dk1"/>
                </a:solidFill>
              </a:rPr>
              <a:t>BD4</a:t>
            </a:r>
            <a:r>
              <a:rPr lang="en-US" sz="1900" dirty="0">
                <a:solidFill>
                  <a:schemeClr val="dk1"/>
                </a:solidFill>
              </a:rPr>
              <a:t> with regards to control. </a:t>
            </a:r>
          </a:p>
          <a:p>
            <a:pPr marL="1035050" lvl="3" indent="-342900">
              <a:buFont typeface="Arial" panose="020B0604020202020204" pitchFamily="34" charset="0"/>
              <a:buChar char="•"/>
            </a:pPr>
            <a:r>
              <a:rPr lang="en-US" dirty="0"/>
              <a:t>A decision tree to guide national compilers which includes the allocation of MNE and SPE units to institutional sectors, as a replacement for Figure 4.1 of the 2008 SNA.</a:t>
            </a:r>
          </a:p>
          <a:p>
            <a:pPr marL="1035050" lvl="3" indent="-342900">
              <a:buFont typeface="Arial" panose="020B0604020202020204" pitchFamily="34" charset="0"/>
              <a:buChar char="•"/>
            </a:pPr>
            <a:r>
              <a:rPr lang="en-US" dirty="0">
                <a:solidFill>
                  <a:schemeClr val="dk1"/>
                </a:solidFill>
              </a:rPr>
              <a:t>Identify additional subsectors:</a:t>
            </a:r>
            <a:r>
              <a:rPr lang="en-US" dirty="0"/>
              <a:t> </a:t>
            </a:r>
            <a:r>
              <a:rPr lang="en-US" b="1" dirty="0">
                <a:solidFill>
                  <a:schemeClr val="tx2"/>
                </a:solidFill>
              </a:rPr>
              <a:t>national private/public corporations which are part of domestic MNE </a:t>
            </a:r>
            <a:r>
              <a:rPr lang="en-US" dirty="0"/>
              <a:t>for both the nonfinancial/financial corporations sectors. </a:t>
            </a:r>
          </a:p>
          <a:p>
            <a:pPr marL="1035050" lvl="3" indent="-342900">
              <a:buFont typeface="Arial" panose="020B0604020202020204" pitchFamily="34" charset="0"/>
              <a:buChar char="•"/>
            </a:pPr>
            <a:r>
              <a:rPr lang="en-US" dirty="0"/>
              <a:t>More emphasis on </a:t>
            </a:r>
            <a:r>
              <a:rPr lang="en-US" b="1" dirty="0">
                <a:solidFill>
                  <a:schemeClr val="tx2"/>
                </a:solidFill>
              </a:rPr>
              <a:t>foreign-controlled corporations </a:t>
            </a:r>
            <a:r>
              <a:rPr lang="en-US" dirty="0"/>
              <a:t>(currently included in 2008 SNA)</a:t>
            </a:r>
            <a:r>
              <a:rPr lang="en-US" b="1" dirty="0"/>
              <a:t>.</a:t>
            </a:r>
            <a:endParaRPr lang="en-US" dirty="0"/>
          </a:p>
          <a:p>
            <a:pPr marL="342900" indent="-342900">
              <a:buFont typeface="Arial" panose="020B0604020202020204" pitchFamily="34" charset="0"/>
              <a:buChar char="•"/>
            </a:pPr>
            <a:r>
              <a:rPr lang="en-US" dirty="0"/>
              <a:t>Next steps: </a:t>
            </a:r>
            <a:r>
              <a:rPr lang="en-US" b="1" dirty="0">
                <a:solidFill>
                  <a:schemeClr val="tx2"/>
                </a:solidFill>
              </a:rPr>
              <a:t>Ready for Global Public Consultation</a:t>
            </a:r>
            <a:r>
              <a:rPr lang="en-US" dirty="0"/>
              <a:t>.&lt;= </a:t>
            </a:r>
            <a:r>
              <a:rPr lang="en-US" b="1" dirty="0">
                <a:solidFill>
                  <a:schemeClr val="tx2"/>
                </a:solidFill>
              </a:rPr>
              <a:t>expect launch May-June 2021</a:t>
            </a:r>
          </a:p>
        </p:txBody>
      </p:sp>
    </p:spTree>
    <p:extLst>
      <p:ext uri="{BB962C8B-B14F-4D97-AF65-F5344CB8AC3E}">
        <p14:creationId xmlns:p14="http://schemas.microsoft.com/office/powerpoint/2010/main" val="286946391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A76F1-B661-46A5-A76F-4C5A15D940D3}"/>
              </a:ext>
            </a:extLst>
          </p:cNvPr>
          <p:cNvSpPr>
            <a:spLocks noGrp="1"/>
          </p:cNvSpPr>
          <p:nvPr>
            <p:ph type="title"/>
          </p:nvPr>
        </p:nvSpPr>
        <p:spPr/>
        <p:txBody>
          <a:bodyPr/>
          <a:lstStyle/>
          <a:p>
            <a:r>
              <a:rPr lang="en-US" dirty="0"/>
              <a:t>G.4 Treatment of Special Purpose Entities and Residency </a:t>
            </a:r>
          </a:p>
        </p:txBody>
      </p:sp>
      <p:sp>
        <p:nvSpPr>
          <p:cNvPr id="3" name="Text Placeholder 2">
            <a:extLst>
              <a:ext uri="{FF2B5EF4-FFF2-40B4-BE49-F238E27FC236}">
                <a16:creationId xmlns:a16="http://schemas.microsoft.com/office/drawing/2014/main" id="{43D4A62A-546E-4007-8C19-2A9DE6DDE00E}"/>
              </a:ext>
            </a:extLst>
          </p:cNvPr>
          <p:cNvSpPr>
            <a:spLocks noGrp="1"/>
          </p:cNvSpPr>
          <p:nvPr>
            <p:ph type="body" sz="quarter" idx="10"/>
          </p:nvPr>
        </p:nvSpPr>
        <p:spPr>
          <a:xfrm>
            <a:off x="522513" y="1480458"/>
            <a:ext cx="11184307" cy="5076428"/>
          </a:xfrm>
        </p:spPr>
        <p:txBody>
          <a:bodyPr>
            <a:normAutofit fontScale="47500" lnSpcReduction="20000"/>
          </a:bodyPr>
          <a:lstStyle/>
          <a:p>
            <a:pPr marL="342900" indent="-342900">
              <a:spcBef>
                <a:spcPts val="600"/>
              </a:spcBef>
              <a:spcAft>
                <a:spcPts val="1200"/>
              </a:spcAft>
              <a:buFont typeface="Arial" panose="020B0604020202020204" pitchFamily="34" charset="0"/>
              <a:buChar char="•"/>
            </a:pPr>
            <a:r>
              <a:rPr lang="en-US" sz="2900" dirty="0"/>
              <a:t>GN recommends:</a:t>
            </a:r>
          </a:p>
          <a:p>
            <a:pPr marL="576263" lvl="1" indent="-342900">
              <a:spcAft>
                <a:spcPts val="1200"/>
              </a:spcAft>
              <a:buFont typeface="Arial" panose="020B0604020202020204" pitchFamily="34" charset="0"/>
              <a:buChar char="•"/>
            </a:pPr>
            <a:r>
              <a:rPr lang="en-US" sz="2900" b="1" dirty="0">
                <a:solidFill>
                  <a:schemeClr val="tx2"/>
                </a:solidFill>
              </a:rPr>
              <a:t>No change</a:t>
            </a:r>
            <a:r>
              <a:rPr lang="en-US" sz="2900" dirty="0"/>
              <a:t> made to the residency principle in the SNA and BOP frameworks, SPEs with non-resident parents should continue to be classified as institutional units in the economic territory in which they are located.</a:t>
            </a:r>
          </a:p>
          <a:p>
            <a:pPr marL="576263" lvl="1" indent="-342900">
              <a:spcAft>
                <a:spcPts val="1200"/>
              </a:spcAft>
              <a:buFont typeface="Arial" panose="020B0604020202020204" pitchFamily="34" charset="0"/>
              <a:buChar char="•"/>
            </a:pPr>
            <a:r>
              <a:rPr lang="en-US" sz="2900" dirty="0"/>
              <a:t>A </a:t>
            </a:r>
            <a:r>
              <a:rPr lang="en-US" sz="2900" b="1" dirty="0">
                <a:solidFill>
                  <a:schemeClr val="tx2"/>
                </a:solidFill>
              </a:rPr>
              <a:t>definition</a:t>
            </a:r>
            <a:r>
              <a:rPr lang="en-US" sz="2900" dirty="0"/>
              <a:t> of SPEs that is </a:t>
            </a:r>
            <a:r>
              <a:rPr lang="en-US" sz="2900" b="1" dirty="0">
                <a:solidFill>
                  <a:schemeClr val="tx2"/>
                </a:solidFill>
              </a:rPr>
              <a:t>consistent between national accounts and external sector statistics</a:t>
            </a:r>
            <a:r>
              <a:rPr lang="en-US" sz="2900" dirty="0"/>
              <a:t>.</a:t>
            </a:r>
          </a:p>
          <a:p>
            <a:pPr marL="1149350" lvl="3" indent="-457200">
              <a:spcAft>
                <a:spcPts val="1200"/>
              </a:spcAft>
              <a:buFont typeface="Wingdings" panose="05000000000000000000" pitchFamily="2" charset="2"/>
              <a:buChar char="Ø"/>
            </a:pPr>
            <a:r>
              <a:rPr lang="en-US" sz="2900" dirty="0"/>
              <a:t>Entities incorporated in the same economic territory as their parents but not consolidated on account of being autonomous (households or securitization vehicles) </a:t>
            </a:r>
            <a:r>
              <a:rPr lang="en-US" sz="2900" b="1" dirty="0">
                <a:solidFill>
                  <a:schemeClr val="tx2"/>
                </a:solidFill>
              </a:rPr>
              <a:t>will not be termed as SPEs</a:t>
            </a:r>
            <a:r>
              <a:rPr lang="en-US" sz="2900" dirty="0"/>
              <a:t> for purposes of separate identification or data collection. These units will be classified based on the specific type of activity, e.g., domestic securitization vehicle or trusts.</a:t>
            </a:r>
          </a:p>
          <a:p>
            <a:pPr marL="576262" lvl="3" indent="-342900">
              <a:spcAft>
                <a:spcPts val="1200"/>
              </a:spcAft>
              <a:buSzPct val="110000"/>
              <a:buFont typeface="Arial" panose="020B0604020202020204" pitchFamily="34" charset="0"/>
              <a:buChar char="•"/>
            </a:pPr>
            <a:r>
              <a:rPr lang="en-US" sz="3000" dirty="0"/>
              <a:t>Distinguishing </a:t>
            </a:r>
            <a:r>
              <a:rPr lang="en-US" sz="3000" b="1" dirty="0">
                <a:solidFill>
                  <a:schemeClr val="tx2"/>
                </a:solidFill>
              </a:rPr>
              <a:t>separate “of which” category </a:t>
            </a:r>
            <a:r>
              <a:rPr lang="en-US" sz="3000" dirty="0"/>
              <a:t>(within the non-financial and financial corporations’ sectors) for foreign-controlled SPEs, aligns the treatment of SPEs in the national accounts and external sector statistics.</a:t>
            </a:r>
          </a:p>
          <a:p>
            <a:pPr marL="576262" lvl="3" indent="-342900">
              <a:spcAft>
                <a:spcPts val="1200"/>
              </a:spcAft>
              <a:buSzPct val="110000"/>
              <a:buFont typeface="Arial" panose="020B0604020202020204" pitchFamily="34" charset="0"/>
              <a:buChar char="•"/>
            </a:pPr>
            <a:r>
              <a:rPr lang="en-US" sz="2900" dirty="0"/>
              <a:t>Option of </a:t>
            </a:r>
            <a:r>
              <a:rPr lang="en-US" sz="2900" b="1" dirty="0">
                <a:solidFill>
                  <a:schemeClr val="tx2"/>
                </a:solidFill>
              </a:rPr>
              <a:t>extending the SNA or BPM core framework </a:t>
            </a:r>
            <a:r>
              <a:rPr lang="en-US" sz="2900" dirty="0"/>
              <a:t>(i.e., SPEs should be reclassified to the economies of its parents) be considered on a </a:t>
            </a:r>
            <a:r>
              <a:rPr lang="en-US" sz="2900" b="1" dirty="0">
                <a:solidFill>
                  <a:schemeClr val="tx2"/>
                </a:solidFill>
              </a:rPr>
              <a:t>supplemental basis </a:t>
            </a:r>
            <a:r>
              <a:rPr lang="en-US" sz="2900" dirty="0"/>
              <a:t>for countries for which these statistics would be of added value.</a:t>
            </a:r>
          </a:p>
          <a:p>
            <a:pPr marL="342900" lvl="2" indent="-342900">
              <a:spcAft>
                <a:spcPts val="1200"/>
              </a:spcAft>
              <a:buClr>
                <a:schemeClr val="accent1"/>
              </a:buClr>
              <a:buSzPct val="110000"/>
              <a:buFont typeface="Arial" panose="020B0604020202020204" pitchFamily="34" charset="0"/>
              <a:buChar char="•"/>
            </a:pPr>
            <a:r>
              <a:rPr lang="en-US" sz="2900" dirty="0"/>
              <a:t>SPEs incorporated by Government, to maintain consistency, will be addressed in DITT’s GN D.5 “</a:t>
            </a:r>
            <a:r>
              <a:rPr lang="en-US" sz="2900" i="1" dirty="0"/>
              <a:t>Eliminating imputations for entities owned or controlled by general government for fiscal purposes</a:t>
            </a:r>
            <a:r>
              <a:rPr lang="en-US" sz="2900" dirty="0"/>
              <a:t>”.  </a:t>
            </a:r>
          </a:p>
          <a:p>
            <a:pPr marL="342900" lvl="2" indent="-342900">
              <a:spcAft>
                <a:spcPts val="1200"/>
              </a:spcAft>
              <a:buClr>
                <a:schemeClr val="accent1"/>
              </a:buClr>
              <a:buSzPct val="110000"/>
              <a:buFont typeface="Arial" panose="020B0604020202020204" pitchFamily="34" charset="0"/>
              <a:buChar char="•"/>
            </a:pPr>
            <a:r>
              <a:rPr lang="en-US" sz="2900" dirty="0"/>
              <a:t>Detailed guidelines have been developed to assist data collection on SPEs for external sector statistics, given the GN proposes the same definition of SPEs, can be used for identifying SPEs in the context of the institutional sector accounts.</a:t>
            </a:r>
          </a:p>
          <a:p>
            <a:pPr marL="342900" lvl="2" indent="-342900">
              <a:spcAft>
                <a:spcPts val="1200"/>
              </a:spcAft>
              <a:buClr>
                <a:schemeClr val="accent1"/>
              </a:buClr>
              <a:buSzPct val="110000"/>
              <a:buFont typeface="Arial" panose="020B0604020202020204" pitchFamily="34" charset="0"/>
              <a:buChar char="•"/>
            </a:pPr>
            <a:r>
              <a:rPr lang="en-US" sz="2900" dirty="0"/>
              <a:t>Next steps: </a:t>
            </a:r>
            <a:r>
              <a:rPr lang="en-US" sz="2900" b="1" dirty="0">
                <a:solidFill>
                  <a:schemeClr val="tx2"/>
                </a:solidFill>
              </a:rPr>
              <a:t>Ready for Global Public Consultation</a:t>
            </a:r>
            <a:r>
              <a:rPr lang="en-US" sz="2900" dirty="0"/>
              <a:t>.&lt;= </a:t>
            </a:r>
            <a:r>
              <a:rPr lang="en-US" sz="2900" b="1" dirty="0">
                <a:solidFill>
                  <a:schemeClr val="tx2"/>
                </a:solidFill>
              </a:rPr>
              <a:t>expect launch May-June 2021</a:t>
            </a:r>
          </a:p>
          <a:p>
            <a:pPr marL="342900" lvl="2" indent="-342900">
              <a:spcAft>
                <a:spcPts val="1200"/>
              </a:spcAft>
              <a:buClr>
                <a:schemeClr val="accent1"/>
              </a:buClr>
              <a:buSzPct val="110000"/>
              <a:buFont typeface="Arial" panose="020B0604020202020204" pitchFamily="34" charset="0"/>
              <a:buChar char="•"/>
            </a:pPr>
            <a:endParaRPr lang="en-US" sz="2900" dirty="0"/>
          </a:p>
          <a:p>
            <a:pPr marL="342900" indent="-342900">
              <a:spcBef>
                <a:spcPts val="600"/>
              </a:spcBef>
              <a:spcAft>
                <a:spcPts val="1200"/>
              </a:spcAft>
              <a:buFont typeface="Arial" panose="020B0604020202020204" pitchFamily="34" charset="0"/>
              <a:buChar char="•"/>
            </a:pPr>
            <a:endParaRPr lang="en-US" dirty="0"/>
          </a:p>
        </p:txBody>
      </p:sp>
    </p:spTree>
    <p:extLst>
      <p:ext uri="{BB962C8B-B14F-4D97-AF65-F5344CB8AC3E}">
        <p14:creationId xmlns:p14="http://schemas.microsoft.com/office/powerpoint/2010/main" val="12048713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262B1-A4B4-4DA4-AA93-B77DAB09D80A}"/>
              </a:ext>
            </a:extLst>
          </p:cNvPr>
          <p:cNvSpPr>
            <a:spLocks noGrp="1"/>
          </p:cNvSpPr>
          <p:nvPr>
            <p:ph type="title"/>
          </p:nvPr>
        </p:nvSpPr>
        <p:spPr/>
        <p:txBody>
          <a:bodyPr/>
          <a:lstStyle/>
          <a:p>
            <a:r>
              <a:rPr lang="en-US" dirty="0"/>
              <a:t>Forthcoming GNs</a:t>
            </a:r>
          </a:p>
        </p:txBody>
      </p:sp>
      <p:sp>
        <p:nvSpPr>
          <p:cNvPr id="3" name="Text Placeholder 2">
            <a:extLst>
              <a:ext uri="{FF2B5EF4-FFF2-40B4-BE49-F238E27FC236}">
                <a16:creationId xmlns:a16="http://schemas.microsoft.com/office/drawing/2014/main" id="{D5A648FA-57DB-48CB-9D97-D76544E932BF}"/>
              </a:ext>
            </a:extLst>
          </p:cNvPr>
          <p:cNvSpPr>
            <a:spLocks noGrp="1"/>
          </p:cNvSpPr>
          <p:nvPr>
            <p:ph type="body" sz="quarter" idx="10"/>
          </p:nvPr>
        </p:nvSpPr>
        <p:spPr/>
        <p:txBody>
          <a:bodyPr/>
          <a:lstStyle/>
          <a:p>
            <a:endParaRPr lang="en-US" dirty="0"/>
          </a:p>
        </p:txBody>
      </p:sp>
      <p:graphicFrame>
        <p:nvGraphicFramePr>
          <p:cNvPr id="4" name="Table 3">
            <a:extLst>
              <a:ext uri="{FF2B5EF4-FFF2-40B4-BE49-F238E27FC236}">
                <a16:creationId xmlns:a16="http://schemas.microsoft.com/office/drawing/2014/main" id="{6D519346-00A8-4977-8207-D1ED88221129}"/>
              </a:ext>
            </a:extLst>
          </p:cNvPr>
          <p:cNvGraphicFramePr>
            <a:graphicFrameLocks noGrp="1"/>
          </p:cNvGraphicFramePr>
          <p:nvPr>
            <p:extLst>
              <p:ext uri="{D42A27DB-BD31-4B8C-83A1-F6EECF244321}">
                <p14:modId xmlns:p14="http://schemas.microsoft.com/office/powerpoint/2010/main" val="4075512645"/>
              </p:ext>
            </p:extLst>
          </p:nvPr>
        </p:nvGraphicFramePr>
        <p:xfrm>
          <a:off x="1262744" y="1419496"/>
          <a:ext cx="9649096" cy="4883219"/>
        </p:xfrm>
        <a:graphic>
          <a:graphicData uri="http://schemas.openxmlformats.org/drawingml/2006/table">
            <a:tbl>
              <a:tblPr/>
              <a:tblGrid>
                <a:gridCol w="621131">
                  <a:extLst>
                    <a:ext uri="{9D8B030D-6E8A-4147-A177-3AD203B41FA5}">
                      <a16:colId xmlns:a16="http://schemas.microsoft.com/office/drawing/2014/main" val="1519555038"/>
                    </a:ext>
                  </a:extLst>
                </a:gridCol>
                <a:gridCol w="3847561">
                  <a:extLst>
                    <a:ext uri="{9D8B030D-6E8A-4147-A177-3AD203B41FA5}">
                      <a16:colId xmlns:a16="http://schemas.microsoft.com/office/drawing/2014/main" val="2733113977"/>
                    </a:ext>
                  </a:extLst>
                </a:gridCol>
                <a:gridCol w="1000711">
                  <a:extLst>
                    <a:ext uri="{9D8B030D-6E8A-4147-A177-3AD203B41FA5}">
                      <a16:colId xmlns:a16="http://schemas.microsoft.com/office/drawing/2014/main" val="3559941432"/>
                    </a:ext>
                  </a:extLst>
                </a:gridCol>
                <a:gridCol w="828175">
                  <a:extLst>
                    <a:ext uri="{9D8B030D-6E8A-4147-A177-3AD203B41FA5}">
                      <a16:colId xmlns:a16="http://schemas.microsoft.com/office/drawing/2014/main" val="3090738828"/>
                    </a:ext>
                  </a:extLst>
                </a:gridCol>
                <a:gridCol w="3351518">
                  <a:extLst>
                    <a:ext uri="{9D8B030D-6E8A-4147-A177-3AD203B41FA5}">
                      <a16:colId xmlns:a16="http://schemas.microsoft.com/office/drawing/2014/main" val="233275571"/>
                    </a:ext>
                  </a:extLst>
                </a:gridCol>
              </a:tblGrid>
              <a:tr h="207951">
                <a:tc>
                  <a:txBody>
                    <a:bodyPr/>
                    <a:lstStyle/>
                    <a:p>
                      <a:pPr algn="ctr" fontAlgn="ctr"/>
                      <a:r>
                        <a:rPr lang="en-US" sz="800" b="1" i="0" u="none" strike="noStrike" dirty="0">
                          <a:solidFill>
                            <a:srgbClr val="000000"/>
                          </a:solidFill>
                          <a:effectLst/>
                          <a:latin typeface="Calibri" panose="020F0502020204030204" pitchFamily="34" charset="0"/>
                        </a:rPr>
                        <a:t>Issue No.</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Calibri" panose="020F0502020204030204" pitchFamily="34" charset="0"/>
                        </a:rPr>
                        <a:t>Research Topic</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Calibri" panose="020F0502020204030204" pitchFamily="34" charset="0"/>
                        </a:rPr>
                        <a:t>Classification</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Calibri" panose="020F0502020204030204" pitchFamily="34" charset="0"/>
                        </a:rPr>
                        <a:t>Links to other TTs</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Calibri" panose="020F0502020204030204" pitchFamily="34" charset="0"/>
                        </a:rPr>
                        <a:t>Status</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3612351"/>
                  </a:ext>
                </a:extLst>
              </a:tr>
              <a:tr h="124772">
                <a:tc gridSpan="5">
                  <a:txBody>
                    <a:bodyPr/>
                    <a:lstStyle/>
                    <a:p>
                      <a:pPr algn="ctr" fontAlgn="ctr"/>
                      <a:r>
                        <a:rPr lang="en-US" sz="700" b="0" i="0" u="none" strike="noStrike" dirty="0">
                          <a:solidFill>
                            <a:srgbClr val="000000"/>
                          </a:solidFill>
                          <a:effectLst/>
                          <a:latin typeface="Calibri" panose="020F0502020204030204" pitchFamily="34" charset="0"/>
                        </a:rPr>
                        <a:t>High-priority items</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4433111"/>
                  </a:ext>
                </a:extLst>
              </a:tr>
              <a:tr h="730801">
                <a:tc>
                  <a:txBody>
                    <a:bodyPr/>
                    <a:lstStyle/>
                    <a:p>
                      <a:pPr algn="l" fontAlgn="ctr"/>
                      <a:r>
                        <a:rPr lang="en-US" sz="1000" b="0" i="0" u="none" strike="noStrike" dirty="0">
                          <a:solidFill>
                            <a:srgbClr val="000000"/>
                          </a:solidFill>
                          <a:effectLst/>
                          <a:latin typeface="Calibri" panose="020F0502020204030204" pitchFamily="34" charset="0"/>
                        </a:rPr>
                        <a:t>G.1</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Valuation of imports and exports (CIF-FOB adjustment)</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H</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CATT</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Draft guidance note publicly posted</a:t>
                      </a:r>
                      <a:br>
                        <a:rPr lang="en-US" sz="1050" b="0" i="0" u="none" strike="noStrike" dirty="0">
                          <a:solidFill>
                            <a:srgbClr val="000000"/>
                          </a:solidFill>
                          <a:effectLst/>
                          <a:latin typeface="Calibri" panose="020F0502020204030204" pitchFamily="34" charset="0"/>
                        </a:rPr>
                      </a:br>
                      <a:r>
                        <a:rPr lang="en-US" sz="1050" b="0" i="0" u="none" strike="noStrike" dirty="0">
                          <a:solidFill>
                            <a:srgbClr val="000000"/>
                          </a:solidFill>
                          <a:effectLst/>
                          <a:latin typeface="Calibri" panose="020F0502020204030204" pitchFamily="34" charset="0"/>
                        </a:rPr>
                        <a:t>Stage 1: Questionnaire posted March 12, 2021; responses due by April 12, 2021</a:t>
                      </a:r>
                      <a:br>
                        <a:rPr lang="en-US" sz="1050" b="0" i="0" u="none" strike="noStrike" dirty="0">
                          <a:solidFill>
                            <a:srgbClr val="000000"/>
                          </a:solidFill>
                          <a:effectLst/>
                          <a:latin typeface="Calibri" panose="020F0502020204030204" pitchFamily="34" charset="0"/>
                        </a:rPr>
                      </a:br>
                      <a:r>
                        <a:rPr lang="en-US" sz="1050" b="0" i="0" u="none" strike="noStrike" dirty="0">
                          <a:solidFill>
                            <a:srgbClr val="000000"/>
                          </a:solidFill>
                          <a:effectLst/>
                          <a:latin typeface="Calibri" panose="020F0502020204030204" pitchFamily="34" charset="0"/>
                        </a:rPr>
                        <a:t>Stage 2: Detailed pilot study due August 30, 2021</a:t>
                      </a:r>
                    </a:p>
                  </a:txBody>
                  <a:tcPr marL="6654" marR="6654" marT="665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3892837"/>
                  </a:ext>
                </a:extLst>
              </a:tr>
              <a:tr h="442903">
                <a:tc>
                  <a:txBody>
                    <a:bodyPr/>
                    <a:lstStyle/>
                    <a:p>
                      <a:pPr algn="l" fontAlgn="ctr"/>
                      <a:r>
                        <a:rPr lang="en-US" sz="1000" b="0" i="0" u="none" strike="noStrike" dirty="0">
                          <a:solidFill>
                            <a:srgbClr val="000000"/>
                          </a:solidFill>
                          <a:effectLst/>
                          <a:latin typeface="Calibri" panose="020F0502020204030204" pitchFamily="34" charset="0"/>
                        </a:rPr>
                        <a:t> </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Treatment of multinational enterprises (MNE) and special purpose entities (SPE), Identifying economic presence and residency, and Intra-MNE flows</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 </a:t>
                      </a:r>
                    </a:p>
                  </a:txBody>
                  <a:tcPr marL="6654" marR="6654" marT="665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1011809"/>
                  </a:ext>
                </a:extLst>
              </a:tr>
              <a:tr h="837746">
                <a:tc>
                  <a:txBody>
                    <a:bodyPr/>
                    <a:lstStyle/>
                    <a:p>
                      <a:pPr algn="l" fontAlgn="ctr"/>
                      <a:r>
                        <a:rPr lang="en-US" sz="1000" b="0" i="0" u="none" strike="noStrike" dirty="0">
                          <a:solidFill>
                            <a:srgbClr val="000000"/>
                          </a:solidFill>
                          <a:effectLst/>
                          <a:latin typeface="Calibri" panose="020F0502020204030204" pitchFamily="34" charset="0"/>
                        </a:rPr>
                        <a:t>G.2</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Treatment of MNE and Intra-MNE Flows</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H</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DITT</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Guidance note presented at October 2020 and April 2021 AEG meetings. Consulted with the BPTT.</a:t>
                      </a:r>
                      <a:br>
                        <a:rPr lang="en-US" sz="1050" b="0" i="0" u="none" strike="noStrike" dirty="0">
                          <a:solidFill>
                            <a:srgbClr val="000000"/>
                          </a:solidFill>
                          <a:effectLst/>
                          <a:latin typeface="Calibri" panose="020F0502020204030204" pitchFamily="34" charset="0"/>
                        </a:rPr>
                      </a:br>
                      <a:r>
                        <a:rPr lang="en-US" sz="1050" b="1" i="0" u="none" strike="noStrike" dirty="0">
                          <a:solidFill>
                            <a:schemeClr val="tx2"/>
                          </a:solidFill>
                          <a:effectLst/>
                          <a:latin typeface="Calibri" panose="020F0502020204030204" pitchFamily="34" charset="0"/>
                        </a:rPr>
                        <a:t>Ready for global consultation: expected launch May/June 2021</a:t>
                      </a:r>
                    </a:p>
                  </a:txBody>
                  <a:tcPr marL="6654" marR="6654" marT="665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4293593"/>
                  </a:ext>
                </a:extLst>
              </a:tr>
              <a:tr h="159146">
                <a:tc>
                  <a:txBody>
                    <a:bodyPr/>
                    <a:lstStyle/>
                    <a:p>
                      <a:pPr algn="l" fontAlgn="ctr"/>
                      <a:r>
                        <a:rPr lang="en-US" sz="1000" b="0" i="0" u="none" strike="noStrike" dirty="0">
                          <a:solidFill>
                            <a:srgbClr val="000000"/>
                          </a:solidFill>
                          <a:effectLst/>
                          <a:latin typeface="Calibri" panose="020F0502020204030204" pitchFamily="34" charset="0"/>
                        </a:rPr>
                        <a:t>G.3</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Transfer pricing within MNE group</a:t>
                      </a:r>
                      <a:r>
                        <a:rPr lang="en-US" sz="900" b="0" i="0" u="none" strike="noStrike" baseline="30000" dirty="0">
                          <a:solidFill>
                            <a:srgbClr val="000000"/>
                          </a:solidFill>
                          <a:effectLst/>
                          <a:latin typeface="Calibri" panose="020F0502020204030204" pitchFamily="34" charset="0"/>
                        </a:rPr>
                        <a:t>#</a:t>
                      </a:r>
                      <a:endParaRPr lang="en-US" sz="1000" b="0" i="0" u="none" strike="noStrike" dirty="0">
                        <a:solidFill>
                          <a:srgbClr val="000000"/>
                        </a:solidFill>
                        <a:effectLst/>
                        <a:latin typeface="Calibri" panose="020F0502020204030204" pitchFamily="34" charset="0"/>
                      </a:endParaRP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DITT</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To be drafted after G.5</a:t>
                      </a:r>
                    </a:p>
                  </a:txBody>
                  <a:tcPr marL="6654" marR="6654" marT="665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0661814"/>
                  </a:ext>
                </a:extLst>
              </a:tr>
              <a:tr h="718917">
                <a:tc>
                  <a:txBody>
                    <a:bodyPr/>
                    <a:lstStyle/>
                    <a:p>
                      <a:pPr algn="l" fontAlgn="ctr"/>
                      <a:r>
                        <a:rPr lang="en-US" sz="1000" b="0" i="0" u="none" strike="noStrike" dirty="0">
                          <a:solidFill>
                            <a:srgbClr val="000000"/>
                          </a:solidFill>
                          <a:effectLst/>
                          <a:latin typeface="Calibri" panose="020F0502020204030204" pitchFamily="34" charset="0"/>
                        </a:rPr>
                        <a:t>G.4</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Treatment of special purpose entities and residency</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H</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DITT</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Guidance note presented at October 2020 and April 2021 AEG meetings. Consulted with the BPTT.</a:t>
                      </a:r>
                      <a:br>
                        <a:rPr lang="en-US" sz="1050" b="0" i="0" u="none" strike="noStrike" dirty="0">
                          <a:solidFill>
                            <a:srgbClr val="000000"/>
                          </a:solidFill>
                          <a:effectLst/>
                          <a:latin typeface="Calibri" panose="020F0502020204030204" pitchFamily="34" charset="0"/>
                        </a:rPr>
                      </a:br>
                      <a:r>
                        <a:rPr lang="en-US" sz="1050" b="1" i="0" u="none" strike="noStrike" dirty="0">
                          <a:solidFill>
                            <a:schemeClr val="tx2"/>
                          </a:solidFill>
                          <a:effectLst/>
                          <a:latin typeface="Calibri" panose="020F0502020204030204" pitchFamily="34" charset="0"/>
                        </a:rPr>
                        <a:t>Ready for global consultation: expected launch May/June 2021</a:t>
                      </a:r>
                      <a:endParaRPr lang="en-US" sz="1050" b="0" i="0" u="none" strike="noStrike" dirty="0">
                        <a:solidFill>
                          <a:srgbClr val="000000"/>
                        </a:solidFill>
                        <a:effectLst/>
                        <a:latin typeface="Calibri" panose="020F0502020204030204" pitchFamily="34" charset="0"/>
                      </a:endParaRPr>
                    </a:p>
                  </a:txBody>
                  <a:tcPr marL="6654" marR="6654" marT="665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038774"/>
                  </a:ext>
                </a:extLst>
              </a:tr>
              <a:tr h="311938">
                <a:tc>
                  <a:txBody>
                    <a:bodyPr/>
                    <a:lstStyle/>
                    <a:p>
                      <a:pPr algn="l" fontAlgn="ctr"/>
                      <a:r>
                        <a:rPr lang="en-US" sz="1000" b="0" i="0" u="none" strike="noStrike" dirty="0">
                          <a:solidFill>
                            <a:srgbClr val="000000"/>
                          </a:solidFill>
                          <a:effectLst/>
                          <a:latin typeface="Calibri" panose="020F0502020204030204" pitchFamily="34" charset="0"/>
                        </a:rPr>
                        <a:t>G.5</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Economic ownership and recording of intellectual property products</a:t>
                      </a:r>
                      <a:r>
                        <a:rPr lang="en-US" sz="1000" b="0" i="0" u="none" strike="noStrike" baseline="30000" dirty="0">
                          <a:solidFill>
                            <a:srgbClr val="000000"/>
                          </a:solidFill>
                          <a:effectLst/>
                          <a:latin typeface="Calibri" panose="020F0502020204030204" pitchFamily="34" charset="0"/>
                        </a:rPr>
                        <a:t>#</a:t>
                      </a:r>
                      <a:endParaRPr lang="en-US" sz="1000" b="0" i="0" u="none" strike="noStrike" dirty="0">
                        <a:solidFill>
                          <a:srgbClr val="000000"/>
                        </a:solidFill>
                        <a:effectLst/>
                        <a:latin typeface="Calibri" panose="020F0502020204030204" pitchFamily="34" charset="0"/>
                      </a:endParaRP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H</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DZTT, DITT</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Initial draft to be circulated to GZTT for discussion by  June 2021</a:t>
                      </a:r>
                    </a:p>
                  </a:txBody>
                  <a:tcPr marL="6654" marR="6654" marT="665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6195603"/>
                  </a:ext>
                </a:extLst>
              </a:tr>
              <a:tr h="151870">
                <a:tc gridSpan="5">
                  <a:txBody>
                    <a:bodyPr/>
                    <a:lstStyle/>
                    <a:p>
                      <a:pPr algn="ctr" fontAlgn="ctr"/>
                      <a:r>
                        <a:rPr lang="en-US" sz="1000" b="0" i="0" u="none" strike="noStrike" dirty="0">
                          <a:solidFill>
                            <a:srgbClr val="000000"/>
                          </a:solidFill>
                          <a:effectLst/>
                          <a:latin typeface="Calibri" panose="020F0502020204030204" pitchFamily="34" charset="0"/>
                        </a:rPr>
                        <a:t>Medium-priority items</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51488725"/>
                  </a:ext>
                </a:extLst>
              </a:tr>
              <a:tr h="311938">
                <a:tc>
                  <a:txBody>
                    <a:bodyPr/>
                    <a:lstStyle/>
                    <a:p>
                      <a:pPr algn="l" fontAlgn="ctr"/>
                      <a:r>
                        <a:rPr lang="en-US" sz="1000" b="0" i="0" u="none" strike="noStrike" dirty="0">
                          <a:solidFill>
                            <a:srgbClr val="000000"/>
                          </a:solidFill>
                          <a:effectLst/>
                          <a:latin typeface="Calibri" panose="020F0502020204030204" pitchFamily="34" charset="0"/>
                        </a:rPr>
                        <a:t>G.6</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Merchanting and Factoryless goods producers and recording of their transactions</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M</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CATT</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Initial draft to be circulated to GZTT for discussion by June 2021</a:t>
                      </a:r>
                    </a:p>
                  </a:txBody>
                  <a:tcPr marL="6654" marR="6654" marT="665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1253521"/>
                  </a:ext>
                </a:extLst>
              </a:tr>
              <a:tr h="311938">
                <a:tc>
                  <a:txBody>
                    <a:bodyPr/>
                    <a:lstStyle/>
                    <a:p>
                      <a:pPr algn="l" fontAlgn="ctr"/>
                      <a:r>
                        <a:rPr lang="en-US" sz="1000" b="0" i="0" u="none" strike="noStrike" dirty="0">
                          <a:solidFill>
                            <a:srgbClr val="000000"/>
                          </a:solidFill>
                          <a:effectLst/>
                          <a:latin typeface="Calibri" panose="020F0502020204030204" pitchFamily="34" charset="0"/>
                        </a:rPr>
                        <a:t>G.7</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Global value chains and trade in value-added</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M</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Initial draft to be circulated to GZTT for discussion by July 2021</a:t>
                      </a:r>
                    </a:p>
                  </a:txBody>
                  <a:tcPr marL="6654" marR="6654" marT="665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8769476"/>
                  </a:ext>
                </a:extLst>
              </a:tr>
              <a:tr h="159146">
                <a:tc>
                  <a:txBody>
                    <a:bodyPr/>
                    <a:lstStyle/>
                    <a:p>
                      <a:pPr algn="l" fontAlgn="ctr"/>
                      <a:r>
                        <a:rPr lang="en-US" sz="1000" b="0" i="0" u="none" strike="noStrike" dirty="0">
                          <a:solidFill>
                            <a:srgbClr val="000000"/>
                          </a:solidFill>
                          <a:effectLst/>
                          <a:latin typeface="Calibri" panose="020F0502020204030204" pitchFamily="34" charset="0"/>
                        </a:rPr>
                        <a:t>G.8</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Typology of global production arrangements</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M</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To be drafted after G.6</a:t>
                      </a:r>
                    </a:p>
                  </a:txBody>
                  <a:tcPr marL="6654" marR="6654" marT="665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8296601"/>
                  </a:ext>
                </a:extLst>
              </a:tr>
              <a:tr h="311938">
                <a:tc>
                  <a:txBody>
                    <a:bodyPr/>
                    <a:lstStyle/>
                    <a:p>
                      <a:pPr algn="l" fontAlgn="ctr"/>
                      <a:r>
                        <a:rPr lang="en-US" sz="1000" b="0" i="0" u="none" strike="noStrike" dirty="0">
                          <a:solidFill>
                            <a:srgbClr val="000000"/>
                          </a:solidFill>
                          <a:effectLst/>
                          <a:latin typeface="Calibri" panose="020F0502020204030204" pitchFamily="34" charset="0"/>
                        </a:rPr>
                        <a:t>G.9</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Payments for “knowledge-based capital”</a:t>
                      </a:r>
                      <a:r>
                        <a:rPr lang="en-US" sz="1000" b="0" i="0" u="none" strike="noStrike" baseline="30000" dirty="0">
                          <a:solidFill>
                            <a:srgbClr val="000000"/>
                          </a:solidFill>
                          <a:effectLst/>
                          <a:latin typeface="Calibri" panose="020F0502020204030204" pitchFamily="34" charset="0"/>
                        </a:rPr>
                        <a:t> #</a:t>
                      </a:r>
                      <a:endParaRPr lang="en-US" sz="1000" b="0" i="0" u="none" strike="noStrike" dirty="0">
                        <a:solidFill>
                          <a:srgbClr val="000000"/>
                        </a:solidFill>
                        <a:effectLst/>
                        <a:latin typeface="Calibri" panose="020F0502020204030204" pitchFamily="34" charset="0"/>
                      </a:endParaRP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M</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DZTT</a:t>
                      </a:r>
                    </a:p>
                  </a:txBody>
                  <a:tcPr marL="6654" marR="6654" marT="66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Initial draft to be circulated to GZTT for discussion by July 2021</a:t>
                      </a:r>
                    </a:p>
                  </a:txBody>
                  <a:tcPr marL="6654" marR="6654" marT="665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0223914"/>
                  </a:ext>
                </a:extLst>
              </a:tr>
            </a:tbl>
          </a:graphicData>
        </a:graphic>
      </p:graphicFrame>
      <p:sp>
        <p:nvSpPr>
          <p:cNvPr id="5" name="Rectangle 4">
            <a:extLst>
              <a:ext uri="{FF2B5EF4-FFF2-40B4-BE49-F238E27FC236}">
                <a16:creationId xmlns:a16="http://schemas.microsoft.com/office/drawing/2014/main" id="{0CB69C12-1527-4EE8-927E-AA972E9106FF}"/>
              </a:ext>
            </a:extLst>
          </p:cNvPr>
          <p:cNvSpPr/>
          <p:nvPr/>
        </p:nvSpPr>
        <p:spPr>
          <a:xfrm>
            <a:off x="1207438" y="6419000"/>
            <a:ext cx="4749570" cy="307777"/>
          </a:xfrm>
          <a:prstGeom prst="rect">
            <a:avLst/>
          </a:prstGeom>
        </p:spPr>
        <p:txBody>
          <a:bodyPr wrap="none">
            <a:spAutoFit/>
          </a:bodyPr>
          <a:lstStyle/>
          <a:p>
            <a:r>
              <a:rPr lang="en-US" sz="1400" baseline="30000" dirty="0"/>
              <a:t>#Added from the roll-over of the former Intellectual Property Task Team into the GZTT</a:t>
            </a:r>
            <a:endParaRPr lang="en-US" sz="1400" dirty="0"/>
          </a:p>
        </p:txBody>
      </p:sp>
    </p:spTree>
    <p:extLst>
      <p:ext uri="{BB962C8B-B14F-4D97-AF65-F5344CB8AC3E}">
        <p14:creationId xmlns:p14="http://schemas.microsoft.com/office/powerpoint/2010/main" val="291963949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Content Placeholder 39">
            <a:extLst>
              <a:ext uri="{FF2B5EF4-FFF2-40B4-BE49-F238E27FC236}">
                <a16:creationId xmlns:a16="http://schemas.microsoft.com/office/drawing/2014/main" id="{D6B610CC-5770-8D46-ADFA-381F389F5A99}"/>
              </a:ext>
            </a:extLst>
          </p:cNvPr>
          <p:cNvSpPr>
            <a:spLocks noGrp="1"/>
          </p:cNvSpPr>
          <p:nvPr>
            <p:ph sz="quarter" idx="11"/>
          </p:nvPr>
        </p:nvSpPr>
        <p:spPr/>
        <p:txBody>
          <a:bodyPr>
            <a:normAutofit/>
          </a:bodyPr>
          <a:lstStyle/>
          <a:p>
            <a:pPr marL="0" lvl="2" indent="0" algn="ctr">
              <a:buNone/>
            </a:pPr>
            <a:r>
              <a:rPr lang="en-US" sz="4400" b="1" dirty="0"/>
              <a:t>Thank you</a:t>
            </a:r>
          </a:p>
        </p:txBody>
      </p:sp>
    </p:spTree>
    <p:extLst>
      <p:ext uri="{BB962C8B-B14F-4D97-AF65-F5344CB8AC3E}">
        <p14:creationId xmlns:p14="http://schemas.microsoft.com/office/powerpoint/2010/main" val="40225465"/>
      </p:ext>
    </p:extLst>
  </p:cSld>
  <p:clrMapOvr>
    <a:masterClrMapping/>
  </p:clrMapOvr>
  <p:transition>
    <p:fade/>
  </p:transition>
</p:sld>
</file>

<file path=ppt/theme/theme1.xml><?xml version="1.0" encoding="utf-8"?>
<a:theme xmlns:a="http://schemas.openxmlformats.org/drawingml/2006/main" name="Custom Design">
  <a:themeElements>
    <a:clrScheme name="IMF Colors V2">
      <a:dk1>
        <a:srgbClr val="000000"/>
      </a:dk1>
      <a:lt1>
        <a:srgbClr val="FEFEFE"/>
      </a:lt1>
      <a:dk2>
        <a:srgbClr val="004C97"/>
      </a:dk2>
      <a:lt2>
        <a:srgbClr val="CAEDFE"/>
      </a:lt2>
      <a:accent1>
        <a:srgbClr val="009CDE"/>
      </a:accent1>
      <a:accent2>
        <a:srgbClr val="F2A900"/>
      </a:accent2>
      <a:accent3>
        <a:srgbClr val="8030A7"/>
      </a:accent3>
      <a:accent4>
        <a:srgbClr val="DA281C"/>
      </a:accent4>
      <a:accent5>
        <a:srgbClr val="78BE20"/>
      </a:accent5>
      <a:accent6>
        <a:srgbClr val="00B0B9"/>
      </a:accent6>
      <a:hlink>
        <a:srgbClr val="0065B3"/>
      </a:hlink>
      <a:folHlink>
        <a:srgbClr val="FFBD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MF-SPR_PresentationTemplate-General" id="{D8309B28-5908-4C41-A85B-D6D9C0DDD4BE}" vid="{E08A752A-43DA-6749-9B9F-6730B3D1F1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MMSAuthor xmlns="d6aed6fa-2026-4520-beb0-211d75a325c0" xsi:nil="true"/>
    <MMSCountriesTaxHTField0 xmlns="d6aed6fa-2026-4520-beb0-211d75a325c0">
      <Terms xmlns="http://schemas.microsoft.com/office/infopath/2007/PartnerControls"/>
    </MMSCountriesTaxHTField0>
    <MMSTopicsTaxHTField0 xmlns="d6aed6fa-2026-4520-beb0-211d75a325c0">
      <Terms xmlns="http://schemas.microsoft.com/office/infopath/2007/PartnerControls"/>
    </MMSTopicsTaxHTField0>
    <TaxCatchAll xmlns="eeb0e057-f6f3-4ccc-94ab-253765c34222"/>
    <MMSClassificationTaxHTField0 xmlns="d6aed6fa-2026-4520-beb0-211d75a325c0">
      <Terms xmlns="http://schemas.microsoft.com/office/infopath/2007/PartnerControls">
        <TermInfo xmlns="http://schemas.microsoft.com/office/infopath/2007/PartnerControls">
          <TermName xmlns="http://schemas.microsoft.com/office/infopath/2007/PartnerControls">For Official Use Only</TermName>
          <TermId xmlns="http://schemas.microsoft.com/office/infopath/2007/PartnerControls">ceebc80d-5bab-57db-aa4c-a446741f09ad</TermId>
        </TermInfo>
      </Terms>
    </MMSClassificationTaxHTField0>
    <MMSDepartmentsTaxHTField1 xmlns="d6aed6fa-2026-4520-beb0-211d75a325c0">
      <Terms xmlns="http://schemas.microsoft.com/office/infopath/2007/PartnerControls">
        <TermInfo xmlns="http://schemas.microsoft.com/office/infopath/2007/PartnerControls">
          <TermName xmlns="http://schemas.microsoft.com/office/infopath/2007/PartnerControls">STA</TermName>
          <TermId xmlns="http://schemas.microsoft.com/office/infopath/2007/PartnerControls">7b3d1844-d7af-4b54-b0a3-e8b52b3791bc</TermId>
        </TermInfo>
      </Terms>
    </MMSDepartmentsTaxHTField1>
    <MMSDocumentTypesTaxHTField0 xmlns="d6aed6fa-2026-4520-beb0-211d75a325c0">
      <Terms xmlns="http://schemas.microsoft.com/office/infopath/2007/PartnerControls"/>
    </MMSDocumentTypesTaxHTField0>
  </documentManagement>
</p:properties>
</file>

<file path=customXml/item2.xml><?xml version="1.0" encoding="utf-8"?>
<?mso-contentType ?>
<SharedContentType xmlns="Microsoft.SharePoint.Taxonomy.ContentTypeSync" SourceId="125ccb09-3e8b-484d-ac1f-f095216710a7" ContentTypeId="0x010100004051DBB1F74988811B5A3CCD41AD5E" PreviousValue="tru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STA Basic Document" ma:contentTypeID="0x010100004051DBB1F74988811B5A3CCD41AD5E00B0718663D3B14466BB7828D11E87E1AE000EC7782E8E60BE4AAC237455190FCC87" ma:contentTypeVersion="4" ma:contentTypeDescription="IMF Department Specific Content Type inherited from IMF Basic Document" ma:contentTypeScope="" ma:versionID="dcbdbd0fe15f2a8dd3fa4e552405deea">
  <xsd:schema xmlns:xsd="http://www.w3.org/2001/XMLSchema" xmlns:xs="http://www.w3.org/2001/XMLSchema" xmlns:p="http://schemas.microsoft.com/office/2006/metadata/properties" xmlns:ns2="eeb0e057-f6f3-4ccc-94ab-253765c34222" xmlns:ns3="d6aed6fa-2026-4520-beb0-211d75a325c0" targetNamespace="http://schemas.microsoft.com/office/2006/metadata/properties" ma:root="true" ma:fieldsID="552f5ee93d4ba98a3df5cd196c35b5f9" ns2:_="" ns3:_="">
    <xsd:import namespace="eeb0e057-f6f3-4ccc-94ab-253765c34222"/>
    <xsd:import namespace="d6aed6fa-2026-4520-beb0-211d75a325c0"/>
    <xsd:element name="properties">
      <xsd:complexType>
        <xsd:sequence>
          <xsd:element name="documentManagement">
            <xsd:complexType>
              <xsd:all>
                <xsd:element ref="ns2:TaxCatchAll" minOccurs="0"/>
                <xsd:element ref="ns2:TaxCatchAllLabel" minOccurs="0"/>
                <xsd:element ref="ns3:MMSDepartmentsTaxHTField1" minOccurs="0"/>
                <xsd:element ref="ns3:MMSAuthor" minOccurs="0"/>
                <xsd:element ref="ns3:MMSClassificationTaxHTField0" minOccurs="0"/>
                <xsd:element ref="ns3:MMSCountriesTaxHTField0" minOccurs="0"/>
                <xsd:element ref="ns3:MMSTopicsTaxHTField0" minOccurs="0"/>
                <xsd:element ref="ns3:MMSDocumentTypes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b0e057-f6f3-4ccc-94ab-253765c34222"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65f43651-6b65-43ba-9a3d-9c3b0918aca4}" ma:internalName="TaxCatchAll" ma:showField="CatchAllData" ma:web="eeb0e057-f6f3-4ccc-94ab-253765c34222">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65f43651-6b65-43ba-9a3d-9c3b0918aca4}" ma:internalName="TaxCatchAllLabel" ma:readOnly="true" ma:showField="CatchAllDataLabel" ma:web="eeb0e057-f6f3-4ccc-94ab-253765c3422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6aed6fa-2026-4520-beb0-211d75a325c0" elementFormDefault="qualified">
    <xsd:import namespace="http://schemas.microsoft.com/office/2006/documentManagement/types"/>
    <xsd:import namespace="http://schemas.microsoft.com/office/infopath/2007/PartnerControls"/>
    <xsd:element name="MMSDepartmentsTaxHTField1" ma:index="10" ma:taxonomy="true" ma:internalName="MMSDepartmentsTaxHTField1" ma:taxonomyFieldName="MMSDepartments" ma:displayName="Dept/Div" ma:readOnly="false" ma:fieldId="{3a14c077-48e0-4b48-9c6c-1728a2cf4c3a}" ma:sspId="125ccb09-3e8b-484d-ac1f-f095216710a7" ma:termSetId="1444ddf8-bdfd-49a0-9253-4030224de983" ma:anchorId="00000000-0000-0000-0000-000000000000" ma:open="false" ma:isKeyword="false">
      <xsd:complexType>
        <xsd:sequence>
          <xsd:element ref="pc:Terms" minOccurs="0" maxOccurs="1"/>
        </xsd:sequence>
      </xsd:complexType>
    </xsd:element>
    <xsd:element name="MMSAuthor" ma:index="12" nillable="true" ma:displayName="Author" ma:internalName="MMSAuthor">
      <xsd:simpleType>
        <xsd:restriction base="dms:Text"/>
      </xsd:simpleType>
    </xsd:element>
    <xsd:element name="MMSClassificationTaxHTField0" ma:index="13" ma:taxonomy="true" ma:internalName="MMSClassificationTaxHTField0" ma:taxonomyFieldName="MMSClassification" ma:displayName="Classification" ma:readOnly="false" ma:default="1;#For Official Use Only|ceebc80d-5bab-57db-aa4c-a446741f09ad" ma:fieldId="{a5adf473-7b33-45f6-81bd-39a9bec8d228}" ma:sspId="125ccb09-3e8b-484d-ac1f-f095216710a7" ma:termSetId="27552853-c12f-5a25-87c9-9029b93e5610" ma:anchorId="00000000-0000-0000-0000-000000000000" ma:open="false" ma:isKeyword="false">
      <xsd:complexType>
        <xsd:sequence>
          <xsd:element ref="pc:Terms" minOccurs="0" maxOccurs="1"/>
        </xsd:sequence>
      </xsd:complexType>
    </xsd:element>
    <xsd:element name="MMSCountriesTaxHTField0" ma:index="15" nillable="true" ma:taxonomy="true" ma:internalName="MMSCountriesTaxHTField0" ma:taxonomyFieldName="MMSCountries" ma:displayName="Country" ma:fieldId="{06be8099-daa0-409f-96d5-64485632a426}" ma:taxonomyMulti="true" ma:sspId="125ccb09-3e8b-484d-ac1f-f095216710a7" ma:termSetId="2f36e0d4-7525-5e13-9045-8953e89b767e" ma:anchorId="00000000-0000-0000-0000-000000000000" ma:open="false" ma:isKeyword="false">
      <xsd:complexType>
        <xsd:sequence>
          <xsd:element ref="pc:Terms" minOccurs="0" maxOccurs="1"/>
        </xsd:sequence>
      </xsd:complexType>
    </xsd:element>
    <xsd:element name="MMSTopicsTaxHTField0" ma:index="17" nillable="true" ma:taxonomy="true" ma:internalName="MMSTopicsTaxHTField0" ma:taxonomyFieldName="MMSTopics" ma:displayName="Topic" ma:fieldId="{ec50dec6-1715-4267-8263-3237defd8797}" ma:taxonomyMulti="true" ma:sspId="125ccb09-3e8b-484d-ac1f-f095216710a7" ma:termSetId="0951a601-67c7-5766-9f3a-d9259e141b18" ma:anchorId="00000000-0000-0000-0000-000000000000" ma:open="false" ma:isKeyword="false">
      <xsd:complexType>
        <xsd:sequence>
          <xsd:element ref="pc:Terms" minOccurs="0" maxOccurs="1"/>
        </xsd:sequence>
      </xsd:complexType>
    </xsd:element>
    <xsd:element name="MMSDocumentTypesTaxHTField0" ma:index="19" nillable="true" ma:taxonomy="true" ma:internalName="MMSDocumentTypesTaxHTField0" ma:taxonomyFieldName="MMSDocumentTypes" ma:displayName="Document Type/Series" ma:fieldId="{2d37fbbe-312d-4bd9-9cc8-109d93185265}" ma:sspId="125ccb09-3e8b-484d-ac1f-f095216710a7" ma:termSetId="33892a56-65a9-5eaf-879e-697509130b44"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9A8DE9-8539-4190-924A-45076A11DD01}">
  <ds:schemaRefs>
    <ds:schemaRef ds:uri="http://purl.org/dc/elements/1.1/"/>
    <ds:schemaRef ds:uri="http://purl.org/dc/terms/"/>
    <ds:schemaRef ds:uri="http://schemas.microsoft.com/office/infopath/2007/PartnerControls"/>
    <ds:schemaRef ds:uri="http://schemas.openxmlformats.org/package/2006/metadata/core-properties"/>
    <ds:schemaRef ds:uri="d6aed6fa-2026-4520-beb0-211d75a325c0"/>
    <ds:schemaRef ds:uri="http://schemas.microsoft.com/office/2006/documentManagement/types"/>
    <ds:schemaRef ds:uri="http://www.w3.org/XML/1998/namespace"/>
    <ds:schemaRef ds:uri="eeb0e057-f6f3-4ccc-94ab-253765c34222"/>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AF26CD11-F3A1-404D-B284-476DAD46D02D}">
  <ds:schemaRefs>
    <ds:schemaRef ds:uri="Microsoft.SharePoint.Taxonomy.ContentTypeSync"/>
  </ds:schemaRefs>
</ds:datastoreItem>
</file>

<file path=customXml/itemProps3.xml><?xml version="1.0" encoding="utf-8"?>
<ds:datastoreItem xmlns:ds="http://schemas.openxmlformats.org/officeDocument/2006/customXml" ds:itemID="{DFA589CC-3D45-4120-9823-6FAA3193B0DB}">
  <ds:schemaRefs>
    <ds:schemaRef ds:uri="http://schemas.microsoft.com/sharepoint/v3/contenttype/forms"/>
  </ds:schemaRefs>
</ds:datastoreItem>
</file>

<file path=customXml/itemProps4.xml><?xml version="1.0" encoding="utf-8"?>
<ds:datastoreItem xmlns:ds="http://schemas.openxmlformats.org/officeDocument/2006/customXml" ds:itemID="{CD2BC68B-C781-454F-8833-662F6159EB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b0e057-f6f3-4ccc-94ab-253765c34222"/>
    <ds:schemaRef ds:uri="d6aed6fa-2026-4520-beb0-211d75a325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STA_PresentationTemplate- RE (NEW)</Template>
  <TotalTime>8947</TotalTime>
  <Words>1599</Words>
  <Application>Microsoft Office PowerPoint</Application>
  <PresentationFormat>Widescreen</PresentationFormat>
  <Paragraphs>160</Paragraphs>
  <Slides>10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.HelveticaNeueDeskInterface-Regular</vt:lpstr>
      <vt:lpstr>ArialMT</vt:lpstr>
      <vt:lpstr>Lucida Grande</vt:lpstr>
      <vt:lpstr>LucidaGrande</vt:lpstr>
      <vt:lpstr>Arial</vt:lpstr>
      <vt:lpstr>Arial Black</vt:lpstr>
      <vt:lpstr>Calibri</vt:lpstr>
      <vt:lpstr>Wingdings</vt:lpstr>
      <vt:lpstr>Custom Design</vt:lpstr>
      <vt:lpstr>Globalization Task Team (GZTT)  State of play</vt:lpstr>
      <vt:lpstr>PowerPoint Presentation</vt:lpstr>
      <vt:lpstr>GZTT: Overview of the Work</vt:lpstr>
      <vt:lpstr>G.1 Valuation of Imports and Exports (CIF-FOB adjustment) </vt:lpstr>
      <vt:lpstr>Testing Strategy: Online Questionnaire</vt:lpstr>
      <vt:lpstr>G.2 Treatment of MNE and Intra-MNE Flows</vt:lpstr>
      <vt:lpstr>G.4 Treatment of Special Purpose Entities and Residency </vt:lpstr>
      <vt:lpstr>Forthcoming GNs</vt:lpstr>
      <vt:lpstr>PowerPoint Presentation</vt:lpstr>
      <vt:lpstr>Globalization Task Team (GZTT)- current members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 visually integrated Fund</dc:title>
  <dc:creator>Hurree Gobin, Padma Sandhya</dc:creator>
  <cp:lastModifiedBy>Oleksandr SVIRCHEVSKYY</cp:lastModifiedBy>
  <cp:revision>279</cp:revision>
  <cp:lastPrinted>2018-06-28T11:42:50Z</cp:lastPrinted>
  <dcterms:created xsi:type="dcterms:W3CDTF">2020-06-23T14:08:11Z</dcterms:created>
  <dcterms:modified xsi:type="dcterms:W3CDTF">2021-05-11T15:47:51Z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0x010100004051DBB1F74988811B5A3CCD41AD5E00B0718663D3B14466BB7828D11E87E1AE000EC7782E8E60BE4AAC237455190FCC87</vt:lpwstr>
  </property>
  <property fmtid="{D5CDD505-2E9C-101B-9397-08002B2CF9AE}" pid="4" name="MMSClassification">
    <vt:lpwstr>1</vt:lpwstr>
  </property>
  <property fmtid="{D5CDD505-2E9C-101B-9397-08002B2CF9AE}" pid="5" name="MMSTopics">
    <vt:lpwstr/>
  </property>
  <property fmtid="{D5CDD505-2E9C-101B-9397-08002B2CF9AE}" pid="6" name="MMSDepartments">
    <vt:lpwstr>13</vt:lpwstr>
  </property>
  <property fmtid="{D5CDD505-2E9C-101B-9397-08002B2CF9AE}" pid="7" name="MMSCountries">
    <vt:lpwstr/>
  </property>
  <property fmtid="{D5CDD505-2E9C-101B-9397-08002B2CF9AE}" pid="8" name="eDOCS AutoSave">
    <vt:lpwstr/>
  </property>
</Properties>
</file>