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54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17/05/21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71D6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A0C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17/05/21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71D6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A0C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17/05/21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71D6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A0C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17/05/21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71D6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17/05/21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71D6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889492" y="0"/>
            <a:ext cx="254635" cy="5143500"/>
          </a:xfrm>
          <a:custGeom>
            <a:avLst/>
            <a:gdLst/>
            <a:ahLst/>
            <a:cxnLst/>
            <a:rect l="l" t="t" r="r" b="b"/>
            <a:pathLst>
              <a:path w="254634" h="5143500">
                <a:moveTo>
                  <a:pt x="254507" y="0"/>
                </a:moveTo>
                <a:lnTo>
                  <a:pt x="0" y="0"/>
                </a:lnTo>
                <a:lnTo>
                  <a:pt x="0" y="5143500"/>
                </a:lnTo>
                <a:lnTo>
                  <a:pt x="254507" y="5143500"/>
                </a:lnTo>
                <a:lnTo>
                  <a:pt x="254507" y="0"/>
                </a:lnTo>
                <a:close/>
              </a:path>
            </a:pathLst>
          </a:custGeom>
          <a:solidFill>
            <a:srgbClr val="00A0C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01228" y="4049267"/>
            <a:ext cx="588264" cy="5471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6303" y="348488"/>
            <a:ext cx="8051393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0A0C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303" y="1076325"/>
            <a:ext cx="8051393" cy="2282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17/05/21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20048" y="4796434"/>
            <a:ext cx="1663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71D6C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91484" y="1294109"/>
            <a:ext cx="993775" cy="1075055"/>
          </a:xfrm>
          <a:custGeom>
            <a:avLst/>
            <a:gdLst/>
            <a:ahLst/>
            <a:cxnLst/>
            <a:rect l="l" t="t" r="r" b="b"/>
            <a:pathLst>
              <a:path w="993775" h="1075055">
                <a:moveTo>
                  <a:pt x="993323" y="0"/>
                </a:moveTo>
                <a:lnTo>
                  <a:pt x="117490" y="0"/>
                </a:lnTo>
                <a:lnTo>
                  <a:pt x="71345" y="9288"/>
                </a:lnTo>
                <a:lnTo>
                  <a:pt x="34045" y="34626"/>
                </a:lnTo>
                <a:lnTo>
                  <a:pt x="9095" y="72221"/>
                </a:lnTo>
                <a:lnTo>
                  <a:pt x="0" y="118282"/>
                </a:lnTo>
                <a:lnTo>
                  <a:pt x="0" y="1074509"/>
                </a:lnTo>
                <a:lnTo>
                  <a:pt x="993323" y="1074509"/>
                </a:lnTo>
                <a:lnTo>
                  <a:pt x="993323" y="943952"/>
                </a:lnTo>
                <a:lnTo>
                  <a:pt x="129950" y="943952"/>
                </a:lnTo>
                <a:lnTo>
                  <a:pt x="129950" y="130510"/>
                </a:lnTo>
                <a:lnTo>
                  <a:pt x="993323" y="130510"/>
                </a:lnTo>
                <a:lnTo>
                  <a:pt x="993323" y="0"/>
                </a:lnTo>
                <a:close/>
              </a:path>
              <a:path w="993775" h="1075055">
                <a:moveTo>
                  <a:pt x="993323" y="130510"/>
                </a:moveTo>
                <a:lnTo>
                  <a:pt x="861584" y="130510"/>
                </a:lnTo>
                <a:lnTo>
                  <a:pt x="861584" y="315811"/>
                </a:lnTo>
                <a:lnTo>
                  <a:pt x="316857" y="315811"/>
                </a:lnTo>
                <a:lnTo>
                  <a:pt x="316857" y="758698"/>
                </a:lnTo>
                <a:lnTo>
                  <a:pt x="861584" y="758698"/>
                </a:lnTo>
                <a:lnTo>
                  <a:pt x="861584" y="943952"/>
                </a:lnTo>
                <a:lnTo>
                  <a:pt x="993323" y="943952"/>
                </a:lnTo>
                <a:lnTo>
                  <a:pt x="993323" y="629881"/>
                </a:lnTo>
                <a:lnTo>
                  <a:pt x="446817" y="629881"/>
                </a:lnTo>
                <a:lnTo>
                  <a:pt x="446817" y="444675"/>
                </a:lnTo>
                <a:lnTo>
                  <a:pt x="993323" y="444675"/>
                </a:lnTo>
                <a:lnTo>
                  <a:pt x="993323" y="130510"/>
                </a:lnTo>
                <a:close/>
              </a:path>
            </a:pathLst>
          </a:custGeom>
          <a:solidFill>
            <a:srgbClr val="42A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53912" y="766660"/>
            <a:ext cx="1075055" cy="1602105"/>
          </a:xfrm>
          <a:custGeom>
            <a:avLst/>
            <a:gdLst/>
            <a:ahLst/>
            <a:cxnLst/>
            <a:rect l="l" t="t" r="r" b="b"/>
            <a:pathLst>
              <a:path w="1075054" h="1602105">
                <a:moveTo>
                  <a:pt x="345883" y="0"/>
                </a:moveTo>
                <a:lnTo>
                  <a:pt x="0" y="0"/>
                </a:lnTo>
                <a:lnTo>
                  <a:pt x="0" y="1601958"/>
                </a:lnTo>
                <a:lnTo>
                  <a:pt x="1074803" y="1601958"/>
                </a:lnTo>
                <a:lnTo>
                  <a:pt x="1074803" y="1471401"/>
                </a:lnTo>
                <a:lnTo>
                  <a:pt x="129960" y="1471401"/>
                </a:lnTo>
                <a:lnTo>
                  <a:pt x="129960" y="123455"/>
                </a:lnTo>
                <a:lnTo>
                  <a:pt x="446817" y="123455"/>
                </a:lnTo>
                <a:lnTo>
                  <a:pt x="446817" y="118046"/>
                </a:lnTo>
                <a:lnTo>
                  <a:pt x="437722" y="71571"/>
                </a:lnTo>
                <a:lnTo>
                  <a:pt x="412773" y="32833"/>
                </a:lnTo>
                <a:lnTo>
                  <a:pt x="375476" y="6308"/>
                </a:lnTo>
                <a:lnTo>
                  <a:pt x="345883" y="0"/>
                </a:lnTo>
                <a:close/>
              </a:path>
              <a:path w="1075054" h="1602105">
                <a:moveTo>
                  <a:pt x="446817" y="123455"/>
                </a:moveTo>
                <a:lnTo>
                  <a:pt x="316881" y="123455"/>
                </a:lnTo>
                <a:lnTo>
                  <a:pt x="316881" y="657959"/>
                </a:lnTo>
                <a:lnTo>
                  <a:pt x="954179" y="657959"/>
                </a:lnTo>
                <a:lnTo>
                  <a:pt x="954179" y="1471401"/>
                </a:lnTo>
                <a:lnTo>
                  <a:pt x="1074803" y="1471401"/>
                </a:lnTo>
                <a:lnTo>
                  <a:pt x="1074742" y="599670"/>
                </a:lnTo>
                <a:lnTo>
                  <a:pt x="1049181" y="562075"/>
                </a:lnTo>
                <a:lnTo>
                  <a:pt x="1011273" y="536737"/>
                </a:lnTo>
                <a:lnTo>
                  <a:pt x="964854" y="527448"/>
                </a:lnTo>
                <a:lnTo>
                  <a:pt x="446817" y="527448"/>
                </a:lnTo>
                <a:lnTo>
                  <a:pt x="446817" y="123455"/>
                </a:lnTo>
                <a:close/>
              </a:path>
              <a:path w="1075054" h="1602105">
                <a:moveTo>
                  <a:pt x="765478" y="841613"/>
                </a:moveTo>
                <a:lnTo>
                  <a:pt x="316881" y="841613"/>
                </a:lnTo>
                <a:lnTo>
                  <a:pt x="316881" y="1286147"/>
                </a:lnTo>
                <a:lnTo>
                  <a:pt x="765478" y="1286147"/>
                </a:lnTo>
                <a:lnTo>
                  <a:pt x="765478" y="1157330"/>
                </a:lnTo>
                <a:lnTo>
                  <a:pt x="446817" y="1157330"/>
                </a:lnTo>
                <a:lnTo>
                  <a:pt x="446817" y="972124"/>
                </a:lnTo>
                <a:lnTo>
                  <a:pt x="765478" y="972124"/>
                </a:lnTo>
                <a:lnTo>
                  <a:pt x="765478" y="841613"/>
                </a:lnTo>
                <a:close/>
              </a:path>
              <a:path w="1075054" h="1602105">
                <a:moveTo>
                  <a:pt x="765478" y="972124"/>
                </a:moveTo>
                <a:lnTo>
                  <a:pt x="635518" y="972124"/>
                </a:lnTo>
                <a:lnTo>
                  <a:pt x="635518" y="1157330"/>
                </a:lnTo>
                <a:lnTo>
                  <a:pt x="765478" y="1157330"/>
                </a:lnTo>
                <a:lnTo>
                  <a:pt x="765478" y="972124"/>
                </a:lnTo>
                <a:close/>
              </a:path>
            </a:pathLst>
          </a:custGeom>
          <a:solidFill>
            <a:srgbClr val="42A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91484" y="2536236"/>
            <a:ext cx="2237740" cy="1665605"/>
          </a:xfrm>
          <a:custGeom>
            <a:avLst/>
            <a:gdLst/>
            <a:ahLst/>
            <a:cxnLst/>
            <a:rect l="l" t="t" r="r" b="b"/>
            <a:pathLst>
              <a:path w="2237740" h="1665604">
                <a:moveTo>
                  <a:pt x="2237231" y="0"/>
                </a:moveTo>
                <a:lnTo>
                  <a:pt x="0" y="0"/>
                </a:lnTo>
                <a:lnTo>
                  <a:pt x="0" y="1055086"/>
                </a:lnTo>
                <a:lnTo>
                  <a:pt x="1797946" y="1055086"/>
                </a:lnTo>
                <a:lnTo>
                  <a:pt x="1797946" y="1222703"/>
                </a:lnTo>
                <a:lnTo>
                  <a:pt x="0" y="1222703"/>
                </a:lnTo>
                <a:lnTo>
                  <a:pt x="0" y="1549122"/>
                </a:lnTo>
                <a:lnTo>
                  <a:pt x="9345" y="1594857"/>
                </a:lnTo>
                <a:lnTo>
                  <a:pt x="34713" y="1631827"/>
                </a:lnTo>
                <a:lnTo>
                  <a:pt x="72096" y="1656556"/>
                </a:lnTo>
                <a:lnTo>
                  <a:pt x="117490" y="1665571"/>
                </a:lnTo>
                <a:lnTo>
                  <a:pt x="2127283" y="1665571"/>
                </a:lnTo>
                <a:lnTo>
                  <a:pt x="2173701" y="1656556"/>
                </a:lnTo>
                <a:lnTo>
                  <a:pt x="2211610" y="1631827"/>
                </a:lnTo>
                <a:lnTo>
                  <a:pt x="2237170" y="1594857"/>
                </a:lnTo>
                <a:lnTo>
                  <a:pt x="2237231" y="1536772"/>
                </a:lnTo>
                <a:lnTo>
                  <a:pt x="129950" y="1536772"/>
                </a:lnTo>
                <a:lnTo>
                  <a:pt x="129950" y="1351520"/>
                </a:lnTo>
                <a:lnTo>
                  <a:pt x="1929685" y="1351520"/>
                </a:lnTo>
                <a:lnTo>
                  <a:pt x="1929685" y="926292"/>
                </a:lnTo>
                <a:lnTo>
                  <a:pt x="1797946" y="926292"/>
                </a:lnTo>
                <a:lnTo>
                  <a:pt x="129950" y="924529"/>
                </a:lnTo>
                <a:lnTo>
                  <a:pt x="129950" y="128793"/>
                </a:lnTo>
                <a:lnTo>
                  <a:pt x="2237231" y="128793"/>
                </a:lnTo>
                <a:lnTo>
                  <a:pt x="2237231" y="0"/>
                </a:lnTo>
                <a:close/>
              </a:path>
              <a:path w="2237740" h="1665604">
                <a:moveTo>
                  <a:pt x="2237231" y="128793"/>
                </a:moveTo>
                <a:lnTo>
                  <a:pt x="2114828" y="128793"/>
                </a:lnTo>
                <a:lnTo>
                  <a:pt x="2114828" y="315834"/>
                </a:lnTo>
                <a:lnTo>
                  <a:pt x="316857" y="315834"/>
                </a:lnTo>
                <a:lnTo>
                  <a:pt x="316857" y="739275"/>
                </a:lnTo>
                <a:lnTo>
                  <a:pt x="2114828" y="739275"/>
                </a:lnTo>
                <a:lnTo>
                  <a:pt x="2114828" y="1536772"/>
                </a:lnTo>
                <a:lnTo>
                  <a:pt x="2237231" y="1536772"/>
                </a:lnTo>
                <a:lnTo>
                  <a:pt x="2237231" y="610481"/>
                </a:lnTo>
                <a:lnTo>
                  <a:pt x="448597" y="610481"/>
                </a:lnTo>
                <a:lnTo>
                  <a:pt x="448597" y="446391"/>
                </a:lnTo>
                <a:lnTo>
                  <a:pt x="2237231" y="446391"/>
                </a:lnTo>
                <a:lnTo>
                  <a:pt x="2237231" y="128793"/>
                </a:lnTo>
                <a:close/>
              </a:path>
            </a:pathLst>
          </a:custGeom>
          <a:solidFill>
            <a:srgbClr val="42A2D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132334"/>
            <a:ext cx="26028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" dirty="0"/>
              <a:t>Footprint</a:t>
            </a:r>
            <a:r>
              <a:rPr spc="30" dirty="0"/>
              <a:t> </a:t>
            </a:r>
            <a:r>
              <a:rPr spc="40" dirty="0"/>
              <a:t>result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8266" y="844296"/>
            <a:ext cx="6002642" cy="377553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480425" y="4796434"/>
            <a:ext cx="2444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271D6C"/>
                </a:solidFill>
                <a:latin typeface="Calibri"/>
                <a:cs typeface="Calibri"/>
              </a:rPr>
              <a:t>10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348488"/>
            <a:ext cx="61550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" dirty="0"/>
              <a:t>Policy</a:t>
            </a:r>
            <a:r>
              <a:rPr spc="125" dirty="0"/>
              <a:t> </a:t>
            </a:r>
            <a:r>
              <a:rPr spc="40" dirty="0"/>
              <a:t>application</a:t>
            </a:r>
            <a:r>
              <a:rPr spc="114" dirty="0"/>
              <a:t> </a:t>
            </a:r>
            <a:r>
              <a:rPr spc="30" dirty="0"/>
              <a:t>3:</a:t>
            </a:r>
            <a:r>
              <a:rPr spc="105" dirty="0"/>
              <a:t> </a:t>
            </a:r>
            <a:r>
              <a:rPr spc="40" dirty="0"/>
              <a:t>Carbon</a:t>
            </a:r>
            <a:r>
              <a:rPr spc="114" dirty="0"/>
              <a:t> </a:t>
            </a:r>
            <a:r>
              <a:rPr spc="40" dirty="0"/>
              <a:t>accounts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80425" y="4796434"/>
            <a:ext cx="2444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271D6C"/>
                </a:solidFill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303" y="936752"/>
            <a:ext cx="7125970" cy="2561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Carbon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accounts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address</a:t>
            </a:r>
            <a:r>
              <a:rPr sz="16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policy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271D6C"/>
                </a:solidFill>
                <a:latin typeface="Calibri"/>
                <a:cs typeface="Calibri"/>
              </a:rPr>
              <a:t>for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71D6C"/>
                </a:solidFill>
                <a:latin typeface="Calibri"/>
                <a:cs typeface="Calibri"/>
              </a:rPr>
              <a:t>a</a:t>
            </a:r>
            <a:r>
              <a:rPr sz="1600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low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carbon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271D6C"/>
                </a:solidFill>
                <a:latin typeface="Calibri"/>
                <a:cs typeface="Calibri"/>
              </a:rPr>
              <a:t>economy.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Calibri"/>
              <a:cs typeface="Calibri"/>
            </a:endParaRPr>
          </a:p>
          <a:p>
            <a:pPr marL="12700" marR="241935">
              <a:lnSpc>
                <a:spcPct val="100000"/>
              </a:lnSpc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Concept</a:t>
            </a:r>
            <a:r>
              <a:rPr sz="16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of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carbon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accounts</a:t>
            </a:r>
            <a:r>
              <a:rPr sz="16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are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part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of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the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eco-system</a:t>
            </a:r>
            <a:r>
              <a:rPr sz="1600" spc="12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accounts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(SEEA</a:t>
            </a:r>
            <a:r>
              <a:rPr sz="16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EA)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 </a:t>
            </a:r>
            <a:r>
              <a:rPr sz="1600" spc="-35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combine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SEEA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modules:</a:t>
            </a:r>
            <a:endParaRPr sz="1600">
              <a:latin typeface="Calibri"/>
              <a:cs typeface="Calibri"/>
            </a:endParaRPr>
          </a:p>
          <a:p>
            <a:pPr marL="1044575" indent="-118110">
              <a:lnSpc>
                <a:spcPct val="100000"/>
              </a:lnSpc>
              <a:spcBef>
                <a:spcPts val="384"/>
              </a:spcBef>
              <a:buChar char="-"/>
              <a:tabLst>
                <a:tab pos="1045210" algn="l"/>
              </a:tabLst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Carbon</a:t>
            </a:r>
            <a:r>
              <a:rPr sz="1600" spc="11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flows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16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stocks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within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the</a:t>
            </a:r>
            <a:r>
              <a:rPr sz="1600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economy</a:t>
            </a:r>
            <a:r>
              <a:rPr sz="1600" spc="13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(MFA,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Circular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economy)</a:t>
            </a:r>
            <a:endParaRPr sz="1600">
              <a:latin typeface="Calibri"/>
              <a:cs typeface="Calibri"/>
            </a:endParaRPr>
          </a:p>
          <a:p>
            <a:pPr marL="1044575" indent="-118110">
              <a:lnSpc>
                <a:spcPct val="100000"/>
              </a:lnSpc>
              <a:spcBef>
                <a:spcPts val="380"/>
              </a:spcBef>
              <a:buChar char="-"/>
              <a:tabLst>
                <a:tab pos="1045210" algn="l"/>
              </a:tabLst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Carbon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emissions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from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economy</a:t>
            </a:r>
            <a:r>
              <a:rPr sz="16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(emissions)</a:t>
            </a:r>
            <a:endParaRPr sz="1600">
              <a:latin typeface="Calibri"/>
              <a:cs typeface="Calibri"/>
            </a:endParaRPr>
          </a:p>
          <a:p>
            <a:pPr marL="1044575" indent="-118110">
              <a:lnSpc>
                <a:spcPct val="100000"/>
              </a:lnSpc>
              <a:spcBef>
                <a:spcPts val="390"/>
              </a:spcBef>
              <a:buChar char="-"/>
              <a:tabLst>
                <a:tab pos="1045210" algn="l"/>
              </a:tabLst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Carbon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sequestration</a:t>
            </a:r>
            <a:r>
              <a:rPr sz="1600" spc="12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1600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emissions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from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nature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(Natural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capital)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Monetary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valuation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of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eco-system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services</a:t>
            </a:r>
            <a:r>
              <a:rPr sz="1600" spc="14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is</a:t>
            </a:r>
            <a:r>
              <a:rPr sz="1600" spc="7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direct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link</a:t>
            </a:r>
            <a:r>
              <a:rPr sz="16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to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National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accounts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0"/>
            <a:ext cx="60756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" dirty="0"/>
              <a:t>Carbon</a:t>
            </a:r>
            <a:r>
              <a:rPr spc="110" dirty="0"/>
              <a:t> </a:t>
            </a:r>
            <a:r>
              <a:rPr spc="40" dirty="0"/>
              <a:t>accounts</a:t>
            </a:r>
            <a:r>
              <a:rPr spc="90" dirty="0"/>
              <a:t> </a:t>
            </a:r>
            <a:r>
              <a:rPr spc="40" dirty="0"/>
              <a:t>results</a:t>
            </a:r>
            <a:r>
              <a:rPr spc="110" dirty="0"/>
              <a:t> </a:t>
            </a:r>
            <a:r>
              <a:rPr spc="25" dirty="0"/>
              <a:t>in</a:t>
            </a:r>
            <a:r>
              <a:rPr spc="200" dirty="0"/>
              <a:t> </a:t>
            </a:r>
            <a:r>
              <a:rPr spc="40" dirty="0"/>
              <a:t>Mtonne</a:t>
            </a:r>
            <a:r>
              <a:rPr spc="130" dirty="0"/>
              <a:t> </a:t>
            </a:r>
            <a:r>
              <a:rPr dirty="0"/>
              <a:t>C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9709" y="624548"/>
            <a:ext cx="5523528" cy="440463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480425" y="4796434"/>
            <a:ext cx="2444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271D6C"/>
                </a:solidFill>
                <a:latin typeface="Calibri"/>
                <a:cs typeface="Calibri"/>
              </a:rPr>
              <a:t>12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1076325"/>
            <a:ext cx="7014209" cy="2282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64465" indent="-342900" algn="just">
              <a:lnSpc>
                <a:spcPct val="100000"/>
              </a:lnSpc>
              <a:spcBef>
                <a:spcPts val="105"/>
              </a:spcBef>
              <a:buChar char="–"/>
              <a:tabLst>
                <a:tab pos="355600" algn="l"/>
              </a:tabLst>
            </a:pPr>
            <a:r>
              <a:rPr sz="2000" spc="30" dirty="0">
                <a:solidFill>
                  <a:srgbClr val="271D6C"/>
                </a:solidFill>
                <a:latin typeface="Calibri"/>
                <a:cs typeface="Calibri"/>
              </a:rPr>
              <a:t>Combining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information </a:t>
            </a:r>
            <a:r>
              <a:rPr sz="2000" spc="15" dirty="0">
                <a:solidFill>
                  <a:srgbClr val="271D6C"/>
                </a:solidFill>
                <a:latin typeface="Calibri"/>
                <a:cs typeface="Calibri"/>
              </a:rPr>
              <a:t>from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multiple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SEEA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modules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and the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 National accounts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provides </a:t>
            </a:r>
            <a:r>
              <a:rPr sz="2000" spc="30" dirty="0">
                <a:solidFill>
                  <a:srgbClr val="271D6C"/>
                </a:solidFill>
                <a:latin typeface="Calibri"/>
                <a:cs typeface="Calibri"/>
              </a:rPr>
              <a:t>unique opportunities </a:t>
            </a:r>
            <a:r>
              <a:rPr sz="2000" spc="5" dirty="0">
                <a:solidFill>
                  <a:srgbClr val="271D6C"/>
                </a:solidFill>
                <a:latin typeface="Calibri"/>
                <a:cs typeface="Calibri"/>
              </a:rPr>
              <a:t>to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support </a:t>
            </a:r>
            <a:r>
              <a:rPr sz="2000" spc="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policymakers</a:t>
            </a:r>
            <a:r>
              <a:rPr sz="20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across</a:t>
            </a:r>
            <a:r>
              <a:rPr sz="20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15" dirty="0">
                <a:solidFill>
                  <a:srgbClr val="271D6C"/>
                </a:solidFill>
                <a:latin typeface="Calibri"/>
                <a:cs typeface="Calibri"/>
              </a:rPr>
              <a:t>different</a:t>
            </a:r>
            <a:r>
              <a:rPr sz="2000" spc="11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policy</a:t>
            </a:r>
            <a:r>
              <a:rPr sz="20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areas.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71D6C"/>
              </a:buClr>
              <a:buFont typeface="Calibri"/>
              <a:buChar char="–"/>
            </a:pPr>
            <a:endParaRPr sz="275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Char char="–"/>
              <a:tabLst>
                <a:tab pos="354965" algn="l"/>
                <a:tab pos="355600" algn="l"/>
              </a:tabLst>
            </a:pP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Good</a:t>
            </a:r>
            <a:r>
              <a:rPr sz="2000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communication</a:t>
            </a:r>
            <a:r>
              <a:rPr sz="20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between</a:t>
            </a:r>
            <a:r>
              <a:rPr sz="20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30" dirty="0">
                <a:solidFill>
                  <a:srgbClr val="271D6C"/>
                </a:solidFill>
                <a:latin typeface="Calibri"/>
                <a:cs typeface="Calibri"/>
              </a:rPr>
              <a:t>SEEA-people</a:t>
            </a:r>
            <a:r>
              <a:rPr sz="20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20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30" dirty="0">
                <a:solidFill>
                  <a:srgbClr val="271D6C"/>
                </a:solidFill>
                <a:latin typeface="Calibri"/>
                <a:cs typeface="Calibri"/>
              </a:rPr>
              <a:t>NA-people</a:t>
            </a:r>
            <a:r>
              <a:rPr sz="20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15" dirty="0">
                <a:solidFill>
                  <a:srgbClr val="271D6C"/>
                </a:solidFill>
                <a:latin typeface="Calibri"/>
                <a:cs typeface="Calibri"/>
              </a:rPr>
              <a:t>is </a:t>
            </a:r>
            <a:r>
              <a:rPr sz="2000" spc="-43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paramount</a:t>
            </a:r>
            <a:r>
              <a:rPr sz="20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271D6C"/>
                </a:solidFill>
                <a:latin typeface="Calibri"/>
                <a:cs typeface="Calibri"/>
              </a:rPr>
              <a:t>for</a:t>
            </a:r>
            <a:r>
              <a:rPr sz="20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alignment</a:t>
            </a:r>
            <a:r>
              <a:rPr sz="2000" spc="11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and,</a:t>
            </a:r>
            <a:r>
              <a:rPr sz="2000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therefore,</a:t>
            </a:r>
            <a:r>
              <a:rPr sz="2000" spc="15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271D6C"/>
                </a:solidFill>
                <a:latin typeface="Calibri"/>
                <a:cs typeface="Calibri"/>
              </a:rPr>
              <a:t>to</a:t>
            </a:r>
            <a:r>
              <a:rPr sz="2000" spc="7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assure</a:t>
            </a:r>
            <a:r>
              <a:rPr sz="20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future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 environmental-economic</a:t>
            </a:r>
            <a:r>
              <a:rPr sz="2000" spc="13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policy</a:t>
            </a:r>
            <a:r>
              <a:rPr sz="20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applications.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80425" y="4796434"/>
            <a:ext cx="2444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271D6C"/>
                </a:solidFill>
                <a:latin typeface="Calibri"/>
                <a:cs typeface="Calibri"/>
              </a:rPr>
              <a:t>13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6303" y="348488"/>
            <a:ext cx="18116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5" dirty="0"/>
              <a:t>Conclusion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52672" y="1366260"/>
            <a:ext cx="635635" cy="687705"/>
          </a:xfrm>
          <a:custGeom>
            <a:avLst/>
            <a:gdLst/>
            <a:ahLst/>
            <a:cxnLst/>
            <a:rect l="l" t="t" r="r" b="b"/>
            <a:pathLst>
              <a:path w="635635" h="687705">
                <a:moveTo>
                  <a:pt x="635366" y="0"/>
                </a:moveTo>
                <a:lnTo>
                  <a:pt x="75150" y="0"/>
                </a:lnTo>
                <a:lnTo>
                  <a:pt x="21776" y="22157"/>
                </a:lnTo>
                <a:lnTo>
                  <a:pt x="0" y="75688"/>
                </a:lnTo>
                <a:lnTo>
                  <a:pt x="0" y="687597"/>
                </a:lnTo>
                <a:lnTo>
                  <a:pt x="635366" y="687597"/>
                </a:lnTo>
                <a:lnTo>
                  <a:pt x="635366" y="604051"/>
                </a:lnTo>
                <a:lnTo>
                  <a:pt x="83120" y="604051"/>
                </a:lnTo>
                <a:lnTo>
                  <a:pt x="83120" y="83515"/>
                </a:lnTo>
                <a:lnTo>
                  <a:pt x="635366" y="83515"/>
                </a:lnTo>
                <a:lnTo>
                  <a:pt x="635366" y="0"/>
                </a:lnTo>
                <a:close/>
              </a:path>
              <a:path w="635635" h="687705">
                <a:moveTo>
                  <a:pt x="635366" y="83515"/>
                </a:moveTo>
                <a:lnTo>
                  <a:pt x="551100" y="83515"/>
                </a:lnTo>
                <a:lnTo>
                  <a:pt x="551100" y="202092"/>
                </a:lnTo>
                <a:lnTo>
                  <a:pt x="202673" y="202092"/>
                </a:lnTo>
                <a:lnTo>
                  <a:pt x="202673" y="485504"/>
                </a:lnTo>
                <a:lnTo>
                  <a:pt x="551100" y="485504"/>
                </a:lnTo>
                <a:lnTo>
                  <a:pt x="551100" y="604051"/>
                </a:lnTo>
                <a:lnTo>
                  <a:pt x="635366" y="604051"/>
                </a:lnTo>
                <a:lnTo>
                  <a:pt x="635366" y="403072"/>
                </a:lnTo>
                <a:lnTo>
                  <a:pt x="285800" y="403072"/>
                </a:lnTo>
                <a:lnTo>
                  <a:pt x="285800" y="284555"/>
                </a:lnTo>
                <a:lnTo>
                  <a:pt x="635366" y="284555"/>
                </a:lnTo>
                <a:lnTo>
                  <a:pt x="635366" y="83515"/>
                </a:lnTo>
                <a:close/>
              </a:path>
            </a:pathLst>
          </a:custGeom>
          <a:solidFill>
            <a:srgbClr val="42A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96204" y="1028736"/>
            <a:ext cx="467995" cy="1025525"/>
          </a:xfrm>
          <a:custGeom>
            <a:avLst/>
            <a:gdLst/>
            <a:ahLst/>
            <a:cxnLst/>
            <a:rect l="l" t="t" r="r" b="b"/>
            <a:pathLst>
              <a:path w="467995" h="1025525">
                <a:moveTo>
                  <a:pt x="221238" y="0"/>
                </a:moveTo>
                <a:lnTo>
                  <a:pt x="0" y="0"/>
                </a:lnTo>
                <a:lnTo>
                  <a:pt x="0" y="1025120"/>
                </a:lnTo>
                <a:lnTo>
                  <a:pt x="20418" y="1025120"/>
                </a:lnTo>
                <a:lnTo>
                  <a:pt x="83127" y="928755"/>
                </a:lnTo>
                <a:lnTo>
                  <a:pt x="83127" y="79001"/>
                </a:lnTo>
                <a:lnTo>
                  <a:pt x="285801" y="79001"/>
                </a:lnTo>
                <a:lnTo>
                  <a:pt x="285801" y="75540"/>
                </a:lnTo>
                <a:lnTo>
                  <a:pt x="279983" y="45799"/>
                </a:lnTo>
                <a:lnTo>
                  <a:pt x="264025" y="21010"/>
                </a:lnTo>
                <a:lnTo>
                  <a:pt x="240168" y="4037"/>
                </a:lnTo>
                <a:lnTo>
                  <a:pt x="221238" y="0"/>
                </a:lnTo>
                <a:close/>
              </a:path>
              <a:path w="467995" h="1025525">
                <a:moveTo>
                  <a:pt x="337040" y="538563"/>
                </a:moveTo>
                <a:lnTo>
                  <a:pt x="202689" y="538563"/>
                </a:lnTo>
                <a:lnTo>
                  <a:pt x="202689" y="745023"/>
                </a:lnTo>
                <a:lnTo>
                  <a:pt x="337040" y="538563"/>
                </a:lnTo>
                <a:close/>
              </a:path>
              <a:path w="467995" h="1025525">
                <a:moveTo>
                  <a:pt x="285801" y="79001"/>
                </a:moveTo>
                <a:lnTo>
                  <a:pt x="202689" y="79001"/>
                </a:lnTo>
                <a:lnTo>
                  <a:pt x="202689" y="421039"/>
                </a:lnTo>
                <a:lnTo>
                  <a:pt x="413517" y="421039"/>
                </a:lnTo>
                <a:lnTo>
                  <a:pt x="467864" y="337523"/>
                </a:lnTo>
                <a:lnTo>
                  <a:pt x="285801" y="337523"/>
                </a:lnTo>
                <a:lnTo>
                  <a:pt x="285801" y="79001"/>
                </a:lnTo>
                <a:close/>
              </a:path>
            </a:pathLst>
          </a:custGeom>
          <a:solidFill>
            <a:srgbClr val="42A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52672" y="2161118"/>
            <a:ext cx="694690" cy="1038860"/>
          </a:xfrm>
          <a:custGeom>
            <a:avLst/>
            <a:gdLst/>
            <a:ahLst/>
            <a:cxnLst/>
            <a:rect l="l" t="t" r="r" b="b"/>
            <a:pathLst>
              <a:path w="694689" h="1038860">
                <a:moveTo>
                  <a:pt x="694151" y="0"/>
                </a:moveTo>
                <a:lnTo>
                  <a:pt x="0" y="0"/>
                </a:lnTo>
                <a:lnTo>
                  <a:pt x="0" y="675167"/>
                </a:lnTo>
                <a:lnTo>
                  <a:pt x="254793" y="675167"/>
                </a:lnTo>
                <a:lnTo>
                  <a:pt x="309004" y="591860"/>
                </a:lnTo>
                <a:lnTo>
                  <a:pt x="83120" y="591621"/>
                </a:lnTo>
                <a:lnTo>
                  <a:pt x="83120" y="82417"/>
                </a:lnTo>
                <a:lnTo>
                  <a:pt x="640519" y="82417"/>
                </a:lnTo>
                <a:lnTo>
                  <a:pt x="694151" y="0"/>
                </a:lnTo>
                <a:close/>
              </a:path>
              <a:path w="694689" h="1038860">
                <a:moveTo>
                  <a:pt x="562631" y="202107"/>
                </a:moveTo>
                <a:lnTo>
                  <a:pt x="202673" y="202107"/>
                </a:lnTo>
                <a:lnTo>
                  <a:pt x="202673" y="473074"/>
                </a:lnTo>
                <a:lnTo>
                  <a:pt x="386303" y="473074"/>
                </a:lnTo>
                <a:lnTo>
                  <a:pt x="439935" y="390657"/>
                </a:lnTo>
                <a:lnTo>
                  <a:pt x="286938" y="390657"/>
                </a:lnTo>
                <a:lnTo>
                  <a:pt x="286938" y="285653"/>
                </a:lnTo>
                <a:lnTo>
                  <a:pt x="508265" y="285653"/>
                </a:lnTo>
                <a:lnTo>
                  <a:pt x="562631" y="202107"/>
                </a:lnTo>
                <a:close/>
              </a:path>
              <a:path w="694689" h="1038860">
                <a:moveTo>
                  <a:pt x="184994" y="782428"/>
                </a:moveTo>
                <a:lnTo>
                  <a:pt x="0" y="782428"/>
                </a:lnTo>
                <a:lnTo>
                  <a:pt x="0" y="991311"/>
                </a:lnTo>
                <a:lnTo>
                  <a:pt x="5977" y="1020576"/>
                </a:lnTo>
                <a:lnTo>
                  <a:pt x="18316" y="1038566"/>
                </a:lnTo>
                <a:lnTo>
                  <a:pt x="83120" y="938980"/>
                </a:lnTo>
                <a:lnTo>
                  <a:pt x="83120" y="864861"/>
                </a:lnTo>
                <a:lnTo>
                  <a:pt x="131352" y="864861"/>
                </a:lnTo>
                <a:lnTo>
                  <a:pt x="184994" y="782428"/>
                </a:lnTo>
                <a:close/>
              </a:path>
            </a:pathLst>
          </a:custGeom>
          <a:solidFill>
            <a:srgbClr val="42A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38909" y="3903435"/>
            <a:ext cx="3298834" cy="3356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89492" y="0"/>
            <a:ext cx="254635" cy="5143500"/>
          </a:xfrm>
          <a:custGeom>
            <a:avLst/>
            <a:gdLst/>
            <a:ahLst/>
            <a:cxnLst/>
            <a:rect l="l" t="t" r="r" b="b"/>
            <a:pathLst>
              <a:path w="254634" h="5143500">
                <a:moveTo>
                  <a:pt x="254507" y="0"/>
                </a:moveTo>
                <a:lnTo>
                  <a:pt x="0" y="0"/>
                </a:lnTo>
                <a:lnTo>
                  <a:pt x="0" y="5143500"/>
                </a:lnTo>
                <a:lnTo>
                  <a:pt x="254507" y="5143500"/>
                </a:lnTo>
                <a:lnTo>
                  <a:pt x="254507" y="0"/>
                </a:lnTo>
                <a:close/>
              </a:path>
            </a:pathLst>
          </a:custGeom>
          <a:solidFill>
            <a:srgbClr val="00A0C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597" y="198234"/>
            <a:ext cx="1223190" cy="187727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25272" y="3654044"/>
            <a:ext cx="4290060" cy="115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>
              <a:lnSpc>
                <a:spcPct val="115599"/>
              </a:lnSpc>
              <a:spcBef>
                <a:spcPts val="100"/>
              </a:spcBef>
            </a:pP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Roel</a:t>
            </a:r>
            <a:r>
              <a:rPr sz="1600" spc="11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Delahaye,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Niels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Schoenaker</a:t>
            </a:r>
            <a:r>
              <a:rPr sz="1600" spc="16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Vivian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71D6C"/>
                </a:solidFill>
                <a:latin typeface="Calibri"/>
                <a:cs typeface="Calibri"/>
              </a:rPr>
              <a:t>Tunn </a:t>
            </a:r>
            <a:r>
              <a:rPr sz="1600" spc="-35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Statistics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Netherlands</a:t>
            </a:r>
            <a:endParaRPr sz="1600">
              <a:latin typeface="Calibri"/>
              <a:cs typeface="Calibri"/>
            </a:endParaRPr>
          </a:p>
          <a:p>
            <a:pPr marL="13970" marR="2168525" indent="-1905">
              <a:lnSpc>
                <a:spcPts val="2220"/>
              </a:lnSpc>
              <a:spcBef>
                <a:spcPts val="95"/>
              </a:spcBef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Environmental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Accounts </a:t>
            </a:r>
            <a:r>
              <a:rPr sz="1600" spc="-35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30" dirty="0">
                <a:solidFill>
                  <a:srgbClr val="271D6C"/>
                </a:solidFill>
                <a:latin typeface="Calibri"/>
                <a:cs typeface="Calibri"/>
              </a:rPr>
              <a:t>21-05-2020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100" y="2437257"/>
            <a:ext cx="6915784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1" spc="30" dirty="0">
                <a:solidFill>
                  <a:srgbClr val="271D6C"/>
                </a:solidFill>
                <a:latin typeface="Calibri"/>
                <a:cs typeface="Calibri"/>
              </a:rPr>
              <a:t>SEEA</a:t>
            </a:r>
            <a:r>
              <a:rPr sz="3000" b="1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3000" b="1" spc="35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3000" b="1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3000" b="1" spc="35" dirty="0">
                <a:solidFill>
                  <a:srgbClr val="271D6C"/>
                </a:solidFill>
                <a:latin typeface="Calibri"/>
                <a:cs typeface="Calibri"/>
              </a:rPr>
              <a:t>the</a:t>
            </a:r>
            <a:r>
              <a:rPr sz="3000" b="1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3000" b="1" spc="40" dirty="0">
                <a:solidFill>
                  <a:srgbClr val="271D6C"/>
                </a:solidFill>
                <a:latin typeface="Calibri"/>
                <a:cs typeface="Calibri"/>
              </a:rPr>
              <a:t>National</a:t>
            </a:r>
            <a:r>
              <a:rPr sz="3000" b="1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3000" b="1" spc="45" dirty="0">
                <a:solidFill>
                  <a:srgbClr val="271D6C"/>
                </a:solidFill>
                <a:latin typeface="Calibri"/>
                <a:cs typeface="Calibri"/>
              </a:rPr>
              <a:t>accounts:</a:t>
            </a:r>
            <a:r>
              <a:rPr sz="3000" b="1" spc="1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271D6C"/>
                </a:solidFill>
                <a:latin typeface="Calibri"/>
                <a:cs typeface="Calibri"/>
              </a:rPr>
              <a:t>a</a:t>
            </a:r>
            <a:r>
              <a:rPr sz="3000" b="1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3000" b="1" spc="40" dirty="0">
                <a:solidFill>
                  <a:srgbClr val="271D6C"/>
                </a:solidFill>
                <a:latin typeface="Calibri"/>
                <a:cs typeface="Calibri"/>
              </a:rPr>
              <a:t>perfect </a:t>
            </a:r>
            <a:r>
              <a:rPr sz="3000" b="1" spc="-6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3000" b="1" spc="45" dirty="0">
                <a:solidFill>
                  <a:srgbClr val="271D6C"/>
                </a:solidFill>
                <a:latin typeface="Calibri"/>
                <a:cs typeface="Calibri"/>
              </a:rPr>
              <a:t>combination</a:t>
            </a:r>
            <a:r>
              <a:rPr sz="3000" b="1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3000" b="1" spc="15" dirty="0">
                <a:solidFill>
                  <a:srgbClr val="271D6C"/>
                </a:solidFill>
                <a:latin typeface="Calibri"/>
                <a:cs typeface="Calibri"/>
              </a:rPr>
              <a:t>for</a:t>
            </a:r>
            <a:r>
              <a:rPr sz="3000" b="1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3000" b="1" spc="45" dirty="0">
                <a:solidFill>
                  <a:srgbClr val="271D6C"/>
                </a:solidFill>
                <a:latin typeface="Calibri"/>
                <a:cs typeface="Calibri"/>
              </a:rPr>
              <a:t>policy</a:t>
            </a:r>
            <a:r>
              <a:rPr sz="3000" b="1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3000" b="1" spc="35" dirty="0">
                <a:solidFill>
                  <a:srgbClr val="271D6C"/>
                </a:solidFill>
                <a:latin typeface="Calibri"/>
                <a:cs typeface="Calibri"/>
              </a:rPr>
              <a:t>use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224787"/>
            <a:ext cx="3363595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SEEA</a:t>
            </a:r>
            <a:r>
              <a:rPr sz="1600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16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its</a:t>
            </a:r>
            <a:r>
              <a:rPr sz="16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benefits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71D6C"/>
              </a:buClr>
              <a:buFont typeface="Calibri"/>
              <a:buAutoNum type="arabicPeriod"/>
            </a:pPr>
            <a:endParaRPr sz="2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Recent</a:t>
            </a:r>
            <a:r>
              <a:rPr sz="1600" spc="11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Dutch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policy</a:t>
            </a:r>
            <a:r>
              <a:rPr sz="1600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applications:</a:t>
            </a:r>
            <a:endParaRPr sz="1600">
              <a:latin typeface="Calibri"/>
              <a:cs typeface="Calibri"/>
            </a:endParaRPr>
          </a:p>
          <a:p>
            <a:pPr marL="756285" lvl="1" indent="-287655">
              <a:lnSpc>
                <a:spcPct val="100000"/>
              </a:lnSpc>
              <a:spcBef>
                <a:spcPts val="384"/>
              </a:spcBef>
              <a:buChar char="-"/>
              <a:tabLst>
                <a:tab pos="756285" algn="l"/>
                <a:tab pos="756920" algn="l"/>
              </a:tabLst>
            </a:pPr>
            <a:r>
              <a:rPr sz="1600" spc="-10" dirty="0">
                <a:solidFill>
                  <a:srgbClr val="271D6C"/>
                </a:solidFill>
                <a:latin typeface="Calibri"/>
                <a:cs typeface="Calibri"/>
              </a:rPr>
              <a:t>Circular</a:t>
            </a:r>
            <a:r>
              <a:rPr sz="1600" spc="-2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271D6C"/>
                </a:solidFill>
                <a:latin typeface="Calibri"/>
                <a:cs typeface="Calibri"/>
              </a:rPr>
              <a:t>economy</a:t>
            </a:r>
            <a:endParaRPr sz="1600">
              <a:latin typeface="Calibri"/>
              <a:cs typeface="Calibri"/>
            </a:endParaRPr>
          </a:p>
          <a:p>
            <a:pPr marL="756285" lvl="1" indent="-287655">
              <a:lnSpc>
                <a:spcPct val="100000"/>
              </a:lnSpc>
              <a:spcBef>
                <a:spcPts val="380"/>
              </a:spcBef>
              <a:buChar char="-"/>
              <a:tabLst>
                <a:tab pos="756285" algn="l"/>
                <a:tab pos="756920" algn="l"/>
              </a:tabLst>
            </a:pPr>
            <a:r>
              <a:rPr sz="1600" spc="-10" dirty="0">
                <a:solidFill>
                  <a:srgbClr val="271D6C"/>
                </a:solidFill>
                <a:latin typeface="Calibri"/>
                <a:cs typeface="Calibri"/>
              </a:rPr>
              <a:t>Footprints</a:t>
            </a:r>
            <a:endParaRPr sz="1600">
              <a:latin typeface="Calibri"/>
              <a:cs typeface="Calibri"/>
            </a:endParaRPr>
          </a:p>
          <a:p>
            <a:pPr marL="756285" lvl="1" indent="-287655">
              <a:lnSpc>
                <a:spcPct val="100000"/>
              </a:lnSpc>
              <a:spcBef>
                <a:spcPts val="390"/>
              </a:spcBef>
              <a:buChar char="-"/>
              <a:tabLst>
                <a:tab pos="756285" algn="l"/>
                <a:tab pos="756920" algn="l"/>
              </a:tabLst>
            </a:pPr>
            <a:r>
              <a:rPr sz="1600" spc="-10" dirty="0">
                <a:solidFill>
                  <a:srgbClr val="271D6C"/>
                </a:solidFill>
                <a:latin typeface="Calibri"/>
                <a:cs typeface="Calibri"/>
              </a:rPr>
              <a:t>Carbon accounts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6303" y="348488"/>
            <a:ext cx="1245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5" dirty="0"/>
              <a:t>Ou</a:t>
            </a:r>
            <a:r>
              <a:rPr spc="60" dirty="0"/>
              <a:t>t</a:t>
            </a:r>
            <a:r>
              <a:rPr spc="50" dirty="0"/>
              <a:t>li</a:t>
            </a:r>
            <a:r>
              <a:rPr spc="55" dirty="0"/>
              <a:t>n</a:t>
            </a:r>
            <a:r>
              <a:rPr dirty="0"/>
              <a:t>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224787"/>
            <a:ext cx="59651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SEEA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(System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of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Economic</a:t>
            </a:r>
            <a:r>
              <a:rPr sz="1600" spc="14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1600" spc="7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Environmental</a:t>
            </a:r>
            <a:r>
              <a:rPr sz="1600" spc="13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accounts)</a:t>
            </a:r>
            <a:r>
              <a:rPr sz="1600" spc="11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is</a:t>
            </a:r>
            <a:r>
              <a:rPr sz="1600" spc="7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71D6C"/>
                </a:solidFill>
                <a:latin typeface="Calibri"/>
                <a:cs typeface="Calibri"/>
              </a:rPr>
              <a:t>a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satellite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account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of</a:t>
            </a:r>
            <a:r>
              <a:rPr sz="1600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National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accounts.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2005098"/>
            <a:ext cx="4060190" cy="119634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SEEA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modules</a:t>
            </a:r>
            <a:r>
              <a:rPr sz="1600" spc="11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extent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the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NA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in</a:t>
            </a:r>
            <a:r>
              <a:rPr sz="16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different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ways:</a:t>
            </a:r>
            <a:endParaRPr sz="1600">
              <a:latin typeface="Calibri"/>
              <a:cs typeface="Calibri"/>
            </a:endParaRPr>
          </a:p>
          <a:p>
            <a:pPr marL="335280" indent="-119380">
              <a:lnSpc>
                <a:spcPct val="100000"/>
              </a:lnSpc>
              <a:spcBef>
                <a:spcPts val="385"/>
              </a:spcBef>
              <a:buChar char="-"/>
              <a:tabLst>
                <a:tab pos="335915" algn="l"/>
              </a:tabLst>
            </a:pP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Specific</a:t>
            </a:r>
            <a:r>
              <a:rPr sz="1600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monetary</a:t>
            </a:r>
            <a:r>
              <a:rPr sz="16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environmental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data</a:t>
            </a:r>
            <a:endParaRPr sz="1600">
              <a:latin typeface="Calibri"/>
              <a:cs typeface="Calibri"/>
            </a:endParaRPr>
          </a:p>
          <a:p>
            <a:pPr marL="335280" indent="-119380">
              <a:lnSpc>
                <a:spcPct val="100000"/>
              </a:lnSpc>
              <a:spcBef>
                <a:spcPts val="385"/>
              </a:spcBef>
              <a:buChar char="-"/>
              <a:tabLst>
                <a:tab pos="335915" algn="l"/>
              </a:tabLst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Physical</a:t>
            </a:r>
            <a:r>
              <a:rPr sz="1600" spc="6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dimension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to</a:t>
            </a:r>
            <a:r>
              <a:rPr sz="1600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monetary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data</a:t>
            </a:r>
            <a:endParaRPr sz="1600">
              <a:latin typeface="Calibri"/>
              <a:cs typeface="Calibri"/>
            </a:endParaRPr>
          </a:p>
          <a:p>
            <a:pPr marL="335280" indent="-119380">
              <a:lnSpc>
                <a:spcPct val="100000"/>
              </a:lnSpc>
              <a:spcBef>
                <a:spcPts val="385"/>
              </a:spcBef>
              <a:buChar char="-"/>
              <a:tabLst>
                <a:tab pos="335915" algn="l"/>
              </a:tabLst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Physical</a:t>
            </a:r>
            <a:r>
              <a:rPr sz="1600" spc="6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non-monetary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data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217" y="3517214"/>
            <a:ext cx="58470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Benefits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of</a:t>
            </a:r>
            <a:r>
              <a:rPr sz="1600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SEEA/NA</a:t>
            </a:r>
            <a:r>
              <a:rPr sz="1600" spc="12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combination: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71D6C"/>
                </a:solidFill>
                <a:latin typeface="Calibri"/>
                <a:cs typeface="Calibri"/>
              </a:rPr>
              <a:t>Total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is</a:t>
            </a:r>
            <a:r>
              <a:rPr sz="16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more</a:t>
            </a:r>
            <a:r>
              <a:rPr sz="16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than</a:t>
            </a:r>
            <a:r>
              <a:rPr sz="1600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the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sum</a:t>
            </a:r>
            <a:r>
              <a:rPr sz="1600" spc="7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of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its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parts.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Allows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271D6C"/>
                </a:solidFill>
                <a:latin typeface="Calibri"/>
                <a:cs typeface="Calibri"/>
              </a:rPr>
              <a:t>for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policy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relevant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30" dirty="0">
                <a:solidFill>
                  <a:srgbClr val="271D6C"/>
                </a:solidFill>
                <a:latin typeface="Calibri"/>
                <a:cs typeface="Calibri"/>
              </a:rPr>
              <a:t>economic-environmental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analysis.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46303" y="348488"/>
            <a:ext cx="34664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0" dirty="0"/>
              <a:t>SEEA</a:t>
            </a:r>
            <a:r>
              <a:rPr spc="70" dirty="0"/>
              <a:t> </a:t>
            </a:r>
            <a:r>
              <a:rPr spc="35" dirty="0"/>
              <a:t>and</a:t>
            </a:r>
            <a:r>
              <a:rPr spc="90" dirty="0"/>
              <a:t> </a:t>
            </a:r>
            <a:r>
              <a:rPr spc="35" dirty="0"/>
              <a:t>its</a:t>
            </a:r>
            <a:r>
              <a:rPr spc="80" dirty="0"/>
              <a:t> </a:t>
            </a:r>
            <a:r>
              <a:rPr spc="45" dirty="0"/>
              <a:t>benefits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93438" y="3240419"/>
            <a:ext cx="1639570" cy="770890"/>
          </a:xfrm>
          <a:prstGeom prst="rect">
            <a:avLst/>
          </a:prstGeom>
          <a:solidFill>
            <a:srgbClr val="E1EEDA"/>
          </a:solidFill>
        </p:spPr>
        <p:txBody>
          <a:bodyPr vert="horz" wrap="square" lIns="0" tIns="4445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35"/>
              </a:spcBef>
            </a:pPr>
            <a:r>
              <a:rPr sz="1100" spc="25" dirty="0">
                <a:latin typeface="Calibri"/>
                <a:cs typeface="Calibri"/>
              </a:rPr>
              <a:t>Assets</a:t>
            </a:r>
            <a:endParaRPr sz="1100">
              <a:latin typeface="Calibri"/>
              <a:cs typeface="Calibri"/>
            </a:endParaRPr>
          </a:p>
          <a:p>
            <a:pPr marL="19050">
              <a:lnSpc>
                <a:spcPct val="100000"/>
              </a:lnSpc>
              <a:spcBef>
                <a:spcPts val="200"/>
              </a:spcBef>
            </a:pPr>
            <a:r>
              <a:rPr sz="1100" spc="10" dirty="0">
                <a:latin typeface="Calibri"/>
                <a:cs typeface="Calibri"/>
              </a:rPr>
              <a:t>Waste</a:t>
            </a:r>
            <a:endParaRPr sz="1100">
              <a:latin typeface="Calibri"/>
              <a:cs typeface="Calibri"/>
            </a:endParaRPr>
          </a:p>
          <a:p>
            <a:pPr marL="19050" marR="70485">
              <a:lnSpc>
                <a:spcPct val="114799"/>
              </a:lnSpc>
            </a:pPr>
            <a:r>
              <a:rPr sz="1100" spc="20" dirty="0">
                <a:latin typeface="Calibri"/>
                <a:cs typeface="Calibri"/>
              </a:rPr>
              <a:t>Emissions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to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environment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Natural</a:t>
            </a:r>
            <a:r>
              <a:rPr sz="1100" spc="10" dirty="0">
                <a:latin typeface="Calibri"/>
                <a:cs typeface="Calibri"/>
              </a:rPr>
              <a:t> Capital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93439" y="1311341"/>
            <a:ext cx="1639570" cy="58039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370"/>
              </a:lnSpc>
            </a:pPr>
            <a:r>
              <a:rPr sz="1150" spc="5" dirty="0">
                <a:latin typeface="Calibri"/>
                <a:cs typeface="Calibri"/>
              </a:rPr>
              <a:t>Subsidies</a:t>
            </a:r>
            <a:endParaRPr sz="1150">
              <a:latin typeface="Calibri"/>
              <a:cs typeface="Calibri"/>
            </a:endParaRPr>
          </a:p>
          <a:p>
            <a:pPr marL="19050">
              <a:lnSpc>
                <a:spcPct val="100000"/>
              </a:lnSpc>
              <a:spcBef>
                <a:spcPts val="140"/>
              </a:spcBef>
            </a:pPr>
            <a:r>
              <a:rPr sz="1150" spc="-5" dirty="0">
                <a:latin typeface="Calibri"/>
                <a:cs typeface="Calibri"/>
              </a:rPr>
              <a:t>Taxes</a:t>
            </a:r>
            <a:endParaRPr sz="1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5"/>
              </a:spcBef>
              <a:tabLst>
                <a:tab pos="1638935" algn="l"/>
              </a:tabLst>
            </a:pPr>
            <a:r>
              <a:rPr sz="1150" u="sng" spc="-114" dirty="0">
                <a:uFill>
                  <a:solidFill>
                    <a:srgbClr val="D9E0F1"/>
                  </a:solidFill>
                </a:uFill>
                <a:latin typeface="Calibri"/>
                <a:cs typeface="Calibri"/>
              </a:rPr>
              <a:t> </a:t>
            </a:r>
            <a:r>
              <a:rPr sz="1150" u="sng" spc="-10" dirty="0">
                <a:uFill>
                  <a:solidFill>
                    <a:srgbClr val="D9E0F1"/>
                  </a:solidFill>
                </a:uFill>
                <a:latin typeface="Calibri"/>
                <a:cs typeface="Calibri"/>
              </a:rPr>
              <a:t>Environmental</a:t>
            </a:r>
            <a:r>
              <a:rPr sz="1150" u="sng" spc="-5" dirty="0">
                <a:uFill>
                  <a:solidFill>
                    <a:srgbClr val="D9E0F1"/>
                  </a:solidFill>
                </a:uFill>
                <a:latin typeface="Calibri"/>
                <a:cs typeface="Calibri"/>
              </a:rPr>
              <a:t> </a:t>
            </a:r>
            <a:r>
              <a:rPr sz="1150" u="sng" spc="-10" dirty="0">
                <a:uFill>
                  <a:solidFill>
                    <a:srgbClr val="D9E0F1"/>
                  </a:solidFill>
                </a:uFill>
                <a:latin typeface="Calibri"/>
                <a:cs typeface="Calibri"/>
              </a:rPr>
              <a:t>sector	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40200" y="1596008"/>
            <a:ext cx="2736850" cy="1191260"/>
          </a:xfrm>
          <a:custGeom>
            <a:avLst/>
            <a:gdLst/>
            <a:ahLst/>
            <a:cxnLst/>
            <a:rect l="l" t="t" r="r" b="b"/>
            <a:pathLst>
              <a:path w="2736850" h="1191260">
                <a:moveTo>
                  <a:pt x="2591689" y="8763"/>
                </a:moveTo>
                <a:lnTo>
                  <a:pt x="2506853" y="0"/>
                </a:lnTo>
                <a:lnTo>
                  <a:pt x="2518041" y="29641"/>
                </a:lnTo>
                <a:lnTo>
                  <a:pt x="213106" y="897382"/>
                </a:lnTo>
                <a:lnTo>
                  <a:pt x="217678" y="909320"/>
                </a:lnTo>
                <a:lnTo>
                  <a:pt x="2522550" y="41554"/>
                </a:lnTo>
                <a:lnTo>
                  <a:pt x="2533777" y="71247"/>
                </a:lnTo>
                <a:lnTo>
                  <a:pt x="2576499" y="25146"/>
                </a:lnTo>
                <a:lnTo>
                  <a:pt x="2591689" y="8763"/>
                </a:lnTo>
                <a:close/>
              </a:path>
              <a:path w="2736850" h="1191260">
                <a:moveTo>
                  <a:pt x="2736850" y="968883"/>
                </a:moveTo>
                <a:lnTo>
                  <a:pt x="2733713" y="967613"/>
                </a:lnTo>
                <a:lnTo>
                  <a:pt x="2657856" y="936879"/>
                </a:lnTo>
                <a:lnTo>
                  <a:pt x="2660345" y="968616"/>
                </a:lnTo>
                <a:lnTo>
                  <a:pt x="0" y="1178560"/>
                </a:lnTo>
                <a:lnTo>
                  <a:pt x="1016" y="1191260"/>
                </a:lnTo>
                <a:lnTo>
                  <a:pt x="2661335" y="981189"/>
                </a:lnTo>
                <a:lnTo>
                  <a:pt x="2663825" y="1012825"/>
                </a:lnTo>
                <a:lnTo>
                  <a:pt x="2736850" y="968883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18840" y="3069208"/>
            <a:ext cx="3427729" cy="577850"/>
          </a:xfrm>
          <a:custGeom>
            <a:avLst/>
            <a:gdLst/>
            <a:ahLst/>
            <a:cxnLst/>
            <a:rect l="l" t="t" r="r" b="b"/>
            <a:pathLst>
              <a:path w="3427729" h="577850">
                <a:moveTo>
                  <a:pt x="3351417" y="546132"/>
                </a:moveTo>
                <a:lnTo>
                  <a:pt x="3346450" y="577469"/>
                </a:lnTo>
                <a:lnTo>
                  <a:pt x="3427603" y="551815"/>
                </a:lnTo>
                <a:lnTo>
                  <a:pt x="3422469" y="548132"/>
                </a:lnTo>
                <a:lnTo>
                  <a:pt x="3363976" y="548132"/>
                </a:lnTo>
                <a:lnTo>
                  <a:pt x="3351417" y="546132"/>
                </a:lnTo>
                <a:close/>
              </a:path>
              <a:path w="3427729" h="577850">
                <a:moveTo>
                  <a:pt x="3353411" y="533553"/>
                </a:moveTo>
                <a:lnTo>
                  <a:pt x="3351417" y="546132"/>
                </a:lnTo>
                <a:lnTo>
                  <a:pt x="3363976" y="548132"/>
                </a:lnTo>
                <a:lnTo>
                  <a:pt x="3366008" y="535559"/>
                </a:lnTo>
                <a:lnTo>
                  <a:pt x="3353411" y="533553"/>
                </a:lnTo>
                <a:close/>
              </a:path>
              <a:path w="3427729" h="577850">
                <a:moveTo>
                  <a:pt x="3358388" y="502158"/>
                </a:moveTo>
                <a:lnTo>
                  <a:pt x="3353411" y="533553"/>
                </a:lnTo>
                <a:lnTo>
                  <a:pt x="3366008" y="535559"/>
                </a:lnTo>
                <a:lnTo>
                  <a:pt x="3363976" y="548132"/>
                </a:lnTo>
                <a:lnTo>
                  <a:pt x="3422469" y="548132"/>
                </a:lnTo>
                <a:lnTo>
                  <a:pt x="3358388" y="502158"/>
                </a:lnTo>
                <a:close/>
              </a:path>
              <a:path w="3427729" h="577850">
                <a:moveTo>
                  <a:pt x="2032" y="0"/>
                </a:moveTo>
                <a:lnTo>
                  <a:pt x="0" y="12446"/>
                </a:lnTo>
                <a:lnTo>
                  <a:pt x="3351417" y="546132"/>
                </a:lnTo>
                <a:lnTo>
                  <a:pt x="3353411" y="533553"/>
                </a:lnTo>
                <a:lnTo>
                  <a:pt x="2032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893439" y="2286701"/>
            <a:ext cx="1639570" cy="580390"/>
          </a:xfrm>
          <a:prstGeom prst="rect">
            <a:avLst/>
          </a:prstGeom>
          <a:solidFill>
            <a:srgbClr val="D9E0F1"/>
          </a:solidFill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370"/>
              </a:lnSpc>
            </a:pPr>
            <a:r>
              <a:rPr sz="1150" spc="-10" dirty="0">
                <a:latin typeface="Calibri"/>
                <a:cs typeface="Calibri"/>
              </a:rPr>
              <a:t>Energy</a:t>
            </a:r>
            <a:endParaRPr sz="1150">
              <a:latin typeface="Calibri"/>
              <a:cs typeface="Calibri"/>
            </a:endParaRPr>
          </a:p>
          <a:p>
            <a:pPr marL="19050">
              <a:lnSpc>
                <a:spcPct val="100000"/>
              </a:lnSpc>
              <a:spcBef>
                <a:spcPts val="140"/>
              </a:spcBef>
            </a:pPr>
            <a:r>
              <a:rPr sz="1150" spc="-15" dirty="0">
                <a:latin typeface="Calibri"/>
                <a:cs typeface="Calibri"/>
              </a:rPr>
              <a:t>Material </a:t>
            </a:r>
            <a:r>
              <a:rPr sz="1150" spc="10" dirty="0">
                <a:latin typeface="Calibri"/>
                <a:cs typeface="Calibri"/>
              </a:rPr>
              <a:t>flows</a:t>
            </a:r>
            <a:r>
              <a:rPr sz="1150" spc="-50" dirty="0">
                <a:latin typeface="Calibri"/>
                <a:cs typeface="Calibri"/>
              </a:rPr>
              <a:t> </a:t>
            </a:r>
            <a:r>
              <a:rPr sz="1150" spc="-15" dirty="0">
                <a:latin typeface="Calibri"/>
                <a:cs typeface="Calibri"/>
              </a:rPr>
              <a:t>(MFA)</a:t>
            </a:r>
            <a:endParaRPr sz="1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5"/>
              </a:spcBef>
              <a:tabLst>
                <a:tab pos="1638935" algn="l"/>
              </a:tabLst>
            </a:pPr>
            <a:r>
              <a:rPr sz="1150" u="sng" spc="-114" dirty="0">
                <a:uFill>
                  <a:solidFill>
                    <a:srgbClr val="E1EEDA"/>
                  </a:solidFill>
                </a:uFill>
                <a:latin typeface="Calibri"/>
                <a:cs typeface="Calibri"/>
              </a:rPr>
              <a:t> </a:t>
            </a:r>
            <a:r>
              <a:rPr sz="1150" u="sng" spc="-15" dirty="0">
                <a:uFill>
                  <a:solidFill>
                    <a:srgbClr val="E1EEDA"/>
                  </a:solidFill>
                </a:uFill>
                <a:latin typeface="Calibri"/>
                <a:cs typeface="Calibri"/>
              </a:rPr>
              <a:t>Water	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348488"/>
            <a:ext cx="62731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" dirty="0"/>
              <a:t>Policy</a:t>
            </a:r>
            <a:r>
              <a:rPr spc="114" dirty="0"/>
              <a:t> </a:t>
            </a:r>
            <a:r>
              <a:rPr spc="40" dirty="0"/>
              <a:t>application</a:t>
            </a:r>
            <a:r>
              <a:rPr spc="105" dirty="0"/>
              <a:t> </a:t>
            </a:r>
            <a:r>
              <a:rPr spc="30" dirty="0"/>
              <a:t>1:</a:t>
            </a:r>
            <a:r>
              <a:rPr spc="95" dirty="0"/>
              <a:t> </a:t>
            </a:r>
            <a:r>
              <a:rPr spc="40" dirty="0"/>
              <a:t>Circular</a:t>
            </a:r>
            <a:r>
              <a:rPr spc="95" dirty="0"/>
              <a:t> </a:t>
            </a:r>
            <a:r>
              <a:rPr spc="35" dirty="0"/>
              <a:t>economy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02352" y="0"/>
            <a:ext cx="4041775" cy="5143500"/>
            <a:chOff x="5102352" y="0"/>
            <a:chExt cx="4041775" cy="51435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43472" y="915924"/>
              <a:ext cx="2066544" cy="138683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84545" y="2342388"/>
              <a:ext cx="1260902" cy="126125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02352" y="3770376"/>
              <a:ext cx="3198876" cy="1024128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546303" y="887374"/>
            <a:ext cx="3917315" cy="392811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b="1" spc="15" dirty="0">
                <a:solidFill>
                  <a:srgbClr val="271D6C"/>
                </a:solidFill>
                <a:latin typeface="Calibri"/>
                <a:cs typeface="Calibri"/>
              </a:rPr>
              <a:t>Dutch</a:t>
            </a:r>
            <a:r>
              <a:rPr sz="1600" b="1" spc="11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20" dirty="0">
                <a:solidFill>
                  <a:srgbClr val="271D6C"/>
                </a:solidFill>
                <a:latin typeface="Calibri"/>
                <a:cs typeface="Calibri"/>
              </a:rPr>
              <a:t>Circular</a:t>
            </a:r>
            <a:r>
              <a:rPr sz="1600" b="1" spc="11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20" dirty="0">
                <a:solidFill>
                  <a:srgbClr val="271D6C"/>
                </a:solidFill>
                <a:latin typeface="Calibri"/>
                <a:cs typeface="Calibri"/>
              </a:rPr>
              <a:t>economy</a:t>
            </a:r>
            <a:r>
              <a:rPr sz="1600" b="1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15" dirty="0">
                <a:solidFill>
                  <a:srgbClr val="271D6C"/>
                </a:solidFill>
                <a:latin typeface="Calibri"/>
                <a:cs typeface="Calibri"/>
              </a:rPr>
              <a:t>program: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dirty="0">
                <a:solidFill>
                  <a:srgbClr val="271D6C"/>
                </a:solidFill>
                <a:latin typeface="Calibri"/>
                <a:cs typeface="Calibri"/>
              </a:rPr>
              <a:t>Target: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50%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reduction</a:t>
            </a:r>
            <a:r>
              <a:rPr sz="1600" spc="12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of</a:t>
            </a:r>
            <a:r>
              <a:rPr sz="1600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abiotic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resources</a:t>
            </a:r>
            <a:r>
              <a:rPr sz="1600" spc="13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in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2030.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15" dirty="0">
                <a:solidFill>
                  <a:srgbClr val="271D6C"/>
                </a:solidFill>
                <a:latin typeface="Calibri"/>
                <a:cs typeface="Calibri"/>
              </a:rPr>
              <a:t>EU</a:t>
            </a:r>
            <a:r>
              <a:rPr sz="1600" b="1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25" dirty="0">
                <a:solidFill>
                  <a:srgbClr val="271D6C"/>
                </a:solidFill>
                <a:latin typeface="Calibri"/>
                <a:cs typeface="Calibri"/>
              </a:rPr>
              <a:t>action</a:t>
            </a:r>
            <a:r>
              <a:rPr sz="1600" b="1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20" dirty="0">
                <a:solidFill>
                  <a:srgbClr val="271D6C"/>
                </a:solidFill>
                <a:latin typeface="Calibri"/>
                <a:cs typeface="Calibri"/>
              </a:rPr>
              <a:t>plan</a:t>
            </a:r>
            <a:r>
              <a:rPr sz="1600" b="1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10" dirty="0">
                <a:solidFill>
                  <a:srgbClr val="271D6C"/>
                </a:solidFill>
                <a:latin typeface="Calibri"/>
                <a:cs typeface="Calibri"/>
              </a:rPr>
              <a:t>for</a:t>
            </a:r>
            <a:r>
              <a:rPr sz="1600" b="1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15" dirty="0">
                <a:solidFill>
                  <a:srgbClr val="271D6C"/>
                </a:solidFill>
                <a:latin typeface="Calibri"/>
                <a:cs typeface="Calibri"/>
              </a:rPr>
              <a:t>the</a:t>
            </a:r>
            <a:r>
              <a:rPr sz="1600" b="1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20" dirty="0">
                <a:solidFill>
                  <a:srgbClr val="271D6C"/>
                </a:solidFill>
                <a:latin typeface="Calibri"/>
                <a:cs typeface="Calibri"/>
              </a:rPr>
              <a:t>Circular</a:t>
            </a:r>
            <a:r>
              <a:rPr sz="1600" b="1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15" dirty="0">
                <a:solidFill>
                  <a:srgbClr val="271D6C"/>
                </a:solidFill>
                <a:latin typeface="Calibri"/>
                <a:cs typeface="Calibri"/>
              </a:rPr>
              <a:t>Economy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b="1" spc="-5" dirty="0">
                <a:solidFill>
                  <a:srgbClr val="271D6C"/>
                </a:solidFill>
                <a:latin typeface="Calibri"/>
                <a:cs typeface="Calibri"/>
              </a:rPr>
              <a:t>&amp;</a:t>
            </a:r>
            <a:r>
              <a:rPr sz="1600" b="1" spc="6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15" dirty="0">
                <a:solidFill>
                  <a:srgbClr val="271D6C"/>
                </a:solidFill>
                <a:latin typeface="Calibri"/>
                <a:cs typeface="Calibri"/>
              </a:rPr>
              <a:t>EU</a:t>
            </a:r>
            <a:r>
              <a:rPr sz="1600" b="1" spc="5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20" dirty="0">
                <a:solidFill>
                  <a:srgbClr val="271D6C"/>
                </a:solidFill>
                <a:latin typeface="Calibri"/>
                <a:cs typeface="Calibri"/>
              </a:rPr>
              <a:t>Green</a:t>
            </a:r>
            <a:r>
              <a:rPr sz="1600" b="1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20" dirty="0">
                <a:solidFill>
                  <a:srgbClr val="271D6C"/>
                </a:solidFill>
                <a:latin typeface="Calibri"/>
                <a:cs typeface="Calibri"/>
              </a:rPr>
              <a:t>Deal</a:t>
            </a:r>
            <a:endParaRPr sz="1600">
              <a:latin typeface="Calibri"/>
              <a:cs typeface="Calibri"/>
            </a:endParaRPr>
          </a:p>
          <a:p>
            <a:pPr marL="12700" marR="502920">
              <a:lnSpc>
                <a:spcPct val="100000"/>
              </a:lnSpc>
              <a:spcBef>
                <a:spcPts val="390"/>
              </a:spcBef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Focuses</a:t>
            </a:r>
            <a:r>
              <a:rPr sz="16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not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only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on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energy</a:t>
            </a:r>
            <a:r>
              <a:rPr sz="16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but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also</a:t>
            </a:r>
            <a:r>
              <a:rPr sz="1600" spc="7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on </a:t>
            </a:r>
            <a:r>
              <a:rPr sz="1600" spc="-34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materials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20" dirty="0">
                <a:solidFill>
                  <a:srgbClr val="271D6C"/>
                </a:solidFill>
                <a:latin typeface="Calibri"/>
                <a:cs typeface="Calibri"/>
              </a:rPr>
              <a:t>Sustainable</a:t>
            </a:r>
            <a:r>
              <a:rPr sz="1600" b="1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20" dirty="0">
                <a:solidFill>
                  <a:srgbClr val="271D6C"/>
                </a:solidFill>
                <a:latin typeface="Calibri"/>
                <a:cs typeface="Calibri"/>
              </a:rPr>
              <a:t>Development</a:t>
            </a:r>
            <a:r>
              <a:rPr sz="1600" b="1" spc="12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25" dirty="0">
                <a:solidFill>
                  <a:srgbClr val="271D6C"/>
                </a:solidFill>
                <a:latin typeface="Calibri"/>
                <a:cs typeface="Calibri"/>
              </a:rPr>
              <a:t>Goals</a:t>
            </a:r>
            <a:r>
              <a:rPr sz="1600" b="1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b="1" spc="20" dirty="0">
                <a:solidFill>
                  <a:srgbClr val="271D6C"/>
                </a:solidFill>
                <a:latin typeface="Calibri"/>
                <a:cs typeface="Calibri"/>
              </a:rPr>
              <a:t>(SDGs):</a:t>
            </a:r>
            <a:endParaRPr sz="1600">
              <a:latin typeface="Calibri"/>
              <a:cs typeface="Calibri"/>
            </a:endParaRPr>
          </a:p>
          <a:p>
            <a:pPr marL="12700" marR="541655">
              <a:lnSpc>
                <a:spcPct val="100000"/>
              </a:lnSpc>
              <a:spcBef>
                <a:spcPts val="385"/>
              </a:spcBef>
            </a:pPr>
            <a:r>
              <a:rPr sz="1600" b="1" spc="10" dirty="0">
                <a:solidFill>
                  <a:srgbClr val="271D6C"/>
                </a:solidFill>
                <a:latin typeface="Calibri"/>
                <a:cs typeface="Calibri"/>
              </a:rPr>
              <a:t>08</a:t>
            </a:r>
            <a:r>
              <a:rPr sz="1600" b="1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Decent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71D6C"/>
                </a:solidFill>
                <a:latin typeface="Calibri"/>
                <a:cs typeface="Calibri"/>
              </a:rPr>
              <a:t>Work</a:t>
            </a:r>
            <a:r>
              <a:rPr sz="1600" spc="12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1600" spc="6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Economic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Growth </a:t>
            </a:r>
            <a:r>
              <a:rPr sz="1600" spc="-34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(resource</a:t>
            </a:r>
            <a:r>
              <a:rPr sz="16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efficiency;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decoupling)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b="1" spc="10" dirty="0">
                <a:solidFill>
                  <a:srgbClr val="271D6C"/>
                </a:solidFill>
                <a:latin typeface="Calibri"/>
                <a:cs typeface="Calibri"/>
              </a:rPr>
              <a:t>12</a:t>
            </a:r>
            <a:r>
              <a:rPr sz="1600" b="1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Responsible</a:t>
            </a:r>
            <a:r>
              <a:rPr sz="1600" spc="11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Consumption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1600" spc="7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Production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(use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of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resources;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waste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recycling)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46303" y="351536"/>
            <a:ext cx="633857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40" dirty="0"/>
              <a:t>Policy</a:t>
            </a:r>
            <a:r>
              <a:rPr sz="2600" spc="95" dirty="0"/>
              <a:t> </a:t>
            </a:r>
            <a:r>
              <a:rPr sz="2600" spc="45" dirty="0"/>
              <a:t>questions</a:t>
            </a:r>
            <a:r>
              <a:rPr sz="2600" spc="110" dirty="0"/>
              <a:t> </a:t>
            </a:r>
            <a:r>
              <a:rPr sz="2600" spc="35" dirty="0"/>
              <a:t>regarding</a:t>
            </a:r>
            <a:r>
              <a:rPr sz="2600" spc="145" dirty="0"/>
              <a:t> </a:t>
            </a:r>
            <a:r>
              <a:rPr sz="2600" spc="40" dirty="0"/>
              <a:t>circular</a:t>
            </a:r>
            <a:r>
              <a:rPr sz="2600" spc="110" dirty="0"/>
              <a:t> </a:t>
            </a:r>
            <a:r>
              <a:rPr sz="2600" spc="40" dirty="0"/>
              <a:t>economy</a:t>
            </a: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207009"/>
            <a:ext cx="38760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" dirty="0"/>
              <a:t>Material</a:t>
            </a:r>
            <a:r>
              <a:rPr spc="95" dirty="0"/>
              <a:t> </a:t>
            </a:r>
            <a:r>
              <a:rPr spc="35" dirty="0"/>
              <a:t>flows</a:t>
            </a:r>
            <a:r>
              <a:rPr spc="120" dirty="0"/>
              <a:t> </a:t>
            </a:r>
            <a:r>
              <a:rPr dirty="0"/>
              <a:t>-</a:t>
            </a:r>
            <a:r>
              <a:rPr spc="80" dirty="0"/>
              <a:t> </a:t>
            </a:r>
            <a:r>
              <a:rPr spc="25" dirty="0"/>
              <a:t>Sankey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906780"/>
            <a:ext cx="5417820" cy="403707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453121" y="1204722"/>
            <a:ext cx="1097280" cy="64643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29844" rIns="0" bIns="0" rtlCol="0">
            <a:spAutoFit/>
          </a:bodyPr>
          <a:lstStyle/>
          <a:p>
            <a:pPr marL="91440" marR="171450">
              <a:lnSpc>
                <a:spcPct val="100000"/>
              </a:lnSpc>
              <a:spcBef>
                <a:spcPts val="234"/>
              </a:spcBef>
            </a:pPr>
            <a:r>
              <a:rPr sz="1800" spc="-25" dirty="0">
                <a:latin typeface="Calibri"/>
                <a:cs typeface="Calibri"/>
              </a:rPr>
              <a:t>Waste 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ac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ou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669" y="965453"/>
            <a:ext cx="6922134" cy="3119755"/>
          </a:xfrm>
          <a:custGeom>
            <a:avLst/>
            <a:gdLst/>
            <a:ahLst/>
            <a:cxnLst/>
            <a:rect l="l" t="t" r="r" b="b"/>
            <a:pathLst>
              <a:path w="6922134" h="3119754">
                <a:moveTo>
                  <a:pt x="1126236" y="1679448"/>
                </a:moveTo>
                <a:lnTo>
                  <a:pt x="1126919" y="1615295"/>
                </a:lnTo>
                <a:lnTo>
                  <a:pt x="1128952" y="1551862"/>
                </a:lnTo>
                <a:lnTo>
                  <a:pt x="1132304" y="1489206"/>
                </a:lnTo>
                <a:lnTo>
                  <a:pt x="1136948" y="1427385"/>
                </a:lnTo>
                <a:lnTo>
                  <a:pt x="1142854" y="1366459"/>
                </a:lnTo>
                <a:lnTo>
                  <a:pt x="1149996" y="1306485"/>
                </a:lnTo>
                <a:lnTo>
                  <a:pt x="1158343" y="1247523"/>
                </a:lnTo>
                <a:lnTo>
                  <a:pt x="1167867" y="1189631"/>
                </a:lnTo>
                <a:lnTo>
                  <a:pt x="1178541" y="1132867"/>
                </a:lnTo>
                <a:lnTo>
                  <a:pt x="1190334" y="1077291"/>
                </a:lnTo>
                <a:lnTo>
                  <a:pt x="1203220" y="1022959"/>
                </a:lnTo>
                <a:lnTo>
                  <a:pt x="1217169" y="969932"/>
                </a:lnTo>
                <a:lnTo>
                  <a:pt x="1232153" y="918267"/>
                </a:lnTo>
                <a:lnTo>
                  <a:pt x="1248143" y="868023"/>
                </a:lnTo>
                <a:lnTo>
                  <a:pt x="1265110" y="819259"/>
                </a:lnTo>
                <a:lnTo>
                  <a:pt x="1283027" y="772033"/>
                </a:lnTo>
                <a:lnTo>
                  <a:pt x="1301865" y="726404"/>
                </a:lnTo>
                <a:lnTo>
                  <a:pt x="1321594" y="682430"/>
                </a:lnTo>
                <a:lnTo>
                  <a:pt x="1342188" y="640170"/>
                </a:lnTo>
                <a:lnTo>
                  <a:pt x="1363616" y="599682"/>
                </a:lnTo>
                <a:lnTo>
                  <a:pt x="1385852" y="561025"/>
                </a:lnTo>
                <a:lnTo>
                  <a:pt x="1408865" y="524257"/>
                </a:lnTo>
                <a:lnTo>
                  <a:pt x="1432628" y="489437"/>
                </a:lnTo>
                <a:lnTo>
                  <a:pt x="1457111" y="456624"/>
                </a:lnTo>
                <a:lnTo>
                  <a:pt x="1482288" y="425875"/>
                </a:lnTo>
                <a:lnTo>
                  <a:pt x="1508128" y="397250"/>
                </a:lnTo>
                <a:lnTo>
                  <a:pt x="1561687" y="346605"/>
                </a:lnTo>
                <a:lnTo>
                  <a:pt x="1617559" y="305156"/>
                </a:lnTo>
                <a:lnTo>
                  <a:pt x="1675516" y="273372"/>
                </a:lnTo>
                <a:lnTo>
                  <a:pt x="1735332" y="251721"/>
                </a:lnTo>
                <a:lnTo>
                  <a:pt x="1796776" y="240671"/>
                </a:lnTo>
                <a:lnTo>
                  <a:pt x="1828038" y="239268"/>
                </a:lnTo>
                <a:lnTo>
                  <a:pt x="1859299" y="240671"/>
                </a:lnTo>
                <a:lnTo>
                  <a:pt x="1920743" y="251721"/>
                </a:lnTo>
                <a:lnTo>
                  <a:pt x="1980559" y="273372"/>
                </a:lnTo>
                <a:lnTo>
                  <a:pt x="2038516" y="305156"/>
                </a:lnTo>
                <a:lnTo>
                  <a:pt x="2094388" y="346605"/>
                </a:lnTo>
                <a:lnTo>
                  <a:pt x="2147947" y="397250"/>
                </a:lnTo>
                <a:lnTo>
                  <a:pt x="2173787" y="425875"/>
                </a:lnTo>
                <a:lnTo>
                  <a:pt x="2198964" y="456624"/>
                </a:lnTo>
                <a:lnTo>
                  <a:pt x="2223447" y="489437"/>
                </a:lnTo>
                <a:lnTo>
                  <a:pt x="2247210" y="524257"/>
                </a:lnTo>
                <a:lnTo>
                  <a:pt x="2270223" y="561025"/>
                </a:lnTo>
                <a:lnTo>
                  <a:pt x="2292459" y="599682"/>
                </a:lnTo>
                <a:lnTo>
                  <a:pt x="2313887" y="640170"/>
                </a:lnTo>
                <a:lnTo>
                  <a:pt x="2334481" y="682430"/>
                </a:lnTo>
                <a:lnTo>
                  <a:pt x="2354210" y="726404"/>
                </a:lnTo>
                <a:lnTo>
                  <a:pt x="2373048" y="772033"/>
                </a:lnTo>
                <a:lnTo>
                  <a:pt x="2390965" y="819259"/>
                </a:lnTo>
                <a:lnTo>
                  <a:pt x="2407932" y="868023"/>
                </a:lnTo>
                <a:lnTo>
                  <a:pt x="2423922" y="918267"/>
                </a:lnTo>
                <a:lnTo>
                  <a:pt x="2438906" y="969932"/>
                </a:lnTo>
                <a:lnTo>
                  <a:pt x="2452855" y="1022959"/>
                </a:lnTo>
                <a:lnTo>
                  <a:pt x="2465741" y="1077291"/>
                </a:lnTo>
                <a:lnTo>
                  <a:pt x="2477534" y="1132867"/>
                </a:lnTo>
                <a:lnTo>
                  <a:pt x="2488208" y="1189631"/>
                </a:lnTo>
                <a:lnTo>
                  <a:pt x="2497732" y="1247523"/>
                </a:lnTo>
                <a:lnTo>
                  <a:pt x="2506079" y="1306485"/>
                </a:lnTo>
                <a:lnTo>
                  <a:pt x="2513221" y="1366459"/>
                </a:lnTo>
                <a:lnTo>
                  <a:pt x="2519127" y="1427385"/>
                </a:lnTo>
                <a:lnTo>
                  <a:pt x="2523771" y="1489206"/>
                </a:lnTo>
                <a:lnTo>
                  <a:pt x="2527123" y="1551862"/>
                </a:lnTo>
                <a:lnTo>
                  <a:pt x="2529156" y="1615295"/>
                </a:lnTo>
                <a:lnTo>
                  <a:pt x="2529840" y="1679448"/>
                </a:lnTo>
                <a:lnTo>
                  <a:pt x="2529156" y="1743600"/>
                </a:lnTo>
                <a:lnTo>
                  <a:pt x="2527123" y="1807033"/>
                </a:lnTo>
                <a:lnTo>
                  <a:pt x="2523771" y="1869689"/>
                </a:lnTo>
                <a:lnTo>
                  <a:pt x="2519127" y="1931510"/>
                </a:lnTo>
                <a:lnTo>
                  <a:pt x="2513221" y="1992436"/>
                </a:lnTo>
                <a:lnTo>
                  <a:pt x="2506079" y="2052410"/>
                </a:lnTo>
                <a:lnTo>
                  <a:pt x="2497732" y="2111372"/>
                </a:lnTo>
                <a:lnTo>
                  <a:pt x="2488208" y="2169264"/>
                </a:lnTo>
                <a:lnTo>
                  <a:pt x="2477534" y="2226028"/>
                </a:lnTo>
                <a:lnTo>
                  <a:pt x="2465741" y="2281604"/>
                </a:lnTo>
                <a:lnTo>
                  <a:pt x="2452855" y="2335936"/>
                </a:lnTo>
                <a:lnTo>
                  <a:pt x="2438906" y="2388963"/>
                </a:lnTo>
                <a:lnTo>
                  <a:pt x="2423922" y="2440628"/>
                </a:lnTo>
                <a:lnTo>
                  <a:pt x="2407932" y="2490872"/>
                </a:lnTo>
                <a:lnTo>
                  <a:pt x="2390965" y="2539636"/>
                </a:lnTo>
                <a:lnTo>
                  <a:pt x="2373048" y="2586862"/>
                </a:lnTo>
                <a:lnTo>
                  <a:pt x="2354210" y="2632491"/>
                </a:lnTo>
                <a:lnTo>
                  <a:pt x="2334481" y="2676465"/>
                </a:lnTo>
                <a:lnTo>
                  <a:pt x="2313887" y="2718725"/>
                </a:lnTo>
                <a:lnTo>
                  <a:pt x="2292459" y="2759213"/>
                </a:lnTo>
                <a:lnTo>
                  <a:pt x="2270223" y="2797870"/>
                </a:lnTo>
                <a:lnTo>
                  <a:pt x="2247210" y="2834638"/>
                </a:lnTo>
                <a:lnTo>
                  <a:pt x="2223447" y="2869458"/>
                </a:lnTo>
                <a:lnTo>
                  <a:pt x="2198964" y="2902271"/>
                </a:lnTo>
                <a:lnTo>
                  <a:pt x="2173787" y="2933020"/>
                </a:lnTo>
                <a:lnTo>
                  <a:pt x="2147947" y="2961645"/>
                </a:lnTo>
                <a:lnTo>
                  <a:pt x="2094388" y="3012290"/>
                </a:lnTo>
                <a:lnTo>
                  <a:pt x="2038516" y="3053739"/>
                </a:lnTo>
                <a:lnTo>
                  <a:pt x="1980559" y="3085523"/>
                </a:lnTo>
                <a:lnTo>
                  <a:pt x="1920743" y="3107174"/>
                </a:lnTo>
                <a:lnTo>
                  <a:pt x="1859299" y="3118224"/>
                </a:lnTo>
                <a:lnTo>
                  <a:pt x="1828038" y="3119628"/>
                </a:lnTo>
                <a:lnTo>
                  <a:pt x="1796776" y="3118224"/>
                </a:lnTo>
                <a:lnTo>
                  <a:pt x="1735332" y="3107174"/>
                </a:lnTo>
                <a:lnTo>
                  <a:pt x="1675516" y="3085523"/>
                </a:lnTo>
                <a:lnTo>
                  <a:pt x="1617559" y="3053739"/>
                </a:lnTo>
                <a:lnTo>
                  <a:pt x="1561687" y="3012290"/>
                </a:lnTo>
                <a:lnTo>
                  <a:pt x="1508128" y="2961645"/>
                </a:lnTo>
                <a:lnTo>
                  <a:pt x="1482288" y="2933020"/>
                </a:lnTo>
                <a:lnTo>
                  <a:pt x="1457111" y="2902271"/>
                </a:lnTo>
                <a:lnTo>
                  <a:pt x="1432628" y="2869458"/>
                </a:lnTo>
                <a:lnTo>
                  <a:pt x="1408865" y="2834638"/>
                </a:lnTo>
                <a:lnTo>
                  <a:pt x="1385852" y="2797870"/>
                </a:lnTo>
                <a:lnTo>
                  <a:pt x="1363616" y="2759213"/>
                </a:lnTo>
                <a:lnTo>
                  <a:pt x="1342188" y="2718725"/>
                </a:lnTo>
                <a:lnTo>
                  <a:pt x="1321594" y="2676465"/>
                </a:lnTo>
                <a:lnTo>
                  <a:pt x="1301865" y="2632491"/>
                </a:lnTo>
                <a:lnTo>
                  <a:pt x="1283027" y="2586862"/>
                </a:lnTo>
                <a:lnTo>
                  <a:pt x="1265110" y="2539636"/>
                </a:lnTo>
                <a:lnTo>
                  <a:pt x="1248143" y="2490872"/>
                </a:lnTo>
                <a:lnTo>
                  <a:pt x="1232153" y="2440628"/>
                </a:lnTo>
                <a:lnTo>
                  <a:pt x="1217169" y="2388963"/>
                </a:lnTo>
                <a:lnTo>
                  <a:pt x="1203220" y="2335936"/>
                </a:lnTo>
                <a:lnTo>
                  <a:pt x="1190334" y="2281604"/>
                </a:lnTo>
                <a:lnTo>
                  <a:pt x="1178541" y="2226028"/>
                </a:lnTo>
                <a:lnTo>
                  <a:pt x="1167867" y="2169264"/>
                </a:lnTo>
                <a:lnTo>
                  <a:pt x="1158343" y="2111372"/>
                </a:lnTo>
                <a:lnTo>
                  <a:pt x="1149996" y="2052410"/>
                </a:lnTo>
                <a:lnTo>
                  <a:pt x="1142854" y="1992436"/>
                </a:lnTo>
                <a:lnTo>
                  <a:pt x="1136948" y="1931510"/>
                </a:lnTo>
                <a:lnTo>
                  <a:pt x="1132304" y="1869689"/>
                </a:lnTo>
                <a:lnTo>
                  <a:pt x="1128952" y="1807033"/>
                </a:lnTo>
                <a:lnTo>
                  <a:pt x="1126919" y="1743600"/>
                </a:lnTo>
                <a:lnTo>
                  <a:pt x="1126236" y="1679448"/>
                </a:lnTo>
                <a:close/>
              </a:path>
              <a:path w="6922134" h="3119754">
                <a:moveTo>
                  <a:pt x="5338571" y="742950"/>
                </a:moveTo>
                <a:lnTo>
                  <a:pt x="5347156" y="668529"/>
                </a:lnTo>
                <a:lnTo>
                  <a:pt x="5372091" y="597496"/>
                </a:lnTo>
                <a:lnTo>
                  <a:pt x="5390309" y="563493"/>
                </a:lnTo>
                <a:lnTo>
                  <a:pt x="5412155" y="530630"/>
                </a:lnTo>
                <a:lnTo>
                  <a:pt x="5437476" y="499003"/>
                </a:lnTo>
                <a:lnTo>
                  <a:pt x="5466120" y="468710"/>
                </a:lnTo>
                <a:lnTo>
                  <a:pt x="5497934" y="439848"/>
                </a:lnTo>
                <a:lnTo>
                  <a:pt x="5532764" y="412516"/>
                </a:lnTo>
                <a:lnTo>
                  <a:pt x="5570458" y="386810"/>
                </a:lnTo>
                <a:lnTo>
                  <a:pt x="5610861" y="362828"/>
                </a:lnTo>
                <a:lnTo>
                  <a:pt x="5653822" y="340667"/>
                </a:lnTo>
                <a:lnTo>
                  <a:pt x="5699188" y="320425"/>
                </a:lnTo>
                <a:lnTo>
                  <a:pt x="5746804" y="302200"/>
                </a:lnTo>
                <a:lnTo>
                  <a:pt x="5796518" y="286088"/>
                </a:lnTo>
                <a:lnTo>
                  <a:pt x="5848177" y="272188"/>
                </a:lnTo>
                <a:lnTo>
                  <a:pt x="5901628" y="260597"/>
                </a:lnTo>
                <a:lnTo>
                  <a:pt x="5956718" y="251411"/>
                </a:lnTo>
                <a:lnTo>
                  <a:pt x="6013294" y="244730"/>
                </a:lnTo>
                <a:lnTo>
                  <a:pt x="6071202" y="240649"/>
                </a:lnTo>
                <a:lnTo>
                  <a:pt x="6130290" y="239268"/>
                </a:lnTo>
                <a:lnTo>
                  <a:pt x="6189377" y="240649"/>
                </a:lnTo>
                <a:lnTo>
                  <a:pt x="6247285" y="244730"/>
                </a:lnTo>
                <a:lnTo>
                  <a:pt x="6303861" y="251411"/>
                </a:lnTo>
                <a:lnTo>
                  <a:pt x="6358951" y="260597"/>
                </a:lnTo>
                <a:lnTo>
                  <a:pt x="6412402" y="272188"/>
                </a:lnTo>
                <a:lnTo>
                  <a:pt x="6464061" y="286088"/>
                </a:lnTo>
                <a:lnTo>
                  <a:pt x="6513775" y="302200"/>
                </a:lnTo>
                <a:lnTo>
                  <a:pt x="6561391" y="320425"/>
                </a:lnTo>
                <a:lnTo>
                  <a:pt x="6606757" y="340667"/>
                </a:lnTo>
                <a:lnTo>
                  <a:pt x="6649718" y="362828"/>
                </a:lnTo>
                <a:lnTo>
                  <a:pt x="6690121" y="386810"/>
                </a:lnTo>
                <a:lnTo>
                  <a:pt x="6727815" y="412516"/>
                </a:lnTo>
                <a:lnTo>
                  <a:pt x="6762645" y="439848"/>
                </a:lnTo>
                <a:lnTo>
                  <a:pt x="6794459" y="468710"/>
                </a:lnTo>
                <a:lnTo>
                  <a:pt x="6823103" y="499003"/>
                </a:lnTo>
                <a:lnTo>
                  <a:pt x="6848424" y="530630"/>
                </a:lnTo>
                <a:lnTo>
                  <a:pt x="6870270" y="563493"/>
                </a:lnTo>
                <a:lnTo>
                  <a:pt x="6888488" y="597496"/>
                </a:lnTo>
                <a:lnTo>
                  <a:pt x="6913423" y="668529"/>
                </a:lnTo>
                <a:lnTo>
                  <a:pt x="6922008" y="742950"/>
                </a:lnTo>
                <a:lnTo>
                  <a:pt x="6919836" y="780534"/>
                </a:lnTo>
                <a:lnTo>
                  <a:pt x="6902923" y="853358"/>
                </a:lnTo>
                <a:lnTo>
                  <a:pt x="6870270" y="922406"/>
                </a:lnTo>
                <a:lnTo>
                  <a:pt x="6848424" y="955269"/>
                </a:lnTo>
                <a:lnTo>
                  <a:pt x="6823103" y="986896"/>
                </a:lnTo>
                <a:lnTo>
                  <a:pt x="6794459" y="1017189"/>
                </a:lnTo>
                <a:lnTo>
                  <a:pt x="6762645" y="1046051"/>
                </a:lnTo>
                <a:lnTo>
                  <a:pt x="6727815" y="1073383"/>
                </a:lnTo>
                <a:lnTo>
                  <a:pt x="6690121" y="1099089"/>
                </a:lnTo>
                <a:lnTo>
                  <a:pt x="6649718" y="1123071"/>
                </a:lnTo>
                <a:lnTo>
                  <a:pt x="6606757" y="1145232"/>
                </a:lnTo>
                <a:lnTo>
                  <a:pt x="6561391" y="1165474"/>
                </a:lnTo>
                <a:lnTo>
                  <a:pt x="6513775" y="1183699"/>
                </a:lnTo>
                <a:lnTo>
                  <a:pt x="6464061" y="1199811"/>
                </a:lnTo>
                <a:lnTo>
                  <a:pt x="6412402" y="1213711"/>
                </a:lnTo>
                <a:lnTo>
                  <a:pt x="6358951" y="1225302"/>
                </a:lnTo>
                <a:lnTo>
                  <a:pt x="6303861" y="1234488"/>
                </a:lnTo>
                <a:lnTo>
                  <a:pt x="6247285" y="1241169"/>
                </a:lnTo>
                <a:lnTo>
                  <a:pt x="6189377" y="1245250"/>
                </a:lnTo>
                <a:lnTo>
                  <a:pt x="6130290" y="1246632"/>
                </a:lnTo>
                <a:lnTo>
                  <a:pt x="6071202" y="1245250"/>
                </a:lnTo>
                <a:lnTo>
                  <a:pt x="6013294" y="1241169"/>
                </a:lnTo>
                <a:lnTo>
                  <a:pt x="5956718" y="1234488"/>
                </a:lnTo>
                <a:lnTo>
                  <a:pt x="5901628" y="1225302"/>
                </a:lnTo>
                <a:lnTo>
                  <a:pt x="5848177" y="1213711"/>
                </a:lnTo>
                <a:lnTo>
                  <a:pt x="5796518" y="1199811"/>
                </a:lnTo>
                <a:lnTo>
                  <a:pt x="5746804" y="1183699"/>
                </a:lnTo>
                <a:lnTo>
                  <a:pt x="5699188" y="1165474"/>
                </a:lnTo>
                <a:lnTo>
                  <a:pt x="5653822" y="1145232"/>
                </a:lnTo>
                <a:lnTo>
                  <a:pt x="5610861" y="1123071"/>
                </a:lnTo>
                <a:lnTo>
                  <a:pt x="5570458" y="1099089"/>
                </a:lnTo>
                <a:lnTo>
                  <a:pt x="5532764" y="1073383"/>
                </a:lnTo>
                <a:lnTo>
                  <a:pt x="5497934" y="1046051"/>
                </a:lnTo>
                <a:lnTo>
                  <a:pt x="5466120" y="1017189"/>
                </a:lnTo>
                <a:lnTo>
                  <a:pt x="5437476" y="986896"/>
                </a:lnTo>
                <a:lnTo>
                  <a:pt x="5412155" y="955269"/>
                </a:lnTo>
                <a:lnTo>
                  <a:pt x="5390309" y="922406"/>
                </a:lnTo>
                <a:lnTo>
                  <a:pt x="5372091" y="888403"/>
                </a:lnTo>
                <a:lnTo>
                  <a:pt x="5347156" y="817370"/>
                </a:lnTo>
                <a:lnTo>
                  <a:pt x="5338571" y="742950"/>
                </a:lnTo>
                <a:close/>
              </a:path>
              <a:path w="6922134" h="3119754">
                <a:moveTo>
                  <a:pt x="0" y="923544"/>
                </a:moveTo>
                <a:lnTo>
                  <a:pt x="1054608" y="923544"/>
                </a:lnTo>
                <a:lnTo>
                  <a:pt x="1054608" y="0"/>
                </a:lnTo>
                <a:lnTo>
                  <a:pt x="0" y="0"/>
                </a:lnTo>
                <a:lnTo>
                  <a:pt x="0" y="923544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4952" y="983107"/>
            <a:ext cx="87439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Material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Flow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Ac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ou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84758" y="1256538"/>
            <a:ext cx="6578600" cy="2985135"/>
            <a:chOff x="884758" y="1256538"/>
            <a:chExt cx="6578600" cy="2985135"/>
          </a:xfrm>
        </p:grpSpPr>
        <p:sp>
          <p:nvSpPr>
            <p:cNvPr id="8" name="object 8"/>
            <p:cNvSpPr/>
            <p:nvPr/>
          </p:nvSpPr>
          <p:spPr>
            <a:xfrm>
              <a:off x="884758" y="1256537"/>
              <a:ext cx="4768850" cy="370205"/>
            </a:xfrm>
            <a:custGeom>
              <a:avLst/>
              <a:gdLst/>
              <a:ahLst/>
              <a:cxnLst/>
              <a:rect l="l" t="t" r="r" b="b"/>
              <a:pathLst>
                <a:path w="4768850" h="370205">
                  <a:moveTo>
                    <a:pt x="4768647" y="36576"/>
                  </a:moveTo>
                  <a:lnTo>
                    <a:pt x="4744859" y="25527"/>
                  </a:lnTo>
                  <a:lnTo>
                    <a:pt x="4689907" y="0"/>
                  </a:lnTo>
                  <a:lnTo>
                    <a:pt x="4690656" y="25908"/>
                  </a:lnTo>
                  <a:lnTo>
                    <a:pt x="199326" y="157899"/>
                  </a:lnTo>
                  <a:lnTo>
                    <a:pt x="15087" y="26035"/>
                  </a:lnTo>
                  <a:lnTo>
                    <a:pt x="0" y="47117"/>
                  </a:lnTo>
                  <a:lnTo>
                    <a:pt x="402399" y="335127"/>
                  </a:lnTo>
                  <a:lnTo>
                    <a:pt x="387273" y="356235"/>
                  </a:lnTo>
                  <a:lnTo>
                    <a:pt x="473125" y="369824"/>
                  </a:lnTo>
                  <a:lnTo>
                    <a:pt x="458787" y="342646"/>
                  </a:lnTo>
                  <a:lnTo>
                    <a:pt x="432612" y="292989"/>
                  </a:lnTo>
                  <a:lnTo>
                    <a:pt x="417512" y="314045"/>
                  </a:lnTo>
                  <a:lnTo>
                    <a:pt x="234124" y="182803"/>
                  </a:lnTo>
                  <a:lnTo>
                    <a:pt x="4691418" y="51816"/>
                  </a:lnTo>
                  <a:lnTo>
                    <a:pt x="4692193" y="77724"/>
                  </a:lnTo>
                  <a:lnTo>
                    <a:pt x="4768647" y="365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60798" y="3147822"/>
              <a:ext cx="1871980" cy="1080770"/>
            </a:xfrm>
            <a:custGeom>
              <a:avLst/>
              <a:gdLst/>
              <a:ahLst/>
              <a:cxnLst/>
              <a:rect l="l" t="t" r="r" b="b"/>
              <a:pathLst>
                <a:path w="1871979" h="1080770">
                  <a:moveTo>
                    <a:pt x="0" y="540257"/>
                  </a:moveTo>
                  <a:lnTo>
                    <a:pt x="7291" y="472499"/>
                  </a:lnTo>
                  <a:lnTo>
                    <a:pt x="28580" y="407249"/>
                  </a:lnTo>
                  <a:lnTo>
                    <a:pt x="62989" y="345015"/>
                  </a:lnTo>
                  <a:lnTo>
                    <a:pt x="109641" y="286303"/>
                  </a:lnTo>
                  <a:lnTo>
                    <a:pt x="137285" y="258426"/>
                  </a:lnTo>
                  <a:lnTo>
                    <a:pt x="167660" y="231620"/>
                  </a:lnTo>
                  <a:lnTo>
                    <a:pt x="200658" y="205947"/>
                  </a:lnTo>
                  <a:lnTo>
                    <a:pt x="236168" y="181472"/>
                  </a:lnTo>
                  <a:lnTo>
                    <a:pt x="274081" y="158257"/>
                  </a:lnTo>
                  <a:lnTo>
                    <a:pt x="314288" y="136367"/>
                  </a:lnTo>
                  <a:lnTo>
                    <a:pt x="356678" y="115863"/>
                  </a:lnTo>
                  <a:lnTo>
                    <a:pt x="401142" y="96810"/>
                  </a:lnTo>
                  <a:lnTo>
                    <a:pt x="447571" y="79271"/>
                  </a:lnTo>
                  <a:lnTo>
                    <a:pt x="495854" y="63310"/>
                  </a:lnTo>
                  <a:lnTo>
                    <a:pt x="545883" y="48989"/>
                  </a:lnTo>
                  <a:lnTo>
                    <a:pt x="597547" y="36372"/>
                  </a:lnTo>
                  <a:lnTo>
                    <a:pt x="650737" y="25522"/>
                  </a:lnTo>
                  <a:lnTo>
                    <a:pt x="705343" y="16503"/>
                  </a:lnTo>
                  <a:lnTo>
                    <a:pt x="761255" y="9378"/>
                  </a:lnTo>
                  <a:lnTo>
                    <a:pt x="818365" y="4210"/>
                  </a:lnTo>
                  <a:lnTo>
                    <a:pt x="876561" y="1063"/>
                  </a:lnTo>
                  <a:lnTo>
                    <a:pt x="935736" y="0"/>
                  </a:lnTo>
                  <a:lnTo>
                    <a:pt x="994910" y="1063"/>
                  </a:lnTo>
                  <a:lnTo>
                    <a:pt x="1053106" y="4210"/>
                  </a:lnTo>
                  <a:lnTo>
                    <a:pt x="1110216" y="9378"/>
                  </a:lnTo>
                  <a:lnTo>
                    <a:pt x="1166128" y="16503"/>
                  </a:lnTo>
                  <a:lnTo>
                    <a:pt x="1220734" y="25522"/>
                  </a:lnTo>
                  <a:lnTo>
                    <a:pt x="1273924" y="36372"/>
                  </a:lnTo>
                  <a:lnTo>
                    <a:pt x="1325588" y="48989"/>
                  </a:lnTo>
                  <a:lnTo>
                    <a:pt x="1375617" y="63310"/>
                  </a:lnTo>
                  <a:lnTo>
                    <a:pt x="1423900" y="79271"/>
                  </a:lnTo>
                  <a:lnTo>
                    <a:pt x="1470329" y="96810"/>
                  </a:lnTo>
                  <a:lnTo>
                    <a:pt x="1514793" y="115863"/>
                  </a:lnTo>
                  <a:lnTo>
                    <a:pt x="1557183" y="136367"/>
                  </a:lnTo>
                  <a:lnTo>
                    <a:pt x="1597390" y="158257"/>
                  </a:lnTo>
                  <a:lnTo>
                    <a:pt x="1635303" y="181472"/>
                  </a:lnTo>
                  <a:lnTo>
                    <a:pt x="1670813" y="205947"/>
                  </a:lnTo>
                  <a:lnTo>
                    <a:pt x="1703811" y="231620"/>
                  </a:lnTo>
                  <a:lnTo>
                    <a:pt x="1734186" y="258426"/>
                  </a:lnTo>
                  <a:lnTo>
                    <a:pt x="1761830" y="286303"/>
                  </a:lnTo>
                  <a:lnTo>
                    <a:pt x="1808482" y="345015"/>
                  </a:lnTo>
                  <a:lnTo>
                    <a:pt x="1842891" y="407249"/>
                  </a:lnTo>
                  <a:lnTo>
                    <a:pt x="1864180" y="472499"/>
                  </a:lnTo>
                  <a:lnTo>
                    <a:pt x="1871472" y="540257"/>
                  </a:lnTo>
                  <a:lnTo>
                    <a:pt x="1869630" y="574424"/>
                  </a:lnTo>
                  <a:lnTo>
                    <a:pt x="1855231" y="641000"/>
                  </a:lnTo>
                  <a:lnTo>
                    <a:pt x="1827272" y="704810"/>
                  </a:lnTo>
                  <a:lnTo>
                    <a:pt x="1786631" y="765350"/>
                  </a:lnTo>
                  <a:lnTo>
                    <a:pt x="1734186" y="822111"/>
                  </a:lnTo>
                  <a:lnTo>
                    <a:pt x="1703811" y="848917"/>
                  </a:lnTo>
                  <a:lnTo>
                    <a:pt x="1670813" y="874589"/>
                  </a:lnTo>
                  <a:lnTo>
                    <a:pt x="1635303" y="899063"/>
                  </a:lnTo>
                  <a:lnTo>
                    <a:pt x="1597390" y="922277"/>
                  </a:lnTo>
                  <a:lnTo>
                    <a:pt x="1557183" y="944166"/>
                  </a:lnTo>
                  <a:lnTo>
                    <a:pt x="1514793" y="964668"/>
                  </a:lnTo>
                  <a:lnTo>
                    <a:pt x="1470329" y="983719"/>
                  </a:lnTo>
                  <a:lnTo>
                    <a:pt x="1423900" y="1001256"/>
                  </a:lnTo>
                  <a:lnTo>
                    <a:pt x="1375617" y="1017215"/>
                  </a:lnTo>
                  <a:lnTo>
                    <a:pt x="1325588" y="1031534"/>
                  </a:lnTo>
                  <a:lnTo>
                    <a:pt x="1273924" y="1044150"/>
                  </a:lnTo>
                  <a:lnTo>
                    <a:pt x="1220734" y="1054998"/>
                  </a:lnTo>
                  <a:lnTo>
                    <a:pt x="1166128" y="1064015"/>
                  </a:lnTo>
                  <a:lnTo>
                    <a:pt x="1110216" y="1071139"/>
                  </a:lnTo>
                  <a:lnTo>
                    <a:pt x="1053106" y="1076306"/>
                  </a:lnTo>
                  <a:lnTo>
                    <a:pt x="994910" y="1079453"/>
                  </a:lnTo>
                  <a:lnTo>
                    <a:pt x="935736" y="1080515"/>
                  </a:lnTo>
                  <a:lnTo>
                    <a:pt x="876561" y="1079453"/>
                  </a:lnTo>
                  <a:lnTo>
                    <a:pt x="818365" y="1076306"/>
                  </a:lnTo>
                  <a:lnTo>
                    <a:pt x="761255" y="1071139"/>
                  </a:lnTo>
                  <a:lnTo>
                    <a:pt x="705343" y="1064015"/>
                  </a:lnTo>
                  <a:lnTo>
                    <a:pt x="650737" y="1054998"/>
                  </a:lnTo>
                  <a:lnTo>
                    <a:pt x="597547" y="1044150"/>
                  </a:lnTo>
                  <a:lnTo>
                    <a:pt x="545883" y="1031534"/>
                  </a:lnTo>
                  <a:lnTo>
                    <a:pt x="495854" y="1017215"/>
                  </a:lnTo>
                  <a:lnTo>
                    <a:pt x="447571" y="1001256"/>
                  </a:lnTo>
                  <a:lnTo>
                    <a:pt x="401142" y="983719"/>
                  </a:lnTo>
                  <a:lnTo>
                    <a:pt x="356678" y="964668"/>
                  </a:lnTo>
                  <a:lnTo>
                    <a:pt x="314288" y="944166"/>
                  </a:lnTo>
                  <a:lnTo>
                    <a:pt x="274081" y="922277"/>
                  </a:lnTo>
                  <a:lnTo>
                    <a:pt x="236168" y="899063"/>
                  </a:lnTo>
                  <a:lnTo>
                    <a:pt x="200658" y="874589"/>
                  </a:lnTo>
                  <a:lnTo>
                    <a:pt x="167660" y="848917"/>
                  </a:lnTo>
                  <a:lnTo>
                    <a:pt x="137285" y="822111"/>
                  </a:lnTo>
                  <a:lnTo>
                    <a:pt x="109641" y="794234"/>
                  </a:lnTo>
                  <a:lnTo>
                    <a:pt x="62989" y="735521"/>
                  </a:lnTo>
                  <a:lnTo>
                    <a:pt x="28580" y="673282"/>
                  </a:lnTo>
                  <a:lnTo>
                    <a:pt x="7291" y="608026"/>
                  </a:lnTo>
                  <a:lnTo>
                    <a:pt x="0" y="540257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91833" y="1842516"/>
              <a:ext cx="1171575" cy="1378585"/>
            </a:xfrm>
            <a:custGeom>
              <a:avLst/>
              <a:gdLst/>
              <a:ahLst/>
              <a:cxnLst/>
              <a:rect l="l" t="t" r="r" b="b"/>
              <a:pathLst>
                <a:path w="1171575" h="1378585">
                  <a:moveTo>
                    <a:pt x="20574" y="1293876"/>
                  </a:moveTo>
                  <a:lnTo>
                    <a:pt x="0" y="1378331"/>
                  </a:lnTo>
                  <a:lnTo>
                    <a:pt x="79882" y="1344168"/>
                  </a:lnTo>
                  <a:lnTo>
                    <a:pt x="71645" y="1337183"/>
                  </a:lnTo>
                  <a:lnTo>
                    <a:pt x="51815" y="1337183"/>
                  </a:lnTo>
                  <a:lnTo>
                    <a:pt x="32003" y="1320546"/>
                  </a:lnTo>
                  <a:lnTo>
                    <a:pt x="40376" y="1310667"/>
                  </a:lnTo>
                  <a:lnTo>
                    <a:pt x="20574" y="1293876"/>
                  </a:lnTo>
                  <a:close/>
                </a:path>
                <a:path w="1171575" h="1378585">
                  <a:moveTo>
                    <a:pt x="40376" y="1310667"/>
                  </a:moveTo>
                  <a:lnTo>
                    <a:pt x="32003" y="1320546"/>
                  </a:lnTo>
                  <a:lnTo>
                    <a:pt x="51815" y="1337183"/>
                  </a:lnTo>
                  <a:lnTo>
                    <a:pt x="60108" y="1327399"/>
                  </a:lnTo>
                  <a:lnTo>
                    <a:pt x="40376" y="1310667"/>
                  </a:lnTo>
                  <a:close/>
                </a:path>
                <a:path w="1171575" h="1378585">
                  <a:moveTo>
                    <a:pt x="60108" y="1327399"/>
                  </a:moveTo>
                  <a:lnTo>
                    <a:pt x="51815" y="1337183"/>
                  </a:lnTo>
                  <a:lnTo>
                    <a:pt x="71645" y="1337183"/>
                  </a:lnTo>
                  <a:lnTo>
                    <a:pt x="60108" y="1327399"/>
                  </a:lnTo>
                  <a:close/>
                </a:path>
                <a:path w="1171575" h="1378585">
                  <a:moveTo>
                    <a:pt x="1151255" y="0"/>
                  </a:moveTo>
                  <a:lnTo>
                    <a:pt x="40376" y="1310667"/>
                  </a:lnTo>
                  <a:lnTo>
                    <a:pt x="60108" y="1327399"/>
                  </a:lnTo>
                  <a:lnTo>
                    <a:pt x="1171066" y="16763"/>
                  </a:lnTo>
                  <a:lnTo>
                    <a:pt x="11512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41469" y="2338577"/>
              <a:ext cx="1583690" cy="731520"/>
            </a:xfrm>
            <a:custGeom>
              <a:avLst/>
              <a:gdLst/>
              <a:ahLst/>
              <a:cxnLst/>
              <a:rect l="l" t="t" r="r" b="b"/>
              <a:pathLst>
                <a:path w="1583689" h="731519">
                  <a:moveTo>
                    <a:pt x="0" y="365760"/>
                  </a:moveTo>
                  <a:lnTo>
                    <a:pt x="10362" y="306418"/>
                  </a:lnTo>
                  <a:lnTo>
                    <a:pt x="40361" y="250131"/>
                  </a:lnTo>
                  <a:lnTo>
                    <a:pt x="88368" y="197648"/>
                  </a:lnTo>
                  <a:lnTo>
                    <a:pt x="118615" y="173069"/>
                  </a:lnTo>
                  <a:lnTo>
                    <a:pt x="152753" y="149723"/>
                  </a:lnTo>
                  <a:lnTo>
                    <a:pt x="190578" y="127705"/>
                  </a:lnTo>
                  <a:lnTo>
                    <a:pt x="231886" y="107108"/>
                  </a:lnTo>
                  <a:lnTo>
                    <a:pt x="276473" y="88027"/>
                  </a:lnTo>
                  <a:lnTo>
                    <a:pt x="324136" y="70555"/>
                  </a:lnTo>
                  <a:lnTo>
                    <a:pt x="374671" y="54786"/>
                  </a:lnTo>
                  <a:lnTo>
                    <a:pt x="427874" y="40815"/>
                  </a:lnTo>
                  <a:lnTo>
                    <a:pt x="483542" y="28735"/>
                  </a:lnTo>
                  <a:lnTo>
                    <a:pt x="541471" y="18641"/>
                  </a:lnTo>
                  <a:lnTo>
                    <a:pt x="601456" y="10626"/>
                  </a:lnTo>
                  <a:lnTo>
                    <a:pt x="663295" y="4785"/>
                  </a:lnTo>
                  <a:lnTo>
                    <a:pt x="726783" y="1212"/>
                  </a:lnTo>
                  <a:lnTo>
                    <a:pt x="791717" y="0"/>
                  </a:lnTo>
                  <a:lnTo>
                    <a:pt x="856652" y="1212"/>
                  </a:lnTo>
                  <a:lnTo>
                    <a:pt x="920140" y="4785"/>
                  </a:lnTo>
                  <a:lnTo>
                    <a:pt x="981979" y="10626"/>
                  </a:lnTo>
                  <a:lnTo>
                    <a:pt x="1041964" y="18641"/>
                  </a:lnTo>
                  <a:lnTo>
                    <a:pt x="1099893" y="28735"/>
                  </a:lnTo>
                  <a:lnTo>
                    <a:pt x="1155561" y="40815"/>
                  </a:lnTo>
                  <a:lnTo>
                    <a:pt x="1208764" y="54786"/>
                  </a:lnTo>
                  <a:lnTo>
                    <a:pt x="1259299" y="70555"/>
                  </a:lnTo>
                  <a:lnTo>
                    <a:pt x="1306962" y="88027"/>
                  </a:lnTo>
                  <a:lnTo>
                    <a:pt x="1351549" y="107108"/>
                  </a:lnTo>
                  <a:lnTo>
                    <a:pt x="1392857" y="127705"/>
                  </a:lnTo>
                  <a:lnTo>
                    <a:pt x="1430682" y="149723"/>
                  </a:lnTo>
                  <a:lnTo>
                    <a:pt x="1464820" y="173069"/>
                  </a:lnTo>
                  <a:lnTo>
                    <a:pt x="1495067" y="197648"/>
                  </a:lnTo>
                  <a:lnTo>
                    <a:pt x="1543074" y="250131"/>
                  </a:lnTo>
                  <a:lnTo>
                    <a:pt x="1573073" y="306418"/>
                  </a:lnTo>
                  <a:lnTo>
                    <a:pt x="1583435" y="365760"/>
                  </a:lnTo>
                  <a:lnTo>
                    <a:pt x="1580811" y="395765"/>
                  </a:lnTo>
                  <a:lnTo>
                    <a:pt x="1560426" y="453673"/>
                  </a:lnTo>
                  <a:lnTo>
                    <a:pt x="1521219" y="508152"/>
                  </a:lnTo>
                  <a:lnTo>
                    <a:pt x="1464820" y="558450"/>
                  </a:lnTo>
                  <a:lnTo>
                    <a:pt x="1430682" y="581796"/>
                  </a:lnTo>
                  <a:lnTo>
                    <a:pt x="1392857" y="603814"/>
                  </a:lnTo>
                  <a:lnTo>
                    <a:pt x="1351549" y="624411"/>
                  </a:lnTo>
                  <a:lnTo>
                    <a:pt x="1306962" y="643492"/>
                  </a:lnTo>
                  <a:lnTo>
                    <a:pt x="1259299" y="660964"/>
                  </a:lnTo>
                  <a:lnTo>
                    <a:pt x="1208764" y="676733"/>
                  </a:lnTo>
                  <a:lnTo>
                    <a:pt x="1155561" y="690704"/>
                  </a:lnTo>
                  <a:lnTo>
                    <a:pt x="1099893" y="702784"/>
                  </a:lnTo>
                  <a:lnTo>
                    <a:pt x="1041964" y="712878"/>
                  </a:lnTo>
                  <a:lnTo>
                    <a:pt x="981979" y="720893"/>
                  </a:lnTo>
                  <a:lnTo>
                    <a:pt x="920140" y="726734"/>
                  </a:lnTo>
                  <a:lnTo>
                    <a:pt x="856652" y="730307"/>
                  </a:lnTo>
                  <a:lnTo>
                    <a:pt x="791717" y="731520"/>
                  </a:lnTo>
                  <a:lnTo>
                    <a:pt x="726783" y="730307"/>
                  </a:lnTo>
                  <a:lnTo>
                    <a:pt x="663295" y="726734"/>
                  </a:lnTo>
                  <a:lnTo>
                    <a:pt x="601456" y="720893"/>
                  </a:lnTo>
                  <a:lnTo>
                    <a:pt x="541471" y="712878"/>
                  </a:lnTo>
                  <a:lnTo>
                    <a:pt x="483542" y="702784"/>
                  </a:lnTo>
                  <a:lnTo>
                    <a:pt x="427874" y="690704"/>
                  </a:lnTo>
                  <a:lnTo>
                    <a:pt x="374671" y="676733"/>
                  </a:lnTo>
                  <a:lnTo>
                    <a:pt x="324136" y="660964"/>
                  </a:lnTo>
                  <a:lnTo>
                    <a:pt x="276473" y="643492"/>
                  </a:lnTo>
                  <a:lnTo>
                    <a:pt x="231886" y="624411"/>
                  </a:lnTo>
                  <a:lnTo>
                    <a:pt x="190578" y="603814"/>
                  </a:lnTo>
                  <a:lnTo>
                    <a:pt x="152753" y="581796"/>
                  </a:lnTo>
                  <a:lnTo>
                    <a:pt x="118615" y="558450"/>
                  </a:lnTo>
                  <a:lnTo>
                    <a:pt x="88368" y="533871"/>
                  </a:lnTo>
                  <a:lnTo>
                    <a:pt x="40361" y="481388"/>
                  </a:lnTo>
                  <a:lnTo>
                    <a:pt x="10362" y="425101"/>
                  </a:lnTo>
                  <a:lnTo>
                    <a:pt x="0" y="365760"/>
                  </a:lnTo>
                  <a:close/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453121" y="2279142"/>
            <a:ext cx="1080770" cy="64643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 marR="154940">
              <a:lnSpc>
                <a:spcPct val="100000"/>
              </a:lnSpc>
              <a:spcBef>
                <a:spcPts val="240"/>
              </a:spcBef>
            </a:pPr>
            <a:r>
              <a:rPr sz="1800" spc="-10" dirty="0">
                <a:latin typeface="Calibri"/>
                <a:cs typeface="Calibri"/>
              </a:rPr>
              <a:t>Energy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ac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ou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48705" y="2734055"/>
            <a:ext cx="1808480" cy="158750"/>
          </a:xfrm>
          <a:custGeom>
            <a:avLst/>
            <a:gdLst/>
            <a:ahLst/>
            <a:cxnLst/>
            <a:rect l="l" t="t" r="r" b="b"/>
            <a:pathLst>
              <a:path w="1808479" h="158750">
                <a:moveTo>
                  <a:pt x="75184" y="81025"/>
                </a:moveTo>
                <a:lnTo>
                  <a:pt x="0" y="124587"/>
                </a:lnTo>
                <a:lnTo>
                  <a:pt x="80010" y="158623"/>
                </a:lnTo>
                <a:lnTo>
                  <a:pt x="78453" y="133604"/>
                </a:lnTo>
                <a:lnTo>
                  <a:pt x="65405" y="133604"/>
                </a:lnTo>
                <a:lnTo>
                  <a:pt x="63881" y="107695"/>
                </a:lnTo>
                <a:lnTo>
                  <a:pt x="76793" y="106897"/>
                </a:lnTo>
                <a:lnTo>
                  <a:pt x="75184" y="81025"/>
                </a:lnTo>
                <a:close/>
              </a:path>
              <a:path w="1808479" h="158750">
                <a:moveTo>
                  <a:pt x="76793" y="106897"/>
                </a:moveTo>
                <a:lnTo>
                  <a:pt x="63881" y="107695"/>
                </a:lnTo>
                <a:lnTo>
                  <a:pt x="65405" y="133604"/>
                </a:lnTo>
                <a:lnTo>
                  <a:pt x="78404" y="132800"/>
                </a:lnTo>
                <a:lnTo>
                  <a:pt x="76793" y="106897"/>
                </a:lnTo>
                <a:close/>
              </a:path>
              <a:path w="1808479" h="158750">
                <a:moveTo>
                  <a:pt x="78404" y="132800"/>
                </a:moveTo>
                <a:lnTo>
                  <a:pt x="65405" y="133604"/>
                </a:lnTo>
                <a:lnTo>
                  <a:pt x="78453" y="133604"/>
                </a:lnTo>
                <a:lnTo>
                  <a:pt x="78404" y="132800"/>
                </a:lnTo>
                <a:close/>
              </a:path>
              <a:path w="1808479" h="158750">
                <a:moveTo>
                  <a:pt x="1806448" y="0"/>
                </a:moveTo>
                <a:lnTo>
                  <a:pt x="76793" y="106897"/>
                </a:lnTo>
                <a:lnTo>
                  <a:pt x="78404" y="132800"/>
                </a:lnTo>
                <a:lnTo>
                  <a:pt x="1808099" y="25907"/>
                </a:lnTo>
                <a:lnTo>
                  <a:pt x="18064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146797" y="3278885"/>
            <a:ext cx="1320165" cy="64643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 marR="83820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latin typeface="Calibri"/>
                <a:cs typeface="Calibri"/>
              </a:rPr>
              <a:t>Air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emission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accounts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704268" y="2266124"/>
            <a:ext cx="1683385" cy="1022985"/>
            <a:chOff x="5704268" y="2266124"/>
            <a:chExt cx="1683385" cy="1022985"/>
          </a:xfrm>
        </p:grpSpPr>
        <p:sp>
          <p:nvSpPr>
            <p:cNvPr id="16" name="object 16"/>
            <p:cNvSpPr/>
            <p:nvPr/>
          </p:nvSpPr>
          <p:spPr>
            <a:xfrm>
              <a:off x="5717285" y="2279141"/>
              <a:ext cx="1104900" cy="672465"/>
            </a:xfrm>
            <a:custGeom>
              <a:avLst/>
              <a:gdLst/>
              <a:ahLst/>
              <a:cxnLst/>
              <a:rect l="l" t="t" r="r" b="b"/>
              <a:pathLst>
                <a:path w="1104900" h="672464">
                  <a:moveTo>
                    <a:pt x="0" y="336041"/>
                  </a:moveTo>
                  <a:lnTo>
                    <a:pt x="12744" y="263966"/>
                  </a:lnTo>
                  <a:lnTo>
                    <a:pt x="49179" y="197271"/>
                  </a:lnTo>
                  <a:lnTo>
                    <a:pt x="75437" y="166454"/>
                  </a:lnTo>
                  <a:lnTo>
                    <a:pt x="106606" y="137598"/>
                  </a:lnTo>
                  <a:lnTo>
                    <a:pt x="142349" y="110909"/>
                  </a:lnTo>
                  <a:lnTo>
                    <a:pt x="182327" y="86590"/>
                  </a:lnTo>
                  <a:lnTo>
                    <a:pt x="226204" y="64849"/>
                  </a:lnTo>
                  <a:lnTo>
                    <a:pt x="273642" y="45889"/>
                  </a:lnTo>
                  <a:lnTo>
                    <a:pt x="324305" y="29916"/>
                  </a:lnTo>
                  <a:lnTo>
                    <a:pt x="377854" y="17135"/>
                  </a:lnTo>
                  <a:lnTo>
                    <a:pt x="433953" y="7752"/>
                  </a:lnTo>
                  <a:lnTo>
                    <a:pt x="492264" y="1972"/>
                  </a:lnTo>
                  <a:lnTo>
                    <a:pt x="552450" y="0"/>
                  </a:lnTo>
                  <a:lnTo>
                    <a:pt x="612635" y="1972"/>
                  </a:lnTo>
                  <a:lnTo>
                    <a:pt x="670946" y="7752"/>
                  </a:lnTo>
                  <a:lnTo>
                    <a:pt x="727045" y="17135"/>
                  </a:lnTo>
                  <a:lnTo>
                    <a:pt x="780594" y="29916"/>
                  </a:lnTo>
                  <a:lnTo>
                    <a:pt x="831257" y="45889"/>
                  </a:lnTo>
                  <a:lnTo>
                    <a:pt x="878695" y="64849"/>
                  </a:lnTo>
                  <a:lnTo>
                    <a:pt x="922572" y="86590"/>
                  </a:lnTo>
                  <a:lnTo>
                    <a:pt x="962550" y="110909"/>
                  </a:lnTo>
                  <a:lnTo>
                    <a:pt x="998293" y="137598"/>
                  </a:lnTo>
                  <a:lnTo>
                    <a:pt x="1029462" y="166454"/>
                  </a:lnTo>
                  <a:lnTo>
                    <a:pt x="1055720" y="197271"/>
                  </a:lnTo>
                  <a:lnTo>
                    <a:pt x="1076730" y="229843"/>
                  </a:lnTo>
                  <a:lnTo>
                    <a:pt x="1101657" y="299434"/>
                  </a:lnTo>
                  <a:lnTo>
                    <a:pt x="1104899" y="336041"/>
                  </a:lnTo>
                  <a:lnTo>
                    <a:pt x="1101657" y="372649"/>
                  </a:lnTo>
                  <a:lnTo>
                    <a:pt x="1076730" y="442240"/>
                  </a:lnTo>
                  <a:lnTo>
                    <a:pt x="1055720" y="474812"/>
                  </a:lnTo>
                  <a:lnTo>
                    <a:pt x="1029461" y="505629"/>
                  </a:lnTo>
                  <a:lnTo>
                    <a:pt x="998293" y="534485"/>
                  </a:lnTo>
                  <a:lnTo>
                    <a:pt x="962550" y="561174"/>
                  </a:lnTo>
                  <a:lnTo>
                    <a:pt x="922572" y="585493"/>
                  </a:lnTo>
                  <a:lnTo>
                    <a:pt x="878695" y="607234"/>
                  </a:lnTo>
                  <a:lnTo>
                    <a:pt x="831257" y="626194"/>
                  </a:lnTo>
                  <a:lnTo>
                    <a:pt x="780594" y="642167"/>
                  </a:lnTo>
                  <a:lnTo>
                    <a:pt x="727045" y="654948"/>
                  </a:lnTo>
                  <a:lnTo>
                    <a:pt x="670946" y="664331"/>
                  </a:lnTo>
                  <a:lnTo>
                    <a:pt x="612635" y="670111"/>
                  </a:lnTo>
                  <a:lnTo>
                    <a:pt x="552450" y="672083"/>
                  </a:lnTo>
                  <a:lnTo>
                    <a:pt x="492264" y="670111"/>
                  </a:lnTo>
                  <a:lnTo>
                    <a:pt x="433953" y="664331"/>
                  </a:lnTo>
                  <a:lnTo>
                    <a:pt x="377854" y="654948"/>
                  </a:lnTo>
                  <a:lnTo>
                    <a:pt x="324305" y="642167"/>
                  </a:lnTo>
                  <a:lnTo>
                    <a:pt x="273642" y="626194"/>
                  </a:lnTo>
                  <a:lnTo>
                    <a:pt x="226204" y="607234"/>
                  </a:lnTo>
                  <a:lnTo>
                    <a:pt x="182327" y="585493"/>
                  </a:lnTo>
                  <a:lnTo>
                    <a:pt x="142349" y="561174"/>
                  </a:lnTo>
                  <a:lnTo>
                    <a:pt x="106606" y="534485"/>
                  </a:lnTo>
                  <a:lnTo>
                    <a:pt x="75437" y="505629"/>
                  </a:lnTo>
                  <a:lnTo>
                    <a:pt x="49179" y="474812"/>
                  </a:lnTo>
                  <a:lnTo>
                    <a:pt x="28169" y="442240"/>
                  </a:lnTo>
                  <a:lnTo>
                    <a:pt x="3242" y="372649"/>
                  </a:lnTo>
                  <a:lnTo>
                    <a:pt x="0" y="336041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660641" y="2853689"/>
              <a:ext cx="727075" cy="435609"/>
            </a:xfrm>
            <a:custGeom>
              <a:avLst/>
              <a:gdLst/>
              <a:ahLst/>
              <a:cxnLst/>
              <a:rect l="l" t="t" r="r" b="b"/>
              <a:pathLst>
                <a:path w="727075" h="435610">
                  <a:moveTo>
                    <a:pt x="73557" y="28309"/>
                  </a:moveTo>
                  <a:lnTo>
                    <a:pt x="60394" y="50613"/>
                  </a:lnTo>
                  <a:lnTo>
                    <a:pt x="713612" y="435102"/>
                  </a:lnTo>
                  <a:lnTo>
                    <a:pt x="726693" y="412750"/>
                  </a:lnTo>
                  <a:lnTo>
                    <a:pt x="73557" y="28309"/>
                  </a:lnTo>
                  <a:close/>
                </a:path>
                <a:path w="727075" h="435610">
                  <a:moveTo>
                    <a:pt x="0" y="0"/>
                  </a:moveTo>
                  <a:lnTo>
                    <a:pt x="47243" y="72898"/>
                  </a:lnTo>
                  <a:lnTo>
                    <a:pt x="60394" y="50613"/>
                  </a:lnTo>
                  <a:lnTo>
                    <a:pt x="49275" y="44068"/>
                  </a:lnTo>
                  <a:lnTo>
                    <a:pt x="62356" y="21717"/>
                  </a:lnTo>
                  <a:lnTo>
                    <a:pt x="77447" y="21717"/>
                  </a:lnTo>
                  <a:lnTo>
                    <a:pt x="86740" y="5968"/>
                  </a:lnTo>
                  <a:lnTo>
                    <a:pt x="0" y="0"/>
                  </a:lnTo>
                  <a:close/>
                </a:path>
                <a:path w="727075" h="435610">
                  <a:moveTo>
                    <a:pt x="62356" y="21717"/>
                  </a:moveTo>
                  <a:lnTo>
                    <a:pt x="49275" y="44068"/>
                  </a:lnTo>
                  <a:lnTo>
                    <a:pt x="60394" y="50613"/>
                  </a:lnTo>
                  <a:lnTo>
                    <a:pt x="73557" y="28309"/>
                  </a:lnTo>
                  <a:lnTo>
                    <a:pt x="62356" y="21717"/>
                  </a:lnTo>
                  <a:close/>
                </a:path>
                <a:path w="727075" h="435610">
                  <a:moveTo>
                    <a:pt x="77447" y="21717"/>
                  </a:moveTo>
                  <a:lnTo>
                    <a:pt x="62356" y="21717"/>
                  </a:lnTo>
                  <a:lnTo>
                    <a:pt x="73557" y="28309"/>
                  </a:lnTo>
                  <a:lnTo>
                    <a:pt x="77447" y="217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142226" y="4059173"/>
            <a:ext cx="1089660" cy="64643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 marR="164465">
              <a:lnSpc>
                <a:spcPct val="100000"/>
              </a:lnSpc>
              <a:spcBef>
                <a:spcPts val="240"/>
              </a:spcBef>
            </a:pPr>
            <a:r>
              <a:rPr sz="1800" spc="-5" dirty="0">
                <a:latin typeface="Calibri"/>
                <a:cs typeface="Calibri"/>
              </a:rPr>
              <a:t>National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ac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ou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341807" y="2288097"/>
            <a:ext cx="4801235" cy="2107565"/>
            <a:chOff x="2341807" y="2288097"/>
            <a:chExt cx="4801235" cy="2107565"/>
          </a:xfrm>
        </p:grpSpPr>
        <p:sp>
          <p:nvSpPr>
            <p:cNvPr id="20" name="object 20"/>
            <p:cNvSpPr/>
            <p:nvPr/>
          </p:nvSpPr>
          <p:spPr>
            <a:xfrm>
              <a:off x="2354507" y="2300797"/>
              <a:ext cx="2885440" cy="2056764"/>
            </a:xfrm>
            <a:custGeom>
              <a:avLst/>
              <a:gdLst/>
              <a:ahLst/>
              <a:cxnLst/>
              <a:rect l="l" t="t" r="r" b="b"/>
              <a:pathLst>
                <a:path w="2885440" h="2056764">
                  <a:moveTo>
                    <a:pt x="37283" y="517078"/>
                  </a:moveTo>
                  <a:lnTo>
                    <a:pt x="66851" y="448907"/>
                  </a:lnTo>
                  <a:lnTo>
                    <a:pt x="104134" y="385202"/>
                  </a:lnTo>
                  <a:lnTo>
                    <a:pt x="148748" y="326049"/>
                  </a:lnTo>
                  <a:lnTo>
                    <a:pt x="200309" y="271533"/>
                  </a:lnTo>
                  <a:lnTo>
                    <a:pt x="258433" y="221737"/>
                  </a:lnTo>
                  <a:lnTo>
                    <a:pt x="289835" y="198636"/>
                  </a:lnTo>
                  <a:lnTo>
                    <a:pt x="322733" y="176747"/>
                  </a:lnTo>
                  <a:lnTo>
                    <a:pt x="357080" y="156080"/>
                  </a:lnTo>
                  <a:lnTo>
                    <a:pt x="392827" y="136647"/>
                  </a:lnTo>
                  <a:lnTo>
                    <a:pt x="429926" y="118457"/>
                  </a:lnTo>
                  <a:lnTo>
                    <a:pt x="468328" y="101522"/>
                  </a:lnTo>
                  <a:lnTo>
                    <a:pt x="507987" y="85852"/>
                  </a:lnTo>
                  <a:lnTo>
                    <a:pt x="548854" y="71458"/>
                  </a:lnTo>
                  <a:lnTo>
                    <a:pt x="590880" y="58349"/>
                  </a:lnTo>
                  <a:lnTo>
                    <a:pt x="634019" y="46538"/>
                  </a:lnTo>
                  <a:lnTo>
                    <a:pt x="678220" y="36033"/>
                  </a:lnTo>
                  <a:lnTo>
                    <a:pt x="723438" y="26847"/>
                  </a:lnTo>
                  <a:lnTo>
                    <a:pt x="769623" y="18989"/>
                  </a:lnTo>
                  <a:lnTo>
                    <a:pt x="816727" y="12471"/>
                  </a:lnTo>
                  <a:lnTo>
                    <a:pt x="864703" y="7302"/>
                  </a:lnTo>
                  <a:lnTo>
                    <a:pt x="913501" y="3493"/>
                  </a:lnTo>
                  <a:lnTo>
                    <a:pt x="963076" y="1056"/>
                  </a:lnTo>
                  <a:lnTo>
                    <a:pt x="1013377" y="0"/>
                  </a:lnTo>
                  <a:lnTo>
                    <a:pt x="1064357" y="335"/>
                  </a:lnTo>
                  <a:lnTo>
                    <a:pt x="1115968" y="2074"/>
                  </a:lnTo>
                  <a:lnTo>
                    <a:pt x="1168163" y="5226"/>
                  </a:lnTo>
                  <a:lnTo>
                    <a:pt x="1220892" y="9802"/>
                  </a:lnTo>
                  <a:lnTo>
                    <a:pt x="1274108" y="15812"/>
                  </a:lnTo>
                  <a:lnTo>
                    <a:pt x="1327762" y="23268"/>
                  </a:lnTo>
                  <a:lnTo>
                    <a:pt x="1381807" y="32179"/>
                  </a:lnTo>
                  <a:lnTo>
                    <a:pt x="1436195" y="42556"/>
                  </a:lnTo>
                  <a:lnTo>
                    <a:pt x="1490877" y="54410"/>
                  </a:lnTo>
                  <a:lnTo>
                    <a:pt x="1545806" y="67752"/>
                  </a:lnTo>
                  <a:lnTo>
                    <a:pt x="1600933" y="82591"/>
                  </a:lnTo>
                  <a:lnTo>
                    <a:pt x="1656210" y="98940"/>
                  </a:lnTo>
                  <a:lnTo>
                    <a:pt x="1711590" y="116807"/>
                  </a:lnTo>
                  <a:lnTo>
                    <a:pt x="1767023" y="136205"/>
                  </a:lnTo>
                  <a:lnTo>
                    <a:pt x="1821957" y="156952"/>
                  </a:lnTo>
                  <a:lnTo>
                    <a:pt x="1875866" y="178837"/>
                  </a:lnTo>
                  <a:lnTo>
                    <a:pt x="1928722" y="201820"/>
                  </a:lnTo>
                  <a:lnTo>
                    <a:pt x="1980493" y="225862"/>
                  </a:lnTo>
                  <a:lnTo>
                    <a:pt x="2031150" y="250925"/>
                  </a:lnTo>
                  <a:lnTo>
                    <a:pt x="2080663" y="276969"/>
                  </a:lnTo>
                  <a:lnTo>
                    <a:pt x="2129002" y="303955"/>
                  </a:lnTo>
                  <a:lnTo>
                    <a:pt x="2176137" y="331845"/>
                  </a:lnTo>
                  <a:lnTo>
                    <a:pt x="2222038" y="360599"/>
                  </a:lnTo>
                  <a:lnTo>
                    <a:pt x="2266674" y="390179"/>
                  </a:lnTo>
                  <a:lnTo>
                    <a:pt x="2310016" y="420545"/>
                  </a:lnTo>
                  <a:lnTo>
                    <a:pt x="2352034" y="451659"/>
                  </a:lnTo>
                  <a:lnTo>
                    <a:pt x="2392697" y="483481"/>
                  </a:lnTo>
                  <a:lnTo>
                    <a:pt x="2431976" y="515972"/>
                  </a:lnTo>
                  <a:lnTo>
                    <a:pt x="2469841" y="549094"/>
                  </a:lnTo>
                  <a:lnTo>
                    <a:pt x="2506261" y="582808"/>
                  </a:lnTo>
                  <a:lnTo>
                    <a:pt x="2541206" y="617074"/>
                  </a:lnTo>
                  <a:lnTo>
                    <a:pt x="2574648" y="651854"/>
                  </a:lnTo>
                  <a:lnTo>
                    <a:pt x="2606554" y="687109"/>
                  </a:lnTo>
                  <a:lnTo>
                    <a:pt x="2636896" y="722799"/>
                  </a:lnTo>
                  <a:lnTo>
                    <a:pt x="2665643" y="758886"/>
                  </a:lnTo>
                  <a:lnTo>
                    <a:pt x="2692766" y="795330"/>
                  </a:lnTo>
                  <a:lnTo>
                    <a:pt x="2718234" y="832093"/>
                  </a:lnTo>
                  <a:lnTo>
                    <a:pt x="2742017" y="869136"/>
                  </a:lnTo>
                  <a:lnTo>
                    <a:pt x="2764086" y="906420"/>
                  </a:lnTo>
                  <a:lnTo>
                    <a:pt x="2784410" y="943905"/>
                  </a:lnTo>
                  <a:lnTo>
                    <a:pt x="2802958" y="981553"/>
                  </a:lnTo>
                  <a:lnTo>
                    <a:pt x="2819703" y="1019325"/>
                  </a:lnTo>
                  <a:lnTo>
                    <a:pt x="2834612" y="1057182"/>
                  </a:lnTo>
                  <a:lnTo>
                    <a:pt x="2847656" y="1095084"/>
                  </a:lnTo>
                  <a:lnTo>
                    <a:pt x="2858805" y="1132994"/>
                  </a:lnTo>
                  <a:lnTo>
                    <a:pt x="2868030" y="1170871"/>
                  </a:lnTo>
                  <a:lnTo>
                    <a:pt x="2875299" y="1208677"/>
                  </a:lnTo>
                  <a:lnTo>
                    <a:pt x="2883853" y="1283920"/>
                  </a:lnTo>
                  <a:lnTo>
                    <a:pt x="2885077" y="1321279"/>
                  </a:lnTo>
                  <a:lnTo>
                    <a:pt x="2884226" y="1358411"/>
                  </a:lnTo>
                  <a:lnTo>
                    <a:pt x="2876179" y="1431838"/>
                  </a:lnTo>
                  <a:lnTo>
                    <a:pt x="2859470" y="1503889"/>
                  </a:lnTo>
                  <a:lnTo>
                    <a:pt x="2833998" y="1573937"/>
                  </a:lnTo>
                  <a:lnTo>
                    <a:pt x="2800524" y="1639882"/>
                  </a:lnTo>
                  <a:lnTo>
                    <a:pt x="2759528" y="1701317"/>
                  </a:lnTo>
                  <a:lnTo>
                    <a:pt x="2711392" y="1758158"/>
                  </a:lnTo>
                  <a:lnTo>
                    <a:pt x="2656503" y="1810320"/>
                  </a:lnTo>
                  <a:lnTo>
                    <a:pt x="2626645" y="1834621"/>
                  </a:lnTo>
                  <a:lnTo>
                    <a:pt x="2595244" y="1857720"/>
                  </a:lnTo>
                  <a:lnTo>
                    <a:pt x="2562346" y="1879606"/>
                  </a:lnTo>
                  <a:lnTo>
                    <a:pt x="2528000" y="1900271"/>
                  </a:lnTo>
                  <a:lnTo>
                    <a:pt x="2492254" y="1919702"/>
                  </a:lnTo>
                  <a:lnTo>
                    <a:pt x="2455156" y="1937889"/>
                  </a:lnTo>
                  <a:lnTo>
                    <a:pt x="2416755" y="1954822"/>
                  </a:lnTo>
                  <a:lnTo>
                    <a:pt x="2377097" y="1970490"/>
                  </a:lnTo>
                  <a:lnTo>
                    <a:pt x="2336232" y="1984883"/>
                  </a:lnTo>
                  <a:lnTo>
                    <a:pt x="2294208" y="1997990"/>
                  </a:lnTo>
                  <a:lnTo>
                    <a:pt x="2251071" y="2009799"/>
                  </a:lnTo>
                  <a:lnTo>
                    <a:pt x="2206872" y="2020302"/>
                  </a:lnTo>
                  <a:lnTo>
                    <a:pt x="2161657" y="2029487"/>
                  </a:lnTo>
                  <a:lnTo>
                    <a:pt x="2115474" y="2037343"/>
                  </a:lnTo>
                  <a:lnTo>
                    <a:pt x="2068373" y="2043860"/>
                  </a:lnTo>
                  <a:lnTo>
                    <a:pt x="2020400" y="2049028"/>
                  </a:lnTo>
                  <a:lnTo>
                    <a:pt x="1971605" y="2052836"/>
                  </a:lnTo>
                  <a:lnTo>
                    <a:pt x="1922034" y="2055273"/>
                  </a:lnTo>
                  <a:lnTo>
                    <a:pt x="1871737" y="2056328"/>
                  </a:lnTo>
                  <a:lnTo>
                    <a:pt x="1820761" y="2055992"/>
                  </a:lnTo>
                  <a:lnTo>
                    <a:pt x="1769154" y="2054253"/>
                  </a:lnTo>
                  <a:lnTo>
                    <a:pt x="1716964" y="2051100"/>
                  </a:lnTo>
                  <a:lnTo>
                    <a:pt x="1664241" y="2046525"/>
                  </a:lnTo>
                  <a:lnTo>
                    <a:pt x="1611030" y="2040515"/>
                  </a:lnTo>
                  <a:lnTo>
                    <a:pt x="1557381" y="2033060"/>
                  </a:lnTo>
                  <a:lnTo>
                    <a:pt x="1503342" y="2024149"/>
                  </a:lnTo>
                  <a:lnTo>
                    <a:pt x="1448961" y="2013773"/>
                  </a:lnTo>
                  <a:lnTo>
                    <a:pt x="1394286" y="2001920"/>
                  </a:lnTo>
                  <a:lnTo>
                    <a:pt x="1339364" y="1988580"/>
                  </a:lnTo>
                  <a:lnTo>
                    <a:pt x="1284245" y="1973742"/>
                  </a:lnTo>
                  <a:lnTo>
                    <a:pt x="1228976" y="1957396"/>
                  </a:lnTo>
                  <a:lnTo>
                    <a:pt x="1173605" y="1939530"/>
                  </a:lnTo>
                  <a:lnTo>
                    <a:pt x="1118180" y="1920136"/>
                  </a:lnTo>
                  <a:lnTo>
                    <a:pt x="1063238" y="1899391"/>
                  </a:lnTo>
                  <a:lnTo>
                    <a:pt x="1009320" y="1877509"/>
                  </a:lnTo>
                  <a:lnTo>
                    <a:pt x="956456" y="1854528"/>
                  </a:lnTo>
                  <a:lnTo>
                    <a:pt x="904677" y="1830488"/>
                  </a:lnTo>
                  <a:lnTo>
                    <a:pt x="854013" y="1805427"/>
                  </a:lnTo>
                  <a:lnTo>
                    <a:pt x="804493" y="1779386"/>
                  </a:lnTo>
                  <a:lnTo>
                    <a:pt x="756147" y="1752401"/>
                  </a:lnTo>
                  <a:lnTo>
                    <a:pt x="709006" y="1724513"/>
                  </a:lnTo>
                  <a:lnTo>
                    <a:pt x="663100" y="1695761"/>
                  </a:lnTo>
                  <a:lnTo>
                    <a:pt x="618458" y="1666183"/>
                  </a:lnTo>
                  <a:lnTo>
                    <a:pt x="575111" y="1635818"/>
                  </a:lnTo>
                  <a:lnTo>
                    <a:pt x="533088" y="1604706"/>
                  </a:lnTo>
                  <a:lnTo>
                    <a:pt x="492421" y="1572885"/>
                  </a:lnTo>
                  <a:lnTo>
                    <a:pt x="453138" y="1540395"/>
                  </a:lnTo>
                  <a:lnTo>
                    <a:pt x="415269" y="1507274"/>
                  </a:lnTo>
                  <a:lnTo>
                    <a:pt x="378845" y="1473561"/>
                  </a:lnTo>
                  <a:lnTo>
                    <a:pt x="343896" y="1439296"/>
                  </a:lnTo>
                  <a:lnTo>
                    <a:pt x="310452" y="1404517"/>
                  </a:lnTo>
                  <a:lnTo>
                    <a:pt x="278543" y="1369263"/>
                  </a:lnTo>
                  <a:lnTo>
                    <a:pt x="248198" y="1333574"/>
                  </a:lnTo>
                  <a:lnTo>
                    <a:pt x="219449" y="1297488"/>
                  </a:lnTo>
                  <a:lnTo>
                    <a:pt x="192324" y="1261044"/>
                  </a:lnTo>
                  <a:lnTo>
                    <a:pt x="166854" y="1224282"/>
                  </a:lnTo>
                  <a:lnTo>
                    <a:pt x="143069" y="1187239"/>
                  </a:lnTo>
                  <a:lnTo>
                    <a:pt x="120999" y="1149956"/>
                  </a:lnTo>
                  <a:lnTo>
                    <a:pt x="100674" y="1112471"/>
                  </a:lnTo>
                  <a:lnTo>
                    <a:pt x="82123" y="1074823"/>
                  </a:lnTo>
                  <a:lnTo>
                    <a:pt x="65378" y="1037052"/>
                  </a:lnTo>
                  <a:lnTo>
                    <a:pt x="50468" y="999195"/>
                  </a:lnTo>
                  <a:lnTo>
                    <a:pt x="37423" y="961293"/>
                  </a:lnTo>
                  <a:lnTo>
                    <a:pt x="26273" y="923384"/>
                  </a:lnTo>
                  <a:lnTo>
                    <a:pt x="17048" y="885507"/>
                  </a:lnTo>
                  <a:lnTo>
                    <a:pt x="9778" y="847701"/>
                  </a:lnTo>
                  <a:lnTo>
                    <a:pt x="1224" y="772458"/>
                  </a:lnTo>
                  <a:lnTo>
                    <a:pt x="0" y="735099"/>
                  </a:lnTo>
                  <a:lnTo>
                    <a:pt x="850" y="697967"/>
                  </a:lnTo>
                  <a:lnTo>
                    <a:pt x="8898" y="624541"/>
                  </a:lnTo>
                  <a:lnTo>
                    <a:pt x="25606" y="552490"/>
                  </a:lnTo>
                  <a:lnTo>
                    <a:pt x="37283" y="517078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29961" y="4077970"/>
              <a:ext cx="2113280" cy="318135"/>
            </a:xfrm>
            <a:custGeom>
              <a:avLst/>
              <a:gdLst/>
              <a:ahLst/>
              <a:cxnLst/>
              <a:rect l="l" t="t" r="r" b="b"/>
              <a:pathLst>
                <a:path w="2113279" h="318135">
                  <a:moveTo>
                    <a:pt x="78782" y="25687"/>
                  </a:moveTo>
                  <a:lnTo>
                    <a:pt x="75394" y="51384"/>
                  </a:lnTo>
                  <a:lnTo>
                    <a:pt x="2109596" y="317614"/>
                  </a:lnTo>
                  <a:lnTo>
                    <a:pt x="2112898" y="291922"/>
                  </a:lnTo>
                  <a:lnTo>
                    <a:pt x="78782" y="25687"/>
                  </a:lnTo>
                  <a:close/>
                </a:path>
                <a:path w="2113279" h="318135">
                  <a:moveTo>
                    <a:pt x="82168" y="0"/>
                  </a:moveTo>
                  <a:lnTo>
                    <a:pt x="0" y="28447"/>
                  </a:lnTo>
                  <a:lnTo>
                    <a:pt x="72009" y="77063"/>
                  </a:lnTo>
                  <a:lnTo>
                    <a:pt x="75394" y="51384"/>
                  </a:lnTo>
                  <a:lnTo>
                    <a:pt x="62484" y="49695"/>
                  </a:lnTo>
                  <a:lnTo>
                    <a:pt x="65912" y="24002"/>
                  </a:lnTo>
                  <a:lnTo>
                    <a:pt x="79004" y="24002"/>
                  </a:lnTo>
                  <a:lnTo>
                    <a:pt x="82168" y="0"/>
                  </a:lnTo>
                  <a:close/>
                </a:path>
                <a:path w="2113279" h="318135">
                  <a:moveTo>
                    <a:pt x="65912" y="24002"/>
                  </a:moveTo>
                  <a:lnTo>
                    <a:pt x="62484" y="49695"/>
                  </a:lnTo>
                  <a:lnTo>
                    <a:pt x="75394" y="51384"/>
                  </a:lnTo>
                  <a:lnTo>
                    <a:pt x="78782" y="25687"/>
                  </a:lnTo>
                  <a:lnTo>
                    <a:pt x="65912" y="24002"/>
                  </a:lnTo>
                  <a:close/>
                </a:path>
                <a:path w="2113279" h="318135">
                  <a:moveTo>
                    <a:pt x="79004" y="24002"/>
                  </a:moveTo>
                  <a:lnTo>
                    <a:pt x="65912" y="24002"/>
                  </a:lnTo>
                  <a:lnTo>
                    <a:pt x="78782" y="25687"/>
                  </a:lnTo>
                  <a:lnTo>
                    <a:pt x="79004" y="2400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932180"/>
            <a:ext cx="7155815" cy="3806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5" dirty="0">
                <a:solidFill>
                  <a:srgbClr val="271D6C"/>
                </a:solidFill>
                <a:latin typeface="Calibri"/>
                <a:cs typeface="Calibri"/>
              </a:rPr>
              <a:t>Eurostat</a:t>
            </a:r>
            <a:r>
              <a:rPr sz="20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monitors</a:t>
            </a:r>
            <a:r>
              <a:rPr sz="20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15" dirty="0">
                <a:solidFill>
                  <a:srgbClr val="271D6C"/>
                </a:solidFill>
                <a:latin typeface="Calibri"/>
                <a:cs typeface="Calibri"/>
              </a:rPr>
              <a:t>CE</a:t>
            </a:r>
            <a:r>
              <a:rPr sz="20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271D6C"/>
                </a:solidFill>
                <a:latin typeface="Calibri"/>
                <a:cs typeface="Calibri"/>
              </a:rPr>
              <a:t>by</a:t>
            </a:r>
            <a:r>
              <a:rPr sz="20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71D6C"/>
                </a:solidFill>
                <a:latin typeface="Calibri"/>
                <a:cs typeface="Calibri"/>
              </a:rPr>
              <a:t>a</a:t>
            </a:r>
            <a:r>
              <a:rPr sz="2000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15" dirty="0">
                <a:solidFill>
                  <a:srgbClr val="271D6C"/>
                </a:solidFill>
                <a:latin typeface="Calibri"/>
                <a:cs typeface="Calibri"/>
              </a:rPr>
              <a:t>list</a:t>
            </a:r>
            <a:r>
              <a:rPr sz="20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15" dirty="0">
                <a:solidFill>
                  <a:srgbClr val="271D6C"/>
                </a:solidFill>
                <a:latin typeface="Calibri"/>
                <a:cs typeface="Calibri"/>
              </a:rPr>
              <a:t>of</a:t>
            </a:r>
            <a:r>
              <a:rPr sz="2000" spc="7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indicators</a:t>
            </a:r>
            <a:r>
              <a:rPr sz="20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30" dirty="0">
                <a:solidFill>
                  <a:srgbClr val="271D6C"/>
                </a:solidFill>
                <a:latin typeface="Calibri"/>
                <a:cs typeface="Calibri"/>
              </a:rPr>
              <a:t>including</a:t>
            </a:r>
            <a:r>
              <a:rPr sz="20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71D6C"/>
                </a:solidFill>
                <a:latin typeface="Calibri"/>
                <a:cs typeface="Calibri"/>
              </a:rPr>
              <a:t>Sankey.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Recently</a:t>
            </a:r>
            <a:r>
              <a:rPr sz="20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Commission</a:t>
            </a:r>
            <a:r>
              <a:rPr sz="2000" spc="15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considers</a:t>
            </a:r>
            <a:r>
              <a:rPr sz="20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71D6C"/>
                </a:solidFill>
                <a:latin typeface="Calibri"/>
                <a:cs typeface="Calibri"/>
              </a:rPr>
              <a:t>a</a:t>
            </a:r>
            <a:r>
              <a:rPr sz="20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new</a:t>
            </a:r>
            <a:r>
              <a:rPr sz="2000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dimension:</a:t>
            </a:r>
            <a:endParaRPr sz="20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b="1" spc="25" dirty="0">
                <a:solidFill>
                  <a:srgbClr val="271D6C"/>
                </a:solidFill>
                <a:latin typeface="Calibri"/>
                <a:cs typeface="Calibri"/>
              </a:rPr>
              <a:t>Global</a:t>
            </a:r>
            <a:r>
              <a:rPr sz="2000" b="1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b="1" spc="25" dirty="0">
                <a:solidFill>
                  <a:srgbClr val="271D6C"/>
                </a:solidFill>
                <a:latin typeface="Calibri"/>
                <a:cs typeface="Calibri"/>
              </a:rPr>
              <a:t>sustainability</a:t>
            </a:r>
            <a:r>
              <a:rPr sz="2000" b="1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b="1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2000" b="1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b="1" spc="30" dirty="0">
                <a:solidFill>
                  <a:srgbClr val="271D6C"/>
                </a:solidFill>
                <a:latin typeface="Calibri"/>
                <a:cs typeface="Calibri"/>
              </a:rPr>
              <a:t>resilience</a:t>
            </a:r>
            <a:r>
              <a:rPr sz="2000" spc="30" dirty="0">
                <a:solidFill>
                  <a:srgbClr val="271D6C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i="1" spc="-70" dirty="0">
                <a:solidFill>
                  <a:srgbClr val="271D6C"/>
                </a:solidFill>
                <a:latin typeface="Calibri"/>
                <a:cs typeface="Calibri"/>
              </a:rPr>
              <a:t>To</a:t>
            </a:r>
            <a:r>
              <a:rPr sz="2000" i="1" spc="-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30" dirty="0">
                <a:solidFill>
                  <a:srgbClr val="271D6C"/>
                </a:solidFill>
                <a:latin typeface="Calibri"/>
                <a:cs typeface="Calibri"/>
              </a:rPr>
              <a:t>address </a:t>
            </a:r>
            <a:r>
              <a:rPr sz="2000" i="1" spc="20" dirty="0">
                <a:solidFill>
                  <a:srgbClr val="271D6C"/>
                </a:solidFill>
                <a:latin typeface="Calibri"/>
                <a:cs typeface="Calibri"/>
              </a:rPr>
              <a:t>the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contribution </a:t>
            </a:r>
            <a:r>
              <a:rPr sz="2000" i="1" spc="15" dirty="0">
                <a:solidFill>
                  <a:srgbClr val="271D6C"/>
                </a:solidFill>
                <a:latin typeface="Calibri"/>
                <a:cs typeface="Calibri"/>
              </a:rPr>
              <a:t>of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circularity</a:t>
            </a:r>
            <a:r>
              <a:rPr sz="2000" i="1" spc="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5" dirty="0">
                <a:solidFill>
                  <a:srgbClr val="271D6C"/>
                </a:solidFill>
                <a:latin typeface="Calibri"/>
                <a:cs typeface="Calibri"/>
              </a:rPr>
              <a:t>to </a:t>
            </a:r>
            <a:r>
              <a:rPr sz="2000" i="1" spc="20" dirty="0">
                <a:solidFill>
                  <a:srgbClr val="271D6C"/>
                </a:solidFill>
                <a:latin typeface="Calibri"/>
                <a:cs typeface="Calibri"/>
              </a:rPr>
              <a:t>climate </a:t>
            </a:r>
            <a:r>
              <a:rPr sz="2000" i="1" spc="30" dirty="0">
                <a:solidFill>
                  <a:srgbClr val="271D6C"/>
                </a:solidFill>
                <a:latin typeface="Calibri"/>
                <a:cs typeface="Calibri"/>
              </a:rPr>
              <a:t>neutrality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and </a:t>
            </a:r>
            <a:r>
              <a:rPr sz="2000" i="1" spc="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0" dirty="0">
                <a:solidFill>
                  <a:srgbClr val="271D6C"/>
                </a:solidFill>
                <a:latin typeface="Calibri"/>
                <a:cs typeface="Calibri"/>
              </a:rPr>
              <a:t>zero</a:t>
            </a:r>
            <a:r>
              <a:rPr sz="2000" i="1" spc="6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30" dirty="0">
                <a:solidFill>
                  <a:srgbClr val="271D6C"/>
                </a:solidFill>
                <a:latin typeface="Calibri"/>
                <a:cs typeface="Calibri"/>
              </a:rPr>
              <a:t>pollution,</a:t>
            </a:r>
            <a:r>
              <a:rPr sz="2000" i="1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5" dirty="0">
                <a:solidFill>
                  <a:srgbClr val="271D6C"/>
                </a:solidFill>
                <a:latin typeface="Calibri"/>
                <a:cs typeface="Calibri"/>
              </a:rPr>
              <a:t>to</a:t>
            </a:r>
            <a:r>
              <a:rPr sz="2000" i="1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increase</a:t>
            </a:r>
            <a:r>
              <a:rPr sz="2000" i="1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15" dirty="0">
                <a:solidFill>
                  <a:srgbClr val="271D6C"/>
                </a:solidFill>
                <a:latin typeface="Calibri"/>
                <a:cs typeface="Calibri"/>
              </a:rPr>
              <a:t>EU</a:t>
            </a:r>
            <a:r>
              <a:rPr sz="2000" i="1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green</a:t>
            </a:r>
            <a:r>
              <a:rPr sz="2000" i="1" spc="6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2000" i="1" spc="6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30" dirty="0">
                <a:solidFill>
                  <a:srgbClr val="271D6C"/>
                </a:solidFill>
                <a:latin typeface="Calibri"/>
                <a:cs typeface="Calibri"/>
              </a:rPr>
              <a:t>geopolitical</a:t>
            </a:r>
            <a:r>
              <a:rPr sz="2000" i="1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resilience</a:t>
            </a:r>
            <a:r>
              <a:rPr sz="2000" i="1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and </a:t>
            </a:r>
            <a:r>
              <a:rPr sz="2000" i="1" spc="-43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0" dirty="0">
                <a:solidFill>
                  <a:srgbClr val="271D6C"/>
                </a:solidFill>
                <a:latin typeface="Calibri"/>
                <a:cs typeface="Calibri"/>
              </a:rPr>
              <a:t>accountability</a:t>
            </a:r>
            <a:r>
              <a:rPr sz="2000" i="1" spc="14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15" dirty="0">
                <a:solidFill>
                  <a:srgbClr val="271D6C"/>
                </a:solidFill>
                <a:latin typeface="Calibri"/>
                <a:cs typeface="Calibri"/>
              </a:rPr>
              <a:t>for</a:t>
            </a:r>
            <a:r>
              <a:rPr sz="2000" i="1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0" dirty="0">
                <a:solidFill>
                  <a:srgbClr val="271D6C"/>
                </a:solidFill>
                <a:latin typeface="Calibri"/>
                <a:cs typeface="Calibri"/>
              </a:rPr>
              <a:t>the</a:t>
            </a:r>
            <a:r>
              <a:rPr sz="2000" i="1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30" dirty="0">
                <a:solidFill>
                  <a:srgbClr val="271D6C"/>
                </a:solidFill>
                <a:latin typeface="Calibri"/>
                <a:cs typeface="Calibri"/>
              </a:rPr>
              <a:t>spill-overs</a:t>
            </a:r>
            <a:r>
              <a:rPr sz="2000" i="1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0" dirty="0">
                <a:solidFill>
                  <a:srgbClr val="271D6C"/>
                </a:solidFill>
                <a:latin typeface="Calibri"/>
                <a:cs typeface="Calibri"/>
              </a:rPr>
              <a:t>of</a:t>
            </a:r>
            <a:r>
              <a:rPr sz="2000" i="1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0" dirty="0">
                <a:solidFill>
                  <a:srgbClr val="271D6C"/>
                </a:solidFill>
                <a:latin typeface="Calibri"/>
                <a:cs typeface="Calibri"/>
              </a:rPr>
              <a:t>EU</a:t>
            </a:r>
            <a:r>
              <a:rPr sz="2000" i="1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consumption</a:t>
            </a:r>
            <a:r>
              <a:rPr sz="2000" i="1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(i.e. </a:t>
            </a:r>
            <a:r>
              <a:rPr sz="2000" i="1" spc="30" dirty="0">
                <a:solidFill>
                  <a:srgbClr val="271D6C"/>
                </a:solidFill>
                <a:latin typeface="Calibri"/>
                <a:cs typeface="Calibri"/>
              </a:rPr>
              <a:t> production</a:t>
            </a:r>
            <a:r>
              <a:rPr sz="2000" i="1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outside</a:t>
            </a:r>
            <a:r>
              <a:rPr sz="2000" i="1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0" dirty="0">
                <a:solidFill>
                  <a:srgbClr val="271D6C"/>
                </a:solidFill>
                <a:latin typeface="Calibri"/>
                <a:cs typeface="Calibri"/>
              </a:rPr>
              <a:t>the</a:t>
            </a:r>
            <a:r>
              <a:rPr sz="2000" i="1" spc="6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15" dirty="0">
                <a:solidFill>
                  <a:srgbClr val="271D6C"/>
                </a:solidFill>
                <a:latin typeface="Calibri"/>
                <a:cs typeface="Calibri"/>
              </a:rPr>
              <a:t>EU</a:t>
            </a:r>
            <a:r>
              <a:rPr sz="2000" i="1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induced</a:t>
            </a:r>
            <a:r>
              <a:rPr sz="2000" i="1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10" dirty="0">
                <a:solidFill>
                  <a:srgbClr val="271D6C"/>
                </a:solidFill>
                <a:latin typeface="Calibri"/>
                <a:cs typeface="Calibri"/>
              </a:rPr>
              <a:t>by</a:t>
            </a:r>
            <a:r>
              <a:rPr sz="2000" i="1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5" dirty="0">
                <a:solidFill>
                  <a:srgbClr val="271D6C"/>
                </a:solidFill>
                <a:latin typeface="Calibri"/>
                <a:cs typeface="Calibri"/>
              </a:rPr>
              <a:t>final</a:t>
            </a:r>
            <a:r>
              <a:rPr sz="2000" i="1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30" dirty="0">
                <a:solidFill>
                  <a:srgbClr val="271D6C"/>
                </a:solidFill>
                <a:latin typeface="Calibri"/>
                <a:cs typeface="Calibri"/>
              </a:rPr>
              <a:t>demand</a:t>
            </a:r>
            <a:r>
              <a:rPr sz="2000" i="1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15" dirty="0">
                <a:solidFill>
                  <a:srgbClr val="271D6C"/>
                </a:solidFill>
                <a:latin typeface="Calibri"/>
                <a:cs typeface="Calibri"/>
              </a:rPr>
              <a:t>in</a:t>
            </a:r>
            <a:r>
              <a:rPr sz="2000" i="1" spc="7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20" dirty="0">
                <a:solidFill>
                  <a:srgbClr val="271D6C"/>
                </a:solidFill>
                <a:latin typeface="Calibri"/>
                <a:cs typeface="Calibri"/>
              </a:rPr>
              <a:t>the</a:t>
            </a:r>
            <a:r>
              <a:rPr sz="2000" i="1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i="1" spc="60" dirty="0">
                <a:solidFill>
                  <a:srgbClr val="271D6C"/>
                </a:solidFill>
                <a:latin typeface="Calibri"/>
                <a:cs typeface="Calibri"/>
              </a:rPr>
              <a:t>EU).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Carbon</a:t>
            </a:r>
            <a:r>
              <a:rPr sz="2000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account</a:t>
            </a:r>
            <a:r>
              <a:rPr sz="20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2000" spc="8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footprints</a:t>
            </a:r>
            <a:r>
              <a:rPr sz="20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address</a:t>
            </a:r>
            <a:r>
              <a:rPr sz="20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this</a:t>
            </a:r>
            <a:r>
              <a:rPr sz="20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271D6C"/>
                </a:solidFill>
                <a:latin typeface="Calibri"/>
                <a:cs typeface="Calibri"/>
              </a:rPr>
              <a:t>new</a:t>
            </a:r>
            <a:r>
              <a:rPr sz="2000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271D6C"/>
                </a:solidFill>
                <a:latin typeface="Calibri"/>
                <a:cs typeface="Calibri"/>
              </a:rPr>
              <a:t>dimension.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6303" y="350011"/>
            <a:ext cx="44462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20" dirty="0"/>
              <a:t>CE</a:t>
            </a:r>
            <a:r>
              <a:rPr sz="2800" spc="125" dirty="0"/>
              <a:t> </a:t>
            </a:r>
            <a:r>
              <a:rPr sz="2800" spc="40" dirty="0"/>
              <a:t>monitoring</a:t>
            </a:r>
            <a:r>
              <a:rPr sz="2800" spc="160" dirty="0"/>
              <a:t> </a:t>
            </a:r>
            <a:r>
              <a:rPr sz="2800" spc="35" dirty="0"/>
              <a:t>framework</a:t>
            </a:r>
            <a:r>
              <a:rPr sz="2800" spc="145" dirty="0"/>
              <a:t> </a:t>
            </a:r>
            <a:r>
              <a:rPr sz="2800" spc="10" dirty="0"/>
              <a:t>EC</a:t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348488"/>
            <a:ext cx="51250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" dirty="0"/>
              <a:t>Policy</a:t>
            </a:r>
            <a:r>
              <a:rPr spc="120" dirty="0"/>
              <a:t> </a:t>
            </a:r>
            <a:r>
              <a:rPr spc="40" dirty="0"/>
              <a:t>application</a:t>
            </a:r>
            <a:r>
              <a:rPr spc="110" dirty="0"/>
              <a:t> </a:t>
            </a:r>
            <a:r>
              <a:rPr spc="30" dirty="0"/>
              <a:t>2:</a:t>
            </a:r>
            <a:r>
              <a:rPr spc="100" dirty="0"/>
              <a:t> </a:t>
            </a:r>
            <a:r>
              <a:rPr spc="40" dirty="0"/>
              <a:t>Footprints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80425" y="4796434"/>
            <a:ext cx="2444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271D6C"/>
                </a:solidFill>
                <a:latin typeface="Calibri"/>
                <a:cs typeface="Calibri"/>
              </a:rPr>
              <a:t>9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303" y="887374"/>
            <a:ext cx="7349490" cy="373316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Dutch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30" dirty="0">
                <a:solidFill>
                  <a:srgbClr val="271D6C"/>
                </a:solidFill>
                <a:latin typeface="Calibri"/>
                <a:cs typeface="Calibri"/>
              </a:rPr>
              <a:t>politicians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realize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importance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of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environmental</a:t>
            </a:r>
            <a:r>
              <a:rPr sz="1600" spc="13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impact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in</a:t>
            </a:r>
            <a:r>
              <a:rPr sz="16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the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chain:</a:t>
            </a:r>
            <a:endParaRPr sz="1600">
              <a:latin typeface="Calibri"/>
              <a:cs typeface="Calibri"/>
            </a:endParaRPr>
          </a:p>
          <a:p>
            <a:pPr marL="1044575" indent="-118110">
              <a:lnSpc>
                <a:spcPct val="100000"/>
              </a:lnSpc>
              <a:spcBef>
                <a:spcPts val="380"/>
              </a:spcBef>
              <a:buChar char="-"/>
              <a:tabLst>
                <a:tab pos="1045210" algn="l"/>
              </a:tabLst>
            </a:pP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Circular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economy</a:t>
            </a:r>
            <a:r>
              <a:rPr sz="1600" spc="13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program,</a:t>
            </a:r>
            <a:r>
              <a:rPr sz="1600" spc="12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Climate</a:t>
            </a:r>
            <a:r>
              <a:rPr sz="1600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16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energy</a:t>
            </a:r>
            <a:r>
              <a:rPr sz="1600" spc="12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outlook,</a:t>
            </a:r>
            <a:r>
              <a:rPr sz="1600" spc="12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271D6C"/>
                </a:solidFill>
                <a:latin typeface="Calibri"/>
                <a:cs typeface="Calibri"/>
              </a:rPr>
              <a:t>Well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being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71D6C"/>
              </a:buClr>
              <a:buFont typeface="Calibri"/>
              <a:buChar char="-"/>
            </a:pP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Demand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271D6C"/>
                </a:solidFill>
                <a:latin typeface="Calibri"/>
                <a:cs typeface="Calibri"/>
              </a:rPr>
              <a:t>for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footprints</a:t>
            </a:r>
            <a:r>
              <a:rPr sz="1600" spc="12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on: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resources,</a:t>
            </a:r>
            <a:r>
              <a:rPr sz="1600" spc="14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GHG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emissions,</a:t>
            </a:r>
            <a:r>
              <a:rPr sz="1600" spc="13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71D6C"/>
                </a:solidFill>
                <a:latin typeface="Calibri"/>
                <a:cs typeface="Calibri"/>
              </a:rPr>
              <a:t>water,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land</a:t>
            </a:r>
            <a:r>
              <a:rPr sz="1600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biodiversity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National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account’s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30" dirty="0">
                <a:solidFill>
                  <a:srgbClr val="271D6C"/>
                </a:solidFill>
                <a:latin typeface="Calibri"/>
                <a:cs typeface="Calibri"/>
              </a:rPr>
              <a:t>Input-output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table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in</a:t>
            </a:r>
            <a:r>
              <a:rPr sz="16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combination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with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SEEA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modules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on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271D6C"/>
                </a:solidFill>
                <a:latin typeface="Calibri"/>
                <a:cs typeface="Calibri"/>
              </a:rPr>
              <a:t>MFA,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GHG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emissions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1600" spc="7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71D6C"/>
                </a:solidFill>
                <a:latin typeface="Calibri"/>
                <a:cs typeface="Calibri"/>
              </a:rPr>
              <a:t>water.</a:t>
            </a:r>
            <a:endParaRPr sz="1600">
              <a:latin typeface="Calibri"/>
              <a:cs typeface="Calibri"/>
            </a:endParaRPr>
          </a:p>
          <a:p>
            <a:pPr marL="1044575" indent="-118110">
              <a:lnSpc>
                <a:spcPct val="100000"/>
              </a:lnSpc>
              <a:spcBef>
                <a:spcPts val="385"/>
              </a:spcBef>
              <a:buChar char="-"/>
              <a:tabLst>
                <a:tab pos="1045210" algn="l"/>
              </a:tabLst>
            </a:pP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SNAC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methodology</a:t>
            </a:r>
            <a:r>
              <a:rPr sz="1600" spc="13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used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to</a:t>
            </a:r>
            <a:r>
              <a:rPr sz="1600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integrate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Dutch</a:t>
            </a:r>
            <a:r>
              <a:rPr sz="1600" spc="9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IO</a:t>
            </a:r>
            <a:r>
              <a:rPr sz="1600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table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in</a:t>
            </a:r>
            <a:r>
              <a:rPr sz="1600" spc="6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MRIO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Challenge:</a:t>
            </a:r>
            <a:endParaRPr sz="16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385"/>
              </a:spcBef>
              <a:buChar char="-"/>
              <a:tabLst>
                <a:tab pos="299085" algn="l"/>
                <a:tab pos="299720" algn="l"/>
              </a:tabLst>
            </a:pP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Need</a:t>
            </a:r>
            <a:r>
              <a:rPr sz="1600" spc="11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271D6C"/>
                </a:solidFill>
                <a:latin typeface="Calibri"/>
                <a:cs typeface="Calibri"/>
              </a:rPr>
              <a:t>for</a:t>
            </a:r>
            <a:r>
              <a:rPr sz="1600" spc="114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harmonized</a:t>
            </a:r>
            <a:r>
              <a:rPr sz="1600" spc="12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methodology</a:t>
            </a:r>
            <a:r>
              <a:rPr sz="1600" spc="14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1600" spc="7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consistent,</a:t>
            </a:r>
            <a:r>
              <a:rPr sz="1600" spc="12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up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to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date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and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detailed</a:t>
            </a:r>
            <a:r>
              <a:rPr sz="1600" spc="10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MRIO </a:t>
            </a:r>
            <a:r>
              <a:rPr sz="1600" spc="-34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database.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Char char="-"/>
              <a:tabLst>
                <a:tab pos="299085" algn="l"/>
                <a:tab pos="299720" algn="l"/>
              </a:tabLst>
            </a:pPr>
            <a:r>
              <a:rPr sz="1600" spc="-60" dirty="0">
                <a:solidFill>
                  <a:srgbClr val="271D6C"/>
                </a:solidFill>
                <a:latin typeface="Calibri"/>
                <a:cs typeface="Calibri"/>
              </a:rPr>
              <a:t>To</a:t>
            </a:r>
            <a:r>
              <a:rPr sz="1600" spc="8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what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extent</a:t>
            </a:r>
            <a:r>
              <a:rPr sz="1600" spc="11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does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CE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contribute</a:t>
            </a:r>
            <a:r>
              <a:rPr sz="1600" spc="105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271D6C"/>
                </a:solidFill>
                <a:latin typeface="Calibri"/>
                <a:cs typeface="Calibri"/>
              </a:rPr>
              <a:t>to</a:t>
            </a:r>
            <a:r>
              <a:rPr sz="1600" spc="9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reduction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271D6C"/>
                </a:solidFill>
                <a:latin typeface="Calibri"/>
                <a:cs typeface="Calibri"/>
              </a:rPr>
              <a:t>in</a:t>
            </a:r>
            <a:r>
              <a:rPr sz="1600" spc="7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rgbClr val="271D6C"/>
                </a:solidFill>
                <a:latin typeface="Calibri"/>
                <a:cs typeface="Calibri"/>
              </a:rPr>
              <a:t>environmental</a:t>
            </a:r>
            <a:r>
              <a:rPr sz="1600" spc="130" dirty="0">
                <a:solidFill>
                  <a:srgbClr val="271D6C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271D6C"/>
                </a:solidFill>
                <a:latin typeface="Calibri"/>
                <a:cs typeface="Calibri"/>
              </a:rPr>
              <a:t>impact?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539</Words>
  <Application>Microsoft Office PowerPoint</Application>
  <PresentationFormat>On-screen Show (16:9)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Calibri</vt:lpstr>
      <vt:lpstr>Office Theme</vt:lpstr>
      <vt:lpstr>PowerPoint Presentation</vt:lpstr>
      <vt:lpstr>PowerPoint Presentation</vt:lpstr>
      <vt:lpstr>Outline</vt:lpstr>
      <vt:lpstr>SEEA and its benefits</vt:lpstr>
      <vt:lpstr>Policy application 1: Circular economy</vt:lpstr>
      <vt:lpstr>Policy questions regarding circular economy</vt:lpstr>
      <vt:lpstr>Material flows - Sankey</vt:lpstr>
      <vt:lpstr>CE monitoring framework EC</vt:lpstr>
      <vt:lpstr>Policy application 2: Footprints</vt:lpstr>
      <vt:lpstr>Footprint result</vt:lpstr>
      <vt:lpstr>Policy application 3: Carbon accounts</vt:lpstr>
      <vt:lpstr>Carbon accounts results in Mtonne C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Zoest-Visser, H.J. van (Herjet)</dc:creator>
  <cp:lastModifiedBy>Oleksandr SVIRCHEVSKYY</cp:lastModifiedBy>
  <cp:revision>1</cp:revision>
  <dcterms:created xsi:type="dcterms:W3CDTF">2021-05-17T15:28:16Z</dcterms:created>
  <dcterms:modified xsi:type="dcterms:W3CDTF">2021-05-17T15:28:34Z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2021-05-17T00:00:00Z</vt:filetime>
  </property>
</Properties>
</file>