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20" r:id="rId2"/>
    <p:sldId id="321" r:id="rId3"/>
    <p:sldId id="331" r:id="rId4"/>
    <p:sldId id="332" r:id="rId5"/>
    <p:sldId id="333" r:id="rId6"/>
    <p:sldId id="334" r:id="rId7"/>
    <p:sldId id="329" r:id="rId8"/>
    <p:sldId id="330" r:id="rId9"/>
    <p:sldId id="328" r:id="rId10"/>
    <p:sldId id="322" r:id="rId11"/>
    <p:sldId id="323" r:id="rId12"/>
    <p:sldId id="335" r:id="rId1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B3DC3C1-722D-4BE1-8D16-B0C11D4F06F2}">
          <p14:sldIdLst>
            <p14:sldId id="320"/>
            <p14:sldId id="321"/>
            <p14:sldId id="331"/>
            <p14:sldId id="332"/>
            <p14:sldId id="333"/>
            <p14:sldId id="334"/>
            <p14:sldId id="329"/>
            <p14:sldId id="330"/>
            <p14:sldId id="328"/>
            <p14:sldId id="322"/>
            <p14:sldId id="323"/>
            <p14:sldId id="335"/>
          </p14:sldIdLst>
        </p14:section>
        <p14:section name="Untitled Section" id="{0EC3FD61-A6C6-497D-BC94-F88D32370CCA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mon Humphries" initials="S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4B9C"/>
    <a:srgbClr val="024EA2"/>
    <a:srgbClr val="004494"/>
    <a:srgbClr val="CCD9DA"/>
    <a:srgbClr val="0356B1"/>
    <a:srgbClr val="035D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77753" autoAdjust="0"/>
  </p:normalViewPr>
  <p:slideViewPr>
    <p:cSldViewPr snapToGrid="0">
      <p:cViewPr varScale="1">
        <p:scale>
          <a:sx n="78" d="100"/>
          <a:sy n="78" d="100"/>
        </p:scale>
        <p:origin x="1284" y="84"/>
      </p:cViewPr>
      <p:guideLst>
        <p:guide orient="horz" pos="20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12/05/2021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12/05/2021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i="1" noProof="0" dirty="0"/>
              <a:t>[Possible Narrative]</a:t>
            </a:r>
          </a:p>
          <a:p>
            <a:r>
              <a:rPr lang="en-GB" noProof="0" dirty="0"/>
              <a:t>This slide provides</a:t>
            </a:r>
            <a:r>
              <a:rPr lang="en-GB" baseline="0" noProof="0" dirty="0"/>
              <a:t> an overview of topics the Digitalization TT has been mandated to address. </a:t>
            </a:r>
          </a:p>
          <a:p>
            <a:r>
              <a:rPr lang="en-GB" baseline="0" noProof="0" dirty="0"/>
              <a:t>The five topics on the left of the slide are ‘native’ for the TT, in the sense that they have been attributed to the TT since its setup.</a:t>
            </a:r>
          </a:p>
          <a:p>
            <a:r>
              <a:rPr lang="en-GB" baseline="0" noProof="0" dirty="0"/>
              <a:t>The three topics on the right are new.</a:t>
            </a:r>
          </a:p>
          <a:p>
            <a:r>
              <a:rPr lang="en-GB" baseline="0" noProof="0" dirty="0"/>
              <a:t>Of course, work on the ‘old’ topics is more advanced.</a:t>
            </a:r>
            <a:endParaRPr lang="it-IT" baseline="0" noProof="0" dirty="0"/>
          </a:p>
          <a:p>
            <a:endParaRPr lang="it-IT" baseline="0" noProof="0" dirty="0"/>
          </a:p>
          <a:p>
            <a:endParaRPr lang="it-IT" baseline="0" noProof="0" dirty="0"/>
          </a:p>
          <a:p>
            <a:endParaRPr lang="en-GB" baseline="0" noProof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E8B55-E08B-4BF7-AAAA-94E53B1748E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467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E8B55-E08B-4BF7-AAAA-94E53B1748E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94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E8B55-E08B-4BF7-AAAA-94E53B1748E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29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Most AEG members disagree with the proposal to treat telecommunication services like electricity. Telecommunication services are not homogenous and have a quality aspect (for example, data speed and network coverage) which should be reflected in prices and volumes. Additionally, it may be difficult to find source data for estimating unit values.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AEG members are not in agreement on the question of how to treat rooms rented out in an otherwise owner-occupied dwelling through Airbnb. Some AEG members prefer to exclude the rent of the room from the imputed rental price to avoid double-counting, while another stated that in experimental calculations, adjusting the imputed rental price made an insignificant difference.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AEG members argue that while hedonic models using quality-adjusted price indexes to deflate values are in principle suitable to capture the variety of attributes of cloud computing services, applying model prices will be complicated and expensive.</a:t>
            </a:r>
          </a:p>
          <a:p>
            <a:endParaRPr lang="en-GB" baseline="0" noProof="0" dirty="0"/>
          </a:p>
          <a:p>
            <a:endParaRPr lang="it-IT" baseline="0" noProof="0" dirty="0"/>
          </a:p>
          <a:p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E8B55-E08B-4BF7-AAAA-94E53B1748E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81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dirty="0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5640001" y="6669360"/>
            <a:ext cx="912284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0" baseline="0" dirty="0"/>
              <a:t>Eurostat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5640001" y="6669360"/>
            <a:ext cx="912284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baseline="0" dirty="0"/>
              <a:t>Eurostat</a:t>
            </a:r>
          </a:p>
        </p:txBody>
      </p:sp>
      <p:sp>
        <p:nvSpPr>
          <p:cNvPr id="9" name="Slide Number Placeholder 2"/>
          <p:cNvSpPr txBox="1">
            <a:spLocks/>
          </p:cNvSpPr>
          <p:nvPr userDrawn="1"/>
        </p:nvSpPr>
        <p:spPr>
          <a:xfrm>
            <a:off x="11801922" y="6131286"/>
            <a:ext cx="407368" cy="476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935B8242-2ABE-4AEC-900F-1679117FCB57}" type="slidenum">
              <a:rPr lang="en-GB" smtClean="0">
                <a:solidFill>
                  <a:srgbClr val="0F5494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5640001" y="6669360"/>
            <a:ext cx="912284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baseline="0" dirty="0"/>
              <a:t>Eurostat</a:t>
            </a:r>
          </a:p>
        </p:txBody>
      </p:sp>
      <p:sp>
        <p:nvSpPr>
          <p:cNvPr id="11" name="Slide Number Placeholder 2"/>
          <p:cNvSpPr txBox="1">
            <a:spLocks/>
          </p:cNvSpPr>
          <p:nvPr userDrawn="1"/>
        </p:nvSpPr>
        <p:spPr>
          <a:xfrm>
            <a:off x="11801922" y="6131286"/>
            <a:ext cx="407368" cy="476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935B8242-2ABE-4AEC-900F-1679117FCB57}" type="slidenum">
              <a:rPr lang="en-GB" smtClean="0">
                <a:solidFill>
                  <a:srgbClr val="0F5494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5640001" y="6669360"/>
            <a:ext cx="912284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baseline="0" dirty="0"/>
              <a:t>Eurostat</a:t>
            </a:r>
          </a:p>
        </p:txBody>
      </p:sp>
      <p:sp>
        <p:nvSpPr>
          <p:cNvPr id="11" name="Slide Number Placeholder 2"/>
          <p:cNvSpPr txBox="1">
            <a:spLocks/>
          </p:cNvSpPr>
          <p:nvPr userDrawn="1"/>
        </p:nvSpPr>
        <p:spPr>
          <a:xfrm>
            <a:off x="11801922" y="6131286"/>
            <a:ext cx="407368" cy="476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935B8242-2ABE-4AEC-900F-1679117FCB57}" type="slidenum">
              <a:rPr lang="en-GB" smtClean="0">
                <a:solidFill>
                  <a:srgbClr val="0F5494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5640001" y="6669360"/>
            <a:ext cx="912284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baseline="0" dirty="0"/>
              <a:t>Eurostat</a:t>
            </a:r>
          </a:p>
        </p:txBody>
      </p:sp>
      <p:sp>
        <p:nvSpPr>
          <p:cNvPr id="7" name="Slide Number Placeholder 2"/>
          <p:cNvSpPr txBox="1">
            <a:spLocks/>
          </p:cNvSpPr>
          <p:nvPr userDrawn="1"/>
        </p:nvSpPr>
        <p:spPr>
          <a:xfrm>
            <a:off x="11801922" y="6131286"/>
            <a:ext cx="407368" cy="476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935B8242-2ABE-4AEC-900F-1679117FCB57}" type="slidenum">
              <a:rPr lang="en-GB" smtClean="0">
                <a:solidFill>
                  <a:srgbClr val="0F5494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5640001" y="6669360"/>
            <a:ext cx="912284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baseline="0" dirty="0"/>
              <a:t>Eurostat</a:t>
            </a:r>
          </a:p>
        </p:txBody>
      </p:sp>
      <p:sp>
        <p:nvSpPr>
          <p:cNvPr id="7" name="Slide Number Placeholder 2"/>
          <p:cNvSpPr txBox="1">
            <a:spLocks/>
          </p:cNvSpPr>
          <p:nvPr userDrawn="1"/>
        </p:nvSpPr>
        <p:spPr>
          <a:xfrm>
            <a:off x="11801922" y="6131286"/>
            <a:ext cx="407368" cy="476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935B8242-2ABE-4AEC-900F-1679117FCB57}" type="slidenum">
              <a:rPr lang="en-GB" smtClean="0">
                <a:solidFill>
                  <a:srgbClr val="0F5494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5640001" y="6669360"/>
            <a:ext cx="912284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0" baseline="0" dirty="0"/>
              <a:t>Eurostat</a:t>
            </a:r>
          </a:p>
        </p:txBody>
      </p:sp>
      <p:sp>
        <p:nvSpPr>
          <p:cNvPr id="9" name="Slide Number Placeholder 2"/>
          <p:cNvSpPr txBox="1">
            <a:spLocks/>
          </p:cNvSpPr>
          <p:nvPr userDrawn="1"/>
        </p:nvSpPr>
        <p:spPr>
          <a:xfrm>
            <a:off x="11801922" y="6131286"/>
            <a:ext cx="407368" cy="476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935B8242-2ABE-4AEC-900F-1679117FCB57}" type="slidenum">
              <a:rPr lang="en-GB" smtClean="0">
                <a:solidFill>
                  <a:srgbClr val="0F5494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5640001" y="6669360"/>
            <a:ext cx="912284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baseline="0" dirty="0"/>
              <a:t>Eurostat</a:t>
            </a:r>
          </a:p>
        </p:txBody>
      </p:sp>
      <p:sp>
        <p:nvSpPr>
          <p:cNvPr id="17" name="Slide Number Placeholder 2"/>
          <p:cNvSpPr txBox="1">
            <a:spLocks/>
          </p:cNvSpPr>
          <p:nvPr userDrawn="1"/>
        </p:nvSpPr>
        <p:spPr>
          <a:xfrm>
            <a:off x="11801922" y="6131286"/>
            <a:ext cx="407368" cy="476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935B8242-2ABE-4AEC-900F-1679117FCB57}" type="slidenum">
              <a:rPr lang="en-GB" smtClean="0">
                <a:solidFill>
                  <a:srgbClr val="0F5494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5640001" y="6669360"/>
            <a:ext cx="912284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baseline="0" dirty="0"/>
              <a:t>Eurostat</a:t>
            </a:r>
          </a:p>
        </p:txBody>
      </p:sp>
      <p:sp>
        <p:nvSpPr>
          <p:cNvPr id="19" name="Slide Number Placeholder 2"/>
          <p:cNvSpPr txBox="1">
            <a:spLocks/>
          </p:cNvSpPr>
          <p:nvPr userDrawn="1"/>
        </p:nvSpPr>
        <p:spPr>
          <a:xfrm>
            <a:off x="11801922" y="6131286"/>
            <a:ext cx="407368" cy="476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935B8242-2ABE-4AEC-900F-1679117FCB57}" type="slidenum">
              <a:rPr lang="en-GB" smtClean="0">
                <a:solidFill>
                  <a:srgbClr val="0F5494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640001" y="6669360"/>
            <a:ext cx="912284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baseline="0" dirty="0"/>
              <a:t>Eurostat</a:t>
            </a:r>
          </a:p>
        </p:txBody>
      </p:sp>
      <p:sp>
        <p:nvSpPr>
          <p:cNvPr id="8" name="Slide Number Placeholder 2"/>
          <p:cNvSpPr txBox="1">
            <a:spLocks/>
          </p:cNvSpPr>
          <p:nvPr userDrawn="1"/>
        </p:nvSpPr>
        <p:spPr>
          <a:xfrm>
            <a:off x="11801922" y="6131286"/>
            <a:ext cx="407368" cy="476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935B8242-2ABE-4AEC-900F-1679117FCB57}" type="slidenum">
              <a:rPr lang="en-GB" smtClean="0">
                <a:solidFill>
                  <a:srgbClr val="0F5494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Rectangle 2"/>
          <p:cNvSpPr/>
          <p:nvPr userDrawn="1"/>
        </p:nvSpPr>
        <p:spPr>
          <a:xfrm>
            <a:off x="5640001" y="6669360"/>
            <a:ext cx="912284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baseline="0" dirty="0"/>
              <a:t>Eurostat</a:t>
            </a:r>
          </a:p>
        </p:txBody>
      </p:sp>
      <p:sp>
        <p:nvSpPr>
          <p:cNvPr id="5" name="Slide Number Placeholder 2"/>
          <p:cNvSpPr txBox="1">
            <a:spLocks/>
          </p:cNvSpPr>
          <p:nvPr userDrawn="1"/>
        </p:nvSpPr>
        <p:spPr>
          <a:xfrm>
            <a:off x="11801922" y="6131286"/>
            <a:ext cx="407368" cy="476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935B8242-2ABE-4AEC-900F-1679117FCB57}" type="slidenum">
              <a:rPr lang="en-GB" smtClean="0">
                <a:solidFill>
                  <a:srgbClr val="0F5494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dirty="0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F3187-1226-417D-9781-D1C45589F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430" y="364265"/>
            <a:ext cx="10903369" cy="920211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D79E2-2232-4B09-917E-234A085C8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4513"/>
            <a:ext cx="10515600" cy="45724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C54367-A151-49D6-AACC-D1623CD3B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6031" y="6350513"/>
            <a:ext cx="742889" cy="365125"/>
          </a:xfrm>
        </p:spPr>
        <p:txBody>
          <a:bodyPr/>
          <a:lstStyle/>
          <a:p>
            <a:fld id="{020F20CB-C595-4B4D-B166-60D9D72AE58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FD3082-2E03-4995-B089-887FD5EE57A5}"/>
              </a:ext>
            </a:extLst>
          </p:cNvPr>
          <p:cNvSpPr/>
          <p:nvPr userDrawn="1"/>
        </p:nvSpPr>
        <p:spPr>
          <a:xfrm rot="5400000">
            <a:off x="5675380" y="-4375660"/>
            <a:ext cx="18288" cy="113385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597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dirty="0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it-IT" sz="1000" dirty="0"/>
              <a:t>Eurostat</a:t>
            </a:r>
            <a:endParaRPr lang="en-GB" sz="1000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5640001" y="6669360"/>
            <a:ext cx="912284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baseline="0" dirty="0"/>
              <a:t>Eurostat</a:t>
            </a:r>
          </a:p>
        </p:txBody>
      </p:sp>
      <p:sp>
        <p:nvSpPr>
          <p:cNvPr id="10" name="Slide Number Placeholder 2"/>
          <p:cNvSpPr txBox="1">
            <a:spLocks/>
          </p:cNvSpPr>
          <p:nvPr userDrawn="1"/>
        </p:nvSpPr>
        <p:spPr>
          <a:xfrm>
            <a:off x="11801922" y="6131286"/>
            <a:ext cx="407368" cy="476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935B8242-2ABE-4AEC-900F-1679117FCB57}" type="slidenum">
              <a:rPr lang="en-GB" smtClean="0">
                <a:solidFill>
                  <a:srgbClr val="0F5494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5640001" y="6669360"/>
            <a:ext cx="912284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baseline="0" dirty="0"/>
              <a:t>Eurostat</a:t>
            </a:r>
          </a:p>
        </p:txBody>
      </p:sp>
      <p:sp>
        <p:nvSpPr>
          <p:cNvPr id="9" name="Slide Number Placeholder 2"/>
          <p:cNvSpPr txBox="1">
            <a:spLocks/>
          </p:cNvSpPr>
          <p:nvPr userDrawn="1"/>
        </p:nvSpPr>
        <p:spPr>
          <a:xfrm>
            <a:off x="11801922" y="6131286"/>
            <a:ext cx="407368" cy="476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935B8242-2ABE-4AEC-900F-1679117FCB57}" type="slidenum">
              <a:rPr lang="en-GB" smtClean="0">
                <a:solidFill>
                  <a:srgbClr val="0F5494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5640001" y="6669360"/>
            <a:ext cx="912284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baseline="0" dirty="0"/>
              <a:t>Eurostat</a:t>
            </a:r>
          </a:p>
        </p:txBody>
      </p:sp>
      <p:sp>
        <p:nvSpPr>
          <p:cNvPr id="9" name="Slide Number Placeholder 2"/>
          <p:cNvSpPr txBox="1">
            <a:spLocks/>
          </p:cNvSpPr>
          <p:nvPr userDrawn="1"/>
        </p:nvSpPr>
        <p:spPr>
          <a:xfrm>
            <a:off x="11801922" y="6131286"/>
            <a:ext cx="407368" cy="476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935B8242-2ABE-4AEC-900F-1679117FCB57}" type="slidenum">
              <a:rPr lang="en-GB" smtClean="0">
                <a:solidFill>
                  <a:srgbClr val="0F5494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5640001" y="6669360"/>
            <a:ext cx="912284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baseline="0" dirty="0"/>
              <a:t>Eurostat</a:t>
            </a:r>
          </a:p>
        </p:txBody>
      </p:sp>
      <p:sp>
        <p:nvSpPr>
          <p:cNvPr id="10" name="Slide Number Placeholder 2"/>
          <p:cNvSpPr txBox="1">
            <a:spLocks/>
          </p:cNvSpPr>
          <p:nvPr userDrawn="1"/>
        </p:nvSpPr>
        <p:spPr>
          <a:xfrm>
            <a:off x="11801922" y="6131286"/>
            <a:ext cx="407368" cy="476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935B8242-2ABE-4AEC-900F-1679117FCB57}" type="slidenum">
              <a:rPr lang="en-GB" smtClean="0">
                <a:solidFill>
                  <a:srgbClr val="0F5494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5640001" y="6669360"/>
            <a:ext cx="912284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baseline="0" dirty="0"/>
              <a:t>Eurostat</a:t>
            </a:r>
          </a:p>
        </p:txBody>
      </p:sp>
      <p:sp>
        <p:nvSpPr>
          <p:cNvPr id="11" name="Slide Number Placeholder 2"/>
          <p:cNvSpPr txBox="1">
            <a:spLocks/>
          </p:cNvSpPr>
          <p:nvPr userDrawn="1"/>
        </p:nvSpPr>
        <p:spPr>
          <a:xfrm>
            <a:off x="11801922" y="6131286"/>
            <a:ext cx="407368" cy="476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935B8242-2ABE-4AEC-900F-1679117FCB57}" type="slidenum">
              <a:rPr lang="en-GB" smtClean="0">
                <a:solidFill>
                  <a:srgbClr val="0F5494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  <p:sldLayoutId id="2147483672" r:id="rId2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7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microsoft.com/office/2007/relationships/hdphoto" Target="../media/hdphoto2.wdp"/><Relationship Id="rId5" Type="http://schemas.openxmlformats.org/officeDocument/2006/relationships/image" Target="../media/image8.png"/><Relationship Id="rId4" Type="http://schemas.microsoft.com/office/2007/relationships/hdphoto" Target="../media/hdphoto1.wdp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5400" dirty="0"/>
              <a:t>Task team on Digitalisation:</a:t>
            </a:r>
            <a:br>
              <a:rPr lang="en-GB" sz="5400" dirty="0"/>
            </a:br>
            <a:r>
              <a:rPr lang="en-GB" sz="5400" dirty="0"/>
              <a:t>overview of work on other topics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0551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 dirty="0"/>
              <a:t>Nicola Massarelli, Eurostat, National Accounts methodology</a:t>
            </a:r>
          </a:p>
          <a:p>
            <a:pPr>
              <a:spcAft>
                <a:spcPts val="600"/>
              </a:spcAft>
            </a:pPr>
            <a:r>
              <a:rPr lang="en-GB" dirty="0"/>
              <a:t>on behalf of the Task Team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94200" y="5659503"/>
            <a:ext cx="6742113" cy="461897"/>
          </a:xfrm>
        </p:spPr>
        <p:txBody>
          <a:bodyPr/>
          <a:lstStyle/>
          <a:p>
            <a:r>
              <a:rPr lang="en-US" dirty="0"/>
              <a:t>Group of Experts on National Accounts, 18 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1451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8F860F9-F68B-4207-9C08-614667B0C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84299"/>
            <a:ext cx="10905699" cy="48895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Draft GN structured in 5 chapters: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24EA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Chapter 1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Introduces Challenges for National Accountants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24EA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Chapter 2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Measuring the value of output in current prices  </a:t>
            </a:r>
          </a:p>
          <a:p>
            <a:pPr marL="1879600" lvl="1" indent="-14224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24EA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Chapter 3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Prices and volumes for </a:t>
            </a:r>
            <a:r>
              <a:rPr lang="en-US" b="1" dirty="0">
                <a:solidFill>
                  <a:srgbClr val="47597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existing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goods and services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(Computing machinery, telephones for cellular networks, Packaged software, Telecommunications)</a:t>
            </a:r>
          </a:p>
          <a:p>
            <a:pPr marL="1879600" lvl="1" indent="-14224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24EA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Chapter 4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Prices and volumes for </a:t>
            </a:r>
            <a:r>
              <a:rPr lang="en-US" b="1" dirty="0">
                <a:solidFill>
                  <a:srgbClr val="47597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goods and services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(digital intermediaries, cloud computing)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24EA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Chapter 5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Methods to address fast-pace price change for evolving products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Practical recommendations on conceptual and practical issues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722" y="432060"/>
            <a:ext cx="10515600" cy="782357"/>
          </a:xfrm>
        </p:spPr>
        <p:txBody>
          <a:bodyPr>
            <a:noAutofit/>
          </a:bodyPr>
          <a:lstStyle/>
          <a:p>
            <a:r>
              <a:rPr lang="en-US" sz="3200" dirty="0"/>
              <a:t>Guidance note on price and volume measurement of goods and services affected by digitalization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609996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8F860F9-F68B-4207-9C08-614667B0C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8799"/>
            <a:ext cx="10905699" cy="35739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Treatment of </a:t>
            </a:r>
            <a:r>
              <a:rPr lang="en-US" sz="2400" b="1" dirty="0">
                <a:solidFill>
                  <a:srgbClr val="47597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telecommunication services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Treatment of </a:t>
            </a:r>
            <a:r>
              <a:rPr lang="en-US" sz="2400" b="1" dirty="0">
                <a:solidFill>
                  <a:srgbClr val="47597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rooms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rented out </a:t>
            </a:r>
            <a:r>
              <a:rPr lang="en-US" sz="2400" b="1" dirty="0">
                <a:solidFill>
                  <a:srgbClr val="47597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 otherwise </a:t>
            </a:r>
            <a:r>
              <a:rPr lang="en-US" sz="2400" b="1" dirty="0">
                <a:solidFill>
                  <a:srgbClr val="47597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owner-occupied dwelling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through Airbnb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of </a:t>
            </a:r>
            <a:r>
              <a:rPr lang="en-US" sz="2400" b="1" dirty="0">
                <a:solidFill>
                  <a:srgbClr val="47597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hedonic models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en-US" sz="2400" b="1" dirty="0">
                <a:solidFill>
                  <a:srgbClr val="47597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computing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Price and volume measurement of goods and services </a:t>
            </a:r>
            <a:br>
              <a:rPr lang="en-US" sz="3200" dirty="0"/>
            </a:br>
            <a:r>
              <a:rPr lang="en-US" sz="3200" dirty="0"/>
              <a:t>affected by digitalization: open issues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442129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283060"/>
            <a:ext cx="10156297" cy="3075210"/>
          </a:xfrm>
        </p:spPr>
        <p:txBody>
          <a:bodyPr/>
          <a:lstStyle/>
          <a:p>
            <a:r>
              <a:rPr lang="en-GB" b="1" dirty="0">
                <a:solidFill>
                  <a:srgbClr val="024B9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Digitalization Task Team includes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Andreas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Dollt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(Eurostat), Kevin Fox (UNSW), Ziad Ghanem (Stats Canada), Richard Heys (ONS), Stanimira Kosekova (ECB), Nicola Massarelli (Eurostat), John Mitchell (OECD), Dylan Rassier (BEA), Marshall Reinsdorf, Jennifer Ribarsky (IMF),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Sebastián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Rébora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(Central Bank of Chile), Carol Robbins (NSF), Benson Sim (UN), Michael Smedes (ABS), Sri Soelistyowati (Statistics Indonesia), Teck-Wong Soon (Statistics Department Singapore), Erich Strassner (BEA), and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Jorrit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Zwijnenburg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(OECD). Any omissions are accidental. </a:t>
            </a:r>
          </a:p>
          <a:p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070188" y="128733"/>
            <a:ext cx="10156297" cy="28909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>
                <a:solidFill>
                  <a:srgbClr val="024B9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Credits </a:t>
            </a:r>
          </a:p>
          <a:p>
            <a:pPr>
              <a:spcAft>
                <a:spcPts val="1200"/>
              </a:spcAf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Slides 3-4: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Jorrit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Zwijnenburg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(OECD)</a:t>
            </a:r>
          </a:p>
          <a:p>
            <a:pPr>
              <a:spcAft>
                <a:spcPts val="1200"/>
              </a:spcAf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Slides 5-6: Jim Tebrake (IMF)</a:t>
            </a:r>
          </a:p>
          <a:p>
            <a:pPr>
              <a:spcAft>
                <a:spcPts val="1200"/>
              </a:spcAf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Slides 7-8: John Mitchell (OECD)</a:t>
            </a:r>
          </a:p>
          <a:p>
            <a:pPr>
              <a:spcAft>
                <a:spcPts val="1200"/>
              </a:spcAf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Slides 9-11: Richard Heys (ONS) and Erich Strassner (BEA)</a:t>
            </a:r>
          </a:p>
          <a:p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515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Digitalization Task Team: research topics 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96730" y="2341323"/>
            <a:ext cx="2568980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Increasing the visibility of digitalization in NA (Digital SUTs)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49270" y="4057103"/>
            <a:ext cx="2568980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Valuation of free assets and free services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49270" y="2341323"/>
            <a:ext cx="2568980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Recording of data in the national accounts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42387" y="6103355"/>
            <a:ext cx="2568980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Crypto assets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6730" y="4761949"/>
            <a:ext cx="2568980" cy="163121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Price and volume measurement of goods and services affected by digitalization</a:t>
            </a:r>
          </a:p>
        </p:txBody>
      </p:sp>
      <p:sp>
        <p:nvSpPr>
          <p:cNvPr id="13" name="Parallelogram 30">
            <a:extLst>
              <a:ext uri="{FF2B5EF4-FFF2-40B4-BE49-F238E27FC236}">
                <a16:creationId xmlns:a16="http://schemas.microsoft.com/office/drawing/2014/main" id="{07A9DF64-EAEC-4F98-A0C9-E2239CA0F425}"/>
              </a:ext>
            </a:extLst>
          </p:cNvPr>
          <p:cNvSpPr/>
          <p:nvPr/>
        </p:nvSpPr>
        <p:spPr>
          <a:xfrm flipH="1">
            <a:off x="1637903" y="1415350"/>
            <a:ext cx="686635" cy="742133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360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자유형 18"/>
          <p:cNvSpPr/>
          <p:nvPr/>
        </p:nvSpPr>
        <p:spPr>
          <a:xfrm rot="21242434">
            <a:off x="4858791" y="5233985"/>
            <a:ext cx="549939" cy="740029"/>
          </a:xfrm>
          <a:custGeom>
            <a:avLst/>
            <a:gdLst>
              <a:gd name="connsiteX0" fmla="*/ 1218382 w 2723060"/>
              <a:gd name="connsiteY0" fmla="*/ 1905279 h 3624123"/>
              <a:gd name="connsiteX1" fmla="*/ 1051614 w 2723060"/>
              <a:gd name="connsiteY1" fmla="*/ 2576639 h 3624123"/>
              <a:gd name="connsiteX2" fmla="*/ 1081311 w 2723060"/>
              <a:gd name="connsiteY2" fmla="*/ 2585169 h 3624123"/>
              <a:gd name="connsiteX3" fmla="*/ 2005664 w 2723060"/>
              <a:gd name="connsiteY3" fmla="*/ 2455670 h 3624123"/>
              <a:gd name="connsiteX4" fmla="*/ 1243900 w 2723060"/>
              <a:gd name="connsiteY4" fmla="*/ 1909857 h 3624123"/>
              <a:gd name="connsiteX5" fmla="*/ 1451461 w 2723060"/>
              <a:gd name="connsiteY5" fmla="*/ 966969 h 3624123"/>
              <a:gd name="connsiteX6" fmla="*/ 1297825 w 2723060"/>
              <a:gd name="connsiteY6" fmla="*/ 1585462 h 3624123"/>
              <a:gd name="connsiteX7" fmla="*/ 1327295 w 2723060"/>
              <a:gd name="connsiteY7" fmla="*/ 1593882 h 3624123"/>
              <a:gd name="connsiteX8" fmla="*/ 2101069 w 2723060"/>
              <a:gd name="connsiteY8" fmla="*/ 1442099 h 3624123"/>
              <a:gd name="connsiteX9" fmla="*/ 1476944 w 2723060"/>
              <a:gd name="connsiteY9" fmla="*/ 971501 h 3624123"/>
              <a:gd name="connsiteX10" fmla="*/ 1344584 w 2723060"/>
              <a:gd name="connsiteY10" fmla="*/ 0 h 3624123"/>
              <a:gd name="connsiteX11" fmla="*/ 1671487 w 2723060"/>
              <a:gd name="connsiteY11" fmla="*/ 81203 h 3624123"/>
              <a:gd name="connsiteX12" fmla="*/ 1542443 w 2723060"/>
              <a:gd name="connsiteY12" fmla="*/ 600696 h 3624123"/>
              <a:gd name="connsiteX13" fmla="*/ 1773570 w 2723060"/>
              <a:gd name="connsiteY13" fmla="*/ 661967 h 3624123"/>
              <a:gd name="connsiteX14" fmla="*/ 1902732 w 2723060"/>
              <a:gd name="connsiteY14" fmla="*/ 141995 h 3624123"/>
              <a:gd name="connsiteX15" fmla="*/ 2229635 w 2723060"/>
              <a:gd name="connsiteY15" fmla="*/ 223199 h 3624123"/>
              <a:gd name="connsiteX16" fmla="*/ 2097157 w 2723060"/>
              <a:gd name="connsiteY16" fmla="*/ 756519 h 3624123"/>
              <a:gd name="connsiteX17" fmla="*/ 2123708 w 2723060"/>
              <a:gd name="connsiteY17" fmla="*/ 764788 h 3624123"/>
              <a:gd name="connsiteX18" fmla="*/ 2335072 w 2723060"/>
              <a:gd name="connsiteY18" fmla="*/ 840224 h 3624123"/>
              <a:gd name="connsiteX19" fmla="*/ 2324552 w 2723060"/>
              <a:gd name="connsiteY19" fmla="*/ 1922314 h 3624123"/>
              <a:gd name="connsiteX20" fmla="*/ 1696129 w 2723060"/>
              <a:gd name="connsiteY20" fmla="*/ 3139458 h 3624123"/>
              <a:gd name="connsiteX21" fmla="*/ 1517188 w 2723060"/>
              <a:gd name="connsiteY21" fmla="*/ 3096262 h 3624123"/>
              <a:gd name="connsiteX22" fmla="*/ 1386066 w 2723060"/>
              <a:gd name="connsiteY22" fmla="*/ 3624123 h 3624123"/>
              <a:gd name="connsiteX23" fmla="*/ 1059163 w 2723060"/>
              <a:gd name="connsiteY23" fmla="*/ 3542919 h 3624123"/>
              <a:gd name="connsiteX24" fmla="*/ 1189748 w 2723060"/>
              <a:gd name="connsiteY24" fmla="*/ 3017219 h 3624123"/>
              <a:gd name="connsiteX25" fmla="*/ 956179 w 2723060"/>
              <a:gd name="connsiteY25" fmla="*/ 2960836 h 3624123"/>
              <a:gd name="connsiteX26" fmla="*/ 824545 w 2723060"/>
              <a:gd name="connsiteY26" fmla="*/ 3490760 h 3624123"/>
              <a:gd name="connsiteX27" fmla="*/ 497641 w 2723060"/>
              <a:gd name="connsiteY27" fmla="*/ 3409556 h 3624123"/>
              <a:gd name="connsiteX28" fmla="*/ 628739 w 2723060"/>
              <a:gd name="connsiteY28" fmla="*/ 2881793 h 3624123"/>
              <a:gd name="connsiteX29" fmla="*/ 0 w 2723060"/>
              <a:gd name="connsiteY29" fmla="*/ 2730017 h 3624123"/>
              <a:gd name="connsiteX30" fmla="*/ 156593 w 2723060"/>
              <a:gd name="connsiteY30" fmla="*/ 2363814 h 3624123"/>
              <a:gd name="connsiteX31" fmla="*/ 371795 w 2723060"/>
              <a:gd name="connsiteY31" fmla="*/ 2423080 h 3624123"/>
              <a:gd name="connsiteX32" fmla="*/ 531510 w 2723060"/>
              <a:gd name="connsiteY32" fmla="*/ 2341701 h 3624123"/>
              <a:gd name="connsiteX33" fmla="*/ 874781 w 2723060"/>
              <a:gd name="connsiteY33" fmla="*/ 939029 h 3624123"/>
              <a:gd name="connsiteX34" fmla="*/ 772687 w 2723060"/>
              <a:gd name="connsiteY34" fmla="*/ 774709 h 3624123"/>
              <a:gd name="connsiteX35" fmla="*/ 502494 w 2723060"/>
              <a:gd name="connsiteY35" fmla="*/ 705662 h 3624123"/>
              <a:gd name="connsiteX36" fmla="*/ 579104 w 2723060"/>
              <a:gd name="connsiteY36" fmla="*/ 367817 h 3624123"/>
              <a:gd name="connsiteX37" fmla="*/ 1021286 w 2723060"/>
              <a:gd name="connsiteY37" fmla="*/ 475515 h 3624123"/>
              <a:gd name="connsiteX38" fmla="*/ 1215103 w 2723060"/>
              <a:gd name="connsiteY38" fmla="*/ 521254 h 3624123"/>
              <a:gd name="connsiteX0" fmla="*/ 1218382 w 2723060"/>
              <a:gd name="connsiteY0" fmla="*/ 1905279 h 3624123"/>
              <a:gd name="connsiteX1" fmla="*/ 1051614 w 2723060"/>
              <a:gd name="connsiteY1" fmla="*/ 2576639 h 3624123"/>
              <a:gd name="connsiteX2" fmla="*/ 1081311 w 2723060"/>
              <a:gd name="connsiteY2" fmla="*/ 2585169 h 3624123"/>
              <a:gd name="connsiteX3" fmla="*/ 2005664 w 2723060"/>
              <a:gd name="connsiteY3" fmla="*/ 2455670 h 3624123"/>
              <a:gd name="connsiteX4" fmla="*/ 1243900 w 2723060"/>
              <a:gd name="connsiteY4" fmla="*/ 1909857 h 3624123"/>
              <a:gd name="connsiteX5" fmla="*/ 1218382 w 2723060"/>
              <a:gd name="connsiteY5" fmla="*/ 1905279 h 3624123"/>
              <a:gd name="connsiteX6" fmla="*/ 1451461 w 2723060"/>
              <a:gd name="connsiteY6" fmla="*/ 966969 h 3624123"/>
              <a:gd name="connsiteX7" fmla="*/ 1297825 w 2723060"/>
              <a:gd name="connsiteY7" fmla="*/ 1585462 h 3624123"/>
              <a:gd name="connsiteX8" fmla="*/ 1327295 w 2723060"/>
              <a:gd name="connsiteY8" fmla="*/ 1593882 h 3624123"/>
              <a:gd name="connsiteX9" fmla="*/ 2101069 w 2723060"/>
              <a:gd name="connsiteY9" fmla="*/ 1442099 h 3624123"/>
              <a:gd name="connsiteX10" fmla="*/ 1476944 w 2723060"/>
              <a:gd name="connsiteY10" fmla="*/ 971501 h 3624123"/>
              <a:gd name="connsiteX11" fmla="*/ 1451461 w 2723060"/>
              <a:gd name="connsiteY11" fmla="*/ 966969 h 3624123"/>
              <a:gd name="connsiteX12" fmla="*/ 1344584 w 2723060"/>
              <a:gd name="connsiteY12" fmla="*/ 0 h 3624123"/>
              <a:gd name="connsiteX13" fmla="*/ 1671487 w 2723060"/>
              <a:gd name="connsiteY13" fmla="*/ 81203 h 3624123"/>
              <a:gd name="connsiteX14" fmla="*/ 1542443 w 2723060"/>
              <a:gd name="connsiteY14" fmla="*/ 600696 h 3624123"/>
              <a:gd name="connsiteX15" fmla="*/ 1773570 w 2723060"/>
              <a:gd name="connsiteY15" fmla="*/ 661967 h 3624123"/>
              <a:gd name="connsiteX16" fmla="*/ 1902732 w 2723060"/>
              <a:gd name="connsiteY16" fmla="*/ 141995 h 3624123"/>
              <a:gd name="connsiteX17" fmla="*/ 2229635 w 2723060"/>
              <a:gd name="connsiteY17" fmla="*/ 223199 h 3624123"/>
              <a:gd name="connsiteX18" fmla="*/ 2097157 w 2723060"/>
              <a:gd name="connsiteY18" fmla="*/ 756519 h 3624123"/>
              <a:gd name="connsiteX19" fmla="*/ 2335072 w 2723060"/>
              <a:gd name="connsiteY19" fmla="*/ 840224 h 3624123"/>
              <a:gd name="connsiteX20" fmla="*/ 2324552 w 2723060"/>
              <a:gd name="connsiteY20" fmla="*/ 1922314 h 3624123"/>
              <a:gd name="connsiteX21" fmla="*/ 1696129 w 2723060"/>
              <a:gd name="connsiteY21" fmla="*/ 3139458 h 3624123"/>
              <a:gd name="connsiteX22" fmla="*/ 1517188 w 2723060"/>
              <a:gd name="connsiteY22" fmla="*/ 3096262 h 3624123"/>
              <a:gd name="connsiteX23" fmla="*/ 1386066 w 2723060"/>
              <a:gd name="connsiteY23" fmla="*/ 3624123 h 3624123"/>
              <a:gd name="connsiteX24" fmla="*/ 1059163 w 2723060"/>
              <a:gd name="connsiteY24" fmla="*/ 3542919 h 3624123"/>
              <a:gd name="connsiteX25" fmla="*/ 1189748 w 2723060"/>
              <a:gd name="connsiteY25" fmla="*/ 3017219 h 3624123"/>
              <a:gd name="connsiteX26" fmla="*/ 956179 w 2723060"/>
              <a:gd name="connsiteY26" fmla="*/ 2960836 h 3624123"/>
              <a:gd name="connsiteX27" fmla="*/ 824545 w 2723060"/>
              <a:gd name="connsiteY27" fmla="*/ 3490760 h 3624123"/>
              <a:gd name="connsiteX28" fmla="*/ 497641 w 2723060"/>
              <a:gd name="connsiteY28" fmla="*/ 3409556 h 3624123"/>
              <a:gd name="connsiteX29" fmla="*/ 628739 w 2723060"/>
              <a:gd name="connsiteY29" fmla="*/ 2881793 h 3624123"/>
              <a:gd name="connsiteX30" fmla="*/ 0 w 2723060"/>
              <a:gd name="connsiteY30" fmla="*/ 2730017 h 3624123"/>
              <a:gd name="connsiteX31" fmla="*/ 156593 w 2723060"/>
              <a:gd name="connsiteY31" fmla="*/ 2363814 h 3624123"/>
              <a:gd name="connsiteX32" fmla="*/ 371795 w 2723060"/>
              <a:gd name="connsiteY32" fmla="*/ 2423080 h 3624123"/>
              <a:gd name="connsiteX33" fmla="*/ 531510 w 2723060"/>
              <a:gd name="connsiteY33" fmla="*/ 2341701 h 3624123"/>
              <a:gd name="connsiteX34" fmla="*/ 874781 w 2723060"/>
              <a:gd name="connsiteY34" fmla="*/ 939029 h 3624123"/>
              <a:gd name="connsiteX35" fmla="*/ 772687 w 2723060"/>
              <a:gd name="connsiteY35" fmla="*/ 774709 h 3624123"/>
              <a:gd name="connsiteX36" fmla="*/ 502494 w 2723060"/>
              <a:gd name="connsiteY36" fmla="*/ 705662 h 3624123"/>
              <a:gd name="connsiteX37" fmla="*/ 579104 w 2723060"/>
              <a:gd name="connsiteY37" fmla="*/ 367817 h 3624123"/>
              <a:gd name="connsiteX38" fmla="*/ 1021286 w 2723060"/>
              <a:gd name="connsiteY38" fmla="*/ 475515 h 3624123"/>
              <a:gd name="connsiteX39" fmla="*/ 1215103 w 2723060"/>
              <a:gd name="connsiteY39" fmla="*/ 521254 h 3624123"/>
              <a:gd name="connsiteX40" fmla="*/ 1344584 w 2723060"/>
              <a:gd name="connsiteY40" fmla="*/ 0 h 3624123"/>
              <a:gd name="connsiteX0" fmla="*/ 1218382 w 2723060"/>
              <a:gd name="connsiteY0" fmla="*/ 1905279 h 3624123"/>
              <a:gd name="connsiteX1" fmla="*/ 1051614 w 2723060"/>
              <a:gd name="connsiteY1" fmla="*/ 2576639 h 3624123"/>
              <a:gd name="connsiteX2" fmla="*/ 1081311 w 2723060"/>
              <a:gd name="connsiteY2" fmla="*/ 2585169 h 3624123"/>
              <a:gd name="connsiteX3" fmla="*/ 2005664 w 2723060"/>
              <a:gd name="connsiteY3" fmla="*/ 2455670 h 3624123"/>
              <a:gd name="connsiteX4" fmla="*/ 1243900 w 2723060"/>
              <a:gd name="connsiteY4" fmla="*/ 1909857 h 3624123"/>
              <a:gd name="connsiteX5" fmla="*/ 1218382 w 2723060"/>
              <a:gd name="connsiteY5" fmla="*/ 1905279 h 3624123"/>
              <a:gd name="connsiteX6" fmla="*/ 1451461 w 2723060"/>
              <a:gd name="connsiteY6" fmla="*/ 966969 h 3624123"/>
              <a:gd name="connsiteX7" fmla="*/ 1297825 w 2723060"/>
              <a:gd name="connsiteY7" fmla="*/ 1585462 h 3624123"/>
              <a:gd name="connsiteX8" fmla="*/ 1327295 w 2723060"/>
              <a:gd name="connsiteY8" fmla="*/ 1593882 h 3624123"/>
              <a:gd name="connsiteX9" fmla="*/ 2101069 w 2723060"/>
              <a:gd name="connsiteY9" fmla="*/ 1442099 h 3624123"/>
              <a:gd name="connsiteX10" fmla="*/ 1476944 w 2723060"/>
              <a:gd name="connsiteY10" fmla="*/ 971501 h 3624123"/>
              <a:gd name="connsiteX11" fmla="*/ 1451461 w 2723060"/>
              <a:gd name="connsiteY11" fmla="*/ 966969 h 3624123"/>
              <a:gd name="connsiteX12" fmla="*/ 1344584 w 2723060"/>
              <a:gd name="connsiteY12" fmla="*/ 0 h 3624123"/>
              <a:gd name="connsiteX13" fmla="*/ 1671487 w 2723060"/>
              <a:gd name="connsiteY13" fmla="*/ 81203 h 3624123"/>
              <a:gd name="connsiteX14" fmla="*/ 1542443 w 2723060"/>
              <a:gd name="connsiteY14" fmla="*/ 600696 h 3624123"/>
              <a:gd name="connsiteX15" fmla="*/ 1773570 w 2723060"/>
              <a:gd name="connsiteY15" fmla="*/ 661967 h 3624123"/>
              <a:gd name="connsiteX16" fmla="*/ 1902732 w 2723060"/>
              <a:gd name="connsiteY16" fmla="*/ 141995 h 3624123"/>
              <a:gd name="connsiteX17" fmla="*/ 2229635 w 2723060"/>
              <a:gd name="connsiteY17" fmla="*/ 223199 h 3624123"/>
              <a:gd name="connsiteX18" fmla="*/ 2097157 w 2723060"/>
              <a:gd name="connsiteY18" fmla="*/ 756519 h 3624123"/>
              <a:gd name="connsiteX19" fmla="*/ 2335072 w 2723060"/>
              <a:gd name="connsiteY19" fmla="*/ 840224 h 3624123"/>
              <a:gd name="connsiteX20" fmla="*/ 2324552 w 2723060"/>
              <a:gd name="connsiteY20" fmla="*/ 1922314 h 3624123"/>
              <a:gd name="connsiteX21" fmla="*/ 1696129 w 2723060"/>
              <a:gd name="connsiteY21" fmla="*/ 3139458 h 3624123"/>
              <a:gd name="connsiteX22" fmla="*/ 1517188 w 2723060"/>
              <a:gd name="connsiteY22" fmla="*/ 3096262 h 3624123"/>
              <a:gd name="connsiteX23" fmla="*/ 1386066 w 2723060"/>
              <a:gd name="connsiteY23" fmla="*/ 3624123 h 3624123"/>
              <a:gd name="connsiteX24" fmla="*/ 1059163 w 2723060"/>
              <a:gd name="connsiteY24" fmla="*/ 3542919 h 3624123"/>
              <a:gd name="connsiteX25" fmla="*/ 1189748 w 2723060"/>
              <a:gd name="connsiteY25" fmla="*/ 3017219 h 3624123"/>
              <a:gd name="connsiteX26" fmla="*/ 956179 w 2723060"/>
              <a:gd name="connsiteY26" fmla="*/ 2960836 h 3624123"/>
              <a:gd name="connsiteX27" fmla="*/ 824545 w 2723060"/>
              <a:gd name="connsiteY27" fmla="*/ 3490760 h 3624123"/>
              <a:gd name="connsiteX28" fmla="*/ 497641 w 2723060"/>
              <a:gd name="connsiteY28" fmla="*/ 3409556 h 3624123"/>
              <a:gd name="connsiteX29" fmla="*/ 628739 w 2723060"/>
              <a:gd name="connsiteY29" fmla="*/ 2881793 h 3624123"/>
              <a:gd name="connsiteX30" fmla="*/ 0 w 2723060"/>
              <a:gd name="connsiteY30" fmla="*/ 2730017 h 3624123"/>
              <a:gd name="connsiteX31" fmla="*/ 156593 w 2723060"/>
              <a:gd name="connsiteY31" fmla="*/ 2363814 h 3624123"/>
              <a:gd name="connsiteX32" fmla="*/ 371795 w 2723060"/>
              <a:gd name="connsiteY32" fmla="*/ 2423080 h 3624123"/>
              <a:gd name="connsiteX33" fmla="*/ 531510 w 2723060"/>
              <a:gd name="connsiteY33" fmla="*/ 2341701 h 3624123"/>
              <a:gd name="connsiteX34" fmla="*/ 874781 w 2723060"/>
              <a:gd name="connsiteY34" fmla="*/ 939029 h 3624123"/>
              <a:gd name="connsiteX35" fmla="*/ 772687 w 2723060"/>
              <a:gd name="connsiteY35" fmla="*/ 774709 h 3624123"/>
              <a:gd name="connsiteX36" fmla="*/ 502494 w 2723060"/>
              <a:gd name="connsiteY36" fmla="*/ 705662 h 3624123"/>
              <a:gd name="connsiteX37" fmla="*/ 579104 w 2723060"/>
              <a:gd name="connsiteY37" fmla="*/ 367817 h 3624123"/>
              <a:gd name="connsiteX38" fmla="*/ 1021286 w 2723060"/>
              <a:gd name="connsiteY38" fmla="*/ 475515 h 3624123"/>
              <a:gd name="connsiteX39" fmla="*/ 1215103 w 2723060"/>
              <a:gd name="connsiteY39" fmla="*/ 521254 h 3624123"/>
              <a:gd name="connsiteX40" fmla="*/ 1344584 w 2723060"/>
              <a:gd name="connsiteY40" fmla="*/ 0 h 3624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723060" h="3624123">
                <a:moveTo>
                  <a:pt x="1218382" y="1905279"/>
                </a:moveTo>
                <a:lnTo>
                  <a:pt x="1051614" y="2576639"/>
                </a:lnTo>
                <a:lnTo>
                  <a:pt x="1081311" y="2585169"/>
                </a:lnTo>
                <a:cubicBezTo>
                  <a:pt x="1298969" y="2649950"/>
                  <a:pt x="1914361" y="2852449"/>
                  <a:pt x="2005664" y="2455670"/>
                </a:cubicBezTo>
                <a:cubicBezTo>
                  <a:pt x="2108358" y="2083382"/>
                  <a:pt x="1458666" y="1949007"/>
                  <a:pt x="1243900" y="1909857"/>
                </a:cubicBezTo>
                <a:lnTo>
                  <a:pt x="1218382" y="1905279"/>
                </a:lnTo>
                <a:close/>
                <a:moveTo>
                  <a:pt x="1451461" y="966969"/>
                </a:moveTo>
                <a:lnTo>
                  <a:pt x="1297825" y="1585462"/>
                </a:lnTo>
                <a:lnTo>
                  <a:pt x="1327295" y="1593882"/>
                </a:lnTo>
                <a:cubicBezTo>
                  <a:pt x="1519222" y="1650575"/>
                  <a:pt x="2016915" y="1812926"/>
                  <a:pt x="2101069" y="1442099"/>
                </a:cubicBezTo>
                <a:cubicBezTo>
                  <a:pt x="2177824" y="1109186"/>
                  <a:pt x="1664178" y="1005150"/>
                  <a:pt x="1476944" y="971501"/>
                </a:cubicBezTo>
                <a:lnTo>
                  <a:pt x="1451461" y="966969"/>
                </a:lnTo>
                <a:close/>
                <a:moveTo>
                  <a:pt x="1344584" y="0"/>
                </a:moveTo>
                <a:lnTo>
                  <a:pt x="1671487" y="81203"/>
                </a:lnTo>
                <a:lnTo>
                  <a:pt x="1542443" y="600696"/>
                </a:lnTo>
                <a:lnTo>
                  <a:pt x="1773570" y="661967"/>
                </a:lnTo>
                <a:lnTo>
                  <a:pt x="1902732" y="141995"/>
                </a:lnTo>
                <a:lnTo>
                  <a:pt x="2229635" y="223199"/>
                </a:lnTo>
                <a:lnTo>
                  <a:pt x="2097157" y="756519"/>
                </a:lnTo>
                <a:cubicBezTo>
                  <a:pt x="2174081" y="779658"/>
                  <a:pt x="2255767" y="812322"/>
                  <a:pt x="2335072" y="840224"/>
                </a:cubicBezTo>
                <a:cubicBezTo>
                  <a:pt x="2999363" y="1160478"/>
                  <a:pt x="2684151" y="1877269"/>
                  <a:pt x="2324552" y="1922314"/>
                </a:cubicBezTo>
                <a:cubicBezTo>
                  <a:pt x="3020600" y="2255035"/>
                  <a:pt x="2529999" y="3321640"/>
                  <a:pt x="1696129" y="3139458"/>
                </a:cubicBezTo>
                <a:lnTo>
                  <a:pt x="1517188" y="3096262"/>
                </a:lnTo>
                <a:lnTo>
                  <a:pt x="1386066" y="3624123"/>
                </a:lnTo>
                <a:lnTo>
                  <a:pt x="1059163" y="3542919"/>
                </a:lnTo>
                <a:lnTo>
                  <a:pt x="1189748" y="3017219"/>
                </a:lnTo>
                <a:lnTo>
                  <a:pt x="956179" y="2960836"/>
                </a:lnTo>
                <a:lnTo>
                  <a:pt x="824545" y="3490760"/>
                </a:lnTo>
                <a:lnTo>
                  <a:pt x="497641" y="3409556"/>
                </a:lnTo>
                <a:lnTo>
                  <a:pt x="628739" y="2881793"/>
                </a:lnTo>
                <a:lnTo>
                  <a:pt x="0" y="2730017"/>
                </a:lnTo>
                <a:lnTo>
                  <a:pt x="156593" y="2363814"/>
                </a:lnTo>
                <a:cubicBezTo>
                  <a:pt x="275674" y="2398365"/>
                  <a:pt x="261590" y="2400365"/>
                  <a:pt x="371795" y="2423080"/>
                </a:cubicBezTo>
                <a:cubicBezTo>
                  <a:pt x="457460" y="2444548"/>
                  <a:pt x="500452" y="2427767"/>
                  <a:pt x="531510" y="2341701"/>
                </a:cubicBezTo>
                <a:cubicBezTo>
                  <a:pt x="598079" y="2089920"/>
                  <a:pt x="822255" y="1188850"/>
                  <a:pt x="874781" y="939029"/>
                </a:cubicBezTo>
                <a:cubicBezTo>
                  <a:pt x="885877" y="854924"/>
                  <a:pt x="836708" y="809166"/>
                  <a:pt x="772687" y="774709"/>
                </a:cubicBezTo>
                <a:cubicBezTo>
                  <a:pt x="651057" y="727032"/>
                  <a:pt x="597490" y="720787"/>
                  <a:pt x="502494" y="705662"/>
                </a:cubicBezTo>
                <a:lnTo>
                  <a:pt x="579104" y="367817"/>
                </a:lnTo>
                <a:cubicBezTo>
                  <a:pt x="724942" y="405705"/>
                  <a:pt x="872814" y="440818"/>
                  <a:pt x="1021286" y="475515"/>
                </a:cubicBezTo>
                <a:lnTo>
                  <a:pt x="1215103" y="521254"/>
                </a:lnTo>
                <a:lnTo>
                  <a:pt x="1344584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ctangle 21">
            <a:extLst>
              <a:ext uri="{FF2B5EF4-FFF2-40B4-BE49-F238E27FC236}">
                <a16:creationId xmlns:a16="http://schemas.microsoft.com/office/drawing/2014/main" id="{3DFB5373-0015-4A31-8F01-1597E404815D}"/>
              </a:ext>
            </a:extLst>
          </p:cNvPr>
          <p:cNvSpPr/>
          <p:nvPr/>
        </p:nvSpPr>
        <p:spPr>
          <a:xfrm>
            <a:off x="1544342" y="4082654"/>
            <a:ext cx="873757" cy="538404"/>
          </a:xfrm>
          <a:custGeom>
            <a:avLst/>
            <a:gdLst/>
            <a:ahLst/>
            <a:cxnLst/>
            <a:rect l="l" t="t" r="r" b="b"/>
            <a:pathLst>
              <a:path w="4560938" h="2554996">
                <a:moveTo>
                  <a:pt x="2315585" y="1351978"/>
                </a:moveTo>
                <a:lnTo>
                  <a:pt x="2315585" y="1608128"/>
                </a:lnTo>
                <a:cubicBezTo>
                  <a:pt x="2332000" y="1604085"/>
                  <a:pt x="2347685" y="1596777"/>
                  <a:pt x="2361832" y="1586519"/>
                </a:cubicBezTo>
                <a:cubicBezTo>
                  <a:pt x="2403345" y="1556419"/>
                  <a:pt x="2424829" y="1505846"/>
                  <a:pt x="2417675" y="1455070"/>
                </a:cubicBezTo>
                <a:cubicBezTo>
                  <a:pt x="2409025" y="1388817"/>
                  <a:pt x="2368208" y="1366470"/>
                  <a:pt x="2315585" y="1351978"/>
                </a:cubicBezTo>
                <a:close/>
                <a:moveTo>
                  <a:pt x="3612086" y="989467"/>
                </a:moveTo>
                <a:cubicBezTo>
                  <a:pt x="3453010" y="989467"/>
                  <a:pt x="3324054" y="1118423"/>
                  <a:pt x="3324054" y="1277499"/>
                </a:cubicBezTo>
                <a:cubicBezTo>
                  <a:pt x="3324054" y="1436575"/>
                  <a:pt x="3453010" y="1565531"/>
                  <a:pt x="3612086" y="1565531"/>
                </a:cubicBezTo>
                <a:cubicBezTo>
                  <a:pt x="3771162" y="1565531"/>
                  <a:pt x="3900118" y="1436575"/>
                  <a:pt x="3900118" y="1277499"/>
                </a:cubicBezTo>
                <a:cubicBezTo>
                  <a:pt x="3900118" y="1118423"/>
                  <a:pt x="3771162" y="989467"/>
                  <a:pt x="3612086" y="989467"/>
                </a:cubicBezTo>
                <a:close/>
                <a:moveTo>
                  <a:pt x="948854" y="989467"/>
                </a:moveTo>
                <a:cubicBezTo>
                  <a:pt x="789778" y="989467"/>
                  <a:pt x="660822" y="1118423"/>
                  <a:pt x="660822" y="1277499"/>
                </a:cubicBezTo>
                <a:cubicBezTo>
                  <a:pt x="660822" y="1436575"/>
                  <a:pt x="789778" y="1565531"/>
                  <a:pt x="948854" y="1565531"/>
                </a:cubicBezTo>
                <a:cubicBezTo>
                  <a:pt x="1107930" y="1565531"/>
                  <a:pt x="1236886" y="1436575"/>
                  <a:pt x="1236886" y="1277499"/>
                </a:cubicBezTo>
                <a:cubicBezTo>
                  <a:pt x="1236886" y="1118423"/>
                  <a:pt x="1107930" y="989467"/>
                  <a:pt x="948854" y="989467"/>
                </a:cubicBezTo>
                <a:close/>
                <a:moveTo>
                  <a:pt x="2247651" y="946230"/>
                </a:moveTo>
                <a:cubicBezTo>
                  <a:pt x="2230469" y="950266"/>
                  <a:pt x="2214012" y="957763"/>
                  <a:pt x="2199233" y="968479"/>
                </a:cubicBezTo>
                <a:cubicBezTo>
                  <a:pt x="2157721" y="998579"/>
                  <a:pt x="2136236" y="1049152"/>
                  <a:pt x="2143390" y="1099928"/>
                </a:cubicBezTo>
                <a:cubicBezTo>
                  <a:pt x="2157154" y="1167662"/>
                  <a:pt x="2197550" y="1197656"/>
                  <a:pt x="2247651" y="1217102"/>
                </a:cubicBezTo>
                <a:close/>
                <a:moveTo>
                  <a:pt x="2247651" y="785264"/>
                </a:moveTo>
                <a:lnTo>
                  <a:pt x="2315585" y="785264"/>
                </a:lnTo>
                <a:lnTo>
                  <a:pt x="2315585" y="832380"/>
                </a:lnTo>
                <a:cubicBezTo>
                  <a:pt x="2341411" y="835890"/>
                  <a:pt x="2366862" y="843587"/>
                  <a:pt x="2390991" y="855423"/>
                </a:cubicBezTo>
                <a:cubicBezTo>
                  <a:pt x="2474360" y="896319"/>
                  <a:pt x="2528313" y="979930"/>
                  <a:pt x="2531223" y="1072743"/>
                </a:cubicBezTo>
                <a:lnTo>
                  <a:pt x="2418963" y="1076264"/>
                </a:lnTo>
                <a:cubicBezTo>
                  <a:pt x="2417356" y="1025012"/>
                  <a:pt x="2387564" y="978842"/>
                  <a:pt x="2341528" y="956260"/>
                </a:cubicBezTo>
                <a:cubicBezTo>
                  <a:pt x="2333151" y="952151"/>
                  <a:pt x="2324486" y="948946"/>
                  <a:pt x="2315585" y="946938"/>
                </a:cubicBezTo>
                <a:lnTo>
                  <a:pt x="2315585" y="1239083"/>
                </a:lnTo>
                <a:cubicBezTo>
                  <a:pt x="2404308" y="1264638"/>
                  <a:pt x="2499083" y="1293869"/>
                  <a:pt x="2528899" y="1441205"/>
                </a:cubicBezTo>
                <a:cubicBezTo>
                  <a:pt x="2541347" y="1532528"/>
                  <a:pt x="2502457" y="1623287"/>
                  <a:pt x="2427762" y="1677447"/>
                </a:cubicBezTo>
                <a:cubicBezTo>
                  <a:pt x="2394006" y="1701923"/>
                  <a:pt x="2355419" y="1717125"/>
                  <a:pt x="2315585" y="1722661"/>
                </a:cubicBezTo>
                <a:lnTo>
                  <a:pt x="2315585" y="1769734"/>
                </a:lnTo>
                <a:lnTo>
                  <a:pt x="2247651" y="1769734"/>
                </a:lnTo>
                <a:lnTo>
                  <a:pt x="2247651" y="1722944"/>
                </a:lnTo>
                <a:cubicBezTo>
                  <a:pt x="2221084" y="1719537"/>
                  <a:pt x="2194881" y="1711743"/>
                  <a:pt x="2170074" y="1699575"/>
                </a:cubicBezTo>
                <a:cubicBezTo>
                  <a:pt x="2086705" y="1658679"/>
                  <a:pt x="2032752" y="1575069"/>
                  <a:pt x="2029842" y="1482255"/>
                </a:cubicBezTo>
                <a:lnTo>
                  <a:pt x="2142102" y="1478734"/>
                </a:lnTo>
                <a:cubicBezTo>
                  <a:pt x="2143709" y="1529986"/>
                  <a:pt x="2173501" y="1576156"/>
                  <a:pt x="2219537" y="1598738"/>
                </a:cubicBezTo>
                <a:cubicBezTo>
                  <a:pt x="2228602" y="1603184"/>
                  <a:pt x="2238004" y="1606573"/>
                  <a:pt x="2247651" y="1608616"/>
                </a:cubicBezTo>
                <a:lnTo>
                  <a:pt x="2247651" y="1335176"/>
                </a:lnTo>
                <a:cubicBezTo>
                  <a:pt x="2162261" y="1314127"/>
                  <a:pt x="2069489" y="1278142"/>
                  <a:pt x="2032173" y="1115597"/>
                </a:cubicBezTo>
                <a:cubicBezTo>
                  <a:pt x="2019217" y="1023646"/>
                  <a:pt x="2058125" y="932061"/>
                  <a:pt x="2133303" y="877552"/>
                </a:cubicBezTo>
                <a:cubicBezTo>
                  <a:pt x="2167670" y="852632"/>
                  <a:pt x="2207046" y="837325"/>
                  <a:pt x="2247651" y="832077"/>
                </a:cubicBezTo>
                <a:close/>
                <a:moveTo>
                  <a:pt x="2280470" y="617534"/>
                </a:moveTo>
                <a:cubicBezTo>
                  <a:pt x="1915981" y="617534"/>
                  <a:pt x="1620504" y="913011"/>
                  <a:pt x="1620504" y="1277500"/>
                </a:cubicBezTo>
                <a:cubicBezTo>
                  <a:pt x="1620504" y="1641989"/>
                  <a:pt x="1915981" y="1937466"/>
                  <a:pt x="2280470" y="1937466"/>
                </a:cubicBezTo>
                <a:cubicBezTo>
                  <a:pt x="2644959" y="1937466"/>
                  <a:pt x="2940436" y="1641989"/>
                  <a:pt x="2940436" y="1277500"/>
                </a:cubicBezTo>
                <a:cubicBezTo>
                  <a:pt x="2940436" y="913011"/>
                  <a:pt x="2644959" y="617534"/>
                  <a:pt x="2280470" y="617534"/>
                </a:cubicBezTo>
                <a:close/>
                <a:moveTo>
                  <a:pt x="284505" y="265281"/>
                </a:moveTo>
                <a:lnTo>
                  <a:pt x="4276434" y="265281"/>
                </a:lnTo>
                <a:lnTo>
                  <a:pt x="4276434" y="2289716"/>
                </a:lnTo>
                <a:lnTo>
                  <a:pt x="284505" y="2289716"/>
                </a:lnTo>
                <a:close/>
                <a:moveTo>
                  <a:pt x="180344" y="148161"/>
                </a:moveTo>
                <a:lnTo>
                  <a:pt x="180344" y="2406836"/>
                </a:lnTo>
                <a:lnTo>
                  <a:pt x="4380595" y="2406836"/>
                </a:lnTo>
                <a:lnTo>
                  <a:pt x="4380595" y="148161"/>
                </a:lnTo>
                <a:close/>
                <a:moveTo>
                  <a:pt x="0" y="0"/>
                </a:moveTo>
                <a:lnTo>
                  <a:pt x="4560938" y="0"/>
                </a:lnTo>
                <a:lnTo>
                  <a:pt x="4560938" y="2554996"/>
                </a:lnTo>
                <a:lnTo>
                  <a:pt x="0" y="2554996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A0804">
                  <a:alpha val="5490"/>
                </a:srgbClr>
              </a:clrFrom>
              <a:clrTo>
                <a:srgbClr val="0A0804">
                  <a:alpha val="0"/>
                </a:srgbClr>
              </a:clrTo>
            </a:clrChange>
            <a:duotone>
              <a:prstClr val="black"/>
              <a:schemeClr val="bg1">
                <a:lumMod val="5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489" y="1369114"/>
            <a:ext cx="1012543" cy="101254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bg1">
                <a:lumMod val="5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694" y="3244144"/>
            <a:ext cx="742133" cy="742133"/>
          </a:xfrm>
          <a:prstGeom prst="rect">
            <a:avLst/>
          </a:prstGeom>
        </p:spPr>
      </p:pic>
      <p:pic>
        <p:nvPicPr>
          <p:cNvPr id="1026" name="Picture 2" descr="Artificial intelligence ai icon Royalty Free Vector Image"/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bg1">
                <a:lumMod val="9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67" t="17994" r="18234" b="22192"/>
          <a:stretch/>
        </p:blipFill>
        <p:spPr bwMode="auto">
          <a:xfrm>
            <a:off x="9323323" y="1415350"/>
            <a:ext cx="779936" cy="802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8428801" y="2341323"/>
            <a:ext cx="2568980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Artificial Intelligence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bg1">
                <a:lumMod val="9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308421" y="3028176"/>
            <a:ext cx="809740" cy="80974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8428801" y="3911307"/>
            <a:ext cx="2568980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computing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bg1">
                <a:lumMod val="95000"/>
                <a:tint val="45000"/>
                <a:satMod val="400000"/>
              </a:schemeClr>
            </a:duotone>
          </a:blip>
          <a:srcRect l="32428" t="20417" r="32850" b="27653"/>
          <a:stretch/>
        </p:blipFill>
        <p:spPr>
          <a:xfrm rot="576274">
            <a:off x="9441710" y="4683540"/>
            <a:ext cx="543162" cy="876301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8428801" y="5678603"/>
            <a:ext cx="2568980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 intermediary platforms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7419606" y="1369114"/>
            <a:ext cx="0" cy="5486775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 rot="16200000">
            <a:off x="6440463" y="3898805"/>
            <a:ext cx="1346394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‘Old’ topics</a:t>
            </a:r>
          </a:p>
        </p:txBody>
      </p:sp>
      <p:sp>
        <p:nvSpPr>
          <p:cNvPr id="32" name="TextBox 31"/>
          <p:cNvSpPr txBox="1"/>
          <p:nvPr/>
        </p:nvSpPr>
        <p:spPr>
          <a:xfrm rot="16200000">
            <a:off x="6881863" y="3898804"/>
            <a:ext cx="1475597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‘New’ topics</a:t>
            </a:r>
          </a:p>
        </p:txBody>
      </p:sp>
    </p:spTree>
    <p:extLst>
      <p:ext uri="{BB962C8B-B14F-4D97-AF65-F5344CB8AC3E}">
        <p14:creationId xmlns:p14="http://schemas.microsoft.com/office/powerpoint/2010/main" val="3411041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Many different types of crypto assets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E7DF6FF-41A7-47FD-81D4-A962DEF95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44625"/>
            <a:ext cx="10905699" cy="3881904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b="1" dirty="0">
                <a:solidFill>
                  <a:srgbClr val="47597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Crypto currencies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(intended as general medium of exchange)</a:t>
            </a:r>
          </a:p>
          <a:p>
            <a:pPr lvl="1">
              <a:spcAft>
                <a:spcPts val="600"/>
              </a:spcAft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Traditional cryptocurrencies (not backed by an asset)</a:t>
            </a:r>
          </a:p>
          <a:p>
            <a:pPr lvl="1">
              <a:spcAft>
                <a:spcPts val="600"/>
              </a:spcAft>
            </a:pPr>
            <a:r>
              <a:rPr lang="en-US" sz="2400" b="1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Stablecoins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(backed by asset or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seignorage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-based)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b="1" dirty="0">
                <a:solidFill>
                  <a:srgbClr val="47597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Crypto tokens</a:t>
            </a:r>
          </a:p>
          <a:p>
            <a:pPr lvl="1">
              <a:spcAft>
                <a:spcPts val="600"/>
              </a:spcAft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Asset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tokens (represent debt or equity claim on the issuer)</a:t>
            </a:r>
          </a:p>
          <a:p>
            <a:pPr lvl="1">
              <a:spcAft>
                <a:spcPts val="600"/>
              </a:spcAft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Payment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tokens (used as medium of exchange within a platform)</a:t>
            </a:r>
          </a:p>
          <a:p>
            <a:pPr lvl="1">
              <a:spcAft>
                <a:spcPts val="600"/>
              </a:spcAft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Utility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tokens (provide holders future access to goods or services)</a:t>
            </a:r>
          </a:p>
          <a:p>
            <a:pPr lvl="1">
              <a:spcAft>
                <a:spcPts val="600"/>
              </a:spcAft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Hybrid tokens (combining aspects of other tokens)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lot of different </a:t>
            </a:r>
            <a:r>
              <a:rPr lang="en-US" b="1" dirty="0">
                <a:solidFill>
                  <a:srgbClr val="47597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terminology, classifications and definitions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used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b="1" dirty="0">
                <a:solidFill>
                  <a:srgbClr val="47597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 crypto assets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may easily emerge</a:t>
            </a:r>
          </a:p>
        </p:txBody>
      </p:sp>
    </p:spTree>
    <p:extLst>
      <p:ext uri="{BB962C8B-B14F-4D97-AF65-F5344CB8AC3E}">
        <p14:creationId xmlns:p14="http://schemas.microsoft.com/office/powerpoint/2010/main" val="3142076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Guidance on recording of crypto assets – state of play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E7DF6FF-41A7-47FD-81D4-A962DEF95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44625"/>
            <a:ext cx="10905699" cy="3881904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Broad agreement for most types, except for </a:t>
            </a:r>
            <a:r>
              <a:rPr lang="en-US" b="1" dirty="0">
                <a:solidFill>
                  <a:srgbClr val="47597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cryptocurrencies without corresponding liability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to account for their </a:t>
            </a:r>
            <a:r>
              <a:rPr lang="en-US" b="1" dirty="0">
                <a:solidFill>
                  <a:srgbClr val="47597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creation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(result of “mining” activities vs “appearance” like fiat currency)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Recording: </a:t>
            </a:r>
            <a:r>
              <a:rPr lang="en-US" b="1" dirty="0">
                <a:solidFill>
                  <a:srgbClr val="47597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financial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>
                <a:solidFill>
                  <a:srgbClr val="47597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assets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vs </a:t>
            </a:r>
            <a:r>
              <a:rPr lang="en-US" b="1" dirty="0">
                <a:solidFill>
                  <a:srgbClr val="47597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valuables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the </a:t>
            </a:r>
            <a:r>
              <a:rPr lang="en-US" b="1" dirty="0">
                <a:solidFill>
                  <a:srgbClr val="47597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output of miners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(Cryptocurrencies vs validation services)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should their output be </a:t>
            </a:r>
            <a:r>
              <a:rPr lang="en-US" b="1" dirty="0">
                <a:solidFill>
                  <a:srgbClr val="47597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valued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 is </a:t>
            </a:r>
            <a:r>
              <a:rPr lang="en-US" b="1" dirty="0">
                <a:solidFill>
                  <a:srgbClr val="47597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consuming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relevant output?</a:t>
            </a:r>
          </a:p>
        </p:txBody>
      </p:sp>
    </p:spTree>
    <p:extLst>
      <p:ext uri="{BB962C8B-B14F-4D97-AF65-F5344CB8AC3E}">
        <p14:creationId xmlns:p14="http://schemas.microsoft.com/office/powerpoint/2010/main" val="2160727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Artificial intelligence (AI)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47371" y="1429457"/>
            <a:ext cx="10938951" cy="51618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Expected to have a relevant impact on the economy 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 is no common definition, but one common element is emerging:</a:t>
            </a:r>
          </a:p>
          <a:p>
            <a:pPr marL="712788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None/>
            </a:pPr>
            <a:r>
              <a:rPr lang="en-US" i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“Al reflects a machine’s ability to respond in a fashion </a:t>
            </a:r>
            <a:br>
              <a:rPr lang="en-US" i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consistent with human reactions”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Questions for macroeconomics accountants:</a:t>
            </a:r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AI activity and its output fit within the current production and asset boundaries? </a:t>
            </a:r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the nature of the product and how is it valued and recorded?</a:t>
            </a:r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current classifications and set of accounts properly present the AI activities to users?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</a:pP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244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AI and National Accounts – initial reflections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47371" y="1562099"/>
            <a:ext cx="10938951" cy="50292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AI is produced</a:t>
            </a:r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AI falls within the production and asset boundaries</a:t>
            </a:r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AI is not “visible” in the accounts (e.g. it is currently not distinguished from software, hardware)</a:t>
            </a:r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could be argued that AI is factor of production unique from either capital or labor (or that it combines elements of both)</a:t>
            </a:r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 is a strong link between Data and AI</a:t>
            </a:r>
          </a:p>
          <a:p>
            <a:pPr marL="228600"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</a:pP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1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1540E8B-1139-46A1-A170-9E96EC936F5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2300" y="1265217"/>
            <a:ext cx="8318500" cy="489937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90E0785-718A-4120-919E-7461940C0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722" y="368560"/>
            <a:ext cx="11030778" cy="782357"/>
          </a:xfrm>
        </p:spPr>
        <p:txBody>
          <a:bodyPr>
            <a:noAutofit/>
          </a:bodyPr>
          <a:lstStyle/>
          <a:p>
            <a:r>
              <a:rPr lang="en-US" sz="3200" dirty="0"/>
              <a:t>Conceptual Framework for Measurement </a:t>
            </a:r>
            <a:br>
              <a:rPr lang="en-US" sz="3200" dirty="0"/>
            </a:br>
            <a:r>
              <a:rPr lang="en-US" sz="3200" dirty="0"/>
              <a:t>of the Digital Economy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0069AA-E2A3-483C-B730-14A6B55D08EC}"/>
              </a:ext>
            </a:extLst>
          </p:cNvPr>
          <p:cNvSpPr txBox="1"/>
          <p:nvPr/>
        </p:nvSpPr>
        <p:spPr>
          <a:xfrm>
            <a:off x="2251205" y="6164593"/>
            <a:ext cx="53433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Source: OECD, adapted from OECD-WTO-IMF (2019).</a:t>
            </a:r>
          </a:p>
        </p:txBody>
      </p:sp>
    </p:spTree>
    <p:extLst>
      <p:ext uri="{BB962C8B-B14F-4D97-AF65-F5344CB8AC3E}">
        <p14:creationId xmlns:p14="http://schemas.microsoft.com/office/powerpoint/2010/main" val="1821706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199" y="1571624"/>
            <a:ext cx="10905699" cy="4638675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GB" sz="22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 SUTs will help to </a:t>
            </a:r>
            <a:r>
              <a:rPr lang="en-GB" sz="2200" b="1" dirty="0">
                <a:solidFill>
                  <a:srgbClr val="47597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provide momentum </a:t>
            </a:r>
            <a:r>
              <a:rPr lang="en-GB" sz="22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all countries in fostering the compilation of </a:t>
            </a:r>
            <a:r>
              <a:rPr lang="en-GB" sz="2200" b="1" dirty="0">
                <a:solidFill>
                  <a:srgbClr val="47597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internationally comparable data </a:t>
            </a:r>
            <a:r>
              <a:rPr lang="en-GB" sz="22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 the digital economy</a:t>
            </a:r>
          </a:p>
          <a:p>
            <a:pPr>
              <a:spcAft>
                <a:spcPts val="1200"/>
              </a:spcAft>
            </a:pPr>
            <a:r>
              <a:rPr lang="en-GB" sz="22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Digital SUTs are partly designed to </a:t>
            </a:r>
            <a:r>
              <a:rPr lang="en-GB" sz="2200" b="1" dirty="0">
                <a:solidFill>
                  <a:srgbClr val="47597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 as road maps </a:t>
            </a:r>
            <a:r>
              <a:rPr lang="en-GB" sz="22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help to motivate </a:t>
            </a:r>
            <a:r>
              <a:rPr lang="en-GB" sz="2200" b="1" dirty="0">
                <a:solidFill>
                  <a:srgbClr val="47597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development of new data sources</a:t>
            </a:r>
          </a:p>
          <a:p>
            <a:pPr>
              <a:spcAft>
                <a:spcPts val="1200"/>
              </a:spcAft>
            </a:pPr>
            <a:r>
              <a:rPr lang="en-GB" sz="2200" b="1" dirty="0">
                <a:solidFill>
                  <a:srgbClr val="47597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Fully populating the framework is very challenging. </a:t>
            </a:r>
            <a:r>
              <a:rPr lang="en-GB" sz="22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Even partially completed tables will significantly help to fill the current information gaps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GB" sz="22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Several countries have started working on the framework, targeting some </a:t>
            </a:r>
            <a:r>
              <a:rPr lang="en-GB" sz="2200" b="1" dirty="0">
                <a:solidFill>
                  <a:srgbClr val="47597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priority indicators</a:t>
            </a:r>
          </a:p>
          <a:p>
            <a:pPr marL="728663" lvl="1" indent="-38576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b="1" dirty="0">
                <a:solidFill>
                  <a:srgbClr val="47597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Output, Gross Value Added</a:t>
            </a:r>
            <a:r>
              <a:rPr lang="en-GB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GB" b="1" dirty="0">
                <a:solidFill>
                  <a:srgbClr val="47597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GVA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its components, of </a:t>
            </a:r>
            <a:r>
              <a:rPr lang="en-GB" b="1" dirty="0">
                <a:solidFill>
                  <a:srgbClr val="47597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 industries</a:t>
            </a:r>
            <a:endParaRPr lang="en-GB" sz="20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28663" lvl="1" indent="-38576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Intermediate consumption of </a:t>
            </a:r>
            <a:r>
              <a:rPr lang="en-GB" b="1" dirty="0">
                <a:solidFill>
                  <a:srgbClr val="47597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 Intermediary Services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b="1" dirty="0">
                <a:solidFill>
                  <a:srgbClr val="47597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Computing Services 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total ICT goods and digital services</a:t>
            </a:r>
          </a:p>
          <a:p>
            <a:pPr marL="728663" lvl="1" indent="-38576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Expenditures </a:t>
            </a:r>
            <a:r>
              <a:rPr lang="en-GB" b="1" dirty="0">
                <a:solidFill>
                  <a:srgbClr val="47597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split by nature of the transaction</a:t>
            </a:r>
            <a:r>
              <a:rPr lang="en-GB" sz="20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including estimates of </a:t>
            </a:r>
            <a:r>
              <a:rPr lang="en-GB" b="1" dirty="0">
                <a:solidFill>
                  <a:srgbClr val="47597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 trade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chemeClr val="tx2"/>
                </a:solidFill>
              </a:rPr>
              <a:t>Overall ambition and current situation </a:t>
            </a:r>
          </a:p>
        </p:txBody>
      </p:sp>
    </p:spTree>
    <p:extLst>
      <p:ext uri="{BB962C8B-B14F-4D97-AF65-F5344CB8AC3E}">
        <p14:creationId xmlns:p14="http://schemas.microsoft.com/office/powerpoint/2010/main" val="508804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DF6FF-41A7-47FD-81D4-A962DEF95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Traditional data sources need to be </a:t>
            </a:r>
            <a:r>
              <a:rPr lang="en-US" b="1" dirty="0">
                <a:solidFill>
                  <a:srgbClr val="47597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updated more frequently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capture rapid changes associated with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digitalisation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Otherwise, </a:t>
            </a:r>
          </a:p>
          <a:p>
            <a:pPr marL="393700">
              <a:spcAft>
                <a:spcPts val="600"/>
              </a:spcAft>
            </a:pPr>
            <a:r>
              <a:rPr lang="en-US" b="1" dirty="0">
                <a:solidFill>
                  <a:srgbClr val="47597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Nominal spending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may not reflect the value of these goods in a timely fashion, and </a:t>
            </a:r>
          </a:p>
          <a:p>
            <a:pPr marL="393700">
              <a:spcAft>
                <a:spcPts val="600"/>
              </a:spcAft>
            </a:pPr>
            <a:r>
              <a:rPr lang="en-US" b="1" dirty="0">
                <a:solidFill>
                  <a:srgbClr val="47597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Price and volume measures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may not adequately represent: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 versions of existing goods (quality improvements in cars),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 types of outlets (UBER, Airbnb),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Entirely new goods (cloud services)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50529E-4090-4F8F-BD5A-9C9F5CBB6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Price and volume measurement of goods and services </a:t>
            </a:r>
            <a:br>
              <a:rPr lang="en-US" sz="3200" dirty="0"/>
            </a:br>
            <a:r>
              <a:rPr lang="en-US" sz="3200" dirty="0"/>
              <a:t>affected by digitalization: challenges 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881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" id="{9E25CBC4-264C-4E5F-8DDF-C73C2B944108}" vid="{63966CC3-CC63-46CF-BE8C-07ABBDCD62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3189</TotalTime>
  <Words>1196</Words>
  <Application>Microsoft Office PowerPoint</Application>
  <PresentationFormat>Widescreen</PresentationFormat>
  <Paragraphs>99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Task team on Digitalisation: overview of work on other topics</vt:lpstr>
      <vt:lpstr>Digitalization Task Team: research topics </vt:lpstr>
      <vt:lpstr>Many different types of crypto assets</vt:lpstr>
      <vt:lpstr>Guidance on recording of crypto assets – state of play</vt:lpstr>
      <vt:lpstr>Artificial intelligence (AI)</vt:lpstr>
      <vt:lpstr>AI and National Accounts – initial reflections</vt:lpstr>
      <vt:lpstr>Conceptual Framework for Measurement  of the Digital Economy </vt:lpstr>
      <vt:lpstr>Overall ambition and current situation </vt:lpstr>
      <vt:lpstr>Price and volume measurement of goods and services  affected by digitalization: challenges </vt:lpstr>
      <vt:lpstr>Guidance note on price and volume measurement of goods and services affected by digitalization</vt:lpstr>
      <vt:lpstr>Price and volume measurement of goods and services  affected by digitalization: open issues</vt:lpstr>
      <vt:lpstr>PowerPoint Presentation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 BPM Update</dc:title>
  <dc:creator>FRANCO LOPES Ana (ESTAT)</dc:creator>
  <cp:lastModifiedBy>Oleksandr SVIRCHEVSKYY</cp:lastModifiedBy>
  <cp:revision>167</cp:revision>
  <cp:lastPrinted>2020-12-06T14:02:24Z</cp:lastPrinted>
  <dcterms:created xsi:type="dcterms:W3CDTF">2020-05-28T15:31:49Z</dcterms:created>
  <dcterms:modified xsi:type="dcterms:W3CDTF">2021-05-12T08:31:35Z</dcterms:modified>
</cp:coreProperties>
</file>