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41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5620" y="2666618"/>
            <a:ext cx="8112759" cy="1004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17/05/21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9EA1A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17/05/21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9EA1A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17/05/21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9EA1A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17/05/21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17/05/21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2854" y="452929"/>
            <a:ext cx="8238291" cy="58103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0375" y="472122"/>
            <a:ext cx="8223250" cy="437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rgbClr val="9EA1A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9900" y="1463611"/>
            <a:ext cx="8204200" cy="4420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17/05/21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491727" cy="64007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9525" algn="ctr">
              <a:lnSpc>
                <a:spcPts val="3835"/>
              </a:lnSpc>
              <a:spcBef>
                <a:spcPts val="130"/>
              </a:spcBef>
            </a:pPr>
            <a:r>
              <a:rPr spc="-175" dirty="0"/>
              <a:t>V</a:t>
            </a:r>
            <a:r>
              <a:rPr spc="-10" dirty="0"/>
              <a:t>a</a:t>
            </a:r>
            <a:r>
              <a:rPr spc="30" dirty="0"/>
              <a:t>l</a:t>
            </a:r>
            <a:r>
              <a:rPr spc="15" dirty="0"/>
              <a:t>u</a:t>
            </a:r>
            <a:r>
              <a:rPr spc="20" dirty="0"/>
              <a:t>i</a:t>
            </a:r>
            <a:r>
              <a:rPr spc="15" dirty="0"/>
              <a:t>ng</a:t>
            </a:r>
            <a:r>
              <a:rPr spc="-165" dirty="0"/>
              <a:t> </a:t>
            </a:r>
            <a:r>
              <a:rPr spc="10" dirty="0"/>
              <a:t>the</a:t>
            </a:r>
            <a:r>
              <a:rPr spc="-35" dirty="0"/>
              <a:t> </a:t>
            </a:r>
            <a:r>
              <a:rPr spc="10" dirty="0"/>
              <a:t>D</a:t>
            </a:r>
            <a:r>
              <a:rPr spc="-25" dirty="0"/>
              <a:t>a</a:t>
            </a:r>
            <a:r>
              <a:rPr spc="10" dirty="0"/>
              <a:t>ta</a:t>
            </a:r>
            <a:r>
              <a:rPr spc="-65" dirty="0"/>
              <a:t> </a:t>
            </a:r>
            <a:r>
              <a:rPr spc="-70" dirty="0"/>
              <a:t>E</a:t>
            </a:r>
            <a:r>
              <a:rPr spc="5" dirty="0"/>
              <a:t>c</a:t>
            </a:r>
            <a:r>
              <a:rPr dirty="0"/>
              <a:t>o</a:t>
            </a:r>
            <a:r>
              <a:rPr spc="15" dirty="0"/>
              <a:t>n</a:t>
            </a:r>
            <a:r>
              <a:rPr spc="-10" dirty="0"/>
              <a:t>o</a:t>
            </a:r>
            <a:r>
              <a:rPr spc="-60" dirty="0"/>
              <a:t>m</a:t>
            </a:r>
            <a:r>
              <a:rPr spc="10" dirty="0"/>
              <a:t>y</a:t>
            </a:r>
          </a:p>
          <a:p>
            <a:pPr marL="1905" algn="ctr">
              <a:lnSpc>
                <a:spcPts val="3835"/>
              </a:lnSpc>
            </a:pPr>
            <a:r>
              <a:rPr spc="10" dirty="0"/>
              <a:t>using</a:t>
            </a:r>
            <a:r>
              <a:rPr spc="-90" dirty="0"/>
              <a:t> </a:t>
            </a:r>
            <a:r>
              <a:rPr spc="15" dirty="0"/>
              <a:t>Machine</a:t>
            </a:r>
            <a:r>
              <a:rPr spc="-180" dirty="0"/>
              <a:t> </a:t>
            </a:r>
            <a:r>
              <a:rPr spc="5" dirty="0"/>
              <a:t>Learning</a:t>
            </a:r>
            <a:r>
              <a:rPr spc="-85" dirty="0"/>
              <a:t> </a:t>
            </a:r>
            <a:r>
              <a:rPr spc="5" dirty="0"/>
              <a:t>and</a:t>
            </a:r>
            <a:r>
              <a:rPr spc="-65" dirty="0"/>
              <a:t> </a:t>
            </a:r>
            <a:r>
              <a:rPr spc="15" dirty="0"/>
              <a:t>Online</a:t>
            </a:r>
            <a:r>
              <a:rPr spc="-105" dirty="0"/>
              <a:t> </a:t>
            </a:r>
            <a:r>
              <a:rPr dirty="0"/>
              <a:t>Job</a:t>
            </a:r>
            <a:r>
              <a:rPr spc="20" dirty="0"/>
              <a:t> </a:t>
            </a:r>
            <a:r>
              <a:rPr spc="-5" dirty="0"/>
              <a:t>Postings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86378" y="3918523"/>
            <a:ext cx="2573655" cy="112204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 marR="30480" algn="ctr">
              <a:lnSpc>
                <a:spcPct val="120500"/>
              </a:lnSpc>
              <a:spcBef>
                <a:spcPts val="50"/>
              </a:spcBef>
            </a:pPr>
            <a:r>
              <a:rPr sz="2000" spc="-5" dirty="0">
                <a:solidFill>
                  <a:srgbClr val="888888"/>
                </a:solidFill>
                <a:latin typeface="Calibri"/>
                <a:cs typeface="Calibri"/>
              </a:rPr>
              <a:t>Christopher</a:t>
            </a:r>
            <a:r>
              <a:rPr sz="2000" spc="-6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888888"/>
                </a:solidFill>
                <a:latin typeface="Calibri"/>
                <a:cs typeface="Calibri"/>
              </a:rPr>
              <a:t>J.</a:t>
            </a:r>
            <a:r>
              <a:rPr sz="2000" spc="-8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888888"/>
                </a:solidFill>
                <a:latin typeface="Calibri"/>
                <a:cs typeface="Calibri"/>
              </a:rPr>
              <a:t>Blackburn </a:t>
            </a:r>
            <a:r>
              <a:rPr sz="2000" spc="-44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888888"/>
                </a:solidFill>
                <a:latin typeface="Calibri"/>
                <a:cs typeface="Calibri"/>
              </a:rPr>
              <a:t>NEA </a:t>
            </a:r>
            <a:r>
              <a:rPr sz="2000" dirty="0">
                <a:solidFill>
                  <a:srgbClr val="888888"/>
                </a:solidFill>
                <a:latin typeface="Calibri"/>
                <a:cs typeface="Calibri"/>
              </a:rPr>
              <a:t>Research </a:t>
            </a:r>
            <a:r>
              <a:rPr sz="2000" spc="-5" dirty="0">
                <a:solidFill>
                  <a:srgbClr val="888888"/>
                </a:solidFill>
                <a:latin typeface="Calibri"/>
                <a:cs typeface="Calibri"/>
              </a:rPr>
              <a:t>Group </a:t>
            </a:r>
            <a:r>
              <a:rPr sz="2000" dirty="0">
                <a:solidFill>
                  <a:srgbClr val="888888"/>
                </a:solidFill>
                <a:latin typeface="Calibri"/>
                <a:cs typeface="Calibri"/>
              </a:rPr>
              <a:t> March</a:t>
            </a:r>
            <a:r>
              <a:rPr sz="2000" spc="-2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888888"/>
                </a:solidFill>
                <a:latin typeface="Calibri"/>
                <a:cs typeface="Calibri"/>
              </a:rPr>
              <a:t>16</a:t>
            </a:r>
            <a:r>
              <a:rPr sz="2025" spc="7" baseline="24691" dirty="0">
                <a:solidFill>
                  <a:srgbClr val="888888"/>
                </a:solidFill>
                <a:latin typeface="Calibri"/>
                <a:cs typeface="Calibri"/>
              </a:rPr>
              <a:t>th</a:t>
            </a:r>
            <a:r>
              <a:rPr sz="2000" spc="5" dirty="0">
                <a:solidFill>
                  <a:srgbClr val="888888"/>
                </a:solidFill>
                <a:latin typeface="Calibri"/>
                <a:cs typeface="Calibri"/>
              </a:rPr>
              <a:t>,</a:t>
            </a:r>
            <a:r>
              <a:rPr sz="2000" spc="-6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888888"/>
                </a:solidFill>
                <a:latin typeface="Calibri"/>
                <a:cs typeface="Calibri"/>
              </a:rPr>
              <a:t>2021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00" y="6587807"/>
            <a:ext cx="6766559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5" dirty="0">
                <a:solidFill>
                  <a:srgbClr val="888888"/>
                </a:solidFill>
                <a:latin typeface="Calibri"/>
                <a:cs typeface="Calibri"/>
              </a:rPr>
              <a:t>The</a:t>
            </a:r>
            <a:r>
              <a:rPr sz="950" spc="5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15" dirty="0">
                <a:solidFill>
                  <a:srgbClr val="888888"/>
                </a:solidFill>
                <a:latin typeface="Calibri"/>
                <a:cs typeface="Calibri"/>
              </a:rPr>
              <a:t>views</a:t>
            </a:r>
            <a:r>
              <a:rPr sz="950" spc="1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20" dirty="0">
                <a:solidFill>
                  <a:srgbClr val="888888"/>
                </a:solidFill>
                <a:latin typeface="Calibri"/>
                <a:cs typeface="Calibri"/>
              </a:rPr>
              <a:t>expressed</a:t>
            </a:r>
            <a:r>
              <a:rPr sz="950" spc="2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45" dirty="0">
                <a:solidFill>
                  <a:srgbClr val="888888"/>
                </a:solidFill>
                <a:latin typeface="Calibri"/>
                <a:cs typeface="Calibri"/>
              </a:rPr>
              <a:t>in</a:t>
            </a:r>
            <a:r>
              <a:rPr sz="950" spc="-5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20" dirty="0">
                <a:solidFill>
                  <a:srgbClr val="888888"/>
                </a:solidFill>
                <a:latin typeface="Calibri"/>
                <a:cs typeface="Calibri"/>
              </a:rPr>
              <a:t>this</a:t>
            </a:r>
            <a:r>
              <a:rPr sz="950" spc="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20" dirty="0">
                <a:solidFill>
                  <a:srgbClr val="888888"/>
                </a:solidFill>
                <a:latin typeface="Calibri"/>
                <a:cs typeface="Calibri"/>
              </a:rPr>
              <a:t>presentation</a:t>
            </a:r>
            <a:r>
              <a:rPr sz="950" spc="-5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40" dirty="0">
                <a:solidFill>
                  <a:srgbClr val="888888"/>
                </a:solidFill>
                <a:latin typeface="Calibri"/>
                <a:cs typeface="Calibri"/>
              </a:rPr>
              <a:t>are</a:t>
            </a:r>
            <a:r>
              <a:rPr sz="950" spc="-1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20" dirty="0">
                <a:solidFill>
                  <a:srgbClr val="888888"/>
                </a:solidFill>
                <a:latin typeface="Calibri"/>
                <a:cs typeface="Calibri"/>
              </a:rPr>
              <a:t>those</a:t>
            </a:r>
            <a:r>
              <a:rPr sz="950" spc="-2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15" dirty="0">
                <a:solidFill>
                  <a:srgbClr val="888888"/>
                </a:solidFill>
                <a:latin typeface="Calibri"/>
                <a:cs typeface="Calibri"/>
              </a:rPr>
              <a:t>of </a:t>
            </a:r>
            <a:r>
              <a:rPr sz="950" spc="5" dirty="0">
                <a:solidFill>
                  <a:srgbClr val="888888"/>
                </a:solidFill>
                <a:latin typeface="Calibri"/>
                <a:cs typeface="Calibri"/>
              </a:rPr>
              <a:t>the</a:t>
            </a:r>
            <a:r>
              <a:rPr sz="950" spc="13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20" dirty="0">
                <a:solidFill>
                  <a:srgbClr val="888888"/>
                </a:solidFill>
                <a:latin typeface="Calibri"/>
                <a:cs typeface="Calibri"/>
              </a:rPr>
              <a:t>author</a:t>
            </a:r>
            <a:r>
              <a:rPr sz="950" spc="-3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35" dirty="0">
                <a:solidFill>
                  <a:srgbClr val="888888"/>
                </a:solidFill>
                <a:latin typeface="Calibri"/>
                <a:cs typeface="Calibri"/>
              </a:rPr>
              <a:t>and</a:t>
            </a:r>
            <a:r>
              <a:rPr sz="950" spc="-4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15" dirty="0">
                <a:solidFill>
                  <a:srgbClr val="888888"/>
                </a:solidFill>
                <a:latin typeface="Calibri"/>
                <a:cs typeface="Calibri"/>
              </a:rPr>
              <a:t>not</a:t>
            </a:r>
            <a:r>
              <a:rPr sz="950" spc="6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30" dirty="0">
                <a:solidFill>
                  <a:srgbClr val="888888"/>
                </a:solidFill>
                <a:latin typeface="Calibri"/>
                <a:cs typeface="Calibri"/>
              </a:rPr>
              <a:t>necessarily</a:t>
            </a:r>
            <a:r>
              <a:rPr sz="950" spc="-5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20" dirty="0">
                <a:solidFill>
                  <a:srgbClr val="888888"/>
                </a:solidFill>
                <a:latin typeface="Calibri"/>
                <a:cs typeface="Calibri"/>
              </a:rPr>
              <a:t>those</a:t>
            </a:r>
            <a:r>
              <a:rPr sz="950" spc="-9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15" dirty="0">
                <a:solidFill>
                  <a:srgbClr val="888888"/>
                </a:solidFill>
                <a:latin typeface="Calibri"/>
                <a:cs typeface="Calibri"/>
              </a:rPr>
              <a:t>of </a:t>
            </a:r>
            <a:r>
              <a:rPr sz="950" dirty="0">
                <a:solidFill>
                  <a:srgbClr val="888888"/>
                </a:solidFill>
                <a:latin typeface="Calibri"/>
                <a:cs typeface="Calibri"/>
              </a:rPr>
              <a:t>BEA</a:t>
            </a:r>
            <a:r>
              <a:rPr sz="950" spc="5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15" dirty="0">
                <a:solidFill>
                  <a:srgbClr val="888888"/>
                </a:solidFill>
                <a:latin typeface="Calibri"/>
                <a:cs typeface="Calibri"/>
              </a:rPr>
              <a:t>or</a:t>
            </a:r>
            <a:r>
              <a:rPr sz="950" spc="5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5" dirty="0">
                <a:solidFill>
                  <a:srgbClr val="888888"/>
                </a:solidFill>
                <a:latin typeface="Calibri"/>
                <a:cs typeface="Calibri"/>
              </a:rPr>
              <a:t>the</a:t>
            </a:r>
            <a:r>
              <a:rPr sz="950" spc="5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10" dirty="0">
                <a:solidFill>
                  <a:srgbClr val="888888"/>
                </a:solidFill>
                <a:latin typeface="Calibri"/>
                <a:cs typeface="Calibri"/>
              </a:rPr>
              <a:t>Department</a:t>
            </a:r>
            <a:r>
              <a:rPr sz="950" spc="14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15" dirty="0">
                <a:solidFill>
                  <a:srgbClr val="888888"/>
                </a:solidFill>
                <a:latin typeface="Calibri"/>
                <a:cs typeface="Calibri"/>
              </a:rPr>
              <a:t>of</a:t>
            </a:r>
            <a:r>
              <a:rPr sz="950" spc="2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950" spc="5" dirty="0">
                <a:solidFill>
                  <a:srgbClr val="888888"/>
                </a:solidFill>
                <a:latin typeface="Calibri"/>
                <a:cs typeface="Calibri"/>
              </a:rPr>
              <a:t>Commerce</a:t>
            </a:r>
            <a:endParaRPr sz="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375" y="487362"/>
            <a:ext cx="6396990" cy="4032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50" spc="-15" dirty="0"/>
              <a:t>Tackling</a:t>
            </a:r>
            <a:r>
              <a:rPr sz="2450" spc="65" dirty="0"/>
              <a:t> </a:t>
            </a:r>
            <a:r>
              <a:rPr sz="2450" dirty="0"/>
              <a:t>Labor</a:t>
            </a:r>
            <a:r>
              <a:rPr sz="2450" spc="75" dirty="0"/>
              <a:t> </a:t>
            </a:r>
            <a:r>
              <a:rPr sz="2450" spc="5" dirty="0"/>
              <a:t>Costs</a:t>
            </a:r>
            <a:r>
              <a:rPr sz="2450" spc="45" dirty="0"/>
              <a:t> </a:t>
            </a:r>
            <a:r>
              <a:rPr sz="2450" spc="5" dirty="0"/>
              <a:t>Estimation</a:t>
            </a:r>
            <a:r>
              <a:rPr sz="2450" spc="15" dirty="0"/>
              <a:t> </a:t>
            </a:r>
            <a:r>
              <a:rPr sz="2450" spc="-30" dirty="0"/>
              <a:t>for</a:t>
            </a:r>
            <a:r>
              <a:rPr sz="2450" spc="75" dirty="0"/>
              <a:t> </a:t>
            </a:r>
            <a:r>
              <a:rPr sz="2450" spc="5" dirty="0"/>
              <a:t>Data</a:t>
            </a:r>
            <a:r>
              <a:rPr sz="2450" spc="45" dirty="0"/>
              <a:t> </a:t>
            </a:r>
            <a:r>
              <a:rPr sz="2450" spc="10" dirty="0"/>
              <a:t>Activities</a:t>
            </a:r>
            <a:endParaRPr sz="2450"/>
          </a:p>
        </p:txBody>
      </p:sp>
      <p:sp>
        <p:nvSpPr>
          <p:cNvPr id="3" name="object 3"/>
          <p:cNvSpPr/>
          <p:nvPr/>
        </p:nvSpPr>
        <p:spPr>
          <a:xfrm>
            <a:off x="2266950" y="2670301"/>
            <a:ext cx="1703070" cy="1172210"/>
          </a:xfrm>
          <a:custGeom>
            <a:avLst/>
            <a:gdLst/>
            <a:ahLst/>
            <a:cxnLst/>
            <a:rect l="l" t="t" r="r" b="b"/>
            <a:pathLst>
              <a:path w="1703070" h="1172210">
                <a:moveTo>
                  <a:pt x="62102" y="1060323"/>
                </a:moveTo>
                <a:lnTo>
                  <a:pt x="0" y="1171956"/>
                </a:lnTo>
                <a:lnTo>
                  <a:pt x="126618" y="1154684"/>
                </a:lnTo>
                <a:lnTo>
                  <a:pt x="112465" y="1133983"/>
                </a:lnTo>
                <a:lnTo>
                  <a:pt x="89407" y="1133983"/>
                </a:lnTo>
                <a:lnTo>
                  <a:pt x="67944" y="1102487"/>
                </a:lnTo>
                <a:lnTo>
                  <a:pt x="83611" y="1091780"/>
                </a:lnTo>
                <a:lnTo>
                  <a:pt x="62102" y="1060323"/>
                </a:lnTo>
                <a:close/>
              </a:path>
              <a:path w="1703070" h="1172210">
                <a:moveTo>
                  <a:pt x="83611" y="1091780"/>
                </a:moveTo>
                <a:lnTo>
                  <a:pt x="67944" y="1102487"/>
                </a:lnTo>
                <a:lnTo>
                  <a:pt x="89407" y="1133983"/>
                </a:lnTo>
                <a:lnTo>
                  <a:pt x="105122" y="1123243"/>
                </a:lnTo>
                <a:lnTo>
                  <a:pt x="83611" y="1091780"/>
                </a:lnTo>
                <a:close/>
              </a:path>
              <a:path w="1703070" h="1172210">
                <a:moveTo>
                  <a:pt x="105122" y="1123243"/>
                </a:moveTo>
                <a:lnTo>
                  <a:pt x="89407" y="1133983"/>
                </a:lnTo>
                <a:lnTo>
                  <a:pt x="112465" y="1133983"/>
                </a:lnTo>
                <a:lnTo>
                  <a:pt x="105122" y="1123243"/>
                </a:lnTo>
                <a:close/>
              </a:path>
              <a:path w="1703070" h="1172210">
                <a:moveTo>
                  <a:pt x="1681226" y="0"/>
                </a:moveTo>
                <a:lnTo>
                  <a:pt x="83611" y="1091780"/>
                </a:lnTo>
                <a:lnTo>
                  <a:pt x="105122" y="1123243"/>
                </a:lnTo>
                <a:lnTo>
                  <a:pt x="1702689" y="31496"/>
                </a:lnTo>
                <a:lnTo>
                  <a:pt x="1681226" y="0"/>
                </a:lnTo>
                <a:close/>
              </a:path>
            </a:pathLst>
          </a:custGeom>
          <a:solidFill>
            <a:srgbClr val="D75F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98846" y="2346832"/>
            <a:ext cx="2004060" cy="1490980"/>
          </a:xfrm>
          <a:custGeom>
            <a:avLst/>
            <a:gdLst/>
            <a:ahLst/>
            <a:cxnLst/>
            <a:rect l="l" t="t" r="r" b="b"/>
            <a:pathLst>
              <a:path w="2004059" h="1490979">
                <a:moveTo>
                  <a:pt x="1900597" y="1437977"/>
                </a:moveTo>
                <a:lnTo>
                  <a:pt x="1877949" y="1468627"/>
                </a:lnTo>
                <a:lnTo>
                  <a:pt x="2003805" y="1490725"/>
                </a:lnTo>
                <a:lnTo>
                  <a:pt x="1982782" y="1449323"/>
                </a:lnTo>
                <a:lnTo>
                  <a:pt x="1915922" y="1449323"/>
                </a:lnTo>
                <a:lnTo>
                  <a:pt x="1900597" y="1437977"/>
                </a:lnTo>
                <a:close/>
              </a:path>
              <a:path w="2004059" h="1490979">
                <a:moveTo>
                  <a:pt x="1923211" y="1407375"/>
                </a:moveTo>
                <a:lnTo>
                  <a:pt x="1900597" y="1437977"/>
                </a:lnTo>
                <a:lnTo>
                  <a:pt x="1915922" y="1449323"/>
                </a:lnTo>
                <a:lnTo>
                  <a:pt x="1938527" y="1418716"/>
                </a:lnTo>
                <a:lnTo>
                  <a:pt x="1923211" y="1407375"/>
                </a:lnTo>
                <a:close/>
              </a:path>
              <a:path w="2004059" h="1490979">
                <a:moveTo>
                  <a:pt x="1945894" y="1376679"/>
                </a:moveTo>
                <a:lnTo>
                  <a:pt x="1923211" y="1407375"/>
                </a:lnTo>
                <a:lnTo>
                  <a:pt x="1938527" y="1418716"/>
                </a:lnTo>
                <a:lnTo>
                  <a:pt x="1915922" y="1449323"/>
                </a:lnTo>
                <a:lnTo>
                  <a:pt x="1982782" y="1449323"/>
                </a:lnTo>
                <a:lnTo>
                  <a:pt x="1945894" y="1376679"/>
                </a:lnTo>
                <a:close/>
              </a:path>
              <a:path w="2004059" h="1490979">
                <a:moveTo>
                  <a:pt x="22605" y="0"/>
                </a:moveTo>
                <a:lnTo>
                  <a:pt x="0" y="30733"/>
                </a:lnTo>
                <a:lnTo>
                  <a:pt x="1900597" y="1437977"/>
                </a:lnTo>
                <a:lnTo>
                  <a:pt x="1923211" y="1407375"/>
                </a:lnTo>
                <a:lnTo>
                  <a:pt x="22605" y="0"/>
                </a:lnTo>
                <a:close/>
              </a:path>
            </a:pathLst>
          </a:custGeom>
          <a:solidFill>
            <a:srgbClr val="007C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56179" y="1299781"/>
            <a:ext cx="3133725" cy="1407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5" dirty="0">
                <a:latin typeface="Calibri"/>
                <a:cs typeface="Calibri"/>
              </a:rPr>
              <a:t>Ti</a:t>
            </a:r>
            <a:r>
              <a:rPr sz="1800" b="1" spc="35" dirty="0">
                <a:latin typeface="Calibri"/>
                <a:cs typeface="Calibri"/>
              </a:rPr>
              <a:t>m</a:t>
            </a:r>
            <a:r>
              <a:rPr sz="1800" b="1" spc="-5" dirty="0">
                <a:latin typeface="Calibri"/>
                <a:cs typeface="Calibri"/>
              </a:rPr>
              <a:t>e</a:t>
            </a:r>
            <a:r>
              <a:rPr sz="1800" b="1" spc="-30" dirty="0">
                <a:latin typeface="Calibri"/>
                <a:cs typeface="Calibri"/>
              </a:rPr>
              <a:t>-</a:t>
            </a:r>
            <a:r>
              <a:rPr sz="1800" b="1" spc="5" dirty="0">
                <a:latin typeface="Calibri"/>
                <a:cs typeface="Calibri"/>
              </a:rPr>
              <a:t>u</a:t>
            </a:r>
            <a:r>
              <a:rPr sz="1800" b="1" spc="25" dirty="0">
                <a:latin typeface="Calibri"/>
                <a:cs typeface="Calibri"/>
              </a:rPr>
              <a:t>s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2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L</a:t>
            </a:r>
            <a:r>
              <a:rPr sz="1800" b="1" spc="5" dirty="0">
                <a:latin typeface="Calibri"/>
                <a:cs typeface="Calibri"/>
              </a:rPr>
              <a:t>ab</a:t>
            </a:r>
            <a:r>
              <a:rPr sz="1800" b="1" dirty="0">
                <a:latin typeface="Calibri"/>
                <a:cs typeface="Calibri"/>
              </a:rPr>
              <a:t>or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15" dirty="0">
                <a:latin typeface="Calibri"/>
                <a:cs typeface="Calibri"/>
              </a:rPr>
              <a:t>C</a:t>
            </a:r>
            <a:r>
              <a:rPr sz="1800" b="1" dirty="0">
                <a:latin typeface="Calibri"/>
                <a:cs typeface="Calibri"/>
              </a:rPr>
              <a:t>o</a:t>
            </a:r>
            <a:r>
              <a:rPr sz="1800" b="1" spc="35" dirty="0">
                <a:latin typeface="Calibri"/>
                <a:cs typeface="Calibri"/>
              </a:rPr>
              <a:t>s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s</a:t>
            </a:r>
            <a:r>
              <a:rPr sz="1800" b="1" spc="-80" dirty="0">
                <a:latin typeface="Calibri"/>
                <a:cs typeface="Calibri"/>
              </a:rPr>
              <a:t> </a:t>
            </a:r>
            <a:r>
              <a:rPr sz="1800" b="1" spc="15" dirty="0">
                <a:latin typeface="Calibri"/>
                <a:cs typeface="Calibri"/>
              </a:rPr>
              <a:t>E</a:t>
            </a:r>
            <a:r>
              <a:rPr sz="1800" b="1" spc="25" dirty="0">
                <a:latin typeface="Calibri"/>
                <a:cs typeface="Calibri"/>
              </a:rPr>
              <a:t>s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5" dirty="0">
                <a:latin typeface="Calibri"/>
                <a:cs typeface="Calibri"/>
              </a:rPr>
              <a:t>i</a:t>
            </a:r>
            <a:r>
              <a:rPr sz="1800" b="1" spc="35" dirty="0">
                <a:latin typeface="Calibri"/>
                <a:cs typeface="Calibri"/>
              </a:rPr>
              <a:t>m</a:t>
            </a:r>
            <a:r>
              <a:rPr sz="1800" b="1" spc="5" dirty="0">
                <a:latin typeface="Calibri"/>
                <a:cs typeface="Calibri"/>
              </a:rPr>
              <a:t>a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5" dirty="0">
                <a:latin typeface="Calibri"/>
                <a:cs typeface="Calibri"/>
              </a:rPr>
              <a:t>i</a:t>
            </a:r>
            <a:r>
              <a:rPr sz="1800" b="1" dirty="0"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Calibri"/>
              <a:cs typeface="Calibri"/>
            </a:endParaRPr>
          </a:p>
          <a:p>
            <a:pPr marL="208915">
              <a:lnSpc>
                <a:spcPct val="100000"/>
              </a:lnSpc>
              <a:tabLst>
                <a:tab pos="1076325" algn="l"/>
              </a:tabLst>
            </a:pPr>
            <a:r>
              <a:rPr sz="4125" spc="-1777" baseline="1010" dirty="0">
                <a:latin typeface="Cambria Math"/>
                <a:cs typeface="Cambria Math"/>
              </a:rPr>
              <a:t>𝐸</a:t>
            </a:r>
            <a:r>
              <a:rPr sz="4125" spc="-1567" baseline="12121" dirty="0">
                <a:latin typeface="Cambria Math"/>
                <a:cs typeface="Cambria Math"/>
              </a:rPr>
              <a:t>෠</a:t>
            </a:r>
            <a:r>
              <a:rPr sz="3000" spc="359" baseline="-15277" dirty="0">
                <a:latin typeface="Cambria Math"/>
                <a:cs typeface="Cambria Math"/>
              </a:rPr>
              <a:t>𝜏</a:t>
            </a:r>
            <a:r>
              <a:rPr sz="3000" baseline="-15277" dirty="0">
                <a:latin typeface="Cambria Math"/>
                <a:cs typeface="Cambria Math"/>
              </a:rPr>
              <a:t> </a:t>
            </a:r>
            <a:r>
              <a:rPr sz="3000" spc="60" baseline="-15277" dirty="0">
                <a:latin typeface="Cambria Math"/>
                <a:cs typeface="Cambria Math"/>
              </a:rPr>
              <a:t> </a:t>
            </a:r>
            <a:r>
              <a:rPr sz="4125" spc="30" baseline="1010" dirty="0">
                <a:latin typeface="Cambria Math"/>
                <a:cs typeface="Cambria Math"/>
              </a:rPr>
              <a:t>=</a:t>
            </a:r>
            <a:r>
              <a:rPr sz="4125" baseline="1010" dirty="0">
                <a:latin typeface="Cambria Math"/>
                <a:cs typeface="Cambria Math"/>
              </a:rPr>
              <a:t>	</a:t>
            </a:r>
            <a:r>
              <a:rPr sz="2750" spc="2840" dirty="0">
                <a:latin typeface="Cambria Math"/>
                <a:cs typeface="Cambria Math"/>
              </a:rPr>
              <a:t>෍</a:t>
            </a:r>
            <a:r>
              <a:rPr sz="2750" dirty="0">
                <a:latin typeface="Cambria Math"/>
                <a:cs typeface="Cambria Math"/>
              </a:rPr>
              <a:t> </a:t>
            </a:r>
            <a:r>
              <a:rPr sz="2750" spc="-240" dirty="0">
                <a:latin typeface="Cambria Math"/>
                <a:cs typeface="Cambria Math"/>
              </a:rPr>
              <a:t> </a:t>
            </a:r>
            <a:r>
              <a:rPr sz="4125" spc="37" baseline="1010" dirty="0">
                <a:solidFill>
                  <a:srgbClr val="007C89"/>
                </a:solidFill>
                <a:latin typeface="Cambria Math"/>
                <a:cs typeface="Cambria Math"/>
              </a:rPr>
              <a:t>𝜏</a:t>
            </a:r>
            <a:r>
              <a:rPr sz="3000" spc="397" baseline="-15277" dirty="0">
                <a:solidFill>
                  <a:srgbClr val="007C89"/>
                </a:solidFill>
                <a:latin typeface="Cambria Math"/>
                <a:cs typeface="Cambria Math"/>
              </a:rPr>
              <a:t>𝜔</a:t>
            </a:r>
            <a:r>
              <a:rPr sz="3000" spc="-315" baseline="-15277" dirty="0">
                <a:solidFill>
                  <a:srgbClr val="007C89"/>
                </a:solidFill>
                <a:latin typeface="Cambria Math"/>
                <a:cs typeface="Cambria Math"/>
              </a:rPr>
              <a:t> </a:t>
            </a:r>
            <a:r>
              <a:rPr sz="4125" spc="-877" baseline="1010" dirty="0">
                <a:latin typeface="Cambria Math"/>
                <a:cs typeface="Cambria Math"/>
              </a:rPr>
              <a:t>𝑊</a:t>
            </a:r>
            <a:r>
              <a:rPr sz="3000" spc="292" baseline="-15277" dirty="0">
                <a:latin typeface="Cambria Math"/>
                <a:cs typeface="Cambria Math"/>
              </a:rPr>
              <a:t>𝜔 </a:t>
            </a:r>
            <a:r>
              <a:rPr sz="3000" spc="-315" baseline="-15277" dirty="0">
                <a:latin typeface="Cambria Math"/>
                <a:cs typeface="Cambria Math"/>
              </a:rPr>
              <a:t> </a:t>
            </a:r>
            <a:r>
              <a:rPr sz="4125" spc="-135" baseline="1010" dirty="0">
                <a:latin typeface="Cambria Math"/>
                <a:cs typeface="Cambria Math"/>
              </a:rPr>
              <a:t>𝐻</a:t>
            </a:r>
            <a:r>
              <a:rPr sz="3000" spc="-135" baseline="-15277" dirty="0">
                <a:latin typeface="Cambria Math"/>
                <a:cs typeface="Cambria Math"/>
              </a:rPr>
              <a:t>𝜔</a:t>
            </a:r>
            <a:endParaRPr sz="3000" baseline="-15277">
              <a:latin typeface="Cambria Math"/>
              <a:cs typeface="Cambria Math"/>
            </a:endParaRPr>
          </a:p>
          <a:p>
            <a:pPr marL="1029335">
              <a:lnSpc>
                <a:spcPct val="100000"/>
              </a:lnSpc>
              <a:spcBef>
                <a:spcPts val="980"/>
              </a:spcBef>
            </a:pPr>
            <a:r>
              <a:rPr sz="2000" spc="160" dirty="0">
                <a:solidFill>
                  <a:srgbClr val="D75F17"/>
                </a:solidFill>
                <a:latin typeface="Cambria Math"/>
                <a:cs typeface="Cambria Math"/>
              </a:rPr>
              <a:t>𝜔∈Ω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2917" y="3862387"/>
            <a:ext cx="3328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" dirty="0">
                <a:solidFill>
                  <a:srgbClr val="D75F17"/>
                </a:solidFill>
                <a:latin typeface="Calibri"/>
                <a:cs typeface="Calibri"/>
              </a:rPr>
              <a:t>What</a:t>
            </a:r>
            <a:r>
              <a:rPr sz="1800" b="1" spc="-75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D75F17"/>
                </a:solidFill>
                <a:latin typeface="Calibri"/>
                <a:cs typeface="Calibri"/>
              </a:rPr>
              <a:t>occupations</a:t>
            </a:r>
            <a:r>
              <a:rPr sz="1800" b="1" spc="-90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1800" b="1" spc="10" dirty="0">
                <a:solidFill>
                  <a:srgbClr val="D75F17"/>
                </a:solidFill>
                <a:latin typeface="Calibri"/>
                <a:cs typeface="Calibri"/>
              </a:rPr>
              <a:t>work</a:t>
            </a:r>
            <a:r>
              <a:rPr sz="1800" b="1" spc="-90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D75F17"/>
                </a:solidFill>
                <a:latin typeface="Calibri"/>
                <a:cs typeface="Calibri"/>
              </a:rPr>
              <a:t>with</a:t>
            </a:r>
            <a:r>
              <a:rPr sz="1800" b="1" spc="-40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D75F17"/>
                </a:solidFill>
                <a:latin typeface="Calibri"/>
                <a:cs typeface="Calibri"/>
              </a:rPr>
              <a:t>data?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93589" y="3855656"/>
            <a:ext cx="358647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7C89"/>
                </a:solidFill>
                <a:latin typeface="Calibri"/>
                <a:cs typeface="Calibri"/>
              </a:rPr>
              <a:t>How</a:t>
            </a:r>
            <a:r>
              <a:rPr sz="1800" b="1" spc="-30" dirty="0">
                <a:solidFill>
                  <a:srgbClr val="007C8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7C89"/>
                </a:solidFill>
                <a:latin typeface="Calibri"/>
                <a:cs typeface="Calibri"/>
              </a:rPr>
              <a:t>often</a:t>
            </a:r>
            <a:r>
              <a:rPr sz="1800" b="1" spc="-35" dirty="0">
                <a:solidFill>
                  <a:srgbClr val="007C8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7C89"/>
                </a:solidFill>
                <a:latin typeface="Calibri"/>
                <a:cs typeface="Calibri"/>
              </a:rPr>
              <a:t>do</a:t>
            </a:r>
            <a:r>
              <a:rPr sz="1800" b="1" spc="-35" dirty="0">
                <a:solidFill>
                  <a:srgbClr val="007C8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7C89"/>
                </a:solidFill>
                <a:latin typeface="Calibri"/>
                <a:cs typeface="Calibri"/>
              </a:rPr>
              <a:t>they</a:t>
            </a:r>
            <a:r>
              <a:rPr sz="1800" b="1" spc="5" dirty="0">
                <a:solidFill>
                  <a:srgbClr val="007C8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7C89"/>
                </a:solidFill>
                <a:latin typeface="Calibri"/>
                <a:cs typeface="Calibri"/>
              </a:rPr>
              <a:t>engage</a:t>
            </a:r>
            <a:r>
              <a:rPr sz="1800" b="1" spc="-45" dirty="0">
                <a:solidFill>
                  <a:srgbClr val="007C8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7C89"/>
                </a:solidFill>
                <a:latin typeface="Calibri"/>
                <a:cs typeface="Calibri"/>
              </a:rPr>
              <a:t>with</a:t>
            </a:r>
            <a:r>
              <a:rPr sz="1800" b="1" spc="40" dirty="0">
                <a:solidFill>
                  <a:srgbClr val="007C8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7C89"/>
                </a:solidFill>
                <a:latin typeface="Calibri"/>
                <a:cs typeface="Calibri"/>
              </a:rPr>
              <a:t>data?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2254" y="4368863"/>
            <a:ext cx="30657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" dirty="0">
                <a:solidFill>
                  <a:srgbClr val="007C89"/>
                </a:solidFill>
                <a:latin typeface="Calibri"/>
                <a:cs typeface="Calibri"/>
              </a:rPr>
              <a:t>T</a:t>
            </a:r>
            <a:r>
              <a:rPr sz="1800" spc="35" dirty="0">
                <a:solidFill>
                  <a:srgbClr val="007C89"/>
                </a:solidFill>
                <a:latin typeface="Calibri"/>
                <a:cs typeface="Calibri"/>
              </a:rPr>
              <a:t>i</a:t>
            </a:r>
            <a:r>
              <a:rPr sz="1800" spc="-15" dirty="0">
                <a:solidFill>
                  <a:srgbClr val="007C89"/>
                </a:solidFill>
                <a:latin typeface="Calibri"/>
                <a:cs typeface="Calibri"/>
              </a:rPr>
              <a:t>m</a:t>
            </a:r>
            <a:r>
              <a:rPr sz="1800" spc="5" dirty="0">
                <a:solidFill>
                  <a:srgbClr val="007C89"/>
                </a:solidFill>
                <a:latin typeface="Calibri"/>
                <a:cs typeface="Calibri"/>
              </a:rPr>
              <a:t>e</a:t>
            </a:r>
            <a:r>
              <a:rPr sz="1800" spc="-30" dirty="0">
                <a:solidFill>
                  <a:srgbClr val="007C89"/>
                </a:solidFill>
                <a:latin typeface="Calibri"/>
                <a:cs typeface="Calibri"/>
              </a:rPr>
              <a:t>-</a:t>
            </a:r>
            <a:r>
              <a:rPr sz="1800" spc="25" dirty="0">
                <a:solidFill>
                  <a:srgbClr val="007C89"/>
                </a:solidFill>
                <a:latin typeface="Calibri"/>
                <a:cs typeface="Calibri"/>
              </a:rPr>
              <a:t>u</a:t>
            </a:r>
            <a:r>
              <a:rPr sz="1800" spc="-30" dirty="0">
                <a:solidFill>
                  <a:srgbClr val="007C89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007C89"/>
                </a:solidFill>
                <a:latin typeface="Calibri"/>
                <a:cs typeface="Calibri"/>
              </a:rPr>
              <a:t>e</a:t>
            </a:r>
            <a:r>
              <a:rPr sz="1800" spc="-25" dirty="0">
                <a:solidFill>
                  <a:srgbClr val="007C89"/>
                </a:solidFill>
                <a:latin typeface="Calibri"/>
                <a:cs typeface="Calibri"/>
              </a:rPr>
              <a:t> f</a:t>
            </a:r>
            <a:r>
              <a:rPr sz="1800" spc="35" dirty="0">
                <a:solidFill>
                  <a:srgbClr val="007C89"/>
                </a:solidFill>
                <a:latin typeface="Calibri"/>
                <a:cs typeface="Calibri"/>
              </a:rPr>
              <a:t>a</a:t>
            </a:r>
            <a:r>
              <a:rPr sz="1800" spc="-15" dirty="0">
                <a:solidFill>
                  <a:srgbClr val="007C89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007C89"/>
                </a:solidFill>
                <a:latin typeface="Calibri"/>
                <a:cs typeface="Calibri"/>
              </a:rPr>
              <a:t>t</a:t>
            </a:r>
            <a:r>
              <a:rPr sz="1800" spc="25" dirty="0">
                <a:solidFill>
                  <a:srgbClr val="007C89"/>
                </a:solidFill>
                <a:latin typeface="Calibri"/>
                <a:cs typeface="Calibri"/>
              </a:rPr>
              <a:t>o</a:t>
            </a:r>
            <a:r>
              <a:rPr sz="1800" spc="-30" dirty="0">
                <a:solidFill>
                  <a:srgbClr val="007C89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007C89"/>
                </a:solidFill>
                <a:latin typeface="Calibri"/>
                <a:cs typeface="Calibri"/>
              </a:rPr>
              <a:t>s</a:t>
            </a:r>
            <a:r>
              <a:rPr sz="1800" spc="-60" dirty="0">
                <a:solidFill>
                  <a:srgbClr val="007C89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007C89"/>
                </a:solidFill>
                <a:latin typeface="Calibri"/>
                <a:cs typeface="Calibri"/>
              </a:rPr>
              <a:t>r</a:t>
            </a:r>
            <a:r>
              <a:rPr sz="1800" spc="35" dirty="0">
                <a:solidFill>
                  <a:srgbClr val="007C89"/>
                </a:solidFill>
                <a:latin typeface="Calibri"/>
                <a:cs typeface="Calibri"/>
              </a:rPr>
              <a:t>a</a:t>
            </a:r>
            <a:r>
              <a:rPr sz="1800" spc="-30" dirty="0">
                <a:solidFill>
                  <a:srgbClr val="007C89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007C89"/>
                </a:solidFill>
                <a:latin typeface="Calibri"/>
                <a:cs typeface="Calibri"/>
              </a:rPr>
              <a:t>e</a:t>
            </a:r>
            <a:r>
              <a:rPr sz="1800" spc="40" dirty="0">
                <a:solidFill>
                  <a:srgbClr val="007C89"/>
                </a:solidFill>
                <a:latin typeface="Calibri"/>
                <a:cs typeface="Calibri"/>
              </a:rPr>
              <a:t>l</a:t>
            </a:r>
            <a:r>
              <a:rPr sz="1800" dirty="0">
                <a:solidFill>
                  <a:srgbClr val="007C89"/>
                </a:solidFill>
                <a:latin typeface="Calibri"/>
                <a:cs typeface="Calibri"/>
              </a:rPr>
              <a:t>y</a:t>
            </a:r>
            <a:r>
              <a:rPr sz="1800" spc="-100" dirty="0">
                <a:solidFill>
                  <a:srgbClr val="007C89"/>
                </a:solidFill>
                <a:latin typeface="Calibri"/>
                <a:cs typeface="Calibri"/>
              </a:rPr>
              <a:t> </a:t>
            </a:r>
            <a:r>
              <a:rPr sz="1800" spc="20" dirty="0">
                <a:solidFill>
                  <a:srgbClr val="007C89"/>
                </a:solidFill>
                <a:latin typeface="Calibri"/>
                <a:cs typeface="Calibri"/>
              </a:rPr>
              <a:t>o</a:t>
            </a:r>
            <a:r>
              <a:rPr sz="1800" spc="25" dirty="0">
                <a:solidFill>
                  <a:srgbClr val="007C89"/>
                </a:solidFill>
                <a:latin typeface="Calibri"/>
                <a:cs typeface="Calibri"/>
              </a:rPr>
              <a:t>b</a:t>
            </a:r>
            <a:r>
              <a:rPr sz="1800" spc="-30" dirty="0">
                <a:solidFill>
                  <a:srgbClr val="007C89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007C89"/>
                </a:solidFill>
                <a:latin typeface="Calibri"/>
                <a:cs typeface="Calibri"/>
              </a:rPr>
              <a:t>e</a:t>
            </a:r>
            <a:r>
              <a:rPr sz="1800" spc="-25" dirty="0">
                <a:solidFill>
                  <a:srgbClr val="007C89"/>
                </a:solidFill>
                <a:latin typeface="Calibri"/>
                <a:cs typeface="Calibri"/>
              </a:rPr>
              <a:t>r</a:t>
            </a:r>
            <a:r>
              <a:rPr sz="1800" spc="10" dirty="0">
                <a:solidFill>
                  <a:srgbClr val="007C89"/>
                </a:solidFill>
                <a:latin typeface="Calibri"/>
                <a:cs typeface="Calibri"/>
              </a:rPr>
              <a:t>v</a:t>
            </a:r>
            <a:r>
              <a:rPr sz="1800" dirty="0">
                <a:solidFill>
                  <a:srgbClr val="007C89"/>
                </a:solidFill>
                <a:latin typeface="Calibri"/>
                <a:cs typeface="Calibri"/>
              </a:rPr>
              <a:t>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42254" y="4909248"/>
            <a:ext cx="31819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007C89"/>
                </a:solidFill>
                <a:latin typeface="Calibri"/>
                <a:cs typeface="Calibri"/>
              </a:rPr>
              <a:t>50</a:t>
            </a:r>
            <a:r>
              <a:rPr sz="1800" dirty="0">
                <a:solidFill>
                  <a:srgbClr val="007C89"/>
                </a:solidFill>
                <a:latin typeface="Calibri"/>
                <a:cs typeface="Calibri"/>
              </a:rPr>
              <a:t>%</a:t>
            </a:r>
            <a:r>
              <a:rPr sz="1800" spc="25" dirty="0">
                <a:solidFill>
                  <a:srgbClr val="007C8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7C89"/>
                </a:solidFill>
                <a:latin typeface="Calibri"/>
                <a:cs typeface="Calibri"/>
              </a:rPr>
              <a:t>e</a:t>
            </a:r>
            <a:r>
              <a:rPr sz="1800" spc="-30" dirty="0">
                <a:solidFill>
                  <a:srgbClr val="007C89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007C89"/>
                </a:solidFill>
                <a:latin typeface="Calibri"/>
                <a:cs typeface="Calibri"/>
              </a:rPr>
              <a:t>t</a:t>
            </a:r>
            <a:r>
              <a:rPr sz="1800" spc="30" dirty="0">
                <a:solidFill>
                  <a:srgbClr val="007C89"/>
                </a:solidFill>
                <a:latin typeface="Calibri"/>
                <a:cs typeface="Calibri"/>
              </a:rPr>
              <a:t>i</a:t>
            </a:r>
            <a:r>
              <a:rPr sz="1800" spc="-15" dirty="0">
                <a:solidFill>
                  <a:srgbClr val="007C89"/>
                </a:solidFill>
                <a:latin typeface="Calibri"/>
                <a:cs typeface="Calibri"/>
              </a:rPr>
              <a:t>m</a:t>
            </a:r>
            <a:r>
              <a:rPr sz="1800" spc="30" dirty="0">
                <a:solidFill>
                  <a:srgbClr val="007C89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007C89"/>
                </a:solidFill>
                <a:latin typeface="Calibri"/>
                <a:cs typeface="Calibri"/>
              </a:rPr>
              <a:t>te</a:t>
            </a:r>
            <a:r>
              <a:rPr sz="1800" spc="-110" dirty="0">
                <a:solidFill>
                  <a:srgbClr val="007C8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07C89"/>
                </a:solidFill>
                <a:latin typeface="Calibri"/>
                <a:cs typeface="Calibri"/>
              </a:rPr>
              <a:t>c</a:t>
            </a:r>
            <a:r>
              <a:rPr sz="1800" spc="20" dirty="0">
                <a:solidFill>
                  <a:srgbClr val="007C89"/>
                </a:solidFill>
                <a:latin typeface="Calibri"/>
                <a:cs typeface="Calibri"/>
              </a:rPr>
              <a:t>o</a:t>
            </a:r>
            <a:r>
              <a:rPr sz="1800" spc="-15" dirty="0">
                <a:solidFill>
                  <a:srgbClr val="007C89"/>
                </a:solidFill>
                <a:latin typeface="Calibri"/>
                <a:cs typeface="Calibri"/>
              </a:rPr>
              <a:t>mm</a:t>
            </a:r>
            <a:r>
              <a:rPr sz="1800" spc="20" dirty="0">
                <a:solidFill>
                  <a:srgbClr val="007C89"/>
                </a:solidFill>
                <a:latin typeface="Calibri"/>
                <a:cs typeface="Calibri"/>
              </a:rPr>
              <a:t>o</a:t>
            </a:r>
            <a:r>
              <a:rPr sz="1800" spc="25" dirty="0">
                <a:solidFill>
                  <a:srgbClr val="007C89"/>
                </a:solidFill>
                <a:latin typeface="Calibri"/>
                <a:cs typeface="Calibri"/>
              </a:rPr>
              <a:t>n</a:t>
            </a:r>
            <a:r>
              <a:rPr sz="1800" spc="35" dirty="0">
                <a:solidFill>
                  <a:srgbClr val="007C89"/>
                </a:solidFill>
                <a:latin typeface="Calibri"/>
                <a:cs typeface="Calibri"/>
              </a:rPr>
              <a:t>l</a:t>
            </a:r>
            <a:r>
              <a:rPr sz="1800" dirty="0">
                <a:solidFill>
                  <a:srgbClr val="007C89"/>
                </a:solidFill>
                <a:latin typeface="Calibri"/>
                <a:cs typeface="Calibri"/>
              </a:rPr>
              <a:t>y</a:t>
            </a:r>
            <a:r>
              <a:rPr sz="1800" spc="-100" dirty="0">
                <a:solidFill>
                  <a:srgbClr val="007C89"/>
                </a:solidFill>
                <a:latin typeface="Calibri"/>
                <a:cs typeface="Calibri"/>
              </a:rPr>
              <a:t> </a:t>
            </a:r>
            <a:r>
              <a:rPr sz="1800" spc="30" dirty="0">
                <a:solidFill>
                  <a:srgbClr val="007C89"/>
                </a:solidFill>
                <a:latin typeface="Calibri"/>
                <a:cs typeface="Calibri"/>
              </a:rPr>
              <a:t>a</a:t>
            </a:r>
            <a:r>
              <a:rPr sz="1800" spc="-35" dirty="0">
                <a:solidFill>
                  <a:srgbClr val="007C89"/>
                </a:solidFill>
                <a:latin typeface="Calibri"/>
                <a:cs typeface="Calibri"/>
              </a:rPr>
              <a:t>ss</a:t>
            </a:r>
            <a:r>
              <a:rPr sz="1800" spc="25" dirty="0">
                <a:solidFill>
                  <a:srgbClr val="007C89"/>
                </a:solidFill>
                <a:latin typeface="Calibri"/>
                <a:cs typeface="Calibri"/>
              </a:rPr>
              <a:t>u</a:t>
            </a:r>
            <a:r>
              <a:rPr sz="1800" spc="-15" dirty="0">
                <a:solidFill>
                  <a:srgbClr val="007C89"/>
                </a:solidFill>
                <a:latin typeface="Calibri"/>
                <a:cs typeface="Calibri"/>
              </a:rPr>
              <a:t>m</a:t>
            </a:r>
            <a:r>
              <a:rPr sz="1800" dirty="0">
                <a:solidFill>
                  <a:srgbClr val="007C89"/>
                </a:solidFill>
                <a:latin typeface="Calibri"/>
                <a:cs typeface="Calibri"/>
              </a:rPr>
              <a:t>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957" y="4368863"/>
            <a:ext cx="33147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D75F17"/>
                </a:solidFill>
                <a:latin typeface="Calibri"/>
                <a:cs typeface="Calibri"/>
              </a:rPr>
              <a:t>Inclusion</a:t>
            </a:r>
            <a:r>
              <a:rPr sz="1800" spc="-90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D75F17"/>
                </a:solidFill>
                <a:latin typeface="Calibri"/>
                <a:cs typeface="Calibri"/>
              </a:rPr>
              <a:t>based</a:t>
            </a:r>
            <a:r>
              <a:rPr sz="1800" spc="-80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1800" spc="10" dirty="0">
                <a:solidFill>
                  <a:srgbClr val="D75F17"/>
                </a:solidFill>
                <a:latin typeface="Calibri"/>
                <a:cs typeface="Calibri"/>
              </a:rPr>
              <a:t>on</a:t>
            </a:r>
            <a:r>
              <a:rPr sz="1800" spc="-10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D75F17"/>
                </a:solidFill>
                <a:latin typeface="Calibri"/>
                <a:cs typeface="Calibri"/>
              </a:rPr>
              <a:t>tasks</a:t>
            </a:r>
            <a:r>
              <a:rPr sz="1800" spc="-70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D75F17"/>
                </a:solidFill>
                <a:latin typeface="Calibri"/>
                <a:cs typeface="Calibri"/>
              </a:rPr>
              <a:t>performed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6575" y="4909248"/>
            <a:ext cx="29394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solidFill>
                  <a:srgbClr val="D75F17"/>
                </a:solidFill>
                <a:latin typeface="Calibri"/>
                <a:cs typeface="Calibri"/>
              </a:rPr>
              <a:t>A</a:t>
            </a:r>
            <a:r>
              <a:rPr sz="1800" spc="30" dirty="0">
                <a:solidFill>
                  <a:srgbClr val="D75F17"/>
                </a:solidFill>
                <a:latin typeface="Calibri"/>
                <a:cs typeface="Calibri"/>
              </a:rPr>
              <a:t>d</a:t>
            </a:r>
            <a:r>
              <a:rPr sz="1800" spc="-30" dirty="0">
                <a:solidFill>
                  <a:srgbClr val="D75F17"/>
                </a:solidFill>
                <a:latin typeface="Calibri"/>
                <a:cs typeface="Calibri"/>
              </a:rPr>
              <a:t>-</a:t>
            </a:r>
            <a:r>
              <a:rPr sz="1800" spc="25" dirty="0">
                <a:solidFill>
                  <a:srgbClr val="D75F17"/>
                </a:solidFill>
                <a:latin typeface="Calibri"/>
                <a:cs typeface="Calibri"/>
              </a:rPr>
              <a:t>h</a:t>
            </a:r>
            <a:r>
              <a:rPr sz="1800" spc="20" dirty="0">
                <a:solidFill>
                  <a:srgbClr val="D75F17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D75F17"/>
                </a:solidFill>
                <a:latin typeface="Calibri"/>
                <a:cs typeface="Calibri"/>
              </a:rPr>
              <a:t>c</a:t>
            </a:r>
            <a:r>
              <a:rPr sz="1800" spc="-45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D75F17"/>
                </a:solidFill>
                <a:latin typeface="Calibri"/>
                <a:cs typeface="Calibri"/>
              </a:rPr>
              <a:t>r</a:t>
            </a:r>
            <a:r>
              <a:rPr sz="1800" spc="30" dirty="0">
                <a:solidFill>
                  <a:srgbClr val="D75F17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D75F17"/>
                </a:solidFill>
                <a:latin typeface="Calibri"/>
                <a:cs typeface="Calibri"/>
              </a:rPr>
              <a:t>t</a:t>
            </a:r>
            <a:r>
              <a:rPr sz="1800" spc="20" dirty="0">
                <a:solidFill>
                  <a:srgbClr val="D75F17"/>
                </a:solidFill>
                <a:latin typeface="Calibri"/>
                <a:cs typeface="Calibri"/>
              </a:rPr>
              <a:t>h</a:t>
            </a:r>
            <a:r>
              <a:rPr sz="1800" dirty="0">
                <a:solidFill>
                  <a:srgbClr val="D75F17"/>
                </a:solidFill>
                <a:latin typeface="Calibri"/>
                <a:cs typeface="Calibri"/>
              </a:rPr>
              <a:t>er</a:t>
            </a:r>
            <a:r>
              <a:rPr sz="1800" spc="-135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D75F17"/>
                </a:solidFill>
                <a:latin typeface="Calibri"/>
                <a:cs typeface="Calibri"/>
              </a:rPr>
              <a:t>t</a:t>
            </a:r>
            <a:r>
              <a:rPr sz="1800" spc="20" dirty="0">
                <a:solidFill>
                  <a:srgbClr val="D75F17"/>
                </a:solidFill>
                <a:latin typeface="Calibri"/>
                <a:cs typeface="Calibri"/>
              </a:rPr>
              <a:t>h</a:t>
            </a:r>
            <a:r>
              <a:rPr sz="1800" spc="30" dirty="0">
                <a:solidFill>
                  <a:srgbClr val="D75F17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D75F17"/>
                </a:solidFill>
                <a:latin typeface="Calibri"/>
                <a:cs typeface="Calibri"/>
              </a:rPr>
              <a:t>n</a:t>
            </a:r>
            <a:r>
              <a:rPr sz="1800" spc="-10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1800" spc="25" dirty="0">
                <a:solidFill>
                  <a:srgbClr val="D75F17"/>
                </a:solidFill>
                <a:latin typeface="Calibri"/>
                <a:cs typeface="Calibri"/>
              </a:rPr>
              <a:t>d</a:t>
            </a:r>
            <a:r>
              <a:rPr sz="1800" spc="30" dirty="0">
                <a:solidFill>
                  <a:srgbClr val="D75F17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D75F17"/>
                </a:solidFill>
                <a:latin typeface="Calibri"/>
                <a:cs typeface="Calibri"/>
              </a:rPr>
              <a:t>t</a:t>
            </a:r>
            <a:r>
              <a:rPr sz="1800" spc="60" dirty="0">
                <a:solidFill>
                  <a:srgbClr val="D75F17"/>
                </a:solidFill>
                <a:latin typeface="Calibri"/>
                <a:cs typeface="Calibri"/>
              </a:rPr>
              <a:t>a</a:t>
            </a:r>
            <a:r>
              <a:rPr sz="1800" spc="-30" dirty="0">
                <a:solidFill>
                  <a:srgbClr val="D75F17"/>
                </a:solidFill>
                <a:latin typeface="Calibri"/>
                <a:cs typeface="Calibri"/>
              </a:rPr>
              <a:t>-</a:t>
            </a:r>
            <a:r>
              <a:rPr sz="1800" spc="25" dirty="0">
                <a:solidFill>
                  <a:srgbClr val="D75F17"/>
                </a:solidFill>
                <a:latin typeface="Calibri"/>
                <a:cs typeface="Calibri"/>
              </a:rPr>
              <a:t>d</a:t>
            </a:r>
            <a:r>
              <a:rPr sz="1800" spc="-30" dirty="0">
                <a:solidFill>
                  <a:srgbClr val="D75F17"/>
                </a:solidFill>
                <a:latin typeface="Calibri"/>
                <a:cs typeface="Calibri"/>
              </a:rPr>
              <a:t>r</a:t>
            </a:r>
            <a:r>
              <a:rPr sz="1800" spc="35" dirty="0">
                <a:solidFill>
                  <a:srgbClr val="D75F17"/>
                </a:solidFill>
                <a:latin typeface="Calibri"/>
                <a:cs typeface="Calibri"/>
              </a:rPr>
              <a:t>i</a:t>
            </a:r>
            <a:r>
              <a:rPr sz="1800" spc="10" dirty="0">
                <a:solidFill>
                  <a:srgbClr val="D75F17"/>
                </a:solidFill>
                <a:latin typeface="Calibri"/>
                <a:cs typeface="Calibri"/>
              </a:rPr>
              <a:t>v</a:t>
            </a:r>
            <a:r>
              <a:rPr sz="1800" dirty="0">
                <a:solidFill>
                  <a:srgbClr val="D75F17"/>
                </a:solidFill>
                <a:latin typeface="Calibri"/>
                <a:cs typeface="Calibri"/>
              </a:rPr>
              <a:t>en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7202" y="6043295"/>
            <a:ext cx="79863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latin typeface="Calibri"/>
                <a:cs typeface="Calibri"/>
              </a:rPr>
              <a:t>We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10" dirty="0">
                <a:latin typeface="Calibri"/>
                <a:cs typeface="Calibri"/>
              </a:rPr>
              <a:t>use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machine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learning</a:t>
            </a:r>
            <a:r>
              <a:rPr sz="1800" b="1" spc="-14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techniques</a:t>
            </a:r>
            <a:r>
              <a:rPr sz="1800" b="1" spc="-7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to</a:t>
            </a:r>
            <a:r>
              <a:rPr sz="1800" b="1" spc="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estimate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dirty="0">
                <a:latin typeface="Cambria Math"/>
                <a:cs typeface="Cambria Math"/>
              </a:rPr>
              <a:t>𝛀</a:t>
            </a:r>
            <a:r>
              <a:rPr sz="1800" spc="5" dirty="0">
                <a:latin typeface="Cambria Math"/>
                <a:cs typeface="Cambria Math"/>
              </a:rPr>
              <a:t> </a:t>
            </a:r>
            <a:r>
              <a:rPr sz="1800" b="1" dirty="0">
                <a:latin typeface="Calibri"/>
                <a:cs typeface="Calibri"/>
              </a:rPr>
              <a:t>and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mbria Math"/>
                <a:cs typeface="Cambria Math"/>
              </a:rPr>
              <a:t>𝝉</a:t>
            </a:r>
            <a:r>
              <a:rPr sz="2025" spc="-15" baseline="-16460" dirty="0">
                <a:latin typeface="Cambria Math"/>
                <a:cs typeface="Cambria Math"/>
              </a:rPr>
              <a:t>𝝎</a:t>
            </a:r>
            <a:r>
              <a:rPr sz="2025" spc="292" baseline="-16460" dirty="0">
                <a:latin typeface="Cambria Math"/>
                <a:cs typeface="Cambria Math"/>
              </a:rPr>
              <a:t> </a:t>
            </a:r>
            <a:r>
              <a:rPr sz="1800" b="1" spc="15" dirty="0">
                <a:latin typeface="Calibri"/>
                <a:cs typeface="Calibri"/>
              </a:rPr>
              <a:t>from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online</a:t>
            </a:r>
            <a:r>
              <a:rPr sz="1800" b="1" spc="-10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job</a:t>
            </a:r>
            <a:r>
              <a:rPr sz="1800" b="1" spc="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postings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52650" y="5257800"/>
            <a:ext cx="114300" cy="685800"/>
          </a:xfrm>
          <a:custGeom>
            <a:avLst/>
            <a:gdLst/>
            <a:ahLst/>
            <a:cxnLst/>
            <a:rect l="l" t="t" r="r" b="b"/>
            <a:pathLst>
              <a:path w="114300" h="685800">
                <a:moveTo>
                  <a:pt x="38100" y="571500"/>
                </a:moveTo>
                <a:lnTo>
                  <a:pt x="0" y="571500"/>
                </a:lnTo>
                <a:lnTo>
                  <a:pt x="57150" y="685800"/>
                </a:lnTo>
                <a:lnTo>
                  <a:pt x="104775" y="590550"/>
                </a:lnTo>
                <a:lnTo>
                  <a:pt x="38100" y="590550"/>
                </a:lnTo>
                <a:lnTo>
                  <a:pt x="38100" y="571500"/>
                </a:lnTo>
                <a:close/>
              </a:path>
              <a:path w="114300" h="685800">
                <a:moveTo>
                  <a:pt x="76200" y="0"/>
                </a:moveTo>
                <a:lnTo>
                  <a:pt x="38100" y="0"/>
                </a:lnTo>
                <a:lnTo>
                  <a:pt x="38100" y="590550"/>
                </a:lnTo>
                <a:lnTo>
                  <a:pt x="76200" y="590550"/>
                </a:lnTo>
                <a:lnTo>
                  <a:pt x="76200" y="0"/>
                </a:lnTo>
                <a:close/>
              </a:path>
              <a:path w="114300" h="685800">
                <a:moveTo>
                  <a:pt x="114300" y="571500"/>
                </a:moveTo>
                <a:lnTo>
                  <a:pt x="76200" y="571500"/>
                </a:lnTo>
                <a:lnTo>
                  <a:pt x="76200" y="590550"/>
                </a:lnTo>
                <a:lnTo>
                  <a:pt x="104775" y="590550"/>
                </a:lnTo>
                <a:lnTo>
                  <a:pt x="114300" y="571500"/>
                </a:lnTo>
                <a:close/>
              </a:path>
            </a:pathLst>
          </a:custGeom>
          <a:solidFill>
            <a:srgbClr val="D75F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53250" y="5257800"/>
            <a:ext cx="114300" cy="685800"/>
          </a:xfrm>
          <a:custGeom>
            <a:avLst/>
            <a:gdLst/>
            <a:ahLst/>
            <a:cxnLst/>
            <a:rect l="l" t="t" r="r" b="b"/>
            <a:pathLst>
              <a:path w="114300" h="685800">
                <a:moveTo>
                  <a:pt x="38100" y="571500"/>
                </a:moveTo>
                <a:lnTo>
                  <a:pt x="0" y="571500"/>
                </a:lnTo>
                <a:lnTo>
                  <a:pt x="57150" y="685800"/>
                </a:lnTo>
                <a:lnTo>
                  <a:pt x="104775" y="590550"/>
                </a:lnTo>
                <a:lnTo>
                  <a:pt x="38100" y="590550"/>
                </a:lnTo>
                <a:lnTo>
                  <a:pt x="38100" y="571500"/>
                </a:lnTo>
                <a:close/>
              </a:path>
              <a:path w="114300" h="685800">
                <a:moveTo>
                  <a:pt x="76200" y="0"/>
                </a:moveTo>
                <a:lnTo>
                  <a:pt x="38100" y="0"/>
                </a:lnTo>
                <a:lnTo>
                  <a:pt x="38100" y="590550"/>
                </a:lnTo>
                <a:lnTo>
                  <a:pt x="76200" y="590550"/>
                </a:lnTo>
                <a:lnTo>
                  <a:pt x="76200" y="0"/>
                </a:lnTo>
                <a:close/>
              </a:path>
              <a:path w="114300" h="685800">
                <a:moveTo>
                  <a:pt x="114300" y="571500"/>
                </a:moveTo>
                <a:lnTo>
                  <a:pt x="76200" y="571500"/>
                </a:lnTo>
                <a:lnTo>
                  <a:pt x="76200" y="590550"/>
                </a:lnTo>
                <a:lnTo>
                  <a:pt x="104775" y="590550"/>
                </a:lnTo>
                <a:lnTo>
                  <a:pt x="114300" y="571500"/>
                </a:lnTo>
                <a:close/>
              </a:path>
            </a:pathLst>
          </a:custGeom>
          <a:solidFill>
            <a:srgbClr val="007C8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375" y="472122"/>
            <a:ext cx="604202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Labor</a:t>
            </a:r>
            <a:r>
              <a:rPr spc="15" dirty="0"/>
              <a:t> </a:t>
            </a:r>
            <a:r>
              <a:rPr spc="-10" dirty="0"/>
              <a:t>costs</a:t>
            </a:r>
            <a:r>
              <a:rPr spc="-95" dirty="0"/>
              <a:t> </a:t>
            </a:r>
            <a:r>
              <a:rPr spc="-10" dirty="0"/>
              <a:t>estimation</a:t>
            </a:r>
            <a:r>
              <a:rPr spc="-5" dirty="0"/>
              <a:t> </a:t>
            </a:r>
            <a:r>
              <a:rPr spc="-10" dirty="0"/>
              <a:t>using online</a:t>
            </a:r>
            <a:r>
              <a:rPr spc="65" dirty="0"/>
              <a:t> </a:t>
            </a:r>
            <a:r>
              <a:rPr spc="5" dirty="0"/>
              <a:t>job</a:t>
            </a:r>
            <a:r>
              <a:rPr spc="-80" dirty="0"/>
              <a:t> </a:t>
            </a:r>
            <a:r>
              <a:rPr spc="-15" dirty="0"/>
              <a:t>text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70610" y="1321752"/>
            <a:ext cx="64427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4B96"/>
                </a:solidFill>
                <a:latin typeface="Calibri"/>
                <a:cs typeface="Calibri"/>
              </a:rPr>
              <a:t>Online</a:t>
            </a:r>
            <a:r>
              <a:rPr sz="2400" b="1" spc="-30" dirty="0">
                <a:solidFill>
                  <a:srgbClr val="004B96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004B96"/>
                </a:solidFill>
                <a:latin typeface="Calibri"/>
                <a:cs typeface="Calibri"/>
              </a:rPr>
              <a:t>job</a:t>
            </a:r>
            <a:r>
              <a:rPr sz="2400" b="1" spc="40" dirty="0">
                <a:solidFill>
                  <a:srgbClr val="004B96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4B96"/>
                </a:solidFill>
                <a:latin typeface="Calibri"/>
                <a:cs typeface="Calibri"/>
              </a:rPr>
              <a:t>postings</a:t>
            </a:r>
            <a:r>
              <a:rPr sz="2400" b="1" spc="-5" dirty="0">
                <a:solidFill>
                  <a:srgbClr val="004B96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004B96"/>
                </a:solidFill>
                <a:latin typeface="Calibri"/>
                <a:cs typeface="Calibri"/>
              </a:rPr>
              <a:t>from</a:t>
            </a:r>
            <a:r>
              <a:rPr sz="2400" b="1" spc="-25" dirty="0">
                <a:solidFill>
                  <a:srgbClr val="004B96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4B96"/>
                </a:solidFill>
                <a:latin typeface="Calibri"/>
                <a:cs typeface="Calibri"/>
              </a:rPr>
              <a:t>Burning</a:t>
            </a:r>
            <a:r>
              <a:rPr sz="2400" b="1" spc="45" dirty="0">
                <a:solidFill>
                  <a:srgbClr val="004B96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4B96"/>
                </a:solidFill>
                <a:latin typeface="Calibri"/>
                <a:cs typeface="Calibri"/>
              </a:rPr>
              <a:t>Glass to</a:t>
            </a:r>
            <a:r>
              <a:rPr sz="2400" b="1" spc="-35" dirty="0">
                <a:solidFill>
                  <a:srgbClr val="004B96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4B96"/>
                </a:solidFill>
                <a:latin typeface="Calibri"/>
                <a:cs typeface="Calibri"/>
              </a:rPr>
              <a:t>estimate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92847" y="2172652"/>
            <a:ext cx="18034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175" dirty="0">
                <a:latin typeface="Cambria Math"/>
                <a:cs typeface="Cambria Math"/>
              </a:rPr>
              <a:t>𝜔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99641" y="2229992"/>
            <a:ext cx="304800" cy="19050"/>
          </a:xfrm>
          <a:custGeom>
            <a:avLst/>
            <a:gdLst/>
            <a:ahLst/>
            <a:cxnLst/>
            <a:rect l="l" t="t" r="r" b="b"/>
            <a:pathLst>
              <a:path w="304800" h="19050">
                <a:moveTo>
                  <a:pt x="304800" y="0"/>
                </a:moveTo>
                <a:lnTo>
                  <a:pt x="0" y="0"/>
                </a:lnTo>
                <a:lnTo>
                  <a:pt x="0" y="19050"/>
                </a:lnTo>
                <a:lnTo>
                  <a:pt x="304800" y="19050"/>
                </a:lnTo>
                <a:lnTo>
                  <a:pt x="304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63445" y="2220277"/>
            <a:ext cx="36449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2000" spc="55" dirty="0">
                <a:latin typeface="Cambria Math"/>
                <a:cs typeface="Cambria Math"/>
              </a:rPr>
              <a:t>𝐿</a:t>
            </a:r>
            <a:r>
              <a:rPr sz="2250" spc="82" baseline="-16666" dirty="0">
                <a:latin typeface="Cambria Math"/>
                <a:cs typeface="Cambria Math"/>
              </a:rPr>
              <a:t>𝜔</a:t>
            </a:r>
            <a:endParaRPr sz="2250" baseline="-16666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4097" y="1858073"/>
            <a:ext cx="6955790" cy="5251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695960">
              <a:lnSpc>
                <a:spcPts val="1950"/>
              </a:lnSpc>
              <a:spcBef>
                <a:spcPts val="125"/>
              </a:spcBef>
            </a:pPr>
            <a:r>
              <a:rPr sz="2000" spc="80" dirty="0">
                <a:solidFill>
                  <a:srgbClr val="D75F17"/>
                </a:solidFill>
                <a:latin typeface="Cambria Math"/>
                <a:cs typeface="Cambria Math"/>
              </a:rPr>
              <a:t>𝑙</a:t>
            </a:r>
            <a:r>
              <a:rPr sz="2250" spc="120" baseline="-16666" dirty="0">
                <a:solidFill>
                  <a:srgbClr val="D75F17"/>
                </a:solidFill>
                <a:latin typeface="Cambria Math"/>
                <a:cs typeface="Cambria Math"/>
              </a:rPr>
              <a:t>𝜔</a:t>
            </a:r>
            <a:endParaRPr sz="2250" baseline="-16666">
              <a:latin typeface="Cambria Math"/>
              <a:cs typeface="Cambria Math"/>
            </a:endParaRPr>
          </a:p>
          <a:p>
            <a:pPr marL="38100">
              <a:lnSpc>
                <a:spcPts val="1950"/>
              </a:lnSpc>
              <a:tabLst>
                <a:tab pos="400050" algn="l"/>
                <a:tab pos="1038860" algn="l"/>
              </a:tabLst>
            </a:pPr>
            <a:r>
              <a:rPr sz="2000" spc="15" dirty="0">
                <a:latin typeface="Cambria Math"/>
                <a:cs typeface="Cambria Math"/>
              </a:rPr>
              <a:t>𝑝	</a:t>
            </a:r>
            <a:r>
              <a:rPr sz="2000" spc="20" dirty="0">
                <a:latin typeface="Cambria Math"/>
                <a:cs typeface="Cambria Math"/>
              </a:rPr>
              <a:t>=	≡</a:t>
            </a:r>
            <a:r>
              <a:rPr sz="2000" spc="375" dirty="0">
                <a:latin typeface="Cambria Math"/>
                <a:cs typeface="Cambria Math"/>
              </a:rPr>
              <a:t> </a:t>
            </a:r>
            <a:r>
              <a:rPr sz="3000" spc="-30" baseline="2777" dirty="0">
                <a:latin typeface="Calibri"/>
                <a:cs typeface="Calibri"/>
              </a:rPr>
              <a:t>Fraction</a:t>
            </a:r>
            <a:r>
              <a:rPr sz="3000" spc="82" baseline="2777" dirty="0">
                <a:latin typeface="Calibri"/>
                <a:cs typeface="Calibri"/>
              </a:rPr>
              <a:t> </a:t>
            </a:r>
            <a:r>
              <a:rPr sz="3000" baseline="2777" dirty="0">
                <a:latin typeface="Calibri"/>
                <a:cs typeface="Calibri"/>
              </a:rPr>
              <a:t>of</a:t>
            </a:r>
            <a:r>
              <a:rPr sz="3000" spc="82" baseline="2777" dirty="0">
                <a:latin typeface="Calibri"/>
                <a:cs typeface="Calibri"/>
              </a:rPr>
              <a:t> </a:t>
            </a:r>
            <a:r>
              <a:rPr sz="3000" spc="-37" baseline="2777" dirty="0">
                <a:latin typeface="Calibri"/>
                <a:cs typeface="Calibri"/>
              </a:rPr>
              <a:t>workers</a:t>
            </a:r>
            <a:r>
              <a:rPr sz="3000" spc="37" baseline="2777" dirty="0">
                <a:latin typeface="Calibri"/>
                <a:cs typeface="Calibri"/>
              </a:rPr>
              <a:t> </a:t>
            </a:r>
            <a:r>
              <a:rPr sz="3000" baseline="2777" dirty="0">
                <a:latin typeface="Calibri"/>
                <a:cs typeface="Calibri"/>
              </a:rPr>
              <a:t>in</a:t>
            </a:r>
            <a:r>
              <a:rPr sz="3000" spc="7" baseline="2777" dirty="0">
                <a:latin typeface="Calibri"/>
                <a:cs typeface="Calibri"/>
              </a:rPr>
              <a:t> </a:t>
            </a:r>
            <a:r>
              <a:rPr sz="3000" spc="30" baseline="2777" dirty="0">
                <a:latin typeface="Cambria Math"/>
                <a:cs typeface="Cambria Math"/>
              </a:rPr>
              <a:t>𝜔</a:t>
            </a:r>
            <a:r>
              <a:rPr sz="3000" spc="60" baseline="2777" dirty="0">
                <a:latin typeface="Cambria Math"/>
                <a:cs typeface="Cambria Math"/>
              </a:rPr>
              <a:t> </a:t>
            </a:r>
            <a:r>
              <a:rPr sz="3000" spc="7" baseline="2777" dirty="0">
                <a:latin typeface="Calibri"/>
                <a:cs typeface="Calibri"/>
              </a:rPr>
              <a:t>engaged</a:t>
            </a:r>
            <a:r>
              <a:rPr sz="3000" spc="-135" baseline="2777" dirty="0">
                <a:latin typeface="Calibri"/>
                <a:cs typeface="Calibri"/>
              </a:rPr>
              <a:t> </a:t>
            </a:r>
            <a:r>
              <a:rPr sz="3000" baseline="2777" dirty="0">
                <a:latin typeface="Calibri"/>
                <a:cs typeface="Calibri"/>
              </a:rPr>
              <a:t>in</a:t>
            </a:r>
            <a:r>
              <a:rPr sz="3000" spc="-30" baseline="2777" dirty="0">
                <a:latin typeface="Calibri"/>
                <a:cs typeface="Calibri"/>
              </a:rPr>
              <a:t> </a:t>
            </a:r>
            <a:r>
              <a:rPr sz="3000" spc="-7" baseline="2777" dirty="0">
                <a:latin typeface="Calibri"/>
                <a:cs typeface="Calibri"/>
              </a:rPr>
              <a:t>data-related</a:t>
            </a:r>
            <a:r>
              <a:rPr sz="3000" spc="-135" baseline="2777" dirty="0">
                <a:latin typeface="Calibri"/>
                <a:cs typeface="Calibri"/>
              </a:rPr>
              <a:t> </a:t>
            </a:r>
            <a:r>
              <a:rPr sz="3000" spc="15" baseline="2777" dirty="0">
                <a:latin typeface="Calibri"/>
                <a:cs typeface="Calibri"/>
              </a:rPr>
              <a:t>tasks</a:t>
            </a:r>
            <a:endParaRPr sz="3000" baseline="2777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89586" y="2919983"/>
            <a:ext cx="1070610" cy="311150"/>
          </a:xfrm>
          <a:custGeom>
            <a:avLst/>
            <a:gdLst/>
            <a:ahLst/>
            <a:cxnLst/>
            <a:rect l="l" t="t" r="r" b="b"/>
            <a:pathLst>
              <a:path w="1070610" h="311150">
                <a:moveTo>
                  <a:pt x="988816" y="0"/>
                </a:moveTo>
                <a:lnTo>
                  <a:pt x="985641" y="10287"/>
                </a:lnTo>
                <a:lnTo>
                  <a:pt x="999952" y="17692"/>
                </a:lnTo>
                <a:lnTo>
                  <a:pt x="1012406" y="28479"/>
                </a:lnTo>
                <a:lnTo>
                  <a:pt x="1038576" y="80527"/>
                </a:lnTo>
                <a:lnTo>
                  <a:pt x="1046386" y="128188"/>
                </a:lnTo>
                <a:lnTo>
                  <a:pt x="1047363" y="155448"/>
                </a:lnTo>
                <a:lnTo>
                  <a:pt x="1046386" y="182687"/>
                </a:lnTo>
                <a:lnTo>
                  <a:pt x="1038576" y="230260"/>
                </a:lnTo>
                <a:lnTo>
                  <a:pt x="1023002" y="268100"/>
                </a:lnTo>
                <a:lnTo>
                  <a:pt x="985641" y="300354"/>
                </a:lnTo>
                <a:lnTo>
                  <a:pt x="988816" y="310641"/>
                </a:lnTo>
                <a:lnTo>
                  <a:pt x="1023518" y="292163"/>
                </a:lnTo>
                <a:lnTo>
                  <a:pt x="1049268" y="257301"/>
                </a:lnTo>
                <a:lnTo>
                  <a:pt x="1065158" y="210264"/>
                </a:lnTo>
                <a:lnTo>
                  <a:pt x="1070477" y="155320"/>
                </a:lnTo>
                <a:lnTo>
                  <a:pt x="1069145" y="126867"/>
                </a:lnTo>
                <a:lnTo>
                  <a:pt x="1058529" y="75864"/>
                </a:lnTo>
                <a:lnTo>
                  <a:pt x="1037500" y="33861"/>
                </a:lnTo>
                <a:lnTo>
                  <a:pt x="1007298" y="7191"/>
                </a:lnTo>
                <a:lnTo>
                  <a:pt x="988816" y="0"/>
                </a:lnTo>
                <a:close/>
              </a:path>
              <a:path w="1070610" h="311150">
                <a:moveTo>
                  <a:pt x="81655" y="0"/>
                </a:moveTo>
                <a:lnTo>
                  <a:pt x="46904" y="18478"/>
                </a:lnTo>
                <a:lnTo>
                  <a:pt x="21203" y="53339"/>
                </a:lnTo>
                <a:lnTo>
                  <a:pt x="5312" y="100377"/>
                </a:lnTo>
                <a:lnTo>
                  <a:pt x="0" y="155448"/>
                </a:lnTo>
                <a:lnTo>
                  <a:pt x="1325" y="183774"/>
                </a:lnTo>
                <a:lnTo>
                  <a:pt x="11941" y="234777"/>
                </a:lnTo>
                <a:lnTo>
                  <a:pt x="32916" y="276780"/>
                </a:lnTo>
                <a:lnTo>
                  <a:pt x="63154" y="303450"/>
                </a:lnTo>
                <a:lnTo>
                  <a:pt x="81655" y="310641"/>
                </a:lnTo>
                <a:lnTo>
                  <a:pt x="84703" y="300354"/>
                </a:lnTo>
                <a:lnTo>
                  <a:pt x="70465" y="292969"/>
                </a:lnTo>
                <a:lnTo>
                  <a:pt x="58048" y="282225"/>
                </a:lnTo>
                <a:lnTo>
                  <a:pt x="31894" y="230260"/>
                </a:lnTo>
                <a:lnTo>
                  <a:pt x="24084" y="182687"/>
                </a:lnTo>
                <a:lnTo>
                  <a:pt x="23112" y="155320"/>
                </a:lnTo>
                <a:lnTo>
                  <a:pt x="24084" y="128188"/>
                </a:lnTo>
                <a:lnTo>
                  <a:pt x="31894" y="80527"/>
                </a:lnTo>
                <a:lnTo>
                  <a:pt x="47466" y="42648"/>
                </a:lnTo>
                <a:lnTo>
                  <a:pt x="84703" y="10287"/>
                </a:lnTo>
                <a:lnTo>
                  <a:pt x="81655" y="0"/>
                </a:lnTo>
                <a:close/>
              </a:path>
            </a:pathLst>
          </a:custGeom>
          <a:solidFill>
            <a:srgbClr val="D75F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45385" y="2487798"/>
            <a:ext cx="1563370" cy="104076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60"/>
              </a:spcBef>
            </a:pPr>
            <a:r>
              <a:rPr sz="1500" spc="100" dirty="0">
                <a:solidFill>
                  <a:srgbClr val="D75F17"/>
                </a:solidFill>
                <a:latin typeface="Cambria Math"/>
                <a:cs typeface="Cambria Math"/>
              </a:rPr>
              <a:t>𝐿</a:t>
            </a:r>
            <a:r>
              <a:rPr sz="1800" spc="150" baseline="-13888" dirty="0">
                <a:solidFill>
                  <a:srgbClr val="D75F17"/>
                </a:solidFill>
                <a:latin typeface="Cambria Math"/>
                <a:cs typeface="Cambria Math"/>
              </a:rPr>
              <a:t>𝜔</a:t>
            </a:r>
            <a:endParaRPr sz="1800" baseline="-13888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775"/>
              </a:spcBef>
            </a:pPr>
            <a:r>
              <a:rPr sz="2000" spc="2080" dirty="0">
                <a:solidFill>
                  <a:srgbClr val="D75F17"/>
                </a:solidFill>
                <a:latin typeface="Cambria Math"/>
                <a:cs typeface="Cambria Math"/>
              </a:rPr>
              <a:t>෍</a:t>
            </a:r>
            <a:r>
              <a:rPr sz="2000" spc="-130" dirty="0">
                <a:solidFill>
                  <a:srgbClr val="D75F17"/>
                </a:solidFill>
                <a:latin typeface="Cambria Math"/>
                <a:cs typeface="Cambria Math"/>
              </a:rPr>
              <a:t> </a:t>
            </a:r>
            <a:r>
              <a:rPr sz="2000" spc="25" dirty="0">
                <a:solidFill>
                  <a:srgbClr val="D75F17"/>
                </a:solidFill>
                <a:latin typeface="Cambria Math"/>
                <a:cs typeface="Cambria Math"/>
              </a:rPr>
              <a:t>𝕀</a:t>
            </a:r>
            <a:r>
              <a:rPr sz="2000" dirty="0">
                <a:solidFill>
                  <a:srgbClr val="D75F17"/>
                </a:solidFill>
                <a:latin typeface="Cambria Math"/>
                <a:cs typeface="Cambria Math"/>
              </a:rPr>
              <a:t> </a:t>
            </a:r>
            <a:r>
              <a:rPr sz="2000" spc="-15" dirty="0">
                <a:solidFill>
                  <a:srgbClr val="D75F17"/>
                </a:solidFill>
                <a:latin typeface="Cambria Math"/>
                <a:cs typeface="Cambria Math"/>
              </a:rPr>
              <a:t> </a:t>
            </a:r>
            <a:r>
              <a:rPr sz="2000" spc="-60" dirty="0">
                <a:solidFill>
                  <a:srgbClr val="D75F17"/>
                </a:solidFill>
                <a:latin typeface="Cambria Math"/>
                <a:cs typeface="Cambria Math"/>
              </a:rPr>
              <a:t>𝑦</a:t>
            </a:r>
            <a:r>
              <a:rPr sz="2250" spc="345" baseline="-16666" dirty="0">
                <a:solidFill>
                  <a:srgbClr val="D75F17"/>
                </a:solidFill>
                <a:latin typeface="Cambria Math"/>
                <a:cs typeface="Cambria Math"/>
              </a:rPr>
              <a:t>𝑖</a:t>
            </a:r>
            <a:r>
              <a:rPr sz="2250" spc="-15" baseline="-16666" dirty="0">
                <a:solidFill>
                  <a:srgbClr val="D75F17"/>
                </a:solidFill>
                <a:latin typeface="Cambria Math"/>
                <a:cs typeface="Cambria Math"/>
              </a:rPr>
              <a:t>,</a:t>
            </a:r>
            <a:r>
              <a:rPr sz="2250" spc="262" baseline="-16666" dirty="0">
                <a:solidFill>
                  <a:srgbClr val="D75F17"/>
                </a:solidFill>
                <a:latin typeface="Cambria Math"/>
                <a:cs typeface="Cambria Math"/>
              </a:rPr>
              <a:t>𝜔</a:t>
            </a:r>
            <a:r>
              <a:rPr sz="2250" baseline="-16666" dirty="0">
                <a:solidFill>
                  <a:srgbClr val="D75F17"/>
                </a:solidFill>
                <a:latin typeface="Cambria Math"/>
                <a:cs typeface="Cambria Math"/>
              </a:rPr>
              <a:t> </a:t>
            </a:r>
            <a:r>
              <a:rPr sz="2250" spc="-120" baseline="-16666" dirty="0">
                <a:solidFill>
                  <a:srgbClr val="D75F17"/>
                </a:solidFill>
                <a:latin typeface="Cambria Math"/>
                <a:cs typeface="Cambria Math"/>
              </a:rPr>
              <a:t> </a:t>
            </a:r>
            <a:r>
              <a:rPr sz="2000" spc="20" dirty="0">
                <a:solidFill>
                  <a:srgbClr val="D75F17"/>
                </a:solidFill>
                <a:latin typeface="Cambria Math"/>
                <a:cs typeface="Cambria Math"/>
              </a:rPr>
              <a:t>=</a:t>
            </a:r>
            <a:r>
              <a:rPr sz="2000" spc="145" dirty="0">
                <a:solidFill>
                  <a:srgbClr val="D75F17"/>
                </a:solidFill>
                <a:latin typeface="Cambria Math"/>
                <a:cs typeface="Cambria Math"/>
              </a:rPr>
              <a:t> </a:t>
            </a:r>
            <a:r>
              <a:rPr sz="2000" spc="-1115" dirty="0">
                <a:solidFill>
                  <a:srgbClr val="D75F17"/>
                </a:solidFill>
                <a:latin typeface="Cambria Math"/>
                <a:cs typeface="Cambria Math"/>
              </a:rPr>
              <a:t>1</a:t>
            </a:r>
            <a:endParaRPr sz="2000">
              <a:latin typeface="Cambria Math"/>
              <a:cs typeface="Cambria Math"/>
            </a:endParaRPr>
          </a:p>
          <a:p>
            <a:pPr marL="47625">
              <a:lnSpc>
                <a:spcPct val="100000"/>
              </a:lnSpc>
              <a:spcBef>
                <a:spcPts val="655"/>
              </a:spcBef>
            </a:pPr>
            <a:r>
              <a:rPr sz="1500" spc="50" dirty="0">
                <a:solidFill>
                  <a:srgbClr val="D75F17"/>
                </a:solidFill>
                <a:latin typeface="Cambria Math"/>
                <a:cs typeface="Cambria Math"/>
              </a:rPr>
              <a:t>𝑖=1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39184" y="2882836"/>
            <a:ext cx="415925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20" dirty="0">
                <a:solidFill>
                  <a:srgbClr val="D75F17"/>
                </a:solidFill>
                <a:latin typeface="Cambria Math"/>
                <a:cs typeface="Cambria Math"/>
              </a:rPr>
              <a:t>≡</a:t>
            </a:r>
            <a:r>
              <a:rPr sz="2000" spc="120" dirty="0">
                <a:solidFill>
                  <a:srgbClr val="D75F17"/>
                </a:solidFill>
                <a:latin typeface="Cambria Math"/>
                <a:cs typeface="Cambria Math"/>
              </a:rPr>
              <a:t> </a:t>
            </a:r>
            <a:r>
              <a:rPr sz="3000" baseline="2777" dirty="0">
                <a:solidFill>
                  <a:srgbClr val="D75F17"/>
                </a:solidFill>
                <a:latin typeface="Calibri"/>
                <a:cs typeface="Calibri"/>
              </a:rPr>
              <a:t>Data-related</a:t>
            </a:r>
            <a:r>
              <a:rPr sz="3000" spc="-150" baseline="2777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3000" baseline="2777" dirty="0">
                <a:solidFill>
                  <a:srgbClr val="D75F17"/>
                </a:solidFill>
                <a:latin typeface="Calibri"/>
                <a:cs typeface="Calibri"/>
              </a:rPr>
              <a:t>skills</a:t>
            </a:r>
            <a:r>
              <a:rPr sz="3000" spc="-75" baseline="2777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3000" spc="-7" baseline="2777" dirty="0">
                <a:solidFill>
                  <a:srgbClr val="D75F17"/>
                </a:solidFill>
                <a:latin typeface="Calibri"/>
                <a:cs typeface="Calibri"/>
              </a:rPr>
              <a:t>from</a:t>
            </a:r>
            <a:r>
              <a:rPr sz="3000" spc="22" baseline="2777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3000" baseline="2777" dirty="0">
                <a:solidFill>
                  <a:srgbClr val="D75F17"/>
                </a:solidFill>
                <a:latin typeface="Calibri"/>
                <a:cs typeface="Calibri"/>
              </a:rPr>
              <a:t>Burning</a:t>
            </a:r>
            <a:r>
              <a:rPr sz="3000" spc="-97" baseline="2777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3000" spc="15" baseline="2777" dirty="0">
                <a:solidFill>
                  <a:srgbClr val="D75F17"/>
                </a:solidFill>
                <a:latin typeface="Calibri"/>
                <a:cs typeface="Calibri"/>
              </a:rPr>
              <a:t>Glass</a:t>
            </a:r>
            <a:endParaRPr sz="3000" baseline="2777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57780" y="2219579"/>
            <a:ext cx="537845" cy="518795"/>
          </a:xfrm>
          <a:custGeom>
            <a:avLst/>
            <a:gdLst/>
            <a:ahLst/>
            <a:cxnLst/>
            <a:rect l="l" t="t" r="r" b="b"/>
            <a:pathLst>
              <a:path w="537844" h="518794">
                <a:moveTo>
                  <a:pt x="478482" y="470303"/>
                </a:moveTo>
                <a:lnTo>
                  <a:pt x="456438" y="493141"/>
                </a:lnTo>
                <a:lnTo>
                  <a:pt x="537718" y="518668"/>
                </a:lnTo>
                <a:lnTo>
                  <a:pt x="523803" y="479171"/>
                </a:lnTo>
                <a:lnTo>
                  <a:pt x="487680" y="479171"/>
                </a:lnTo>
                <a:lnTo>
                  <a:pt x="478482" y="470303"/>
                </a:lnTo>
                <a:close/>
              </a:path>
              <a:path w="537844" h="518794">
                <a:moveTo>
                  <a:pt x="487276" y="461192"/>
                </a:moveTo>
                <a:lnTo>
                  <a:pt x="478482" y="470303"/>
                </a:lnTo>
                <a:lnTo>
                  <a:pt x="487680" y="479171"/>
                </a:lnTo>
                <a:lnTo>
                  <a:pt x="496443" y="470026"/>
                </a:lnTo>
                <a:lnTo>
                  <a:pt x="487276" y="461192"/>
                </a:lnTo>
                <a:close/>
              </a:path>
              <a:path w="537844" h="518794">
                <a:moveTo>
                  <a:pt x="509396" y="438276"/>
                </a:moveTo>
                <a:lnTo>
                  <a:pt x="487276" y="461192"/>
                </a:lnTo>
                <a:lnTo>
                  <a:pt x="496443" y="470026"/>
                </a:lnTo>
                <a:lnTo>
                  <a:pt x="487680" y="479171"/>
                </a:lnTo>
                <a:lnTo>
                  <a:pt x="523803" y="479171"/>
                </a:lnTo>
                <a:lnTo>
                  <a:pt x="509396" y="438276"/>
                </a:lnTo>
                <a:close/>
              </a:path>
              <a:path w="537844" h="518794">
                <a:moveTo>
                  <a:pt x="8762" y="0"/>
                </a:moveTo>
                <a:lnTo>
                  <a:pt x="0" y="9017"/>
                </a:lnTo>
                <a:lnTo>
                  <a:pt x="478482" y="470303"/>
                </a:lnTo>
                <a:lnTo>
                  <a:pt x="487276" y="461192"/>
                </a:lnTo>
                <a:lnTo>
                  <a:pt x="8762" y="0"/>
                </a:lnTo>
                <a:close/>
              </a:path>
            </a:pathLst>
          </a:custGeom>
          <a:solidFill>
            <a:srgbClr val="D75F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65492" y="3636264"/>
            <a:ext cx="724344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spc="-25" dirty="0">
                <a:solidFill>
                  <a:srgbClr val="004B96"/>
                </a:solidFill>
                <a:latin typeface="Calibri"/>
                <a:cs typeface="Calibri"/>
              </a:rPr>
              <a:t>Proxy</a:t>
            </a:r>
            <a:r>
              <a:rPr sz="2400" b="1" spc="-35" dirty="0">
                <a:solidFill>
                  <a:srgbClr val="004B96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4B96"/>
                </a:solidFill>
                <a:latin typeface="Calibri"/>
                <a:cs typeface="Calibri"/>
              </a:rPr>
              <a:t>time-use</a:t>
            </a:r>
            <a:r>
              <a:rPr sz="2400" b="1" spc="50" dirty="0">
                <a:solidFill>
                  <a:srgbClr val="004B96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4B96"/>
                </a:solidFill>
                <a:latin typeface="Calibri"/>
                <a:cs typeface="Calibri"/>
              </a:rPr>
              <a:t>using</a:t>
            </a:r>
            <a:r>
              <a:rPr sz="2400" b="1" spc="-25" dirty="0">
                <a:solidFill>
                  <a:srgbClr val="004B96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4B96"/>
                </a:solidFill>
                <a:latin typeface="Calibri"/>
                <a:cs typeface="Calibri"/>
              </a:rPr>
              <a:t>distance</a:t>
            </a:r>
            <a:r>
              <a:rPr sz="2400" b="1" spc="-25" dirty="0">
                <a:solidFill>
                  <a:srgbClr val="004B96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4B96"/>
                </a:solidFill>
                <a:latin typeface="Calibri"/>
                <a:cs typeface="Calibri"/>
              </a:rPr>
              <a:t>to</a:t>
            </a:r>
            <a:r>
              <a:rPr sz="2400" b="1" spc="-40" dirty="0">
                <a:solidFill>
                  <a:srgbClr val="004B96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4B96"/>
                </a:solidFill>
                <a:latin typeface="Calibri"/>
                <a:cs typeface="Calibri"/>
              </a:rPr>
              <a:t>“landmark”</a:t>
            </a:r>
            <a:r>
              <a:rPr sz="2400" b="1" spc="65" dirty="0">
                <a:solidFill>
                  <a:srgbClr val="004B96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4B96"/>
                </a:solidFill>
                <a:latin typeface="Calibri"/>
                <a:cs typeface="Calibri"/>
              </a:rPr>
              <a:t>occupations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46301" y="4543107"/>
            <a:ext cx="20383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spc="229" dirty="0">
                <a:latin typeface="Cambria Math"/>
                <a:cs typeface="Cambria Math"/>
              </a:rPr>
              <a:t>𝜔</a:t>
            </a:r>
            <a:endParaRPr sz="17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47900" y="4606544"/>
            <a:ext cx="914400" cy="19050"/>
          </a:xfrm>
          <a:custGeom>
            <a:avLst/>
            <a:gdLst/>
            <a:ahLst/>
            <a:cxnLst/>
            <a:rect l="l" t="t" r="r" b="b"/>
            <a:pathLst>
              <a:path w="914400" h="19050">
                <a:moveTo>
                  <a:pt x="914400" y="0"/>
                </a:moveTo>
                <a:lnTo>
                  <a:pt x="0" y="0"/>
                </a:lnTo>
                <a:lnTo>
                  <a:pt x="0" y="19049"/>
                </a:lnTo>
                <a:lnTo>
                  <a:pt x="914400" y="19049"/>
                </a:lnTo>
                <a:lnTo>
                  <a:pt x="914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212085" y="4590415"/>
            <a:ext cx="969644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-170" dirty="0">
                <a:latin typeface="Cambria Math"/>
                <a:cs typeface="Cambria Math"/>
              </a:rPr>
              <a:t>𝐻</a:t>
            </a:r>
            <a:r>
              <a:rPr sz="2550" spc="337" baseline="-17973" dirty="0">
                <a:latin typeface="Cambria Math"/>
                <a:cs typeface="Cambria Math"/>
              </a:rPr>
              <a:t>𝜔</a:t>
            </a:r>
            <a:r>
              <a:rPr sz="2550" spc="-300" baseline="-17973" dirty="0">
                <a:latin typeface="Cambria Math"/>
                <a:cs typeface="Cambria Math"/>
              </a:rPr>
              <a:t> </a:t>
            </a:r>
            <a:r>
              <a:rPr sz="2400" spc="20" dirty="0">
                <a:latin typeface="Cambria Math"/>
                <a:cs typeface="Cambria Math"/>
              </a:rPr>
              <a:t>/</a:t>
            </a:r>
            <a:r>
              <a:rPr sz="2400" dirty="0">
                <a:latin typeface="Cambria Math"/>
                <a:cs typeface="Cambria Math"/>
              </a:rPr>
              <a:t>𝐿</a:t>
            </a:r>
            <a:r>
              <a:rPr sz="2550" spc="337" baseline="-17973" dirty="0">
                <a:latin typeface="Cambria Math"/>
                <a:cs typeface="Cambria Math"/>
              </a:rPr>
              <a:t>𝜔</a:t>
            </a:r>
            <a:endParaRPr sz="2550" baseline="-17973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494028" y="4430648"/>
            <a:ext cx="2484120" cy="368300"/>
          </a:xfrm>
          <a:custGeom>
            <a:avLst/>
            <a:gdLst/>
            <a:ahLst/>
            <a:cxnLst/>
            <a:rect l="l" t="t" r="r" b="b"/>
            <a:pathLst>
              <a:path w="2484120" h="368300">
                <a:moveTo>
                  <a:pt x="2386832" y="0"/>
                </a:moveTo>
                <a:lnTo>
                  <a:pt x="2383149" y="12192"/>
                </a:lnTo>
                <a:lnTo>
                  <a:pt x="2400057" y="20955"/>
                </a:lnTo>
                <a:lnTo>
                  <a:pt x="2414787" y="33718"/>
                </a:lnTo>
                <a:lnTo>
                  <a:pt x="2437759" y="71246"/>
                </a:lnTo>
                <a:lnTo>
                  <a:pt x="2451649" y="122285"/>
                </a:lnTo>
                <a:lnTo>
                  <a:pt x="2456301" y="184276"/>
                </a:lnTo>
                <a:lnTo>
                  <a:pt x="2455136" y="216540"/>
                </a:lnTo>
                <a:lnTo>
                  <a:pt x="2445853" y="272877"/>
                </a:lnTo>
                <a:lnTo>
                  <a:pt x="2427351" y="317690"/>
                </a:lnTo>
                <a:lnTo>
                  <a:pt x="2400057" y="347218"/>
                </a:lnTo>
                <a:lnTo>
                  <a:pt x="2383149" y="355981"/>
                </a:lnTo>
                <a:lnTo>
                  <a:pt x="2386832" y="368173"/>
                </a:lnTo>
                <a:lnTo>
                  <a:pt x="2427980" y="346265"/>
                </a:lnTo>
                <a:lnTo>
                  <a:pt x="2458460" y="304926"/>
                </a:lnTo>
                <a:lnTo>
                  <a:pt x="2477319" y="249205"/>
                </a:lnTo>
                <a:lnTo>
                  <a:pt x="2483606" y="184150"/>
                </a:lnTo>
                <a:lnTo>
                  <a:pt x="2482034" y="150381"/>
                </a:lnTo>
                <a:lnTo>
                  <a:pt x="2469461" y="89941"/>
                </a:lnTo>
                <a:lnTo>
                  <a:pt x="2444553" y="40147"/>
                </a:lnTo>
                <a:lnTo>
                  <a:pt x="2408739" y="8524"/>
                </a:lnTo>
                <a:lnTo>
                  <a:pt x="2386832" y="0"/>
                </a:lnTo>
                <a:close/>
              </a:path>
              <a:path w="2484120" h="368300">
                <a:moveTo>
                  <a:pt x="96768" y="0"/>
                </a:moveTo>
                <a:lnTo>
                  <a:pt x="55620" y="21907"/>
                </a:lnTo>
                <a:lnTo>
                  <a:pt x="25140" y="63245"/>
                </a:lnTo>
                <a:lnTo>
                  <a:pt x="6280" y="118983"/>
                </a:lnTo>
                <a:lnTo>
                  <a:pt x="0" y="184276"/>
                </a:lnTo>
                <a:lnTo>
                  <a:pt x="1565" y="217844"/>
                </a:lnTo>
                <a:lnTo>
                  <a:pt x="14138" y="278233"/>
                </a:lnTo>
                <a:lnTo>
                  <a:pt x="39046" y="328025"/>
                </a:lnTo>
                <a:lnTo>
                  <a:pt x="74860" y="359648"/>
                </a:lnTo>
                <a:lnTo>
                  <a:pt x="96768" y="368173"/>
                </a:lnTo>
                <a:lnTo>
                  <a:pt x="100451" y="355981"/>
                </a:lnTo>
                <a:lnTo>
                  <a:pt x="83542" y="347217"/>
                </a:lnTo>
                <a:lnTo>
                  <a:pt x="68812" y="334454"/>
                </a:lnTo>
                <a:lnTo>
                  <a:pt x="45841" y="296925"/>
                </a:lnTo>
                <a:lnTo>
                  <a:pt x="32013" y="246078"/>
                </a:lnTo>
                <a:lnTo>
                  <a:pt x="27430" y="184150"/>
                </a:lnTo>
                <a:lnTo>
                  <a:pt x="28571" y="151917"/>
                </a:lnTo>
                <a:lnTo>
                  <a:pt x="37766" y="95390"/>
                </a:lnTo>
                <a:lnTo>
                  <a:pt x="56249" y="50482"/>
                </a:lnTo>
                <a:lnTo>
                  <a:pt x="83542" y="20955"/>
                </a:lnTo>
                <a:lnTo>
                  <a:pt x="100451" y="12192"/>
                </a:lnTo>
                <a:lnTo>
                  <a:pt x="96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477899" y="4161154"/>
            <a:ext cx="5808980" cy="621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19785">
              <a:lnSpc>
                <a:spcPts val="2340"/>
              </a:lnSpc>
              <a:spcBef>
                <a:spcPts val="105"/>
              </a:spcBef>
            </a:pPr>
            <a:r>
              <a:rPr sz="2400" spc="105" dirty="0">
                <a:latin typeface="Cambria Math"/>
                <a:cs typeface="Cambria Math"/>
              </a:rPr>
              <a:t>ℎ</a:t>
            </a:r>
            <a:r>
              <a:rPr sz="2550" spc="157" baseline="-17973" dirty="0">
                <a:latin typeface="Cambria Math"/>
                <a:cs typeface="Cambria Math"/>
              </a:rPr>
              <a:t>𝜔</a:t>
            </a:r>
            <a:r>
              <a:rPr sz="2400" spc="105" dirty="0">
                <a:latin typeface="Cambria Math"/>
                <a:cs typeface="Cambria Math"/>
              </a:rPr>
              <a:t>/𝑙</a:t>
            </a:r>
            <a:r>
              <a:rPr sz="2550" spc="157" baseline="-17973" dirty="0">
                <a:latin typeface="Cambria Math"/>
                <a:cs typeface="Cambria Math"/>
              </a:rPr>
              <a:t>𝜔</a:t>
            </a:r>
            <a:endParaRPr sz="2550" baseline="-17973">
              <a:latin typeface="Cambria Math"/>
              <a:cs typeface="Cambria Math"/>
            </a:endParaRPr>
          </a:p>
          <a:p>
            <a:pPr marL="38100">
              <a:lnSpc>
                <a:spcPts val="2340"/>
              </a:lnSpc>
              <a:tabLst>
                <a:tab pos="457200" algn="l"/>
                <a:tab pos="1735455" algn="l"/>
                <a:tab pos="2173605" algn="l"/>
                <a:tab pos="3679825" algn="l"/>
                <a:tab pos="4338320" algn="l"/>
                <a:tab pos="5587365" algn="l"/>
              </a:tabLst>
            </a:pPr>
            <a:r>
              <a:rPr sz="2400" dirty="0">
                <a:latin typeface="Cambria Math"/>
                <a:cs typeface="Cambria Math"/>
              </a:rPr>
              <a:t>𝜏	=	𝑝	≈</a:t>
            </a:r>
            <a:r>
              <a:rPr sz="2400" spc="17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Cambria Math"/>
                <a:cs typeface="Cambria Math"/>
              </a:rPr>
              <a:t>min</a:t>
            </a:r>
            <a:r>
              <a:rPr sz="2400" spc="47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𝑑	,</a:t>
            </a:r>
            <a:r>
              <a:rPr sz="2400" spc="-12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𝑑	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…</a:t>
            </a:r>
            <a:r>
              <a:rPr sz="2400" spc="-8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9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𝑑	𝑝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62578" y="4543107"/>
            <a:ext cx="405574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423670" algn="l"/>
                <a:tab pos="2091055" algn="l"/>
                <a:tab pos="3140075" algn="l"/>
                <a:tab pos="3864610" algn="l"/>
              </a:tabLst>
            </a:pPr>
            <a:r>
              <a:rPr sz="1700" spc="229" dirty="0">
                <a:latin typeface="Cambria Math"/>
                <a:cs typeface="Cambria Math"/>
              </a:rPr>
              <a:t>𝜔	</a:t>
            </a:r>
            <a:r>
              <a:rPr sz="1700" spc="250" dirty="0">
                <a:latin typeface="Cambria Math"/>
                <a:cs typeface="Cambria Math"/>
              </a:rPr>
              <a:t>𝜔</a:t>
            </a:r>
            <a:r>
              <a:rPr sz="1700" spc="25" dirty="0">
                <a:latin typeface="Cambria Math"/>
                <a:cs typeface="Cambria Math"/>
              </a:rPr>
              <a:t>,</a:t>
            </a:r>
            <a:r>
              <a:rPr sz="1700" spc="55" dirty="0">
                <a:latin typeface="Cambria Math"/>
                <a:cs typeface="Cambria Math"/>
              </a:rPr>
              <a:t>1</a:t>
            </a:r>
            <a:r>
              <a:rPr sz="1700" dirty="0">
                <a:latin typeface="Cambria Math"/>
                <a:cs typeface="Cambria Math"/>
              </a:rPr>
              <a:t>	</a:t>
            </a:r>
            <a:r>
              <a:rPr sz="1700" spc="250" dirty="0">
                <a:latin typeface="Cambria Math"/>
                <a:cs typeface="Cambria Math"/>
              </a:rPr>
              <a:t>𝜔</a:t>
            </a:r>
            <a:r>
              <a:rPr sz="1700" spc="25" dirty="0">
                <a:latin typeface="Cambria Math"/>
                <a:cs typeface="Cambria Math"/>
              </a:rPr>
              <a:t>,</a:t>
            </a:r>
            <a:r>
              <a:rPr sz="1700" spc="55" dirty="0">
                <a:latin typeface="Cambria Math"/>
                <a:cs typeface="Cambria Math"/>
              </a:rPr>
              <a:t>2</a:t>
            </a:r>
            <a:r>
              <a:rPr sz="1700" dirty="0">
                <a:latin typeface="Cambria Math"/>
                <a:cs typeface="Cambria Math"/>
              </a:rPr>
              <a:t>	</a:t>
            </a:r>
            <a:r>
              <a:rPr sz="1700" spc="254" dirty="0">
                <a:latin typeface="Cambria Math"/>
                <a:cs typeface="Cambria Math"/>
              </a:rPr>
              <a:t>𝜔</a:t>
            </a:r>
            <a:r>
              <a:rPr sz="1700" spc="25" dirty="0">
                <a:latin typeface="Cambria Math"/>
                <a:cs typeface="Cambria Math"/>
              </a:rPr>
              <a:t>,</a:t>
            </a:r>
            <a:r>
              <a:rPr sz="1700" spc="75" dirty="0">
                <a:latin typeface="Cambria Math"/>
                <a:cs typeface="Cambria Math"/>
              </a:rPr>
              <a:t>𝐿</a:t>
            </a:r>
            <a:r>
              <a:rPr sz="1700" dirty="0">
                <a:latin typeface="Cambria Math"/>
                <a:cs typeface="Cambria Math"/>
              </a:rPr>
              <a:t>	</a:t>
            </a:r>
            <a:r>
              <a:rPr sz="1700" spc="229" dirty="0">
                <a:latin typeface="Cambria Math"/>
                <a:cs typeface="Cambria Math"/>
              </a:rPr>
              <a:t>𝜔</a:t>
            </a:r>
            <a:endParaRPr sz="17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49667" y="5225478"/>
            <a:ext cx="62376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004B96"/>
                </a:solidFill>
                <a:latin typeface="Calibri"/>
                <a:cs typeface="Calibri"/>
              </a:rPr>
              <a:t>Construct</a:t>
            </a:r>
            <a:r>
              <a:rPr sz="2400" b="1" spc="40" dirty="0">
                <a:solidFill>
                  <a:srgbClr val="004B96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4B96"/>
                </a:solidFill>
                <a:latin typeface="Calibri"/>
                <a:cs typeface="Calibri"/>
              </a:rPr>
              <a:t>labor</a:t>
            </a:r>
            <a:r>
              <a:rPr sz="2400" b="1" spc="25" dirty="0">
                <a:solidFill>
                  <a:srgbClr val="004B96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4B96"/>
                </a:solidFill>
                <a:latin typeface="Calibri"/>
                <a:cs typeface="Calibri"/>
              </a:rPr>
              <a:t>costs</a:t>
            </a:r>
            <a:r>
              <a:rPr sz="2400" b="1" spc="-5" dirty="0">
                <a:solidFill>
                  <a:srgbClr val="004B96"/>
                </a:solidFill>
                <a:latin typeface="Calibri"/>
                <a:cs typeface="Calibri"/>
              </a:rPr>
              <a:t> estimates</a:t>
            </a:r>
            <a:r>
              <a:rPr sz="2400" b="1" spc="-80" dirty="0">
                <a:solidFill>
                  <a:srgbClr val="004B96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004B96"/>
                </a:solidFill>
                <a:latin typeface="Calibri"/>
                <a:cs typeface="Calibri"/>
              </a:rPr>
              <a:t>for</a:t>
            </a:r>
            <a:r>
              <a:rPr sz="2400" b="1" spc="-55" dirty="0">
                <a:solidFill>
                  <a:srgbClr val="004B96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4B96"/>
                </a:solidFill>
                <a:latin typeface="Calibri"/>
                <a:cs typeface="Calibri"/>
              </a:rPr>
              <a:t>data</a:t>
            </a:r>
            <a:r>
              <a:rPr sz="2400" b="1" spc="-10" dirty="0">
                <a:solidFill>
                  <a:srgbClr val="004B96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4B96"/>
                </a:solidFill>
                <a:latin typeface="Calibri"/>
                <a:cs typeface="Calibri"/>
              </a:rPr>
              <a:t>activities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24478" y="6396037"/>
            <a:ext cx="51625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spc="254" dirty="0">
                <a:latin typeface="Cambria Math"/>
                <a:cs typeface="Cambria Math"/>
              </a:rPr>
              <a:t>𝜔</a:t>
            </a:r>
            <a:r>
              <a:rPr sz="1700" spc="60" dirty="0">
                <a:latin typeface="Cambria Math"/>
                <a:cs typeface="Cambria Math"/>
              </a:rPr>
              <a:t>∈</a:t>
            </a:r>
            <a:r>
              <a:rPr sz="1700" spc="155" dirty="0">
                <a:latin typeface="Cambria Math"/>
                <a:cs typeface="Cambria Math"/>
              </a:rPr>
              <a:t>Ω</a:t>
            </a:r>
            <a:endParaRPr sz="17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846321" y="6003912"/>
            <a:ext cx="1111250" cy="282575"/>
          </a:xfrm>
          <a:custGeom>
            <a:avLst/>
            <a:gdLst/>
            <a:ahLst/>
            <a:cxnLst/>
            <a:rect l="l" t="t" r="r" b="b"/>
            <a:pathLst>
              <a:path w="1111250" h="282575">
                <a:moveTo>
                  <a:pt x="1021079" y="0"/>
                </a:moveTo>
                <a:lnTo>
                  <a:pt x="1017142" y="11455"/>
                </a:lnTo>
                <a:lnTo>
                  <a:pt x="1033450" y="18551"/>
                </a:lnTo>
                <a:lnTo>
                  <a:pt x="1047495" y="28371"/>
                </a:lnTo>
                <a:lnTo>
                  <a:pt x="1076019" y="73880"/>
                </a:lnTo>
                <a:lnTo>
                  <a:pt x="1084314" y="115661"/>
                </a:lnTo>
                <a:lnTo>
                  <a:pt x="1085341" y="139750"/>
                </a:lnTo>
                <a:lnTo>
                  <a:pt x="1084296" y="164649"/>
                </a:lnTo>
                <a:lnTo>
                  <a:pt x="1075965" y="207587"/>
                </a:lnTo>
                <a:lnTo>
                  <a:pt x="1047543" y="253823"/>
                </a:lnTo>
                <a:lnTo>
                  <a:pt x="1017524" y="270865"/>
                </a:lnTo>
                <a:lnTo>
                  <a:pt x="1021079" y="282320"/>
                </a:lnTo>
                <a:lnTo>
                  <a:pt x="1059576" y="264263"/>
                </a:lnTo>
                <a:lnTo>
                  <a:pt x="1087881" y="232994"/>
                </a:lnTo>
                <a:lnTo>
                  <a:pt x="1105312" y="191111"/>
                </a:lnTo>
                <a:lnTo>
                  <a:pt x="1111123" y="141236"/>
                </a:lnTo>
                <a:lnTo>
                  <a:pt x="1109670" y="115357"/>
                </a:lnTo>
                <a:lnTo>
                  <a:pt x="1098049" y="69479"/>
                </a:lnTo>
                <a:lnTo>
                  <a:pt x="1074926" y="32127"/>
                </a:lnTo>
                <a:lnTo>
                  <a:pt x="1041536" y="7386"/>
                </a:lnTo>
                <a:lnTo>
                  <a:pt x="1021079" y="0"/>
                </a:lnTo>
                <a:close/>
              </a:path>
              <a:path w="1111250" h="282575">
                <a:moveTo>
                  <a:pt x="90042" y="0"/>
                </a:moveTo>
                <a:lnTo>
                  <a:pt x="51641" y="18095"/>
                </a:lnTo>
                <a:lnTo>
                  <a:pt x="23240" y="49479"/>
                </a:lnTo>
                <a:lnTo>
                  <a:pt x="5810" y="91438"/>
                </a:lnTo>
                <a:lnTo>
                  <a:pt x="0" y="141236"/>
                </a:lnTo>
                <a:lnTo>
                  <a:pt x="1452" y="167173"/>
                </a:lnTo>
                <a:lnTo>
                  <a:pt x="13073" y="213051"/>
                </a:lnTo>
                <a:lnTo>
                  <a:pt x="36125" y="250279"/>
                </a:lnTo>
                <a:lnTo>
                  <a:pt x="69514" y="274944"/>
                </a:lnTo>
                <a:lnTo>
                  <a:pt x="90042" y="282320"/>
                </a:lnTo>
                <a:lnTo>
                  <a:pt x="93599" y="270865"/>
                </a:lnTo>
                <a:lnTo>
                  <a:pt x="77531" y="263738"/>
                </a:lnTo>
                <a:lnTo>
                  <a:pt x="63642" y="253823"/>
                </a:lnTo>
                <a:lnTo>
                  <a:pt x="35210" y="207587"/>
                </a:lnTo>
                <a:lnTo>
                  <a:pt x="26828" y="164649"/>
                </a:lnTo>
                <a:lnTo>
                  <a:pt x="25780" y="139750"/>
                </a:lnTo>
                <a:lnTo>
                  <a:pt x="26828" y="115661"/>
                </a:lnTo>
                <a:lnTo>
                  <a:pt x="35210" y="73880"/>
                </a:lnTo>
                <a:lnTo>
                  <a:pt x="63753" y="28371"/>
                </a:lnTo>
                <a:lnTo>
                  <a:pt x="94106" y="11455"/>
                </a:lnTo>
                <a:lnTo>
                  <a:pt x="900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488564" y="5928677"/>
            <a:ext cx="354076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5"/>
              </a:spcBef>
              <a:tabLst>
                <a:tab pos="895985" algn="l"/>
                <a:tab pos="1458595" algn="l"/>
                <a:tab pos="2497455" algn="l"/>
                <a:tab pos="2860040" algn="l"/>
                <a:tab pos="3279775" algn="l"/>
              </a:tabLst>
            </a:pPr>
            <a:r>
              <a:rPr sz="3600" spc="-44" baseline="2314" dirty="0">
                <a:latin typeface="Cambria Math"/>
                <a:cs typeface="Cambria Math"/>
              </a:rPr>
              <a:t>𝐸</a:t>
            </a:r>
            <a:r>
              <a:rPr sz="2550" spc="-44" baseline="-14705" dirty="0">
                <a:latin typeface="Cambria Math"/>
                <a:cs typeface="Cambria Math"/>
              </a:rPr>
              <a:t>𝜏</a:t>
            </a:r>
            <a:r>
              <a:rPr sz="2550" spc="712" baseline="-14705" dirty="0">
                <a:latin typeface="Cambria Math"/>
                <a:cs typeface="Cambria Math"/>
              </a:rPr>
              <a:t> </a:t>
            </a:r>
            <a:r>
              <a:rPr sz="3600" baseline="2314" dirty="0">
                <a:latin typeface="Cambria Math"/>
                <a:cs typeface="Cambria Math"/>
              </a:rPr>
              <a:t>≈	</a:t>
            </a:r>
            <a:r>
              <a:rPr sz="2400" spc="2435" dirty="0">
                <a:latin typeface="Cambria Math"/>
                <a:cs typeface="Cambria Math"/>
              </a:rPr>
              <a:t>෍	</a:t>
            </a:r>
            <a:r>
              <a:rPr sz="3600" baseline="2314" dirty="0">
                <a:latin typeface="Cambria Math"/>
                <a:cs typeface="Cambria Math"/>
              </a:rPr>
              <a:t>1</a:t>
            </a:r>
            <a:r>
              <a:rPr sz="3600" spc="30" baseline="2314" dirty="0">
                <a:latin typeface="Cambria Math"/>
                <a:cs typeface="Cambria Math"/>
              </a:rPr>
              <a:t> </a:t>
            </a:r>
            <a:r>
              <a:rPr sz="3600" baseline="2314" dirty="0">
                <a:latin typeface="Cambria Math"/>
                <a:cs typeface="Cambria Math"/>
              </a:rPr>
              <a:t>−</a:t>
            </a:r>
            <a:r>
              <a:rPr sz="3600" spc="7" baseline="2314" dirty="0">
                <a:latin typeface="Cambria Math"/>
                <a:cs typeface="Cambria Math"/>
              </a:rPr>
              <a:t> </a:t>
            </a:r>
            <a:r>
              <a:rPr sz="3600" spc="89" baseline="2314" dirty="0">
                <a:latin typeface="Cambria Math"/>
                <a:cs typeface="Cambria Math"/>
              </a:rPr>
              <a:t>𝑑</a:t>
            </a:r>
            <a:r>
              <a:rPr sz="2550" spc="89" baseline="32679" dirty="0">
                <a:latin typeface="Cambria Math"/>
                <a:cs typeface="Cambria Math"/>
              </a:rPr>
              <a:t>∗	</a:t>
            </a:r>
            <a:r>
              <a:rPr sz="3600" baseline="2314" dirty="0">
                <a:latin typeface="Cambria Math"/>
                <a:cs typeface="Cambria Math"/>
              </a:rPr>
              <a:t>𝑝	𝑊	𝐻</a:t>
            </a:r>
            <a:endParaRPr sz="3600" baseline="2314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49851" y="6071870"/>
            <a:ext cx="1510030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98475" algn="l"/>
                <a:tab pos="918210" algn="l"/>
                <a:tab pos="1318895" algn="l"/>
              </a:tabLst>
            </a:pPr>
            <a:r>
              <a:rPr sz="1700" spc="229" dirty="0">
                <a:latin typeface="Cambria Math"/>
                <a:cs typeface="Cambria Math"/>
              </a:rPr>
              <a:t>𝜔	𝜔	𝜔	𝜔</a:t>
            </a:r>
            <a:endParaRPr sz="17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375" y="472122"/>
            <a:ext cx="494665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Landmark</a:t>
            </a:r>
            <a:r>
              <a:rPr spc="-45" dirty="0"/>
              <a:t> </a:t>
            </a:r>
            <a:r>
              <a:rPr spc="-10" dirty="0"/>
              <a:t>Occupation </a:t>
            </a:r>
            <a:r>
              <a:rPr spc="-35" dirty="0"/>
              <a:t>Vector</a:t>
            </a:r>
            <a:r>
              <a:rPr spc="10" dirty="0"/>
              <a:t> </a:t>
            </a:r>
            <a:r>
              <a:rPr spc="-5" dirty="0"/>
              <a:t>Space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603" y="1474148"/>
            <a:ext cx="9033386" cy="42051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375" y="472122"/>
            <a:ext cx="585343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Distance</a:t>
            </a:r>
            <a:r>
              <a:rPr dirty="0"/>
              <a:t> </a:t>
            </a:r>
            <a:r>
              <a:rPr spc="-10" dirty="0"/>
              <a:t>to </a:t>
            </a:r>
            <a:r>
              <a:rPr spc="-5" dirty="0"/>
              <a:t>Landmark</a:t>
            </a:r>
            <a:r>
              <a:rPr spc="-35" dirty="0"/>
              <a:t> </a:t>
            </a:r>
            <a:r>
              <a:rPr spc="-15" dirty="0"/>
              <a:t>“Data” </a:t>
            </a:r>
            <a:r>
              <a:rPr spc="-10" dirty="0"/>
              <a:t>Occupations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5355" y="6615747"/>
            <a:ext cx="52197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r>
              <a:rPr sz="900" spc="25" dirty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900" spc="-10" dirty="0">
                <a:solidFill>
                  <a:srgbClr val="888888"/>
                </a:solidFill>
                <a:latin typeface="Calibri"/>
                <a:cs typeface="Calibri"/>
              </a:rPr>
              <a:t>16</a:t>
            </a:r>
            <a:r>
              <a:rPr sz="900" spc="25" dirty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900" spc="-10" dirty="0">
                <a:solidFill>
                  <a:srgbClr val="888888"/>
                </a:solidFill>
                <a:latin typeface="Calibri"/>
                <a:cs typeface="Calibri"/>
              </a:rPr>
              <a:t>202</a:t>
            </a:r>
            <a:r>
              <a:rPr sz="900" dirty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94140" y="6356667"/>
            <a:ext cx="838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697625" y="1402720"/>
            <a:ext cx="5265420" cy="4185920"/>
            <a:chOff x="3697625" y="1402720"/>
            <a:chExt cx="5265420" cy="418592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97625" y="1402720"/>
              <a:ext cx="5265052" cy="418550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21450" y="1706625"/>
              <a:ext cx="101600" cy="10160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100825" y="1547875"/>
              <a:ext cx="1838325" cy="527050"/>
            </a:xfrm>
            <a:custGeom>
              <a:avLst/>
              <a:gdLst/>
              <a:ahLst/>
              <a:cxnLst/>
              <a:rect l="l" t="t" r="r" b="b"/>
              <a:pathLst>
                <a:path w="1838325" h="527050">
                  <a:moveTo>
                    <a:pt x="0" y="238125"/>
                  </a:moveTo>
                  <a:lnTo>
                    <a:pt x="212725" y="527050"/>
                  </a:lnTo>
                </a:path>
                <a:path w="1838325" h="527050">
                  <a:moveTo>
                    <a:pt x="9525" y="209803"/>
                  </a:moveTo>
                  <a:lnTo>
                    <a:pt x="1838325" y="0"/>
                  </a:lnTo>
                </a:path>
              </a:pathLst>
            </a:custGeom>
            <a:ln w="9525">
              <a:solidFill>
                <a:srgbClr val="D75F1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176395" y="1359217"/>
            <a:ext cx="3354704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dirty="0">
                <a:solidFill>
                  <a:srgbClr val="D75F17"/>
                </a:solidFill>
                <a:latin typeface="Calibri"/>
                <a:cs typeface="Calibri"/>
              </a:rPr>
              <a:t>Compute</a:t>
            </a:r>
            <a:r>
              <a:rPr sz="1400" spc="-60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D75F17"/>
                </a:solidFill>
                <a:latin typeface="Calibri"/>
                <a:cs typeface="Calibri"/>
              </a:rPr>
              <a:t>minimum</a:t>
            </a:r>
            <a:r>
              <a:rPr sz="1400" spc="-40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1400" spc="5" dirty="0">
                <a:solidFill>
                  <a:srgbClr val="D75F17"/>
                </a:solidFill>
                <a:latin typeface="Calibri"/>
                <a:cs typeface="Calibri"/>
              </a:rPr>
              <a:t>distance</a:t>
            </a:r>
            <a:r>
              <a:rPr sz="1400" spc="-60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D75F17"/>
                </a:solidFill>
                <a:latin typeface="Calibri"/>
                <a:cs typeface="Calibri"/>
              </a:rPr>
              <a:t>to</a:t>
            </a:r>
            <a:r>
              <a:rPr sz="1400" spc="-25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D75F17"/>
                </a:solidFill>
                <a:latin typeface="Calibri"/>
                <a:cs typeface="Calibri"/>
              </a:rPr>
              <a:t>data</a:t>
            </a:r>
            <a:r>
              <a:rPr sz="1400" spc="-30" dirty="0">
                <a:solidFill>
                  <a:srgbClr val="D75F17"/>
                </a:solidFill>
                <a:latin typeface="Calibri"/>
                <a:cs typeface="Calibri"/>
              </a:rPr>
              <a:t> </a:t>
            </a:r>
            <a:r>
              <a:rPr sz="1400" spc="5" dirty="0">
                <a:solidFill>
                  <a:srgbClr val="D75F17"/>
                </a:solidFill>
                <a:latin typeface="Calibri"/>
                <a:cs typeface="Calibri"/>
              </a:rPr>
              <a:t>landmark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72201" y="1795526"/>
            <a:ext cx="392430" cy="1078230"/>
          </a:xfrm>
          <a:custGeom>
            <a:avLst/>
            <a:gdLst/>
            <a:ahLst/>
            <a:cxnLst/>
            <a:rect l="l" t="t" r="r" b="b"/>
            <a:pathLst>
              <a:path w="392429" h="1078230">
                <a:moveTo>
                  <a:pt x="392049" y="0"/>
                </a:moveTo>
                <a:lnTo>
                  <a:pt x="0" y="1077849"/>
                </a:lnTo>
              </a:path>
            </a:pathLst>
          </a:custGeom>
          <a:ln w="9525">
            <a:solidFill>
              <a:srgbClr val="D75F1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09755" y="5267705"/>
            <a:ext cx="520065" cy="276225"/>
          </a:xfrm>
          <a:custGeom>
            <a:avLst/>
            <a:gdLst/>
            <a:ahLst/>
            <a:cxnLst/>
            <a:rect l="l" t="t" r="r" b="b"/>
            <a:pathLst>
              <a:path w="520064" h="276225">
                <a:moveTo>
                  <a:pt x="447161" y="0"/>
                </a:moveTo>
                <a:lnTo>
                  <a:pt x="444367" y="9144"/>
                </a:lnTo>
                <a:lnTo>
                  <a:pt x="457061" y="15694"/>
                </a:lnTo>
                <a:lnTo>
                  <a:pt x="468100" y="25257"/>
                </a:lnTo>
                <a:lnTo>
                  <a:pt x="491335" y="71542"/>
                </a:lnTo>
                <a:lnTo>
                  <a:pt x="498244" y="113885"/>
                </a:lnTo>
                <a:lnTo>
                  <a:pt x="499104" y="138176"/>
                </a:lnTo>
                <a:lnTo>
                  <a:pt x="498244" y="162373"/>
                </a:lnTo>
                <a:lnTo>
                  <a:pt x="491335" y="204577"/>
                </a:lnTo>
                <a:lnTo>
                  <a:pt x="468100" y="250793"/>
                </a:lnTo>
                <a:lnTo>
                  <a:pt x="444367" y="266954"/>
                </a:lnTo>
                <a:lnTo>
                  <a:pt x="447161" y="276098"/>
                </a:lnTo>
                <a:lnTo>
                  <a:pt x="490452" y="245933"/>
                </a:lnTo>
                <a:lnTo>
                  <a:pt x="509123" y="208593"/>
                </a:lnTo>
                <a:lnTo>
                  <a:pt x="518509" y="163341"/>
                </a:lnTo>
                <a:lnTo>
                  <a:pt x="519678" y="138049"/>
                </a:lnTo>
                <a:lnTo>
                  <a:pt x="518509" y="112736"/>
                </a:lnTo>
                <a:lnTo>
                  <a:pt x="509123" y="67397"/>
                </a:lnTo>
                <a:lnTo>
                  <a:pt x="490452" y="30057"/>
                </a:lnTo>
                <a:lnTo>
                  <a:pt x="463591" y="6383"/>
                </a:lnTo>
                <a:lnTo>
                  <a:pt x="447161" y="0"/>
                </a:lnTo>
                <a:close/>
              </a:path>
              <a:path w="520064" h="276225">
                <a:moveTo>
                  <a:pt x="72511" y="0"/>
                </a:moveTo>
                <a:lnTo>
                  <a:pt x="29220" y="30057"/>
                </a:lnTo>
                <a:lnTo>
                  <a:pt x="10549" y="67397"/>
                </a:lnTo>
                <a:lnTo>
                  <a:pt x="1162" y="112736"/>
                </a:lnTo>
                <a:lnTo>
                  <a:pt x="0" y="138176"/>
                </a:lnTo>
                <a:lnTo>
                  <a:pt x="1162" y="163341"/>
                </a:lnTo>
                <a:lnTo>
                  <a:pt x="10549" y="208593"/>
                </a:lnTo>
                <a:lnTo>
                  <a:pt x="29220" y="245933"/>
                </a:lnTo>
                <a:lnTo>
                  <a:pt x="72511" y="276098"/>
                </a:lnTo>
                <a:lnTo>
                  <a:pt x="75305" y="266954"/>
                </a:lnTo>
                <a:lnTo>
                  <a:pt x="62611" y="260385"/>
                </a:lnTo>
                <a:lnTo>
                  <a:pt x="51572" y="250793"/>
                </a:lnTo>
                <a:lnTo>
                  <a:pt x="28336" y="204577"/>
                </a:lnTo>
                <a:lnTo>
                  <a:pt x="21427" y="162373"/>
                </a:lnTo>
                <a:lnTo>
                  <a:pt x="20572" y="138049"/>
                </a:lnTo>
                <a:lnTo>
                  <a:pt x="21427" y="113885"/>
                </a:lnTo>
                <a:lnTo>
                  <a:pt x="28336" y="71542"/>
                </a:lnTo>
                <a:lnTo>
                  <a:pt x="51572" y="25257"/>
                </a:lnTo>
                <a:lnTo>
                  <a:pt x="75305" y="9144"/>
                </a:lnTo>
                <a:lnTo>
                  <a:pt x="725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64490" y="4744148"/>
            <a:ext cx="2679065" cy="793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996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Calibri"/>
                <a:cs typeface="Calibri"/>
              </a:rPr>
              <a:t>D</a:t>
            </a:r>
            <a:r>
              <a:rPr sz="1800" b="1" spc="5" dirty="0">
                <a:latin typeface="Calibri"/>
                <a:cs typeface="Calibri"/>
              </a:rPr>
              <a:t>i</a:t>
            </a:r>
            <a:r>
              <a:rPr sz="1800" b="1" spc="25" dirty="0">
                <a:latin typeface="Calibri"/>
                <a:cs typeface="Calibri"/>
              </a:rPr>
              <a:t>s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5" dirty="0">
                <a:latin typeface="Calibri"/>
                <a:cs typeface="Calibri"/>
              </a:rPr>
              <a:t>an</a:t>
            </a:r>
            <a:r>
              <a:rPr sz="1800" b="1" spc="-5" dirty="0">
                <a:latin typeface="Calibri"/>
                <a:cs typeface="Calibri"/>
              </a:rPr>
              <a:t>c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20" dirty="0">
                <a:latin typeface="Calibri"/>
                <a:cs typeface="Calibri"/>
              </a:rPr>
              <a:t> </a:t>
            </a:r>
            <a:r>
              <a:rPr sz="1800" b="1" spc="25" dirty="0">
                <a:latin typeface="Calibri"/>
                <a:cs typeface="Calibri"/>
              </a:rPr>
              <a:t>f</a:t>
            </a:r>
            <a:r>
              <a:rPr sz="1800" b="1" spc="5" dirty="0">
                <a:latin typeface="Calibri"/>
                <a:cs typeface="Calibri"/>
              </a:rPr>
              <a:t>un</a:t>
            </a:r>
            <a:r>
              <a:rPr sz="1800" b="1" spc="-5" dirty="0">
                <a:latin typeface="Calibri"/>
                <a:cs typeface="Calibri"/>
              </a:rPr>
              <a:t>c</a:t>
            </a:r>
            <a:r>
              <a:rPr sz="1800" b="1" spc="-30" dirty="0">
                <a:latin typeface="Calibri"/>
                <a:cs typeface="Calibri"/>
              </a:rPr>
              <a:t>t</a:t>
            </a:r>
            <a:r>
              <a:rPr sz="1800" b="1" spc="5" dirty="0">
                <a:latin typeface="Calibri"/>
                <a:cs typeface="Calibri"/>
              </a:rPr>
              <a:t>i</a:t>
            </a:r>
            <a:r>
              <a:rPr sz="1800" b="1" dirty="0"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  <a:tabLst>
                <a:tab pos="2037080" algn="l"/>
              </a:tabLst>
            </a:pPr>
            <a:r>
              <a:rPr sz="1800" spc="30" dirty="0">
                <a:latin typeface="Cambria Math"/>
                <a:cs typeface="Cambria Math"/>
              </a:rPr>
              <a:t>𝑑</a:t>
            </a:r>
            <a:r>
              <a:rPr sz="2025" spc="44" baseline="-16460" dirty="0">
                <a:latin typeface="Cambria Math"/>
                <a:cs typeface="Cambria Math"/>
              </a:rPr>
              <a:t>𝑖,𝑑</a:t>
            </a:r>
            <a:r>
              <a:rPr sz="2025" spc="397" baseline="-1646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=</a:t>
            </a:r>
            <a:r>
              <a:rPr sz="1800" spc="13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1</a:t>
            </a:r>
            <a:r>
              <a:rPr sz="1800" spc="3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−</a:t>
            </a:r>
            <a:r>
              <a:rPr sz="1800" spc="-15" dirty="0">
                <a:latin typeface="Cambria Math"/>
                <a:cs typeface="Cambria Math"/>
              </a:rPr>
              <a:t> </a:t>
            </a:r>
            <a:r>
              <a:rPr sz="1800" spc="10" dirty="0">
                <a:latin typeface="Cambria Math"/>
                <a:cs typeface="Cambria Math"/>
              </a:rPr>
              <a:t>cos</a:t>
            </a:r>
            <a:r>
              <a:rPr sz="1800" spc="340" dirty="0">
                <a:latin typeface="Cambria Math"/>
                <a:cs typeface="Cambria Math"/>
              </a:rPr>
              <a:t> </a:t>
            </a:r>
            <a:r>
              <a:rPr sz="1800" spc="35" dirty="0">
                <a:latin typeface="Cambria Math"/>
                <a:cs typeface="Cambria Math"/>
              </a:rPr>
              <a:t>𝜃</a:t>
            </a:r>
            <a:r>
              <a:rPr sz="2025" spc="52" baseline="-16460" dirty="0">
                <a:latin typeface="Cambria Math"/>
                <a:cs typeface="Cambria Math"/>
              </a:rPr>
              <a:t>𝑖,𝑑	</a:t>
            </a:r>
            <a:r>
              <a:rPr sz="1800" dirty="0">
                <a:latin typeface="Cambria Math"/>
                <a:cs typeface="Cambria Math"/>
              </a:rPr>
              <a:t>=</a:t>
            </a:r>
            <a:r>
              <a:rPr sz="1800" spc="9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1 −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37459" y="5404358"/>
            <a:ext cx="790575" cy="257810"/>
          </a:xfrm>
          <a:custGeom>
            <a:avLst/>
            <a:gdLst/>
            <a:ahLst/>
            <a:cxnLst/>
            <a:rect l="l" t="t" r="r" b="b"/>
            <a:pathLst>
              <a:path w="790575" h="257810">
                <a:moveTo>
                  <a:pt x="44704" y="49784"/>
                </a:moveTo>
                <a:lnTo>
                  <a:pt x="27559" y="49784"/>
                </a:lnTo>
                <a:lnTo>
                  <a:pt x="27559" y="257543"/>
                </a:lnTo>
                <a:lnTo>
                  <a:pt x="44704" y="257543"/>
                </a:lnTo>
                <a:lnTo>
                  <a:pt x="44704" y="49784"/>
                </a:lnTo>
                <a:close/>
              </a:path>
              <a:path w="790575" h="257810">
                <a:moveTo>
                  <a:pt x="93218" y="49784"/>
                </a:moveTo>
                <a:lnTo>
                  <a:pt x="76073" y="49784"/>
                </a:lnTo>
                <a:lnTo>
                  <a:pt x="76073" y="257543"/>
                </a:lnTo>
                <a:lnTo>
                  <a:pt x="93218" y="257543"/>
                </a:lnTo>
                <a:lnTo>
                  <a:pt x="93218" y="49784"/>
                </a:lnTo>
                <a:close/>
              </a:path>
              <a:path w="790575" h="257810">
                <a:moveTo>
                  <a:pt x="320929" y="49784"/>
                </a:moveTo>
                <a:lnTo>
                  <a:pt x="303784" y="49784"/>
                </a:lnTo>
                <a:lnTo>
                  <a:pt x="303784" y="257543"/>
                </a:lnTo>
                <a:lnTo>
                  <a:pt x="320929" y="257543"/>
                </a:lnTo>
                <a:lnTo>
                  <a:pt x="320929" y="49784"/>
                </a:lnTo>
                <a:close/>
              </a:path>
              <a:path w="790575" h="257810">
                <a:moveTo>
                  <a:pt x="369443" y="49784"/>
                </a:moveTo>
                <a:lnTo>
                  <a:pt x="352298" y="49784"/>
                </a:lnTo>
                <a:lnTo>
                  <a:pt x="352298" y="257543"/>
                </a:lnTo>
                <a:lnTo>
                  <a:pt x="369443" y="257543"/>
                </a:lnTo>
                <a:lnTo>
                  <a:pt x="369443" y="49784"/>
                </a:lnTo>
                <a:close/>
              </a:path>
              <a:path w="790575" h="257810">
                <a:moveTo>
                  <a:pt x="444754" y="49784"/>
                </a:moveTo>
                <a:lnTo>
                  <a:pt x="427609" y="49784"/>
                </a:lnTo>
                <a:lnTo>
                  <a:pt x="427609" y="257543"/>
                </a:lnTo>
                <a:lnTo>
                  <a:pt x="444754" y="257543"/>
                </a:lnTo>
                <a:lnTo>
                  <a:pt x="444754" y="49784"/>
                </a:lnTo>
                <a:close/>
              </a:path>
              <a:path w="790575" h="257810">
                <a:moveTo>
                  <a:pt x="493268" y="49784"/>
                </a:moveTo>
                <a:lnTo>
                  <a:pt x="476123" y="49784"/>
                </a:lnTo>
                <a:lnTo>
                  <a:pt x="476123" y="257543"/>
                </a:lnTo>
                <a:lnTo>
                  <a:pt x="493268" y="257543"/>
                </a:lnTo>
                <a:lnTo>
                  <a:pt x="493268" y="49784"/>
                </a:lnTo>
                <a:close/>
              </a:path>
              <a:path w="790575" h="257810">
                <a:moveTo>
                  <a:pt x="720979" y="49784"/>
                </a:moveTo>
                <a:lnTo>
                  <a:pt x="703834" y="49784"/>
                </a:lnTo>
                <a:lnTo>
                  <a:pt x="703834" y="257543"/>
                </a:lnTo>
                <a:lnTo>
                  <a:pt x="720979" y="257543"/>
                </a:lnTo>
                <a:lnTo>
                  <a:pt x="720979" y="49784"/>
                </a:lnTo>
                <a:close/>
              </a:path>
              <a:path w="790575" h="257810">
                <a:moveTo>
                  <a:pt x="769493" y="49784"/>
                </a:moveTo>
                <a:lnTo>
                  <a:pt x="752348" y="49784"/>
                </a:lnTo>
                <a:lnTo>
                  <a:pt x="752348" y="257543"/>
                </a:lnTo>
                <a:lnTo>
                  <a:pt x="769493" y="257543"/>
                </a:lnTo>
                <a:lnTo>
                  <a:pt x="769493" y="49784"/>
                </a:lnTo>
                <a:close/>
              </a:path>
              <a:path w="790575" h="257810">
                <a:moveTo>
                  <a:pt x="790562" y="0"/>
                </a:moveTo>
                <a:lnTo>
                  <a:pt x="0" y="0"/>
                </a:lnTo>
                <a:lnTo>
                  <a:pt x="0" y="9525"/>
                </a:lnTo>
                <a:lnTo>
                  <a:pt x="790562" y="9525"/>
                </a:lnTo>
                <a:lnTo>
                  <a:pt x="7905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151885" y="5016055"/>
            <a:ext cx="578485" cy="67373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490"/>
              </a:spcBef>
            </a:pPr>
            <a:r>
              <a:rPr sz="1800" dirty="0">
                <a:latin typeface="Cambria Math"/>
                <a:cs typeface="Cambria Math"/>
              </a:rPr>
              <a:t>𝐀</a:t>
            </a:r>
            <a:r>
              <a:rPr sz="1800" spc="-5" dirty="0">
                <a:latin typeface="Cambria Math"/>
                <a:cs typeface="Cambria Math"/>
              </a:rPr>
              <a:t> </a:t>
            </a:r>
            <a:r>
              <a:rPr sz="1800" spc="60" dirty="0">
                <a:latin typeface="Cambria Math"/>
                <a:cs typeface="Cambria Math"/>
              </a:rPr>
              <a:t>∙</a:t>
            </a:r>
            <a:r>
              <a:rPr sz="1800" spc="3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𝐁</a:t>
            </a:r>
            <a:endParaRPr sz="18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  <a:tabLst>
                <a:tab pos="412750" algn="l"/>
              </a:tabLst>
            </a:pPr>
            <a:r>
              <a:rPr sz="1800" dirty="0">
                <a:latin typeface="Cambria Math"/>
                <a:cs typeface="Cambria Math"/>
              </a:rPr>
              <a:t>𝐀	𝐁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7724" y="6257925"/>
            <a:ext cx="40386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185" dirty="0">
                <a:latin typeface="Cambria Math"/>
                <a:cs typeface="Cambria Math"/>
              </a:rPr>
              <a:t>𝜔</a:t>
            </a:r>
            <a:r>
              <a:rPr sz="1350" spc="-15" dirty="0">
                <a:latin typeface="Cambria Math"/>
                <a:cs typeface="Cambria Math"/>
              </a:rPr>
              <a:t>∈</a:t>
            </a:r>
            <a:r>
              <a:rPr sz="1350" spc="110" dirty="0">
                <a:latin typeface="Cambria Math"/>
                <a:cs typeface="Cambria Math"/>
              </a:rPr>
              <a:t>Ω</a:t>
            </a:r>
            <a:endParaRPr sz="135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12517" y="5967386"/>
            <a:ext cx="417195" cy="212090"/>
          </a:xfrm>
          <a:custGeom>
            <a:avLst/>
            <a:gdLst/>
            <a:ahLst/>
            <a:cxnLst/>
            <a:rect l="l" t="t" r="r" b="b"/>
            <a:pathLst>
              <a:path w="417194" h="212089">
                <a:moveTo>
                  <a:pt x="349123" y="0"/>
                </a:moveTo>
                <a:lnTo>
                  <a:pt x="346075" y="8597"/>
                </a:lnTo>
                <a:lnTo>
                  <a:pt x="358360" y="13915"/>
                </a:lnTo>
                <a:lnTo>
                  <a:pt x="368919" y="21277"/>
                </a:lnTo>
                <a:lnTo>
                  <a:pt x="390310" y="55406"/>
                </a:lnTo>
                <a:lnTo>
                  <a:pt x="397382" y="104813"/>
                </a:lnTo>
                <a:lnTo>
                  <a:pt x="396597" y="123489"/>
                </a:lnTo>
                <a:lnTo>
                  <a:pt x="384809" y="169214"/>
                </a:lnTo>
                <a:lnTo>
                  <a:pt x="358503" y="197805"/>
                </a:lnTo>
                <a:lnTo>
                  <a:pt x="346456" y="203149"/>
                </a:lnTo>
                <a:lnTo>
                  <a:pt x="349123" y="211747"/>
                </a:lnTo>
                <a:lnTo>
                  <a:pt x="389592" y="187704"/>
                </a:lnTo>
                <a:lnTo>
                  <a:pt x="412321" y="143335"/>
                </a:lnTo>
                <a:lnTo>
                  <a:pt x="416687" y="105930"/>
                </a:lnTo>
                <a:lnTo>
                  <a:pt x="415591" y="86513"/>
                </a:lnTo>
                <a:lnTo>
                  <a:pt x="399161" y="37109"/>
                </a:lnTo>
                <a:lnTo>
                  <a:pt x="364460" y="5541"/>
                </a:lnTo>
                <a:lnTo>
                  <a:pt x="349123" y="0"/>
                </a:lnTo>
                <a:close/>
              </a:path>
              <a:path w="417194" h="212089">
                <a:moveTo>
                  <a:pt x="67563" y="0"/>
                </a:moveTo>
                <a:lnTo>
                  <a:pt x="27166" y="24095"/>
                </a:lnTo>
                <a:lnTo>
                  <a:pt x="4381" y="68572"/>
                </a:lnTo>
                <a:lnTo>
                  <a:pt x="0" y="105930"/>
                </a:lnTo>
                <a:lnTo>
                  <a:pt x="1093" y="125383"/>
                </a:lnTo>
                <a:lnTo>
                  <a:pt x="17399" y="174739"/>
                </a:lnTo>
                <a:lnTo>
                  <a:pt x="52135" y="206211"/>
                </a:lnTo>
                <a:lnTo>
                  <a:pt x="67563" y="211747"/>
                </a:lnTo>
                <a:lnTo>
                  <a:pt x="70231" y="203149"/>
                </a:lnTo>
                <a:lnTo>
                  <a:pt x="58130" y="197805"/>
                </a:lnTo>
                <a:lnTo>
                  <a:pt x="47720" y="190368"/>
                </a:lnTo>
                <a:lnTo>
                  <a:pt x="26376" y="155689"/>
                </a:lnTo>
                <a:lnTo>
                  <a:pt x="19304" y="104813"/>
                </a:lnTo>
                <a:lnTo>
                  <a:pt x="20089" y="86744"/>
                </a:lnTo>
                <a:lnTo>
                  <a:pt x="31876" y="42138"/>
                </a:lnTo>
                <a:lnTo>
                  <a:pt x="58291" y="13915"/>
                </a:lnTo>
                <a:lnTo>
                  <a:pt x="70484" y="8597"/>
                </a:lnTo>
                <a:lnTo>
                  <a:pt x="675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50252" y="5905182"/>
            <a:ext cx="26269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638175" algn="l"/>
                <a:tab pos="1830070" algn="l"/>
                <a:tab pos="2097405" algn="l"/>
              </a:tabLst>
            </a:pPr>
            <a:r>
              <a:rPr sz="1800" spc="-10" dirty="0">
                <a:latin typeface="Cambria Math"/>
                <a:cs typeface="Cambria Math"/>
              </a:rPr>
              <a:t>𝐸</a:t>
            </a:r>
            <a:r>
              <a:rPr sz="2025" spc="-15" baseline="-16460" dirty="0">
                <a:latin typeface="Cambria Math"/>
                <a:cs typeface="Cambria Math"/>
              </a:rPr>
              <a:t>𝜏</a:t>
            </a:r>
            <a:r>
              <a:rPr sz="2025" spc="442" baseline="-1646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≈	</a:t>
            </a:r>
            <a:r>
              <a:rPr sz="1800" spc="1830" dirty="0">
                <a:latin typeface="Cambria Math"/>
                <a:cs typeface="Cambria Math"/>
              </a:rPr>
              <a:t>෍</a:t>
            </a:r>
            <a:r>
              <a:rPr sz="1800" spc="220" dirty="0">
                <a:latin typeface="Cambria Math"/>
                <a:cs typeface="Cambria Math"/>
              </a:rPr>
              <a:t> </a:t>
            </a:r>
            <a:r>
              <a:rPr sz="1800" spc="10" dirty="0">
                <a:latin typeface="Cambria Math"/>
                <a:cs typeface="Cambria Math"/>
              </a:rPr>
              <a:t>cos</a:t>
            </a:r>
            <a:r>
              <a:rPr sz="1800" spc="340" dirty="0">
                <a:latin typeface="Cambria Math"/>
                <a:cs typeface="Cambria Math"/>
              </a:rPr>
              <a:t> </a:t>
            </a:r>
            <a:r>
              <a:rPr sz="1800" spc="55" dirty="0">
                <a:latin typeface="Cambria Math"/>
                <a:cs typeface="Cambria Math"/>
              </a:rPr>
              <a:t>𝜃</a:t>
            </a:r>
            <a:r>
              <a:rPr sz="2025" spc="82" baseline="28806" dirty="0">
                <a:latin typeface="Cambria Math"/>
                <a:cs typeface="Cambria Math"/>
              </a:rPr>
              <a:t>∗	</a:t>
            </a:r>
            <a:r>
              <a:rPr sz="1800" dirty="0">
                <a:latin typeface="Cambria Math"/>
                <a:cs typeface="Cambria Math"/>
              </a:rPr>
              <a:t>𝑝	𝑊</a:t>
            </a:r>
            <a:r>
              <a:rPr sz="1800" spc="37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𝐻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01239" y="6009957"/>
            <a:ext cx="117538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3700" algn="l"/>
                <a:tab pos="717550" algn="l"/>
                <a:tab pos="1022985" algn="l"/>
              </a:tabLst>
            </a:pPr>
            <a:r>
              <a:rPr sz="1350" spc="160" dirty="0">
                <a:latin typeface="Cambria Math"/>
                <a:cs typeface="Cambria Math"/>
              </a:rPr>
              <a:t>𝜔	𝜔	𝜔	𝜔</a:t>
            </a:r>
            <a:endParaRPr sz="1350">
              <a:latin typeface="Cambria Math"/>
              <a:cs typeface="Cambria Math"/>
            </a:endParaRPr>
          </a:p>
        </p:txBody>
      </p:sp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5275" y="1657350"/>
            <a:ext cx="3867150" cy="29622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375" y="472122"/>
            <a:ext cx="673544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Labor</a:t>
            </a:r>
            <a:r>
              <a:rPr spc="20" dirty="0"/>
              <a:t> </a:t>
            </a:r>
            <a:r>
              <a:rPr spc="-10" dirty="0"/>
              <a:t>Costs</a:t>
            </a:r>
            <a:r>
              <a:rPr spc="-15" dirty="0"/>
              <a:t> </a:t>
            </a:r>
            <a:r>
              <a:rPr spc="-5" dirty="0"/>
              <a:t>Estimates</a:t>
            </a:r>
            <a:r>
              <a:rPr spc="-165" dirty="0"/>
              <a:t> </a:t>
            </a:r>
            <a:r>
              <a:rPr spc="-30" dirty="0"/>
              <a:t>for</a:t>
            </a:r>
            <a:r>
              <a:rPr spc="20" dirty="0"/>
              <a:t> </a:t>
            </a:r>
            <a:r>
              <a:rPr spc="-10" dirty="0"/>
              <a:t>Data-Related</a:t>
            </a:r>
            <a:r>
              <a:rPr spc="-80" dirty="0"/>
              <a:t> </a:t>
            </a:r>
            <a:r>
              <a:rPr spc="-15" dirty="0"/>
              <a:t>Activities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7153" y="2219833"/>
            <a:ext cx="6002757" cy="395803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531615" y="1884997"/>
            <a:ext cx="51625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spc="254" dirty="0">
                <a:latin typeface="Cambria Math"/>
                <a:cs typeface="Cambria Math"/>
              </a:rPr>
              <a:t>𝜔</a:t>
            </a:r>
            <a:r>
              <a:rPr sz="1700" spc="60" dirty="0">
                <a:latin typeface="Cambria Math"/>
                <a:cs typeface="Cambria Math"/>
              </a:rPr>
              <a:t>∈</a:t>
            </a:r>
            <a:r>
              <a:rPr sz="1700" spc="155" dirty="0">
                <a:latin typeface="Cambria Math"/>
                <a:cs typeface="Cambria Math"/>
              </a:rPr>
              <a:t>Ω</a:t>
            </a:r>
            <a:endParaRPr sz="17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53078" y="1498980"/>
            <a:ext cx="1111250" cy="282575"/>
          </a:xfrm>
          <a:custGeom>
            <a:avLst/>
            <a:gdLst/>
            <a:ahLst/>
            <a:cxnLst/>
            <a:rect l="l" t="t" r="r" b="b"/>
            <a:pathLst>
              <a:path w="1111250" h="282575">
                <a:moveTo>
                  <a:pt x="1021080" y="0"/>
                </a:moveTo>
                <a:lnTo>
                  <a:pt x="1017143" y="11430"/>
                </a:lnTo>
                <a:lnTo>
                  <a:pt x="1033450" y="18577"/>
                </a:lnTo>
                <a:lnTo>
                  <a:pt x="1047496" y="28416"/>
                </a:lnTo>
                <a:lnTo>
                  <a:pt x="1076039" y="73925"/>
                </a:lnTo>
                <a:lnTo>
                  <a:pt x="1084421" y="115732"/>
                </a:lnTo>
                <a:lnTo>
                  <a:pt x="1085469" y="139827"/>
                </a:lnTo>
                <a:lnTo>
                  <a:pt x="1084421" y="164689"/>
                </a:lnTo>
                <a:lnTo>
                  <a:pt x="1076039" y="207603"/>
                </a:lnTo>
                <a:lnTo>
                  <a:pt x="1047543" y="253857"/>
                </a:lnTo>
                <a:lnTo>
                  <a:pt x="1017524" y="270891"/>
                </a:lnTo>
                <a:lnTo>
                  <a:pt x="1021080" y="282321"/>
                </a:lnTo>
                <a:lnTo>
                  <a:pt x="1059640" y="264302"/>
                </a:lnTo>
                <a:lnTo>
                  <a:pt x="1088009" y="233045"/>
                </a:lnTo>
                <a:lnTo>
                  <a:pt x="1105376" y="191135"/>
                </a:lnTo>
                <a:lnTo>
                  <a:pt x="1111123" y="141224"/>
                </a:lnTo>
                <a:lnTo>
                  <a:pt x="1109670" y="115359"/>
                </a:lnTo>
                <a:lnTo>
                  <a:pt x="1098049" y="69536"/>
                </a:lnTo>
                <a:lnTo>
                  <a:pt x="1074997" y="32146"/>
                </a:lnTo>
                <a:lnTo>
                  <a:pt x="1041608" y="7381"/>
                </a:lnTo>
                <a:lnTo>
                  <a:pt x="1021080" y="0"/>
                </a:lnTo>
                <a:close/>
              </a:path>
              <a:path w="1111250" h="282575">
                <a:moveTo>
                  <a:pt x="90043" y="0"/>
                </a:moveTo>
                <a:lnTo>
                  <a:pt x="51657" y="18097"/>
                </a:lnTo>
                <a:lnTo>
                  <a:pt x="23368" y="49530"/>
                </a:lnTo>
                <a:lnTo>
                  <a:pt x="5826" y="91471"/>
                </a:lnTo>
                <a:lnTo>
                  <a:pt x="0" y="141224"/>
                </a:lnTo>
                <a:lnTo>
                  <a:pt x="1452" y="167179"/>
                </a:lnTo>
                <a:lnTo>
                  <a:pt x="13073" y="213090"/>
                </a:lnTo>
                <a:lnTo>
                  <a:pt x="36125" y="250334"/>
                </a:lnTo>
                <a:lnTo>
                  <a:pt x="69514" y="274960"/>
                </a:lnTo>
                <a:lnTo>
                  <a:pt x="90043" y="282321"/>
                </a:lnTo>
                <a:lnTo>
                  <a:pt x="93599" y="270891"/>
                </a:lnTo>
                <a:lnTo>
                  <a:pt x="77549" y="263773"/>
                </a:lnTo>
                <a:lnTo>
                  <a:pt x="63690" y="253857"/>
                </a:lnTo>
                <a:lnTo>
                  <a:pt x="35210" y="207603"/>
                </a:lnTo>
                <a:lnTo>
                  <a:pt x="26828" y="164689"/>
                </a:lnTo>
                <a:lnTo>
                  <a:pt x="25781" y="139827"/>
                </a:lnTo>
                <a:lnTo>
                  <a:pt x="26828" y="115732"/>
                </a:lnTo>
                <a:lnTo>
                  <a:pt x="35210" y="73925"/>
                </a:lnTo>
                <a:lnTo>
                  <a:pt x="63801" y="28416"/>
                </a:lnTo>
                <a:lnTo>
                  <a:pt x="94107" y="11430"/>
                </a:lnTo>
                <a:lnTo>
                  <a:pt x="900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708275" y="1417319"/>
            <a:ext cx="270700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  <a:tabLst>
                <a:tab pos="883285" algn="l"/>
                <a:tab pos="1445895" algn="l"/>
                <a:tab pos="2484755" algn="l"/>
              </a:tabLst>
            </a:pPr>
            <a:r>
              <a:rPr sz="3600" spc="-44" baseline="1157" dirty="0">
                <a:latin typeface="Cambria Math"/>
                <a:cs typeface="Cambria Math"/>
              </a:rPr>
              <a:t>𝐸</a:t>
            </a:r>
            <a:r>
              <a:rPr sz="2550" spc="-44" baseline="-14705" dirty="0">
                <a:latin typeface="Cambria Math"/>
                <a:cs typeface="Cambria Math"/>
              </a:rPr>
              <a:t>𝜏</a:t>
            </a:r>
            <a:r>
              <a:rPr sz="2550" spc="712" baseline="-14705" dirty="0">
                <a:latin typeface="Cambria Math"/>
                <a:cs typeface="Cambria Math"/>
              </a:rPr>
              <a:t> </a:t>
            </a:r>
            <a:r>
              <a:rPr sz="3600" baseline="1157" dirty="0">
                <a:latin typeface="Cambria Math"/>
                <a:cs typeface="Cambria Math"/>
              </a:rPr>
              <a:t>≈	</a:t>
            </a:r>
            <a:r>
              <a:rPr sz="2400" spc="2440" dirty="0">
                <a:latin typeface="Cambria Math"/>
                <a:cs typeface="Cambria Math"/>
              </a:rPr>
              <a:t>෍	</a:t>
            </a:r>
            <a:r>
              <a:rPr sz="3600" baseline="1157" dirty="0">
                <a:latin typeface="Cambria Math"/>
                <a:cs typeface="Cambria Math"/>
              </a:rPr>
              <a:t>1 </a:t>
            </a:r>
            <a:r>
              <a:rPr sz="3600" spc="-765" baseline="1157" dirty="0">
                <a:latin typeface="Cambria Math"/>
                <a:cs typeface="Cambria Math"/>
              </a:rPr>
              <a:t> </a:t>
            </a:r>
            <a:r>
              <a:rPr sz="3600" spc="-1485" baseline="1157" dirty="0">
                <a:latin typeface="Cambria Math"/>
                <a:cs typeface="Cambria Math"/>
              </a:rPr>
              <a:t>−</a:t>
            </a:r>
            <a:r>
              <a:rPr sz="3600" baseline="1157" dirty="0">
                <a:latin typeface="Cambria Math"/>
                <a:cs typeface="Cambria Math"/>
              </a:rPr>
              <a:t> </a:t>
            </a:r>
            <a:r>
              <a:rPr sz="3600" spc="89" baseline="1157" dirty="0">
                <a:latin typeface="Cambria Math"/>
                <a:cs typeface="Cambria Math"/>
              </a:rPr>
              <a:t>𝑑</a:t>
            </a:r>
            <a:r>
              <a:rPr sz="2550" spc="89" baseline="31045" dirty="0">
                <a:latin typeface="Cambria Math"/>
                <a:cs typeface="Cambria Math"/>
              </a:rPr>
              <a:t>∗	</a:t>
            </a:r>
            <a:r>
              <a:rPr sz="3600" baseline="1157" dirty="0">
                <a:latin typeface="Cambria Math"/>
                <a:cs typeface="Cambria Math"/>
              </a:rPr>
              <a:t>𝑝</a:t>
            </a:r>
            <a:endParaRPr sz="3600" baseline="1157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43550" y="1407794"/>
            <a:ext cx="66738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31800" algn="l"/>
              </a:tabLst>
            </a:pPr>
            <a:r>
              <a:rPr sz="2400" spc="5" dirty="0">
                <a:latin typeface="Cambria Math"/>
                <a:cs typeface="Cambria Math"/>
              </a:rPr>
              <a:t>𝑊	𝐻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56860" y="1560512"/>
            <a:ext cx="1510030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98475" algn="l"/>
                <a:tab pos="918210" algn="l"/>
                <a:tab pos="1318895" algn="l"/>
              </a:tabLst>
            </a:pPr>
            <a:r>
              <a:rPr sz="1700" spc="229" dirty="0">
                <a:latin typeface="Cambria Math"/>
                <a:cs typeface="Cambria Math"/>
              </a:rPr>
              <a:t>𝜔	𝜔	𝜔	𝜔</a:t>
            </a:r>
            <a:endParaRPr sz="17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2854" y="452929"/>
            <a:ext cx="8238291" cy="58103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60375" y="472122"/>
            <a:ext cx="650049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5" dirty="0">
                <a:solidFill>
                  <a:srgbClr val="9EA1A1"/>
                </a:solidFill>
                <a:latin typeface="Calibri"/>
                <a:cs typeface="Calibri"/>
              </a:rPr>
              <a:t>A</a:t>
            </a:r>
            <a:r>
              <a:rPr sz="2700" spc="-5" dirty="0">
                <a:solidFill>
                  <a:srgbClr val="9EA1A1"/>
                </a:solidFill>
                <a:latin typeface="Calibri"/>
                <a:cs typeface="Calibri"/>
              </a:rPr>
              <a:t>s</a:t>
            </a:r>
            <a:r>
              <a:rPr sz="2700" spc="-15" dirty="0">
                <a:solidFill>
                  <a:srgbClr val="9EA1A1"/>
                </a:solidFill>
                <a:latin typeface="Calibri"/>
                <a:cs typeface="Calibri"/>
              </a:rPr>
              <a:t>s</a:t>
            </a:r>
            <a:r>
              <a:rPr sz="2700" dirty="0">
                <a:solidFill>
                  <a:srgbClr val="9EA1A1"/>
                </a:solidFill>
                <a:latin typeface="Calibri"/>
                <a:cs typeface="Calibri"/>
              </a:rPr>
              <a:t>es</a:t>
            </a:r>
            <a:r>
              <a:rPr sz="2700" spc="-10" dirty="0">
                <a:solidFill>
                  <a:srgbClr val="9EA1A1"/>
                </a:solidFill>
                <a:latin typeface="Calibri"/>
                <a:cs typeface="Calibri"/>
              </a:rPr>
              <a:t>s</a:t>
            </a:r>
            <a:r>
              <a:rPr sz="2700" spc="-25" dirty="0">
                <a:solidFill>
                  <a:srgbClr val="9EA1A1"/>
                </a:solidFill>
                <a:latin typeface="Calibri"/>
                <a:cs typeface="Calibri"/>
              </a:rPr>
              <a:t>i</a:t>
            </a:r>
            <a:r>
              <a:rPr sz="2700" spc="-5" dirty="0">
                <a:solidFill>
                  <a:srgbClr val="9EA1A1"/>
                </a:solidFill>
                <a:latin typeface="Calibri"/>
                <a:cs typeface="Calibri"/>
              </a:rPr>
              <a:t>n</a:t>
            </a:r>
            <a:r>
              <a:rPr sz="2700" dirty="0">
                <a:solidFill>
                  <a:srgbClr val="9EA1A1"/>
                </a:solidFill>
                <a:latin typeface="Calibri"/>
                <a:cs typeface="Calibri"/>
              </a:rPr>
              <a:t>g</a:t>
            </a:r>
            <a:r>
              <a:rPr sz="2700" spc="-10" dirty="0">
                <a:solidFill>
                  <a:srgbClr val="9EA1A1"/>
                </a:solidFill>
                <a:latin typeface="Calibri"/>
                <a:cs typeface="Calibri"/>
              </a:rPr>
              <a:t> </a:t>
            </a:r>
            <a:r>
              <a:rPr sz="2700" spc="5" dirty="0">
                <a:solidFill>
                  <a:srgbClr val="9EA1A1"/>
                </a:solidFill>
                <a:latin typeface="Calibri"/>
                <a:cs typeface="Calibri"/>
              </a:rPr>
              <a:t>O</a:t>
            </a:r>
            <a:r>
              <a:rPr sz="2700" spc="-25" dirty="0">
                <a:solidFill>
                  <a:srgbClr val="9EA1A1"/>
                </a:solidFill>
                <a:latin typeface="Calibri"/>
                <a:cs typeface="Calibri"/>
              </a:rPr>
              <a:t>v</a:t>
            </a:r>
            <a:r>
              <a:rPr sz="2700" dirty="0">
                <a:solidFill>
                  <a:srgbClr val="9EA1A1"/>
                </a:solidFill>
                <a:latin typeface="Calibri"/>
                <a:cs typeface="Calibri"/>
              </a:rPr>
              <a:t>e</a:t>
            </a:r>
            <a:r>
              <a:rPr sz="2700" spc="30" dirty="0">
                <a:solidFill>
                  <a:srgbClr val="9EA1A1"/>
                </a:solidFill>
                <a:latin typeface="Calibri"/>
                <a:cs typeface="Calibri"/>
              </a:rPr>
              <a:t>r</a:t>
            </a:r>
            <a:r>
              <a:rPr sz="2700" spc="-25" dirty="0">
                <a:solidFill>
                  <a:srgbClr val="9EA1A1"/>
                </a:solidFill>
                <a:latin typeface="Calibri"/>
                <a:cs typeface="Calibri"/>
              </a:rPr>
              <a:t>l</a:t>
            </a:r>
            <a:r>
              <a:rPr sz="2700" spc="-20" dirty="0">
                <a:solidFill>
                  <a:srgbClr val="9EA1A1"/>
                </a:solidFill>
                <a:latin typeface="Calibri"/>
                <a:cs typeface="Calibri"/>
              </a:rPr>
              <a:t>a</a:t>
            </a:r>
            <a:r>
              <a:rPr sz="2700" dirty="0">
                <a:solidFill>
                  <a:srgbClr val="9EA1A1"/>
                </a:solidFill>
                <a:latin typeface="Calibri"/>
                <a:cs typeface="Calibri"/>
              </a:rPr>
              <a:t>p</a:t>
            </a:r>
            <a:r>
              <a:rPr sz="2700" spc="-5" dirty="0">
                <a:solidFill>
                  <a:srgbClr val="9EA1A1"/>
                </a:solidFill>
                <a:latin typeface="Calibri"/>
                <a:cs typeface="Calibri"/>
              </a:rPr>
              <a:t> </a:t>
            </a:r>
            <a:r>
              <a:rPr sz="2700" spc="10" dirty="0">
                <a:solidFill>
                  <a:srgbClr val="9EA1A1"/>
                </a:solidFill>
                <a:latin typeface="Calibri"/>
                <a:cs typeface="Calibri"/>
              </a:rPr>
              <a:t>w</a:t>
            </a:r>
            <a:r>
              <a:rPr sz="2700" spc="-25" dirty="0">
                <a:solidFill>
                  <a:srgbClr val="9EA1A1"/>
                </a:solidFill>
                <a:latin typeface="Calibri"/>
                <a:cs typeface="Calibri"/>
              </a:rPr>
              <a:t>i</a:t>
            </a:r>
            <a:r>
              <a:rPr sz="2700" dirty="0">
                <a:solidFill>
                  <a:srgbClr val="9EA1A1"/>
                </a:solidFill>
                <a:latin typeface="Calibri"/>
                <a:cs typeface="Calibri"/>
              </a:rPr>
              <a:t>th</a:t>
            </a:r>
            <a:r>
              <a:rPr sz="2700" spc="-15" dirty="0">
                <a:solidFill>
                  <a:srgbClr val="9EA1A1"/>
                </a:solidFill>
                <a:latin typeface="Calibri"/>
                <a:cs typeface="Calibri"/>
              </a:rPr>
              <a:t> </a:t>
            </a:r>
            <a:r>
              <a:rPr sz="2700" spc="30" dirty="0">
                <a:solidFill>
                  <a:srgbClr val="9EA1A1"/>
                </a:solidFill>
                <a:latin typeface="Calibri"/>
                <a:cs typeface="Calibri"/>
              </a:rPr>
              <a:t>S</a:t>
            </a:r>
            <a:r>
              <a:rPr sz="2700" spc="-5" dirty="0">
                <a:solidFill>
                  <a:srgbClr val="9EA1A1"/>
                </a:solidFill>
                <a:latin typeface="Calibri"/>
                <a:cs typeface="Calibri"/>
              </a:rPr>
              <a:t>oft</a:t>
            </a:r>
            <a:r>
              <a:rPr sz="2700" spc="5" dirty="0">
                <a:solidFill>
                  <a:srgbClr val="9EA1A1"/>
                </a:solidFill>
                <a:latin typeface="Calibri"/>
                <a:cs typeface="Calibri"/>
              </a:rPr>
              <a:t>w</a:t>
            </a:r>
            <a:r>
              <a:rPr sz="2700" spc="-20" dirty="0">
                <a:solidFill>
                  <a:srgbClr val="9EA1A1"/>
                </a:solidFill>
                <a:latin typeface="Calibri"/>
                <a:cs typeface="Calibri"/>
              </a:rPr>
              <a:t>a</a:t>
            </a:r>
            <a:r>
              <a:rPr sz="2700" spc="30" dirty="0">
                <a:solidFill>
                  <a:srgbClr val="9EA1A1"/>
                </a:solidFill>
                <a:latin typeface="Calibri"/>
                <a:cs typeface="Calibri"/>
              </a:rPr>
              <a:t>r</a:t>
            </a:r>
            <a:r>
              <a:rPr sz="2700" dirty="0">
                <a:solidFill>
                  <a:srgbClr val="9EA1A1"/>
                </a:solidFill>
                <a:latin typeface="Calibri"/>
                <a:cs typeface="Calibri"/>
              </a:rPr>
              <a:t>e</a:t>
            </a:r>
            <a:r>
              <a:rPr sz="2700" spc="-155" dirty="0">
                <a:solidFill>
                  <a:srgbClr val="9EA1A1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9EA1A1"/>
                </a:solidFill>
                <a:latin typeface="Calibri"/>
                <a:cs typeface="Calibri"/>
              </a:rPr>
              <a:t>D</a:t>
            </a:r>
            <a:r>
              <a:rPr sz="2700" dirty="0">
                <a:solidFill>
                  <a:srgbClr val="9EA1A1"/>
                </a:solidFill>
                <a:latin typeface="Calibri"/>
                <a:cs typeface="Calibri"/>
              </a:rPr>
              <a:t>e</a:t>
            </a:r>
            <a:r>
              <a:rPr sz="2700" spc="-15" dirty="0">
                <a:solidFill>
                  <a:srgbClr val="9EA1A1"/>
                </a:solidFill>
                <a:latin typeface="Calibri"/>
                <a:cs typeface="Calibri"/>
              </a:rPr>
              <a:t>v</a:t>
            </a:r>
            <a:r>
              <a:rPr sz="2700" dirty="0">
                <a:solidFill>
                  <a:srgbClr val="9EA1A1"/>
                </a:solidFill>
                <a:latin typeface="Calibri"/>
                <a:cs typeface="Calibri"/>
              </a:rPr>
              <a:t>e</a:t>
            </a:r>
            <a:r>
              <a:rPr sz="2700" spc="-15" dirty="0">
                <a:solidFill>
                  <a:srgbClr val="9EA1A1"/>
                </a:solidFill>
                <a:latin typeface="Calibri"/>
                <a:cs typeface="Calibri"/>
              </a:rPr>
              <a:t>l</a:t>
            </a:r>
            <a:r>
              <a:rPr sz="2700" spc="-5" dirty="0">
                <a:solidFill>
                  <a:srgbClr val="9EA1A1"/>
                </a:solidFill>
                <a:latin typeface="Calibri"/>
                <a:cs typeface="Calibri"/>
              </a:rPr>
              <a:t>op</a:t>
            </a:r>
            <a:r>
              <a:rPr sz="2700" spc="15" dirty="0">
                <a:solidFill>
                  <a:srgbClr val="9EA1A1"/>
                </a:solidFill>
                <a:latin typeface="Calibri"/>
                <a:cs typeface="Calibri"/>
              </a:rPr>
              <a:t>m</a:t>
            </a:r>
            <a:r>
              <a:rPr sz="2700" dirty="0">
                <a:solidFill>
                  <a:srgbClr val="9EA1A1"/>
                </a:solidFill>
                <a:latin typeface="Calibri"/>
                <a:cs typeface="Calibri"/>
              </a:rPr>
              <a:t>e</a:t>
            </a:r>
            <a:r>
              <a:rPr sz="2700" spc="5" dirty="0">
                <a:solidFill>
                  <a:srgbClr val="9EA1A1"/>
                </a:solidFill>
                <a:latin typeface="Calibri"/>
                <a:cs typeface="Calibri"/>
              </a:rPr>
              <a:t>n</a:t>
            </a:r>
            <a:r>
              <a:rPr sz="2700" dirty="0">
                <a:solidFill>
                  <a:srgbClr val="9EA1A1"/>
                </a:solidFill>
                <a:latin typeface="Calibri"/>
                <a:cs typeface="Calibri"/>
              </a:rPr>
              <a:t>t</a:t>
            </a:r>
            <a:endParaRPr sz="27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31944" y="1812984"/>
            <a:ext cx="6200698" cy="452424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604391" y="1266253"/>
            <a:ext cx="58096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Calibri"/>
                <a:cs typeface="Calibri"/>
              </a:rPr>
              <a:t>38</a:t>
            </a:r>
            <a:r>
              <a:rPr sz="1800" b="1" dirty="0">
                <a:latin typeface="Calibri"/>
                <a:cs typeface="Calibri"/>
              </a:rPr>
              <a:t>% </a:t>
            </a:r>
            <a:r>
              <a:rPr sz="1800" b="1" spc="5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f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d</a:t>
            </a:r>
            <a:r>
              <a:rPr sz="1800" b="1" spc="10" dirty="0">
                <a:latin typeface="Calibri"/>
                <a:cs typeface="Calibri"/>
              </a:rPr>
              <a:t>a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10" dirty="0">
                <a:latin typeface="Calibri"/>
                <a:cs typeface="Calibri"/>
              </a:rPr>
              <a:t>a</a:t>
            </a:r>
            <a:r>
              <a:rPr sz="1800" b="1" spc="-30" dirty="0">
                <a:latin typeface="Calibri"/>
                <a:cs typeface="Calibri"/>
              </a:rPr>
              <a:t>-</a:t>
            </a:r>
            <a:r>
              <a:rPr sz="1800" b="1" spc="5" dirty="0">
                <a:latin typeface="Calibri"/>
                <a:cs typeface="Calibri"/>
              </a:rPr>
              <a:t>in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e</a:t>
            </a:r>
            <a:r>
              <a:rPr sz="1800" b="1" spc="25" dirty="0">
                <a:latin typeface="Calibri"/>
                <a:cs typeface="Calibri"/>
              </a:rPr>
              <a:t>rf</a:t>
            </a:r>
            <a:r>
              <a:rPr sz="1800" b="1" spc="10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c</a:t>
            </a:r>
            <a:r>
              <a:rPr sz="1800" b="1" dirty="0">
                <a:latin typeface="Calibri"/>
                <a:cs typeface="Calibri"/>
              </a:rPr>
              <a:t>i</a:t>
            </a:r>
            <a:r>
              <a:rPr sz="1800" b="1" spc="5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g</a:t>
            </a:r>
            <a:r>
              <a:rPr sz="1800" b="1" spc="-1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j</a:t>
            </a:r>
            <a:r>
              <a:rPr sz="1800" b="1" spc="5" dirty="0">
                <a:latin typeface="Calibri"/>
                <a:cs typeface="Calibri"/>
              </a:rPr>
              <a:t>ob</a:t>
            </a:r>
            <a:r>
              <a:rPr sz="1800" b="1" dirty="0">
                <a:latin typeface="Calibri"/>
                <a:cs typeface="Calibri"/>
              </a:rPr>
              <a:t>s</a:t>
            </a:r>
            <a:r>
              <a:rPr sz="1800" b="1" spc="-80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h</a:t>
            </a:r>
            <a:r>
              <a:rPr sz="1800" b="1" spc="10" dirty="0">
                <a:latin typeface="Calibri"/>
                <a:cs typeface="Calibri"/>
              </a:rPr>
              <a:t>a</a:t>
            </a:r>
            <a:r>
              <a:rPr sz="1800" b="1" spc="-30" dirty="0">
                <a:latin typeface="Calibri"/>
                <a:cs typeface="Calibri"/>
              </a:rPr>
              <a:t>v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30" dirty="0">
                <a:latin typeface="Calibri"/>
                <a:cs typeface="Calibri"/>
              </a:rPr>
              <a:t>s</a:t>
            </a:r>
            <a:r>
              <a:rPr sz="1800" b="1" spc="5" dirty="0">
                <a:latin typeface="Calibri"/>
                <a:cs typeface="Calibri"/>
              </a:rPr>
              <a:t>o</a:t>
            </a:r>
            <a:r>
              <a:rPr sz="1800" b="1" spc="25" dirty="0">
                <a:latin typeface="Calibri"/>
                <a:cs typeface="Calibri"/>
              </a:rPr>
              <a:t>f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5" dirty="0">
                <a:latin typeface="Calibri"/>
                <a:cs typeface="Calibri"/>
              </a:rPr>
              <a:t>w</a:t>
            </a:r>
            <a:r>
              <a:rPr sz="1800" b="1" spc="10" dirty="0">
                <a:latin typeface="Calibri"/>
                <a:cs typeface="Calibri"/>
              </a:rPr>
              <a:t>a</a:t>
            </a:r>
            <a:r>
              <a:rPr sz="1800" b="1" spc="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14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d</a:t>
            </a:r>
            <a:r>
              <a:rPr sz="1800" b="1" spc="-5" dirty="0">
                <a:latin typeface="Calibri"/>
                <a:cs typeface="Calibri"/>
              </a:rPr>
              <a:t>e</a:t>
            </a:r>
            <a:r>
              <a:rPr sz="1800" b="1" spc="-30" dirty="0">
                <a:latin typeface="Calibri"/>
                <a:cs typeface="Calibri"/>
              </a:rPr>
              <a:t>v</a:t>
            </a:r>
            <a:r>
              <a:rPr sz="1800" b="1" spc="-5" dirty="0">
                <a:latin typeface="Calibri"/>
                <a:cs typeface="Calibri"/>
              </a:rPr>
              <a:t>el</a:t>
            </a:r>
            <a:r>
              <a:rPr sz="1800" b="1" spc="5" dirty="0">
                <a:latin typeface="Calibri"/>
                <a:cs typeface="Calibri"/>
              </a:rPr>
              <a:t>op</a:t>
            </a:r>
            <a:r>
              <a:rPr sz="1800" b="1" spc="35" dirty="0">
                <a:latin typeface="Calibri"/>
                <a:cs typeface="Calibri"/>
              </a:rPr>
              <a:t>m</a:t>
            </a:r>
            <a:r>
              <a:rPr sz="1800" b="1" spc="-5" dirty="0">
                <a:latin typeface="Calibri"/>
                <a:cs typeface="Calibri"/>
              </a:rPr>
              <a:t>en</a:t>
            </a:r>
            <a:r>
              <a:rPr sz="1800" b="1" dirty="0">
                <a:latin typeface="Calibri"/>
                <a:cs typeface="Calibri"/>
              </a:rPr>
              <a:t>t</a:t>
            </a:r>
            <a:r>
              <a:rPr sz="1800" b="1" spc="-130" dirty="0">
                <a:latin typeface="Calibri"/>
                <a:cs typeface="Calibri"/>
              </a:rPr>
              <a:t> </a:t>
            </a:r>
            <a:r>
              <a:rPr sz="1800" b="1" spc="30" dirty="0">
                <a:latin typeface="Calibri"/>
                <a:cs typeface="Calibri"/>
              </a:rPr>
              <a:t>s</a:t>
            </a:r>
            <a:r>
              <a:rPr sz="1800" b="1" spc="35" dirty="0">
                <a:latin typeface="Calibri"/>
                <a:cs typeface="Calibri"/>
              </a:rPr>
              <a:t>k</a:t>
            </a:r>
            <a:r>
              <a:rPr sz="1800" b="1" spc="5" dirty="0">
                <a:latin typeface="Calibri"/>
                <a:cs typeface="Calibri"/>
              </a:rPr>
              <a:t>il</a:t>
            </a:r>
            <a:r>
              <a:rPr sz="1800" b="1" dirty="0">
                <a:latin typeface="Calibri"/>
                <a:cs typeface="Calibri"/>
              </a:rPr>
              <a:t>l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375" y="472122"/>
            <a:ext cx="409384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C</a:t>
            </a:r>
            <a:r>
              <a:rPr spc="-5" dirty="0"/>
              <a:t>on</a:t>
            </a:r>
            <a:r>
              <a:rPr spc="-15" dirty="0"/>
              <a:t>c</a:t>
            </a:r>
            <a:r>
              <a:rPr spc="-25" dirty="0"/>
              <a:t>l</a:t>
            </a:r>
            <a:r>
              <a:rPr spc="-5" dirty="0"/>
              <a:t>us</a:t>
            </a:r>
            <a:r>
              <a:rPr spc="-25" dirty="0"/>
              <a:t>i</a:t>
            </a:r>
            <a:r>
              <a:rPr spc="-5" dirty="0"/>
              <a:t>on</a:t>
            </a:r>
            <a:r>
              <a:rPr dirty="0"/>
              <a:t>s</a:t>
            </a:r>
            <a:r>
              <a:rPr spc="60" dirty="0"/>
              <a:t> </a:t>
            </a:r>
            <a:r>
              <a:rPr spc="-20" dirty="0"/>
              <a:t>a</a:t>
            </a:r>
            <a:r>
              <a:rPr spc="-5" dirty="0"/>
              <a:t>n</a:t>
            </a:r>
            <a:r>
              <a:rPr dirty="0"/>
              <a:t>d</a:t>
            </a:r>
            <a:r>
              <a:rPr spc="-5" dirty="0"/>
              <a:t> </a:t>
            </a:r>
            <a:r>
              <a:rPr spc="30" dirty="0"/>
              <a:t>F</a:t>
            </a:r>
            <a:r>
              <a:rPr spc="-5" dirty="0"/>
              <a:t>utu</a:t>
            </a:r>
            <a:r>
              <a:rPr spc="30" dirty="0"/>
              <a:t>r</a:t>
            </a:r>
            <a:r>
              <a:rPr dirty="0"/>
              <a:t>e</a:t>
            </a:r>
            <a:r>
              <a:rPr spc="-155" dirty="0"/>
              <a:t> W</a:t>
            </a:r>
            <a:r>
              <a:rPr spc="-5" dirty="0"/>
              <a:t>o</a:t>
            </a:r>
            <a:r>
              <a:rPr spc="25" dirty="0"/>
              <a:t>r</a:t>
            </a:r>
            <a:r>
              <a:rPr dirty="0"/>
              <a:t>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5355" y="6615747"/>
            <a:ext cx="52197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r>
              <a:rPr sz="900" spc="25" dirty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900" spc="-10" dirty="0">
                <a:solidFill>
                  <a:srgbClr val="888888"/>
                </a:solidFill>
                <a:latin typeface="Calibri"/>
                <a:cs typeface="Calibri"/>
              </a:rPr>
              <a:t>16</a:t>
            </a:r>
            <a:r>
              <a:rPr sz="900" spc="25" dirty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900" spc="-10" dirty="0">
                <a:solidFill>
                  <a:srgbClr val="888888"/>
                </a:solidFill>
                <a:latin typeface="Calibri"/>
                <a:cs typeface="Calibri"/>
              </a:rPr>
              <a:t>202</a:t>
            </a:r>
            <a:r>
              <a:rPr sz="900" dirty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94140" y="6356667"/>
            <a:ext cx="838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Combine</a:t>
            </a:r>
            <a:r>
              <a:rPr spc="-114" dirty="0"/>
              <a:t> </a:t>
            </a:r>
            <a:r>
              <a:rPr dirty="0"/>
              <a:t>ML</a:t>
            </a:r>
            <a:r>
              <a:rPr spc="40" dirty="0"/>
              <a:t> </a:t>
            </a:r>
            <a:r>
              <a:rPr spc="-5" dirty="0"/>
              <a:t>with</a:t>
            </a:r>
            <a:r>
              <a:rPr spc="-20" dirty="0"/>
              <a:t> </a:t>
            </a:r>
            <a:r>
              <a:rPr spc="5" dirty="0"/>
              <a:t>online</a:t>
            </a:r>
            <a:r>
              <a:rPr spc="-35" dirty="0"/>
              <a:t> </a:t>
            </a:r>
            <a:r>
              <a:rPr spc="-5" dirty="0"/>
              <a:t>job</a:t>
            </a:r>
            <a:r>
              <a:rPr spc="-20" dirty="0"/>
              <a:t> </a:t>
            </a:r>
            <a:r>
              <a:rPr spc="-5" dirty="0"/>
              <a:t>postings</a:t>
            </a:r>
            <a:r>
              <a:rPr spc="-75" dirty="0"/>
              <a:t> </a:t>
            </a:r>
            <a:r>
              <a:rPr spc="-15" dirty="0"/>
              <a:t>to</a:t>
            </a:r>
            <a:r>
              <a:rPr spc="50" dirty="0"/>
              <a:t> </a:t>
            </a:r>
            <a:r>
              <a:rPr dirty="0"/>
              <a:t>estimate</a:t>
            </a:r>
            <a:r>
              <a:rPr spc="-110" dirty="0"/>
              <a:t> </a:t>
            </a:r>
            <a:r>
              <a:rPr spc="5" dirty="0"/>
              <a:t>labor</a:t>
            </a:r>
            <a:r>
              <a:rPr spc="-75" dirty="0"/>
              <a:t> </a:t>
            </a:r>
            <a:r>
              <a:rPr dirty="0"/>
              <a:t>costs</a:t>
            </a:r>
            <a:r>
              <a:rPr spc="-75" dirty="0"/>
              <a:t> </a:t>
            </a:r>
            <a:r>
              <a:rPr dirty="0"/>
              <a:t>of </a:t>
            </a:r>
            <a:r>
              <a:rPr spc="-5" dirty="0"/>
              <a:t>data</a:t>
            </a:r>
            <a:r>
              <a:rPr spc="-15" dirty="0"/>
              <a:t> </a:t>
            </a:r>
            <a:r>
              <a:rPr spc="-10" dirty="0"/>
              <a:t>activities</a:t>
            </a:r>
          </a:p>
          <a:p>
            <a:pPr marL="22225">
              <a:lnSpc>
                <a:spcPct val="100000"/>
              </a:lnSpc>
            </a:pPr>
            <a:endParaRPr spc="-10" dirty="0"/>
          </a:p>
          <a:p>
            <a:pPr marL="949960">
              <a:lnSpc>
                <a:spcPct val="100000"/>
              </a:lnSpc>
            </a:pPr>
            <a:r>
              <a:rPr b="0" spc="20" dirty="0">
                <a:latin typeface="Calibri"/>
                <a:cs typeface="Calibri"/>
              </a:rPr>
              <a:t>…Annual</a:t>
            </a:r>
            <a:r>
              <a:rPr b="0" spc="-150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spending</a:t>
            </a:r>
            <a:r>
              <a:rPr b="0" spc="-13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ranges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20" dirty="0">
                <a:latin typeface="Calibri"/>
                <a:cs typeface="Calibri"/>
              </a:rPr>
              <a:t>depending</a:t>
            </a:r>
            <a:r>
              <a:rPr b="0" spc="-135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on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the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technique</a:t>
            </a:r>
          </a:p>
          <a:p>
            <a:pPr marL="949960">
              <a:lnSpc>
                <a:spcPct val="100000"/>
              </a:lnSpc>
              <a:spcBef>
                <a:spcPts val="20"/>
              </a:spcBef>
            </a:pPr>
            <a:r>
              <a:rPr b="0" spc="10" dirty="0">
                <a:latin typeface="Calibri"/>
                <a:cs typeface="Calibri"/>
              </a:rPr>
              <a:t>…Similarity</a:t>
            </a:r>
            <a:r>
              <a:rPr b="0" spc="-170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adjusted</a:t>
            </a:r>
            <a:r>
              <a:rPr b="0" spc="-145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spending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estimates</a:t>
            </a:r>
            <a:r>
              <a:rPr b="0" spc="-12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come</a:t>
            </a:r>
            <a:r>
              <a:rPr b="0" spc="65" dirty="0">
                <a:latin typeface="Calibri"/>
                <a:cs typeface="Calibri"/>
              </a:rPr>
              <a:t> </a:t>
            </a:r>
            <a:r>
              <a:rPr b="0" spc="15" dirty="0">
                <a:latin typeface="Calibri"/>
                <a:cs typeface="Calibri"/>
              </a:rPr>
              <a:t>in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around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$200</a:t>
            </a:r>
            <a:r>
              <a:rPr b="0" spc="50" dirty="0">
                <a:latin typeface="Calibri"/>
                <a:cs typeface="Calibri"/>
              </a:rPr>
              <a:t> </a:t>
            </a:r>
            <a:r>
              <a:rPr b="0" spc="25" dirty="0">
                <a:latin typeface="Calibri"/>
                <a:cs typeface="Calibri"/>
              </a:rPr>
              <a:t>billion</a:t>
            </a:r>
            <a:r>
              <a:rPr b="0" spc="-145" dirty="0">
                <a:latin typeface="Calibri"/>
                <a:cs typeface="Calibri"/>
              </a:rPr>
              <a:t> </a:t>
            </a:r>
            <a:r>
              <a:rPr b="0" spc="15" dirty="0">
                <a:latin typeface="Calibri"/>
                <a:cs typeface="Calibri"/>
              </a:rPr>
              <a:t>annually</a:t>
            </a:r>
          </a:p>
          <a:p>
            <a:pPr marL="22225">
              <a:lnSpc>
                <a:spcPct val="100000"/>
              </a:lnSpc>
              <a:spcBef>
                <a:spcPts val="45"/>
              </a:spcBef>
            </a:pPr>
            <a:endParaRPr sz="1700">
              <a:latin typeface="Calibri"/>
              <a:cs typeface="Calibri"/>
            </a:endParaRPr>
          </a:p>
          <a:p>
            <a:pPr marL="34925">
              <a:lnSpc>
                <a:spcPct val="100000"/>
              </a:lnSpc>
            </a:pPr>
            <a:r>
              <a:rPr dirty="0"/>
              <a:t>F</a:t>
            </a:r>
            <a:r>
              <a:rPr spc="5" dirty="0"/>
              <a:t>u</a:t>
            </a:r>
            <a:r>
              <a:rPr spc="-25" dirty="0"/>
              <a:t>t</a:t>
            </a:r>
            <a:r>
              <a:rPr spc="5" dirty="0"/>
              <a:t>u</a:t>
            </a:r>
            <a:r>
              <a:rPr spc="30" dirty="0"/>
              <a:t>r</a:t>
            </a:r>
            <a:r>
              <a:rPr dirty="0"/>
              <a:t>e</a:t>
            </a:r>
            <a:r>
              <a:rPr spc="-40" dirty="0"/>
              <a:t> </a:t>
            </a:r>
            <a:r>
              <a:rPr spc="5" dirty="0"/>
              <a:t>wo</a:t>
            </a:r>
            <a:r>
              <a:rPr spc="30" dirty="0"/>
              <a:t>r</a:t>
            </a:r>
            <a:r>
              <a:rPr dirty="0"/>
              <a:t>k</a:t>
            </a:r>
            <a:r>
              <a:rPr spc="-75" dirty="0"/>
              <a:t> </a:t>
            </a:r>
            <a:r>
              <a:rPr spc="10" dirty="0"/>
              <a:t>a</a:t>
            </a:r>
            <a:r>
              <a:rPr spc="5" dirty="0"/>
              <a:t>i</a:t>
            </a:r>
            <a:r>
              <a:rPr spc="35" dirty="0"/>
              <a:t>m</a:t>
            </a:r>
            <a:r>
              <a:rPr dirty="0"/>
              <a:t>s</a:t>
            </a:r>
            <a:r>
              <a:rPr spc="-80" dirty="0"/>
              <a:t> </a:t>
            </a:r>
            <a:r>
              <a:rPr spc="-25" dirty="0"/>
              <a:t>t</a:t>
            </a:r>
            <a:r>
              <a:rPr dirty="0"/>
              <a:t>o</a:t>
            </a:r>
            <a:r>
              <a:rPr spc="-30" dirty="0"/>
              <a:t> </a:t>
            </a:r>
            <a:r>
              <a:rPr spc="10" dirty="0"/>
              <a:t>a</a:t>
            </a:r>
            <a:r>
              <a:rPr spc="5" dirty="0"/>
              <a:t>dd</a:t>
            </a:r>
            <a:r>
              <a:rPr spc="30" dirty="0"/>
              <a:t>r</a:t>
            </a:r>
            <a:r>
              <a:rPr spc="-5" dirty="0"/>
              <a:t>e</a:t>
            </a:r>
            <a:r>
              <a:rPr spc="20" dirty="0"/>
              <a:t>s</a:t>
            </a:r>
            <a:r>
              <a:rPr dirty="0"/>
              <a:t>s</a:t>
            </a:r>
            <a:r>
              <a:rPr spc="-80" dirty="0"/>
              <a:t> </a:t>
            </a:r>
            <a:r>
              <a:rPr spc="5" dirty="0"/>
              <a:t>o</a:t>
            </a:r>
            <a:r>
              <a:rPr spc="-30" dirty="0"/>
              <a:t>v</a:t>
            </a:r>
            <a:r>
              <a:rPr spc="-5" dirty="0"/>
              <a:t>e</a:t>
            </a:r>
            <a:r>
              <a:rPr spc="25" dirty="0"/>
              <a:t>r</a:t>
            </a:r>
            <a:r>
              <a:rPr spc="5" dirty="0"/>
              <a:t>l</a:t>
            </a:r>
            <a:r>
              <a:rPr spc="10" dirty="0"/>
              <a:t>a</a:t>
            </a:r>
            <a:r>
              <a:rPr dirty="0"/>
              <a:t>p</a:t>
            </a:r>
            <a:r>
              <a:rPr spc="-100" dirty="0"/>
              <a:t> </a:t>
            </a:r>
            <a:r>
              <a:rPr spc="5" dirty="0"/>
              <a:t>b</a:t>
            </a:r>
            <a:r>
              <a:rPr spc="-5" dirty="0"/>
              <a:t>e</a:t>
            </a:r>
            <a:r>
              <a:rPr spc="-30" dirty="0"/>
              <a:t>t</a:t>
            </a:r>
            <a:r>
              <a:rPr spc="5" dirty="0"/>
              <a:t>w</a:t>
            </a:r>
            <a:r>
              <a:rPr spc="-5" dirty="0"/>
              <a:t>e</a:t>
            </a:r>
            <a:r>
              <a:rPr spc="-10" dirty="0"/>
              <a:t>e</a:t>
            </a:r>
            <a:r>
              <a:rPr dirty="0"/>
              <a:t>n</a:t>
            </a:r>
            <a:r>
              <a:rPr spc="-25" dirty="0"/>
              <a:t> </a:t>
            </a:r>
            <a:r>
              <a:rPr spc="5" dirty="0"/>
              <a:t>d</a:t>
            </a:r>
            <a:r>
              <a:rPr spc="10" dirty="0"/>
              <a:t>a</a:t>
            </a:r>
            <a:r>
              <a:rPr spc="-25" dirty="0"/>
              <a:t>t</a:t>
            </a:r>
            <a:r>
              <a:rPr spc="10" dirty="0"/>
              <a:t>a</a:t>
            </a:r>
            <a:r>
              <a:rPr dirty="0"/>
              <a:t>,</a:t>
            </a:r>
            <a:r>
              <a:rPr spc="-50" dirty="0"/>
              <a:t> </a:t>
            </a:r>
            <a:r>
              <a:rPr spc="35" dirty="0"/>
              <a:t>R</a:t>
            </a:r>
            <a:r>
              <a:rPr spc="5" dirty="0"/>
              <a:t>&amp;</a:t>
            </a:r>
            <a:r>
              <a:rPr spc="-85" dirty="0"/>
              <a:t>D</a:t>
            </a:r>
            <a:r>
              <a:rPr dirty="0"/>
              <a:t>,</a:t>
            </a:r>
            <a:r>
              <a:rPr spc="25" dirty="0"/>
              <a:t> </a:t>
            </a:r>
            <a:r>
              <a:rPr spc="10" dirty="0"/>
              <a:t>a</a:t>
            </a:r>
            <a:r>
              <a:rPr spc="5" dirty="0"/>
              <a:t>n</a:t>
            </a:r>
            <a:r>
              <a:rPr dirty="0"/>
              <a:t>d</a:t>
            </a:r>
            <a:r>
              <a:rPr spc="-25" dirty="0"/>
              <a:t> </a:t>
            </a:r>
            <a:r>
              <a:rPr spc="25" dirty="0"/>
              <a:t>s</a:t>
            </a:r>
            <a:r>
              <a:rPr spc="5" dirty="0"/>
              <a:t>o</a:t>
            </a:r>
            <a:r>
              <a:rPr spc="25" dirty="0"/>
              <a:t>f</a:t>
            </a:r>
            <a:r>
              <a:rPr spc="-25" dirty="0"/>
              <a:t>t</a:t>
            </a:r>
            <a:r>
              <a:rPr spc="5" dirty="0"/>
              <a:t>w</a:t>
            </a:r>
            <a:r>
              <a:rPr spc="10" dirty="0"/>
              <a:t>a</a:t>
            </a:r>
            <a:r>
              <a:rPr spc="30" dirty="0"/>
              <a:t>r</a:t>
            </a:r>
            <a:r>
              <a:rPr dirty="0"/>
              <a:t>e</a:t>
            </a:r>
            <a:r>
              <a:rPr spc="-190" dirty="0"/>
              <a:t> </a:t>
            </a:r>
            <a:r>
              <a:rPr spc="5" dirty="0"/>
              <a:t>in</a:t>
            </a:r>
            <a:r>
              <a:rPr spc="-30" dirty="0"/>
              <a:t>v</a:t>
            </a:r>
            <a:r>
              <a:rPr spc="-5" dirty="0"/>
              <a:t>e</a:t>
            </a:r>
            <a:r>
              <a:rPr spc="20" dirty="0"/>
              <a:t>s</a:t>
            </a:r>
            <a:r>
              <a:rPr spc="-25" dirty="0"/>
              <a:t>t</a:t>
            </a:r>
            <a:r>
              <a:rPr spc="35" dirty="0"/>
              <a:t>m</a:t>
            </a:r>
            <a:r>
              <a:rPr spc="-5" dirty="0"/>
              <a:t>ent</a:t>
            </a:r>
          </a:p>
          <a:p>
            <a:pPr marL="22225">
              <a:lnSpc>
                <a:spcPct val="100000"/>
              </a:lnSpc>
            </a:pPr>
            <a:endParaRPr spc="-5" dirty="0"/>
          </a:p>
          <a:p>
            <a:pPr marL="949960">
              <a:lnSpc>
                <a:spcPct val="100000"/>
              </a:lnSpc>
            </a:pPr>
            <a:r>
              <a:rPr b="0" spc="20" dirty="0">
                <a:latin typeface="Calibri"/>
                <a:cs typeface="Calibri"/>
              </a:rPr>
              <a:t>…National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accounts</a:t>
            </a:r>
            <a:r>
              <a:rPr b="0" spc="-220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may</a:t>
            </a:r>
            <a:r>
              <a:rPr b="0" spc="-95" dirty="0">
                <a:latin typeface="Calibri"/>
                <a:cs typeface="Calibri"/>
              </a:rPr>
              <a:t> </a:t>
            </a:r>
            <a:r>
              <a:rPr b="0" spc="15" dirty="0">
                <a:latin typeface="Calibri"/>
                <a:cs typeface="Calibri"/>
              </a:rPr>
              <a:t>already</a:t>
            </a:r>
            <a:r>
              <a:rPr b="0" spc="-95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capture</a:t>
            </a:r>
            <a:r>
              <a:rPr b="0" spc="-100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spending</a:t>
            </a:r>
            <a:r>
              <a:rPr b="0" spc="-130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on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15" dirty="0">
                <a:latin typeface="Calibri"/>
                <a:cs typeface="Calibri"/>
              </a:rPr>
              <a:t>data,</a:t>
            </a:r>
            <a:r>
              <a:rPr b="0" spc="-105" dirty="0">
                <a:latin typeface="Calibri"/>
                <a:cs typeface="Calibri"/>
              </a:rPr>
              <a:t> </a:t>
            </a:r>
            <a:r>
              <a:rPr b="0" spc="15" dirty="0">
                <a:latin typeface="Calibri"/>
                <a:cs typeface="Calibri"/>
              </a:rPr>
              <a:t>but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spc="15" dirty="0">
                <a:latin typeface="Calibri"/>
                <a:cs typeface="Calibri"/>
              </a:rPr>
              <a:t>how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much?</a:t>
            </a:r>
          </a:p>
          <a:p>
            <a:pPr marL="949960">
              <a:lnSpc>
                <a:spcPct val="100000"/>
              </a:lnSpc>
              <a:spcBef>
                <a:spcPts val="15"/>
              </a:spcBef>
            </a:pPr>
            <a:r>
              <a:rPr b="0" spc="5" dirty="0">
                <a:latin typeface="Calibri"/>
                <a:cs typeface="Calibri"/>
              </a:rPr>
              <a:t>…Preliminary</a:t>
            </a:r>
            <a:r>
              <a:rPr b="0" spc="-17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estimates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suggest</a:t>
            </a:r>
            <a:r>
              <a:rPr b="0" spc="45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around</a:t>
            </a:r>
            <a:r>
              <a:rPr b="0" spc="-7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38%</a:t>
            </a:r>
            <a:r>
              <a:rPr b="0" spc="40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of</a:t>
            </a:r>
            <a:r>
              <a:rPr b="0" spc="-3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SoftDev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15" dirty="0">
                <a:latin typeface="Calibri"/>
                <a:cs typeface="Calibri"/>
              </a:rPr>
              <a:t>jobs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overlap</a:t>
            </a:r>
          </a:p>
          <a:p>
            <a:pPr marL="22225">
              <a:lnSpc>
                <a:spcPct val="100000"/>
              </a:lnSpc>
              <a:spcBef>
                <a:spcPts val="45"/>
              </a:spcBef>
            </a:pPr>
            <a:endParaRPr sz="1700">
              <a:latin typeface="Calibri"/>
              <a:cs typeface="Calibri"/>
            </a:endParaRPr>
          </a:p>
          <a:p>
            <a:pPr marL="82550">
              <a:lnSpc>
                <a:spcPct val="100000"/>
              </a:lnSpc>
            </a:pPr>
            <a:r>
              <a:rPr spc="10" dirty="0"/>
              <a:t>Combining</a:t>
            </a:r>
            <a:r>
              <a:rPr spc="-130" dirty="0"/>
              <a:t> </a:t>
            </a:r>
            <a:r>
              <a:rPr dirty="0"/>
              <a:t>estimates</a:t>
            </a:r>
            <a:r>
              <a:rPr spc="-80" dirty="0"/>
              <a:t> </a:t>
            </a:r>
            <a:r>
              <a:rPr spc="10" dirty="0"/>
              <a:t>using</a:t>
            </a:r>
            <a:r>
              <a:rPr spc="-50" dirty="0"/>
              <a:t> </a:t>
            </a:r>
            <a:r>
              <a:rPr spc="10" dirty="0"/>
              <a:t>similar</a:t>
            </a:r>
            <a:r>
              <a:rPr spc="-145" dirty="0"/>
              <a:t> </a:t>
            </a:r>
            <a:r>
              <a:rPr spc="-5" dirty="0"/>
              <a:t>NLP</a:t>
            </a:r>
            <a:r>
              <a:rPr spc="65" dirty="0"/>
              <a:t> </a:t>
            </a:r>
            <a:r>
              <a:rPr spc="-5" dirty="0"/>
              <a:t>techniques</a:t>
            </a:r>
            <a:r>
              <a:rPr spc="-75" dirty="0"/>
              <a:t> </a:t>
            </a:r>
            <a:r>
              <a:rPr dirty="0"/>
              <a:t>could</a:t>
            </a:r>
            <a:r>
              <a:rPr spc="-95" dirty="0"/>
              <a:t> </a:t>
            </a:r>
            <a:r>
              <a:rPr spc="-10" dirty="0"/>
              <a:t>yield</a:t>
            </a:r>
            <a:r>
              <a:rPr spc="60" dirty="0"/>
              <a:t> </a:t>
            </a:r>
            <a:r>
              <a:rPr spc="20" dirty="0"/>
              <a:t>more</a:t>
            </a:r>
            <a:r>
              <a:rPr spc="-105" dirty="0"/>
              <a:t> </a:t>
            </a:r>
            <a:r>
              <a:rPr spc="5" dirty="0"/>
              <a:t>reliable</a:t>
            </a:r>
            <a:r>
              <a:rPr spc="-110" dirty="0"/>
              <a:t> </a:t>
            </a:r>
            <a:r>
              <a:rPr dirty="0"/>
              <a:t>estimate</a:t>
            </a:r>
          </a:p>
          <a:p>
            <a:pPr marL="22225">
              <a:lnSpc>
                <a:spcPct val="100000"/>
              </a:lnSpc>
            </a:pPr>
            <a:endParaRPr dirty="0"/>
          </a:p>
          <a:p>
            <a:pPr marL="949960">
              <a:lnSpc>
                <a:spcPct val="100000"/>
              </a:lnSpc>
            </a:pPr>
            <a:r>
              <a:rPr b="0" spc="25" dirty="0">
                <a:latin typeface="Calibri"/>
                <a:cs typeface="Calibri"/>
              </a:rPr>
              <a:t>…Many</a:t>
            </a:r>
            <a:r>
              <a:rPr b="0" spc="-170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document</a:t>
            </a:r>
            <a:r>
              <a:rPr b="0" spc="-110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embedding/similarity</a:t>
            </a:r>
            <a:r>
              <a:rPr b="0" spc="-175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approaches</a:t>
            </a:r>
            <a:r>
              <a:rPr b="0" spc="-204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exist,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e.g.</a:t>
            </a:r>
            <a:r>
              <a:rPr b="0" spc="4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LDA,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WMD</a:t>
            </a:r>
          </a:p>
          <a:p>
            <a:pPr marL="949960">
              <a:lnSpc>
                <a:spcPct val="100000"/>
              </a:lnSpc>
              <a:spcBef>
                <a:spcPts val="20"/>
              </a:spcBef>
            </a:pPr>
            <a:r>
              <a:rPr b="0" spc="10" dirty="0">
                <a:latin typeface="Calibri"/>
                <a:cs typeface="Calibri"/>
              </a:rPr>
              <a:t>…Ensemble</a:t>
            </a:r>
            <a:r>
              <a:rPr b="0" spc="-105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approaches</a:t>
            </a:r>
            <a:r>
              <a:rPr b="0" spc="-135" dirty="0">
                <a:latin typeface="Calibri"/>
                <a:cs typeface="Calibri"/>
              </a:rPr>
              <a:t> </a:t>
            </a:r>
            <a:r>
              <a:rPr b="0" spc="15" dirty="0">
                <a:latin typeface="Calibri"/>
                <a:cs typeface="Calibri"/>
              </a:rPr>
              <a:t>usually</a:t>
            </a:r>
            <a:r>
              <a:rPr b="0" spc="-170" dirty="0">
                <a:latin typeface="Calibri"/>
                <a:cs typeface="Calibri"/>
              </a:rPr>
              <a:t> </a:t>
            </a:r>
            <a:r>
              <a:rPr b="0" spc="15" dirty="0">
                <a:latin typeface="Calibri"/>
                <a:cs typeface="Calibri"/>
              </a:rPr>
              <a:t>yield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more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spc="15" dirty="0">
                <a:latin typeface="Calibri"/>
                <a:cs typeface="Calibri"/>
              </a:rPr>
              <a:t>reliable</a:t>
            </a:r>
            <a:r>
              <a:rPr b="0" spc="-10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estimators</a:t>
            </a:r>
          </a:p>
          <a:p>
            <a:pPr marL="22225">
              <a:lnSpc>
                <a:spcPct val="100000"/>
              </a:lnSpc>
              <a:spcBef>
                <a:spcPts val="45"/>
              </a:spcBef>
            </a:pPr>
            <a:endParaRPr sz="1700">
              <a:latin typeface="Calibri"/>
              <a:cs typeface="Calibri"/>
            </a:endParaRPr>
          </a:p>
          <a:p>
            <a:pPr marL="34925">
              <a:lnSpc>
                <a:spcPct val="100000"/>
              </a:lnSpc>
            </a:pPr>
            <a:r>
              <a:rPr spc="-5" dirty="0"/>
              <a:t>Data</a:t>
            </a:r>
            <a:r>
              <a:rPr spc="-20" dirty="0"/>
              <a:t> </a:t>
            </a:r>
            <a:r>
              <a:rPr dirty="0"/>
              <a:t>is ubiquitous,</a:t>
            </a:r>
            <a:r>
              <a:rPr spc="-120" dirty="0"/>
              <a:t> </a:t>
            </a:r>
            <a:r>
              <a:rPr dirty="0"/>
              <a:t>but</a:t>
            </a:r>
            <a:r>
              <a:rPr spc="-50" dirty="0"/>
              <a:t> </a:t>
            </a:r>
            <a:r>
              <a:rPr dirty="0"/>
              <a:t>not</a:t>
            </a:r>
            <a:r>
              <a:rPr spc="20" dirty="0"/>
              <a:t> </a:t>
            </a:r>
            <a:r>
              <a:rPr spc="5" dirty="0"/>
              <a:t>nearly</a:t>
            </a:r>
            <a:r>
              <a:rPr spc="-55" dirty="0"/>
              <a:t> </a:t>
            </a:r>
            <a:r>
              <a:rPr spc="5" dirty="0"/>
              <a:t>as</a:t>
            </a:r>
            <a:r>
              <a:rPr dirty="0"/>
              <a:t> </a:t>
            </a:r>
            <a:r>
              <a:rPr spc="-15" dirty="0"/>
              <a:t>exciting</a:t>
            </a:r>
            <a:r>
              <a:rPr spc="-60" dirty="0"/>
              <a:t> </a:t>
            </a:r>
            <a:r>
              <a:rPr spc="5" dirty="0"/>
              <a:t>as popular</a:t>
            </a:r>
            <a:r>
              <a:rPr spc="-75" dirty="0"/>
              <a:t> </a:t>
            </a:r>
            <a:r>
              <a:rPr spc="-5" dirty="0"/>
              <a:t>anecdotes</a:t>
            </a:r>
            <a:r>
              <a:rPr dirty="0"/>
              <a:t> </a:t>
            </a:r>
            <a:r>
              <a:rPr spc="-5" dirty="0"/>
              <a:t>suggest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07541" y="6137592"/>
            <a:ext cx="6515100" cy="577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20" dirty="0">
                <a:latin typeface="Calibri"/>
                <a:cs typeface="Calibri"/>
              </a:rPr>
              <a:t>…Think</a:t>
            </a:r>
            <a:r>
              <a:rPr sz="1800" spc="-175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data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collected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from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oil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changes,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customer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call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records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800" spc="15" dirty="0">
                <a:latin typeface="Calibri"/>
                <a:cs typeface="Calibri"/>
              </a:rPr>
              <a:t>…Data</a:t>
            </a:r>
            <a:r>
              <a:rPr sz="1800" spc="-145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is </a:t>
            </a:r>
            <a:r>
              <a:rPr sz="1800" spc="-5" dirty="0">
                <a:latin typeface="Calibri"/>
                <a:cs typeface="Calibri"/>
              </a:rPr>
              <a:t>everywhere,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but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will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it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show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up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in</a:t>
            </a:r>
            <a:r>
              <a:rPr sz="1800" spc="5" dirty="0">
                <a:latin typeface="Calibri"/>
                <a:cs typeface="Calibri"/>
              </a:rPr>
              <a:t> the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productivity</a:t>
            </a:r>
            <a:r>
              <a:rPr sz="1800" spc="-1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statistics?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506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Cambria Math</vt:lpstr>
      <vt:lpstr>Office Theme</vt:lpstr>
      <vt:lpstr>Valuing the Data Economy using Machine Learning and Online Job Postings</vt:lpstr>
      <vt:lpstr>Tackling Labor Costs Estimation for Data Activities</vt:lpstr>
      <vt:lpstr>Labor costs estimation using online job text</vt:lpstr>
      <vt:lpstr>Landmark Occupation Vector Space</vt:lpstr>
      <vt:lpstr>Distance to Landmark “Data” Occupations</vt:lpstr>
      <vt:lpstr>Labor Costs Estimates for Data-Related Activities</vt:lpstr>
      <vt:lpstr>PowerPoint Presentation</vt:lpstr>
      <vt:lpstr>Conclusions and Future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Valuing the Data Economy  using Machine Learning and Online Job Postings</dc:title>
  <dc:creator>Blackburn, Christopher</dc:creator>
  <cp:lastModifiedBy>Oleksandr SVIRCHEVSKYY</cp:lastModifiedBy>
  <cp:revision>1</cp:revision>
  <dcterms:created xsi:type="dcterms:W3CDTF">2021-05-17T10:33:09Z</dcterms:created>
  <dcterms:modified xsi:type="dcterms:W3CDTF">2021-05-17T10:39:39Z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2021-05-17T00:00:00Z</vt:filetime>
  </property>
</Properties>
</file>