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07" r:id="rId4"/>
    <p:sldId id="266" r:id="rId5"/>
    <p:sldId id="269" r:id="rId6"/>
    <p:sldId id="308" r:id="rId7"/>
    <p:sldId id="296" r:id="rId8"/>
    <p:sldId id="261" r:id="rId9"/>
    <p:sldId id="293" r:id="rId10"/>
    <p:sldId id="297" r:id="rId11"/>
    <p:sldId id="311" r:id="rId12"/>
    <p:sldId id="310" r:id="rId13"/>
    <p:sldId id="295" r:id="rId14"/>
    <p:sldId id="290" r:id="rId15"/>
    <p:sldId id="31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C867B-FBC5-4FE8-9E93-D692EDC1FFA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7D9475-AB94-433E-A668-2B108A0938BE}">
      <dgm:prSet phldrT="[Text]"/>
      <dgm:spPr/>
      <dgm:t>
        <a:bodyPr/>
        <a:lstStyle/>
        <a:p>
          <a:pPr algn="ctr"/>
          <a:r>
            <a:rPr lang="en-US" dirty="0"/>
            <a:t>OP costs non existent, a by-product of conventional production. Does this make the data asset less valuable?</a:t>
          </a:r>
        </a:p>
      </dgm:t>
    </dgm:pt>
    <dgm:pt modelId="{5D66F3E6-49D5-4D6D-8CA9-50D62D363D0A}" type="parTrans" cxnId="{7C731BF7-0943-4DDB-9BCA-9C1D8CAE02CE}">
      <dgm:prSet/>
      <dgm:spPr/>
      <dgm:t>
        <a:bodyPr/>
        <a:lstStyle/>
        <a:p>
          <a:endParaRPr lang="en-US"/>
        </a:p>
      </dgm:t>
    </dgm:pt>
    <dgm:pt modelId="{86423D0C-8285-4F3D-8EE6-97138E1C1F26}" type="sibTrans" cxnId="{7C731BF7-0943-4DDB-9BCA-9C1D8CAE02CE}">
      <dgm:prSet/>
      <dgm:spPr/>
      <dgm:t>
        <a:bodyPr/>
        <a:lstStyle/>
        <a:p>
          <a:endParaRPr lang="en-US"/>
        </a:p>
      </dgm:t>
    </dgm:pt>
    <dgm:pt modelId="{7E3BDF01-8625-41C3-A9A4-9431BC3B2E38}">
      <dgm:prSet phldrT="[Text]"/>
      <dgm:spPr/>
      <dgm:t>
        <a:bodyPr/>
        <a:lstStyle/>
        <a:p>
          <a:pPr algn="ctr"/>
          <a:r>
            <a:rPr lang="en-US" dirty="0"/>
            <a:t>OPs accessed due to  creation of new platforms, this involves complex research, as well as significant labor and capital required as input</a:t>
          </a:r>
        </a:p>
      </dgm:t>
    </dgm:pt>
    <dgm:pt modelId="{8A6A7314-9115-4863-A368-ED9F5F1AC3D1}" type="parTrans" cxnId="{8F867644-84EF-4650-A49B-79A51F5B95B0}">
      <dgm:prSet/>
      <dgm:spPr/>
      <dgm:t>
        <a:bodyPr/>
        <a:lstStyle/>
        <a:p>
          <a:endParaRPr lang="en-US"/>
        </a:p>
      </dgm:t>
    </dgm:pt>
    <dgm:pt modelId="{9CEF66FB-F625-4623-B25B-9CEC924996FC}" type="sibTrans" cxnId="{8F867644-84EF-4650-A49B-79A51F5B95B0}">
      <dgm:prSet/>
      <dgm:spPr/>
      <dgm:t>
        <a:bodyPr/>
        <a:lstStyle/>
        <a:p>
          <a:endParaRPr lang="en-US"/>
        </a:p>
      </dgm:t>
    </dgm:pt>
    <dgm:pt modelId="{1C6A4709-4338-4AF6-BCB3-943A5329BFB1}">
      <dgm:prSet/>
      <dgm:spPr/>
      <dgm:t>
        <a:bodyPr/>
        <a:lstStyle/>
        <a:p>
          <a:pPr algn="ctr"/>
          <a:r>
            <a:rPr lang="en-US" dirty="0"/>
            <a:t>OPs are purchased, minimal or no labor and capital involved, it is a simple </a:t>
          </a:r>
          <a:r>
            <a:rPr lang="en-US" b="0" dirty="0">
              <a:solidFill>
                <a:schemeClr val="bg1"/>
              </a:solidFill>
            </a:rPr>
            <a:t>transaction </a:t>
          </a:r>
        </a:p>
      </dgm:t>
    </dgm:pt>
    <dgm:pt modelId="{A44CC626-2E66-408E-A138-E31C4FE61633}" type="parTrans" cxnId="{E4B06D7A-A3BD-4740-9592-1881E9D3782A}">
      <dgm:prSet/>
      <dgm:spPr/>
      <dgm:t>
        <a:bodyPr/>
        <a:lstStyle/>
        <a:p>
          <a:endParaRPr lang="en-US"/>
        </a:p>
      </dgm:t>
    </dgm:pt>
    <dgm:pt modelId="{2A51896D-B270-4C11-8C4C-3DE677F7AB56}" type="sibTrans" cxnId="{E4B06D7A-A3BD-4740-9592-1881E9D3782A}">
      <dgm:prSet/>
      <dgm:spPr/>
      <dgm:t>
        <a:bodyPr/>
        <a:lstStyle/>
        <a:p>
          <a:endParaRPr lang="en-US"/>
        </a:p>
      </dgm:t>
    </dgm:pt>
    <dgm:pt modelId="{637934D1-B35F-4817-8C62-42CF83A1578C}" type="pres">
      <dgm:prSet presAssocID="{D69C867B-FBC5-4FE8-9E93-D692EDC1FFAB}" presName="CompostProcess" presStyleCnt="0">
        <dgm:presLayoutVars>
          <dgm:dir/>
          <dgm:resizeHandles val="exact"/>
        </dgm:presLayoutVars>
      </dgm:prSet>
      <dgm:spPr/>
    </dgm:pt>
    <dgm:pt modelId="{3975336C-5BE7-49C9-BE0E-CBC80F02CF71}" type="pres">
      <dgm:prSet presAssocID="{D69C867B-FBC5-4FE8-9E93-D692EDC1FFAB}" presName="arrow" presStyleLbl="bgShp" presStyleIdx="0" presStyleCnt="1" custScaleX="111383" custScaleY="29943" custLinFactNeighborX="-565" custLinFactNeighborY="-30860"/>
      <dgm:spPr>
        <a:solidFill>
          <a:schemeClr val="accent3">
            <a:lumMod val="40000"/>
            <a:lumOff val="60000"/>
          </a:schemeClr>
        </a:solidFill>
      </dgm:spPr>
    </dgm:pt>
    <dgm:pt modelId="{2194DAB9-F673-4ECE-9D80-B3971AED5967}" type="pres">
      <dgm:prSet presAssocID="{D69C867B-FBC5-4FE8-9E93-D692EDC1FFAB}" presName="linearProcess" presStyleCnt="0"/>
      <dgm:spPr/>
    </dgm:pt>
    <dgm:pt modelId="{AA20C140-A670-42C0-B266-9CA4758C5762}" type="pres">
      <dgm:prSet presAssocID="{507D9475-AB94-433E-A668-2B108A0938BE}" presName="textNode" presStyleLbl="node1" presStyleIdx="0" presStyleCnt="3" custLinFactNeighborX="11228" custLinFactNeighborY="10647">
        <dgm:presLayoutVars>
          <dgm:bulletEnabled val="1"/>
        </dgm:presLayoutVars>
      </dgm:prSet>
      <dgm:spPr/>
    </dgm:pt>
    <dgm:pt modelId="{0A3BFFD6-EB6C-49F4-9C1B-A06BEB5FB2D8}" type="pres">
      <dgm:prSet presAssocID="{86423D0C-8285-4F3D-8EE6-97138E1C1F26}" presName="sibTrans" presStyleCnt="0"/>
      <dgm:spPr/>
    </dgm:pt>
    <dgm:pt modelId="{ED6C6150-CF3C-4B86-8B58-9DA016144419}" type="pres">
      <dgm:prSet presAssocID="{1C6A4709-4338-4AF6-BCB3-943A5329BFB1}" presName="textNode" presStyleLbl="node1" presStyleIdx="1" presStyleCnt="3" custLinFactNeighborY="10178">
        <dgm:presLayoutVars>
          <dgm:bulletEnabled val="1"/>
        </dgm:presLayoutVars>
      </dgm:prSet>
      <dgm:spPr/>
    </dgm:pt>
    <dgm:pt modelId="{ABC96C31-7AC2-4DCE-8532-B294A717D516}" type="pres">
      <dgm:prSet presAssocID="{2A51896D-B270-4C11-8C4C-3DE677F7AB56}" presName="sibTrans" presStyleCnt="0"/>
      <dgm:spPr/>
    </dgm:pt>
    <dgm:pt modelId="{38DBDFDA-D144-4D49-B30A-A43AB17638F2}" type="pres">
      <dgm:prSet presAssocID="{7E3BDF01-8625-41C3-A9A4-9431BC3B2E38}" presName="textNode" presStyleLbl="node1" presStyleIdx="2" presStyleCnt="3" custLinFactNeighborX="16842" custLinFactNeighborY="10647">
        <dgm:presLayoutVars>
          <dgm:bulletEnabled val="1"/>
        </dgm:presLayoutVars>
      </dgm:prSet>
      <dgm:spPr/>
    </dgm:pt>
  </dgm:ptLst>
  <dgm:cxnLst>
    <dgm:cxn modelId="{8F867644-84EF-4650-A49B-79A51F5B95B0}" srcId="{D69C867B-FBC5-4FE8-9E93-D692EDC1FFAB}" destId="{7E3BDF01-8625-41C3-A9A4-9431BC3B2E38}" srcOrd="2" destOrd="0" parTransId="{8A6A7314-9115-4863-A368-ED9F5F1AC3D1}" sibTransId="{9CEF66FB-F625-4623-B25B-9CEC924996FC}"/>
    <dgm:cxn modelId="{E4B06D7A-A3BD-4740-9592-1881E9D3782A}" srcId="{D69C867B-FBC5-4FE8-9E93-D692EDC1FFAB}" destId="{1C6A4709-4338-4AF6-BCB3-943A5329BFB1}" srcOrd="1" destOrd="0" parTransId="{A44CC626-2E66-408E-A138-E31C4FE61633}" sibTransId="{2A51896D-B270-4C11-8C4C-3DE677F7AB56}"/>
    <dgm:cxn modelId="{99631C7C-C018-4239-82AD-A54FE58B0D7F}" type="presOf" srcId="{7E3BDF01-8625-41C3-A9A4-9431BC3B2E38}" destId="{38DBDFDA-D144-4D49-B30A-A43AB17638F2}" srcOrd="0" destOrd="0" presId="urn:microsoft.com/office/officeart/2005/8/layout/hProcess9"/>
    <dgm:cxn modelId="{5ADB59D5-D405-496E-B4AD-5B4AFE61C1E5}" type="presOf" srcId="{507D9475-AB94-433E-A668-2B108A0938BE}" destId="{AA20C140-A670-42C0-B266-9CA4758C5762}" srcOrd="0" destOrd="0" presId="urn:microsoft.com/office/officeart/2005/8/layout/hProcess9"/>
    <dgm:cxn modelId="{3C44B0D8-2989-4AD0-9E5E-0EEE399FB131}" type="presOf" srcId="{1C6A4709-4338-4AF6-BCB3-943A5329BFB1}" destId="{ED6C6150-CF3C-4B86-8B58-9DA016144419}" srcOrd="0" destOrd="0" presId="urn:microsoft.com/office/officeart/2005/8/layout/hProcess9"/>
    <dgm:cxn modelId="{FE2E97DE-9E08-4D72-A285-FBA137B7BCEB}" type="presOf" srcId="{D69C867B-FBC5-4FE8-9E93-D692EDC1FFAB}" destId="{637934D1-B35F-4817-8C62-42CF83A1578C}" srcOrd="0" destOrd="0" presId="urn:microsoft.com/office/officeart/2005/8/layout/hProcess9"/>
    <dgm:cxn modelId="{7C731BF7-0943-4DDB-9BCA-9C1D8CAE02CE}" srcId="{D69C867B-FBC5-4FE8-9E93-D692EDC1FFAB}" destId="{507D9475-AB94-433E-A668-2B108A0938BE}" srcOrd="0" destOrd="0" parTransId="{5D66F3E6-49D5-4D6D-8CA9-50D62D363D0A}" sibTransId="{86423D0C-8285-4F3D-8EE6-97138E1C1F26}"/>
    <dgm:cxn modelId="{95557C0D-A7A0-458D-9C04-C07FB19902C1}" type="presParOf" srcId="{637934D1-B35F-4817-8C62-42CF83A1578C}" destId="{3975336C-5BE7-49C9-BE0E-CBC80F02CF71}" srcOrd="0" destOrd="0" presId="urn:microsoft.com/office/officeart/2005/8/layout/hProcess9"/>
    <dgm:cxn modelId="{24105643-A33B-4B16-AA4D-49DD1C93207D}" type="presParOf" srcId="{637934D1-B35F-4817-8C62-42CF83A1578C}" destId="{2194DAB9-F673-4ECE-9D80-B3971AED5967}" srcOrd="1" destOrd="0" presId="urn:microsoft.com/office/officeart/2005/8/layout/hProcess9"/>
    <dgm:cxn modelId="{04FA2643-0FCC-4718-AEE3-91E1E3C53CAE}" type="presParOf" srcId="{2194DAB9-F673-4ECE-9D80-B3971AED5967}" destId="{AA20C140-A670-42C0-B266-9CA4758C5762}" srcOrd="0" destOrd="0" presId="urn:microsoft.com/office/officeart/2005/8/layout/hProcess9"/>
    <dgm:cxn modelId="{79BB941F-256B-42E2-83A0-914BBF6D3A89}" type="presParOf" srcId="{2194DAB9-F673-4ECE-9D80-B3971AED5967}" destId="{0A3BFFD6-EB6C-49F4-9C1B-A06BEB5FB2D8}" srcOrd="1" destOrd="0" presId="urn:microsoft.com/office/officeart/2005/8/layout/hProcess9"/>
    <dgm:cxn modelId="{BFF76E3C-03AD-45E9-8FD9-E615A3EFC986}" type="presParOf" srcId="{2194DAB9-F673-4ECE-9D80-B3971AED5967}" destId="{ED6C6150-CF3C-4B86-8B58-9DA016144419}" srcOrd="2" destOrd="0" presId="urn:microsoft.com/office/officeart/2005/8/layout/hProcess9"/>
    <dgm:cxn modelId="{FE5C325F-DEB8-4125-997D-05E71186A58A}" type="presParOf" srcId="{2194DAB9-F673-4ECE-9D80-B3971AED5967}" destId="{ABC96C31-7AC2-4DCE-8532-B294A717D516}" srcOrd="3" destOrd="0" presId="urn:microsoft.com/office/officeart/2005/8/layout/hProcess9"/>
    <dgm:cxn modelId="{2428E545-C3BF-4351-B538-DBB2F6B1606A}" type="presParOf" srcId="{2194DAB9-F673-4ECE-9D80-B3971AED5967}" destId="{38DBDFDA-D144-4D49-B30A-A43AB17638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D14B72-8E41-4F67-9F45-BE3B40B6329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19BAE47-7B98-4A0C-90E5-341F784516D8}">
      <dgm:prSet phldrT="[Text]" custT="1"/>
      <dgm:spPr/>
      <dgm:t>
        <a:bodyPr anchor="t"/>
        <a:lstStyle/>
        <a:p>
          <a:r>
            <a:rPr lang="en-US" sz="3200" dirty="0"/>
            <a:t>Data</a:t>
          </a:r>
        </a:p>
      </dgm:t>
    </dgm:pt>
    <dgm:pt modelId="{D8479318-3855-4281-9DC5-14750BE4B2FA}" type="parTrans" cxnId="{7666B2F7-02A9-4378-AF81-5F4A8F9659B2}">
      <dgm:prSet/>
      <dgm:spPr/>
      <dgm:t>
        <a:bodyPr/>
        <a:lstStyle/>
        <a:p>
          <a:endParaRPr lang="en-US"/>
        </a:p>
      </dgm:t>
    </dgm:pt>
    <dgm:pt modelId="{0301207E-8BC8-4626-B1F5-4471D628CA34}" type="sibTrans" cxnId="{7666B2F7-02A9-4378-AF81-5F4A8F9659B2}">
      <dgm:prSet/>
      <dgm:spPr/>
      <dgm:t>
        <a:bodyPr/>
        <a:lstStyle/>
        <a:p>
          <a:endParaRPr lang="en-US"/>
        </a:p>
      </dgm:t>
    </dgm:pt>
    <dgm:pt modelId="{6620E5A9-DD27-4AD4-9EBE-41FDB9779910}">
      <dgm:prSet phldrT="[Text]" custT="1"/>
      <dgm:spPr>
        <a:solidFill>
          <a:schemeClr val="accent3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3200" dirty="0"/>
            <a:t>Software</a:t>
          </a:r>
        </a:p>
      </dgm:t>
    </dgm:pt>
    <dgm:pt modelId="{CE2E6A9A-7677-4397-BCB0-696CF6D88F94}" type="parTrans" cxnId="{4938C31D-680C-4CA6-AF46-D7BBF143994F}">
      <dgm:prSet/>
      <dgm:spPr/>
      <dgm:t>
        <a:bodyPr/>
        <a:lstStyle/>
        <a:p>
          <a:endParaRPr lang="en-US"/>
        </a:p>
      </dgm:t>
    </dgm:pt>
    <dgm:pt modelId="{3D8C2ACC-A5C6-4DAC-A221-4CB425FE31D2}" type="sibTrans" cxnId="{4938C31D-680C-4CA6-AF46-D7BBF143994F}">
      <dgm:prSet/>
      <dgm:spPr/>
      <dgm:t>
        <a:bodyPr/>
        <a:lstStyle/>
        <a:p>
          <a:endParaRPr lang="en-US"/>
        </a:p>
      </dgm:t>
    </dgm:pt>
    <dgm:pt modelId="{D7530043-17B3-41E8-BF82-D9695725290C}">
      <dgm:prSet phldrT="[Text]" custT="1"/>
      <dgm:spPr>
        <a:solidFill>
          <a:schemeClr val="accent6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3200" dirty="0"/>
            <a:t>Databases</a:t>
          </a:r>
        </a:p>
      </dgm:t>
    </dgm:pt>
    <dgm:pt modelId="{D44B7BAC-09AC-4724-A458-4DA1C5DCAA5E}" type="parTrans" cxnId="{37525FFB-81E6-4999-86D4-B0B1F6A9DF14}">
      <dgm:prSet/>
      <dgm:spPr/>
      <dgm:t>
        <a:bodyPr/>
        <a:lstStyle/>
        <a:p>
          <a:endParaRPr lang="en-US"/>
        </a:p>
      </dgm:t>
    </dgm:pt>
    <dgm:pt modelId="{FA615DA9-EEF9-4890-B6C5-151E6E64B75C}" type="sibTrans" cxnId="{37525FFB-81E6-4999-86D4-B0B1F6A9DF14}">
      <dgm:prSet/>
      <dgm:spPr/>
      <dgm:t>
        <a:bodyPr/>
        <a:lstStyle/>
        <a:p>
          <a:endParaRPr lang="en-US"/>
        </a:p>
      </dgm:t>
    </dgm:pt>
    <dgm:pt modelId="{2F5B8011-1207-4F72-ADC6-3DABB0DDAD0D}" type="pres">
      <dgm:prSet presAssocID="{D0D14B72-8E41-4F67-9F45-BE3B40B6329E}" presName="compositeShape" presStyleCnt="0">
        <dgm:presLayoutVars>
          <dgm:chMax val="7"/>
          <dgm:dir/>
          <dgm:resizeHandles val="exact"/>
        </dgm:presLayoutVars>
      </dgm:prSet>
      <dgm:spPr/>
    </dgm:pt>
    <dgm:pt modelId="{F011B7AF-D272-4AAE-84DB-63BB5373A17A}" type="pres">
      <dgm:prSet presAssocID="{B19BAE47-7B98-4A0C-90E5-341F784516D8}" presName="circ1" presStyleLbl="vennNode1" presStyleIdx="0" presStyleCnt="3" custScaleX="199467" custLinFactNeighborX="631" custLinFactNeighborY="19877"/>
      <dgm:spPr/>
    </dgm:pt>
    <dgm:pt modelId="{6EC8258C-95EA-4498-A1DF-E087981FCC3C}" type="pres">
      <dgm:prSet presAssocID="{B19BAE47-7B98-4A0C-90E5-341F784516D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9C64C5-9997-4595-BD45-CDC93EB3F36E}" type="pres">
      <dgm:prSet presAssocID="{6620E5A9-DD27-4AD4-9EBE-41FDB9779910}" presName="circ2" presStyleLbl="vennNode1" presStyleIdx="1" presStyleCnt="3" custScaleX="163940" custScaleY="108397" custLinFactNeighborX="21367" custLinFactNeighborY="2734"/>
      <dgm:spPr/>
    </dgm:pt>
    <dgm:pt modelId="{00049F2C-5A5F-4A1B-9200-9E06A633A5E1}" type="pres">
      <dgm:prSet presAssocID="{6620E5A9-DD27-4AD4-9EBE-41FDB977991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98C0246-1BB6-498C-BE9E-D7C8E0A231F7}" type="pres">
      <dgm:prSet presAssocID="{D7530043-17B3-41E8-BF82-D9695725290C}" presName="circ3" presStyleLbl="vennNode1" presStyleIdx="2" presStyleCnt="3" custScaleX="152777" custScaleY="82886" custLinFactNeighborX="-48298" custLinFactNeighborY="-39795"/>
      <dgm:spPr/>
    </dgm:pt>
    <dgm:pt modelId="{B8F255F4-AFC0-4C53-A87F-31BAB0459D6F}" type="pres">
      <dgm:prSet presAssocID="{D7530043-17B3-41E8-BF82-D969572529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938C31D-680C-4CA6-AF46-D7BBF143994F}" srcId="{D0D14B72-8E41-4F67-9F45-BE3B40B6329E}" destId="{6620E5A9-DD27-4AD4-9EBE-41FDB9779910}" srcOrd="1" destOrd="0" parTransId="{CE2E6A9A-7677-4397-BCB0-696CF6D88F94}" sibTransId="{3D8C2ACC-A5C6-4DAC-A221-4CB425FE31D2}"/>
    <dgm:cxn modelId="{64133845-70E4-450F-B8EA-9AA7BF2FA222}" type="presOf" srcId="{B19BAE47-7B98-4A0C-90E5-341F784516D8}" destId="{6EC8258C-95EA-4498-A1DF-E087981FCC3C}" srcOrd="1" destOrd="0" presId="urn:microsoft.com/office/officeart/2005/8/layout/venn1"/>
    <dgm:cxn modelId="{4AF2E575-B072-47A0-BCDE-BBFB608132DF}" type="presOf" srcId="{D7530043-17B3-41E8-BF82-D9695725290C}" destId="{B8F255F4-AFC0-4C53-A87F-31BAB0459D6F}" srcOrd="1" destOrd="0" presId="urn:microsoft.com/office/officeart/2005/8/layout/venn1"/>
    <dgm:cxn modelId="{7D264A84-BBCF-4421-9194-85BD9E264F09}" type="presOf" srcId="{D7530043-17B3-41E8-BF82-D9695725290C}" destId="{C98C0246-1BB6-498C-BE9E-D7C8E0A231F7}" srcOrd="0" destOrd="0" presId="urn:microsoft.com/office/officeart/2005/8/layout/venn1"/>
    <dgm:cxn modelId="{1863449A-64E3-4AB7-809C-18676E33731C}" type="presOf" srcId="{6620E5A9-DD27-4AD4-9EBE-41FDB9779910}" destId="{E49C64C5-9997-4595-BD45-CDC93EB3F36E}" srcOrd="0" destOrd="0" presId="urn:microsoft.com/office/officeart/2005/8/layout/venn1"/>
    <dgm:cxn modelId="{714E42C8-91B3-4B00-884C-DBD5C88ACF8D}" type="presOf" srcId="{D0D14B72-8E41-4F67-9F45-BE3B40B6329E}" destId="{2F5B8011-1207-4F72-ADC6-3DABB0DDAD0D}" srcOrd="0" destOrd="0" presId="urn:microsoft.com/office/officeart/2005/8/layout/venn1"/>
    <dgm:cxn modelId="{DCC161CB-E758-468D-863D-5EB86F2FCE5B}" type="presOf" srcId="{B19BAE47-7B98-4A0C-90E5-341F784516D8}" destId="{F011B7AF-D272-4AAE-84DB-63BB5373A17A}" srcOrd="0" destOrd="0" presId="urn:microsoft.com/office/officeart/2005/8/layout/venn1"/>
    <dgm:cxn modelId="{979082F7-B278-409D-8278-283977C6B5A2}" type="presOf" srcId="{6620E5A9-DD27-4AD4-9EBE-41FDB9779910}" destId="{00049F2C-5A5F-4A1B-9200-9E06A633A5E1}" srcOrd="1" destOrd="0" presId="urn:microsoft.com/office/officeart/2005/8/layout/venn1"/>
    <dgm:cxn modelId="{7666B2F7-02A9-4378-AF81-5F4A8F9659B2}" srcId="{D0D14B72-8E41-4F67-9F45-BE3B40B6329E}" destId="{B19BAE47-7B98-4A0C-90E5-341F784516D8}" srcOrd="0" destOrd="0" parTransId="{D8479318-3855-4281-9DC5-14750BE4B2FA}" sibTransId="{0301207E-8BC8-4626-B1F5-4471D628CA34}"/>
    <dgm:cxn modelId="{37525FFB-81E6-4999-86D4-B0B1F6A9DF14}" srcId="{D0D14B72-8E41-4F67-9F45-BE3B40B6329E}" destId="{D7530043-17B3-41E8-BF82-D9695725290C}" srcOrd="2" destOrd="0" parTransId="{D44B7BAC-09AC-4724-A458-4DA1C5DCAA5E}" sibTransId="{FA615DA9-EEF9-4890-B6C5-151E6E64B75C}"/>
    <dgm:cxn modelId="{6FEBEFA6-89A8-4A78-A45E-E168BD26AC97}" type="presParOf" srcId="{2F5B8011-1207-4F72-ADC6-3DABB0DDAD0D}" destId="{F011B7AF-D272-4AAE-84DB-63BB5373A17A}" srcOrd="0" destOrd="0" presId="urn:microsoft.com/office/officeart/2005/8/layout/venn1"/>
    <dgm:cxn modelId="{E33886D8-CAEF-492E-BA6C-265B03B147AA}" type="presParOf" srcId="{2F5B8011-1207-4F72-ADC6-3DABB0DDAD0D}" destId="{6EC8258C-95EA-4498-A1DF-E087981FCC3C}" srcOrd="1" destOrd="0" presId="urn:microsoft.com/office/officeart/2005/8/layout/venn1"/>
    <dgm:cxn modelId="{A2DE5C10-A19B-4B13-A9BB-CB6EA482C8F9}" type="presParOf" srcId="{2F5B8011-1207-4F72-ADC6-3DABB0DDAD0D}" destId="{E49C64C5-9997-4595-BD45-CDC93EB3F36E}" srcOrd="2" destOrd="0" presId="urn:microsoft.com/office/officeart/2005/8/layout/venn1"/>
    <dgm:cxn modelId="{72A426DF-26A9-48C5-B91E-0604918C7256}" type="presParOf" srcId="{2F5B8011-1207-4F72-ADC6-3DABB0DDAD0D}" destId="{00049F2C-5A5F-4A1B-9200-9E06A633A5E1}" srcOrd="3" destOrd="0" presId="urn:microsoft.com/office/officeart/2005/8/layout/venn1"/>
    <dgm:cxn modelId="{FF3AF09F-4DEA-4917-A803-734551F4B814}" type="presParOf" srcId="{2F5B8011-1207-4F72-ADC6-3DABB0DDAD0D}" destId="{C98C0246-1BB6-498C-BE9E-D7C8E0A231F7}" srcOrd="4" destOrd="0" presId="urn:microsoft.com/office/officeart/2005/8/layout/venn1"/>
    <dgm:cxn modelId="{492E4F06-E340-4A42-87F6-66EC7F39D88C}" type="presParOf" srcId="{2F5B8011-1207-4F72-ADC6-3DABB0DDAD0D}" destId="{B8F255F4-AFC0-4C53-A87F-31BAB0459D6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5336C-5BE7-49C9-BE0E-CBC80F02CF71}">
      <dsp:nvSpPr>
        <dsp:cNvPr id="0" name=""/>
        <dsp:cNvSpPr/>
      </dsp:nvSpPr>
      <dsp:spPr>
        <a:xfrm>
          <a:off x="225060" y="205377"/>
          <a:ext cx="9765318" cy="1475262"/>
        </a:xfrm>
        <a:prstGeom prst="rightArrow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0C140-A670-42C0-B266-9CA4758C5762}">
      <dsp:nvSpPr>
        <dsp:cNvPr id="0" name=""/>
        <dsp:cNvSpPr/>
      </dsp:nvSpPr>
      <dsp:spPr>
        <a:xfrm>
          <a:off x="29741" y="1687897"/>
          <a:ext cx="3319982" cy="1970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 costs non existent, a by-product of conventional production. Does this make the data asset less valuable?</a:t>
          </a:r>
        </a:p>
      </dsp:txBody>
      <dsp:txXfrm>
        <a:off x="125946" y="1784102"/>
        <a:ext cx="3127572" cy="1778350"/>
      </dsp:txXfrm>
    </dsp:sp>
    <dsp:sp modelId="{ED6C6150-CF3C-4B86-8B58-9DA016144419}">
      <dsp:nvSpPr>
        <dsp:cNvPr id="0" name=""/>
        <dsp:cNvSpPr/>
      </dsp:nvSpPr>
      <dsp:spPr>
        <a:xfrm>
          <a:off x="3497263" y="1678654"/>
          <a:ext cx="3319982" cy="1970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OPs are purchased, minimal or no labor and capital involved, it is a simple </a:t>
          </a:r>
          <a:r>
            <a:rPr lang="en-US" sz="2000" b="0" kern="1200" dirty="0">
              <a:solidFill>
                <a:schemeClr val="bg1"/>
              </a:solidFill>
            </a:rPr>
            <a:t>transaction </a:t>
          </a:r>
        </a:p>
      </dsp:txBody>
      <dsp:txXfrm>
        <a:off x="3593468" y="1774859"/>
        <a:ext cx="3127572" cy="1778350"/>
      </dsp:txXfrm>
    </dsp:sp>
    <dsp:sp modelId="{38DBDFDA-D144-4D49-B30A-A43AB17638F2}">
      <dsp:nvSpPr>
        <dsp:cNvPr id="0" name=""/>
        <dsp:cNvSpPr/>
      </dsp:nvSpPr>
      <dsp:spPr>
        <a:xfrm>
          <a:off x="6994526" y="1687897"/>
          <a:ext cx="3319982" cy="1970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OPs accessed due to  creation of new platforms, this involves complex research, as well as significant labor and capital required as input</a:t>
          </a:r>
        </a:p>
      </dsp:txBody>
      <dsp:txXfrm>
        <a:off x="7090731" y="1784102"/>
        <a:ext cx="3127572" cy="1778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1B7AF-D272-4AAE-84DB-63BB5373A17A}">
      <dsp:nvSpPr>
        <dsp:cNvPr id="0" name=""/>
        <dsp:cNvSpPr/>
      </dsp:nvSpPr>
      <dsp:spPr>
        <a:xfrm>
          <a:off x="2034505" y="453438"/>
          <a:ext cx="4000076" cy="2005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Data</a:t>
          </a:r>
        </a:p>
      </dsp:txBody>
      <dsp:txXfrm>
        <a:off x="2567848" y="804380"/>
        <a:ext cx="2933389" cy="902422"/>
      </dsp:txXfrm>
    </dsp:sp>
    <dsp:sp modelId="{E49C64C5-9997-4595-BD45-CDC93EB3F36E}">
      <dsp:nvSpPr>
        <dsp:cNvPr id="0" name=""/>
        <dsp:cNvSpPr/>
      </dsp:nvSpPr>
      <dsp:spPr>
        <a:xfrm>
          <a:off x="3530176" y="1278823"/>
          <a:ext cx="3287623" cy="2173774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Software</a:t>
          </a:r>
        </a:p>
      </dsp:txBody>
      <dsp:txXfrm>
        <a:off x="4535641" y="1840382"/>
        <a:ext cx="1972574" cy="1195575"/>
      </dsp:txXfrm>
    </dsp:sp>
    <dsp:sp modelId="{C98C0246-1BB6-498C-BE9E-D7C8E0A231F7}">
      <dsp:nvSpPr>
        <dsp:cNvPr id="0" name=""/>
        <dsp:cNvSpPr/>
      </dsp:nvSpPr>
      <dsp:spPr>
        <a:xfrm>
          <a:off x="797839" y="681751"/>
          <a:ext cx="3063763" cy="1662181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Databases</a:t>
          </a:r>
        </a:p>
      </dsp:txBody>
      <dsp:txXfrm>
        <a:off x="1086343" y="1111148"/>
        <a:ext cx="1838257" cy="91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5A00C8A-52E0-4FEA-BC21-2FA9BE7286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5A00C8A-52E0-4FEA-BC21-2FA9BE7286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AC32C8-2D5E-4385-9FA0-1C61FE0FCA4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40281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5A00C8A-52E0-4FEA-BC21-2FA9BE7286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5AC32C8-2D5E-4385-9FA0-1C61FE0FC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7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5A00C8A-52E0-4FEA-BC21-2FA9BE7286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AC32C8-2D5E-4385-9FA0-1C61FE0FC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3127" y="2373885"/>
            <a:ext cx="8400000" cy="1246495"/>
          </a:xfrm>
        </p:spPr>
        <p:txBody>
          <a:bodyPr/>
          <a:lstStyle/>
          <a:p>
            <a:r>
              <a:rPr lang="en-GB" cap="none" dirty="0"/>
              <a:t>An update on recording of Data as capital 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640" y="3620380"/>
            <a:ext cx="8400000" cy="34881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6618" y="5301672"/>
            <a:ext cx="623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Group of Experts on National Accounts 2021</a:t>
            </a:r>
            <a:r>
              <a:rPr lang="en-GB" u="sng" dirty="0">
                <a:solidFill>
                  <a:schemeClr val="bg1"/>
                </a:solidFill>
              </a:rPr>
              <a:t>, 18 May, 2021</a:t>
            </a:r>
          </a:p>
          <a:p>
            <a:r>
              <a:rPr lang="en-GB" dirty="0">
                <a:solidFill>
                  <a:schemeClr val="bg1"/>
                </a:solidFill>
              </a:rPr>
              <a:t>John Mitchell</a:t>
            </a:r>
          </a:p>
        </p:txBody>
      </p:sp>
    </p:spTree>
    <p:extLst>
      <p:ext uri="{BB962C8B-B14F-4D97-AF65-F5344CB8AC3E}">
        <p14:creationId xmlns:p14="http://schemas.microsoft.com/office/powerpoint/2010/main" val="391202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0508" y="1260000"/>
            <a:ext cx="10649528" cy="761780"/>
          </a:xfrm>
        </p:spPr>
        <p:txBody>
          <a:bodyPr>
            <a:normAutofit/>
          </a:bodyPr>
          <a:lstStyle/>
          <a:p>
            <a:r>
              <a:rPr lang="en-US" dirty="0"/>
              <a:t>Are all OP procurement costs created equal?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OP procurement costs </a:t>
            </a:r>
            <a:r>
              <a:rPr lang="en-GB" sz="2000" dirty="0"/>
              <a:t>(Additional considerations)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89392358"/>
              </p:ext>
            </p:extLst>
          </p:nvPr>
        </p:nvGraphicFramePr>
        <p:xfrm>
          <a:off x="840508" y="1597891"/>
          <a:ext cx="10314509" cy="492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0325" y="2274182"/>
            <a:ext cx="8936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Level of production and/or resources  required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0982" y="5107709"/>
            <a:ext cx="1330036" cy="600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380509" y="5828145"/>
            <a:ext cx="5375564" cy="8260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Value of data asset potentially unrelated to the level of production associated with gaining access.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48218" y="5107709"/>
            <a:ext cx="18473" cy="600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989455" y="5107709"/>
            <a:ext cx="932872" cy="600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63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4873" y="1602000"/>
            <a:ext cx="5781963" cy="464178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The OP procurement costs </a:t>
            </a:r>
            <a:r>
              <a:rPr lang="en-GB" sz="2800" b="1" dirty="0">
                <a:solidFill>
                  <a:schemeClr val="bg1"/>
                </a:solidFill>
              </a:rPr>
              <a:t>often have a second benefit</a:t>
            </a:r>
            <a:r>
              <a:rPr lang="en-GB" sz="2800" dirty="0">
                <a:solidFill>
                  <a:schemeClr val="bg1"/>
                </a:solidFill>
              </a:rPr>
              <a:t>, </a:t>
            </a:r>
            <a:r>
              <a:rPr lang="en-GB" sz="2800" dirty="0"/>
              <a:t>on top of the access they provide.</a:t>
            </a:r>
          </a:p>
          <a:p>
            <a:pPr marL="0" indent="0">
              <a:buNone/>
            </a:pPr>
            <a:r>
              <a:rPr lang="en-GB" sz="2400" u="sng" dirty="0"/>
              <a:t>Example</a:t>
            </a:r>
          </a:p>
          <a:p>
            <a:r>
              <a:rPr lang="en-GB" dirty="0"/>
              <a:t>Is the main point of social media assets to: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produce data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produce advertising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OP procurement costs </a:t>
            </a:r>
            <a:br>
              <a:rPr lang="en-GB" b="1" dirty="0"/>
            </a:br>
            <a:r>
              <a:rPr lang="en-GB" sz="2400" dirty="0"/>
              <a:t>(Additional considerations)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074" y="16020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983" y="3922891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000" y="4087125"/>
            <a:ext cx="3158692" cy="19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481588"/>
              </p:ext>
            </p:extLst>
          </p:nvPr>
        </p:nvGraphicFramePr>
        <p:xfrm>
          <a:off x="5283200" y="1865745"/>
          <a:ext cx="8155709" cy="34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OP procurement costs </a:t>
            </a:r>
            <a:br>
              <a:rPr lang="en-GB" b="1" dirty="0"/>
            </a:br>
            <a:r>
              <a:rPr lang="en-GB" sz="2400" dirty="0"/>
              <a:t>(Additional considerations)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8836" y="1662545"/>
            <a:ext cx="5430981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Many of the costs are likely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u="sng" dirty="0">
                <a:solidFill>
                  <a:schemeClr val="bg1"/>
                </a:solidFill>
              </a:rPr>
              <a:t>already captured </a:t>
            </a:r>
          </a:p>
          <a:p>
            <a:r>
              <a:rPr lang="en-GB" sz="2800" dirty="0"/>
              <a:t>in other assets.</a:t>
            </a:r>
          </a:p>
          <a:p>
            <a:endParaRPr lang="en-GB" sz="28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R &amp; D,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Software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Databases</a:t>
            </a:r>
          </a:p>
          <a:p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626945" y="5318345"/>
            <a:ext cx="55141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How to separate?</a:t>
            </a:r>
          </a:p>
          <a:p>
            <a:r>
              <a:rPr lang="en-GB" sz="3200" dirty="0">
                <a:solidFill>
                  <a:srgbClr val="FF0000"/>
                </a:solidFill>
              </a:rPr>
              <a:t>Which asset takes “priority”?</a:t>
            </a:r>
          </a:p>
        </p:txBody>
      </p:sp>
    </p:spTree>
    <p:extLst>
      <p:ext uri="{BB962C8B-B14F-4D97-AF65-F5344CB8AC3E}">
        <p14:creationId xmlns:p14="http://schemas.microsoft.com/office/powerpoint/2010/main" val="57478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Is it </a:t>
            </a:r>
            <a:r>
              <a:rPr lang="en-GB" b="1" dirty="0">
                <a:solidFill>
                  <a:schemeClr val="tx2"/>
                </a:solidFill>
              </a:rPr>
              <a:t>easier to leave OP procurement costs out? </a:t>
            </a:r>
          </a:p>
          <a:p>
            <a:r>
              <a:rPr lang="en-GB" dirty="0"/>
              <a:t>If we do so, are we ignoring </a:t>
            </a:r>
            <a:r>
              <a:rPr lang="en-GB" b="1" dirty="0">
                <a:solidFill>
                  <a:schemeClr val="tx2"/>
                </a:solidFill>
              </a:rPr>
              <a:t>where the value comes from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000" dirty="0"/>
              <a:t>These costs are likely to </a:t>
            </a:r>
            <a:r>
              <a:rPr lang="en-GB" sz="3000" b="1" dirty="0">
                <a:solidFill>
                  <a:schemeClr val="tx2"/>
                </a:solidFill>
              </a:rPr>
              <a:t>become more fundamental </a:t>
            </a:r>
            <a:r>
              <a:rPr lang="en-GB" sz="3000" dirty="0"/>
              <a:t>to the creation of a data asset.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costs to include?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9983" y="3125936"/>
            <a:ext cx="9106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“access to capital is no longer the biggest problem for startups. It is access to data.”</a:t>
            </a:r>
            <a:endParaRPr lang="en-GB" sz="3600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12145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2000"/>
            <a:ext cx="11244727" cy="4525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As well as which costs to include, there remains additional considerations before any final guidance can take place. 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tx2"/>
                </a:solidFill>
              </a:rPr>
              <a:t>How is data sold?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Provision of a service, sale of an asset, license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tx2"/>
                </a:solidFill>
              </a:rPr>
              <a:t>Is data entirely a produced asset?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Could the expenditure on OP procurement be considered a proxy amount for a </a:t>
            </a:r>
            <a:r>
              <a:rPr lang="en-US" u="sng" dirty="0"/>
              <a:t>non-produced</a:t>
            </a:r>
            <a:r>
              <a:rPr lang="en-US" dirty="0"/>
              <a:t> component of the data asset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tx2"/>
                </a:solidFill>
              </a:rPr>
              <a:t>Confirmation of production and consumption of short-lived data. 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Not all data is used for more than one year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tx2"/>
                </a:solidFill>
              </a:rPr>
              <a:t>Explicit transactions in OP?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Are these a purchase of asset/rent payment/other?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Remaining points for resolution </a:t>
            </a:r>
          </a:p>
        </p:txBody>
      </p:sp>
    </p:spTree>
    <p:extLst>
      <p:ext uri="{BB962C8B-B14F-4D97-AF65-F5344CB8AC3E}">
        <p14:creationId xmlns:p14="http://schemas.microsoft.com/office/powerpoint/2010/main" val="3042513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000" y="2690900"/>
            <a:ext cx="8832000" cy="1515800"/>
          </a:xfrm>
        </p:spPr>
        <p:txBody>
          <a:bodyPr/>
          <a:lstStyle/>
          <a:p>
            <a:r>
              <a:rPr lang="en-GB" sz="7200" cap="none" dirty="0"/>
              <a:t>Thanks</a:t>
            </a:r>
            <a:br>
              <a:rPr lang="en-GB" sz="7200" cap="none" dirty="0"/>
            </a:br>
            <a:br>
              <a:rPr lang="en-GB" dirty="0"/>
            </a:br>
            <a:r>
              <a:rPr lang="en-GB" sz="3600" dirty="0"/>
              <a:t>J</a:t>
            </a:r>
            <a:r>
              <a:rPr lang="en-GB" sz="3600" cap="none" dirty="0"/>
              <a:t>ohn.Mitchell</a:t>
            </a:r>
            <a:r>
              <a:rPr lang="en-GB" sz="3600" dirty="0"/>
              <a:t>@</a:t>
            </a:r>
            <a:r>
              <a:rPr lang="en-GB" sz="3600" cap="none" dirty="0"/>
              <a:t>oecd.org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73189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413165"/>
            <a:ext cx="10958400" cy="50061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b="1" dirty="0">
                <a:solidFill>
                  <a:schemeClr val="tx2"/>
                </a:solidFill>
              </a:rPr>
              <a:t>Preliminary guidance note in 2020</a:t>
            </a:r>
            <a:r>
              <a:rPr lang="en-GB" dirty="0"/>
              <a:t> – presented at UNECE webinars last year.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Generated </a:t>
            </a:r>
            <a:r>
              <a:rPr lang="en-GB" dirty="0">
                <a:solidFill>
                  <a:schemeClr val="tx2"/>
                </a:solidFill>
              </a:rPr>
              <a:t>agreement on several key issues </a:t>
            </a:r>
            <a:r>
              <a:rPr lang="en-GB" dirty="0"/>
              <a:t>(Data can be an asset, it is distinct from the “OPs” that underpin it).</a:t>
            </a:r>
          </a:p>
          <a:p>
            <a:pPr>
              <a:lnSpc>
                <a:spcPct val="110000"/>
              </a:lnSpc>
            </a:pPr>
            <a:r>
              <a:rPr lang="en-GB" b="1" dirty="0">
                <a:solidFill>
                  <a:schemeClr val="tx2"/>
                </a:solidFill>
              </a:rPr>
              <a:t>Updated issues paper presented to AEG in April 2021, </a:t>
            </a:r>
            <a:r>
              <a:rPr lang="en-GB" dirty="0"/>
              <a:t>provided options for several areas: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solidFill>
                  <a:schemeClr val="tx2"/>
                </a:solidFill>
              </a:rPr>
              <a:t>What costs </a:t>
            </a:r>
            <a:r>
              <a:rPr lang="en-GB" dirty="0"/>
              <a:t>associated with “acquiring” data </a:t>
            </a:r>
            <a:r>
              <a:rPr lang="en-GB" dirty="0">
                <a:solidFill>
                  <a:schemeClr val="tx2"/>
                </a:solidFill>
              </a:rPr>
              <a:t>should be included </a:t>
            </a:r>
            <a:r>
              <a:rPr lang="en-GB" dirty="0"/>
              <a:t>in the valuation of the data asset.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The </a:t>
            </a:r>
            <a:r>
              <a:rPr lang="en-GB" dirty="0">
                <a:solidFill>
                  <a:schemeClr val="tx2"/>
                </a:solidFill>
              </a:rPr>
              <a:t>exclusion of OPs </a:t>
            </a:r>
            <a:r>
              <a:rPr lang="en-GB" dirty="0"/>
              <a:t>from the SNA asset boundary.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If </a:t>
            </a:r>
            <a:r>
              <a:rPr lang="en-GB" dirty="0">
                <a:solidFill>
                  <a:schemeClr val="tx2"/>
                </a:solidFill>
              </a:rPr>
              <a:t>any component </a:t>
            </a:r>
            <a:r>
              <a:rPr lang="en-GB" dirty="0"/>
              <a:t>of the data asset should be </a:t>
            </a:r>
            <a:r>
              <a:rPr lang="en-GB" dirty="0">
                <a:solidFill>
                  <a:schemeClr val="tx2"/>
                </a:solidFill>
              </a:rPr>
              <a:t>considered non-produced.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Data as an asset</a:t>
            </a:r>
          </a:p>
        </p:txBody>
      </p:sp>
    </p:spTree>
    <p:extLst>
      <p:ext uri="{BB962C8B-B14F-4D97-AF65-F5344CB8AC3E}">
        <p14:creationId xmlns:p14="http://schemas.microsoft.com/office/powerpoint/2010/main" val="405702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982" y="1357746"/>
            <a:ext cx="11545453" cy="5116944"/>
          </a:xfrm>
        </p:spPr>
        <p:txBody>
          <a:bodyPr>
            <a:normAutofit/>
          </a:bodyPr>
          <a:lstStyle/>
          <a:p>
            <a:r>
              <a:rPr lang="en-GB" dirty="0"/>
              <a:t>Currently there is </a:t>
            </a:r>
            <a:r>
              <a:rPr lang="en-GB" dirty="0">
                <a:solidFill>
                  <a:schemeClr val="tx2"/>
                </a:solidFill>
              </a:rPr>
              <a:t>no final recommendations on a preferred treatment</a:t>
            </a:r>
            <a:r>
              <a:rPr lang="en-GB" dirty="0"/>
              <a:t>, however, there is support for certain </a:t>
            </a:r>
            <a:r>
              <a:rPr lang="it-IT" dirty="0" err="1"/>
              <a:t>principles</a:t>
            </a:r>
            <a:r>
              <a:rPr lang="it-IT" dirty="0"/>
              <a:t>:</a:t>
            </a:r>
          </a:p>
          <a:p>
            <a:pPr lvl="1"/>
            <a:r>
              <a:rPr lang="en-US" dirty="0"/>
              <a:t>A preference for </a:t>
            </a:r>
            <a:r>
              <a:rPr lang="en-US" b="1" u="sng" dirty="0"/>
              <a:t>a “prudent” estimation methodology </a:t>
            </a:r>
            <a:r>
              <a:rPr lang="en-US" dirty="0"/>
              <a:t>for any produced data asset, </a:t>
            </a:r>
            <a:r>
              <a:rPr lang="en-US" dirty="0">
                <a:solidFill>
                  <a:schemeClr val="tx2"/>
                </a:solidFill>
              </a:rPr>
              <a:t>no significant or open-ended changes to GFCF and GDP.</a:t>
            </a:r>
            <a:endParaRPr lang="en-GB" dirty="0">
              <a:solidFill>
                <a:schemeClr val="tx2"/>
              </a:solidFill>
            </a:endParaRPr>
          </a:p>
          <a:p>
            <a:pPr lvl="1"/>
            <a:r>
              <a:rPr lang="en-US" dirty="0"/>
              <a:t>A preference for </a:t>
            </a:r>
            <a:r>
              <a:rPr lang="en-US" b="1" u="sng" dirty="0"/>
              <a:t>no extension of the production boundary</a:t>
            </a:r>
            <a:r>
              <a:rPr lang="en-US" dirty="0"/>
              <a:t>, when it comes to the emergence of OPs, especially </a:t>
            </a:r>
            <a:r>
              <a:rPr lang="en-US" dirty="0">
                <a:solidFill>
                  <a:schemeClr val="tx2"/>
                </a:solidFill>
              </a:rPr>
              <a:t>within the household sector.</a:t>
            </a:r>
            <a:endParaRPr lang="en-GB" dirty="0">
              <a:solidFill>
                <a:schemeClr val="tx2"/>
              </a:solidFill>
            </a:endParaRPr>
          </a:p>
          <a:p>
            <a:pPr lvl="1"/>
            <a:r>
              <a:rPr lang="en-US" dirty="0"/>
              <a:t>A preference for a </a:t>
            </a:r>
            <a:r>
              <a:rPr lang="en-US" b="1" u="sng" dirty="0"/>
              <a:t>practically feasible methodology</a:t>
            </a:r>
            <a:r>
              <a:rPr lang="en-US" dirty="0"/>
              <a:t>, when it comes to implementation.</a:t>
            </a:r>
            <a:endParaRPr lang="en-GB" dirty="0"/>
          </a:p>
          <a:p>
            <a:pPr lvl="1">
              <a:lnSpc>
                <a:spcPct val="12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Guiding principles for the recording of Data</a:t>
            </a:r>
          </a:p>
        </p:txBody>
      </p:sp>
    </p:spTree>
    <p:extLst>
      <p:ext uri="{BB962C8B-B14F-4D97-AF65-F5344CB8AC3E}">
        <p14:creationId xmlns:p14="http://schemas.microsoft.com/office/powerpoint/2010/main" val="230429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563" y="1509382"/>
            <a:ext cx="11092873" cy="4965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Current working definition for measurement 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800" dirty="0"/>
              <a:t>“Data is information content that is produced by </a:t>
            </a:r>
            <a:r>
              <a:rPr lang="en-US" sz="2800" b="1" dirty="0">
                <a:solidFill>
                  <a:schemeClr val="tx2"/>
                </a:solidFill>
              </a:rPr>
              <a:t>accessing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tx2"/>
                </a:solidFill>
              </a:rPr>
              <a:t>observing</a:t>
            </a:r>
            <a:r>
              <a:rPr lang="en-US" sz="2800" dirty="0"/>
              <a:t> phenomena; and </a:t>
            </a:r>
            <a:r>
              <a:rPr lang="en-US" sz="2800" b="1" dirty="0">
                <a:solidFill>
                  <a:schemeClr val="tx2"/>
                </a:solidFill>
              </a:rPr>
              <a:t>recording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b="1" dirty="0">
                <a:solidFill>
                  <a:schemeClr val="tx2"/>
                </a:solidFill>
              </a:rPr>
              <a:t>organizing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chemeClr val="tx2"/>
                </a:solidFill>
              </a:rPr>
              <a:t>storing </a:t>
            </a:r>
            <a:r>
              <a:rPr lang="en-US" sz="2800" dirty="0"/>
              <a:t>information elements from these phenomena in a digital format, which can be accessed electronically for reference or processing”</a:t>
            </a:r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400" dirty="0">
                <a:solidFill>
                  <a:schemeClr val="tx2"/>
                </a:solidFill>
              </a:rPr>
              <a:t>Everyone creates phenomena (people, economic units, nature)</a:t>
            </a:r>
          </a:p>
          <a:p>
            <a:pPr marL="742500" lvl="1" indent="-342900"/>
            <a:r>
              <a:rPr lang="en-US" sz="2000" dirty="0"/>
              <a:t>Not considered production in the national accounts, now or in the future.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Some units produce data from this phenomena </a:t>
            </a:r>
          </a:p>
          <a:p>
            <a:pPr marL="742500" lvl="1" indent="-342900"/>
            <a:r>
              <a:rPr lang="en-US" sz="2000" dirty="0"/>
              <a:t>Not considered production now, but likely in the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Definition of Data</a:t>
            </a:r>
          </a:p>
        </p:txBody>
      </p:sp>
    </p:spTree>
    <p:extLst>
      <p:ext uri="{BB962C8B-B14F-4D97-AF65-F5344CB8AC3E}">
        <p14:creationId xmlns:p14="http://schemas.microsoft.com/office/powerpoint/2010/main" val="266084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OP – Data pathway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1787"/>
            <a:ext cx="11203709" cy="481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1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2000"/>
            <a:ext cx="11189309" cy="4525200"/>
          </a:xfrm>
        </p:spPr>
        <p:txBody>
          <a:bodyPr>
            <a:normAutofit/>
          </a:bodyPr>
          <a:lstStyle/>
          <a:p>
            <a:r>
              <a:rPr lang="en-GB" dirty="0"/>
              <a:t>Very </a:t>
            </a:r>
            <a:r>
              <a:rPr lang="en-GB" b="1" dirty="0">
                <a:solidFill>
                  <a:schemeClr val="tx2"/>
                </a:solidFill>
              </a:rPr>
              <a:t>limited information on market price </a:t>
            </a:r>
            <a:r>
              <a:rPr lang="en-GB" dirty="0"/>
              <a:t>of data or the value of accessing OPs.</a:t>
            </a:r>
          </a:p>
          <a:p>
            <a:r>
              <a:rPr lang="en-GB" b="1" dirty="0">
                <a:solidFill>
                  <a:schemeClr val="tx2"/>
                </a:solidFill>
              </a:rPr>
              <a:t>Sum-of-cost seen as most likely</a:t>
            </a:r>
            <a:r>
              <a:rPr lang="en-GB" dirty="0"/>
              <a:t> valuation method (already in use for R &amp; D and other IPP) </a:t>
            </a:r>
          </a:p>
          <a:p>
            <a:r>
              <a:rPr lang="en-GB" b="1" dirty="0">
                <a:solidFill>
                  <a:schemeClr val="tx2"/>
                </a:solidFill>
              </a:rPr>
              <a:t>Preliminary sum-of-cost work </a:t>
            </a:r>
            <a:r>
              <a:rPr lang="en-GB" dirty="0"/>
              <a:t>using specific occupations and other intermediate costs to value data assets </a:t>
            </a:r>
            <a:r>
              <a:rPr lang="en-GB" b="1" dirty="0">
                <a:solidFill>
                  <a:schemeClr val="tx2"/>
                </a:solidFill>
              </a:rPr>
              <a:t>already exists </a:t>
            </a:r>
            <a:r>
              <a:rPr lang="en-GB" dirty="0"/>
              <a:t>(Canada, USA and others)</a:t>
            </a:r>
          </a:p>
          <a:p>
            <a:r>
              <a:rPr lang="en-GB" sz="3600" b="1" u="sng" dirty="0"/>
              <a:t>Conceptually, what costs should be included?</a:t>
            </a:r>
            <a:r>
              <a:rPr lang="en-GB" sz="3600" b="1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How to value data</a:t>
            </a:r>
          </a:p>
        </p:txBody>
      </p:sp>
    </p:spTree>
    <p:extLst>
      <p:ext uri="{BB962C8B-B14F-4D97-AF65-F5344CB8AC3E}">
        <p14:creationId xmlns:p14="http://schemas.microsoft.com/office/powerpoint/2010/main" val="331686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000" y="3165388"/>
            <a:ext cx="8832000" cy="566822"/>
          </a:xfrm>
        </p:spPr>
        <p:txBody>
          <a:bodyPr/>
          <a:lstStyle/>
          <a:p>
            <a:r>
              <a:rPr lang="en-GB" dirty="0"/>
              <a:t>What costs to include</a:t>
            </a:r>
          </a:p>
        </p:txBody>
      </p:sp>
    </p:spTree>
    <p:extLst>
      <p:ext uri="{BB962C8B-B14F-4D97-AF65-F5344CB8AC3E}">
        <p14:creationId xmlns:p14="http://schemas.microsoft.com/office/powerpoint/2010/main" val="1051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477818"/>
            <a:ext cx="11235492" cy="52185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i="1" dirty="0"/>
              <a:t>“Data is information content that is produced by </a:t>
            </a:r>
            <a:r>
              <a:rPr lang="en-US" b="1" i="1" dirty="0">
                <a:solidFill>
                  <a:schemeClr val="accent6"/>
                </a:solidFill>
              </a:rPr>
              <a:t>accessing &amp; observing phenomena </a:t>
            </a:r>
            <a:r>
              <a:rPr lang="en-US" i="1" dirty="0"/>
              <a:t>and </a:t>
            </a:r>
            <a:r>
              <a:rPr lang="en-US" b="1" i="1" dirty="0">
                <a:solidFill>
                  <a:srgbClr val="00B050"/>
                </a:solidFill>
              </a:rPr>
              <a:t>recording, organizing and storing</a:t>
            </a:r>
            <a:r>
              <a:rPr lang="en-US" i="1" dirty="0"/>
              <a:t> information elements from these observable phenomena in a digital format, which can be accessed electronically for </a:t>
            </a:r>
            <a:r>
              <a:rPr lang="en-US" b="1" i="1" dirty="0">
                <a:solidFill>
                  <a:srgbClr val="00B050"/>
                </a:solidFill>
              </a:rPr>
              <a:t>reference or processing</a:t>
            </a:r>
            <a:r>
              <a:rPr lang="en-US" i="1" dirty="0"/>
              <a:t>”</a:t>
            </a: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B050"/>
                </a:solidFill>
              </a:rPr>
              <a:t>Recording and processing costs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appears consensus that these should be considered as an act of production. 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chemeClr val="accent6"/>
                </a:solidFill>
              </a:rPr>
              <a:t>OP procurement costs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Current SNA explicitly states to </a:t>
            </a:r>
            <a:r>
              <a:rPr lang="en-US" b="1" u="sng" dirty="0"/>
              <a:t>exclude</a:t>
            </a:r>
            <a:r>
              <a:rPr lang="en-US" dirty="0"/>
              <a:t>  “the cost of acquiring or producing the data”.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previous TT GN stated that the value of own account data should </a:t>
            </a:r>
            <a:r>
              <a:rPr lang="en-US" b="1" u="sng" dirty="0"/>
              <a:t>include</a:t>
            </a:r>
            <a:r>
              <a:rPr lang="en-US" i="1" dirty="0"/>
              <a:t> </a:t>
            </a:r>
            <a:r>
              <a:rPr lang="en-US" dirty="0"/>
              <a:t>“the costs of collecting or acquiring observable phenomena”. </a:t>
            </a:r>
          </a:p>
          <a:p>
            <a:pPr lvl="1" algn="ctr">
              <a:lnSpc>
                <a:spcPct val="120000"/>
              </a:lnSpc>
            </a:pPr>
            <a:r>
              <a:rPr lang="en-GB" dirty="0">
                <a:solidFill>
                  <a:srgbClr val="FF0000"/>
                </a:solidFill>
              </a:rPr>
              <a:t>How do firms access the phenomena? </a:t>
            </a:r>
          </a:p>
          <a:p>
            <a:pPr lvl="1" algn="ctr">
              <a:lnSpc>
                <a:spcPct val="120000"/>
              </a:lnSpc>
            </a:pPr>
            <a:r>
              <a:rPr lang="en-GB" dirty="0">
                <a:solidFill>
                  <a:srgbClr val="FF0000"/>
                </a:solidFill>
              </a:rPr>
              <a:t>What does access costs actually mean?</a:t>
            </a:r>
          </a:p>
          <a:p>
            <a:pPr lvl="1" algn="ctr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 Which is right choice?</a:t>
            </a:r>
            <a:endParaRPr lang="en-GB" dirty="0">
              <a:solidFill>
                <a:srgbClr val="FF0000"/>
              </a:solidFill>
            </a:endParaRPr>
          </a:p>
          <a:p>
            <a:pPr lvl="1" algn="ctr">
              <a:lnSpc>
                <a:spcPct val="120000"/>
              </a:lnSpc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Delineating costs of producing data</a:t>
            </a:r>
          </a:p>
        </p:txBody>
      </p:sp>
    </p:spTree>
    <p:extLst>
      <p:ext uri="{BB962C8B-B14F-4D97-AF65-F5344CB8AC3E}">
        <p14:creationId xmlns:p14="http://schemas.microsoft.com/office/powerpoint/2010/main" val="263014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2000"/>
            <a:ext cx="11133891" cy="4525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/>
              <a:t>Three basic ways in which firms acquire (access to) OPs:</a:t>
            </a:r>
          </a:p>
          <a:p>
            <a:pPr lvl="0"/>
            <a:r>
              <a:rPr lang="en-GB" b="1" dirty="0"/>
              <a:t>In exchange for free services</a:t>
            </a:r>
            <a:r>
              <a:rPr lang="en-GB" dirty="0"/>
              <a:t>; </a:t>
            </a:r>
            <a:r>
              <a:rPr lang="en-GB" dirty="0">
                <a:solidFill>
                  <a:srgbClr val="FF0000"/>
                </a:solidFill>
              </a:rPr>
              <a:t>(lots of access costs)</a:t>
            </a:r>
          </a:p>
          <a:p>
            <a:pPr lvl="1"/>
            <a:r>
              <a:rPr lang="en-GB" sz="2400" dirty="0"/>
              <a:t>Social media, free phone apps </a:t>
            </a:r>
          </a:p>
          <a:p>
            <a:r>
              <a:rPr lang="en-GB" b="1" dirty="0"/>
              <a:t>By explicitly purchasing them; </a:t>
            </a:r>
            <a:r>
              <a:rPr lang="en-GB" dirty="0">
                <a:solidFill>
                  <a:srgbClr val="FFC000"/>
                </a:solidFill>
              </a:rPr>
              <a:t>(some access costs)</a:t>
            </a:r>
            <a:endParaRPr lang="en-GB" b="1" dirty="0">
              <a:solidFill>
                <a:srgbClr val="FFC000"/>
              </a:solidFill>
            </a:endParaRPr>
          </a:p>
          <a:p>
            <a:pPr lvl="1"/>
            <a:r>
              <a:rPr lang="en-GB" sz="2400" dirty="0" err="1"/>
              <a:t>Coinout</a:t>
            </a:r>
            <a:r>
              <a:rPr lang="en-GB" sz="2400" dirty="0"/>
              <a:t>, Amazon, consumer research</a:t>
            </a:r>
          </a:p>
          <a:p>
            <a:pPr lvl="0"/>
            <a:r>
              <a:rPr lang="en-GB" b="1" dirty="0"/>
              <a:t>As a by-product of the primary production process. </a:t>
            </a:r>
            <a:r>
              <a:rPr lang="en-GB" dirty="0">
                <a:solidFill>
                  <a:srgbClr val="00B050"/>
                </a:solidFill>
              </a:rPr>
              <a:t>(minimal or even no access costs)</a:t>
            </a:r>
          </a:p>
          <a:p>
            <a:pPr lvl="1"/>
            <a:r>
              <a:rPr lang="en-GB" sz="2400" dirty="0"/>
              <a:t>Retail, financial services, logistics (this may include additional recording devices inserted on finished products)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Obtaining access to OP</a:t>
            </a:r>
          </a:p>
        </p:txBody>
      </p:sp>
    </p:spTree>
    <p:extLst>
      <p:ext uri="{BB962C8B-B14F-4D97-AF65-F5344CB8AC3E}">
        <p14:creationId xmlns:p14="http://schemas.microsoft.com/office/powerpoint/2010/main" val="718287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3591</TotalTime>
  <Words>948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Helvetica 65 Medium</vt:lpstr>
      <vt:lpstr>Arial</vt:lpstr>
      <vt:lpstr>Georgia</vt:lpstr>
      <vt:lpstr>OECD_English_white</vt:lpstr>
      <vt:lpstr>An update on recording of Data as capital formation</vt:lpstr>
      <vt:lpstr>Data as an asset</vt:lpstr>
      <vt:lpstr>Guiding principles for the recording of Data</vt:lpstr>
      <vt:lpstr>Definition of Data</vt:lpstr>
      <vt:lpstr>The OP – Data pathway</vt:lpstr>
      <vt:lpstr>How to value data</vt:lpstr>
      <vt:lpstr>What costs to include</vt:lpstr>
      <vt:lpstr>Delineating costs of producing data</vt:lpstr>
      <vt:lpstr>Obtaining access to OP</vt:lpstr>
      <vt:lpstr>OP procurement costs (Additional considerations)</vt:lpstr>
      <vt:lpstr>OP procurement costs  (Additional considerations)</vt:lpstr>
      <vt:lpstr>OP procurement costs  (Additional considerations)</vt:lpstr>
      <vt:lpstr>What costs to include?</vt:lpstr>
      <vt:lpstr>Remaining points for resolution </vt:lpstr>
      <vt:lpstr>Thanks  John.Mitchell@oecd.org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John, SDD/NAD</dc:creator>
  <cp:lastModifiedBy>Oleksandr SVIRCHEVSKYY</cp:lastModifiedBy>
  <cp:revision>93</cp:revision>
  <dcterms:created xsi:type="dcterms:W3CDTF">2021-03-16T10:14:10Z</dcterms:created>
  <dcterms:modified xsi:type="dcterms:W3CDTF">2021-05-07T09:53:57Z</dcterms:modified>
</cp:coreProperties>
</file>