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0058400" cy="7772400"/>
  <p:notesSz cx="10058400" cy="7772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00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767582" y="3139693"/>
            <a:ext cx="2523235" cy="6356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80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14/05/21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98989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14/05/21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98989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80076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14/05/21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98989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14/05/21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98989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14/05/21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98989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457200" y="457200"/>
            <a:ext cx="9144000" cy="685800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96772" y="2061464"/>
            <a:ext cx="7864855" cy="11226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80187" y="1922293"/>
            <a:ext cx="6697345" cy="51288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19856" y="7228332"/>
            <a:ext cx="3218688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14/05/21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859011" y="6820154"/>
            <a:ext cx="230504" cy="177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898989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mailto:dylan.rassier@bea.gov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57200" y="457200"/>
            <a:ext cx="9144000" cy="6858000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076575" marR="5080" indent="-3064510">
              <a:lnSpc>
                <a:spcPct val="100000"/>
              </a:lnSpc>
              <a:spcBef>
                <a:spcPts val="100"/>
              </a:spcBef>
            </a:pPr>
            <a:r>
              <a:rPr spc="-15" dirty="0"/>
              <a:t>Update </a:t>
            </a:r>
            <a:r>
              <a:rPr spc="-5" dirty="0"/>
              <a:t>on the </a:t>
            </a:r>
            <a:r>
              <a:rPr spc="-40" dirty="0"/>
              <a:t>Treatment </a:t>
            </a:r>
            <a:r>
              <a:rPr spc="-5" dirty="0"/>
              <a:t>of </a:t>
            </a:r>
            <a:r>
              <a:rPr spc="-10" dirty="0"/>
              <a:t>“Free” Digital </a:t>
            </a:r>
            <a:r>
              <a:rPr spc="-800" dirty="0"/>
              <a:t> </a:t>
            </a:r>
            <a:r>
              <a:rPr spc="-15" dirty="0"/>
              <a:t>Products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835655" y="3713480"/>
            <a:ext cx="4311015" cy="452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15" dirty="0">
                <a:latin typeface="Calibri"/>
                <a:cs typeface="Calibri"/>
              </a:rPr>
              <a:t>Presented</a:t>
            </a:r>
            <a:r>
              <a:rPr sz="2800" spc="-2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by</a:t>
            </a:r>
            <a:r>
              <a:rPr sz="2800" spc="-1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Dylan</a:t>
            </a:r>
            <a:r>
              <a:rPr sz="2800" spc="-2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G.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Rassier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701038" y="5381497"/>
            <a:ext cx="6656070" cy="18580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909955" marR="977900" algn="ctr">
              <a:lnSpc>
                <a:spcPct val="100000"/>
              </a:lnSpc>
              <a:spcBef>
                <a:spcPts val="95"/>
              </a:spcBef>
            </a:pPr>
            <a:r>
              <a:rPr sz="2000" spc="-10" dirty="0">
                <a:solidFill>
                  <a:srgbClr val="898989"/>
                </a:solidFill>
                <a:latin typeface="Calibri"/>
                <a:cs typeface="Calibri"/>
              </a:rPr>
              <a:t>UNECE</a:t>
            </a:r>
            <a:r>
              <a:rPr sz="2000" spc="-15" dirty="0">
                <a:solidFill>
                  <a:srgbClr val="898989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898989"/>
                </a:solidFill>
                <a:latin typeface="Calibri"/>
                <a:cs typeface="Calibri"/>
              </a:rPr>
              <a:t>Group</a:t>
            </a:r>
            <a:r>
              <a:rPr sz="2000" spc="-5" dirty="0">
                <a:solidFill>
                  <a:srgbClr val="898989"/>
                </a:solidFill>
                <a:latin typeface="Calibri"/>
                <a:cs typeface="Calibri"/>
              </a:rPr>
              <a:t> of Experts</a:t>
            </a:r>
            <a:r>
              <a:rPr sz="2000" spc="15" dirty="0">
                <a:solidFill>
                  <a:srgbClr val="898989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898989"/>
                </a:solidFill>
                <a:latin typeface="Calibri"/>
                <a:cs typeface="Calibri"/>
              </a:rPr>
              <a:t>on National</a:t>
            </a:r>
            <a:r>
              <a:rPr sz="2000" dirty="0">
                <a:solidFill>
                  <a:srgbClr val="898989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898989"/>
                </a:solidFill>
                <a:latin typeface="Calibri"/>
                <a:cs typeface="Calibri"/>
              </a:rPr>
              <a:t>Accounts </a:t>
            </a:r>
            <a:r>
              <a:rPr sz="2000" spc="-434" dirty="0">
                <a:solidFill>
                  <a:srgbClr val="898989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898989"/>
                </a:solidFill>
                <a:latin typeface="Calibri"/>
                <a:cs typeface="Calibri"/>
              </a:rPr>
              <a:t>Virtual</a:t>
            </a:r>
            <a:r>
              <a:rPr sz="2000" spc="15" dirty="0">
                <a:solidFill>
                  <a:srgbClr val="898989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898989"/>
                </a:solidFill>
                <a:latin typeface="Calibri"/>
                <a:cs typeface="Calibri"/>
              </a:rPr>
              <a:t>Meeting</a:t>
            </a:r>
            <a:endParaRPr sz="2000">
              <a:latin typeface="Calibri"/>
              <a:cs typeface="Calibri"/>
            </a:endParaRPr>
          </a:p>
          <a:p>
            <a:pPr marR="68580" algn="ctr">
              <a:lnSpc>
                <a:spcPct val="100000"/>
              </a:lnSpc>
            </a:pPr>
            <a:r>
              <a:rPr sz="2000" spc="-15" dirty="0">
                <a:solidFill>
                  <a:srgbClr val="898989"/>
                </a:solidFill>
                <a:latin typeface="Calibri"/>
                <a:cs typeface="Calibri"/>
              </a:rPr>
              <a:t>May</a:t>
            </a:r>
            <a:r>
              <a:rPr sz="2000" spc="-20" dirty="0">
                <a:solidFill>
                  <a:srgbClr val="898989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898989"/>
                </a:solidFill>
                <a:latin typeface="Calibri"/>
                <a:cs typeface="Calibri"/>
              </a:rPr>
              <a:t>18,</a:t>
            </a:r>
            <a:r>
              <a:rPr sz="2000" spc="-15" dirty="0">
                <a:solidFill>
                  <a:srgbClr val="898989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898989"/>
                </a:solidFill>
                <a:latin typeface="Calibri"/>
                <a:cs typeface="Calibri"/>
              </a:rPr>
              <a:t>2021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7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600" spc="-5" dirty="0">
                <a:solidFill>
                  <a:srgbClr val="7E7E7E"/>
                </a:solidFill>
                <a:latin typeface="Calibri"/>
                <a:cs typeface="Calibri"/>
              </a:rPr>
              <a:t>The</a:t>
            </a:r>
            <a:r>
              <a:rPr sz="1600" dirty="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7E7E7E"/>
                </a:solidFill>
                <a:latin typeface="Calibri"/>
                <a:cs typeface="Calibri"/>
              </a:rPr>
              <a:t>views</a:t>
            </a:r>
            <a:r>
              <a:rPr sz="1600" dirty="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7E7E7E"/>
                </a:solidFill>
                <a:latin typeface="Calibri"/>
                <a:cs typeface="Calibri"/>
              </a:rPr>
              <a:t>express</a:t>
            </a:r>
            <a:r>
              <a:rPr sz="1600" spc="-5" dirty="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7E7E7E"/>
                </a:solidFill>
                <a:latin typeface="Calibri"/>
                <a:cs typeface="Calibri"/>
              </a:rPr>
              <a:t>here</a:t>
            </a:r>
            <a:r>
              <a:rPr sz="1600" spc="10" dirty="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7E7E7E"/>
                </a:solidFill>
                <a:latin typeface="Calibri"/>
                <a:cs typeface="Calibri"/>
              </a:rPr>
              <a:t>are</a:t>
            </a:r>
            <a:r>
              <a:rPr sz="1600" spc="10" dirty="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7E7E7E"/>
                </a:solidFill>
                <a:latin typeface="Calibri"/>
                <a:cs typeface="Calibri"/>
              </a:rPr>
              <a:t>those</a:t>
            </a:r>
            <a:r>
              <a:rPr sz="1600" spc="10" dirty="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7E7E7E"/>
                </a:solidFill>
                <a:latin typeface="Calibri"/>
                <a:cs typeface="Calibri"/>
              </a:rPr>
              <a:t>of</a:t>
            </a:r>
            <a:r>
              <a:rPr sz="1600" spc="5" dirty="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7E7E7E"/>
                </a:solidFill>
                <a:latin typeface="Calibri"/>
                <a:cs typeface="Calibri"/>
              </a:rPr>
              <a:t>the</a:t>
            </a:r>
            <a:r>
              <a:rPr sz="1600" spc="10" dirty="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7E7E7E"/>
                </a:solidFill>
                <a:latin typeface="Calibri"/>
                <a:cs typeface="Calibri"/>
              </a:rPr>
              <a:t>authors</a:t>
            </a:r>
            <a:r>
              <a:rPr sz="1600" dirty="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7E7E7E"/>
                </a:solidFill>
                <a:latin typeface="Calibri"/>
                <a:cs typeface="Calibri"/>
              </a:rPr>
              <a:t>and</a:t>
            </a:r>
            <a:r>
              <a:rPr sz="1600" spc="-15" dirty="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7E7E7E"/>
                </a:solidFill>
                <a:latin typeface="Calibri"/>
                <a:cs typeface="Calibri"/>
              </a:rPr>
              <a:t>not</a:t>
            </a:r>
            <a:r>
              <a:rPr sz="1600" spc="5" dirty="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7E7E7E"/>
                </a:solidFill>
                <a:latin typeface="Calibri"/>
                <a:cs typeface="Calibri"/>
              </a:rPr>
              <a:t>necessarily</a:t>
            </a:r>
            <a:r>
              <a:rPr sz="1600" spc="5" dirty="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7E7E7E"/>
                </a:solidFill>
                <a:latin typeface="Calibri"/>
                <a:cs typeface="Calibri"/>
              </a:rPr>
              <a:t>those</a:t>
            </a:r>
            <a:r>
              <a:rPr sz="1600" spc="5" dirty="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7E7E7E"/>
                </a:solidFill>
                <a:latin typeface="Calibri"/>
                <a:cs typeface="Calibri"/>
              </a:rPr>
              <a:t>of</a:t>
            </a:r>
            <a:r>
              <a:rPr sz="1600" spc="10" dirty="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7E7E7E"/>
                </a:solidFill>
                <a:latin typeface="Calibri"/>
                <a:cs typeface="Calibri"/>
              </a:rPr>
              <a:t>the</a:t>
            </a:r>
            <a:endParaRPr sz="1600">
              <a:latin typeface="Calibri"/>
              <a:cs typeface="Calibri"/>
            </a:endParaRPr>
          </a:p>
          <a:p>
            <a:pPr marL="558800">
              <a:lnSpc>
                <a:spcPct val="100000"/>
              </a:lnSpc>
            </a:pPr>
            <a:r>
              <a:rPr sz="1600" spc="-10" dirty="0">
                <a:solidFill>
                  <a:srgbClr val="7E7E7E"/>
                </a:solidFill>
                <a:latin typeface="Calibri"/>
                <a:cs typeface="Calibri"/>
              </a:rPr>
              <a:t>U.S.</a:t>
            </a:r>
            <a:r>
              <a:rPr sz="1600" dirty="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7E7E7E"/>
                </a:solidFill>
                <a:latin typeface="Calibri"/>
                <a:cs typeface="Calibri"/>
              </a:rPr>
              <a:t>Department</a:t>
            </a:r>
            <a:r>
              <a:rPr sz="1600" spc="15" dirty="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7E7E7E"/>
                </a:solidFill>
                <a:latin typeface="Calibri"/>
                <a:cs typeface="Calibri"/>
              </a:rPr>
              <a:t>of</a:t>
            </a:r>
            <a:r>
              <a:rPr sz="1600" spc="5" dirty="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7E7E7E"/>
                </a:solidFill>
                <a:latin typeface="Calibri"/>
                <a:cs typeface="Calibri"/>
              </a:rPr>
              <a:t>Commerce</a:t>
            </a:r>
            <a:r>
              <a:rPr sz="1600" spc="10" dirty="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7E7E7E"/>
                </a:solidFill>
                <a:latin typeface="Calibri"/>
                <a:cs typeface="Calibri"/>
              </a:rPr>
              <a:t>or</a:t>
            </a:r>
            <a:r>
              <a:rPr sz="1600" spc="20" dirty="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7E7E7E"/>
                </a:solidFill>
                <a:latin typeface="Calibri"/>
                <a:cs typeface="Calibri"/>
              </a:rPr>
              <a:t>the</a:t>
            </a:r>
            <a:r>
              <a:rPr sz="1600" spc="10" dirty="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7E7E7E"/>
                </a:solidFill>
                <a:latin typeface="Calibri"/>
                <a:cs typeface="Calibri"/>
              </a:rPr>
              <a:t>Bureau</a:t>
            </a:r>
            <a:r>
              <a:rPr sz="1600" spc="5" dirty="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7E7E7E"/>
                </a:solidFill>
                <a:latin typeface="Calibri"/>
                <a:cs typeface="Calibri"/>
              </a:rPr>
              <a:t>of</a:t>
            </a:r>
            <a:r>
              <a:rPr sz="1600" spc="5" dirty="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7E7E7E"/>
                </a:solidFill>
                <a:latin typeface="Calibri"/>
                <a:cs typeface="Calibri"/>
              </a:rPr>
              <a:t>Economic</a:t>
            </a:r>
            <a:r>
              <a:rPr sz="1600" spc="10" dirty="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7E7E7E"/>
                </a:solidFill>
                <a:latin typeface="Calibri"/>
                <a:cs typeface="Calibri"/>
              </a:rPr>
              <a:t>Analysis.</a:t>
            </a:r>
            <a:endParaRPr sz="1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731011"/>
            <a:ext cx="3569335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200" spc="-5" dirty="0">
                <a:solidFill>
                  <a:srgbClr val="FF0000"/>
                </a:solidFill>
              </a:rPr>
              <a:t>SNA</a:t>
            </a:r>
            <a:r>
              <a:rPr sz="3200" spc="-25" dirty="0">
                <a:solidFill>
                  <a:srgbClr val="FF0000"/>
                </a:solidFill>
              </a:rPr>
              <a:t> </a:t>
            </a:r>
            <a:r>
              <a:rPr sz="3200" spc="-15" dirty="0">
                <a:solidFill>
                  <a:srgbClr val="FF0000"/>
                </a:solidFill>
              </a:rPr>
              <a:t>Satellite</a:t>
            </a:r>
            <a:r>
              <a:rPr sz="3200" dirty="0">
                <a:solidFill>
                  <a:srgbClr val="FF0000"/>
                </a:solidFill>
              </a:rPr>
              <a:t> </a:t>
            </a:r>
            <a:r>
              <a:rPr sz="3200" spc="-15" dirty="0">
                <a:solidFill>
                  <a:srgbClr val="FF0000"/>
                </a:solidFill>
              </a:rPr>
              <a:t>Account</a:t>
            </a:r>
            <a:endParaRPr sz="320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10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925322" y="1686560"/>
            <a:ext cx="7891780" cy="46005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34950" indent="-222885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235585" algn="l"/>
              </a:tabLst>
            </a:pPr>
            <a:r>
              <a:rPr sz="2800" spc="-10" dirty="0">
                <a:latin typeface="Calibri"/>
                <a:cs typeface="Calibri"/>
              </a:rPr>
              <a:t>Scope</a:t>
            </a:r>
            <a:r>
              <a:rPr sz="2800" spc="-5" dirty="0">
                <a:latin typeface="Calibri"/>
                <a:cs typeface="Calibri"/>
              </a:rPr>
              <a:t> of </a:t>
            </a:r>
            <a:r>
              <a:rPr sz="2800" spc="-10" dirty="0">
                <a:latin typeface="Calibri"/>
                <a:cs typeface="Calibri"/>
              </a:rPr>
              <a:t>“free”</a:t>
            </a:r>
            <a:r>
              <a:rPr sz="2800" spc="-2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digital</a:t>
            </a:r>
            <a:r>
              <a:rPr sz="2800" spc="-2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products</a:t>
            </a:r>
            <a:endParaRPr sz="2800">
              <a:latin typeface="Calibri"/>
              <a:cs typeface="Calibri"/>
            </a:endParaRPr>
          </a:p>
          <a:p>
            <a:pPr marL="689610" marR="5080" lvl="1" indent="-287655">
              <a:lnSpc>
                <a:spcPct val="100000"/>
              </a:lnSpc>
              <a:spcBef>
                <a:spcPts val="25"/>
              </a:spcBef>
              <a:buFont typeface="Arial"/>
              <a:buChar char="–"/>
              <a:tabLst>
                <a:tab pos="690245" algn="l"/>
              </a:tabLst>
            </a:pPr>
            <a:r>
              <a:rPr sz="2400" spc="-5" dirty="0">
                <a:latin typeface="Calibri"/>
                <a:cs typeface="Calibri"/>
              </a:rPr>
              <a:t>Includes </a:t>
            </a:r>
            <a:r>
              <a:rPr sz="2400" spc="-10" dirty="0">
                <a:latin typeface="Calibri"/>
                <a:cs typeface="Calibri"/>
              </a:rPr>
              <a:t>digital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content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that </a:t>
            </a:r>
            <a:r>
              <a:rPr sz="2400" dirty="0">
                <a:latin typeface="Calibri"/>
                <a:cs typeface="Calibri"/>
              </a:rPr>
              <a:t>is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provided</a:t>
            </a:r>
            <a:r>
              <a:rPr sz="2400" spc="1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to </a:t>
            </a:r>
            <a:r>
              <a:rPr sz="2400" spc="-5" dirty="0">
                <a:latin typeface="Calibri"/>
                <a:cs typeface="Calibri"/>
              </a:rPr>
              <a:t>households </a:t>
            </a:r>
            <a:r>
              <a:rPr sz="2400" dirty="0">
                <a:latin typeface="Calibri"/>
                <a:cs typeface="Calibri"/>
              </a:rPr>
              <a:t> without </a:t>
            </a:r>
            <a:r>
              <a:rPr sz="2400" spc="-10" dirty="0">
                <a:latin typeface="Calibri"/>
                <a:cs typeface="Calibri"/>
              </a:rPr>
              <a:t>monetary charge </a:t>
            </a:r>
            <a:r>
              <a:rPr sz="2400" spc="-20" dirty="0">
                <a:latin typeface="Calibri"/>
                <a:cs typeface="Calibri"/>
              </a:rPr>
              <a:t>for </a:t>
            </a:r>
            <a:r>
              <a:rPr sz="2400" spc="-5" dirty="0">
                <a:latin typeface="Calibri"/>
                <a:cs typeface="Calibri"/>
              </a:rPr>
              <a:t>the full </a:t>
            </a:r>
            <a:r>
              <a:rPr sz="2400" spc="-10" dirty="0">
                <a:latin typeface="Calibri"/>
                <a:cs typeface="Calibri"/>
              </a:rPr>
              <a:t>value </a:t>
            </a:r>
            <a:r>
              <a:rPr sz="2400" dirty="0">
                <a:latin typeface="Calibri"/>
                <a:cs typeface="Calibri"/>
              </a:rPr>
              <a:t>in </a:t>
            </a:r>
            <a:r>
              <a:rPr sz="2400" spc="-15" dirty="0">
                <a:latin typeface="Calibri"/>
                <a:cs typeface="Calibri"/>
              </a:rPr>
              <a:t>exchange </a:t>
            </a:r>
            <a:r>
              <a:rPr sz="2400" spc="-20" dirty="0">
                <a:latin typeface="Calibri"/>
                <a:cs typeface="Calibri"/>
              </a:rPr>
              <a:t>for </a:t>
            </a:r>
            <a:r>
              <a:rPr sz="2400" spc="-53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access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to </a:t>
            </a:r>
            <a:r>
              <a:rPr sz="2400" spc="-5" dirty="0">
                <a:latin typeface="Calibri"/>
                <a:cs typeface="Calibri"/>
              </a:rPr>
              <a:t>household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observable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phenomena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that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can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be 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transformed into </a:t>
            </a:r>
            <a:r>
              <a:rPr sz="2400" dirty="0">
                <a:latin typeface="Calibri"/>
                <a:cs typeface="Calibri"/>
              </a:rPr>
              <a:t>a </a:t>
            </a:r>
            <a:r>
              <a:rPr sz="2400" spc="-15" dirty="0">
                <a:latin typeface="Calibri"/>
                <a:cs typeface="Calibri"/>
              </a:rPr>
              <a:t>data </a:t>
            </a:r>
            <a:r>
              <a:rPr sz="2400" spc="-5" dirty="0">
                <a:latin typeface="Calibri"/>
                <a:cs typeface="Calibri"/>
              </a:rPr>
              <a:t>asset </a:t>
            </a:r>
            <a:r>
              <a:rPr sz="2400" spc="-10" dirty="0">
                <a:latin typeface="Calibri"/>
                <a:cs typeface="Calibri"/>
              </a:rPr>
              <a:t>that can </a:t>
            </a:r>
            <a:r>
              <a:rPr sz="2400" dirty="0">
                <a:latin typeface="Calibri"/>
                <a:cs typeface="Calibri"/>
              </a:rPr>
              <a:t>enrich </a:t>
            </a:r>
            <a:r>
              <a:rPr sz="2400" spc="-5" dirty="0">
                <a:latin typeface="Calibri"/>
                <a:cs typeface="Calibri"/>
              </a:rPr>
              <a:t>the 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effectiveness</a:t>
            </a:r>
            <a:r>
              <a:rPr sz="2400" spc="1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of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advertising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messages or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can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be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resold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or </a:t>
            </a:r>
            <a:r>
              <a:rPr sz="2400" dirty="0">
                <a:latin typeface="Calibri"/>
                <a:cs typeface="Calibri"/>
              </a:rPr>
              <a:t> otherwise </a:t>
            </a:r>
            <a:r>
              <a:rPr sz="2400" spc="-5" dirty="0">
                <a:latin typeface="Calibri"/>
                <a:cs typeface="Calibri"/>
              </a:rPr>
              <a:t>used</a:t>
            </a:r>
            <a:r>
              <a:rPr sz="2400" spc="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in</a:t>
            </a:r>
            <a:r>
              <a:rPr sz="2400" spc="-10" dirty="0">
                <a:latin typeface="Calibri"/>
                <a:cs typeface="Calibri"/>
              </a:rPr>
              <a:t> production.</a:t>
            </a:r>
            <a:endParaRPr sz="2400">
              <a:latin typeface="Calibri"/>
              <a:cs typeface="Calibri"/>
            </a:endParaRPr>
          </a:p>
          <a:p>
            <a:pPr marL="689610" lvl="1" indent="-287655">
              <a:lnSpc>
                <a:spcPct val="100000"/>
              </a:lnSpc>
              <a:buFont typeface="Arial"/>
              <a:buChar char="–"/>
              <a:tabLst>
                <a:tab pos="690245" algn="l"/>
              </a:tabLst>
            </a:pPr>
            <a:r>
              <a:rPr sz="2400" spc="-20" dirty="0">
                <a:latin typeface="Calibri"/>
                <a:cs typeface="Calibri"/>
              </a:rPr>
              <a:t>Typology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in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Heys</a:t>
            </a:r>
            <a:r>
              <a:rPr sz="2400" dirty="0">
                <a:latin typeface="Calibri"/>
                <a:cs typeface="Calibri"/>
              </a:rPr>
              <a:t> and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40" dirty="0">
                <a:latin typeface="Calibri"/>
                <a:cs typeface="Calibri"/>
              </a:rPr>
              <a:t>Taylor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(2021)</a:t>
            </a:r>
            <a:endParaRPr sz="2400">
              <a:latin typeface="Calibri"/>
              <a:cs typeface="Calibri"/>
            </a:endParaRPr>
          </a:p>
          <a:p>
            <a:pPr lvl="1">
              <a:lnSpc>
                <a:spcPct val="100000"/>
              </a:lnSpc>
              <a:spcBef>
                <a:spcPts val="40"/>
              </a:spcBef>
              <a:buChar char="–"/>
            </a:pPr>
            <a:endParaRPr sz="2700">
              <a:latin typeface="Calibri"/>
              <a:cs typeface="Calibri"/>
            </a:endParaRPr>
          </a:p>
          <a:p>
            <a:pPr marL="234950" indent="-222885">
              <a:lnSpc>
                <a:spcPct val="100000"/>
              </a:lnSpc>
              <a:buFont typeface="Arial"/>
              <a:buChar char="•"/>
              <a:tabLst>
                <a:tab pos="235585" algn="l"/>
              </a:tabLst>
            </a:pPr>
            <a:r>
              <a:rPr sz="2800" spc="-5" dirty="0">
                <a:latin typeface="Calibri"/>
                <a:cs typeface="Calibri"/>
              </a:rPr>
              <a:t>Household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consumption</a:t>
            </a:r>
            <a:r>
              <a:rPr sz="2800" spc="2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of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“free”</a:t>
            </a:r>
            <a:r>
              <a:rPr sz="2800" spc="-1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products</a:t>
            </a:r>
            <a:endParaRPr sz="2800">
              <a:latin typeface="Calibri"/>
              <a:cs typeface="Calibri"/>
            </a:endParaRPr>
          </a:p>
          <a:p>
            <a:pPr marL="689610" lvl="1" indent="-287655">
              <a:lnSpc>
                <a:spcPct val="100000"/>
              </a:lnSpc>
              <a:spcBef>
                <a:spcPts val="20"/>
              </a:spcBef>
              <a:buFont typeface="Arial"/>
              <a:buChar char="–"/>
              <a:tabLst>
                <a:tab pos="690245" algn="l"/>
              </a:tabLst>
            </a:pPr>
            <a:r>
              <a:rPr sz="2400" dirty="0">
                <a:solidFill>
                  <a:srgbClr val="FF0000"/>
                </a:solidFill>
                <a:latin typeface="Calibri"/>
                <a:cs typeface="Calibri"/>
              </a:rPr>
              <a:t>Final</a:t>
            </a:r>
            <a:r>
              <a:rPr sz="2400" spc="-2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FF0000"/>
                </a:solidFill>
                <a:latin typeface="Calibri"/>
                <a:cs typeface="Calibri"/>
              </a:rPr>
              <a:t>consumption</a:t>
            </a:r>
            <a:endParaRPr sz="2400">
              <a:latin typeface="Calibri"/>
              <a:cs typeface="Calibri"/>
            </a:endParaRPr>
          </a:p>
          <a:p>
            <a:pPr marL="689610" lvl="1" indent="-287655">
              <a:lnSpc>
                <a:spcPct val="100000"/>
              </a:lnSpc>
              <a:buFont typeface="Arial"/>
              <a:buChar char="–"/>
              <a:tabLst>
                <a:tab pos="690245" algn="l"/>
              </a:tabLst>
            </a:pPr>
            <a:r>
              <a:rPr sz="2400" spc="-10" dirty="0">
                <a:latin typeface="Calibri"/>
                <a:cs typeface="Calibri"/>
              </a:rPr>
              <a:t>Intermediate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consumption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in</a:t>
            </a:r>
            <a:r>
              <a:rPr sz="2400" spc="-5" dirty="0">
                <a:latin typeface="Calibri"/>
                <a:cs typeface="Calibri"/>
              </a:rPr>
              <a:t> the </a:t>
            </a:r>
            <a:r>
              <a:rPr sz="2400" spc="-10" dirty="0">
                <a:latin typeface="Calibri"/>
                <a:cs typeface="Calibri"/>
              </a:rPr>
              <a:t>production</a:t>
            </a:r>
            <a:r>
              <a:rPr sz="2400" spc="-5" dirty="0">
                <a:latin typeface="Calibri"/>
                <a:cs typeface="Calibri"/>
              </a:rPr>
              <a:t> of </a:t>
            </a:r>
            <a:r>
              <a:rPr sz="2400" spc="-15" dirty="0">
                <a:latin typeface="Calibri"/>
                <a:cs typeface="Calibri"/>
              </a:rPr>
              <a:t>OPs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731011"/>
            <a:ext cx="4373880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200" spc="-15" dirty="0">
                <a:solidFill>
                  <a:srgbClr val="FF0000"/>
                </a:solidFill>
              </a:rPr>
              <a:t>Satellite</a:t>
            </a:r>
            <a:r>
              <a:rPr sz="3200" spc="5" dirty="0">
                <a:solidFill>
                  <a:srgbClr val="FF0000"/>
                </a:solidFill>
              </a:rPr>
              <a:t> </a:t>
            </a:r>
            <a:r>
              <a:rPr sz="3200" spc="-10" dirty="0">
                <a:solidFill>
                  <a:srgbClr val="FF0000"/>
                </a:solidFill>
              </a:rPr>
              <a:t>Account: Baseline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6692148" y="1895755"/>
            <a:ext cx="309880" cy="1968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spc="30" dirty="0">
                <a:latin typeface="Times New Roman"/>
                <a:cs typeface="Times New Roman"/>
              </a:rPr>
              <a:t>U</a:t>
            </a:r>
            <a:r>
              <a:rPr sz="1100" spc="15" dirty="0">
                <a:latin typeface="Times New Roman"/>
                <a:cs typeface="Times New Roman"/>
              </a:rPr>
              <a:t>s</a:t>
            </a:r>
            <a:r>
              <a:rPr sz="1100" spc="30" dirty="0">
                <a:latin typeface="Times New Roman"/>
                <a:cs typeface="Times New Roman"/>
              </a:rPr>
              <a:t>e</a:t>
            </a:r>
            <a:r>
              <a:rPr sz="1100" spc="5" dirty="0">
                <a:latin typeface="Times New Roman"/>
                <a:cs typeface="Times New Roman"/>
              </a:rPr>
              <a:t>s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235400" y="1895755"/>
            <a:ext cx="614680" cy="1968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spc="10" dirty="0">
                <a:latin typeface="Times New Roman"/>
                <a:cs typeface="Times New Roman"/>
              </a:rPr>
              <a:t>R</a:t>
            </a:r>
            <a:r>
              <a:rPr sz="1100" spc="30" dirty="0">
                <a:latin typeface="Times New Roman"/>
                <a:cs typeface="Times New Roman"/>
              </a:rPr>
              <a:t>e</a:t>
            </a:r>
            <a:r>
              <a:rPr sz="1100" spc="15" dirty="0">
                <a:latin typeface="Times New Roman"/>
                <a:cs typeface="Times New Roman"/>
              </a:rPr>
              <a:t>s</a:t>
            </a:r>
            <a:r>
              <a:rPr sz="1100" spc="-25" dirty="0">
                <a:latin typeface="Times New Roman"/>
                <a:cs typeface="Times New Roman"/>
              </a:rPr>
              <a:t>o</a:t>
            </a:r>
            <a:r>
              <a:rPr sz="1100" spc="-35" dirty="0">
                <a:latin typeface="Times New Roman"/>
                <a:cs typeface="Times New Roman"/>
              </a:rPr>
              <a:t>u</a:t>
            </a:r>
            <a:r>
              <a:rPr sz="1100" spc="5" dirty="0">
                <a:latin typeface="Times New Roman"/>
                <a:cs typeface="Times New Roman"/>
              </a:rPr>
              <a:t>r</a:t>
            </a:r>
            <a:r>
              <a:rPr sz="1100" spc="30" dirty="0">
                <a:latin typeface="Times New Roman"/>
                <a:cs typeface="Times New Roman"/>
              </a:rPr>
              <a:t>c</a:t>
            </a:r>
            <a:r>
              <a:rPr sz="1100" spc="35" dirty="0">
                <a:latin typeface="Times New Roman"/>
                <a:cs typeface="Times New Roman"/>
              </a:rPr>
              <a:t>e</a:t>
            </a:r>
            <a:r>
              <a:rPr sz="1100" spc="5" dirty="0">
                <a:latin typeface="Times New Roman"/>
                <a:cs typeface="Times New Roman"/>
              </a:rPr>
              <a:t>s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454150" y="2086258"/>
            <a:ext cx="403860" cy="1968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spc="-20" dirty="0">
                <a:latin typeface="Times New Roman"/>
                <a:cs typeface="Times New Roman"/>
              </a:rPr>
              <a:t>Output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447800" y="2276855"/>
            <a:ext cx="2000250" cy="390525"/>
          </a:xfrm>
          <a:prstGeom prst="rect">
            <a:avLst/>
          </a:prstGeom>
          <a:solidFill>
            <a:srgbClr val="F4B084"/>
          </a:solidFill>
        </p:spPr>
        <p:txBody>
          <a:bodyPr vert="horz" wrap="square" lIns="0" tIns="3175" rIns="0" bIns="0" rtlCol="0">
            <a:spAutoFit/>
          </a:bodyPr>
          <a:lstStyle/>
          <a:p>
            <a:pPr marL="104139" marR="660400">
              <a:lnSpc>
                <a:spcPts val="1500"/>
              </a:lnSpc>
              <a:spcBef>
                <a:spcPts val="25"/>
              </a:spcBef>
            </a:pPr>
            <a:r>
              <a:rPr sz="1100" spc="-10" dirty="0">
                <a:latin typeface="Times New Roman"/>
                <a:cs typeface="Times New Roman"/>
              </a:rPr>
              <a:t>Predictive </a:t>
            </a:r>
            <a:r>
              <a:rPr sz="1100" spc="20" dirty="0">
                <a:latin typeface="Times New Roman"/>
                <a:cs typeface="Times New Roman"/>
              </a:rPr>
              <a:t>ad </a:t>
            </a:r>
            <a:r>
              <a:rPr sz="1100" dirty="0">
                <a:latin typeface="Times New Roman"/>
                <a:cs typeface="Times New Roman"/>
              </a:rPr>
              <a:t>services </a:t>
            </a:r>
            <a:r>
              <a:rPr sz="1100" spc="-260" dirty="0">
                <a:latin typeface="Times New Roman"/>
                <a:cs typeface="Times New Roman"/>
              </a:rPr>
              <a:t> </a:t>
            </a:r>
            <a:r>
              <a:rPr sz="1100" spc="-75" dirty="0">
                <a:latin typeface="Times New Roman"/>
                <a:cs typeface="Times New Roman"/>
              </a:rPr>
              <a:t>"</a:t>
            </a:r>
            <a:r>
              <a:rPr sz="1100" spc="-20" dirty="0">
                <a:latin typeface="Times New Roman"/>
                <a:cs typeface="Times New Roman"/>
              </a:rPr>
              <a:t>F</a:t>
            </a:r>
            <a:r>
              <a:rPr sz="1100" dirty="0">
                <a:latin typeface="Times New Roman"/>
                <a:cs typeface="Times New Roman"/>
              </a:rPr>
              <a:t>r</a:t>
            </a:r>
            <a:r>
              <a:rPr sz="1100" spc="35" dirty="0">
                <a:latin typeface="Times New Roman"/>
                <a:cs typeface="Times New Roman"/>
              </a:rPr>
              <a:t>e</a:t>
            </a:r>
            <a:r>
              <a:rPr sz="1100" spc="30" dirty="0">
                <a:latin typeface="Times New Roman"/>
                <a:cs typeface="Times New Roman"/>
              </a:rPr>
              <a:t>e</a:t>
            </a:r>
            <a:r>
              <a:rPr sz="1100" spc="10" dirty="0">
                <a:latin typeface="Times New Roman"/>
                <a:cs typeface="Times New Roman"/>
              </a:rPr>
              <a:t>"</a:t>
            </a:r>
            <a:r>
              <a:rPr sz="1100" spc="-60" dirty="0">
                <a:latin typeface="Times New Roman"/>
                <a:cs typeface="Times New Roman"/>
              </a:rPr>
              <a:t> </a:t>
            </a:r>
            <a:r>
              <a:rPr sz="1100" spc="-35" dirty="0">
                <a:latin typeface="Times New Roman"/>
                <a:cs typeface="Times New Roman"/>
              </a:rPr>
              <a:t>p</a:t>
            </a:r>
            <a:r>
              <a:rPr sz="1100" spc="5" dirty="0">
                <a:latin typeface="Times New Roman"/>
                <a:cs typeface="Times New Roman"/>
              </a:rPr>
              <a:t>r</a:t>
            </a:r>
            <a:r>
              <a:rPr sz="1100" spc="-35" dirty="0">
                <a:latin typeface="Times New Roman"/>
                <a:cs typeface="Times New Roman"/>
              </a:rPr>
              <a:t>o</a:t>
            </a:r>
            <a:r>
              <a:rPr sz="1100" spc="-25" dirty="0">
                <a:latin typeface="Times New Roman"/>
                <a:cs typeface="Times New Roman"/>
              </a:rPr>
              <a:t>d</a:t>
            </a:r>
            <a:r>
              <a:rPr sz="1100" spc="-35" dirty="0">
                <a:latin typeface="Times New Roman"/>
                <a:cs typeface="Times New Roman"/>
              </a:rPr>
              <a:t>u</a:t>
            </a:r>
            <a:r>
              <a:rPr sz="1100" spc="35" dirty="0">
                <a:latin typeface="Times New Roman"/>
                <a:cs typeface="Times New Roman"/>
              </a:rPr>
              <a:t>c</a:t>
            </a:r>
            <a:r>
              <a:rPr sz="1100" spc="-10" dirty="0">
                <a:latin typeface="Times New Roman"/>
                <a:cs typeface="Times New Roman"/>
              </a:rPr>
              <a:t>t</a:t>
            </a:r>
            <a:r>
              <a:rPr sz="1100" spc="5" dirty="0">
                <a:latin typeface="Times New Roman"/>
                <a:cs typeface="Times New Roman"/>
              </a:rPr>
              <a:t>s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454150" y="2638681"/>
            <a:ext cx="1577975" cy="9785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97790" marR="5080">
              <a:lnSpc>
                <a:spcPct val="113599"/>
              </a:lnSpc>
              <a:spcBef>
                <a:spcPts val="95"/>
              </a:spcBef>
            </a:pPr>
            <a:r>
              <a:rPr sz="1100" spc="5" dirty="0">
                <a:latin typeface="Times New Roman"/>
                <a:cs typeface="Times New Roman"/>
              </a:rPr>
              <a:t>Software </a:t>
            </a:r>
            <a:r>
              <a:rPr sz="1100" spc="-10" dirty="0">
                <a:latin typeface="Times New Roman"/>
                <a:cs typeface="Times New Roman"/>
              </a:rPr>
              <a:t>(platform </a:t>
            </a:r>
            <a:r>
              <a:rPr sz="1100" spc="15" dirty="0">
                <a:latin typeface="Times New Roman"/>
                <a:cs typeface="Times New Roman"/>
              </a:rPr>
              <a:t>asset) </a:t>
            </a:r>
            <a:r>
              <a:rPr sz="1100" spc="-260" dirty="0">
                <a:latin typeface="Times New Roman"/>
                <a:cs typeface="Times New Roman"/>
              </a:rPr>
              <a:t> </a:t>
            </a:r>
            <a:r>
              <a:rPr sz="1100" spc="5" dirty="0">
                <a:latin typeface="Times New Roman"/>
                <a:cs typeface="Times New Roman"/>
              </a:rPr>
              <a:t>Software</a:t>
            </a:r>
            <a:r>
              <a:rPr sz="1100" spc="20" dirty="0">
                <a:latin typeface="Times New Roman"/>
                <a:cs typeface="Times New Roman"/>
              </a:rPr>
              <a:t> </a:t>
            </a:r>
            <a:r>
              <a:rPr sz="1100" spc="5" dirty="0">
                <a:latin typeface="Times New Roman"/>
                <a:cs typeface="Times New Roman"/>
              </a:rPr>
              <a:t>(database</a:t>
            </a:r>
            <a:r>
              <a:rPr sz="1100" spc="25" dirty="0">
                <a:latin typeface="Times New Roman"/>
                <a:cs typeface="Times New Roman"/>
              </a:rPr>
              <a:t> </a:t>
            </a:r>
            <a:r>
              <a:rPr sz="1100" spc="15" dirty="0">
                <a:latin typeface="Times New Roman"/>
                <a:cs typeface="Times New Roman"/>
              </a:rPr>
              <a:t>asset) </a:t>
            </a:r>
            <a:r>
              <a:rPr sz="1100" spc="-26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Advertised</a:t>
            </a:r>
            <a:r>
              <a:rPr sz="1100" spc="535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Times New Roman"/>
                <a:cs typeface="Times New Roman"/>
              </a:rPr>
              <a:t>product </a:t>
            </a:r>
            <a:r>
              <a:rPr sz="1100" spc="-5" dirty="0">
                <a:latin typeface="Times New Roman"/>
                <a:cs typeface="Times New Roman"/>
              </a:rPr>
              <a:t> "Free"</a:t>
            </a:r>
            <a:r>
              <a:rPr sz="1100" spc="-65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Times New Roman"/>
                <a:cs typeface="Times New Roman"/>
              </a:rPr>
              <a:t>products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sz="1100" spc="-10" dirty="0">
                <a:latin typeface="Times New Roman"/>
                <a:cs typeface="Times New Roman"/>
              </a:rPr>
              <a:t>Intermediate</a:t>
            </a:r>
            <a:r>
              <a:rPr sz="1100" spc="45" dirty="0">
                <a:latin typeface="Times New Roman"/>
                <a:cs typeface="Times New Roman"/>
              </a:rPr>
              <a:t> </a:t>
            </a:r>
            <a:r>
              <a:rPr sz="1100" spc="-20" dirty="0">
                <a:latin typeface="Times New Roman"/>
                <a:cs typeface="Times New Roman"/>
              </a:rPr>
              <a:t>consumption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447800" y="3610355"/>
            <a:ext cx="2000250" cy="390525"/>
          </a:xfrm>
          <a:prstGeom prst="rect">
            <a:avLst/>
          </a:prstGeom>
          <a:solidFill>
            <a:srgbClr val="F4B084"/>
          </a:solidFill>
        </p:spPr>
        <p:txBody>
          <a:bodyPr vert="horz" wrap="square" lIns="0" tIns="3175" rIns="0" bIns="0" rtlCol="0">
            <a:spAutoFit/>
          </a:bodyPr>
          <a:lstStyle/>
          <a:p>
            <a:pPr marL="104139" marR="660400">
              <a:lnSpc>
                <a:spcPts val="1500"/>
              </a:lnSpc>
              <a:spcBef>
                <a:spcPts val="25"/>
              </a:spcBef>
            </a:pPr>
            <a:r>
              <a:rPr sz="1100" spc="-10" dirty="0">
                <a:latin typeface="Times New Roman"/>
                <a:cs typeface="Times New Roman"/>
              </a:rPr>
              <a:t>Predictive </a:t>
            </a:r>
            <a:r>
              <a:rPr sz="1100" spc="20" dirty="0">
                <a:latin typeface="Times New Roman"/>
                <a:cs typeface="Times New Roman"/>
              </a:rPr>
              <a:t>ad </a:t>
            </a:r>
            <a:r>
              <a:rPr sz="1100" dirty="0">
                <a:latin typeface="Times New Roman"/>
                <a:cs typeface="Times New Roman"/>
              </a:rPr>
              <a:t>services </a:t>
            </a:r>
            <a:r>
              <a:rPr sz="1100" spc="-260" dirty="0">
                <a:latin typeface="Times New Roman"/>
                <a:cs typeface="Times New Roman"/>
              </a:rPr>
              <a:t> </a:t>
            </a:r>
            <a:r>
              <a:rPr sz="1100" spc="-75" dirty="0">
                <a:latin typeface="Times New Roman"/>
                <a:cs typeface="Times New Roman"/>
              </a:rPr>
              <a:t>"</a:t>
            </a:r>
            <a:r>
              <a:rPr sz="1100" spc="-20" dirty="0">
                <a:latin typeface="Times New Roman"/>
                <a:cs typeface="Times New Roman"/>
              </a:rPr>
              <a:t>F</a:t>
            </a:r>
            <a:r>
              <a:rPr sz="1100" dirty="0">
                <a:latin typeface="Times New Roman"/>
                <a:cs typeface="Times New Roman"/>
              </a:rPr>
              <a:t>r</a:t>
            </a:r>
            <a:r>
              <a:rPr sz="1100" spc="35" dirty="0">
                <a:latin typeface="Times New Roman"/>
                <a:cs typeface="Times New Roman"/>
              </a:rPr>
              <a:t>e</a:t>
            </a:r>
            <a:r>
              <a:rPr sz="1100" spc="30" dirty="0">
                <a:latin typeface="Times New Roman"/>
                <a:cs typeface="Times New Roman"/>
              </a:rPr>
              <a:t>e</a:t>
            </a:r>
            <a:r>
              <a:rPr sz="1100" spc="10" dirty="0">
                <a:latin typeface="Times New Roman"/>
                <a:cs typeface="Times New Roman"/>
              </a:rPr>
              <a:t>"</a:t>
            </a:r>
            <a:r>
              <a:rPr sz="1100" spc="-60" dirty="0">
                <a:latin typeface="Times New Roman"/>
                <a:cs typeface="Times New Roman"/>
              </a:rPr>
              <a:t> </a:t>
            </a:r>
            <a:r>
              <a:rPr sz="1100" spc="-35" dirty="0">
                <a:latin typeface="Times New Roman"/>
                <a:cs typeface="Times New Roman"/>
              </a:rPr>
              <a:t>p</a:t>
            </a:r>
            <a:r>
              <a:rPr sz="1100" spc="5" dirty="0">
                <a:latin typeface="Times New Roman"/>
                <a:cs typeface="Times New Roman"/>
              </a:rPr>
              <a:t>r</a:t>
            </a:r>
            <a:r>
              <a:rPr sz="1100" spc="-35" dirty="0">
                <a:latin typeface="Times New Roman"/>
                <a:cs typeface="Times New Roman"/>
              </a:rPr>
              <a:t>o</a:t>
            </a:r>
            <a:r>
              <a:rPr sz="1100" spc="-25" dirty="0">
                <a:latin typeface="Times New Roman"/>
                <a:cs typeface="Times New Roman"/>
              </a:rPr>
              <a:t>d</a:t>
            </a:r>
            <a:r>
              <a:rPr sz="1100" spc="-35" dirty="0">
                <a:latin typeface="Times New Roman"/>
                <a:cs typeface="Times New Roman"/>
              </a:rPr>
              <a:t>u</a:t>
            </a:r>
            <a:r>
              <a:rPr sz="1100" spc="35" dirty="0">
                <a:latin typeface="Times New Roman"/>
                <a:cs typeface="Times New Roman"/>
              </a:rPr>
              <a:t>c</a:t>
            </a:r>
            <a:r>
              <a:rPr sz="1100" spc="-10" dirty="0">
                <a:latin typeface="Times New Roman"/>
                <a:cs typeface="Times New Roman"/>
              </a:rPr>
              <a:t>t</a:t>
            </a:r>
            <a:r>
              <a:rPr sz="1100" spc="5" dirty="0">
                <a:latin typeface="Times New Roman"/>
                <a:cs typeface="Times New Roman"/>
              </a:rPr>
              <a:t>s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454150" y="3991283"/>
            <a:ext cx="744855" cy="1968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dirty="0">
                <a:latin typeface="Times New Roman"/>
                <a:cs typeface="Times New Roman"/>
              </a:rPr>
              <a:t>Value-added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438144" y="1686305"/>
            <a:ext cx="1190625" cy="28575"/>
          </a:xfrm>
          <a:custGeom>
            <a:avLst/>
            <a:gdLst/>
            <a:ahLst/>
            <a:cxnLst/>
            <a:rect l="l" t="t" r="r" b="b"/>
            <a:pathLst>
              <a:path w="1190625" h="28575">
                <a:moveTo>
                  <a:pt x="1190244" y="28193"/>
                </a:moveTo>
                <a:lnTo>
                  <a:pt x="1190244" y="0"/>
                </a:lnTo>
                <a:lnTo>
                  <a:pt x="0" y="0"/>
                </a:lnTo>
                <a:lnTo>
                  <a:pt x="0" y="28193"/>
                </a:lnTo>
                <a:lnTo>
                  <a:pt x="1190244" y="28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057394" y="1686305"/>
            <a:ext cx="1190625" cy="28575"/>
          </a:xfrm>
          <a:custGeom>
            <a:avLst/>
            <a:gdLst/>
            <a:ahLst/>
            <a:cxnLst/>
            <a:rect l="l" t="t" r="r" b="b"/>
            <a:pathLst>
              <a:path w="1190625" h="28575">
                <a:moveTo>
                  <a:pt x="1190244" y="28193"/>
                </a:moveTo>
                <a:lnTo>
                  <a:pt x="1190244" y="0"/>
                </a:lnTo>
                <a:lnTo>
                  <a:pt x="0" y="0"/>
                </a:lnTo>
                <a:lnTo>
                  <a:pt x="0" y="28193"/>
                </a:lnTo>
                <a:lnTo>
                  <a:pt x="1190244" y="28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676643" y="1686305"/>
            <a:ext cx="1190625" cy="28575"/>
          </a:xfrm>
          <a:custGeom>
            <a:avLst/>
            <a:gdLst/>
            <a:ahLst/>
            <a:cxnLst/>
            <a:rect l="l" t="t" r="r" b="b"/>
            <a:pathLst>
              <a:path w="1190625" h="28575">
                <a:moveTo>
                  <a:pt x="1190244" y="28193"/>
                </a:moveTo>
                <a:lnTo>
                  <a:pt x="1190244" y="0"/>
                </a:lnTo>
                <a:lnTo>
                  <a:pt x="0" y="0"/>
                </a:lnTo>
                <a:lnTo>
                  <a:pt x="0" y="28193"/>
                </a:lnTo>
                <a:lnTo>
                  <a:pt x="1190244" y="28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3" name="object 13"/>
          <p:cNvGrpSpPr/>
          <p:nvPr/>
        </p:nvGrpSpPr>
        <p:grpSpPr>
          <a:xfrm>
            <a:off x="1437513" y="2085594"/>
            <a:ext cx="10795" cy="2105660"/>
            <a:chOff x="1437513" y="2085594"/>
            <a:chExt cx="10795" cy="2105660"/>
          </a:xfrm>
        </p:grpSpPr>
        <p:sp>
          <p:nvSpPr>
            <p:cNvPr id="14" name="object 14"/>
            <p:cNvSpPr/>
            <p:nvPr/>
          </p:nvSpPr>
          <p:spPr>
            <a:xfrm>
              <a:off x="1437894" y="2085594"/>
              <a:ext cx="0" cy="2105025"/>
            </a:xfrm>
            <a:custGeom>
              <a:avLst/>
              <a:gdLst/>
              <a:ahLst/>
              <a:cxnLst/>
              <a:rect l="l" t="t" r="r" b="b"/>
              <a:pathLst>
                <a:path h="2105025">
                  <a:moveTo>
                    <a:pt x="0" y="0"/>
                  </a:moveTo>
                  <a:lnTo>
                    <a:pt x="0" y="2104644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437894" y="2086356"/>
              <a:ext cx="10160" cy="2105025"/>
            </a:xfrm>
            <a:custGeom>
              <a:avLst/>
              <a:gdLst/>
              <a:ahLst/>
              <a:cxnLst/>
              <a:rect l="l" t="t" r="r" b="b"/>
              <a:pathLst>
                <a:path w="10159" h="2105025">
                  <a:moveTo>
                    <a:pt x="9906" y="2104644"/>
                  </a:moveTo>
                  <a:lnTo>
                    <a:pt x="9906" y="0"/>
                  </a:lnTo>
                  <a:lnTo>
                    <a:pt x="0" y="0"/>
                  </a:lnTo>
                  <a:lnTo>
                    <a:pt x="0" y="2104644"/>
                  </a:lnTo>
                  <a:lnTo>
                    <a:pt x="9906" y="2104644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16" name="object 16"/>
          <p:cNvGraphicFramePr>
            <a:graphicFrameLocks noGrp="1"/>
          </p:cNvGraphicFramePr>
          <p:nvPr/>
        </p:nvGraphicFramePr>
        <p:xfrm>
          <a:off x="5051488" y="2085213"/>
          <a:ext cx="1196340" cy="21062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813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05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64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15875" algn="r">
                        <a:lnSpc>
                          <a:spcPts val="1275"/>
                        </a:lnSpc>
                        <a:spcBef>
                          <a:spcPts val="90"/>
                        </a:spcBef>
                      </a:pP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485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25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1587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100" spc="-15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250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15875" marB="0">
                    <a:lnL w="12700">
                      <a:solidFill>
                        <a:srgbClr val="000000"/>
                      </a:solidFill>
                      <a:prstDash val="solid"/>
                    </a:lnL>
                    <a:solidFill>
                      <a:srgbClr val="F4B0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763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20955" algn="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100" spc="-35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25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3810" marB="0">
                    <a:lnL w="12700">
                      <a:solidFill>
                        <a:srgbClr val="000000"/>
                      </a:solidFill>
                      <a:prstDash val="solid"/>
                    </a:lnL>
                    <a:solidFill>
                      <a:srgbClr val="F4B0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336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15875" algn="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100" spc="-15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150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20955" algn="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100" spc="-35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60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3810" marB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5398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R="10795" algn="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3810" marB="0"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5643">
                <a:tc>
                  <a:txBody>
                    <a:bodyPr/>
                    <a:lstStyle/>
                    <a:p>
                      <a:pPr marR="10795" algn="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485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1143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pSp>
        <p:nvGrpSpPr>
          <p:cNvPr id="17" name="object 17"/>
          <p:cNvGrpSpPr/>
          <p:nvPr/>
        </p:nvGrpSpPr>
        <p:grpSpPr>
          <a:xfrm>
            <a:off x="5056632" y="4561713"/>
            <a:ext cx="1191260" cy="963294"/>
            <a:chOff x="5056632" y="4561713"/>
            <a:chExt cx="1191260" cy="963294"/>
          </a:xfrm>
        </p:grpSpPr>
        <p:sp>
          <p:nvSpPr>
            <p:cNvPr id="18" name="object 18"/>
            <p:cNvSpPr/>
            <p:nvPr/>
          </p:nvSpPr>
          <p:spPr>
            <a:xfrm>
              <a:off x="5056632" y="4562094"/>
              <a:ext cx="1191260" cy="0"/>
            </a:xfrm>
            <a:custGeom>
              <a:avLst/>
              <a:gdLst/>
              <a:ahLst/>
              <a:cxnLst/>
              <a:rect l="l" t="t" r="r" b="b"/>
              <a:pathLst>
                <a:path w="1191260">
                  <a:moveTo>
                    <a:pt x="0" y="0"/>
                  </a:moveTo>
                  <a:lnTo>
                    <a:pt x="1191006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5057394" y="4562094"/>
              <a:ext cx="1190625" cy="10160"/>
            </a:xfrm>
            <a:custGeom>
              <a:avLst/>
              <a:gdLst/>
              <a:ahLst/>
              <a:cxnLst/>
              <a:rect l="l" t="t" r="r" b="b"/>
              <a:pathLst>
                <a:path w="1190625" h="10160">
                  <a:moveTo>
                    <a:pt x="1190244" y="9905"/>
                  </a:moveTo>
                  <a:lnTo>
                    <a:pt x="1190244" y="0"/>
                  </a:lnTo>
                  <a:lnTo>
                    <a:pt x="0" y="0"/>
                  </a:lnTo>
                  <a:lnTo>
                    <a:pt x="0" y="9906"/>
                  </a:lnTo>
                  <a:lnTo>
                    <a:pt x="1190244" y="9905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5056632" y="5324094"/>
              <a:ext cx="1191260" cy="0"/>
            </a:xfrm>
            <a:custGeom>
              <a:avLst/>
              <a:gdLst/>
              <a:ahLst/>
              <a:cxnLst/>
              <a:rect l="l" t="t" r="r" b="b"/>
              <a:pathLst>
                <a:path w="1191260">
                  <a:moveTo>
                    <a:pt x="0" y="0"/>
                  </a:moveTo>
                  <a:lnTo>
                    <a:pt x="1191006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5057394" y="5324094"/>
              <a:ext cx="1190625" cy="10160"/>
            </a:xfrm>
            <a:custGeom>
              <a:avLst/>
              <a:gdLst/>
              <a:ahLst/>
              <a:cxnLst/>
              <a:rect l="l" t="t" r="r" b="b"/>
              <a:pathLst>
                <a:path w="1190625" h="10160">
                  <a:moveTo>
                    <a:pt x="1190244" y="9905"/>
                  </a:moveTo>
                  <a:lnTo>
                    <a:pt x="1190244" y="0"/>
                  </a:lnTo>
                  <a:lnTo>
                    <a:pt x="0" y="0"/>
                  </a:lnTo>
                  <a:lnTo>
                    <a:pt x="0" y="9906"/>
                  </a:lnTo>
                  <a:lnTo>
                    <a:pt x="1190244" y="9905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5532882" y="4571238"/>
              <a:ext cx="0" cy="952500"/>
            </a:xfrm>
            <a:custGeom>
              <a:avLst/>
              <a:gdLst/>
              <a:ahLst/>
              <a:cxnLst/>
              <a:rect l="l" t="t" r="r" b="b"/>
              <a:pathLst>
                <a:path h="952500">
                  <a:moveTo>
                    <a:pt x="0" y="0"/>
                  </a:moveTo>
                  <a:lnTo>
                    <a:pt x="0" y="95250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5533644" y="4572000"/>
              <a:ext cx="9525" cy="952500"/>
            </a:xfrm>
            <a:custGeom>
              <a:avLst/>
              <a:gdLst/>
              <a:ahLst/>
              <a:cxnLst/>
              <a:rect l="l" t="t" r="r" b="b"/>
              <a:pathLst>
                <a:path w="9525" h="952500">
                  <a:moveTo>
                    <a:pt x="9144" y="952500"/>
                  </a:moveTo>
                  <a:lnTo>
                    <a:pt x="9144" y="0"/>
                  </a:lnTo>
                  <a:lnTo>
                    <a:pt x="0" y="0"/>
                  </a:lnTo>
                  <a:lnTo>
                    <a:pt x="0" y="952500"/>
                  </a:lnTo>
                  <a:lnTo>
                    <a:pt x="9144" y="9525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24" name="object 24"/>
          <p:cNvGraphicFramePr>
            <a:graphicFrameLocks noGrp="1"/>
          </p:cNvGraphicFramePr>
          <p:nvPr/>
        </p:nvGraphicFramePr>
        <p:xfrm>
          <a:off x="6671500" y="2085213"/>
          <a:ext cx="1195705" cy="21062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800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99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950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15875" algn="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300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150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R="15875" algn="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spc="-15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275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20955" algn="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100" spc="-35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25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3810" marB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8480">
                <a:tc>
                  <a:txBody>
                    <a:bodyPr/>
                    <a:lstStyle/>
                    <a:p>
                      <a:pPr marR="10795" algn="r">
                        <a:lnSpc>
                          <a:spcPts val="1275"/>
                        </a:lnSpc>
                        <a:spcBef>
                          <a:spcPts val="30"/>
                        </a:spcBef>
                      </a:pP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275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3810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2524">
                <a:tc>
                  <a:txBody>
                    <a:bodyPr/>
                    <a:lstStyle/>
                    <a:p>
                      <a:pPr marR="1079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100" spc="-15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250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15875" marB="0"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2475">
                <a:tc>
                  <a:txBody>
                    <a:bodyPr/>
                    <a:lstStyle/>
                    <a:p>
                      <a:pPr marR="15875" algn="r">
                        <a:lnSpc>
                          <a:spcPts val="1305"/>
                        </a:lnSpc>
                        <a:spcBef>
                          <a:spcPts val="30"/>
                        </a:spcBef>
                      </a:pPr>
                      <a:r>
                        <a:rPr sz="1100" spc="-35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25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3810" marB="0"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5643">
                <a:tc>
                  <a:txBody>
                    <a:bodyPr/>
                    <a:lstStyle/>
                    <a:p>
                      <a:pPr marR="10795" algn="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25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1143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pSp>
        <p:nvGrpSpPr>
          <p:cNvPr id="25" name="object 25"/>
          <p:cNvGrpSpPr/>
          <p:nvPr/>
        </p:nvGrpSpPr>
        <p:grpSpPr>
          <a:xfrm>
            <a:off x="1437513" y="4562094"/>
            <a:ext cx="10795" cy="962660"/>
            <a:chOff x="1437513" y="4562094"/>
            <a:chExt cx="10795" cy="962660"/>
          </a:xfrm>
        </p:grpSpPr>
        <p:sp>
          <p:nvSpPr>
            <p:cNvPr id="26" name="object 26"/>
            <p:cNvSpPr/>
            <p:nvPr/>
          </p:nvSpPr>
          <p:spPr>
            <a:xfrm>
              <a:off x="1437894" y="4562094"/>
              <a:ext cx="0" cy="962025"/>
            </a:xfrm>
            <a:custGeom>
              <a:avLst/>
              <a:gdLst/>
              <a:ahLst/>
              <a:cxnLst/>
              <a:rect l="l" t="t" r="r" b="b"/>
              <a:pathLst>
                <a:path h="962025">
                  <a:moveTo>
                    <a:pt x="0" y="0"/>
                  </a:moveTo>
                  <a:lnTo>
                    <a:pt x="0" y="961644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1437894" y="4562094"/>
              <a:ext cx="10160" cy="962660"/>
            </a:xfrm>
            <a:custGeom>
              <a:avLst/>
              <a:gdLst/>
              <a:ahLst/>
              <a:cxnLst/>
              <a:rect l="l" t="t" r="r" b="b"/>
              <a:pathLst>
                <a:path w="10159" h="962660">
                  <a:moveTo>
                    <a:pt x="9906" y="962405"/>
                  </a:moveTo>
                  <a:lnTo>
                    <a:pt x="9906" y="0"/>
                  </a:lnTo>
                  <a:lnTo>
                    <a:pt x="0" y="0"/>
                  </a:lnTo>
                  <a:lnTo>
                    <a:pt x="0" y="962405"/>
                  </a:lnTo>
                  <a:lnTo>
                    <a:pt x="9906" y="962405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8" name="object 28"/>
          <p:cNvGrpSpPr/>
          <p:nvPr/>
        </p:nvGrpSpPr>
        <p:grpSpPr>
          <a:xfrm>
            <a:off x="6675881" y="4561713"/>
            <a:ext cx="1191260" cy="963294"/>
            <a:chOff x="6675881" y="4561713"/>
            <a:chExt cx="1191260" cy="963294"/>
          </a:xfrm>
        </p:grpSpPr>
        <p:sp>
          <p:nvSpPr>
            <p:cNvPr id="29" name="object 29"/>
            <p:cNvSpPr/>
            <p:nvPr/>
          </p:nvSpPr>
          <p:spPr>
            <a:xfrm>
              <a:off x="6675881" y="4562094"/>
              <a:ext cx="1191260" cy="0"/>
            </a:xfrm>
            <a:custGeom>
              <a:avLst/>
              <a:gdLst/>
              <a:ahLst/>
              <a:cxnLst/>
              <a:rect l="l" t="t" r="r" b="b"/>
              <a:pathLst>
                <a:path w="1191259">
                  <a:moveTo>
                    <a:pt x="0" y="0"/>
                  </a:moveTo>
                  <a:lnTo>
                    <a:pt x="1191006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6676643" y="4562094"/>
              <a:ext cx="1190625" cy="10160"/>
            </a:xfrm>
            <a:custGeom>
              <a:avLst/>
              <a:gdLst/>
              <a:ahLst/>
              <a:cxnLst/>
              <a:rect l="l" t="t" r="r" b="b"/>
              <a:pathLst>
                <a:path w="1190625" h="10160">
                  <a:moveTo>
                    <a:pt x="1190244" y="9905"/>
                  </a:moveTo>
                  <a:lnTo>
                    <a:pt x="1190244" y="0"/>
                  </a:lnTo>
                  <a:lnTo>
                    <a:pt x="0" y="0"/>
                  </a:lnTo>
                  <a:lnTo>
                    <a:pt x="0" y="9905"/>
                  </a:lnTo>
                  <a:lnTo>
                    <a:pt x="1190244" y="9905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6675881" y="5324094"/>
              <a:ext cx="1191260" cy="0"/>
            </a:xfrm>
            <a:custGeom>
              <a:avLst/>
              <a:gdLst/>
              <a:ahLst/>
              <a:cxnLst/>
              <a:rect l="l" t="t" r="r" b="b"/>
              <a:pathLst>
                <a:path w="1191259">
                  <a:moveTo>
                    <a:pt x="0" y="0"/>
                  </a:moveTo>
                  <a:lnTo>
                    <a:pt x="1191006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6676643" y="5324094"/>
              <a:ext cx="1190625" cy="10160"/>
            </a:xfrm>
            <a:custGeom>
              <a:avLst/>
              <a:gdLst/>
              <a:ahLst/>
              <a:cxnLst/>
              <a:rect l="l" t="t" r="r" b="b"/>
              <a:pathLst>
                <a:path w="1190625" h="10160">
                  <a:moveTo>
                    <a:pt x="1190244" y="9905"/>
                  </a:moveTo>
                  <a:lnTo>
                    <a:pt x="1190244" y="0"/>
                  </a:lnTo>
                  <a:lnTo>
                    <a:pt x="0" y="0"/>
                  </a:lnTo>
                  <a:lnTo>
                    <a:pt x="0" y="9905"/>
                  </a:lnTo>
                  <a:lnTo>
                    <a:pt x="1190244" y="9905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7152131" y="4571238"/>
              <a:ext cx="0" cy="952500"/>
            </a:xfrm>
            <a:custGeom>
              <a:avLst/>
              <a:gdLst/>
              <a:ahLst/>
              <a:cxnLst/>
              <a:rect l="l" t="t" r="r" b="b"/>
              <a:pathLst>
                <a:path h="952500">
                  <a:moveTo>
                    <a:pt x="0" y="0"/>
                  </a:moveTo>
                  <a:lnTo>
                    <a:pt x="0" y="95250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7152893" y="4572000"/>
              <a:ext cx="9525" cy="952500"/>
            </a:xfrm>
            <a:custGeom>
              <a:avLst/>
              <a:gdLst/>
              <a:ahLst/>
              <a:cxnLst/>
              <a:rect l="l" t="t" r="r" b="b"/>
              <a:pathLst>
                <a:path w="9525" h="952500">
                  <a:moveTo>
                    <a:pt x="9143" y="952500"/>
                  </a:moveTo>
                  <a:lnTo>
                    <a:pt x="9143" y="0"/>
                  </a:lnTo>
                  <a:lnTo>
                    <a:pt x="0" y="0"/>
                  </a:lnTo>
                  <a:lnTo>
                    <a:pt x="0" y="952500"/>
                  </a:lnTo>
                  <a:lnTo>
                    <a:pt x="9143" y="9525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5" name="object 35"/>
          <p:cNvGrpSpPr/>
          <p:nvPr/>
        </p:nvGrpSpPr>
        <p:grpSpPr>
          <a:xfrm>
            <a:off x="1437513" y="5894832"/>
            <a:ext cx="10795" cy="962660"/>
            <a:chOff x="1437513" y="5894832"/>
            <a:chExt cx="10795" cy="962660"/>
          </a:xfrm>
        </p:grpSpPr>
        <p:sp>
          <p:nvSpPr>
            <p:cNvPr id="36" name="object 36"/>
            <p:cNvSpPr/>
            <p:nvPr/>
          </p:nvSpPr>
          <p:spPr>
            <a:xfrm>
              <a:off x="1437894" y="5894832"/>
              <a:ext cx="0" cy="962660"/>
            </a:xfrm>
            <a:custGeom>
              <a:avLst/>
              <a:gdLst/>
              <a:ahLst/>
              <a:cxnLst/>
              <a:rect l="l" t="t" r="r" b="b"/>
              <a:pathLst>
                <a:path h="962659">
                  <a:moveTo>
                    <a:pt x="0" y="0"/>
                  </a:moveTo>
                  <a:lnTo>
                    <a:pt x="0" y="962406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1437894" y="5895594"/>
              <a:ext cx="10160" cy="962025"/>
            </a:xfrm>
            <a:custGeom>
              <a:avLst/>
              <a:gdLst/>
              <a:ahLst/>
              <a:cxnLst/>
              <a:rect l="l" t="t" r="r" b="b"/>
              <a:pathLst>
                <a:path w="10159" h="962025">
                  <a:moveTo>
                    <a:pt x="9906" y="961644"/>
                  </a:moveTo>
                  <a:lnTo>
                    <a:pt x="9906" y="0"/>
                  </a:lnTo>
                  <a:lnTo>
                    <a:pt x="0" y="0"/>
                  </a:lnTo>
                  <a:lnTo>
                    <a:pt x="0" y="961644"/>
                  </a:lnTo>
                  <a:lnTo>
                    <a:pt x="9906" y="961644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8" name="object 38"/>
          <p:cNvGrpSpPr/>
          <p:nvPr/>
        </p:nvGrpSpPr>
        <p:grpSpPr>
          <a:xfrm>
            <a:off x="5532501" y="5904738"/>
            <a:ext cx="10795" cy="952500"/>
            <a:chOff x="5532501" y="5904738"/>
            <a:chExt cx="10795" cy="952500"/>
          </a:xfrm>
        </p:grpSpPr>
        <p:sp>
          <p:nvSpPr>
            <p:cNvPr id="39" name="object 39"/>
            <p:cNvSpPr/>
            <p:nvPr/>
          </p:nvSpPr>
          <p:spPr>
            <a:xfrm>
              <a:off x="5532882" y="5904738"/>
              <a:ext cx="0" cy="952500"/>
            </a:xfrm>
            <a:custGeom>
              <a:avLst/>
              <a:gdLst/>
              <a:ahLst/>
              <a:cxnLst/>
              <a:rect l="l" t="t" r="r" b="b"/>
              <a:pathLst>
                <a:path h="952500">
                  <a:moveTo>
                    <a:pt x="0" y="0"/>
                  </a:moveTo>
                  <a:lnTo>
                    <a:pt x="0" y="95250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5533644" y="5904738"/>
              <a:ext cx="9525" cy="952500"/>
            </a:xfrm>
            <a:custGeom>
              <a:avLst/>
              <a:gdLst/>
              <a:ahLst/>
              <a:cxnLst/>
              <a:rect l="l" t="t" r="r" b="b"/>
              <a:pathLst>
                <a:path w="9525" h="952500">
                  <a:moveTo>
                    <a:pt x="9144" y="952500"/>
                  </a:moveTo>
                  <a:lnTo>
                    <a:pt x="9144" y="0"/>
                  </a:lnTo>
                  <a:lnTo>
                    <a:pt x="0" y="0"/>
                  </a:lnTo>
                  <a:lnTo>
                    <a:pt x="0" y="952500"/>
                  </a:lnTo>
                  <a:lnTo>
                    <a:pt x="9144" y="9525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1" name="object 41"/>
          <p:cNvGrpSpPr/>
          <p:nvPr/>
        </p:nvGrpSpPr>
        <p:grpSpPr>
          <a:xfrm>
            <a:off x="7151751" y="5904738"/>
            <a:ext cx="10795" cy="952500"/>
            <a:chOff x="7151751" y="5904738"/>
            <a:chExt cx="10795" cy="952500"/>
          </a:xfrm>
        </p:grpSpPr>
        <p:sp>
          <p:nvSpPr>
            <p:cNvPr id="42" name="object 42"/>
            <p:cNvSpPr/>
            <p:nvPr/>
          </p:nvSpPr>
          <p:spPr>
            <a:xfrm>
              <a:off x="7152132" y="5904738"/>
              <a:ext cx="0" cy="952500"/>
            </a:xfrm>
            <a:custGeom>
              <a:avLst/>
              <a:gdLst/>
              <a:ahLst/>
              <a:cxnLst/>
              <a:rect l="l" t="t" r="r" b="b"/>
              <a:pathLst>
                <a:path h="952500">
                  <a:moveTo>
                    <a:pt x="0" y="0"/>
                  </a:moveTo>
                  <a:lnTo>
                    <a:pt x="0" y="95250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7152894" y="5904738"/>
              <a:ext cx="9525" cy="952500"/>
            </a:xfrm>
            <a:custGeom>
              <a:avLst/>
              <a:gdLst/>
              <a:ahLst/>
              <a:cxnLst/>
              <a:rect l="l" t="t" r="r" b="b"/>
              <a:pathLst>
                <a:path w="9525" h="952500">
                  <a:moveTo>
                    <a:pt x="9143" y="952500"/>
                  </a:moveTo>
                  <a:lnTo>
                    <a:pt x="9143" y="0"/>
                  </a:lnTo>
                  <a:lnTo>
                    <a:pt x="0" y="0"/>
                  </a:lnTo>
                  <a:lnTo>
                    <a:pt x="0" y="952500"/>
                  </a:lnTo>
                  <a:lnTo>
                    <a:pt x="9143" y="9525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4" name="object 44"/>
          <p:cNvGrpSpPr/>
          <p:nvPr/>
        </p:nvGrpSpPr>
        <p:grpSpPr>
          <a:xfrm>
            <a:off x="8771001" y="5904738"/>
            <a:ext cx="10795" cy="952500"/>
            <a:chOff x="8771001" y="5904738"/>
            <a:chExt cx="10795" cy="952500"/>
          </a:xfrm>
        </p:grpSpPr>
        <p:sp>
          <p:nvSpPr>
            <p:cNvPr id="45" name="object 45"/>
            <p:cNvSpPr/>
            <p:nvPr/>
          </p:nvSpPr>
          <p:spPr>
            <a:xfrm>
              <a:off x="8771382" y="5904738"/>
              <a:ext cx="0" cy="952500"/>
            </a:xfrm>
            <a:custGeom>
              <a:avLst/>
              <a:gdLst/>
              <a:ahLst/>
              <a:cxnLst/>
              <a:rect l="l" t="t" r="r" b="b"/>
              <a:pathLst>
                <a:path h="952500">
                  <a:moveTo>
                    <a:pt x="0" y="0"/>
                  </a:moveTo>
                  <a:lnTo>
                    <a:pt x="0" y="95250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8771382" y="5904738"/>
              <a:ext cx="10160" cy="952500"/>
            </a:xfrm>
            <a:custGeom>
              <a:avLst/>
              <a:gdLst/>
              <a:ahLst/>
              <a:cxnLst/>
              <a:rect l="l" t="t" r="r" b="b"/>
              <a:pathLst>
                <a:path w="10159" h="952500">
                  <a:moveTo>
                    <a:pt x="9905" y="952500"/>
                  </a:moveTo>
                  <a:lnTo>
                    <a:pt x="9905" y="0"/>
                  </a:lnTo>
                  <a:lnTo>
                    <a:pt x="0" y="0"/>
                  </a:lnTo>
                  <a:lnTo>
                    <a:pt x="0" y="952500"/>
                  </a:lnTo>
                  <a:lnTo>
                    <a:pt x="9905" y="9525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7" name="object 47"/>
          <p:cNvGrpSpPr/>
          <p:nvPr/>
        </p:nvGrpSpPr>
        <p:grpSpPr>
          <a:xfrm>
            <a:off x="3914013" y="5904738"/>
            <a:ext cx="10795" cy="952500"/>
            <a:chOff x="3914013" y="5904738"/>
            <a:chExt cx="10795" cy="952500"/>
          </a:xfrm>
        </p:grpSpPr>
        <p:sp>
          <p:nvSpPr>
            <p:cNvPr id="48" name="object 48"/>
            <p:cNvSpPr/>
            <p:nvPr/>
          </p:nvSpPr>
          <p:spPr>
            <a:xfrm>
              <a:off x="3914394" y="5904738"/>
              <a:ext cx="0" cy="952500"/>
            </a:xfrm>
            <a:custGeom>
              <a:avLst/>
              <a:gdLst/>
              <a:ahLst/>
              <a:cxnLst/>
              <a:rect l="l" t="t" r="r" b="b"/>
              <a:pathLst>
                <a:path h="952500">
                  <a:moveTo>
                    <a:pt x="0" y="0"/>
                  </a:moveTo>
                  <a:lnTo>
                    <a:pt x="0" y="95250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3914394" y="5904738"/>
              <a:ext cx="10160" cy="952500"/>
            </a:xfrm>
            <a:custGeom>
              <a:avLst/>
              <a:gdLst/>
              <a:ahLst/>
              <a:cxnLst/>
              <a:rect l="l" t="t" r="r" b="b"/>
              <a:pathLst>
                <a:path w="10160" h="952500">
                  <a:moveTo>
                    <a:pt x="9905" y="952500"/>
                  </a:moveTo>
                  <a:lnTo>
                    <a:pt x="9905" y="0"/>
                  </a:lnTo>
                  <a:lnTo>
                    <a:pt x="0" y="0"/>
                  </a:lnTo>
                  <a:lnTo>
                    <a:pt x="0" y="952500"/>
                  </a:lnTo>
                  <a:lnTo>
                    <a:pt x="9905" y="9525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0" name="object 50"/>
          <p:cNvSpPr/>
          <p:nvPr/>
        </p:nvSpPr>
        <p:spPr>
          <a:xfrm>
            <a:off x="8295893" y="1686305"/>
            <a:ext cx="1190625" cy="28575"/>
          </a:xfrm>
          <a:custGeom>
            <a:avLst/>
            <a:gdLst/>
            <a:ahLst/>
            <a:cxnLst/>
            <a:rect l="l" t="t" r="r" b="b"/>
            <a:pathLst>
              <a:path w="1190625" h="28575">
                <a:moveTo>
                  <a:pt x="1190244" y="28193"/>
                </a:moveTo>
                <a:lnTo>
                  <a:pt x="1190244" y="0"/>
                </a:lnTo>
                <a:lnTo>
                  <a:pt x="0" y="0"/>
                </a:lnTo>
                <a:lnTo>
                  <a:pt x="0" y="28193"/>
                </a:lnTo>
                <a:lnTo>
                  <a:pt x="1190244" y="28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51" name="object 51"/>
          <p:cNvGraphicFramePr>
            <a:graphicFrameLocks noGrp="1"/>
          </p:cNvGraphicFramePr>
          <p:nvPr/>
        </p:nvGraphicFramePr>
        <p:xfrm>
          <a:off x="8289988" y="2085213"/>
          <a:ext cx="1206500" cy="21113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806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99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850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15875" algn="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785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20320" algn="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100" spc="-30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250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3810" marB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15875" algn="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100" spc="-10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25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3810" marB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20320" algn="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100" spc="-30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150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3810" marB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15875" algn="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100" spc="-10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60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3810" marB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20320" algn="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100" spc="-30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275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3810" marB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15875" algn="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100" spc="-10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25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3810" marB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502">
                <a:tc>
                  <a:txBody>
                    <a:bodyPr/>
                    <a:lstStyle/>
                    <a:p>
                      <a:pPr marR="14604" algn="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100" spc="-30" dirty="0">
                          <a:latin typeface="Times New Roman"/>
                          <a:cs typeface="Times New Roman"/>
                        </a:rPr>
                        <a:t>275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3810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0502">
                <a:tc>
                  <a:txBody>
                    <a:bodyPr/>
                    <a:lstStyle/>
                    <a:p>
                      <a:pPr marR="15240" algn="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100" spc="-30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250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3810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2475">
                <a:tc>
                  <a:txBody>
                    <a:bodyPr/>
                    <a:lstStyle/>
                    <a:p>
                      <a:pPr marR="10795" algn="r">
                        <a:lnSpc>
                          <a:spcPts val="1305"/>
                        </a:lnSpc>
                        <a:spcBef>
                          <a:spcPts val="30"/>
                        </a:spcBef>
                      </a:pPr>
                      <a:r>
                        <a:rPr sz="1100" spc="-10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25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3810" marB="0"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5643">
                <a:tc>
                  <a:txBody>
                    <a:bodyPr/>
                    <a:lstStyle/>
                    <a:p>
                      <a:pPr marR="10795" algn="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510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1143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77" name="object 77"/>
          <p:cNvSpPr txBox="1"/>
          <p:nvPr/>
        </p:nvSpPr>
        <p:spPr>
          <a:xfrm>
            <a:off x="1454150" y="6482599"/>
            <a:ext cx="1578610" cy="3746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r">
              <a:lnSpc>
                <a:spcPct val="100000"/>
              </a:lnSpc>
            </a:pPr>
            <a:r>
              <a:rPr sz="1100" spc="5" dirty="0">
                <a:latin typeface="Times New Roman"/>
                <a:cs typeface="Times New Roman"/>
              </a:rPr>
              <a:t>Software</a:t>
            </a:r>
            <a:r>
              <a:rPr sz="1100" spc="15" dirty="0">
                <a:latin typeface="Times New Roman"/>
                <a:cs typeface="Times New Roman"/>
              </a:rPr>
              <a:t> </a:t>
            </a:r>
            <a:r>
              <a:rPr sz="1100" spc="5" dirty="0">
                <a:latin typeface="Times New Roman"/>
                <a:cs typeface="Times New Roman"/>
              </a:rPr>
              <a:t>(database</a:t>
            </a:r>
            <a:r>
              <a:rPr sz="1100" spc="25" dirty="0">
                <a:latin typeface="Times New Roman"/>
                <a:cs typeface="Times New Roman"/>
              </a:rPr>
              <a:t> </a:t>
            </a:r>
            <a:r>
              <a:rPr sz="1100" spc="15" dirty="0">
                <a:latin typeface="Times New Roman"/>
                <a:cs typeface="Times New Roman"/>
              </a:rPr>
              <a:t>asset)</a:t>
            </a:r>
            <a:endParaRPr sz="1100">
              <a:latin typeface="Times New Roman"/>
              <a:cs typeface="Times New Roman"/>
            </a:endParaRPr>
          </a:p>
          <a:p>
            <a:pPr marR="5080" algn="r">
              <a:lnSpc>
                <a:spcPct val="100000"/>
              </a:lnSpc>
              <a:spcBef>
                <a:spcPts val="180"/>
              </a:spcBef>
            </a:pPr>
            <a:r>
              <a:rPr sz="1100" spc="20" dirty="0">
                <a:latin typeface="Times New Roman"/>
                <a:cs typeface="Times New Roman"/>
              </a:rPr>
              <a:t>Net</a:t>
            </a:r>
            <a:r>
              <a:rPr sz="1100" spc="-50" dirty="0">
                <a:latin typeface="Times New Roman"/>
                <a:cs typeface="Times New Roman"/>
              </a:rPr>
              <a:t> </a:t>
            </a:r>
            <a:r>
              <a:rPr sz="1100" spc="-20" dirty="0">
                <a:latin typeface="Times New Roman"/>
                <a:cs typeface="Times New Roman"/>
              </a:rPr>
              <a:t>lending(+)/borrowing(-)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5368550" y="6482599"/>
            <a:ext cx="158750" cy="3746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spc="-35" dirty="0">
                <a:solidFill>
                  <a:srgbClr val="7F7F7F"/>
                </a:solidFill>
                <a:latin typeface="Times New Roman"/>
                <a:cs typeface="Times New Roman"/>
              </a:rPr>
              <a:t>60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sz="1100" spc="-35" dirty="0">
                <a:latin typeface="Times New Roman"/>
                <a:cs typeface="Times New Roman"/>
              </a:rPr>
              <a:t>50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8606295" y="6482599"/>
            <a:ext cx="164465" cy="3746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spc="-25" dirty="0">
                <a:solidFill>
                  <a:srgbClr val="7F7F7F"/>
                </a:solidFill>
                <a:latin typeface="Times New Roman"/>
                <a:cs typeface="Times New Roman"/>
              </a:rPr>
              <a:t>6</a:t>
            </a:r>
            <a:r>
              <a:rPr sz="1100" spc="10" dirty="0">
                <a:solidFill>
                  <a:srgbClr val="7F7F7F"/>
                </a:solidFill>
                <a:latin typeface="Times New Roman"/>
                <a:cs typeface="Times New Roman"/>
              </a:rPr>
              <a:t>0</a:t>
            </a:r>
            <a:endParaRPr sz="1100">
              <a:latin typeface="Times New Roman"/>
              <a:cs typeface="Times New Roman"/>
            </a:endParaRPr>
          </a:p>
          <a:p>
            <a:pPr marL="80010">
              <a:lnSpc>
                <a:spcPct val="100000"/>
              </a:lnSpc>
              <a:spcBef>
                <a:spcPts val="180"/>
              </a:spcBef>
            </a:pPr>
            <a:r>
              <a:rPr sz="1100" spc="10" dirty="0">
                <a:latin typeface="Times New Roman"/>
                <a:cs typeface="Times New Roman"/>
              </a:rPr>
              <a:t>0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3702522" y="6673101"/>
            <a:ext cx="211454" cy="1841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dirty="0">
                <a:latin typeface="Times New Roman"/>
                <a:cs typeface="Times New Roman"/>
              </a:rPr>
              <a:t>-</a:t>
            </a:r>
            <a:r>
              <a:rPr sz="1100" spc="-25" dirty="0">
                <a:latin typeface="Times New Roman"/>
                <a:cs typeface="Times New Roman"/>
              </a:rPr>
              <a:t>7</a:t>
            </a:r>
            <a:r>
              <a:rPr sz="1100" spc="10" dirty="0">
                <a:latin typeface="Times New Roman"/>
                <a:cs typeface="Times New Roman"/>
              </a:rPr>
              <a:t>5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6988339" y="6673101"/>
            <a:ext cx="158115" cy="1841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spc="-35" dirty="0">
                <a:latin typeface="Times New Roman"/>
                <a:cs typeface="Times New Roman"/>
              </a:rPr>
              <a:t>25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3454401" y="4372288"/>
            <a:ext cx="309880" cy="1968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spc="20" dirty="0">
                <a:latin typeface="Times New Roman"/>
                <a:cs typeface="Times New Roman"/>
              </a:rPr>
              <a:t>Us</a:t>
            </a:r>
            <a:r>
              <a:rPr sz="1100" spc="35" dirty="0">
                <a:latin typeface="Times New Roman"/>
                <a:cs typeface="Times New Roman"/>
              </a:rPr>
              <a:t>e</a:t>
            </a:r>
            <a:r>
              <a:rPr sz="1100" spc="5" dirty="0">
                <a:latin typeface="Times New Roman"/>
                <a:cs typeface="Times New Roman"/>
              </a:rPr>
              <a:t>s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3997207" y="4372288"/>
            <a:ext cx="614680" cy="1968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spc="10" dirty="0">
                <a:latin typeface="Times New Roman"/>
                <a:cs typeface="Times New Roman"/>
              </a:rPr>
              <a:t>R</a:t>
            </a:r>
            <a:r>
              <a:rPr sz="1100" spc="35" dirty="0">
                <a:latin typeface="Times New Roman"/>
                <a:cs typeface="Times New Roman"/>
              </a:rPr>
              <a:t>e</a:t>
            </a:r>
            <a:r>
              <a:rPr sz="1100" spc="15" dirty="0">
                <a:latin typeface="Times New Roman"/>
                <a:cs typeface="Times New Roman"/>
              </a:rPr>
              <a:t>s</a:t>
            </a:r>
            <a:r>
              <a:rPr sz="1100" spc="-35" dirty="0">
                <a:latin typeface="Times New Roman"/>
                <a:cs typeface="Times New Roman"/>
              </a:rPr>
              <a:t>o</a:t>
            </a:r>
            <a:r>
              <a:rPr sz="1100" spc="-25" dirty="0">
                <a:latin typeface="Times New Roman"/>
                <a:cs typeface="Times New Roman"/>
              </a:rPr>
              <a:t>u</a:t>
            </a:r>
            <a:r>
              <a:rPr sz="1100" dirty="0">
                <a:latin typeface="Times New Roman"/>
                <a:cs typeface="Times New Roman"/>
              </a:rPr>
              <a:t>r</a:t>
            </a:r>
            <a:r>
              <a:rPr sz="1100" spc="35" dirty="0">
                <a:latin typeface="Times New Roman"/>
                <a:cs typeface="Times New Roman"/>
              </a:rPr>
              <a:t>c</a:t>
            </a:r>
            <a:r>
              <a:rPr sz="1100" spc="30" dirty="0">
                <a:latin typeface="Times New Roman"/>
                <a:cs typeface="Times New Roman"/>
              </a:rPr>
              <a:t>e</a:t>
            </a:r>
            <a:r>
              <a:rPr sz="1100" spc="5" dirty="0">
                <a:latin typeface="Times New Roman"/>
                <a:cs typeface="Times New Roman"/>
              </a:rPr>
              <a:t>s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5073161" y="4372288"/>
            <a:ext cx="309880" cy="1968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spc="30" dirty="0">
                <a:latin typeface="Times New Roman"/>
                <a:cs typeface="Times New Roman"/>
              </a:rPr>
              <a:t>U</a:t>
            </a:r>
            <a:r>
              <a:rPr sz="1100" spc="15" dirty="0">
                <a:latin typeface="Times New Roman"/>
                <a:cs typeface="Times New Roman"/>
              </a:rPr>
              <a:t>s</a:t>
            </a:r>
            <a:r>
              <a:rPr sz="1100" spc="30" dirty="0">
                <a:latin typeface="Times New Roman"/>
                <a:cs typeface="Times New Roman"/>
              </a:rPr>
              <a:t>e</a:t>
            </a:r>
            <a:r>
              <a:rPr sz="1100" spc="5" dirty="0">
                <a:latin typeface="Times New Roman"/>
                <a:cs typeface="Times New Roman"/>
              </a:rPr>
              <a:t>s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5616383" y="4372288"/>
            <a:ext cx="614680" cy="1968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spc="10" dirty="0">
                <a:latin typeface="Times New Roman"/>
                <a:cs typeface="Times New Roman"/>
              </a:rPr>
              <a:t>R</a:t>
            </a:r>
            <a:r>
              <a:rPr sz="1100" spc="30" dirty="0">
                <a:latin typeface="Times New Roman"/>
                <a:cs typeface="Times New Roman"/>
              </a:rPr>
              <a:t>e</a:t>
            </a:r>
            <a:r>
              <a:rPr sz="1100" spc="15" dirty="0">
                <a:latin typeface="Times New Roman"/>
                <a:cs typeface="Times New Roman"/>
              </a:rPr>
              <a:t>s</a:t>
            </a:r>
            <a:r>
              <a:rPr sz="1100" spc="-25" dirty="0">
                <a:latin typeface="Times New Roman"/>
                <a:cs typeface="Times New Roman"/>
              </a:rPr>
              <a:t>o</a:t>
            </a:r>
            <a:r>
              <a:rPr sz="1100" spc="-35" dirty="0">
                <a:latin typeface="Times New Roman"/>
                <a:cs typeface="Times New Roman"/>
              </a:rPr>
              <a:t>u</a:t>
            </a:r>
            <a:r>
              <a:rPr sz="1100" spc="5" dirty="0">
                <a:latin typeface="Times New Roman"/>
                <a:cs typeface="Times New Roman"/>
              </a:rPr>
              <a:t>r</a:t>
            </a:r>
            <a:r>
              <a:rPr sz="1100" spc="30" dirty="0">
                <a:latin typeface="Times New Roman"/>
                <a:cs typeface="Times New Roman"/>
              </a:rPr>
              <a:t>c</a:t>
            </a:r>
            <a:r>
              <a:rPr sz="1100" spc="35" dirty="0">
                <a:latin typeface="Times New Roman"/>
                <a:cs typeface="Times New Roman"/>
              </a:rPr>
              <a:t>e</a:t>
            </a:r>
            <a:r>
              <a:rPr sz="1100" spc="5" dirty="0">
                <a:latin typeface="Times New Roman"/>
                <a:cs typeface="Times New Roman"/>
              </a:rPr>
              <a:t>s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6692346" y="4372288"/>
            <a:ext cx="309245" cy="1968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spc="20" dirty="0">
                <a:latin typeface="Times New Roman"/>
                <a:cs typeface="Times New Roman"/>
              </a:rPr>
              <a:t>Us</a:t>
            </a:r>
            <a:r>
              <a:rPr sz="1100" spc="30" dirty="0">
                <a:latin typeface="Times New Roman"/>
                <a:cs typeface="Times New Roman"/>
              </a:rPr>
              <a:t>e</a:t>
            </a:r>
            <a:r>
              <a:rPr sz="1100" spc="5" dirty="0">
                <a:latin typeface="Times New Roman"/>
                <a:cs typeface="Times New Roman"/>
              </a:rPr>
              <a:t>s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7235152" y="4372288"/>
            <a:ext cx="614680" cy="1968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spc="10" dirty="0">
                <a:latin typeface="Times New Roman"/>
                <a:cs typeface="Times New Roman"/>
              </a:rPr>
              <a:t>R</a:t>
            </a:r>
            <a:r>
              <a:rPr sz="1100" spc="30" dirty="0">
                <a:latin typeface="Times New Roman"/>
                <a:cs typeface="Times New Roman"/>
              </a:rPr>
              <a:t>e</a:t>
            </a:r>
            <a:r>
              <a:rPr sz="1100" spc="15" dirty="0">
                <a:latin typeface="Times New Roman"/>
                <a:cs typeface="Times New Roman"/>
              </a:rPr>
              <a:t>s</a:t>
            </a:r>
            <a:r>
              <a:rPr sz="1100" spc="-25" dirty="0">
                <a:latin typeface="Times New Roman"/>
                <a:cs typeface="Times New Roman"/>
              </a:rPr>
              <a:t>o</a:t>
            </a:r>
            <a:r>
              <a:rPr sz="1100" spc="-35" dirty="0">
                <a:latin typeface="Times New Roman"/>
                <a:cs typeface="Times New Roman"/>
              </a:rPr>
              <a:t>u</a:t>
            </a:r>
            <a:r>
              <a:rPr sz="1100" spc="5" dirty="0">
                <a:latin typeface="Times New Roman"/>
                <a:cs typeface="Times New Roman"/>
              </a:rPr>
              <a:t>r</a:t>
            </a:r>
            <a:r>
              <a:rPr sz="1100" spc="30" dirty="0">
                <a:latin typeface="Times New Roman"/>
                <a:cs typeface="Times New Roman"/>
              </a:rPr>
              <a:t>c</a:t>
            </a:r>
            <a:r>
              <a:rPr sz="1100" spc="35" dirty="0">
                <a:latin typeface="Times New Roman"/>
                <a:cs typeface="Times New Roman"/>
              </a:rPr>
              <a:t>e</a:t>
            </a:r>
            <a:r>
              <a:rPr sz="1100" spc="5" dirty="0">
                <a:latin typeface="Times New Roman"/>
                <a:cs typeface="Times New Roman"/>
              </a:rPr>
              <a:t>s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8311105" y="4372288"/>
            <a:ext cx="309880" cy="1968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spc="30" dirty="0">
                <a:latin typeface="Times New Roman"/>
                <a:cs typeface="Times New Roman"/>
              </a:rPr>
              <a:t>U</a:t>
            </a:r>
            <a:r>
              <a:rPr sz="1100" spc="15" dirty="0">
                <a:latin typeface="Times New Roman"/>
                <a:cs typeface="Times New Roman"/>
              </a:rPr>
              <a:t>s</a:t>
            </a:r>
            <a:r>
              <a:rPr sz="1100" spc="30" dirty="0">
                <a:latin typeface="Times New Roman"/>
                <a:cs typeface="Times New Roman"/>
              </a:rPr>
              <a:t>e</a:t>
            </a:r>
            <a:r>
              <a:rPr sz="1100" spc="5" dirty="0">
                <a:latin typeface="Times New Roman"/>
                <a:cs typeface="Times New Roman"/>
              </a:rPr>
              <a:t>s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8853571" y="4372288"/>
            <a:ext cx="614680" cy="1968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spc="10" dirty="0">
                <a:latin typeface="Times New Roman"/>
                <a:cs typeface="Times New Roman"/>
              </a:rPr>
              <a:t>R</a:t>
            </a:r>
            <a:r>
              <a:rPr sz="1100" spc="35" dirty="0">
                <a:latin typeface="Times New Roman"/>
                <a:cs typeface="Times New Roman"/>
              </a:rPr>
              <a:t>e</a:t>
            </a:r>
            <a:r>
              <a:rPr sz="1100" spc="15" dirty="0">
                <a:latin typeface="Times New Roman"/>
                <a:cs typeface="Times New Roman"/>
              </a:rPr>
              <a:t>s</a:t>
            </a:r>
            <a:r>
              <a:rPr sz="1100" spc="-35" dirty="0">
                <a:latin typeface="Times New Roman"/>
                <a:cs typeface="Times New Roman"/>
              </a:rPr>
              <a:t>o</a:t>
            </a:r>
            <a:r>
              <a:rPr sz="1100" spc="-25" dirty="0">
                <a:latin typeface="Times New Roman"/>
                <a:cs typeface="Times New Roman"/>
              </a:rPr>
              <a:t>u</a:t>
            </a:r>
            <a:r>
              <a:rPr sz="1100" dirty="0">
                <a:latin typeface="Times New Roman"/>
                <a:cs typeface="Times New Roman"/>
              </a:rPr>
              <a:t>r</a:t>
            </a:r>
            <a:r>
              <a:rPr sz="1100" spc="35" dirty="0">
                <a:latin typeface="Times New Roman"/>
                <a:cs typeface="Times New Roman"/>
              </a:rPr>
              <a:t>c</a:t>
            </a:r>
            <a:r>
              <a:rPr sz="1100" spc="30" dirty="0">
                <a:latin typeface="Times New Roman"/>
                <a:cs typeface="Times New Roman"/>
              </a:rPr>
              <a:t>e</a:t>
            </a:r>
            <a:r>
              <a:rPr sz="1100" spc="5" dirty="0">
                <a:latin typeface="Times New Roman"/>
                <a:cs typeface="Times New Roman"/>
              </a:rPr>
              <a:t>s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6006474" y="4562791"/>
            <a:ext cx="230504" cy="1968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spc="-25" dirty="0">
                <a:latin typeface="Times New Roman"/>
                <a:cs typeface="Times New Roman"/>
              </a:rPr>
              <a:t>2</a:t>
            </a:r>
            <a:r>
              <a:rPr sz="1100" spc="-35" dirty="0">
                <a:latin typeface="Times New Roman"/>
                <a:cs typeface="Times New Roman"/>
              </a:rPr>
              <a:t>6</a:t>
            </a:r>
            <a:r>
              <a:rPr sz="1100" spc="10" dirty="0">
                <a:latin typeface="Times New Roman"/>
                <a:cs typeface="Times New Roman"/>
              </a:rPr>
              <a:t>0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7692790" y="4562791"/>
            <a:ext cx="163195" cy="1968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spc="-35" dirty="0">
                <a:latin typeface="Times New Roman"/>
                <a:cs typeface="Times New Roman"/>
              </a:rPr>
              <a:t>2</a:t>
            </a:r>
            <a:r>
              <a:rPr sz="1100" spc="10" dirty="0">
                <a:latin typeface="Times New Roman"/>
                <a:cs typeface="Times New Roman"/>
              </a:rPr>
              <a:t>5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5435031" y="4753293"/>
            <a:ext cx="97155" cy="1968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spc="10" dirty="0">
                <a:latin typeface="Times New Roman"/>
                <a:cs typeface="Times New Roman"/>
              </a:rPr>
              <a:t>0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7054275" y="4753293"/>
            <a:ext cx="97155" cy="1968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spc="10" dirty="0">
                <a:latin typeface="Times New Roman"/>
                <a:cs typeface="Times New Roman"/>
              </a:rPr>
              <a:t>0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1454150" y="4543706"/>
            <a:ext cx="1708785" cy="978535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sz="1100" spc="-15" dirty="0">
                <a:latin typeface="Times New Roman"/>
                <a:cs typeface="Times New Roman"/>
              </a:rPr>
              <a:t>Disposable</a:t>
            </a:r>
            <a:r>
              <a:rPr sz="1100" spc="30" dirty="0">
                <a:latin typeface="Times New Roman"/>
                <a:cs typeface="Times New Roman"/>
              </a:rPr>
              <a:t> </a:t>
            </a:r>
            <a:r>
              <a:rPr sz="1100" spc="-25" dirty="0">
                <a:latin typeface="Times New Roman"/>
                <a:cs typeface="Times New Roman"/>
              </a:rPr>
              <a:t>income</a:t>
            </a:r>
            <a:endParaRPr sz="1100">
              <a:latin typeface="Times New Roman"/>
              <a:cs typeface="Times New Roman"/>
            </a:endParaRPr>
          </a:p>
          <a:p>
            <a:pPr marL="97790" marR="5080" indent="-85725">
              <a:lnSpc>
                <a:spcPct val="113599"/>
              </a:lnSpc>
            </a:pPr>
            <a:r>
              <a:rPr sz="1100" spc="-20" dirty="0">
                <a:latin typeface="Times New Roman"/>
                <a:cs typeface="Times New Roman"/>
              </a:rPr>
              <a:t>F</a:t>
            </a:r>
            <a:r>
              <a:rPr sz="1100" spc="-90" dirty="0">
                <a:latin typeface="Times New Roman"/>
                <a:cs typeface="Times New Roman"/>
              </a:rPr>
              <a:t>i</a:t>
            </a:r>
            <a:r>
              <a:rPr sz="1100" spc="-25" dirty="0">
                <a:latin typeface="Times New Roman"/>
                <a:cs typeface="Times New Roman"/>
              </a:rPr>
              <a:t>n</a:t>
            </a:r>
            <a:r>
              <a:rPr sz="1100" spc="30" dirty="0">
                <a:latin typeface="Times New Roman"/>
                <a:cs typeface="Times New Roman"/>
              </a:rPr>
              <a:t>a</a:t>
            </a:r>
            <a:r>
              <a:rPr sz="1100" spc="5" dirty="0">
                <a:latin typeface="Times New Roman"/>
                <a:cs typeface="Times New Roman"/>
              </a:rPr>
              <a:t>l</a:t>
            </a:r>
            <a:r>
              <a:rPr sz="1100" spc="-60" dirty="0">
                <a:latin typeface="Times New Roman"/>
                <a:cs typeface="Times New Roman"/>
              </a:rPr>
              <a:t> </a:t>
            </a:r>
            <a:r>
              <a:rPr sz="1100" spc="30" dirty="0">
                <a:latin typeface="Times New Roman"/>
                <a:cs typeface="Times New Roman"/>
              </a:rPr>
              <a:t>c</a:t>
            </a:r>
            <a:r>
              <a:rPr sz="1100" spc="-25" dirty="0">
                <a:latin typeface="Times New Roman"/>
                <a:cs typeface="Times New Roman"/>
              </a:rPr>
              <a:t>o</a:t>
            </a:r>
            <a:r>
              <a:rPr sz="1100" spc="-35" dirty="0">
                <a:latin typeface="Times New Roman"/>
                <a:cs typeface="Times New Roman"/>
              </a:rPr>
              <a:t>n</a:t>
            </a:r>
            <a:r>
              <a:rPr sz="1100" spc="15" dirty="0">
                <a:latin typeface="Times New Roman"/>
                <a:cs typeface="Times New Roman"/>
              </a:rPr>
              <a:t>s</a:t>
            </a:r>
            <a:r>
              <a:rPr sz="1100" spc="-25" dirty="0">
                <a:latin typeface="Times New Roman"/>
                <a:cs typeface="Times New Roman"/>
              </a:rPr>
              <a:t>u</a:t>
            </a:r>
            <a:r>
              <a:rPr sz="1100" spc="-40" dirty="0">
                <a:latin typeface="Times New Roman"/>
                <a:cs typeface="Times New Roman"/>
              </a:rPr>
              <a:t>m</a:t>
            </a:r>
            <a:r>
              <a:rPr sz="1100" spc="-25" dirty="0">
                <a:latin typeface="Times New Roman"/>
                <a:cs typeface="Times New Roman"/>
              </a:rPr>
              <a:t>p</a:t>
            </a:r>
            <a:r>
              <a:rPr sz="1100" spc="-10" dirty="0">
                <a:latin typeface="Times New Roman"/>
                <a:cs typeface="Times New Roman"/>
              </a:rPr>
              <a:t>t</a:t>
            </a:r>
            <a:r>
              <a:rPr sz="1100" spc="-90" dirty="0">
                <a:latin typeface="Times New Roman"/>
                <a:cs typeface="Times New Roman"/>
              </a:rPr>
              <a:t>i</a:t>
            </a:r>
            <a:r>
              <a:rPr sz="1100" spc="-25" dirty="0">
                <a:latin typeface="Times New Roman"/>
                <a:cs typeface="Times New Roman"/>
              </a:rPr>
              <a:t>o</a:t>
            </a:r>
            <a:r>
              <a:rPr sz="1100" spc="10" dirty="0">
                <a:latin typeface="Times New Roman"/>
                <a:cs typeface="Times New Roman"/>
              </a:rPr>
              <a:t>n</a:t>
            </a:r>
            <a:r>
              <a:rPr sz="1100" spc="-20" dirty="0">
                <a:latin typeface="Times New Roman"/>
                <a:cs typeface="Times New Roman"/>
              </a:rPr>
              <a:t> </a:t>
            </a:r>
            <a:r>
              <a:rPr sz="1100" spc="35" dirty="0">
                <a:latin typeface="Times New Roman"/>
                <a:cs typeface="Times New Roman"/>
              </a:rPr>
              <a:t>e</a:t>
            </a:r>
            <a:r>
              <a:rPr sz="1100" spc="-35" dirty="0">
                <a:latin typeface="Times New Roman"/>
                <a:cs typeface="Times New Roman"/>
              </a:rPr>
              <a:t>x</a:t>
            </a:r>
            <a:r>
              <a:rPr sz="1100" spc="-25" dirty="0">
                <a:latin typeface="Times New Roman"/>
                <a:cs typeface="Times New Roman"/>
              </a:rPr>
              <a:t>p</a:t>
            </a:r>
            <a:r>
              <a:rPr sz="1100" spc="30" dirty="0">
                <a:latin typeface="Times New Roman"/>
                <a:cs typeface="Times New Roman"/>
              </a:rPr>
              <a:t>e</a:t>
            </a:r>
            <a:r>
              <a:rPr sz="1100" spc="-25" dirty="0">
                <a:latin typeface="Times New Roman"/>
                <a:cs typeface="Times New Roman"/>
              </a:rPr>
              <a:t>n</a:t>
            </a:r>
            <a:r>
              <a:rPr sz="1100" spc="-35" dirty="0">
                <a:latin typeface="Times New Roman"/>
                <a:cs typeface="Times New Roman"/>
              </a:rPr>
              <a:t>d</a:t>
            </a:r>
            <a:r>
              <a:rPr sz="1100" spc="-80" dirty="0">
                <a:latin typeface="Times New Roman"/>
                <a:cs typeface="Times New Roman"/>
              </a:rPr>
              <a:t>i</a:t>
            </a:r>
            <a:r>
              <a:rPr sz="1100" spc="-10" dirty="0">
                <a:latin typeface="Times New Roman"/>
                <a:cs typeface="Times New Roman"/>
              </a:rPr>
              <a:t>t</a:t>
            </a:r>
            <a:r>
              <a:rPr sz="1100" spc="-35" dirty="0">
                <a:latin typeface="Times New Roman"/>
                <a:cs typeface="Times New Roman"/>
              </a:rPr>
              <a:t>u</a:t>
            </a:r>
            <a:r>
              <a:rPr sz="1100" spc="5" dirty="0">
                <a:latin typeface="Times New Roman"/>
                <a:cs typeface="Times New Roman"/>
              </a:rPr>
              <a:t>re  </a:t>
            </a:r>
            <a:r>
              <a:rPr sz="1100" spc="-5" dirty="0">
                <a:latin typeface="Times New Roman"/>
                <a:cs typeface="Times New Roman"/>
              </a:rPr>
              <a:t>Advertised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Times New Roman"/>
                <a:cs typeface="Times New Roman"/>
              </a:rPr>
              <a:t>product</a:t>
            </a:r>
            <a:endParaRPr sz="1100">
              <a:latin typeface="Times New Roman"/>
              <a:cs typeface="Times New Roman"/>
            </a:endParaRPr>
          </a:p>
          <a:p>
            <a:pPr marL="12700" marR="736600" indent="85090">
              <a:lnSpc>
                <a:spcPct val="113599"/>
              </a:lnSpc>
            </a:pPr>
            <a:r>
              <a:rPr sz="1100" spc="-75" dirty="0">
                <a:latin typeface="Times New Roman"/>
                <a:cs typeface="Times New Roman"/>
              </a:rPr>
              <a:t>"</a:t>
            </a:r>
            <a:r>
              <a:rPr sz="1100" spc="-20" dirty="0">
                <a:latin typeface="Times New Roman"/>
                <a:cs typeface="Times New Roman"/>
              </a:rPr>
              <a:t>F</a:t>
            </a:r>
            <a:r>
              <a:rPr sz="1100" dirty="0">
                <a:latin typeface="Times New Roman"/>
                <a:cs typeface="Times New Roman"/>
              </a:rPr>
              <a:t>r</a:t>
            </a:r>
            <a:r>
              <a:rPr sz="1100" spc="35" dirty="0">
                <a:latin typeface="Times New Roman"/>
                <a:cs typeface="Times New Roman"/>
              </a:rPr>
              <a:t>e</a:t>
            </a:r>
            <a:r>
              <a:rPr sz="1100" spc="30" dirty="0">
                <a:latin typeface="Times New Roman"/>
                <a:cs typeface="Times New Roman"/>
              </a:rPr>
              <a:t>e</a:t>
            </a:r>
            <a:r>
              <a:rPr sz="1100" spc="10" dirty="0">
                <a:latin typeface="Times New Roman"/>
                <a:cs typeface="Times New Roman"/>
              </a:rPr>
              <a:t>"</a:t>
            </a:r>
            <a:r>
              <a:rPr sz="1100" spc="-60" dirty="0">
                <a:latin typeface="Times New Roman"/>
                <a:cs typeface="Times New Roman"/>
              </a:rPr>
              <a:t> </a:t>
            </a:r>
            <a:r>
              <a:rPr sz="1100" spc="-35" dirty="0">
                <a:latin typeface="Times New Roman"/>
                <a:cs typeface="Times New Roman"/>
              </a:rPr>
              <a:t>p</a:t>
            </a:r>
            <a:r>
              <a:rPr sz="1100" spc="5" dirty="0">
                <a:latin typeface="Times New Roman"/>
                <a:cs typeface="Times New Roman"/>
              </a:rPr>
              <a:t>r</a:t>
            </a:r>
            <a:r>
              <a:rPr sz="1100" spc="-35" dirty="0">
                <a:latin typeface="Times New Roman"/>
                <a:cs typeface="Times New Roman"/>
              </a:rPr>
              <a:t>o</a:t>
            </a:r>
            <a:r>
              <a:rPr sz="1100" spc="-25" dirty="0">
                <a:latin typeface="Times New Roman"/>
                <a:cs typeface="Times New Roman"/>
              </a:rPr>
              <a:t>d</a:t>
            </a:r>
            <a:r>
              <a:rPr sz="1100" spc="-35" dirty="0">
                <a:latin typeface="Times New Roman"/>
                <a:cs typeface="Times New Roman"/>
              </a:rPr>
              <a:t>u</a:t>
            </a:r>
            <a:r>
              <a:rPr sz="1100" spc="35" dirty="0">
                <a:latin typeface="Times New Roman"/>
                <a:cs typeface="Times New Roman"/>
              </a:rPr>
              <a:t>c</a:t>
            </a:r>
            <a:r>
              <a:rPr sz="1100" spc="-10" dirty="0">
                <a:latin typeface="Times New Roman"/>
                <a:cs typeface="Times New Roman"/>
              </a:rPr>
              <a:t>t</a:t>
            </a:r>
            <a:r>
              <a:rPr sz="1100" spc="5" dirty="0">
                <a:latin typeface="Times New Roman"/>
                <a:cs typeface="Times New Roman"/>
              </a:rPr>
              <a:t>s  </a:t>
            </a:r>
            <a:r>
              <a:rPr sz="1100" spc="-25" dirty="0">
                <a:latin typeface="Times New Roman"/>
                <a:cs typeface="Times New Roman"/>
              </a:rPr>
              <a:t>Saving</a:t>
            </a:r>
            <a:endParaRPr sz="1100">
              <a:latin typeface="Times New Roman"/>
              <a:cs typeface="Times New Roman"/>
            </a:endParaRPr>
          </a:p>
        </p:txBody>
      </p:sp>
      <p:graphicFrame>
        <p:nvGraphicFramePr>
          <p:cNvPr id="65" name="object 65"/>
          <p:cNvGraphicFramePr>
            <a:graphicFrameLocks noGrp="1"/>
          </p:cNvGraphicFramePr>
          <p:nvPr/>
        </p:nvGraphicFramePr>
        <p:xfrm>
          <a:off x="3433000" y="4561713"/>
          <a:ext cx="1195705" cy="96329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813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92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853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15240" algn="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225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2">
                <a:tc>
                  <a:txBody>
                    <a:bodyPr/>
                    <a:lstStyle/>
                    <a:p>
                      <a:pPr marR="14604" algn="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100" spc="-30" dirty="0">
                          <a:latin typeface="Times New Roman"/>
                          <a:cs typeface="Times New Roman"/>
                        </a:rPr>
                        <a:t>300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3810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2">
                <a:tc>
                  <a:txBody>
                    <a:bodyPr/>
                    <a:lstStyle/>
                    <a:p>
                      <a:pPr marR="10795" algn="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100" spc="-15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275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3810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2458">
                <a:tc>
                  <a:txBody>
                    <a:bodyPr/>
                    <a:lstStyle/>
                    <a:p>
                      <a:pPr marR="15240" algn="r">
                        <a:lnSpc>
                          <a:spcPts val="1305"/>
                        </a:lnSpc>
                        <a:spcBef>
                          <a:spcPts val="30"/>
                        </a:spcBef>
                      </a:pPr>
                      <a:r>
                        <a:rPr sz="1100" spc="-25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25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3810" marB="0"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5643">
                <a:tc>
                  <a:txBody>
                    <a:bodyPr/>
                    <a:lstStyle/>
                    <a:p>
                      <a:pPr marR="10795" algn="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-75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1143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6" name="object 66"/>
          <p:cNvSpPr txBox="1"/>
          <p:nvPr/>
        </p:nvSpPr>
        <p:spPr>
          <a:xfrm>
            <a:off x="5301482" y="5324801"/>
            <a:ext cx="230504" cy="1968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spc="-25" dirty="0">
                <a:latin typeface="Times New Roman"/>
                <a:cs typeface="Times New Roman"/>
              </a:rPr>
              <a:t>2</a:t>
            </a:r>
            <a:r>
              <a:rPr sz="1100" spc="-35" dirty="0">
                <a:latin typeface="Times New Roman"/>
                <a:cs typeface="Times New Roman"/>
              </a:rPr>
              <a:t>6</a:t>
            </a:r>
            <a:r>
              <a:rPr sz="1100" spc="10" dirty="0">
                <a:latin typeface="Times New Roman"/>
                <a:cs typeface="Times New Roman"/>
              </a:rPr>
              <a:t>0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6987799" y="5324801"/>
            <a:ext cx="163195" cy="1968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spc="-35" dirty="0">
                <a:latin typeface="Times New Roman"/>
                <a:cs typeface="Times New Roman"/>
              </a:rPr>
              <a:t>2</a:t>
            </a:r>
            <a:r>
              <a:rPr sz="1100" spc="10" dirty="0">
                <a:latin typeface="Times New Roman"/>
                <a:cs typeface="Times New Roman"/>
              </a:rPr>
              <a:t>5</a:t>
            </a:r>
            <a:endParaRPr sz="1100">
              <a:latin typeface="Times New Roman"/>
              <a:cs typeface="Times New Roman"/>
            </a:endParaRPr>
          </a:p>
        </p:txBody>
      </p:sp>
      <p:graphicFrame>
        <p:nvGraphicFramePr>
          <p:cNvPr id="68" name="object 68"/>
          <p:cNvGraphicFramePr>
            <a:graphicFrameLocks noGrp="1"/>
          </p:cNvGraphicFramePr>
          <p:nvPr/>
        </p:nvGraphicFramePr>
        <p:xfrm>
          <a:off x="8289988" y="4561713"/>
          <a:ext cx="1206500" cy="9683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806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99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853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15875" algn="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510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2">
                <a:tc>
                  <a:txBody>
                    <a:bodyPr/>
                    <a:lstStyle/>
                    <a:p>
                      <a:pPr marR="10795" algn="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300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3810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2">
                <a:tc>
                  <a:txBody>
                    <a:bodyPr/>
                    <a:lstStyle/>
                    <a:p>
                      <a:pPr marR="10795" algn="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100" spc="-15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275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3810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2458">
                <a:tc>
                  <a:txBody>
                    <a:bodyPr/>
                    <a:lstStyle/>
                    <a:p>
                      <a:pPr marR="15240" algn="r">
                        <a:lnSpc>
                          <a:spcPts val="1305"/>
                        </a:lnSpc>
                        <a:spcBef>
                          <a:spcPts val="30"/>
                        </a:spcBef>
                      </a:pPr>
                      <a:r>
                        <a:rPr sz="1100" spc="-25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25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3810" marB="0"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5643">
                <a:tc>
                  <a:txBody>
                    <a:bodyPr/>
                    <a:lstStyle/>
                    <a:p>
                      <a:pPr marR="10795" algn="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210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1143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9" name="object 69"/>
          <p:cNvGraphicFramePr>
            <a:graphicFrameLocks noGrp="1"/>
          </p:cNvGraphicFramePr>
          <p:nvPr/>
        </p:nvGraphicFramePr>
        <p:xfrm>
          <a:off x="1442656" y="5734060"/>
          <a:ext cx="8043545" cy="93789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958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13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92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279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8069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992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2798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8069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0992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2798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8069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0992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16553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8575">
                        <a:lnSpc>
                          <a:spcPts val="1205"/>
                        </a:lnSpc>
                      </a:pPr>
                      <a:r>
                        <a:rPr sz="1100" spc="15" dirty="0">
                          <a:latin typeface="Times New Roman"/>
                          <a:cs typeface="Times New Roman"/>
                        </a:rPr>
                        <a:t>Assets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r">
                        <a:lnSpc>
                          <a:spcPts val="1205"/>
                        </a:lnSpc>
                      </a:pP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Liabilities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9209">
                        <a:lnSpc>
                          <a:spcPts val="1205"/>
                        </a:lnSpc>
                      </a:pPr>
                      <a:r>
                        <a:rPr sz="1100" spc="15" dirty="0">
                          <a:latin typeface="Times New Roman"/>
                          <a:cs typeface="Times New Roman"/>
                        </a:rPr>
                        <a:t>Assets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r">
                        <a:lnSpc>
                          <a:spcPts val="1205"/>
                        </a:lnSpc>
                      </a:pP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Liabilities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9209">
                        <a:lnSpc>
                          <a:spcPts val="1205"/>
                        </a:lnSpc>
                      </a:pPr>
                      <a:r>
                        <a:rPr sz="1100" spc="15" dirty="0">
                          <a:latin typeface="Times New Roman"/>
                          <a:cs typeface="Times New Roman"/>
                        </a:rPr>
                        <a:t>Assets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r">
                        <a:lnSpc>
                          <a:spcPts val="1205"/>
                        </a:lnSpc>
                      </a:pP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Liabilities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9209">
                        <a:lnSpc>
                          <a:spcPts val="1205"/>
                        </a:lnSpc>
                      </a:pPr>
                      <a:r>
                        <a:rPr sz="1100" spc="15" dirty="0">
                          <a:latin typeface="Times New Roman"/>
                          <a:cs typeface="Times New Roman"/>
                        </a:rPr>
                        <a:t>Assets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2225" algn="r">
                        <a:lnSpc>
                          <a:spcPts val="1205"/>
                        </a:lnSpc>
                      </a:pP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Liabilities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9047">
                <a:tc>
                  <a:txBody>
                    <a:bodyPr/>
                    <a:lstStyle/>
                    <a:p>
                      <a:pPr marL="24130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Saving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413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100" spc="-65" dirty="0"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100" spc="10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100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sz="1100" spc="-85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sz="1100" spc="25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25" dirty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1100" spc="2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1100" spc="-95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100" spc="25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sz="1100" spc="-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100" spc="-55" dirty="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sz="1100" spc="25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100" spc="-95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n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1143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R="10795" algn="r">
                        <a:lnSpc>
                          <a:spcPct val="10000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15240" algn="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-75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11430" marB="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R="10795" algn="r">
                        <a:lnSpc>
                          <a:spcPct val="100000"/>
                        </a:lnSpc>
                      </a:pP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210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15875" algn="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260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11430" marB="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R="10795" algn="r">
                        <a:lnSpc>
                          <a:spcPct val="10000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15875" algn="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25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11430" marB="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R="10795" algn="r">
                        <a:lnSpc>
                          <a:spcPct val="100000"/>
                        </a:lnSpc>
                      </a:pP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210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15875" algn="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210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11430" marB="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2952">
                <a:tc>
                  <a:txBody>
                    <a:bodyPr/>
                    <a:lstStyle/>
                    <a:p>
                      <a:pPr marL="109220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100" spc="5" dirty="0">
                          <a:latin typeface="Times New Roman"/>
                          <a:cs typeface="Times New Roman"/>
                        </a:rPr>
                        <a:t>Software</a:t>
                      </a:r>
                      <a:r>
                        <a:rPr sz="110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(platform</a:t>
                      </a:r>
                      <a:r>
                        <a:rPr sz="11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15" dirty="0">
                          <a:latin typeface="Times New Roman"/>
                          <a:cs typeface="Times New Roman"/>
                        </a:rPr>
                        <a:t>asset)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381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0795" algn="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100" spc="-15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150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381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5240" algn="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100" spc="-30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150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381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0" name="object 70"/>
          <p:cNvSpPr txBox="1"/>
          <p:nvPr/>
        </p:nvSpPr>
        <p:spPr>
          <a:xfrm>
            <a:off x="587762" y="4714424"/>
            <a:ext cx="502920" cy="6172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marR="5080" algn="just">
              <a:lnSpc>
                <a:spcPct val="116599"/>
              </a:lnSpc>
              <a:spcBef>
                <a:spcPts val="130"/>
              </a:spcBef>
            </a:pPr>
            <a:r>
              <a:rPr sz="1100" spc="15" dirty="0">
                <a:latin typeface="Times New Roman"/>
                <a:cs typeface="Times New Roman"/>
              </a:rPr>
              <a:t>Use </a:t>
            </a:r>
            <a:r>
              <a:rPr sz="1100" spc="-10" dirty="0">
                <a:latin typeface="Times New Roman"/>
                <a:cs typeface="Times New Roman"/>
              </a:rPr>
              <a:t>of </a:t>
            </a:r>
            <a:r>
              <a:rPr sz="1100" spc="-5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Times New Roman"/>
                <a:cs typeface="Times New Roman"/>
              </a:rPr>
              <a:t>Income </a:t>
            </a:r>
            <a:r>
              <a:rPr sz="1100" spc="-5" dirty="0">
                <a:latin typeface="Times New Roman"/>
                <a:cs typeface="Times New Roman"/>
              </a:rPr>
              <a:t> </a:t>
            </a:r>
            <a:r>
              <a:rPr sz="1100" spc="20" dirty="0">
                <a:latin typeface="Times New Roman"/>
                <a:cs typeface="Times New Roman"/>
              </a:rPr>
              <a:t>A</a:t>
            </a:r>
            <a:r>
              <a:rPr sz="1100" spc="35" dirty="0">
                <a:latin typeface="Times New Roman"/>
                <a:cs typeface="Times New Roman"/>
              </a:rPr>
              <a:t>c</a:t>
            </a:r>
            <a:r>
              <a:rPr sz="1100" spc="30" dirty="0">
                <a:latin typeface="Times New Roman"/>
                <a:cs typeface="Times New Roman"/>
              </a:rPr>
              <a:t>c</a:t>
            </a:r>
            <a:r>
              <a:rPr sz="1100" spc="-35" dirty="0">
                <a:latin typeface="Times New Roman"/>
                <a:cs typeface="Times New Roman"/>
              </a:rPr>
              <a:t>o</a:t>
            </a:r>
            <a:r>
              <a:rPr sz="1100" spc="-25" dirty="0">
                <a:latin typeface="Times New Roman"/>
                <a:cs typeface="Times New Roman"/>
              </a:rPr>
              <a:t>u</a:t>
            </a:r>
            <a:r>
              <a:rPr sz="1100" spc="-35" dirty="0">
                <a:latin typeface="Times New Roman"/>
                <a:cs typeface="Times New Roman"/>
              </a:rPr>
              <a:t>n</a:t>
            </a:r>
            <a:r>
              <a:rPr sz="1100" spc="5" dirty="0">
                <a:latin typeface="Times New Roman"/>
                <a:cs typeface="Times New Roman"/>
              </a:rPr>
              <a:t>t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587762" y="6143936"/>
            <a:ext cx="502920" cy="4248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19100"/>
              </a:lnSpc>
              <a:spcBef>
                <a:spcPts val="95"/>
              </a:spcBef>
            </a:pPr>
            <a:r>
              <a:rPr sz="1100" spc="-10" dirty="0">
                <a:latin typeface="Times New Roman"/>
                <a:cs typeface="Times New Roman"/>
              </a:rPr>
              <a:t>Capital </a:t>
            </a:r>
            <a:r>
              <a:rPr sz="1100" spc="-5" dirty="0">
                <a:latin typeface="Times New Roman"/>
                <a:cs typeface="Times New Roman"/>
              </a:rPr>
              <a:t> </a:t>
            </a:r>
            <a:r>
              <a:rPr sz="1100" spc="20" dirty="0">
                <a:latin typeface="Times New Roman"/>
                <a:cs typeface="Times New Roman"/>
              </a:rPr>
              <a:t>A</a:t>
            </a:r>
            <a:r>
              <a:rPr sz="1100" spc="35" dirty="0">
                <a:latin typeface="Times New Roman"/>
                <a:cs typeface="Times New Roman"/>
              </a:rPr>
              <a:t>c</a:t>
            </a:r>
            <a:r>
              <a:rPr sz="1100" spc="30" dirty="0">
                <a:latin typeface="Times New Roman"/>
                <a:cs typeface="Times New Roman"/>
              </a:rPr>
              <a:t>c</a:t>
            </a:r>
            <a:r>
              <a:rPr sz="1100" spc="-35" dirty="0">
                <a:latin typeface="Times New Roman"/>
                <a:cs typeface="Times New Roman"/>
              </a:rPr>
              <a:t>o</a:t>
            </a:r>
            <a:r>
              <a:rPr sz="1100" spc="-25" dirty="0">
                <a:latin typeface="Times New Roman"/>
                <a:cs typeface="Times New Roman"/>
              </a:rPr>
              <a:t>u</a:t>
            </a:r>
            <a:r>
              <a:rPr sz="1100" spc="-35" dirty="0">
                <a:latin typeface="Times New Roman"/>
                <a:cs typeface="Times New Roman"/>
              </a:rPr>
              <a:t>n</a:t>
            </a:r>
            <a:r>
              <a:rPr sz="1100" spc="5" dirty="0">
                <a:latin typeface="Times New Roman"/>
                <a:cs typeface="Times New Roman"/>
              </a:rPr>
              <a:t>t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3692148" y="1496537"/>
            <a:ext cx="668655" cy="1968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i="1" spc="30" dirty="0">
                <a:latin typeface="Times New Roman"/>
                <a:cs typeface="Times New Roman"/>
              </a:rPr>
              <a:t>H</a:t>
            </a:r>
            <a:r>
              <a:rPr sz="1100" i="1" spc="45" dirty="0">
                <a:latin typeface="Times New Roman"/>
                <a:cs typeface="Times New Roman"/>
              </a:rPr>
              <a:t>ou</a:t>
            </a:r>
            <a:r>
              <a:rPr sz="1100" i="1" spc="15" dirty="0">
                <a:latin typeface="Times New Roman"/>
                <a:cs typeface="Times New Roman"/>
              </a:rPr>
              <a:t>s</a:t>
            </a:r>
            <a:r>
              <a:rPr sz="1100" i="1" spc="30" dirty="0">
                <a:latin typeface="Times New Roman"/>
                <a:cs typeface="Times New Roman"/>
              </a:rPr>
              <a:t>e</a:t>
            </a:r>
            <a:r>
              <a:rPr sz="1100" i="1" spc="45" dirty="0">
                <a:latin typeface="Times New Roman"/>
                <a:cs typeface="Times New Roman"/>
              </a:rPr>
              <a:t>ho</a:t>
            </a:r>
            <a:r>
              <a:rPr sz="1100" i="1" spc="-10" dirty="0">
                <a:latin typeface="Times New Roman"/>
                <a:cs typeface="Times New Roman"/>
              </a:rPr>
              <a:t>l</a:t>
            </a:r>
            <a:r>
              <a:rPr sz="1100" i="1" spc="10" dirty="0">
                <a:latin typeface="Times New Roman"/>
                <a:cs typeface="Times New Roman"/>
              </a:rPr>
              <a:t>d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5072888" y="1496537"/>
            <a:ext cx="1158240" cy="59626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R="3175" algn="ctr">
              <a:lnSpc>
                <a:spcPct val="100000"/>
              </a:lnSpc>
              <a:spcBef>
                <a:spcPts val="125"/>
              </a:spcBef>
            </a:pPr>
            <a:r>
              <a:rPr sz="1100" i="1" spc="15" dirty="0">
                <a:latin typeface="Times New Roman"/>
                <a:cs typeface="Times New Roman"/>
              </a:rPr>
              <a:t>Intermediary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5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tabLst>
                <a:tab pos="542925" algn="l"/>
              </a:tabLst>
            </a:pPr>
            <a:r>
              <a:rPr sz="1100" spc="20" dirty="0">
                <a:latin typeface="Times New Roman"/>
                <a:cs typeface="Times New Roman"/>
              </a:rPr>
              <a:t>Uses	</a:t>
            </a:r>
            <a:r>
              <a:rPr sz="1100" spc="10" dirty="0">
                <a:latin typeface="Times New Roman"/>
                <a:cs typeface="Times New Roman"/>
              </a:rPr>
              <a:t>Resources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6949753" y="1496537"/>
            <a:ext cx="633730" cy="1968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i="1" spc="15" dirty="0">
                <a:latin typeface="Times New Roman"/>
                <a:cs typeface="Times New Roman"/>
              </a:rPr>
              <a:t>Advertiser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8311408" y="1496537"/>
            <a:ext cx="1156970" cy="59626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R="12065" algn="ctr">
              <a:lnSpc>
                <a:spcPct val="100000"/>
              </a:lnSpc>
              <a:spcBef>
                <a:spcPts val="125"/>
              </a:spcBef>
            </a:pPr>
            <a:r>
              <a:rPr sz="1100" i="1" spc="15" dirty="0">
                <a:latin typeface="Times New Roman"/>
                <a:cs typeface="Times New Roman"/>
              </a:rPr>
              <a:t>Total</a:t>
            </a:r>
            <a:r>
              <a:rPr sz="1100" i="1" spc="-10" dirty="0">
                <a:latin typeface="Times New Roman"/>
                <a:cs typeface="Times New Roman"/>
              </a:rPr>
              <a:t> </a:t>
            </a:r>
            <a:r>
              <a:rPr sz="1100" i="1" spc="20" dirty="0">
                <a:latin typeface="Times New Roman"/>
                <a:cs typeface="Times New Roman"/>
              </a:rPr>
              <a:t>Economy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5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tabLst>
                <a:tab pos="542290" algn="l"/>
              </a:tabLst>
            </a:pPr>
            <a:r>
              <a:rPr sz="1100" spc="20" dirty="0">
                <a:latin typeface="Times New Roman"/>
                <a:cs typeface="Times New Roman"/>
              </a:rPr>
              <a:t>Uses	</a:t>
            </a:r>
            <a:r>
              <a:rPr sz="1100" spc="10" dirty="0">
                <a:latin typeface="Times New Roman"/>
                <a:cs typeface="Times New Roman"/>
              </a:rPr>
              <a:t>Resources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587762" y="2906207"/>
            <a:ext cx="629920" cy="4248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19100"/>
              </a:lnSpc>
              <a:spcBef>
                <a:spcPts val="95"/>
              </a:spcBef>
            </a:pPr>
            <a:r>
              <a:rPr sz="1100" spc="55" dirty="0">
                <a:latin typeface="Times New Roman"/>
                <a:cs typeface="Times New Roman"/>
              </a:rPr>
              <a:t>P</a:t>
            </a:r>
            <a:r>
              <a:rPr sz="1100" spc="5" dirty="0">
                <a:latin typeface="Times New Roman"/>
                <a:cs typeface="Times New Roman"/>
              </a:rPr>
              <a:t>r</a:t>
            </a:r>
            <a:r>
              <a:rPr sz="1100" spc="-35" dirty="0">
                <a:latin typeface="Times New Roman"/>
                <a:cs typeface="Times New Roman"/>
              </a:rPr>
              <a:t>od</a:t>
            </a:r>
            <a:r>
              <a:rPr sz="1100" spc="-25" dirty="0">
                <a:latin typeface="Times New Roman"/>
                <a:cs typeface="Times New Roman"/>
              </a:rPr>
              <a:t>u</a:t>
            </a:r>
            <a:r>
              <a:rPr sz="1100" spc="30" dirty="0">
                <a:latin typeface="Times New Roman"/>
                <a:cs typeface="Times New Roman"/>
              </a:rPr>
              <a:t>c</a:t>
            </a:r>
            <a:r>
              <a:rPr sz="1100" spc="-10" dirty="0">
                <a:latin typeface="Times New Roman"/>
                <a:cs typeface="Times New Roman"/>
              </a:rPr>
              <a:t>t</a:t>
            </a:r>
            <a:r>
              <a:rPr sz="1100" spc="-80" dirty="0">
                <a:latin typeface="Times New Roman"/>
                <a:cs typeface="Times New Roman"/>
              </a:rPr>
              <a:t>i</a:t>
            </a:r>
            <a:r>
              <a:rPr sz="1100" spc="-35" dirty="0">
                <a:latin typeface="Times New Roman"/>
                <a:cs typeface="Times New Roman"/>
              </a:rPr>
              <a:t>o</a:t>
            </a:r>
            <a:r>
              <a:rPr sz="1100" spc="5" dirty="0">
                <a:latin typeface="Times New Roman"/>
                <a:cs typeface="Times New Roman"/>
              </a:rPr>
              <a:t>n  </a:t>
            </a:r>
            <a:r>
              <a:rPr sz="1100" dirty="0">
                <a:latin typeface="Times New Roman"/>
                <a:cs typeface="Times New Roman"/>
              </a:rPr>
              <a:t>Account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731011"/>
            <a:ext cx="4373880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200" spc="-15" dirty="0">
                <a:solidFill>
                  <a:srgbClr val="FF0000"/>
                </a:solidFill>
              </a:rPr>
              <a:t>Satellite</a:t>
            </a:r>
            <a:r>
              <a:rPr sz="3200" spc="5" dirty="0">
                <a:solidFill>
                  <a:srgbClr val="FF0000"/>
                </a:solidFill>
              </a:rPr>
              <a:t> </a:t>
            </a:r>
            <a:r>
              <a:rPr sz="3200" spc="-10" dirty="0">
                <a:solidFill>
                  <a:srgbClr val="FF0000"/>
                </a:solidFill>
              </a:rPr>
              <a:t>Account: Baseline</a:t>
            </a:r>
            <a:endParaRPr sz="3200"/>
          </a:p>
        </p:txBody>
      </p:sp>
      <p:sp>
        <p:nvSpPr>
          <p:cNvPr id="3" name="object 3"/>
          <p:cNvSpPr/>
          <p:nvPr/>
        </p:nvSpPr>
        <p:spPr>
          <a:xfrm>
            <a:off x="7152893" y="3038855"/>
            <a:ext cx="714375" cy="390525"/>
          </a:xfrm>
          <a:custGeom>
            <a:avLst/>
            <a:gdLst/>
            <a:ahLst/>
            <a:cxnLst/>
            <a:rect l="l" t="t" r="r" b="b"/>
            <a:pathLst>
              <a:path w="714375" h="390525">
                <a:moveTo>
                  <a:pt x="713994" y="390143"/>
                </a:moveTo>
                <a:lnTo>
                  <a:pt x="713994" y="0"/>
                </a:lnTo>
                <a:lnTo>
                  <a:pt x="0" y="0"/>
                </a:lnTo>
                <a:lnTo>
                  <a:pt x="0" y="390143"/>
                </a:lnTo>
                <a:lnTo>
                  <a:pt x="713994" y="390143"/>
                </a:lnTo>
                <a:close/>
              </a:path>
            </a:pathLst>
          </a:custGeom>
          <a:solidFill>
            <a:srgbClr val="F4B08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6692148" y="1895755"/>
            <a:ext cx="309880" cy="1968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spc="30" dirty="0">
                <a:latin typeface="Times New Roman"/>
                <a:cs typeface="Times New Roman"/>
              </a:rPr>
              <a:t>U</a:t>
            </a:r>
            <a:r>
              <a:rPr sz="1100" spc="15" dirty="0">
                <a:latin typeface="Times New Roman"/>
                <a:cs typeface="Times New Roman"/>
              </a:rPr>
              <a:t>s</a:t>
            </a:r>
            <a:r>
              <a:rPr sz="1100" spc="30" dirty="0">
                <a:latin typeface="Times New Roman"/>
                <a:cs typeface="Times New Roman"/>
              </a:rPr>
              <a:t>e</a:t>
            </a:r>
            <a:r>
              <a:rPr sz="1100" spc="5" dirty="0">
                <a:latin typeface="Times New Roman"/>
                <a:cs typeface="Times New Roman"/>
              </a:rPr>
              <a:t>s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235400" y="1895755"/>
            <a:ext cx="614680" cy="1968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spc="10" dirty="0">
                <a:latin typeface="Times New Roman"/>
                <a:cs typeface="Times New Roman"/>
              </a:rPr>
              <a:t>R</a:t>
            </a:r>
            <a:r>
              <a:rPr sz="1100" spc="30" dirty="0">
                <a:latin typeface="Times New Roman"/>
                <a:cs typeface="Times New Roman"/>
              </a:rPr>
              <a:t>e</a:t>
            </a:r>
            <a:r>
              <a:rPr sz="1100" spc="15" dirty="0">
                <a:latin typeface="Times New Roman"/>
                <a:cs typeface="Times New Roman"/>
              </a:rPr>
              <a:t>s</a:t>
            </a:r>
            <a:r>
              <a:rPr sz="1100" spc="-25" dirty="0">
                <a:latin typeface="Times New Roman"/>
                <a:cs typeface="Times New Roman"/>
              </a:rPr>
              <a:t>o</a:t>
            </a:r>
            <a:r>
              <a:rPr sz="1100" spc="-35" dirty="0">
                <a:latin typeface="Times New Roman"/>
                <a:cs typeface="Times New Roman"/>
              </a:rPr>
              <a:t>u</a:t>
            </a:r>
            <a:r>
              <a:rPr sz="1100" spc="5" dirty="0">
                <a:latin typeface="Times New Roman"/>
                <a:cs typeface="Times New Roman"/>
              </a:rPr>
              <a:t>r</a:t>
            </a:r>
            <a:r>
              <a:rPr sz="1100" spc="30" dirty="0">
                <a:latin typeface="Times New Roman"/>
                <a:cs typeface="Times New Roman"/>
              </a:rPr>
              <a:t>c</a:t>
            </a:r>
            <a:r>
              <a:rPr sz="1100" spc="35" dirty="0">
                <a:latin typeface="Times New Roman"/>
                <a:cs typeface="Times New Roman"/>
              </a:rPr>
              <a:t>e</a:t>
            </a:r>
            <a:r>
              <a:rPr sz="1100" spc="5" dirty="0">
                <a:latin typeface="Times New Roman"/>
                <a:cs typeface="Times New Roman"/>
              </a:rPr>
              <a:t>s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454150" y="2067173"/>
            <a:ext cx="1577975" cy="978535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sz="1100" spc="-20" dirty="0">
                <a:latin typeface="Times New Roman"/>
                <a:cs typeface="Times New Roman"/>
              </a:rPr>
              <a:t>Output</a:t>
            </a:r>
            <a:endParaRPr sz="1100">
              <a:latin typeface="Times New Roman"/>
              <a:cs typeface="Times New Roman"/>
            </a:endParaRPr>
          </a:p>
          <a:p>
            <a:pPr marL="97790" marR="244475">
              <a:lnSpc>
                <a:spcPct val="113599"/>
              </a:lnSpc>
            </a:pPr>
            <a:r>
              <a:rPr sz="1100" spc="-10" dirty="0">
                <a:latin typeface="Times New Roman"/>
                <a:cs typeface="Times New Roman"/>
              </a:rPr>
              <a:t>Predictive </a:t>
            </a:r>
            <a:r>
              <a:rPr sz="1100" spc="20" dirty="0">
                <a:latin typeface="Times New Roman"/>
                <a:cs typeface="Times New Roman"/>
              </a:rPr>
              <a:t>ad </a:t>
            </a:r>
            <a:r>
              <a:rPr sz="1100" dirty="0">
                <a:latin typeface="Times New Roman"/>
                <a:cs typeface="Times New Roman"/>
              </a:rPr>
              <a:t>services </a:t>
            </a:r>
            <a:r>
              <a:rPr sz="1100" spc="-260" dirty="0">
                <a:latin typeface="Times New Roman"/>
                <a:cs typeface="Times New Roman"/>
              </a:rPr>
              <a:t> </a:t>
            </a:r>
            <a:r>
              <a:rPr sz="1100" spc="-75" dirty="0">
                <a:latin typeface="Times New Roman"/>
                <a:cs typeface="Times New Roman"/>
              </a:rPr>
              <a:t>"</a:t>
            </a:r>
            <a:r>
              <a:rPr sz="1100" spc="-20" dirty="0">
                <a:latin typeface="Times New Roman"/>
                <a:cs typeface="Times New Roman"/>
              </a:rPr>
              <a:t>F</a:t>
            </a:r>
            <a:r>
              <a:rPr sz="1100" dirty="0">
                <a:latin typeface="Times New Roman"/>
                <a:cs typeface="Times New Roman"/>
              </a:rPr>
              <a:t>r</a:t>
            </a:r>
            <a:r>
              <a:rPr sz="1100" spc="35" dirty="0">
                <a:latin typeface="Times New Roman"/>
                <a:cs typeface="Times New Roman"/>
              </a:rPr>
              <a:t>e</a:t>
            </a:r>
            <a:r>
              <a:rPr sz="1100" spc="30" dirty="0">
                <a:latin typeface="Times New Roman"/>
                <a:cs typeface="Times New Roman"/>
              </a:rPr>
              <a:t>e</a:t>
            </a:r>
            <a:r>
              <a:rPr sz="1100" spc="10" dirty="0">
                <a:latin typeface="Times New Roman"/>
                <a:cs typeface="Times New Roman"/>
              </a:rPr>
              <a:t>"</a:t>
            </a:r>
            <a:r>
              <a:rPr sz="1100" spc="-60" dirty="0">
                <a:latin typeface="Times New Roman"/>
                <a:cs typeface="Times New Roman"/>
              </a:rPr>
              <a:t> </a:t>
            </a:r>
            <a:r>
              <a:rPr sz="1100" spc="-35" dirty="0">
                <a:latin typeface="Times New Roman"/>
                <a:cs typeface="Times New Roman"/>
              </a:rPr>
              <a:t>p</a:t>
            </a:r>
            <a:r>
              <a:rPr sz="1100" spc="5" dirty="0">
                <a:latin typeface="Times New Roman"/>
                <a:cs typeface="Times New Roman"/>
              </a:rPr>
              <a:t>r</a:t>
            </a:r>
            <a:r>
              <a:rPr sz="1100" spc="-35" dirty="0">
                <a:latin typeface="Times New Roman"/>
                <a:cs typeface="Times New Roman"/>
              </a:rPr>
              <a:t>o</a:t>
            </a:r>
            <a:r>
              <a:rPr sz="1100" spc="-25" dirty="0">
                <a:latin typeface="Times New Roman"/>
                <a:cs typeface="Times New Roman"/>
              </a:rPr>
              <a:t>d</a:t>
            </a:r>
            <a:r>
              <a:rPr sz="1100" spc="-35" dirty="0">
                <a:latin typeface="Times New Roman"/>
                <a:cs typeface="Times New Roman"/>
              </a:rPr>
              <a:t>u</a:t>
            </a:r>
            <a:r>
              <a:rPr sz="1100" spc="35" dirty="0">
                <a:latin typeface="Times New Roman"/>
                <a:cs typeface="Times New Roman"/>
              </a:rPr>
              <a:t>c</a:t>
            </a:r>
            <a:r>
              <a:rPr sz="1100" spc="-10" dirty="0">
                <a:latin typeface="Times New Roman"/>
                <a:cs typeface="Times New Roman"/>
              </a:rPr>
              <a:t>t</a:t>
            </a:r>
            <a:r>
              <a:rPr sz="1100" spc="5" dirty="0">
                <a:latin typeface="Times New Roman"/>
                <a:cs typeface="Times New Roman"/>
              </a:rPr>
              <a:t>s</a:t>
            </a:r>
            <a:endParaRPr sz="1100">
              <a:latin typeface="Times New Roman"/>
              <a:cs typeface="Times New Roman"/>
            </a:endParaRPr>
          </a:p>
          <a:p>
            <a:pPr marL="97790" marR="5080">
              <a:lnSpc>
                <a:spcPct val="113599"/>
              </a:lnSpc>
            </a:pPr>
            <a:r>
              <a:rPr sz="1100" spc="5" dirty="0">
                <a:latin typeface="Times New Roman"/>
                <a:cs typeface="Times New Roman"/>
              </a:rPr>
              <a:t>Software </a:t>
            </a:r>
            <a:r>
              <a:rPr sz="1100" spc="-10" dirty="0">
                <a:latin typeface="Times New Roman"/>
                <a:cs typeface="Times New Roman"/>
              </a:rPr>
              <a:t>(platform </a:t>
            </a:r>
            <a:r>
              <a:rPr sz="1100" spc="15" dirty="0">
                <a:latin typeface="Times New Roman"/>
                <a:cs typeface="Times New Roman"/>
              </a:rPr>
              <a:t>asset) </a:t>
            </a:r>
            <a:r>
              <a:rPr sz="1100" spc="-260" dirty="0">
                <a:latin typeface="Times New Roman"/>
                <a:cs typeface="Times New Roman"/>
              </a:rPr>
              <a:t> </a:t>
            </a:r>
            <a:r>
              <a:rPr sz="1100" spc="5" dirty="0">
                <a:latin typeface="Times New Roman"/>
                <a:cs typeface="Times New Roman"/>
              </a:rPr>
              <a:t>Software</a:t>
            </a:r>
            <a:r>
              <a:rPr sz="1100" spc="20" dirty="0">
                <a:latin typeface="Times New Roman"/>
                <a:cs typeface="Times New Roman"/>
              </a:rPr>
              <a:t> </a:t>
            </a:r>
            <a:r>
              <a:rPr sz="1100" spc="5" dirty="0">
                <a:latin typeface="Times New Roman"/>
                <a:cs typeface="Times New Roman"/>
              </a:rPr>
              <a:t>(database</a:t>
            </a:r>
            <a:r>
              <a:rPr sz="1100" spc="25" dirty="0">
                <a:latin typeface="Times New Roman"/>
                <a:cs typeface="Times New Roman"/>
              </a:rPr>
              <a:t> </a:t>
            </a:r>
            <a:r>
              <a:rPr sz="1100" spc="15" dirty="0">
                <a:latin typeface="Times New Roman"/>
                <a:cs typeface="Times New Roman"/>
              </a:rPr>
              <a:t>asset)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447800" y="3038855"/>
            <a:ext cx="2000250" cy="390525"/>
          </a:xfrm>
          <a:prstGeom prst="rect">
            <a:avLst/>
          </a:prstGeom>
          <a:solidFill>
            <a:srgbClr val="F4B084"/>
          </a:solidFill>
        </p:spPr>
        <p:txBody>
          <a:bodyPr vert="horz" wrap="square" lIns="0" tIns="3175" rIns="0" bIns="0" rtlCol="0">
            <a:spAutoFit/>
          </a:bodyPr>
          <a:lstStyle/>
          <a:p>
            <a:pPr marL="104139" marR="819785">
              <a:lnSpc>
                <a:spcPts val="1500"/>
              </a:lnSpc>
              <a:spcBef>
                <a:spcPts val="25"/>
              </a:spcBef>
            </a:pPr>
            <a:r>
              <a:rPr sz="1100" spc="-5" dirty="0">
                <a:latin typeface="Times New Roman"/>
                <a:cs typeface="Times New Roman"/>
              </a:rPr>
              <a:t>Advertised</a:t>
            </a:r>
            <a:r>
              <a:rPr sz="1100" spc="-65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Times New Roman"/>
                <a:cs typeface="Times New Roman"/>
              </a:rPr>
              <a:t>product </a:t>
            </a:r>
            <a:r>
              <a:rPr sz="1100" spc="-260" dirty="0">
                <a:latin typeface="Times New Roman"/>
                <a:cs typeface="Times New Roman"/>
              </a:rPr>
              <a:t> </a:t>
            </a:r>
            <a:r>
              <a:rPr sz="1100" spc="-75" dirty="0">
                <a:latin typeface="Times New Roman"/>
                <a:cs typeface="Times New Roman"/>
              </a:rPr>
              <a:t>"</a:t>
            </a:r>
            <a:r>
              <a:rPr sz="1100" spc="-20" dirty="0">
                <a:latin typeface="Times New Roman"/>
                <a:cs typeface="Times New Roman"/>
              </a:rPr>
              <a:t>F</a:t>
            </a:r>
            <a:r>
              <a:rPr sz="1100" dirty="0">
                <a:latin typeface="Times New Roman"/>
                <a:cs typeface="Times New Roman"/>
              </a:rPr>
              <a:t>r</a:t>
            </a:r>
            <a:r>
              <a:rPr sz="1100" spc="35" dirty="0">
                <a:latin typeface="Times New Roman"/>
                <a:cs typeface="Times New Roman"/>
              </a:rPr>
              <a:t>e</a:t>
            </a:r>
            <a:r>
              <a:rPr sz="1100" spc="30" dirty="0">
                <a:latin typeface="Times New Roman"/>
                <a:cs typeface="Times New Roman"/>
              </a:rPr>
              <a:t>e</a:t>
            </a:r>
            <a:r>
              <a:rPr sz="1100" spc="10" dirty="0">
                <a:latin typeface="Times New Roman"/>
                <a:cs typeface="Times New Roman"/>
              </a:rPr>
              <a:t>"</a:t>
            </a:r>
            <a:r>
              <a:rPr sz="1100" spc="-60" dirty="0">
                <a:latin typeface="Times New Roman"/>
                <a:cs typeface="Times New Roman"/>
              </a:rPr>
              <a:t> </a:t>
            </a:r>
            <a:r>
              <a:rPr sz="1100" spc="-35" dirty="0">
                <a:latin typeface="Times New Roman"/>
                <a:cs typeface="Times New Roman"/>
              </a:rPr>
              <a:t>p</a:t>
            </a:r>
            <a:r>
              <a:rPr sz="1100" spc="5" dirty="0">
                <a:latin typeface="Times New Roman"/>
                <a:cs typeface="Times New Roman"/>
              </a:rPr>
              <a:t>r</a:t>
            </a:r>
            <a:r>
              <a:rPr sz="1100" spc="-35" dirty="0">
                <a:latin typeface="Times New Roman"/>
                <a:cs typeface="Times New Roman"/>
              </a:rPr>
              <a:t>o</a:t>
            </a:r>
            <a:r>
              <a:rPr sz="1100" spc="-25" dirty="0">
                <a:latin typeface="Times New Roman"/>
                <a:cs typeface="Times New Roman"/>
              </a:rPr>
              <a:t>d</a:t>
            </a:r>
            <a:r>
              <a:rPr sz="1100" spc="-35" dirty="0">
                <a:latin typeface="Times New Roman"/>
                <a:cs typeface="Times New Roman"/>
              </a:rPr>
              <a:t>u</a:t>
            </a:r>
            <a:r>
              <a:rPr sz="1100" spc="35" dirty="0">
                <a:latin typeface="Times New Roman"/>
                <a:cs typeface="Times New Roman"/>
              </a:rPr>
              <a:t>c</a:t>
            </a:r>
            <a:r>
              <a:rPr sz="1100" spc="-10" dirty="0">
                <a:latin typeface="Times New Roman"/>
                <a:cs typeface="Times New Roman"/>
              </a:rPr>
              <a:t>t</a:t>
            </a:r>
            <a:r>
              <a:rPr sz="1100" spc="5" dirty="0">
                <a:latin typeface="Times New Roman"/>
                <a:cs typeface="Times New Roman"/>
              </a:rPr>
              <a:t>s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454150" y="3400691"/>
            <a:ext cx="1468755" cy="7880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97790" marR="5080" indent="-85725">
              <a:lnSpc>
                <a:spcPct val="113599"/>
              </a:lnSpc>
              <a:spcBef>
                <a:spcPts val="95"/>
              </a:spcBef>
            </a:pPr>
            <a:r>
              <a:rPr sz="1100" spc="-10" dirty="0">
                <a:latin typeface="Times New Roman"/>
                <a:cs typeface="Times New Roman"/>
              </a:rPr>
              <a:t>Intermediate</a:t>
            </a:r>
            <a:r>
              <a:rPr sz="1100" spc="35" dirty="0">
                <a:latin typeface="Times New Roman"/>
                <a:cs typeface="Times New Roman"/>
              </a:rPr>
              <a:t> </a:t>
            </a:r>
            <a:r>
              <a:rPr sz="1100" spc="-20" dirty="0">
                <a:latin typeface="Times New Roman"/>
                <a:cs typeface="Times New Roman"/>
              </a:rPr>
              <a:t>consumption </a:t>
            </a:r>
            <a:r>
              <a:rPr sz="1100" spc="-260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Times New Roman"/>
                <a:cs typeface="Times New Roman"/>
              </a:rPr>
              <a:t>Predictive</a:t>
            </a:r>
            <a:r>
              <a:rPr sz="1100" spc="35" dirty="0">
                <a:latin typeface="Times New Roman"/>
                <a:cs typeface="Times New Roman"/>
              </a:rPr>
              <a:t> </a:t>
            </a:r>
            <a:r>
              <a:rPr sz="1100" spc="20" dirty="0">
                <a:latin typeface="Times New Roman"/>
                <a:cs typeface="Times New Roman"/>
              </a:rPr>
              <a:t>ad</a:t>
            </a:r>
            <a:r>
              <a:rPr sz="1100" spc="-1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services </a:t>
            </a:r>
            <a:r>
              <a:rPr sz="1100" spc="5" dirty="0">
                <a:latin typeface="Times New Roman"/>
                <a:cs typeface="Times New Roman"/>
              </a:rPr>
              <a:t> </a:t>
            </a:r>
            <a:r>
              <a:rPr sz="1100" spc="-75" dirty="0">
                <a:latin typeface="Times New Roman"/>
                <a:cs typeface="Times New Roman"/>
              </a:rPr>
              <a:t>"</a:t>
            </a:r>
            <a:r>
              <a:rPr sz="1100" spc="-20" dirty="0">
                <a:latin typeface="Times New Roman"/>
                <a:cs typeface="Times New Roman"/>
              </a:rPr>
              <a:t>F</a:t>
            </a:r>
            <a:r>
              <a:rPr sz="1100" dirty="0">
                <a:latin typeface="Times New Roman"/>
                <a:cs typeface="Times New Roman"/>
              </a:rPr>
              <a:t>r</a:t>
            </a:r>
            <a:r>
              <a:rPr sz="1100" spc="35" dirty="0">
                <a:latin typeface="Times New Roman"/>
                <a:cs typeface="Times New Roman"/>
              </a:rPr>
              <a:t>e</a:t>
            </a:r>
            <a:r>
              <a:rPr sz="1100" spc="30" dirty="0">
                <a:latin typeface="Times New Roman"/>
                <a:cs typeface="Times New Roman"/>
              </a:rPr>
              <a:t>e</a:t>
            </a:r>
            <a:r>
              <a:rPr sz="1100" spc="10" dirty="0">
                <a:latin typeface="Times New Roman"/>
                <a:cs typeface="Times New Roman"/>
              </a:rPr>
              <a:t>"</a:t>
            </a:r>
            <a:r>
              <a:rPr sz="1100" spc="-60" dirty="0">
                <a:latin typeface="Times New Roman"/>
                <a:cs typeface="Times New Roman"/>
              </a:rPr>
              <a:t> </a:t>
            </a:r>
            <a:r>
              <a:rPr sz="1100" spc="-35" dirty="0">
                <a:latin typeface="Times New Roman"/>
                <a:cs typeface="Times New Roman"/>
              </a:rPr>
              <a:t>p</a:t>
            </a:r>
            <a:r>
              <a:rPr sz="1100" spc="5" dirty="0">
                <a:latin typeface="Times New Roman"/>
                <a:cs typeface="Times New Roman"/>
              </a:rPr>
              <a:t>r</a:t>
            </a:r>
            <a:r>
              <a:rPr sz="1100" spc="-35" dirty="0">
                <a:latin typeface="Times New Roman"/>
                <a:cs typeface="Times New Roman"/>
              </a:rPr>
              <a:t>o</a:t>
            </a:r>
            <a:r>
              <a:rPr sz="1100" spc="-25" dirty="0">
                <a:latin typeface="Times New Roman"/>
                <a:cs typeface="Times New Roman"/>
              </a:rPr>
              <a:t>d</a:t>
            </a:r>
            <a:r>
              <a:rPr sz="1100" spc="-35" dirty="0">
                <a:latin typeface="Times New Roman"/>
                <a:cs typeface="Times New Roman"/>
              </a:rPr>
              <a:t>u</a:t>
            </a:r>
            <a:r>
              <a:rPr sz="1100" spc="35" dirty="0">
                <a:latin typeface="Times New Roman"/>
                <a:cs typeface="Times New Roman"/>
              </a:rPr>
              <a:t>c</a:t>
            </a:r>
            <a:r>
              <a:rPr sz="1100" spc="-10" dirty="0">
                <a:latin typeface="Times New Roman"/>
                <a:cs typeface="Times New Roman"/>
              </a:rPr>
              <a:t>t</a:t>
            </a:r>
            <a:r>
              <a:rPr sz="1100" spc="5" dirty="0">
                <a:latin typeface="Times New Roman"/>
                <a:cs typeface="Times New Roman"/>
              </a:rPr>
              <a:t>s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sz="1100" dirty="0">
                <a:latin typeface="Times New Roman"/>
                <a:cs typeface="Times New Roman"/>
              </a:rPr>
              <a:t>Value-added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438144" y="1686305"/>
            <a:ext cx="1190625" cy="28575"/>
          </a:xfrm>
          <a:custGeom>
            <a:avLst/>
            <a:gdLst/>
            <a:ahLst/>
            <a:cxnLst/>
            <a:rect l="l" t="t" r="r" b="b"/>
            <a:pathLst>
              <a:path w="1190625" h="28575">
                <a:moveTo>
                  <a:pt x="1190244" y="28193"/>
                </a:moveTo>
                <a:lnTo>
                  <a:pt x="1190244" y="0"/>
                </a:lnTo>
                <a:lnTo>
                  <a:pt x="0" y="0"/>
                </a:lnTo>
                <a:lnTo>
                  <a:pt x="0" y="28193"/>
                </a:lnTo>
                <a:lnTo>
                  <a:pt x="1190244" y="28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057394" y="1686305"/>
            <a:ext cx="1190625" cy="28575"/>
          </a:xfrm>
          <a:custGeom>
            <a:avLst/>
            <a:gdLst/>
            <a:ahLst/>
            <a:cxnLst/>
            <a:rect l="l" t="t" r="r" b="b"/>
            <a:pathLst>
              <a:path w="1190625" h="28575">
                <a:moveTo>
                  <a:pt x="1190244" y="28193"/>
                </a:moveTo>
                <a:lnTo>
                  <a:pt x="1190244" y="0"/>
                </a:lnTo>
                <a:lnTo>
                  <a:pt x="0" y="0"/>
                </a:lnTo>
                <a:lnTo>
                  <a:pt x="0" y="28193"/>
                </a:lnTo>
                <a:lnTo>
                  <a:pt x="1190244" y="28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676643" y="1686305"/>
            <a:ext cx="1190625" cy="28575"/>
          </a:xfrm>
          <a:custGeom>
            <a:avLst/>
            <a:gdLst/>
            <a:ahLst/>
            <a:cxnLst/>
            <a:rect l="l" t="t" r="r" b="b"/>
            <a:pathLst>
              <a:path w="1190625" h="28575">
                <a:moveTo>
                  <a:pt x="1190244" y="28193"/>
                </a:moveTo>
                <a:lnTo>
                  <a:pt x="1190244" y="0"/>
                </a:lnTo>
                <a:lnTo>
                  <a:pt x="0" y="0"/>
                </a:lnTo>
                <a:lnTo>
                  <a:pt x="0" y="28193"/>
                </a:lnTo>
                <a:lnTo>
                  <a:pt x="1190244" y="28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2" name="object 12"/>
          <p:cNvGrpSpPr/>
          <p:nvPr/>
        </p:nvGrpSpPr>
        <p:grpSpPr>
          <a:xfrm>
            <a:off x="1437513" y="2085594"/>
            <a:ext cx="10795" cy="2105660"/>
            <a:chOff x="1437513" y="2085594"/>
            <a:chExt cx="10795" cy="2105660"/>
          </a:xfrm>
        </p:grpSpPr>
        <p:sp>
          <p:nvSpPr>
            <p:cNvPr id="13" name="object 13"/>
            <p:cNvSpPr/>
            <p:nvPr/>
          </p:nvSpPr>
          <p:spPr>
            <a:xfrm>
              <a:off x="1437894" y="2085594"/>
              <a:ext cx="0" cy="2105025"/>
            </a:xfrm>
            <a:custGeom>
              <a:avLst/>
              <a:gdLst/>
              <a:ahLst/>
              <a:cxnLst/>
              <a:rect l="l" t="t" r="r" b="b"/>
              <a:pathLst>
                <a:path h="2105025">
                  <a:moveTo>
                    <a:pt x="0" y="0"/>
                  </a:moveTo>
                  <a:lnTo>
                    <a:pt x="0" y="2104644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437894" y="2086356"/>
              <a:ext cx="10160" cy="2105025"/>
            </a:xfrm>
            <a:custGeom>
              <a:avLst/>
              <a:gdLst/>
              <a:ahLst/>
              <a:cxnLst/>
              <a:rect l="l" t="t" r="r" b="b"/>
              <a:pathLst>
                <a:path w="10159" h="2105025">
                  <a:moveTo>
                    <a:pt x="9906" y="2104644"/>
                  </a:moveTo>
                  <a:lnTo>
                    <a:pt x="9906" y="0"/>
                  </a:lnTo>
                  <a:lnTo>
                    <a:pt x="0" y="0"/>
                  </a:lnTo>
                  <a:lnTo>
                    <a:pt x="0" y="2104644"/>
                  </a:lnTo>
                  <a:lnTo>
                    <a:pt x="9906" y="2104644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15" name="object 15"/>
          <p:cNvGraphicFramePr>
            <a:graphicFrameLocks noGrp="1"/>
          </p:cNvGraphicFramePr>
          <p:nvPr/>
        </p:nvGraphicFramePr>
        <p:xfrm>
          <a:off x="5051488" y="2085213"/>
          <a:ext cx="1196340" cy="21062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813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05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850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15875" algn="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485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15875" algn="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100" spc="-15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250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3810" marB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20955" algn="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100" spc="-35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25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3810" marB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15875" algn="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100" spc="-15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150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3810" marB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20955" algn="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100" spc="-35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60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3810" marB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5398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R="10795" algn="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3810" marB="0"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5643">
                <a:tc>
                  <a:txBody>
                    <a:bodyPr/>
                    <a:lstStyle/>
                    <a:p>
                      <a:pPr marR="10795" algn="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485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1143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pSp>
        <p:nvGrpSpPr>
          <p:cNvPr id="16" name="object 16"/>
          <p:cNvGrpSpPr/>
          <p:nvPr/>
        </p:nvGrpSpPr>
        <p:grpSpPr>
          <a:xfrm>
            <a:off x="5056632" y="4561713"/>
            <a:ext cx="1191260" cy="963294"/>
            <a:chOff x="5056632" y="4561713"/>
            <a:chExt cx="1191260" cy="963294"/>
          </a:xfrm>
        </p:grpSpPr>
        <p:sp>
          <p:nvSpPr>
            <p:cNvPr id="17" name="object 17"/>
            <p:cNvSpPr/>
            <p:nvPr/>
          </p:nvSpPr>
          <p:spPr>
            <a:xfrm>
              <a:off x="5056632" y="4562094"/>
              <a:ext cx="1191260" cy="0"/>
            </a:xfrm>
            <a:custGeom>
              <a:avLst/>
              <a:gdLst/>
              <a:ahLst/>
              <a:cxnLst/>
              <a:rect l="l" t="t" r="r" b="b"/>
              <a:pathLst>
                <a:path w="1191260">
                  <a:moveTo>
                    <a:pt x="0" y="0"/>
                  </a:moveTo>
                  <a:lnTo>
                    <a:pt x="1191006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5057394" y="4562094"/>
              <a:ext cx="1190625" cy="10160"/>
            </a:xfrm>
            <a:custGeom>
              <a:avLst/>
              <a:gdLst/>
              <a:ahLst/>
              <a:cxnLst/>
              <a:rect l="l" t="t" r="r" b="b"/>
              <a:pathLst>
                <a:path w="1190625" h="10160">
                  <a:moveTo>
                    <a:pt x="1190244" y="9905"/>
                  </a:moveTo>
                  <a:lnTo>
                    <a:pt x="1190244" y="0"/>
                  </a:lnTo>
                  <a:lnTo>
                    <a:pt x="0" y="0"/>
                  </a:lnTo>
                  <a:lnTo>
                    <a:pt x="0" y="9906"/>
                  </a:lnTo>
                  <a:lnTo>
                    <a:pt x="1190244" y="9905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5056632" y="5324094"/>
              <a:ext cx="1191260" cy="0"/>
            </a:xfrm>
            <a:custGeom>
              <a:avLst/>
              <a:gdLst/>
              <a:ahLst/>
              <a:cxnLst/>
              <a:rect l="l" t="t" r="r" b="b"/>
              <a:pathLst>
                <a:path w="1191260">
                  <a:moveTo>
                    <a:pt x="0" y="0"/>
                  </a:moveTo>
                  <a:lnTo>
                    <a:pt x="1191006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5057394" y="5324094"/>
              <a:ext cx="1190625" cy="10160"/>
            </a:xfrm>
            <a:custGeom>
              <a:avLst/>
              <a:gdLst/>
              <a:ahLst/>
              <a:cxnLst/>
              <a:rect l="l" t="t" r="r" b="b"/>
              <a:pathLst>
                <a:path w="1190625" h="10160">
                  <a:moveTo>
                    <a:pt x="1190244" y="9905"/>
                  </a:moveTo>
                  <a:lnTo>
                    <a:pt x="1190244" y="0"/>
                  </a:lnTo>
                  <a:lnTo>
                    <a:pt x="0" y="0"/>
                  </a:lnTo>
                  <a:lnTo>
                    <a:pt x="0" y="9906"/>
                  </a:lnTo>
                  <a:lnTo>
                    <a:pt x="1190244" y="9905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5532882" y="4571238"/>
              <a:ext cx="0" cy="952500"/>
            </a:xfrm>
            <a:custGeom>
              <a:avLst/>
              <a:gdLst/>
              <a:ahLst/>
              <a:cxnLst/>
              <a:rect l="l" t="t" r="r" b="b"/>
              <a:pathLst>
                <a:path h="952500">
                  <a:moveTo>
                    <a:pt x="0" y="0"/>
                  </a:moveTo>
                  <a:lnTo>
                    <a:pt x="0" y="95250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5533644" y="4572000"/>
              <a:ext cx="9525" cy="952500"/>
            </a:xfrm>
            <a:custGeom>
              <a:avLst/>
              <a:gdLst/>
              <a:ahLst/>
              <a:cxnLst/>
              <a:rect l="l" t="t" r="r" b="b"/>
              <a:pathLst>
                <a:path w="9525" h="952500">
                  <a:moveTo>
                    <a:pt x="9144" y="952500"/>
                  </a:moveTo>
                  <a:lnTo>
                    <a:pt x="9144" y="0"/>
                  </a:lnTo>
                  <a:lnTo>
                    <a:pt x="0" y="0"/>
                  </a:lnTo>
                  <a:lnTo>
                    <a:pt x="0" y="952500"/>
                  </a:lnTo>
                  <a:lnTo>
                    <a:pt x="9144" y="9525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23" name="object 23"/>
          <p:cNvGraphicFramePr>
            <a:graphicFrameLocks noGrp="1"/>
          </p:cNvGraphicFramePr>
          <p:nvPr/>
        </p:nvGraphicFramePr>
        <p:xfrm>
          <a:off x="6670738" y="2085213"/>
          <a:ext cx="1196340" cy="21062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806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99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950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15875" algn="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300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150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R="15875" algn="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spc="-15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275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20955" algn="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100" spc="-35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25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3810" marB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2">
                <a:tc>
                  <a:txBody>
                    <a:bodyPr/>
                    <a:lstStyle/>
                    <a:p>
                      <a:pPr marR="10795" algn="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275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3810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2">
                <a:tc>
                  <a:txBody>
                    <a:bodyPr/>
                    <a:lstStyle/>
                    <a:p>
                      <a:pPr marR="10795" algn="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100" spc="-15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250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3810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2475">
                <a:tc>
                  <a:txBody>
                    <a:bodyPr/>
                    <a:lstStyle/>
                    <a:p>
                      <a:pPr marR="15875" algn="r">
                        <a:lnSpc>
                          <a:spcPts val="1305"/>
                        </a:lnSpc>
                        <a:spcBef>
                          <a:spcPts val="30"/>
                        </a:spcBef>
                      </a:pPr>
                      <a:r>
                        <a:rPr sz="1100" spc="-35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25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3810" marB="0"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5643">
                <a:tc>
                  <a:txBody>
                    <a:bodyPr/>
                    <a:lstStyle/>
                    <a:p>
                      <a:pPr marR="10795" algn="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25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1143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pSp>
        <p:nvGrpSpPr>
          <p:cNvPr id="24" name="object 24"/>
          <p:cNvGrpSpPr/>
          <p:nvPr/>
        </p:nvGrpSpPr>
        <p:grpSpPr>
          <a:xfrm>
            <a:off x="6675881" y="4561713"/>
            <a:ext cx="1191260" cy="963294"/>
            <a:chOff x="6675881" y="4561713"/>
            <a:chExt cx="1191260" cy="963294"/>
          </a:xfrm>
        </p:grpSpPr>
        <p:sp>
          <p:nvSpPr>
            <p:cNvPr id="25" name="object 25"/>
            <p:cNvSpPr/>
            <p:nvPr/>
          </p:nvSpPr>
          <p:spPr>
            <a:xfrm>
              <a:off x="6675881" y="4562094"/>
              <a:ext cx="1191260" cy="0"/>
            </a:xfrm>
            <a:custGeom>
              <a:avLst/>
              <a:gdLst/>
              <a:ahLst/>
              <a:cxnLst/>
              <a:rect l="l" t="t" r="r" b="b"/>
              <a:pathLst>
                <a:path w="1191259">
                  <a:moveTo>
                    <a:pt x="0" y="0"/>
                  </a:moveTo>
                  <a:lnTo>
                    <a:pt x="1191006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6676643" y="4562094"/>
              <a:ext cx="1190625" cy="10160"/>
            </a:xfrm>
            <a:custGeom>
              <a:avLst/>
              <a:gdLst/>
              <a:ahLst/>
              <a:cxnLst/>
              <a:rect l="l" t="t" r="r" b="b"/>
              <a:pathLst>
                <a:path w="1190625" h="10160">
                  <a:moveTo>
                    <a:pt x="1190244" y="9905"/>
                  </a:moveTo>
                  <a:lnTo>
                    <a:pt x="1190244" y="0"/>
                  </a:lnTo>
                  <a:lnTo>
                    <a:pt x="0" y="0"/>
                  </a:lnTo>
                  <a:lnTo>
                    <a:pt x="0" y="9905"/>
                  </a:lnTo>
                  <a:lnTo>
                    <a:pt x="1190244" y="9905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6675881" y="5324094"/>
              <a:ext cx="1191260" cy="0"/>
            </a:xfrm>
            <a:custGeom>
              <a:avLst/>
              <a:gdLst/>
              <a:ahLst/>
              <a:cxnLst/>
              <a:rect l="l" t="t" r="r" b="b"/>
              <a:pathLst>
                <a:path w="1191259">
                  <a:moveTo>
                    <a:pt x="0" y="0"/>
                  </a:moveTo>
                  <a:lnTo>
                    <a:pt x="1191006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6676643" y="5324094"/>
              <a:ext cx="1190625" cy="10160"/>
            </a:xfrm>
            <a:custGeom>
              <a:avLst/>
              <a:gdLst/>
              <a:ahLst/>
              <a:cxnLst/>
              <a:rect l="l" t="t" r="r" b="b"/>
              <a:pathLst>
                <a:path w="1190625" h="10160">
                  <a:moveTo>
                    <a:pt x="1190244" y="9905"/>
                  </a:moveTo>
                  <a:lnTo>
                    <a:pt x="1190244" y="0"/>
                  </a:lnTo>
                  <a:lnTo>
                    <a:pt x="0" y="0"/>
                  </a:lnTo>
                  <a:lnTo>
                    <a:pt x="0" y="9905"/>
                  </a:lnTo>
                  <a:lnTo>
                    <a:pt x="1190244" y="9905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7152131" y="4571238"/>
              <a:ext cx="0" cy="952500"/>
            </a:xfrm>
            <a:custGeom>
              <a:avLst/>
              <a:gdLst/>
              <a:ahLst/>
              <a:cxnLst/>
              <a:rect l="l" t="t" r="r" b="b"/>
              <a:pathLst>
                <a:path h="952500">
                  <a:moveTo>
                    <a:pt x="0" y="0"/>
                  </a:moveTo>
                  <a:lnTo>
                    <a:pt x="0" y="95250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7152893" y="4572000"/>
              <a:ext cx="9525" cy="952500"/>
            </a:xfrm>
            <a:custGeom>
              <a:avLst/>
              <a:gdLst/>
              <a:ahLst/>
              <a:cxnLst/>
              <a:rect l="l" t="t" r="r" b="b"/>
              <a:pathLst>
                <a:path w="9525" h="952500">
                  <a:moveTo>
                    <a:pt x="9143" y="952500"/>
                  </a:moveTo>
                  <a:lnTo>
                    <a:pt x="9143" y="0"/>
                  </a:lnTo>
                  <a:lnTo>
                    <a:pt x="0" y="0"/>
                  </a:lnTo>
                  <a:lnTo>
                    <a:pt x="0" y="952500"/>
                  </a:lnTo>
                  <a:lnTo>
                    <a:pt x="9143" y="9525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1" name="object 31"/>
          <p:cNvGrpSpPr/>
          <p:nvPr/>
        </p:nvGrpSpPr>
        <p:grpSpPr>
          <a:xfrm>
            <a:off x="1437513" y="5894832"/>
            <a:ext cx="10795" cy="962660"/>
            <a:chOff x="1437513" y="5894832"/>
            <a:chExt cx="10795" cy="962660"/>
          </a:xfrm>
        </p:grpSpPr>
        <p:sp>
          <p:nvSpPr>
            <p:cNvPr id="32" name="object 32"/>
            <p:cNvSpPr/>
            <p:nvPr/>
          </p:nvSpPr>
          <p:spPr>
            <a:xfrm>
              <a:off x="1437894" y="5894832"/>
              <a:ext cx="0" cy="962660"/>
            </a:xfrm>
            <a:custGeom>
              <a:avLst/>
              <a:gdLst/>
              <a:ahLst/>
              <a:cxnLst/>
              <a:rect l="l" t="t" r="r" b="b"/>
              <a:pathLst>
                <a:path h="962659">
                  <a:moveTo>
                    <a:pt x="0" y="0"/>
                  </a:moveTo>
                  <a:lnTo>
                    <a:pt x="0" y="962406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1437894" y="5895594"/>
              <a:ext cx="10160" cy="962025"/>
            </a:xfrm>
            <a:custGeom>
              <a:avLst/>
              <a:gdLst/>
              <a:ahLst/>
              <a:cxnLst/>
              <a:rect l="l" t="t" r="r" b="b"/>
              <a:pathLst>
                <a:path w="10159" h="962025">
                  <a:moveTo>
                    <a:pt x="9906" y="961644"/>
                  </a:moveTo>
                  <a:lnTo>
                    <a:pt x="9906" y="0"/>
                  </a:lnTo>
                  <a:lnTo>
                    <a:pt x="0" y="0"/>
                  </a:lnTo>
                  <a:lnTo>
                    <a:pt x="0" y="961644"/>
                  </a:lnTo>
                  <a:lnTo>
                    <a:pt x="9906" y="961644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4" name="object 34"/>
          <p:cNvGrpSpPr/>
          <p:nvPr/>
        </p:nvGrpSpPr>
        <p:grpSpPr>
          <a:xfrm>
            <a:off x="5532501" y="5904738"/>
            <a:ext cx="10795" cy="952500"/>
            <a:chOff x="5532501" y="5904738"/>
            <a:chExt cx="10795" cy="952500"/>
          </a:xfrm>
        </p:grpSpPr>
        <p:sp>
          <p:nvSpPr>
            <p:cNvPr id="35" name="object 35"/>
            <p:cNvSpPr/>
            <p:nvPr/>
          </p:nvSpPr>
          <p:spPr>
            <a:xfrm>
              <a:off x="5532882" y="5904738"/>
              <a:ext cx="0" cy="952500"/>
            </a:xfrm>
            <a:custGeom>
              <a:avLst/>
              <a:gdLst/>
              <a:ahLst/>
              <a:cxnLst/>
              <a:rect l="l" t="t" r="r" b="b"/>
              <a:pathLst>
                <a:path h="952500">
                  <a:moveTo>
                    <a:pt x="0" y="0"/>
                  </a:moveTo>
                  <a:lnTo>
                    <a:pt x="0" y="95250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5533644" y="5904738"/>
              <a:ext cx="9525" cy="952500"/>
            </a:xfrm>
            <a:custGeom>
              <a:avLst/>
              <a:gdLst/>
              <a:ahLst/>
              <a:cxnLst/>
              <a:rect l="l" t="t" r="r" b="b"/>
              <a:pathLst>
                <a:path w="9525" h="952500">
                  <a:moveTo>
                    <a:pt x="9144" y="952500"/>
                  </a:moveTo>
                  <a:lnTo>
                    <a:pt x="9144" y="0"/>
                  </a:lnTo>
                  <a:lnTo>
                    <a:pt x="0" y="0"/>
                  </a:lnTo>
                  <a:lnTo>
                    <a:pt x="0" y="952500"/>
                  </a:lnTo>
                  <a:lnTo>
                    <a:pt x="9144" y="9525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7" name="object 37"/>
          <p:cNvGrpSpPr/>
          <p:nvPr/>
        </p:nvGrpSpPr>
        <p:grpSpPr>
          <a:xfrm>
            <a:off x="7151751" y="5904738"/>
            <a:ext cx="10795" cy="952500"/>
            <a:chOff x="7151751" y="5904738"/>
            <a:chExt cx="10795" cy="952500"/>
          </a:xfrm>
        </p:grpSpPr>
        <p:sp>
          <p:nvSpPr>
            <p:cNvPr id="38" name="object 38"/>
            <p:cNvSpPr/>
            <p:nvPr/>
          </p:nvSpPr>
          <p:spPr>
            <a:xfrm>
              <a:off x="7152132" y="5904738"/>
              <a:ext cx="0" cy="952500"/>
            </a:xfrm>
            <a:custGeom>
              <a:avLst/>
              <a:gdLst/>
              <a:ahLst/>
              <a:cxnLst/>
              <a:rect l="l" t="t" r="r" b="b"/>
              <a:pathLst>
                <a:path h="952500">
                  <a:moveTo>
                    <a:pt x="0" y="0"/>
                  </a:moveTo>
                  <a:lnTo>
                    <a:pt x="0" y="95250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7152894" y="5904738"/>
              <a:ext cx="9525" cy="952500"/>
            </a:xfrm>
            <a:custGeom>
              <a:avLst/>
              <a:gdLst/>
              <a:ahLst/>
              <a:cxnLst/>
              <a:rect l="l" t="t" r="r" b="b"/>
              <a:pathLst>
                <a:path w="9525" h="952500">
                  <a:moveTo>
                    <a:pt x="9143" y="952500"/>
                  </a:moveTo>
                  <a:lnTo>
                    <a:pt x="9143" y="0"/>
                  </a:lnTo>
                  <a:lnTo>
                    <a:pt x="0" y="0"/>
                  </a:lnTo>
                  <a:lnTo>
                    <a:pt x="0" y="952500"/>
                  </a:lnTo>
                  <a:lnTo>
                    <a:pt x="9143" y="9525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0" name="object 40"/>
          <p:cNvGrpSpPr/>
          <p:nvPr/>
        </p:nvGrpSpPr>
        <p:grpSpPr>
          <a:xfrm>
            <a:off x="8771001" y="5904738"/>
            <a:ext cx="10795" cy="952500"/>
            <a:chOff x="8771001" y="5904738"/>
            <a:chExt cx="10795" cy="952500"/>
          </a:xfrm>
        </p:grpSpPr>
        <p:sp>
          <p:nvSpPr>
            <p:cNvPr id="41" name="object 41"/>
            <p:cNvSpPr/>
            <p:nvPr/>
          </p:nvSpPr>
          <p:spPr>
            <a:xfrm>
              <a:off x="8771382" y="5904738"/>
              <a:ext cx="0" cy="952500"/>
            </a:xfrm>
            <a:custGeom>
              <a:avLst/>
              <a:gdLst/>
              <a:ahLst/>
              <a:cxnLst/>
              <a:rect l="l" t="t" r="r" b="b"/>
              <a:pathLst>
                <a:path h="952500">
                  <a:moveTo>
                    <a:pt x="0" y="0"/>
                  </a:moveTo>
                  <a:lnTo>
                    <a:pt x="0" y="95250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8771382" y="5904738"/>
              <a:ext cx="10160" cy="952500"/>
            </a:xfrm>
            <a:custGeom>
              <a:avLst/>
              <a:gdLst/>
              <a:ahLst/>
              <a:cxnLst/>
              <a:rect l="l" t="t" r="r" b="b"/>
              <a:pathLst>
                <a:path w="10159" h="952500">
                  <a:moveTo>
                    <a:pt x="9905" y="952500"/>
                  </a:moveTo>
                  <a:lnTo>
                    <a:pt x="9905" y="0"/>
                  </a:lnTo>
                  <a:lnTo>
                    <a:pt x="0" y="0"/>
                  </a:lnTo>
                  <a:lnTo>
                    <a:pt x="0" y="952500"/>
                  </a:lnTo>
                  <a:lnTo>
                    <a:pt x="9905" y="9525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3" name="object 43"/>
          <p:cNvGrpSpPr/>
          <p:nvPr/>
        </p:nvGrpSpPr>
        <p:grpSpPr>
          <a:xfrm>
            <a:off x="3914013" y="5904738"/>
            <a:ext cx="10795" cy="952500"/>
            <a:chOff x="3914013" y="5904738"/>
            <a:chExt cx="10795" cy="952500"/>
          </a:xfrm>
        </p:grpSpPr>
        <p:sp>
          <p:nvSpPr>
            <p:cNvPr id="44" name="object 44"/>
            <p:cNvSpPr/>
            <p:nvPr/>
          </p:nvSpPr>
          <p:spPr>
            <a:xfrm>
              <a:off x="3914394" y="5904738"/>
              <a:ext cx="0" cy="952500"/>
            </a:xfrm>
            <a:custGeom>
              <a:avLst/>
              <a:gdLst/>
              <a:ahLst/>
              <a:cxnLst/>
              <a:rect l="l" t="t" r="r" b="b"/>
              <a:pathLst>
                <a:path h="952500">
                  <a:moveTo>
                    <a:pt x="0" y="0"/>
                  </a:moveTo>
                  <a:lnTo>
                    <a:pt x="0" y="95250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3914394" y="5904738"/>
              <a:ext cx="10160" cy="952500"/>
            </a:xfrm>
            <a:custGeom>
              <a:avLst/>
              <a:gdLst/>
              <a:ahLst/>
              <a:cxnLst/>
              <a:rect l="l" t="t" r="r" b="b"/>
              <a:pathLst>
                <a:path w="10160" h="952500">
                  <a:moveTo>
                    <a:pt x="9905" y="952500"/>
                  </a:moveTo>
                  <a:lnTo>
                    <a:pt x="9905" y="0"/>
                  </a:lnTo>
                  <a:lnTo>
                    <a:pt x="0" y="0"/>
                  </a:lnTo>
                  <a:lnTo>
                    <a:pt x="0" y="952500"/>
                  </a:lnTo>
                  <a:lnTo>
                    <a:pt x="9905" y="9525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6" name="object 46"/>
          <p:cNvSpPr/>
          <p:nvPr/>
        </p:nvSpPr>
        <p:spPr>
          <a:xfrm>
            <a:off x="8295893" y="1686305"/>
            <a:ext cx="1190625" cy="28575"/>
          </a:xfrm>
          <a:custGeom>
            <a:avLst/>
            <a:gdLst/>
            <a:ahLst/>
            <a:cxnLst/>
            <a:rect l="l" t="t" r="r" b="b"/>
            <a:pathLst>
              <a:path w="1190625" h="28575">
                <a:moveTo>
                  <a:pt x="1190244" y="28193"/>
                </a:moveTo>
                <a:lnTo>
                  <a:pt x="1190244" y="0"/>
                </a:lnTo>
                <a:lnTo>
                  <a:pt x="0" y="0"/>
                </a:lnTo>
                <a:lnTo>
                  <a:pt x="0" y="28193"/>
                </a:lnTo>
                <a:lnTo>
                  <a:pt x="1190244" y="28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47" name="object 47"/>
          <p:cNvGraphicFramePr>
            <a:graphicFrameLocks noGrp="1"/>
          </p:cNvGraphicFramePr>
          <p:nvPr/>
        </p:nvGraphicFramePr>
        <p:xfrm>
          <a:off x="8289988" y="2085213"/>
          <a:ext cx="1206500" cy="21113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806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99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850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15875" algn="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785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20320" algn="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100" spc="-30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250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3810" marB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15875" algn="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100" spc="-10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25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3810" marB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20320" algn="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100" spc="-30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150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3810" marB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15875" algn="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100" spc="-10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60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3810" marB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20320" algn="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100" spc="-30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275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3810" marB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15875" algn="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100" spc="-10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25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3810" marB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502">
                <a:tc>
                  <a:txBody>
                    <a:bodyPr/>
                    <a:lstStyle/>
                    <a:p>
                      <a:pPr marR="14604" algn="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100" spc="-30" dirty="0">
                          <a:latin typeface="Times New Roman"/>
                          <a:cs typeface="Times New Roman"/>
                        </a:rPr>
                        <a:t>275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3810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0502">
                <a:tc>
                  <a:txBody>
                    <a:bodyPr/>
                    <a:lstStyle/>
                    <a:p>
                      <a:pPr marR="15240" algn="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100" spc="-30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250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3810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2475">
                <a:tc>
                  <a:txBody>
                    <a:bodyPr/>
                    <a:lstStyle/>
                    <a:p>
                      <a:pPr marR="10795" algn="r">
                        <a:lnSpc>
                          <a:spcPts val="1305"/>
                        </a:lnSpc>
                        <a:spcBef>
                          <a:spcPts val="30"/>
                        </a:spcBef>
                      </a:pPr>
                      <a:r>
                        <a:rPr sz="1100" spc="-10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25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3810" marB="0"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5643">
                <a:tc>
                  <a:txBody>
                    <a:bodyPr/>
                    <a:lstStyle/>
                    <a:p>
                      <a:pPr marR="10795" algn="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510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1143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72" name="object 72"/>
          <p:cNvSpPr txBox="1"/>
          <p:nvPr/>
        </p:nvSpPr>
        <p:spPr>
          <a:xfrm>
            <a:off x="1454150" y="6482599"/>
            <a:ext cx="1578610" cy="3746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r">
              <a:lnSpc>
                <a:spcPct val="100000"/>
              </a:lnSpc>
            </a:pPr>
            <a:r>
              <a:rPr sz="1100" spc="5" dirty="0">
                <a:latin typeface="Times New Roman"/>
                <a:cs typeface="Times New Roman"/>
              </a:rPr>
              <a:t>Software</a:t>
            </a:r>
            <a:r>
              <a:rPr sz="1100" spc="15" dirty="0">
                <a:latin typeface="Times New Roman"/>
                <a:cs typeface="Times New Roman"/>
              </a:rPr>
              <a:t> </a:t>
            </a:r>
            <a:r>
              <a:rPr sz="1100" spc="5" dirty="0">
                <a:latin typeface="Times New Roman"/>
                <a:cs typeface="Times New Roman"/>
              </a:rPr>
              <a:t>(database</a:t>
            </a:r>
            <a:r>
              <a:rPr sz="1100" spc="25" dirty="0">
                <a:latin typeface="Times New Roman"/>
                <a:cs typeface="Times New Roman"/>
              </a:rPr>
              <a:t> </a:t>
            </a:r>
            <a:r>
              <a:rPr sz="1100" spc="15" dirty="0">
                <a:latin typeface="Times New Roman"/>
                <a:cs typeface="Times New Roman"/>
              </a:rPr>
              <a:t>asset)</a:t>
            </a:r>
            <a:endParaRPr sz="1100">
              <a:latin typeface="Times New Roman"/>
              <a:cs typeface="Times New Roman"/>
            </a:endParaRPr>
          </a:p>
          <a:p>
            <a:pPr marR="5080" algn="r">
              <a:lnSpc>
                <a:spcPct val="100000"/>
              </a:lnSpc>
              <a:spcBef>
                <a:spcPts val="180"/>
              </a:spcBef>
            </a:pPr>
            <a:r>
              <a:rPr sz="1100" spc="20" dirty="0">
                <a:latin typeface="Times New Roman"/>
                <a:cs typeface="Times New Roman"/>
              </a:rPr>
              <a:t>Net</a:t>
            </a:r>
            <a:r>
              <a:rPr sz="1100" spc="-50" dirty="0">
                <a:latin typeface="Times New Roman"/>
                <a:cs typeface="Times New Roman"/>
              </a:rPr>
              <a:t> </a:t>
            </a:r>
            <a:r>
              <a:rPr sz="1100" spc="-20" dirty="0">
                <a:latin typeface="Times New Roman"/>
                <a:cs typeface="Times New Roman"/>
              </a:rPr>
              <a:t>lending(+)/borrowing(-)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5368550" y="6482599"/>
            <a:ext cx="158750" cy="3746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spc="-35" dirty="0">
                <a:solidFill>
                  <a:srgbClr val="7F7F7F"/>
                </a:solidFill>
                <a:latin typeface="Times New Roman"/>
                <a:cs typeface="Times New Roman"/>
              </a:rPr>
              <a:t>60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sz="1100" spc="-35" dirty="0">
                <a:latin typeface="Times New Roman"/>
                <a:cs typeface="Times New Roman"/>
              </a:rPr>
              <a:t>50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8606295" y="6482599"/>
            <a:ext cx="164465" cy="3746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spc="-25" dirty="0">
                <a:solidFill>
                  <a:srgbClr val="7F7F7F"/>
                </a:solidFill>
                <a:latin typeface="Times New Roman"/>
                <a:cs typeface="Times New Roman"/>
              </a:rPr>
              <a:t>6</a:t>
            </a:r>
            <a:r>
              <a:rPr sz="1100" spc="10" dirty="0">
                <a:solidFill>
                  <a:srgbClr val="7F7F7F"/>
                </a:solidFill>
                <a:latin typeface="Times New Roman"/>
                <a:cs typeface="Times New Roman"/>
              </a:rPr>
              <a:t>0</a:t>
            </a:r>
            <a:endParaRPr sz="1100">
              <a:latin typeface="Times New Roman"/>
              <a:cs typeface="Times New Roman"/>
            </a:endParaRPr>
          </a:p>
          <a:p>
            <a:pPr marL="80010">
              <a:lnSpc>
                <a:spcPct val="100000"/>
              </a:lnSpc>
              <a:spcBef>
                <a:spcPts val="180"/>
              </a:spcBef>
            </a:pPr>
            <a:r>
              <a:rPr sz="1100" spc="10" dirty="0">
                <a:latin typeface="Times New Roman"/>
                <a:cs typeface="Times New Roman"/>
              </a:rPr>
              <a:t>0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3702522" y="6673101"/>
            <a:ext cx="211454" cy="1841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dirty="0">
                <a:latin typeface="Times New Roman"/>
                <a:cs typeface="Times New Roman"/>
              </a:rPr>
              <a:t>-</a:t>
            </a:r>
            <a:r>
              <a:rPr sz="1100" spc="-25" dirty="0">
                <a:latin typeface="Times New Roman"/>
                <a:cs typeface="Times New Roman"/>
              </a:rPr>
              <a:t>7</a:t>
            </a:r>
            <a:r>
              <a:rPr sz="1100" spc="10" dirty="0">
                <a:latin typeface="Times New Roman"/>
                <a:cs typeface="Times New Roman"/>
              </a:rPr>
              <a:t>5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6988339" y="6673101"/>
            <a:ext cx="158115" cy="1841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spc="-35" dirty="0">
                <a:latin typeface="Times New Roman"/>
                <a:cs typeface="Times New Roman"/>
              </a:rPr>
              <a:t>25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3454401" y="4372288"/>
            <a:ext cx="309880" cy="1968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spc="20" dirty="0">
                <a:latin typeface="Times New Roman"/>
                <a:cs typeface="Times New Roman"/>
              </a:rPr>
              <a:t>Us</a:t>
            </a:r>
            <a:r>
              <a:rPr sz="1100" spc="35" dirty="0">
                <a:latin typeface="Times New Roman"/>
                <a:cs typeface="Times New Roman"/>
              </a:rPr>
              <a:t>e</a:t>
            </a:r>
            <a:r>
              <a:rPr sz="1100" spc="5" dirty="0">
                <a:latin typeface="Times New Roman"/>
                <a:cs typeface="Times New Roman"/>
              </a:rPr>
              <a:t>s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3997207" y="4372288"/>
            <a:ext cx="614680" cy="1968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spc="10" dirty="0">
                <a:latin typeface="Times New Roman"/>
                <a:cs typeface="Times New Roman"/>
              </a:rPr>
              <a:t>R</a:t>
            </a:r>
            <a:r>
              <a:rPr sz="1100" spc="35" dirty="0">
                <a:latin typeface="Times New Roman"/>
                <a:cs typeface="Times New Roman"/>
              </a:rPr>
              <a:t>e</a:t>
            </a:r>
            <a:r>
              <a:rPr sz="1100" spc="15" dirty="0">
                <a:latin typeface="Times New Roman"/>
                <a:cs typeface="Times New Roman"/>
              </a:rPr>
              <a:t>s</a:t>
            </a:r>
            <a:r>
              <a:rPr sz="1100" spc="-35" dirty="0">
                <a:latin typeface="Times New Roman"/>
                <a:cs typeface="Times New Roman"/>
              </a:rPr>
              <a:t>o</a:t>
            </a:r>
            <a:r>
              <a:rPr sz="1100" spc="-25" dirty="0">
                <a:latin typeface="Times New Roman"/>
                <a:cs typeface="Times New Roman"/>
              </a:rPr>
              <a:t>u</a:t>
            </a:r>
            <a:r>
              <a:rPr sz="1100" dirty="0">
                <a:latin typeface="Times New Roman"/>
                <a:cs typeface="Times New Roman"/>
              </a:rPr>
              <a:t>r</a:t>
            </a:r>
            <a:r>
              <a:rPr sz="1100" spc="35" dirty="0">
                <a:latin typeface="Times New Roman"/>
                <a:cs typeface="Times New Roman"/>
              </a:rPr>
              <a:t>c</a:t>
            </a:r>
            <a:r>
              <a:rPr sz="1100" spc="30" dirty="0">
                <a:latin typeface="Times New Roman"/>
                <a:cs typeface="Times New Roman"/>
              </a:rPr>
              <a:t>e</a:t>
            </a:r>
            <a:r>
              <a:rPr sz="1100" spc="5" dirty="0">
                <a:latin typeface="Times New Roman"/>
                <a:cs typeface="Times New Roman"/>
              </a:rPr>
              <a:t>s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5073161" y="4372288"/>
            <a:ext cx="309880" cy="1968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spc="30" dirty="0">
                <a:latin typeface="Times New Roman"/>
                <a:cs typeface="Times New Roman"/>
              </a:rPr>
              <a:t>U</a:t>
            </a:r>
            <a:r>
              <a:rPr sz="1100" spc="15" dirty="0">
                <a:latin typeface="Times New Roman"/>
                <a:cs typeface="Times New Roman"/>
              </a:rPr>
              <a:t>s</a:t>
            </a:r>
            <a:r>
              <a:rPr sz="1100" spc="30" dirty="0">
                <a:latin typeface="Times New Roman"/>
                <a:cs typeface="Times New Roman"/>
              </a:rPr>
              <a:t>e</a:t>
            </a:r>
            <a:r>
              <a:rPr sz="1100" spc="5" dirty="0">
                <a:latin typeface="Times New Roman"/>
                <a:cs typeface="Times New Roman"/>
              </a:rPr>
              <a:t>s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5616383" y="4372288"/>
            <a:ext cx="614680" cy="1968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spc="10" dirty="0">
                <a:latin typeface="Times New Roman"/>
                <a:cs typeface="Times New Roman"/>
              </a:rPr>
              <a:t>R</a:t>
            </a:r>
            <a:r>
              <a:rPr sz="1100" spc="30" dirty="0">
                <a:latin typeface="Times New Roman"/>
                <a:cs typeface="Times New Roman"/>
              </a:rPr>
              <a:t>e</a:t>
            </a:r>
            <a:r>
              <a:rPr sz="1100" spc="15" dirty="0">
                <a:latin typeface="Times New Roman"/>
                <a:cs typeface="Times New Roman"/>
              </a:rPr>
              <a:t>s</a:t>
            </a:r>
            <a:r>
              <a:rPr sz="1100" spc="-25" dirty="0">
                <a:latin typeface="Times New Roman"/>
                <a:cs typeface="Times New Roman"/>
              </a:rPr>
              <a:t>o</a:t>
            </a:r>
            <a:r>
              <a:rPr sz="1100" spc="-35" dirty="0">
                <a:latin typeface="Times New Roman"/>
                <a:cs typeface="Times New Roman"/>
              </a:rPr>
              <a:t>u</a:t>
            </a:r>
            <a:r>
              <a:rPr sz="1100" spc="5" dirty="0">
                <a:latin typeface="Times New Roman"/>
                <a:cs typeface="Times New Roman"/>
              </a:rPr>
              <a:t>r</a:t>
            </a:r>
            <a:r>
              <a:rPr sz="1100" spc="30" dirty="0">
                <a:latin typeface="Times New Roman"/>
                <a:cs typeface="Times New Roman"/>
              </a:rPr>
              <a:t>c</a:t>
            </a:r>
            <a:r>
              <a:rPr sz="1100" spc="35" dirty="0">
                <a:latin typeface="Times New Roman"/>
                <a:cs typeface="Times New Roman"/>
              </a:rPr>
              <a:t>e</a:t>
            </a:r>
            <a:r>
              <a:rPr sz="1100" spc="5" dirty="0">
                <a:latin typeface="Times New Roman"/>
                <a:cs typeface="Times New Roman"/>
              </a:rPr>
              <a:t>s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6692346" y="4372288"/>
            <a:ext cx="309245" cy="1968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spc="20" dirty="0">
                <a:latin typeface="Times New Roman"/>
                <a:cs typeface="Times New Roman"/>
              </a:rPr>
              <a:t>Us</a:t>
            </a:r>
            <a:r>
              <a:rPr sz="1100" spc="30" dirty="0">
                <a:latin typeface="Times New Roman"/>
                <a:cs typeface="Times New Roman"/>
              </a:rPr>
              <a:t>e</a:t>
            </a:r>
            <a:r>
              <a:rPr sz="1100" spc="5" dirty="0">
                <a:latin typeface="Times New Roman"/>
                <a:cs typeface="Times New Roman"/>
              </a:rPr>
              <a:t>s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7235152" y="4372288"/>
            <a:ext cx="614680" cy="1968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spc="10" dirty="0">
                <a:latin typeface="Times New Roman"/>
                <a:cs typeface="Times New Roman"/>
              </a:rPr>
              <a:t>R</a:t>
            </a:r>
            <a:r>
              <a:rPr sz="1100" spc="30" dirty="0">
                <a:latin typeface="Times New Roman"/>
                <a:cs typeface="Times New Roman"/>
              </a:rPr>
              <a:t>e</a:t>
            </a:r>
            <a:r>
              <a:rPr sz="1100" spc="15" dirty="0">
                <a:latin typeface="Times New Roman"/>
                <a:cs typeface="Times New Roman"/>
              </a:rPr>
              <a:t>s</a:t>
            </a:r>
            <a:r>
              <a:rPr sz="1100" spc="-25" dirty="0">
                <a:latin typeface="Times New Roman"/>
                <a:cs typeface="Times New Roman"/>
              </a:rPr>
              <a:t>o</a:t>
            </a:r>
            <a:r>
              <a:rPr sz="1100" spc="-35" dirty="0">
                <a:latin typeface="Times New Roman"/>
                <a:cs typeface="Times New Roman"/>
              </a:rPr>
              <a:t>u</a:t>
            </a:r>
            <a:r>
              <a:rPr sz="1100" spc="5" dirty="0">
                <a:latin typeface="Times New Roman"/>
                <a:cs typeface="Times New Roman"/>
              </a:rPr>
              <a:t>r</a:t>
            </a:r>
            <a:r>
              <a:rPr sz="1100" spc="30" dirty="0">
                <a:latin typeface="Times New Roman"/>
                <a:cs typeface="Times New Roman"/>
              </a:rPr>
              <a:t>c</a:t>
            </a:r>
            <a:r>
              <a:rPr sz="1100" spc="35" dirty="0">
                <a:latin typeface="Times New Roman"/>
                <a:cs typeface="Times New Roman"/>
              </a:rPr>
              <a:t>e</a:t>
            </a:r>
            <a:r>
              <a:rPr sz="1100" spc="5" dirty="0">
                <a:latin typeface="Times New Roman"/>
                <a:cs typeface="Times New Roman"/>
              </a:rPr>
              <a:t>s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8311105" y="4372288"/>
            <a:ext cx="309880" cy="1968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spc="30" dirty="0">
                <a:latin typeface="Times New Roman"/>
                <a:cs typeface="Times New Roman"/>
              </a:rPr>
              <a:t>U</a:t>
            </a:r>
            <a:r>
              <a:rPr sz="1100" spc="15" dirty="0">
                <a:latin typeface="Times New Roman"/>
                <a:cs typeface="Times New Roman"/>
              </a:rPr>
              <a:t>s</a:t>
            </a:r>
            <a:r>
              <a:rPr sz="1100" spc="30" dirty="0">
                <a:latin typeface="Times New Roman"/>
                <a:cs typeface="Times New Roman"/>
              </a:rPr>
              <a:t>e</a:t>
            </a:r>
            <a:r>
              <a:rPr sz="1100" spc="5" dirty="0">
                <a:latin typeface="Times New Roman"/>
                <a:cs typeface="Times New Roman"/>
              </a:rPr>
              <a:t>s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8853571" y="4372288"/>
            <a:ext cx="614680" cy="1968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spc="10" dirty="0">
                <a:latin typeface="Times New Roman"/>
                <a:cs typeface="Times New Roman"/>
              </a:rPr>
              <a:t>R</a:t>
            </a:r>
            <a:r>
              <a:rPr sz="1100" spc="35" dirty="0">
                <a:latin typeface="Times New Roman"/>
                <a:cs typeface="Times New Roman"/>
              </a:rPr>
              <a:t>e</a:t>
            </a:r>
            <a:r>
              <a:rPr sz="1100" spc="15" dirty="0">
                <a:latin typeface="Times New Roman"/>
                <a:cs typeface="Times New Roman"/>
              </a:rPr>
              <a:t>s</a:t>
            </a:r>
            <a:r>
              <a:rPr sz="1100" spc="-35" dirty="0">
                <a:latin typeface="Times New Roman"/>
                <a:cs typeface="Times New Roman"/>
              </a:rPr>
              <a:t>o</a:t>
            </a:r>
            <a:r>
              <a:rPr sz="1100" spc="-25" dirty="0">
                <a:latin typeface="Times New Roman"/>
                <a:cs typeface="Times New Roman"/>
              </a:rPr>
              <a:t>u</a:t>
            </a:r>
            <a:r>
              <a:rPr sz="1100" dirty="0">
                <a:latin typeface="Times New Roman"/>
                <a:cs typeface="Times New Roman"/>
              </a:rPr>
              <a:t>r</a:t>
            </a:r>
            <a:r>
              <a:rPr sz="1100" spc="35" dirty="0">
                <a:latin typeface="Times New Roman"/>
                <a:cs typeface="Times New Roman"/>
              </a:rPr>
              <a:t>c</a:t>
            </a:r>
            <a:r>
              <a:rPr sz="1100" spc="30" dirty="0">
                <a:latin typeface="Times New Roman"/>
                <a:cs typeface="Times New Roman"/>
              </a:rPr>
              <a:t>e</a:t>
            </a:r>
            <a:r>
              <a:rPr sz="1100" spc="5" dirty="0">
                <a:latin typeface="Times New Roman"/>
                <a:cs typeface="Times New Roman"/>
              </a:rPr>
              <a:t>s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6006474" y="4562791"/>
            <a:ext cx="230504" cy="1968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spc="-25" dirty="0">
                <a:latin typeface="Times New Roman"/>
                <a:cs typeface="Times New Roman"/>
              </a:rPr>
              <a:t>2</a:t>
            </a:r>
            <a:r>
              <a:rPr sz="1100" spc="-35" dirty="0">
                <a:latin typeface="Times New Roman"/>
                <a:cs typeface="Times New Roman"/>
              </a:rPr>
              <a:t>6</a:t>
            </a:r>
            <a:r>
              <a:rPr sz="1100" spc="10" dirty="0">
                <a:latin typeface="Times New Roman"/>
                <a:cs typeface="Times New Roman"/>
              </a:rPr>
              <a:t>0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7692790" y="4562791"/>
            <a:ext cx="163195" cy="1968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spc="-35" dirty="0">
                <a:latin typeface="Times New Roman"/>
                <a:cs typeface="Times New Roman"/>
              </a:rPr>
              <a:t>2</a:t>
            </a:r>
            <a:r>
              <a:rPr sz="1100" spc="10" dirty="0">
                <a:latin typeface="Times New Roman"/>
                <a:cs typeface="Times New Roman"/>
              </a:rPr>
              <a:t>5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5435031" y="4753293"/>
            <a:ext cx="97155" cy="1968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spc="10" dirty="0">
                <a:latin typeface="Times New Roman"/>
                <a:cs typeface="Times New Roman"/>
              </a:rPr>
              <a:t>0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7054275" y="4753293"/>
            <a:ext cx="97155" cy="1968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spc="10" dirty="0">
                <a:latin typeface="Times New Roman"/>
                <a:cs typeface="Times New Roman"/>
              </a:rPr>
              <a:t>0</a:t>
            </a:r>
            <a:endParaRPr sz="1100">
              <a:latin typeface="Times New Roman"/>
              <a:cs typeface="Times New Roman"/>
            </a:endParaRPr>
          </a:p>
        </p:txBody>
      </p:sp>
      <p:graphicFrame>
        <p:nvGraphicFramePr>
          <p:cNvPr id="60" name="object 60"/>
          <p:cNvGraphicFramePr>
            <a:graphicFrameLocks noGrp="1"/>
          </p:cNvGraphicFramePr>
          <p:nvPr/>
        </p:nvGraphicFramePr>
        <p:xfrm>
          <a:off x="1437513" y="4561713"/>
          <a:ext cx="3190875" cy="9683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958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13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92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6237">
                <a:tc>
                  <a:txBody>
                    <a:bodyPr/>
                    <a:lstStyle/>
                    <a:p>
                      <a:pPr marL="24130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Disposable</a:t>
                      </a:r>
                      <a:r>
                        <a:rPr sz="110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income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4130">
                        <a:lnSpc>
                          <a:spcPts val="1270"/>
                        </a:lnSpc>
                        <a:spcBef>
                          <a:spcPts val="180"/>
                        </a:spcBef>
                      </a:pPr>
                      <a:r>
                        <a:rPr sz="1100" spc="-30" dirty="0"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sz="1100" spc="-95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100" spc="2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sz="11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20" dirty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100" spc="10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sz="1100" spc="-55" dirty="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100" spc="-95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25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1100" spc="2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1100" spc="-85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re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257175">
                        <a:lnSpc>
                          <a:spcPts val="1270"/>
                        </a:lnSpc>
                      </a:pPr>
                      <a:r>
                        <a:rPr sz="1100" spc="-30" dirty="0">
                          <a:latin typeface="Times New Roman"/>
                          <a:cs typeface="Times New Roman"/>
                        </a:rPr>
                        <a:t>300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rowSpan="2">
                  <a:txBody>
                    <a:bodyPr/>
                    <a:lstStyle/>
                    <a:p>
                      <a:pPr marR="15240" algn="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225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5762">
                <a:tc gridSpan="2">
                  <a:txBody>
                    <a:bodyPr/>
                    <a:lstStyle/>
                    <a:p>
                      <a:pPr marL="109220">
                        <a:lnSpc>
                          <a:spcPct val="100000"/>
                        </a:lnSpc>
                        <a:spcBef>
                          <a:spcPts val="130"/>
                        </a:spcBef>
                        <a:tabLst>
                          <a:tab pos="2252980" algn="l"/>
                        </a:tabLst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Advertised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product	</a:t>
                      </a:r>
                      <a:r>
                        <a:rPr sz="1100" spc="-15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275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09220">
                        <a:lnSpc>
                          <a:spcPts val="1305"/>
                        </a:lnSpc>
                        <a:spcBef>
                          <a:spcPts val="180"/>
                        </a:spcBef>
                        <a:tabLst>
                          <a:tab pos="2319020" algn="l"/>
                        </a:tabLst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"Free"</a:t>
                      </a:r>
                      <a:r>
                        <a:rPr sz="11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products	</a:t>
                      </a:r>
                      <a:r>
                        <a:rPr sz="1100" spc="-25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25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165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F4B08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143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5643">
                <a:tc gridSpan="2">
                  <a:txBody>
                    <a:bodyPr/>
                    <a:lstStyle/>
                    <a:p>
                      <a:pPr marL="24130">
                        <a:lnSpc>
                          <a:spcPct val="100000"/>
                        </a:lnSpc>
                        <a:spcBef>
                          <a:spcPts val="90"/>
                        </a:spcBef>
                        <a:tabLst>
                          <a:tab pos="2271395" algn="l"/>
                        </a:tabLst>
                      </a:pP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Saving	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-75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1" name="object 61"/>
          <p:cNvSpPr txBox="1"/>
          <p:nvPr/>
        </p:nvSpPr>
        <p:spPr>
          <a:xfrm>
            <a:off x="5301482" y="5324801"/>
            <a:ext cx="230504" cy="1968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spc="-25" dirty="0">
                <a:latin typeface="Times New Roman"/>
                <a:cs typeface="Times New Roman"/>
              </a:rPr>
              <a:t>2</a:t>
            </a:r>
            <a:r>
              <a:rPr sz="1100" spc="-35" dirty="0">
                <a:latin typeface="Times New Roman"/>
                <a:cs typeface="Times New Roman"/>
              </a:rPr>
              <a:t>6</a:t>
            </a:r>
            <a:r>
              <a:rPr sz="1100" spc="10" dirty="0">
                <a:latin typeface="Times New Roman"/>
                <a:cs typeface="Times New Roman"/>
              </a:rPr>
              <a:t>0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6987799" y="5324801"/>
            <a:ext cx="163195" cy="1968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spc="-35" dirty="0">
                <a:latin typeface="Times New Roman"/>
                <a:cs typeface="Times New Roman"/>
              </a:rPr>
              <a:t>2</a:t>
            </a:r>
            <a:r>
              <a:rPr sz="1100" spc="10" dirty="0">
                <a:latin typeface="Times New Roman"/>
                <a:cs typeface="Times New Roman"/>
              </a:rPr>
              <a:t>5</a:t>
            </a:r>
            <a:endParaRPr sz="1100">
              <a:latin typeface="Times New Roman"/>
              <a:cs typeface="Times New Roman"/>
            </a:endParaRPr>
          </a:p>
        </p:txBody>
      </p:sp>
      <p:graphicFrame>
        <p:nvGraphicFramePr>
          <p:cNvPr id="63" name="object 63"/>
          <p:cNvGraphicFramePr>
            <a:graphicFrameLocks noGrp="1"/>
          </p:cNvGraphicFramePr>
          <p:nvPr/>
        </p:nvGraphicFramePr>
        <p:xfrm>
          <a:off x="8289988" y="4561713"/>
          <a:ext cx="1206500" cy="9683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806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99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853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15875" algn="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510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2">
                <a:tc>
                  <a:txBody>
                    <a:bodyPr/>
                    <a:lstStyle/>
                    <a:p>
                      <a:pPr marR="10795" algn="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300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3810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2">
                <a:tc>
                  <a:txBody>
                    <a:bodyPr/>
                    <a:lstStyle/>
                    <a:p>
                      <a:pPr marR="10795" algn="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100" spc="-15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275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3810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2458">
                <a:tc>
                  <a:txBody>
                    <a:bodyPr/>
                    <a:lstStyle/>
                    <a:p>
                      <a:pPr marR="15240" algn="r">
                        <a:lnSpc>
                          <a:spcPts val="1305"/>
                        </a:lnSpc>
                        <a:spcBef>
                          <a:spcPts val="30"/>
                        </a:spcBef>
                      </a:pPr>
                      <a:r>
                        <a:rPr sz="1100" spc="-25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25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3810" marB="0"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5643">
                <a:tc>
                  <a:txBody>
                    <a:bodyPr/>
                    <a:lstStyle/>
                    <a:p>
                      <a:pPr marR="10795" algn="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210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1143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4" name="object 64"/>
          <p:cNvGraphicFramePr>
            <a:graphicFrameLocks noGrp="1"/>
          </p:cNvGraphicFramePr>
          <p:nvPr/>
        </p:nvGraphicFramePr>
        <p:xfrm>
          <a:off x="1442656" y="5734060"/>
          <a:ext cx="8043545" cy="93789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958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13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92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279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8069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992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2798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8069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0992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2798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8069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0992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16553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8575">
                        <a:lnSpc>
                          <a:spcPts val="1205"/>
                        </a:lnSpc>
                      </a:pPr>
                      <a:r>
                        <a:rPr sz="1100" spc="15" dirty="0">
                          <a:latin typeface="Times New Roman"/>
                          <a:cs typeface="Times New Roman"/>
                        </a:rPr>
                        <a:t>Assets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r">
                        <a:lnSpc>
                          <a:spcPts val="1205"/>
                        </a:lnSpc>
                      </a:pP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Liabilities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9209">
                        <a:lnSpc>
                          <a:spcPts val="1205"/>
                        </a:lnSpc>
                      </a:pPr>
                      <a:r>
                        <a:rPr sz="1100" spc="15" dirty="0">
                          <a:latin typeface="Times New Roman"/>
                          <a:cs typeface="Times New Roman"/>
                        </a:rPr>
                        <a:t>Assets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r">
                        <a:lnSpc>
                          <a:spcPts val="1205"/>
                        </a:lnSpc>
                      </a:pP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Liabilities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9209">
                        <a:lnSpc>
                          <a:spcPts val="1205"/>
                        </a:lnSpc>
                      </a:pPr>
                      <a:r>
                        <a:rPr sz="1100" spc="15" dirty="0">
                          <a:latin typeface="Times New Roman"/>
                          <a:cs typeface="Times New Roman"/>
                        </a:rPr>
                        <a:t>Assets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r">
                        <a:lnSpc>
                          <a:spcPts val="1205"/>
                        </a:lnSpc>
                      </a:pP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Liabilities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9209">
                        <a:lnSpc>
                          <a:spcPts val="1205"/>
                        </a:lnSpc>
                      </a:pPr>
                      <a:r>
                        <a:rPr sz="1100" spc="15" dirty="0">
                          <a:latin typeface="Times New Roman"/>
                          <a:cs typeface="Times New Roman"/>
                        </a:rPr>
                        <a:t>Assets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2225" algn="r">
                        <a:lnSpc>
                          <a:spcPts val="1205"/>
                        </a:lnSpc>
                      </a:pP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Liabilities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9047">
                <a:tc>
                  <a:txBody>
                    <a:bodyPr/>
                    <a:lstStyle/>
                    <a:p>
                      <a:pPr marL="24130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Saving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413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100" spc="-65" dirty="0"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100" spc="10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100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sz="1100" spc="-85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sz="1100" spc="25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25" dirty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1100" spc="2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1100" spc="-95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100" spc="25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sz="1100" spc="-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100" spc="-55" dirty="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sz="1100" spc="25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100" spc="-95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n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1143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R="10795" algn="r">
                        <a:lnSpc>
                          <a:spcPct val="10000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15240" algn="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-75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11430" marB="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R="10795" algn="r">
                        <a:lnSpc>
                          <a:spcPct val="100000"/>
                        </a:lnSpc>
                      </a:pP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210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15875" algn="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260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11430" marB="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R="10795" algn="r">
                        <a:lnSpc>
                          <a:spcPct val="10000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15875" algn="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25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11430" marB="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R="10795" algn="r">
                        <a:lnSpc>
                          <a:spcPct val="100000"/>
                        </a:lnSpc>
                      </a:pP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210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15875" algn="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210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11430" marB="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2952">
                <a:tc>
                  <a:txBody>
                    <a:bodyPr/>
                    <a:lstStyle/>
                    <a:p>
                      <a:pPr marL="109220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100" spc="5" dirty="0">
                          <a:latin typeface="Times New Roman"/>
                          <a:cs typeface="Times New Roman"/>
                        </a:rPr>
                        <a:t>Software</a:t>
                      </a:r>
                      <a:r>
                        <a:rPr sz="110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(platform</a:t>
                      </a:r>
                      <a:r>
                        <a:rPr sz="11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15" dirty="0">
                          <a:latin typeface="Times New Roman"/>
                          <a:cs typeface="Times New Roman"/>
                        </a:rPr>
                        <a:t>asset)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381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0795" algn="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100" spc="-15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150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381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5240" algn="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100" spc="-30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150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381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5" name="object 65"/>
          <p:cNvSpPr txBox="1"/>
          <p:nvPr/>
        </p:nvSpPr>
        <p:spPr>
          <a:xfrm>
            <a:off x="5072888" y="1496523"/>
            <a:ext cx="1158240" cy="59626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R="3175" algn="ctr">
              <a:lnSpc>
                <a:spcPct val="100000"/>
              </a:lnSpc>
              <a:spcBef>
                <a:spcPts val="125"/>
              </a:spcBef>
            </a:pPr>
            <a:r>
              <a:rPr sz="1100" i="1" spc="15" dirty="0">
                <a:latin typeface="Times New Roman"/>
                <a:cs typeface="Times New Roman"/>
              </a:rPr>
              <a:t>Intermediary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5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tabLst>
                <a:tab pos="542925" algn="l"/>
              </a:tabLst>
            </a:pPr>
            <a:r>
              <a:rPr sz="1100" spc="20" dirty="0">
                <a:latin typeface="Times New Roman"/>
                <a:cs typeface="Times New Roman"/>
              </a:rPr>
              <a:t>Uses	</a:t>
            </a:r>
            <a:r>
              <a:rPr sz="1100" spc="10" dirty="0">
                <a:latin typeface="Times New Roman"/>
                <a:cs typeface="Times New Roman"/>
              </a:rPr>
              <a:t>Resources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6949764" y="1496523"/>
            <a:ext cx="633730" cy="1968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i="1" spc="15" dirty="0">
                <a:latin typeface="Times New Roman"/>
                <a:cs typeface="Times New Roman"/>
              </a:rPr>
              <a:t>Advertiser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8311408" y="1496523"/>
            <a:ext cx="1156970" cy="59626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R="12065" algn="ctr">
              <a:lnSpc>
                <a:spcPct val="100000"/>
              </a:lnSpc>
              <a:spcBef>
                <a:spcPts val="125"/>
              </a:spcBef>
            </a:pPr>
            <a:r>
              <a:rPr sz="1100" i="1" spc="15" dirty="0">
                <a:latin typeface="Times New Roman"/>
                <a:cs typeface="Times New Roman"/>
              </a:rPr>
              <a:t>Total</a:t>
            </a:r>
            <a:r>
              <a:rPr sz="1100" i="1" spc="-10" dirty="0">
                <a:latin typeface="Times New Roman"/>
                <a:cs typeface="Times New Roman"/>
              </a:rPr>
              <a:t> </a:t>
            </a:r>
            <a:r>
              <a:rPr sz="1100" i="1" spc="20" dirty="0">
                <a:latin typeface="Times New Roman"/>
                <a:cs typeface="Times New Roman"/>
              </a:rPr>
              <a:t>Economy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5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tabLst>
                <a:tab pos="542290" algn="l"/>
              </a:tabLst>
            </a:pPr>
            <a:r>
              <a:rPr sz="1100" spc="20" dirty="0">
                <a:latin typeface="Times New Roman"/>
                <a:cs typeface="Times New Roman"/>
              </a:rPr>
              <a:t>Uses	</a:t>
            </a:r>
            <a:r>
              <a:rPr sz="1100" spc="10" dirty="0">
                <a:latin typeface="Times New Roman"/>
                <a:cs typeface="Times New Roman"/>
              </a:rPr>
              <a:t>Resources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587762" y="2906193"/>
            <a:ext cx="629920" cy="4248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19100"/>
              </a:lnSpc>
              <a:spcBef>
                <a:spcPts val="95"/>
              </a:spcBef>
            </a:pPr>
            <a:r>
              <a:rPr sz="1100" spc="55" dirty="0">
                <a:latin typeface="Times New Roman"/>
                <a:cs typeface="Times New Roman"/>
              </a:rPr>
              <a:t>P</a:t>
            </a:r>
            <a:r>
              <a:rPr sz="1100" spc="5" dirty="0">
                <a:latin typeface="Times New Roman"/>
                <a:cs typeface="Times New Roman"/>
              </a:rPr>
              <a:t>r</a:t>
            </a:r>
            <a:r>
              <a:rPr sz="1100" spc="-35" dirty="0">
                <a:latin typeface="Times New Roman"/>
                <a:cs typeface="Times New Roman"/>
              </a:rPr>
              <a:t>od</a:t>
            </a:r>
            <a:r>
              <a:rPr sz="1100" spc="-25" dirty="0">
                <a:latin typeface="Times New Roman"/>
                <a:cs typeface="Times New Roman"/>
              </a:rPr>
              <a:t>u</a:t>
            </a:r>
            <a:r>
              <a:rPr sz="1100" spc="30" dirty="0">
                <a:latin typeface="Times New Roman"/>
                <a:cs typeface="Times New Roman"/>
              </a:rPr>
              <a:t>c</a:t>
            </a:r>
            <a:r>
              <a:rPr sz="1100" spc="-10" dirty="0">
                <a:latin typeface="Times New Roman"/>
                <a:cs typeface="Times New Roman"/>
              </a:rPr>
              <a:t>t</a:t>
            </a:r>
            <a:r>
              <a:rPr sz="1100" spc="-80" dirty="0">
                <a:latin typeface="Times New Roman"/>
                <a:cs typeface="Times New Roman"/>
              </a:rPr>
              <a:t>i</a:t>
            </a:r>
            <a:r>
              <a:rPr sz="1100" spc="-35" dirty="0">
                <a:latin typeface="Times New Roman"/>
                <a:cs typeface="Times New Roman"/>
              </a:rPr>
              <a:t>o</a:t>
            </a:r>
            <a:r>
              <a:rPr sz="1100" spc="5" dirty="0">
                <a:latin typeface="Times New Roman"/>
                <a:cs typeface="Times New Roman"/>
              </a:rPr>
              <a:t>n  </a:t>
            </a:r>
            <a:r>
              <a:rPr sz="1100" dirty="0">
                <a:latin typeface="Times New Roman"/>
                <a:cs typeface="Times New Roman"/>
              </a:rPr>
              <a:t>Account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587762" y="4714424"/>
            <a:ext cx="502920" cy="6172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marR="5080" algn="just">
              <a:lnSpc>
                <a:spcPct val="116599"/>
              </a:lnSpc>
              <a:spcBef>
                <a:spcPts val="130"/>
              </a:spcBef>
            </a:pPr>
            <a:r>
              <a:rPr sz="1100" spc="15" dirty="0">
                <a:latin typeface="Times New Roman"/>
                <a:cs typeface="Times New Roman"/>
              </a:rPr>
              <a:t>Use </a:t>
            </a:r>
            <a:r>
              <a:rPr sz="1100" spc="-10" dirty="0">
                <a:latin typeface="Times New Roman"/>
                <a:cs typeface="Times New Roman"/>
              </a:rPr>
              <a:t>of </a:t>
            </a:r>
            <a:r>
              <a:rPr sz="1100" spc="-5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Times New Roman"/>
                <a:cs typeface="Times New Roman"/>
              </a:rPr>
              <a:t>Income </a:t>
            </a:r>
            <a:r>
              <a:rPr sz="1100" spc="-5" dirty="0">
                <a:latin typeface="Times New Roman"/>
                <a:cs typeface="Times New Roman"/>
              </a:rPr>
              <a:t> </a:t>
            </a:r>
            <a:r>
              <a:rPr sz="1100" spc="20" dirty="0">
                <a:latin typeface="Times New Roman"/>
                <a:cs typeface="Times New Roman"/>
              </a:rPr>
              <a:t>A</a:t>
            </a:r>
            <a:r>
              <a:rPr sz="1100" spc="35" dirty="0">
                <a:latin typeface="Times New Roman"/>
                <a:cs typeface="Times New Roman"/>
              </a:rPr>
              <a:t>c</a:t>
            </a:r>
            <a:r>
              <a:rPr sz="1100" spc="30" dirty="0">
                <a:latin typeface="Times New Roman"/>
                <a:cs typeface="Times New Roman"/>
              </a:rPr>
              <a:t>c</a:t>
            </a:r>
            <a:r>
              <a:rPr sz="1100" spc="-35" dirty="0">
                <a:latin typeface="Times New Roman"/>
                <a:cs typeface="Times New Roman"/>
              </a:rPr>
              <a:t>o</a:t>
            </a:r>
            <a:r>
              <a:rPr sz="1100" spc="-25" dirty="0">
                <a:latin typeface="Times New Roman"/>
                <a:cs typeface="Times New Roman"/>
              </a:rPr>
              <a:t>u</a:t>
            </a:r>
            <a:r>
              <a:rPr sz="1100" spc="-35" dirty="0">
                <a:latin typeface="Times New Roman"/>
                <a:cs typeface="Times New Roman"/>
              </a:rPr>
              <a:t>n</a:t>
            </a:r>
            <a:r>
              <a:rPr sz="1100" spc="5" dirty="0">
                <a:latin typeface="Times New Roman"/>
                <a:cs typeface="Times New Roman"/>
              </a:rPr>
              <a:t>t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587762" y="6143936"/>
            <a:ext cx="502920" cy="4248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19100"/>
              </a:lnSpc>
              <a:spcBef>
                <a:spcPts val="95"/>
              </a:spcBef>
            </a:pPr>
            <a:r>
              <a:rPr sz="1100" spc="-10" dirty="0">
                <a:latin typeface="Times New Roman"/>
                <a:cs typeface="Times New Roman"/>
              </a:rPr>
              <a:t>Capital </a:t>
            </a:r>
            <a:r>
              <a:rPr sz="1100" spc="-5" dirty="0">
                <a:latin typeface="Times New Roman"/>
                <a:cs typeface="Times New Roman"/>
              </a:rPr>
              <a:t> </a:t>
            </a:r>
            <a:r>
              <a:rPr sz="1100" spc="20" dirty="0">
                <a:latin typeface="Times New Roman"/>
                <a:cs typeface="Times New Roman"/>
              </a:rPr>
              <a:t>A</a:t>
            </a:r>
            <a:r>
              <a:rPr sz="1100" spc="35" dirty="0">
                <a:latin typeface="Times New Roman"/>
                <a:cs typeface="Times New Roman"/>
              </a:rPr>
              <a:t>c</a:t>
            </a:r>
            <a:r>
              <a:rPr sz="1100" spc="30" dirty="0">
                <a:latin typeface="Times New Roman"/>
                <a:cs typeface="Times New Roman"/>
              </a:rPr>
              <a:t>c</a:t>
            </a:r>
            <a:r>
              <a:rPr sz="1100" spc="-35" dirty="0">
                <a:latin typeface="Times New Roman"/>
                <a:cs typeface="Times New Roman"/>
              </a:rPr>
              <a:t>o</a:t>
            </a:r>
            <a:r>
              <a:rPr sz="1100" spc="-25" dirty="0">
                <a:latin typeface="Times New Roman"/>
                <a:cs typeface="Times New Roman"/>
              </a:rPr>
              <a:t>u</a:t>
            </a:r>
            <a:r>
              <a:rPr sz="1100" spc="-35" dirty="0">
                <a:latin typeface="Times New Roman"/>
                <a:cs typeface="Times New Roman"/>
              </a:rPr>
              <a:t>n</a:t>
            </a:r>
            <a:r>
              <a:rPr sz="1100" spc="5" dirty="0">
                <a:latin typeface="Times New Roman"/>
                <a:cs typeface="Times New Roman"/>
              </a:rPr>
              <a:t>t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3692148" y="1496537"/>
            <a:ext cx="668655" cy="1968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i="1" spc="30" dirty="0">
                <a:latin typeface="Times New Roman"/>
                <a:cs typeface="Times New Roman"/>
              </a:rPr>
              <a:t>H</a:t>
            </a:r>
            <a:r>
              <a:rPr sz="1100" i="1" spc="45" dirty="0">
                <a:latin typeface="Times New Roman"/>
                <a:cs typeface="Times New Roman"/>
              </a:rPr>
              <a:t>ou</a:t>
            </a:r>
            <a:r>
              <a:rPr sz="1100" i="1" spc="15" dirty="0">
                <a:latin typeface="Times New Roman"/>
                <a:cs typeface="Times New Roman"/>
              </a:rPr>
              <a:t>s</a:t>
            </a:r>
            <a:r>
              <a:rPr sz="1100" i="1" spc="30" dirty="0">
                <a:latin typeface="Times New Roman"/>
                <a:cs typeface="Times New Roman"/>
              </a:rPr>
              <a:t>e</a:t>
            </a:r>
            <a:r>
              <a:rPr sz="1100" i="1" spc="45" dirty="0">
                <a:latin typeface="Times New Roman"/>
                <a:cs typeface="Times New Roman"/>
              </a:rPr>
              <a:t>ho</a:t>
            </a:r>
            <a:r>
              <a:rPr sz="1100" i="1" spc="-10" dirty="0">
                <a:latin typeface="Times New Roman"/>
                <a:cs typeface="Times New Roman"/>
              </a:rPr>
              <a:t>l</a:t>
            </a:r>
            <a:r>
              <a:rPr sz="1100" i="1" spc="10" dirty="0">
                <a:latin typeface="Times New Roman"/>
                <a:cs typeface="Times New Roman"/>
              </a:rPr>
              <a:t>d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731011"/>
            <a:ext cx="4373880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200" spc="-15" dirty="0">
                <a:solidFill>
                  <a:srgbClr val="FF0000"/>
                </a:solidFill>
              </a:rPr>
              <a:t>Satellite</a:t>
            </a:r>
            <a:r>
              <a:rPr sz="3200" spc="5" dirty="0">
                <a:solidFill>
                  <a:srgbClr val="FF0000"/>
                </a:solidFill>
              </a:rPr>
              <a:t> </a:t>
            </a:r>
            <a:r>
              <a:rPr sz="3200" spc="-10" dirty="0">
                <a:solidFill>
                  <a:srgbClr val="FF0000"/>
                </a:solidFill>
              </a:rPr>
              <a:t>Account: Baseline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6692148" y="1895755"/>
            <a:ext cx="309880" cy="1968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spc="30" dirty="0">
                <a:latin typeface="Times New Roman"/>
                <a:cs typeface="Times New Roman"/>
              </a:rPr>
              <a:t>U</a:t>
            </a:r>
            <a:r>
              <a:rPr sz="1100" spc="15" dirty="0">
                <a:latin typeface="Times New Roman"/>
                <a:cs typeface="Times New Roman"/>
              </a:rPr>
              <a:t>s</a:t>
            </a:r>
            <a:r>
              <a:rPr sz="1100" spc="30" dirty="0">
                <a:latin typeface="Times New Roman"/>
                <a:cs typeface="Times New Roman"/>
              </a:rPr>
              <a:t>e</a:t>
            </a:r>
            <a:r>
              <a:rPr sz="1100" spc="5" dirty="0">
                <a:latin typeface="Times New Roman"/>
                <a:cs typeface="Times New Roman"/>
              </a:rPr>
              <a:t>s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235400" y="1895755"/>
            <a:ext cx="614680" cy="1968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spc="10" dirty="0">
                <a:latin typeface="Times New Roman"/>
                <a:cs typeface="Times New Roman"/>
              </a:rPr>
              <a:t>R</a:t>
            </a:r>
            <a:r>
              <a:rPr sz="1100" spc="30" dirty="0">
                <a:latin typeface="Times New Roman"/>
                <a:cs typeface="Times New Roman"/>
              </a:rPr>
              <a:t>e</a:t>
            </a:r>
            <a:r>
              <a:rPr sz="1100" spc="15" dirty="0">
                <a:latin typeface="Times New Roman"/>
                <a:cs typeface="Times New Roman"/>
              </a:rPr>
              <a:t>s</a:t>
            </a:r>
            <a:r>
              <a:rPr sz="1100" spc="-25" dirty="0">
                <a:latin typeface="Times New Roman"/>
                <a:cs typeface="Times New Roman"/>
              </a:rPr>
              <a:t>o</a:t>
            </a:r>
            <a:r>
              <a:rPr sz="1100" spc="-35" dirty="0">
                <a:latin typeface="Times New Roman"/>
                <a:cs typeface="Times New Roman"/>
              </a:rPr>
              <a:t>u</a:t>
            </a:r>
            <a:r>
              <a:rPr sz="1100" spc="5" dirty="0">
                <a:latin typeface="Times New Roman"/>
                <a:cs typeface="Times New Roman"/>
              </a:rPr>
              <a:t>r</a:t>
            </a:r>
            <a:r>
              <a:rPr sz="1100" spc="30" dirty="0">
                <a:latin typeface="Times New Roman"/>
                <a:cs typeface="Times New Roman"/>
              </a:rPr>
              <a:t>c</a:t>
            </a:r>
            <a:r>
              <a:rPr sz="1100" spc="35" dirty="0">
                <a:latin typeface="Times New Roman"/>
                <a:cs typeface="Times New Roman"/>
              </a:rPr>
              <a:t>e</a:t>
            </a:r>
            <a:r>
              <a:rPr sz="1100" spc="5" dirty="0">
                <a:latin typeface="Times New Roman"/>
                <a:cs typeface="Times New Roman"/>
              </a:rPr>
              <a:t>s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454150" y="2067173"/>
            <a:ext cx="1577975" cy="1169035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sz="1100" spc="-20" dirty="0">
                <a:latin typeface="Times New Roman"/>
                <a:cs typeface="Times New Roman"/>
              </a:rPr>
              <a:t>Output</a:t>
            </a:r>
            <a:endParaRPr sz="1100">
              <a:latin typeface="Times New Roman"/>
              <a:cs typeface="Times New Roman"/>
            </a:endParaRPr>
          </a:p>
          <a:p>
            <a:pPr marL="97790" marR="244475">
              <a:lnSpc>
                <a:spcPct val="113599"/>
              </a:lnSpc>
            </a:pPr>
            <a:r>
              <a:rPr sz="1100" spc="-10" dirty="0">
                <a:latin typeface="Times New Roman"/>
                <a:cs typeface="Times New Roman"/>
              </a:rPr>
              <a:t>Predictive </a:t>
            </a:r>
            <a:r>
              <a:rPr sz="1100" spc="20" dirty="0">
                <a:latin typeface="Times New Roman"/>
                <a:cs typeface="Times New Roman"/>
              </a:rPr>
              <a:t>ad </a:t>
            </a:r>
            <a:r>
              <a:rPr sz="1100" dirty="0">
                <a:latin typeface="Times New Roman"/>
                <a:cs typeface="Times New Roman"/>
              </a:rPr>
              <a:t>services </a:t>
            </a:r>
            <a:r>
              <a:rPr sz="1100" spc="-260" dirty="0">
                <a:latin typeface="Times New Roman"/>
                <a:cs typeface="Times New Roman"/>
              </a:rPr>
              <a:t> </a:t>
            </a:r>
            <a:r>
              <a:rPr sz="1100" spc="-75" dirty="0">
                <a:latin typeface="Times New Roman"/>
                <a:cs typeface="Times New Roman"/>
              </a:rPr>
              <a:t>"</a:t>
            </a:r>
            <a:r>
              <a:rPr sz="1100" spc="-20" dirty="0">
                <a:latin typeface="Times New Roman"/>
                <a:cs typeface="Times New Roman"/>
              </a:rPr>
              <a:t>F</a:t>
            </a:r>
            <a:r>
              <a:rPr sz="1100" dirty="0">
                <a:latin typeface="Times New Roman"/>
                <a:cs typeface="Times New Roman"/>
              </a:rPr>
              <a:t>r</a:t>
            </a:r>
            <a:r>
              <a:rPr sz="1100" spc="35" dirty="0">
                <a:latin typeface="Times New Roman"/>
                <a:cs typeface="Times New Roman"/>
              </a:rPr>
              <a:t>e</a:t>
            </a:r>
            <a:r>
              <a:rPr sz="1100" spc="30" dirty="0">
                <a:latin typeface="Times New Roman"/>
                <a:cs typeface="Times New Roman"/>
              </a:rPr>
              <a:t>e</a:t>
            </a:r>
            <a:r>
              <a:rPr sz="1100" spc="10" dirty="0">
                <a:latin typeface="Times New Roman"/>
                <a:cs typeface="Times New Roman"/>
              </a:rPr>
              <a:t>"</a:t>
            </a:r>
            <a:r>
              <a:rPr sz="1100" spc="-60" dirty="0">
                <a:latin typeface="Times New Roman"/>
                <a:cs typeface="Times New Roman"/>
              </a:rPr>
              <a:t> </a:t>
            </a:r>
            <a:r>
              <a:rPr sz="1100" spc="-35" dirty="0">
                <a:latin typeface="Times New Roman"/>
                <a:cs typeface="Times New Roman"/>
              </a:rPr>
              <a:t>p</a:t>
            </a:r>
            <a:r>
              <a:rPr sz="1100" spc="5" dirty="0">
                <a:latin typeface="Times New Roman"/>
                <a:cs typeface="Times New Roman"/>
              </a:rPr>
              <a:t>r</a:t>
            </a:r>
            <a:r>
              <a:rPr sz="1100" spc="-35" dirty="0">
                <a:latin typeface="Times New Roman"/>
                <a:cs typeface="Times New Roman"/>
              </a:rPr>
              <a:t>o</a:t>
            </a:r>
            <a:r>
              <a:rPr sz="1100" spc="-25" dirty="0">
                <a:latin typeface="Times New Roman"/>
                <a:cs typeface="Times New Roman"/>
              </a:rPr>
              <a:t>d</a:t>
            </a:r>
            <a:r>
              <a:rPr sz="1100" spc="-35" dirty="0">
                <a:latin typeface="Times New Roman"/>
                <a:cs typeface="Times New Roman"/>
              </a:rPr>
              <a:t>u</a:t>
            </a:r>
            <a:r>
              <a:rPr sz="1100" spc="35" dirty="0">
                <a:latin typeface="Times New Roman"/>
                <a:cs typeface="Times New Roman"/>
              </a:rPr>
              <a:t>c</a:t>
            </a:r>
            <a:r>
              <a:rPr sz="1100" spc="-10" dirty="0">
                <a:latin typeface="Times New Roman"/>
                <a:cs typeface="Times New Roman"/>
              </a:rPr>
              <a:t>t</a:t>
            </a:r>
            <a:r>
              <a:rPr sz="1100" spc="5" dirty="0">
                <a:latin typeface="Times New Roman"/>
                <a:cs typeface="Times New Roman"/>
              </a:rPr>
              <a:t>s</a:t>
            </a:r>
            <a:endParaRPr sz="1100">
              <a:latin typeface="Times New Roman"/>
              <a:cs typeface="Times New Roman"/>
            </a:endParaRPr>
          </a:p>
          <a:p>
            <a:pPr marL="97790" marR="5080" algn="just">
              <a:lnSpc>
                <a:spcPct val="113599"/>
              </a:lnSpc>
            </a:pPr>
            <a:r>
              <a:rPr sz="1100" spc="5" dirty="0">
                <a:latin typeface="Times New Roman"/>
                <a:cs typeface="Times New Roman"/>
              </a:rPr>
              <a:t>Software </a:t>
            </a:r>
            <a:r>
              <a:rPr sz="1100" spc="-10" dirty="0">
                <a:latin typeface="Times New Roman"/>
                <a:cs typeface="Times New Roman"/>
              </a:rPr>
              <a:t>(platform </a:t>
            </a:r>
            <a:r>
              <a:rPr sz="1100" spc="15" dirty="0">
                <a:latin typeface="Times New Roman"/>
                <a:cs typeface="Times New Roman"/>
              </a:rPr>
              <a:t>asset) </a:t>
            </a:r>
            <a:r>
              <a:rPr sz="1100" spc="-260" dirty="0">
                <a:latin typeface="Times New Roman"/>
                <a:cs typeface="Times New Roman"/>
              </a:rPr>
              <a:t> </a:t>
            </a:r>
            <a:r>
              <a:rPr sz="1100" spc="5" dirty="0">
                <a:latin typeface="Times New Roman"/>
                <a:cs typeface="Times New Roman"/>
              </a:rPr>
              <a:t>Software (database </a:t>
            </a:r>
            <a:r>
              <a:rPr sz="1100" spc="15" dirty="0">
                <a:latin typeface="Times New Roman"/>
                <a:cs typeface="Times New Roman"/>
              </a:rPr>
              <a:t>asset) </a:t>
            </a:r>
            <a:r>
              <a:rPr sz="1100" spc="-26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Advertised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Times New Roman"/>
                <a:cs typeface="Times New Roman"/>
              </a:rPr>
              <a:t>product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447800" y="3229355"/>
            <a:ext cx="2000250" cy="200025"/>
          </a:xfrm>
          <a:prstGeom prst="rect">
            <a:avLst/>
          </a:prstGeom>
          <a:solidFill>
            <a:srgbClr val="F4B084"/>
          </a:solidFill>
        </p:spPr>
        <p:txBody>
          <a:bodyPr vert="horz" wrap="square" lIns="0" tIns="15875" rIns="0" bIns="0" rtlCol="0">
            <a:spAutoFit/>
          </a:bodyPr>
          <a:lstStyle/>
          <a:p>
            <a:pPr marL="104139">
              <a:lnSpc>
                <a:spcPct val="100000"/>
              </a:lnSpc>
              <a:spcBef>
                <a:spcPts val="125"/>
              </a:spcBef>
            </a:pPr>
            <a:r>
              <a:rPr sz="1100" spc="-75" dirty="0">
                <a:latin typeface="Times New Roman"/>
                <a:cs typeface="Times New Roman"/>
              </a:rPr>
              <a:t>"</a:t>
            </a:r>
            <a:r>
              <a:rPr sz="1100" spc="-20" dirty="0">
                <a:latin typeface="Times New Roman"/>
                <a:cs typeface="Times New Roman"/>
              </a:rPr>
              <a:t>F</a:t>
            </a:r>
            <a:r>
              <a:rPr sz="1100" dirty="0">
                <a:latin typeface="Times New Roman"/>
                <a:cs typeface="Times New Roman"/>
              </a:rPr>
              <a:t>r</a:t>
            </a:r>
            <a:r>
              <a:rPr sz="1100" spc="35" dirty="0">
                <a:latin typeface="Times New Roman"/>
                <a:cs typeface="Times New Roman"/>
              </a:rPr>
              <a:t>e</a:t>
            </a:r>
            <a:r>
              <a:rPr sz="1100" spc="30" dirty="0">
                <a:latin typeface="Times New Roman"/>
                <a:cs typeface="Times New Roman"/>
              </a:rPr>
              <a:t>e</a:t>
            </a:r>
            <a:r>
              <a:rPr sz="1100" spc="10" dirty="0">
                <a:latin typeface="Times New Roman"/>
                <a:cs typeface="Times New Roman"/>
              </a:rPr>
              <a:t>"</a:t>
            </a:r>
            <a:r>
              <a:rPr sz="1100" spc="-60" dirty="0">
                <a:latin typeface="Times New Roman"/>
                <a:cs typeface="Times New Roman"/>
              </a:rPr>
              <a:t> </a:t>
            </a:r>
            <a:r>
              <a:rPr sz="1100" spc="-35" dirty="0">
                <a:latin typeface="Times New Roman"/>
                <a:cs typeface="Times New Roman"/>
              </a:rPr>
              <a:t>p</a:t>
            </a:r>
            <a:r>
              <a:rPr sz="1100" spc="5" dirty="0">
                <a:latin typeface="Times New Roman"/>
                <a:cs typeface="Times New Roman"/>
              </a:rPr>
              <a:t>r</a:t>
            </a:r>
            <a:r>
              <a:rPr sz="1100" spc="-35" dirty="0">
                <a:latin typeface="Times New Roman"/>
                <a:cs typeface="Times New Roman"/>
              </a:rPr>
              <a:t>o</a:t>
            </a:r>
            <a:r>
              <a:rPr sz="1100" spc="-25" dirty="0">
                <a:latin typeface="Times New Roman"/>
                <a:cs typeface="Times New Roman"/>
              </a:rPr>
              <a:t>d</a:t>
            </a:r>
            <a:r>
              <a:rPr sz="1100" spc="-35" dirty="0">
                <a:latin typeface="Times New Roman"/>
                <a:cs typeface="Times New Roman"/>
              </a:rPr>
              <a:t>u</a:t>
            </a:r>
            <a:r>
              <a:rPr sz="1100" spc="35" dirty="0">
                <a:latin typeface="Times New Roman"/>
                <a:cs typeface="Times New Roman"/>
              </a:rPr>
              <a:t>c</a:t>
            </a:r>
            <a:r>
              <a:rPr sz="1100" spc="-10" dirty="0">
                <a:latin typeface="Times New Roman"/>
                <a:cs typeface="Times New Roman"/>
              </a:rPr>
              <a:t>t</a:t>
            </a:r>
            <a:r>
              <a:rPr sz="1100" spc="5" dirty="0">
                <a:latin typeface="Times New Roman"/>
                <a:cs typeface="Times New Roman"/>
              </a:rPr>
              <a:t>s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454150" y="3400691"/>
            <a:ext cx="1468755" cy="406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97790" marR="5080" indent="-85725">
              <a:lnSpc>
                <a:spcPct val="113599"/>
              </a:lnSpc>
              <a:spcBef>
                <a:spcPts val="95"/>
              </a:spcBef>
            </a:pPr>
            <a:r>
              <a:rPr sz="1100" spc="-10" dirty="0">
                <a:latin typeface="Times New Roman"/>
                <a:cs typeface="Times New Roman"/>
              </a:rPr>
              <a:t>Intermediate</a:t>
            </a:r>
            <a:r>
              <a:rPr sz="1100" spc="35" dirty="0">
                <a:latin typeface="Times New Roman"/>
                <a:cs typeface="Times New Roman"/>
              </a:rPr>
              <a:t> </a:t>
            </a:r>
            <a:r>
              <a:rPr sz="1100" spc="-20" dirty="0">
                <a:latin typeface="Times New Roman"/>
                <a:cs typeface="Times New Roman"/>
              </a:rPr>
              <a:t>consumption </a:t>
            </a:r>
            <a:r>
              <a:rPr sz="1100" spc="-260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Times New Roman"/>
                <a:cs typeface="Times New Roman"/>
              </a:rPr>
              <a:t>Predictive</a:t>
            </a:r>
            <a:r>
              <a:rPr sz="1100" spc="35" dirty="0">
                <a:latin typeface="Times New Roman"/>
                <a:cs typeface="Times New Roman"/>
              </a:rPr>
              <a:t> </a:t>
            </a:r>
            <a:r>
              <a:rPr sz="1100" spc="20" dirty="0">
                <a:latin typeface="Times New Roman"/>
                <a:cs typeface="Times New Roman"/>
              </a:rPr>
              <a:t>ad</a:t>
            </a:r>
            <a:r>
              <a:rPr sz="1100" spc="-1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services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447800" y="3800094"/>
            <a:ext cx="2000250" cy="200660"/>
          </a:xfrm>
          <a:prstGeom prst="rect">
            <a:avLst/>
          </a:prstGeom>
          <a:solidFill>
            <a:srgbClr val="F4B084"/>
          </a:solidFill>
        </p:spPr>
        <p:txBody>
          <a:bodyPr vert="horz" wrap="square" lIns="0" tIns="16510" rIns="0" bIns="0" rtlCol="0">
            <a:spAutoFit/>
          </a:bodyPr>
          <a:lstStyle/>
          <a:p>
            <a:pPr marL="104139">
              <a:lnSpc>
                <a:spcPct val="100000"/>
              </a:lnSpc>
              <a:spcBef>
                <a:spcPts val="130"/>
              </a:spcBef>
            </a:pPr>
            <a:r>
              <a:rPr sz="1100" spc="-75" dirty="0">
                <a:latin typeface="Times New Roman"/>
                <a:cs typeface="Times New Roman"/>
              </a:rPr>
              <a:t>"</a:t>
            </a:r>
            <a:r>
              <a:rPr sz="1100" spc="-20" dirty="0">
                <a:latin typeface="Times New Roman"/>
                <a:cs typeface="Times New Roman"/>
              </a:rPr>
              <a:t>F</a:t>
            </a:r>
            <a:r>
              <a:rPr sz="1100" dirty="0">
                <a:latin typeface="Times New Roman"/>
                <a:cs typeface="Times New Roman"/>
              </a:rPr>
              <a:t>r</a:t>
            </a:r>
            <a:r>
              <a:rPr sz="1100" spc="35" dirty="0">
                <a:latin typeface="Times New Roman"/>
                <a:cs typeface="Times New Roman"/>
              </a:rPr>
              <a:t>e</a:t>
            </a:r>
            <a:r>
              <a:rPr sz="1100" spc="30" dirty="0">
                <a:latin typeface="Times New Roman"/>
                <a:cs typeface="Times New Roman"/>
              </a:rPr>
              <a:t>e</a:t>
            </a:r>
            <a:r>
              <a:rPr sz="1100" spc="10" dirty="0">
                <a:latin typeface="Times New Roman"/>
                <a:cs typeface="Times New Roman"/>
              </a:rPr>
              <a:t>"</a:t>
            </a:r>
            <a:r>
              <a:rPr sz="1100" spc="-60" dirty="0">
                <a:latin typeface="Times New Roman"/>
                <a:cs typeface="Times New Roman"/>
              </a:rPr>
              <a:t> </a:t>
            </a:r>
            <a:r>
              <a:rPr sz="1100" spc="-35" dirty="0">
                <a:latin typeface="Times New Roman"/>
                <a:cs typeface="Times New Roman"/>
              </a:rPr>
              <a:t>p</a:t>
            </a:r>
            <a:r>
              <a:rPr sz="1100" spc="5" dirty="0">
                <a:latin typeface="Times New Roman"/>
                <a:cs typeface="Times New Roman"/>
              </a:rPr>
              <a:t>r</a:t>
            </a:r>
            <a:r>
              <a:rPr sz="1100" spc="-35" dirty="0">
                <a:latin typeface="Times New Roman"/>
                <a:cs typeface="Times New Roman"/>
              </a:rPr>
              <a:t>o</a:t>
            </a:r>
            <a:r>
              <a:rPr sz="1100" spc="-25" dirty="0">
                <a:latin typeface="Times New Roman"/>
                <a:cs typeface="Times New Roman"/>
              </a:rPr>
              <a:t>d</a:t>
            </a:r>
            <a:r>
              <a:rPr sz="1100" spc="-35" dirty="0">
                <a:latin typeface="Times New Roman"/>
                <a:cs typeface="Times New Roman"/>
              </a:rPr>
              <a:t>u</a:t>
            </a:r>
            <a:r>
              <a:rPr sz="1100" spc="35" dirty="0">
                <a:latin typeface="Times New Roman"/>
                <a:cs typeface="Times New Roman"/>
              </a:rPr>
              <a:t>c</a:t>
            </a:r>
            <a:r>
              <a:rPr sz="1100" spc="-10" dirty="0">
                <a:latin typeface="Times New Roman"/>
                <a:cs typeface="Times New Roman"/>
              </a:rPr>
              <a:t>t</a:t>
            </a:r>
            <a:r>
              <a:rPr sz="1100" spc="5" dirty="0">
                <a:latin typeface="Times New Roman"/>
                <a:cs typeface="Times New Roman"/>
              </a:rPr>
              <a:t>s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454150" y="3991283"/>
            <a:ext cx="744855" cy="1968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dirty="0">
                <a:latin typeface="Times New Roman"/>
                <a:cs typeface="Times New Roman"/>
              </a:rPr>
              <a:t>Value-added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438144" y="1686305"/>
            <a:ext cx="1190625" cy="28575"/>
          </a:xfrm>
          <a:custGeom>
            <a:avLst/>
            <a:gdLst/>
            <a:ahLst/>
            <a:cxnLst/>
            <a:rect l="l" t="t" r="r" b="b"/>
            <a:pathLst>
              <a:path w="1190625" h="28575">
                <a:moveTo>
                  <a:pt x="1190244" y="28193"/>
                </a:moveTo>
                <a:lnTo>
                  <a:pt x="1190244" y="0"/>
                </a:lnTo>
                <a:lnTo>
                  <a:pt x="0" y="0"/>
                </a:lnTo>
                <a:lnTo>
                  <a:pt x="0" y="28193"/>
                </a:lnTo>
                <a:lnTo>
                  <a:pt x="1190244" y="28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057394" y="1686305"/>
            <a:ext cx="1190625" cy="28575"/>
          </a:xfrm>
          <a:custGeom>
            <a:avLst/>
            <a:gdLst/>
            <a:ahLst/>
            <a:cxnLst/>
            <a:rect l="l" t="t" r="r" b="b"/>
            <a:pathLst>
              <a:path w="1190625" h="28575">
                <a:moveTo>
                  <a:pt x="1190244" y="28193"/>
                </a:moveTo>
                <a:lnTo>
                  <a:pt x="1190244" y="0"/>
                </a:lnTo>
                <a:lnTo>
                  <a:pt x="0" y="0"/>
                </a:lnTo>
                <a:lnTo>
                  <a:pt x="0" y="28193"/>
                </a:lnTo>
                <a:lnTo>
                  <a:pt x="1190244" y="28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676643" y="1686305"/>
            <a:ext cx="1190625" cy="28575"/>
          </a:xfrm>
          <a:custGeom>
            <a:avLst/>
            <a:gdLst/>
            <a:ahLst/>
            <a:cxnLst/>
            <a:rect l="l" t="t" r="r" b="b"/>
            <a:pathLst>
              <a:path w="1190625" h="28575">
                <a:moveTo>
                  <a:pt x="1190244" y="28193"/>
                </a:moveTo>
                <a:lnTo>
                  <a:pt x="1190244" y="0"/>
                </a:lnTo>
                <a:lnTo>
                  <a:pt x="0" y="0"/>
                </a:lnTo>
                <a:lnTo>
                  <a:pt x="0" y="28193"/>
                </a:lnTo>
                <a:lnTo>
                  <a:pt x="1190244" y="28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3" name="object 13"/>
          <p:cNvGrpSpPr/>
          <p:nvPr/>
        </p:nvGrpSpPr>
        <p:grpSpPr>
          <a:xfrm>
            <a:off x="1437513" y="2085594"/>
            <a:ext cx="10795" cy="2105660"/>
            <a:chOff x="1437513" y="2085594"/>
            <a:chExt cx="10795" cy="2105660"/>
          </a:xfrm>
        </p:grpSpPr>
        <p:sp>
          <p:nvSpPr>
            <p:cNvPr id="14" name="object 14"/>
            <p:cNvSpPr/>
            <p:nvPr/>
          </p:nvSpPr>
          <p:spPr>
            <a:xfrm>
              <a:off x="1437894" y="2085594"/>
              <a:ext cx="0" cy="2105025"/>
            </a:xfrm>
            <a:custGeom>
              <a:avLst/>
              <a:gdLst/>
              <a:ahLst/>
              <a:cxnLst/>
              <a:rect l="l" t="t" r="r" b="b"/>
              <a:pathLst>
                <a:path h="2105025">
                  <a:moveTo>
                    <a:pt x="0" y="0"/>
                  </a:moveTo>
                  <a:lnTo>
                    <a:pt x="0" y="2104644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437894" y="2086356"/>
              <a:ext cx="10160" cy="2105025"/>
            </a:xfrm>
            <a:custGeom>
              <a:avLst/>
              <a:gdLst/>
              <a:ahLst/>
              <a:cxnLst/>
              <a:rect l="l" t="t" r="r" b="b"/>
              <a:pathLst>
                <a:path w="10159" h="2105025">
                  <a:moveTo>
                    <a:pt x="9906" y="2104644"/>
                  </a:moveTo>
                  <a:lnTo>
                    <a:pt x="9906" y="0"/>
                  </a:lnTo>
                  <a:lnTo>
                    <a:pt x="0" y="0"/>
                  </a:lnTo>
                  <a:lnTo>
                    <a:pt x="0" y="2104644"/>
                  </a:lnTo>
                  <a:lnTo>
                    <a:pt x="9906" y="2104644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16" name="object 16"/>
          <p:cNvGraphicFramePr>
            <a:graphicFrameLocks noGrp="1"/>
          </p:cNvGraphicFramePr>
          <p:nvPr/>
        </p:nvGraphicFramePr>
        <p:xfrm>
          <a:off x="5051488" y="2085213"/>
          <a:ext cx="1196340" cy="21062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813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05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850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15875" algn="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485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15875" algn="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100" spc="-15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250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3810" marB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20955" algn="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100" spc="-35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25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3810" marB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15875" algn="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100" spc="-15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150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3810" marB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20955" algn="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100" spc="-35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60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3810" marB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5398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R="10795" algn="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3810" marB="0"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5643">
                <a:tc>
                  <a:txBody>
                    <a:bodyPr/>
                    <a:lstStyle/>
                    <a:p>
                      <a:pPr marR="10795" algn="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485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1143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pSp>
        <p:nvGrpSpPr>
          <p:cNvPr id="17" name="object 17"/>
          <p:cNvGrpSpPr/>
          <p:nvPr/>
        </p:nvGrpSpPr>
        <p:grpSpPr>
          <a:xfrm>
            <a:off x="5056632" y="4561713"/>
            <a:ext cx="1191260" cy="963294"/>
            <a:chOff x="5056632" y="4561713"/>
            <a:chExt cx="1191260" cy="963294"/>
          </a:xfrm>
        </p:grpSpPr>
        <p:sp>
          <p:nvSpPr>
            <p:cNvPr id="18" name="object 18"/>
            <p:cNvSpPr/>
            <p:nvPr/>
          </p:nvSpPr>
          <p:spPr>
            <a:xfrm>
              <a:off x="5056632" y="4562094"/>
              <a:ext cx="1191260" cy="0"/>
            </a:xfrm>
            <a:custGeom>
              <a:avLst/>
              <a:gdLst/>
              <a:ahLst/>
              <a:cxnLst/>
              <a:rect l="l" t="t" r="r" b="b"/>
              <a:pathLst>
                <a:path w="1191260">
                  <a:moveTo>
                    <a:pt x="0" y="0"/>
                  </a:moveTo>
                  <a:lnTo>
                    <a:pt x="1191006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5057394" y="4562094"/>
              <a:ext cx="1190625" cy="10160"/>
            </a:xfrm>
            <a:custGeom>
              <a:avLst/>
              <a:gdLst/>
              <a:ahLst/>
              <a:cxnLst/>
              <a:rect l="l" t="t" r="r" b="b"/>
              <a:pathLst>
                <a:path w="1190625" h="10160">
                  <a:moveTo>
                    <a:pt x="1190244" y="9905"/>
                  </a:moveTo>
                  <a:lnTo>
                    <a:pt x="1190244" y="0"/>
                  </a:lnTo>
                  <a:lnTo>
                    <a:pt x="0" y="0"/>
                  </a:lnTo>
                  <a:lnTo>
                    <a:pt x="0" y="9906"/>
                  </a:lnTo>
                  <a:lnTo>
                    <a:pt x="1190244" y="9905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5056632" y="5324094"/>
              <a:ext cx="1191260" cy="0"/>
            </a:xfrm>
            <a:custGeom>
              <a:avLst/>
              <a:gdLst/>
              <a:ahLst/>
              <a:cxnLst/>
              <a:rect l="l" t="t" r="r" b="b"/>
              <a:pathLst>
                <a:path w="1191260">
                  <a:moveTo>
                    <a:pt x="0" y="0"/>
                  </a:moveTo>
                  <a:lnTo>
                    <a:pt x="1191006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5057394" y="5324094"/>
              <a:ext cx="1190625" cy="10160"/>
            </a:xfrm>
            <a:custGeom>
              <a:avLst/>
              <a:gdLst/>
              <a:ahLst/>
              <a:cxnLst/>
              <a:rect l="l" t="t" r="r" b="b"/>
              <a:pathLst>
                <a:path w="1190625" h="10160">
                  <a:moveTo>
                    <a:pt x="1190244" y="9905"/>
                  </a:moveTo>
                  <a:lnTo>
                    <a:pt x="1190244" y="0"/>
                  </a:lnTo>
                  <a:lnTo>
                    <a:pt x="0" y="0"/>
                  </a:lnTo>
                  <a:lnTo>
                    <a:pt x="0" y="9906"/>
                  </a:lnTo>
                  <a:lnTo>
                    <a:pt x="1190244" y="9905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5532882" y="4571238"/>
              <a:ext cx="0" cy="952500"/>
            </a:xfrm>
            <a:custGeom>
              <a:avLst/>
              <a:gdLst/>
              <a:ahLst/>
              <a:cxnLst/>
              <a:rect l="l" t="t" r="r" b="b"/>
              <a:pathLst>
                <a:path h="952500">
                  <a:moveTo>
                    <a:pt x="0" y="0"/>
                  </a:moveTo>
                  <a:lnTo>
                    <a:pt x="0" y="95250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5533644" y="4572000"/>
              <a:ext cx="9525" cy="952500"/>
            </a:xfrm>
            <a:custGeom>
              <a:avLst/>
              <a:gdLst/>
              <a:ahLst/>
              <a:cxnLst/>
              <a:rect l="l" t="t" r="r" b="b"/>
              <a:pathLst>
                <a:path w="9525" h="952500">
                  <a:moveTo>
                    <a:pt x="9144" y="952500"/>
                  </a:moveTo>
                  <a:lnTo>
                    <a:pt x="9144" y="0"/>
                  </a:lnTo>
                  <a:lnTo>
                    <a:pt x="0" y="0"/>
                  </a:lnTo>
                  <a:lnTo>
                    <a:pt x="0" y="952500"/>
                  </a:lnTo>
                  <a:lnTo>
                    <a:pt x="9144" y="9525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24" name="object 24"/>
          <p:cNvGraphicFramePr>
            <a:graphicFrameLocks noGrp="1"/>
          </p:cNvGraphicFramePr>
          <p:nvPr/>
        </p:nvGraphicFramePr>
        <p:xfrm>
          <a:off x="6671500" y="2085213"/>
          <a:ext cx="1195705" cy="21062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800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99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950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15875" algn="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275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949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R="15875" algn="r">
                        <a:lnSpc>
                          <a:spcPts val="1275"/>
                        </a:lnSpc>
                        <a:spcBef>
                          <a:spcPts val="5"/>
                        </a:spcBef>
                      </a:pPr>
                      <a:r>
                        <a:rPr sz="1100" spc="-15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275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964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solidFill>
                      <a:srgbClr val="F4B0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3378">
                <a:tc>
                  <a:txBody>
                    <a:bodyPr/>
                    <a:lstStyle/>
                    <a:p>
                      <a:pPr marR="10795" algn="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250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7715">
                <a:tc>
                  <a:txBody>
                    <a:bodyPr/>
                    <a:lstStyle/>
                    <a:p>
                      <a:pPr marR="10795" algn="r">
                        <a:lnSpc>
                          <a:spcPts val="1270"/>
                        </a:lnSpc>
                        <a:spcBef>
                          <a:spcPts val="30"/>
                        </a:spcBef>
                      </a:pPr>
                      <a:r>
                        <a:rPr sz="1100" spc="-15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250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3810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526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4B08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5643">
                <a:tc>
                  <a:txBody>
                    <a:bodyPr/>
                    <a:lstStyle/>
                    <a:p>
                      <a:pPr marR="10795" algn="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25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1143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pSp>
        <p:nvGrpSpPr>
          <p:cNvPr id="25" name="object 25"/>
          <p:cNvGrpSpPr/>
          <p:nvPr/>
        </p:nvGrpSpPr>
        <p:grpSpPr>
          <a:xfrm>
            <a:off x="1437513" y="4562094"/>
            <a:ext cx="10795" cy="962660"/>
            <a:chOff x="1437513" y="4562094"/>
            <a:chExt cx="10795" cy="962660"/>
          </a:xfrm>
        </p:grpSpPr>
        <p:sp>
          <p:nvSpPr>
            <p:cNvPr id="26" name="object 26"/>
            <p:cNvSpPr/>
            <p:nvPr/>
          </p:nvSpPr>
          <p:spPr>
            <a:xfrm>
              <a:off x="1437894" y="4562094"/>
              <a:ext cx="0" cy="962025"/>
            </a:xfrm>
            <a:custGeom>
              <a:avLst/>
              <a:gdLst/>
              <a:ahLst/>
              <a:cxnLst/>
              <a:rect l="l" t="t" r="r" b="b"/>
              <a:pathLst>
                <a:path h="962025">
                  <a:moveTo>
                    <a:pt x="0" y="0"/>
                  </a:moveTo>
                  <a:lnTo>
                    <a:pt x="0" y="961644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1437894" y="4562094"/>
              <a:ext cx="10160" cy="962660"/>
            </a:xfrm>
            <a:custGeom>
              <a:avLst/>
              <a:gdLst/>
              <a:ahLst/>
              <a:cxnLst/>
              <a:rect l="l" t="t" r="r" b="b"/>
              <a:pathLst>
                <a:path w="10159" h="962660">
                  <a:moveTo>
                    <a:pt x="9906" y="962405"/>
                  </a:moveTo>
                  <a:lnTo>
                    <a:pt x="9906" y="0"/>
                  </a:lnTo>
                  <a:lnTo>
                    <a:pt x="0" y="0"/>
                  </a:lnTo>
                  <a:lnTo>
                    <a:pt x="0" y="962405"/>
                  </a:lnTo>
                  <a:lnTo>
                    <a:pt x="9906" y="962405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8" name="object 28"/>
          <p:cNvGrpSpPr/>
          <p:nvPr/>
        </p:nvGrpSpPr>
        <p:grpSpPr>
          <a:xfrm>
            <a:off x="6675881" y="4561713"/>
            <a:ext cx="1191260" cy="963294"/>
            <a:chOff x="6675881" y="4561713"/>
            <a:chExt cx="1191260" cy="963294"/>
          </a:xfrm>
        </p:grpSpPr>
        <p:sp>
          <p:nvSpPr>
            <p:cNvPr id="29" name="object 29"/>
            <p:cNvSpPr/>
            <p:nvPr/>
          </p:nvSpPr>
          <p:spPr>
            <a:xfrm>
              <a:off x="6675881" y="4562094"/>
              <a:ext cx="1191260" cy="0"/>
            </a:xfrm>
            <a:custGeom>
              <a:avLst/>
              <a:gdLst/>
              <a:ahLst/>
              <a:cxnLst/>
              <a:rect l="l" t="t" r="r" b="b"/>
              <a:pathLst>
                <a:path w="1191259">
                  <a:moveTo>
                    <a:pt x="0" y="0"/>
                  </a:moveTo>
                  <a:lnTo>
                    <a:pt x="1191006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6676643" y="4562094"/>
              <a:ext cx="1190625" cy="10160"/>
            </a:xfrm>
            <a:custGeom>
              <a:avLst/>
              <a:gdLst/>
              <a:ahLst/>
              <a:cxnLst/>
              <a:rect l="l" t="t" r="r" b="b"/>
              <a:pathLst>
                <a:path w="1190625" h="10160">
                  <a:moveTo>
                    <a:pt x="1190244" y="9905"/>
                  </a:moveTo>
                  <a:lnTo>
                    <a:pt x="1190244" y="0"/>
                  </a:lnTo>
                  <a:lnTo>
                    <a:pt x="0" y="0"/>
                  </a:lnTo>
                  <a:lnTo>
                    <a:pt x="0" y="9905"/>
                  </a:lnTo>
                  <a:lnTo>
                    <a:pt x="1190244" y="9905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6675881" y="5324094"/>
              <a:ext cx="1191260" cy="0"/>
            </a:xfrm>
            <a:custGeom>
              <a:avLst/>
              <a:gdLst/>
              <a:ahLst/>
              <a:cxnLst/>
              <a:rect l="l" t="t" r="r" b="b"/>
              <a:pathLst>
                <a:path w="1191259">
                  <a:moveTo>
                    <a:pt x="0" y="0"/>
                  </a:moveTo>
                  <a:lnTo>
                    <a:pt x="1191006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6676643" y="5324094"/>
              <a:ext cx="1190625" cy="10160"/>
            </a:xfrm>
            <a:custGeom>
              <a:avLst/>
              <a:gdLst/>
              <a:ahLst/>
              <a:cxnLst/>
              <a:rect l="l" t="t" r="r" b="b"/>
              <a:pathLst>
                <a:path w="1190625" h="10160">
                  <a:moveTo>
                    <a:pt x="1190244" y="9905"/>
                  </a:moveTo>
                  <a:lnTo>
                    <a:pt x="1190244" y="0"/>
                  </a:lnTo>
                  <a:lnTo>
                    <a:pt x="0" y="0"/>
                  </a:lnTo>
                  <a:lnTo>
                    <a:pt x="0" y="9905"/>
                  </a:lnTo>
                  <a:lnTo>
                    <a:pt x="1190244" y="9905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7152131" y="4571238"/>
              <a:ext cx="0" cy="952500"/>
            </a:xfrm>
            <a:custGeom>
              <a:avLst/>
              <a:gdLst/>
              <a:ahLst/>
              <a:cxnLst/>
              <a:rect l="l" t="t" r="r" b="b"/>
              <a:pathLst>
                <a:path h="952500">
                  <a:moveTo>
                    <a:pt x="0" y="0"/>
                  </a:moveTo>
                  <a:lnTo>
                    <a:pt x="0" y="95250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7152893" y="4572000"/>
              <a:ext cx="9525" cy="952500"/>
            </a:xfrm>
            <a:custGeom>
              <a:avLst/>
              <a:gdLst/>
              <a:ahLst/>
              <a:cxnLst/>
              <a:rect l="l" t="t" r="r" b="b"/>
              <a:pathLst>
                <a:path w="9525" h="952500">
                  <a:moveTo>
                    <a:pt x="9143" y="952500"/>
                  </a:moveTo>
                  <a:lnTo>
                    <a:pt x="9143" y="0"/>
                  </a:lnTo>
                  <a:lnTo>
                    <a:pt x="0" y="0"/>
                  </a:lnTo>
                  <a:lnTo>
                    <a:pt x="0" y="952500"/>
                  </a:lnTo>
                  <a:lnTo>
                    <a:pt x="9143" y="9525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5" name="object 35"/>
          <p:cNvGrpSpPr/>
          <p:nvPr/>
        </p:nvGrpSpPr>
        <p:grpSpPr>
          <a:xfrm>
            <a:off x="1437513" y="5894832"/>
            <a:ext cx="10795" cy="962660"/>
            <a:chOff x="1437513" y="5894832"/>
            <a:chExt cx="10795" cy="962660"/>
          </a:xfrm>
        </p:grpSpPr>
        <p:sp>
          <p:nvSpPr>
            <p:cNvPr id="36" name="object 36"/>
            <p:cNvSpPr/>
            <p:nvPr/>
          </p:nvSpPr>
          <p:spPr>
            <a:xfrm>
              <a:off x="1437894" y="5894832"/>
              <a:ext cx="0" cy="962660"/>
            </a:xfrm>
            <a:custGeom>
              <a:avLst/>
              <a:gdLst/>
              <a:ahLst/>
              <a:cxnLst/>
              <a:rect l="l" t="t" r="r" b="b"/>
              <a:pathLst>
                <a:path h="962659">
                  <a:moveTo>
                    <a:pt x="0" y="0"/>
                  </a:moveTo>
                  <a:lnTo>
                    <a:pt x="0" y="962406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1437894" y="5895594"/>
              <a:ext cx="10160" cy="962025"/>
            </a:xfrm>
            <a:custGeom>
              <a:avLst/>
              <a:gdLst/>
              <a:ahLst/>
              <a:cxnLst/>
              <a:rect l="l" t="t" r="r" b="b"/>
              <a:pathLst>
                <a:path w="10159" h="962025">
                  <a:moveTo>
                    <a:pt x="9906" y="961644"/>
                  </a:moveTo>
                  <a:lnTo>
                    <a:pt x="9906" y="0"/>
                  </a:lnTo>
                  <a:lnTo>
                    <a:pt x="0" y="0"/>
                  </a:lnTo>
                  <a:lnTo>
                    <a:pt x="0" y="961644"/>
                  </a:lnTo>
                  <a:lnTo>
                    <a:pt x="9906" y="961644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8" name="object 38"/>
          <p:cNvGrpSpPr/>
          <p:nvPr/>
        </p:nvGrpSpPr>
        <p:grpSpPr>
          <a:xfrm>
            <a:off x="5532501" y="5904738"/>
            <a:ext cx="10795" cy="952500"/>
            <a:chOff x="5532501" y="5904738"/>
            <a:chExt cx="10795" cy="952500"/>
          </a:xfrm>
        </p:grpSpPr>
        <p:sp>
          <p:nvSpPr>
            <p:cNvPr id="39" name="object 39"/>
            <p:cNvSpPr/>
            <p:nvPr/>
          </p:nvSpPr>
          <p:spPr>
            <a:xfrm>
              <a:off x="5532882" y="5904738"/>
              <a:ext cx="0" cy="952500"/>
            </a:xfrm>
            <a:custGeom>
              <a:avLst/>
              <a:gdLst/>
              <a:ahLst/>
              <a:cxnLst/>
              <a:rect l="l" t="t" r="r" b="b"/>
              <a:pathLst>
                <a:path h="952500">
                  <a:moveTo>
                    <a:pt x="0" y="0"/>
                  </a:moveTo>
                  <a:lnTo>
                    <a:pt x="0" y="95250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5533644" y="5904738"/>
              <a:ext cx="9525" cy="952500"/>
            </a:xfrm>
            <a:custGeom>
              <a:avLst/>
              <a:gdLst/>
              <a:ahLst/>
              <a:cxnLst/>
              <a:rect l="l" t="t" r="r" b="b"/>
              <a:pathLst>
                <a:path w="9525" h="952500">
                  <a:moveTo>
                    <a:pt x="9144" y="952500"/>
                  </a:moveTo>
                  <a:lnTo>
                    <a:pt x="9144" y="0"/>
                  </a:lnTo>
                  <a:lnTo>
                    <a:pt x="0" y="0"/>
                  </a:lnTo>
                  <a:lnTo>
                    <a:pt x="0" y="952500"/>
                  </a:lnTo>
                  <a:lnTo>
                    <a:pt x="9144" y="9525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1" name="object 41"/>
          <p:cNvGrpSpPr/>
          <p:nvPr/>
        </p:nvGrpSpPr>
        <p:grpSpPr>
          <a:xfrm>
            <a:off x="7151751" y="5904738"/>
            <a:ext cx="10795" cy="952500"/>
            <a:chOff x="7151751" y="5904738"/>
            <a:chExt cx="10795" cy="952500"/>
          </a:xfrm>
        </p:grpSpPr>
        <p:sp>
          <p:nvSpPr>
            <p:cNvPr id="42" name="object 42"/>
            <p:cNvSpPr/>
            <p:nvPr/>
          </p:nvSpPr>
          <p:spPr>
            <a:xfrm>
              <a:off x="7152132" y="5904738"/>
              <a:ext cx="0" cy="952500"/>
            </a:xfrm>
            <a:custGeom>
              <a:avLst/>
              <a:gdLst/>
              <a:ahLst/>
              <a:cxnLst/>
              <a:rect l="l" t="t" r="r" b="b"/>
              <a:pathLst>
                <a:path h="952500">
                  <a:moveTo>
                    <a:pt x="0" y="0"/>
                  </a:moveTo>
                  <a:lnTo>
                    <a:pt x="0" y="95250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7152894" y="5904738"/>
              <a:ext cx="9525" cy="952500"/>
            </a:xfrm>
            <a:custGeom>
              <a:avLst/>
              <a:gdLst/>
              <a:ahLst/>
              <a:cxnLst/>
              <a:rect l="l" t="t" r="r" b="b"/>
              <a:pathLst>
                <a:path w="9525" h="952500">
                  <a:moveTo>
                    <a:pt x="9143" y="952500"/>
                  </a:moveTo>
                  <a:lnTo>
                    <a:pt x="9143" y="0"/>
                  </a:lnTo>
                  <a:lnTo>
                    <a:pt x="0" y="0"/>
                  </a:lnTo>
                  <a:lnTo>
                    <a:pt x="0" y="952500"/>
                  </a:lnTo>
                  <a:lnTo>
                    <a:pt x="9143" y="9525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4" name="object 44"/>
          <p:cNvGrpSpPr/>
          <p:nvPr/>
        </p:nvGrpSpPr>
        <p:grpSpPr>
          <a:xfrm>
            <a:off x="8771001" y="5904738"/>
            <a:ext cx="10795" cy="952500"/>
            <a:chOff x="8771001" y="5904738"/>
            <a:chExt cx="10795" cy="952500"/>
          </a:xfrm>
        </p:grpSpPr>
        <p:sp>
          <p:nvSpPr>
            <p:cNvPr id="45" name="object 45"/>
            <p:cNvSpPr/>
            <p:nvPr/>
          </p:nvSpPr>
          <p:spPr>
            <a:xfrm>
              <a:off x="8771382" y="5904738"/>
              <a:ext cx="0" cy="952500"/>
            </a:xfrm>
            <a:custGeom>
              <a:avLst/>
              <a:gdLst/>
              <a:ahLst/>
              <a:cxnLst/>
              <a:rect l="l" t="t" r="r" b="b"/>
              <a:pathLst>
                <a:path h="952500">
                  <a:moveTo>
                    <a:pt x="0" y="0"/>
                  </a:moveTo>
                  <a:lnTo>
                    <a:pt x="0" y="95250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8771382" y="5904738"/>
              <a:ext cx="10160" cy="952500"/>
            </a:xfrm>
            <a:custGeom>
              <a:avLst/>
              <a:gdLst/>
              <a:ahLst/>
              <a:cxnLst/>
              <a:rect l="l" t="t" r="r" b="b"/>
              <a:pathLst>
                <a:path w="10159" h="952500">
                  <a:moveTo>
                    <a:pt x="9905" y="952500"/>
                  </a:moveTo>
                  <a:lnTo>
                    <a:pt x="9905" y="0"/>
                  </a:lnTo>
                  <a:lnTo>
                    <a:pt x="0" y="0"/>
                  </a:lnTo>
                  <a:lnTo>
                    <a:pt x="0" y="952500"/>
                  </a:lnTo>
                  <a:lnTo>
                    <a:pt x="9905" y="9525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7" name="object 47"/>
          <p:cNvGrpSpPr/>
          <p:nvPr/>
        </p:nvGrpSpPr>
        <p:grpSpPr>
          <a:xfrm>
            <a:off x="3914013" y="5904738"/>
            <a:ext cx="10795" cy="952500"/>
            <a:chOff x="3914013" y="5904738"/>
            <a:chExt cx="10795" cy="952500"/>
          </a:xfrm>
        </p:grpSpPr>
        <p:sp>
          <p:nvSpPr>
            <p:cNvPr id="48" name="object 48"/>
            <p:cNvSpPr/>
            <p:nvPr/>
          </p:nvSpPr>
          <p:spPr>
            <a:xfrm>
              <a:off x="3914394" y="5904738"/>
              <a:ext cx="0" cy="952500"/>
            </a:xfrm>
            <a:custGeom>
              <a:avLst/>
              <a:gdLst/>
              <a:ahLst/>
              <a:cxnLst/>
              <a:rect l="l" t="t" r="r" b="b"/>
              <a:pathLst>
                <a:path h="952500">
                  <a:moveTo>
                    <a:pt x="0" y="0"/>
                  </a:moveTo>
                  <a:lnTo>
                    <a:pt x="0" y="95250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3914394" y="5904738"/>
              <a:ext cx="10160" cy="952500"/>
            </a:xfrm>
            <a:custGeom>
              <a:avLst/>
              <a:gdLst/>
              <a:ahLst/>
              <a:cxnLst/>
              <a:rect l="l" t="t" r="r" b="b"/>
              <a:pathLst>
                <a:path w="10160" h="952500">
                  <a:moveTo>
                    <a:pt x="9905" y="952500"/>
                  </a:moveTo>
                  <a:lnTo>
                    <a:pt x="9905" y="0"/>
                  </a:lnTo>
                  <a:lnTo>
                    <a:pt x="0" y="0"/>
                  </a:lnTo>
                  <a:lnTo>
                    <a:pt x="0" y="952500"/>
                  </a:lnTo>
                  <a:lnTo>
                    <a:pt x="9905" y="9525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0" name="object 50"/>
          <p:cNvSpPr/>
          <p:nvPr/>
        </p:nvSpPr>
        <p:spPr>
          <a:xfrm>
            <a:off x="8295893" y="1686305"/>
            <a:ext cx="1190625" cy="28575"/>
          </a:xfrm>
          <a:custGeom>
            <a:avLst/>
            <a:gdLst/>
            <a:ahLst/>
            <a:cxnLst/>
            <a:rect l="l" t="t" r="r" b="b"/>
            <a:pathLst>
              <a:path w="1190625" h="28575">
                <a:moveTo>
                  <a:pt x="1190244" y="28193"/>
                </a:moveTo>
                <a:lnTo>
                  <a:pt x="1190244" y="0"/>
                </a:lnTo>
                <a:lnTo>
                  <a:pt x="0" y="0"/>
                </a:lnTo>
                <a:lnTo>
                  <a:pt x="0" y="28193"/>
                </a:lnTo>
                <a:lnTo>
                  <a:pt x="1190244" y="28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51" name="object 51"/>
          <p:cNvGraphicFramePr>
            <a:graphicFrameLocks noGrp="1"/>
          </p:cNvGraphicFramePr>
          <p:nvPr/>
        </p:nvGraphicFramePr>
        <p:xfrm>
          <a:off x="8289988" y="2085213"/>
          <a:ext cx="1206500" cy="21113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806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99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850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15875" algn="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760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20320" algn="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100" spc="-30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250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3810" marB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15875" algn="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100" spc="-10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25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3810" marB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20320" algn="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100" spc="-30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150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3810" marB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15875" algn="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100" spc="-10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60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3810" marB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20320" algn="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100" spc="-30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275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3810" marB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15875" algn="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100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3810" marB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502">
                <a:tc>
                  <a:txBody>
                    <a:bodyPr/>
                    <a:lstStyle/>
                    <a:p>
                      <a:pPr marR="14604" algn="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100" spc="-30" dirty="0">
                          <a:latin typeface="Times New Roman"/>
                          <a:cs typeface="Times New Roman"/>
                        </a:rPr>
                        <a:t>250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3810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0502">
                <a:tc>
                  <a:txBody>
                    <a:bodyPr/>
                    <a:lstStyle/>
                    <a:p>
                      <a:pPr marR="15240" algn="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100" spc="-30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250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3810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2475">
                <a:tc>
                  <a:txBody>
                    <a:bodyPr/>
                    <a:lstStyle/>
                    <a:p>
                      <a:pPr marR="10795" algn="r">
                        <a:lnSpc>
                          <a:spcPts val="1305"/>
                        </a:lnSpc>
                        <a:spcBef>
                          <a:spcPts val="30"/>
                        </a:spcBef>
                      </a:pPr>
                      <a:r>
                        <a:rPr sz="1100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3810" marB="0"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5643">
                <a:tc>
                  <a:txBody>
                    <a:bodyPr/>
                    <a:lstStyle/>
                    <a:p>
                      <a:pPr marR="10795" algn="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510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1143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77" name="object 77"/>
          <p:cNvSpPr txBox="1"/>
          <p:nvPr/>
        </p:nvSpPr>
        <p:spPr>
          <a:xfrm>
            <a:off x="1454150" y="6292096"/>
            <a:ext cx="1578610" cy="5651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7790">
              <a:lnSpc>
                <a:spcPct val="100000"/>
              </a:lnSpc>
            </a:pPr>
            <a:r>
              <a:rPr sz="1100" spc="5" dirty="0">
                <a:latin typeface="Times New Roman"/>
                <a:cs typeface="Times New Roman"/>
              </a:rPr>
              <a:t>Software</a:t>
            </a:r>
            <a:r>
              <a:rPr sz="1100" spc="20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Times New Roman"/>
                <a:cs typeface="Times New Roman"/>
              </a:rPr>
              <a:t>(platform</a:t>
            </a:r>
            <a:r>
              <a:rPr sz="1100" spc="-50" dirty="0">
                <a:latin typeface="Times New Roman"/>
                <a:cs typeface="Times New Roman"/>
              </a:rPr>
              <a:t> </a:t>
            </a:r>
            <a:r>
              <a:rPr sz="1100" spc="15" dirty="0">
                <a:latin typeface="Times New Roman"/>
                <a:cs typeface="Times New Roman"/>
              </a:rPr>
              <a:t>asset)</a:t>
            </a:r>
            <a:endParaRPr sz="1100">
              <a:latin typeface="Times New Roman"/>
              <a:cs typeface="Times New Roman"/>
            </a:endParaRPr>
          </a:p>
          <a:p>
            <a:pPr marL="12700" marR="5080" indent="85090">
              <a:lnSpc>
                <a:spcPct val="113599"/>
              </a:lnSpc>
            </a:pPr>
            <a:r>
              <a:rPr sz="1100" spc="5" dirty="0">
                <a:latin typeface="Times New Roman"/>
                <a:cs typeface="Times New Roman"/>
              </a:rPr>
              <a:t>Software</a:t>
            </a:r>
            <a:r>
              <a:rPr sz="1100" spc="20" dirty="0">
                <a:latin typeface="Times New Roman"/>
                <a:cs typeface="Times New Roman"/>
              </a:rPr>
              <a:t> </a:t>
            </a:r>
            <a:r>
              <a:rPr sz="1100" spc="5" dirty="0">
                <a:latin typeface="Times New Roman"/>
                <a:cs typeface="Times New Roman"/>
              </a:rPr>
              <a:t>(database</a:t>
            </a:r>
            <a:r>
              <a:rPr sz="1100" spc="25" dirty="0">
                <a:latin typeface="Times New Roman"/>
                <a:cs typeface="Times New Roman"/>
              </a:rPr>
              <a:t> </a:t>
            </a:r>
            <a:r>
              <a:rPr sz="1100" spc="15" dirty="0">
                <a:latin typeface="Times New Roman"/>
                <a:cs typeface="Times New Roman"/>
              </a:rPr>
              <a:t>asset) </a:t>
            </a:r>
            <a:r>
              <a:rPr sz="1100" spc="-260" dirty="0">
                <a:latin typeface="Times New Roman"/>
                <a:cs typeface="Times New Roman"/>
              </a:rPr>
              <a:t> </a:t>
            </a:r>
            <a:r>
              <a:rPr sz="1100" spc="20" dirty="0">
                <a:latin typeface="Times New Roman"/>
                <a:cs typeface="Times New Roman"/>
              </a:rPr>
              <a:t>Net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spc="-20" dirty="0">
                <a:latin typeface="Times New Roman"/>
                <a:cs typeface="Times New Roman"/>
              </a:rPr>
              <a:t>lending(+)/borrowing(-)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5301492" y="6292096"/>
            <a:ext cx="230504" cy="5651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spc="-25" dirty="0">
                <a:solidFill>
                  <a:srgbClr val="7F7F7F"/>
                </a:solidFill>
                <a:latin typeface="Times New Roman"/>
                <a:cs typeface="Times New Roman"/>
              </a:rPr>
              <a:t>1</a:t>
            </a:r>
            <a:r>
              <a:rPr sz="1100" spc="-35" dirty="0">
                <a:solidFill>
                  <a:srgbClr val="7F7F7F"/>
                </a:solidFill>
                <a:latin typeface="Times New Roman"/>
                <a:cs typeface="Times New Roman"/>
              </a:rPr>
              <a:t>5</a:t>
            </a:r>
            <a:r>
              <a:rPr sz="1100" spc="10" dirty="0">
                <a:solidFill>
                  <a:srgbClr val="7F7F7F"/>
                </a:solidFill>
                <a:latin typeface="Times New Roman"/>
                <a:cs typeface="Times New Roman"/>
              </a:rPr>
              <a:t>0</a:t>
            </a:r>
            <a:endParaRPr sz="1100">
              <a:latin typeface="Times New Roman"/>
              <a:cs typeface="Times New Roman"/>
            </a:endParaRPr>
          </a:p>
          <a:p>
            <a:pPr marL="79375">
              <a:lnSpc>
                <a:spcPct val="100000"/>
              </a:lnSpc>
              <a:spcBef>
                <a:spcPts val="180"/>
              </a:spcBef>
            </a:pPr>
            <a:r>
              <a:rPr sz="1100" spc="-35" dirty="0">
                <a:solidFill>
                  <a:srgbClr val="7F7F7F"/>
                </a:solidFill>
                <a:latin typeface="Times New Roman"/>
                <a:cs typeface="Times New Roman"/>
              </a:rPr>
              <a:t>60</a:t>
            </a:r>
            <a:endParaRPr sz="1100">
              <a:latin typeface="Times New Roman"/>
              <a:cs typeface="Times New Roman"/>
            </a:endParaRPr>
          </a:p>
          <a:p>
            <a:pPr marL="80010">
              <a:lnSpc>
                <a:spcPct val="100000"/>
              </a:lnSpc>
              <a:spcBef>
                <a:spcPts val="180"/>
              </a:spcBef>
            </a:pPr>
            <a:r>
              <a:rPr sz="1100" spc="-35" dirty="0">
                <a:latin typeface="Times New Roman"/>
                <a:cs typeface="Times New Roman"/>
              </a:rPr>
              <a:t>50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8539994" y="6292096"/>
            <a:ext cx="231140" cy="5651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9525" algn="r">
              <a:lnSpc>
                <a:spcPct val="100000"/>
              </a:lnSpc>
            </a:pPr>
            <a:r>
              <a:rPr sz="1100" spc="-35" dirty="0">
                <a:solidFill>
                  <a:srgbClr val="7F7F7F"/>
                </a:solidFill>
                <a:latin typeface="Times New Roman"/>
                <a:cs typeface="Times New Roman"/>
              </a:rPr>
              <a:t>1</a:t>
            </a:r>
            <a:r>
              <a:rPr sz="1100" spc="-25" dirty="0">
                <a:solidFill>
                  <a:srgbClr val="7F7F7F"/>
                </a:solidFill>
                <a:latin typeface="Times New Roman"/>
                <a:cs typeface="Times New Roman"/>
              </a:rPr>
              <a:t>50</a:t>
            </a:r>
            <a:endParaRPr sz="1100">
              <a:latin typeface="Times New Roman"/>
              <a:cs typeface="Times New Roman"/>
            </a:endParaRPr>
          </a:p>
          <a:p>
            <a:pPr marR="5080" algn="r">
              <a:lnSpc>
                <a:spcPct val="100000"/>
              </a:lnSpc>
              <a:spcBef>
                <a:spcPts val="180"/>
              </a:spcBef>
            </a:pPr>
            <a:r>
              <a:rPr sz="1100" spc="-10" dirty="0">
                <a:solidFill>
                  <a:srgbClr val="7F7F7F"/>
                </a:solidFill>
                <a:latin typeface="Times New Roman"/>
                <a:cs typeface="Times New Roman"/>
              </a:rPr>
              <a:t>60</a:t>
            </a:r>
            <a:endParaRPr sz="1100">
              <a:latin typeface="Times New Roman"/>
              <a:cs typeface="Times New Roman"/>
            </a:endParaRPr>
          </a:p>
          <a:p>
            <a:pPr marR="5080" algn="r">
              <a:lnSpc>
                <a:spcPct val="100000"/>
              </a:lnSpc>
              <a:spcBef>
                <a:spcPts val="180"/>
              </a:spcBef>
            </a:pPr>
            <a:r>
              <a:rPr sz="1100" spc="10" dirty="0">
                <a:latin typeface="Times New Roman"/>
                <a:cs typeface="Times New Roman"/>
              </a:rPr>
              <a:t>0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587762" y="6387362"/>
            <a:ext cx="502920" cy="1841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spc="20" dirty="0">
                <a:latin typeface="Times New Roman"/>
                <a:cs typeface="Times New Roman"/>
              </a:rPr>
              <a:t>A</a:t>
            </a:r>
            <a:r>
              <a:rPr sz="1100" spc="35" dirty="0">
                <a:latin typeface="Times New Roman"/>
                <a:cs typeface="Times New Roman"/>
              </a:rPr>
              <a:t>c</a:t>
            </a:r>
            <a:r>
              <a:rPr sz="1100" spc="30" dirty="0">
                <a:latin typeface="Times New Roman"/>
                <a:cs typeface="Times New Roman"/>
              </a:rPr>
              <a:t>c</a:t>
            </a:r>
            <a:r>
              <a:rPr sz="1100" spc="-35" dirty="0">
                <a:latin typeface="Times New Roman"/>
                <a:cs typeface="Times New Roman"/>
              </a:rPr>
              <a:t>o</a:t>
            </a:r>
            <a:r>
              <a:rPr sz="1100" spc="-25" dirty="0">
                <a:latin typeface="Times New Roman"/>
                <a:cs typeface="Times New Roman"/>
              </a:rPr>
              <a:t>u</a:t>
            </a:r>
            <a:r>
              <a:rPr sz="1100" spc="-35" dirty="0">
                <a:latin typeface="Times New Roman"/>
                <a:cs typeface="Times New Roman"/>
              </a:rPr>
              <a:t>n</a:t>
            </a:r>
            <a:r>
              <a:rPr sz="1100" spc="5" dirty="0">
                <a:latin typeface="Times New Roman"/>
                <a:cs typeface="Times New Roman"/>
              </a:rPr>
              <a:t>t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3702522" y="6673101"/>
            <a:ext cx="211454" cy="1841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dirty="0">
                <a:latin typeface="Times New Roman"/>
                <a:cs typeface="Times New Roman"/>
              </a:rPr>
              <a:t>-</a:t>
            </a:r>
            <a:r>
              <a:rPr sz="1100" spc="-25" dirty="0">
                <a:latin typeface="Times New Roman"/>
                <a:cs typeface="Times New Roman"/>
              </a:rPr>
              <a:t>7</a:t>
            </a:r>
            <a:r>
              <a:rPr sz="1100" spc="10" dirty="0">
                <a:latin typeface="Times New Roman"/>
                <a:cs typeface="Times New Roman"/>
              </a:rPr>
              <a:t>5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6988339" y="6673101"/>
            <a:ext cx="158115" cy="1841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spc="-35" dirty="0">
                <a:latin typeface="Times New Roman"/>
                <a:cs typeface="Times New Roman"/>
              </a:rPr>
              <a:t>25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3454401" y="4372288"/>
            <a:ext cx="309880" cy="1968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spc="20" dirty="0">
                <a:latin typeface="Times New Roman"/>
                <a:cs typeface="Times New Roman"/>
              </a:rPr>
              <a:t>Us</a:t>
            </a:r>
            <a:r>
              <a:rPr sz="1100" spc="35" dirty="0">
                <a:latin typeface="Times New Roman"/>
                <a:cs typeface="Times New Roman"/>
              </a:rPr>
              <a:t>e</a:t>
            </a:r>
            <a:r>
              <a:rPr sz="1100" spc="5" dirty="0">
                <a:latin typeface="Times New Roman"/>
                <a:cs typeface="Times New Roman"/>
              </a:rPr>
              <a:t>s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3997207" y="4372288"/>
            <a:ext cx="614680" cy="1968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spc="10" dirty="0">
                <a:latin typeface="Times New Roman"/>
                <a:cs typeface="Times New Roman"/>
              </a:rPr>
              <a:t>R</a:t>
            </a:r>
            <a:r>
              <a:rPr sz="1100" spc="35" dirty="0">
                <a:latin typeface="Times New Roman"/>
                <a:cs typeface="Times New Roman"/>
              </a:rPr>
              <a:t>e</a:t>
            </a:r>
            <a:r>
              <a:rPr sz="1100" spc="15" dirty="0">
                <a:latin typeface="Times New Roman"/>
                <a:cs typeface="Times New Roman"/>
              </a:rPr>
              <a:t>s</a:t>
            </a:r>
            <a:r>
              <a:rPr sz="1100" spc="-35" dirty="0">
                <a:latin typeface="Times New Roman"/>
                <a:cs typeface="Times New Roman"/>
              </a:rPr>
              <a:t>o</a:t>
            </a:r>
            <a:r>
              <a:rPr sz="1100" spc="-25" dirty="0">
                <a:latin typeface="Times New Roman"/>
                <a:cs typeface="Times New Roman"/>
              </a:rPr>
              <a:t>u</a:t>
            </a:r>
            <a:r>
              <a:rPr sz="1100" dirty="0">
                <a:latin typeface="Times New Roman"/>
                <a:cs typeface="Times New Roman"/>
              </a:rPr>
              <a:t>r</a:t>
            </a:r>
            <a:r>
              <a:rPr sz="1100" spc="35" dirty="0">
                <a:latin typeface="Times New Roman"/>
                <a:cs typeface="Times New Roman"/>
              </a:rPr>
              <a:t>c</a:t>
            </a:r>
            <a:r>
              <a:rPr sz="1100" spc="30" dirty="0">
                <a:latin typeface="Times New Roman"/>
                <a:cs typeface="Times New Roman"/>
              </a:rPr>
              <a:t>e</a:t>
            </a:r>
            <a:r>
              <a:rPr sz="1100" spc="5" dirty="0">
                <a:latin typeface="Times New Roman"/>
                <a:cs typeface="Times New Roman"/>
              </a:rPr>
              <a:t>s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5073161" y="4372288"/>
            <a:ext cx="309880" cy="1968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spc="30" dirty="0">
                <a:latin typeface="Times New Roman"/>
                <a:cs typeface="Times New Roman"/>
              </a:rPr>
              <a:t>U</a:t>
            </a:r>
            <a:r>
              <a:rPr sz="1100" spc="15" dirty="0">
                <a:latin typeface="Times New Roman"/>
                <a:cs typeface="Times New Roman"/>
              </a:rPr>
              <a:t>s</a:t>
            </a:r>
            <a:r>
              <a:rPr sz="1100" spc="30" dirty="0">
                <a:latin typeface="Times New Roman"/>
                <a:cs typeface="Times New Roman"/>
              </a:rPr>
              <a:t>e</a:t>
            </a:r>
            <a:r>
              <a:rPr sz="1100" spc="5" dirty="0">
                <a:latin typeface="Times New Roman"/>
                <a:cs typeface="Times New Roman"/>
              </a:rPr>
              <a:t>s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5616383" y="4372288"/>
            <a:ext cx="614680" cy="1968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spc="10" dirty="0">
                <a:latin typeface="Times New Roman"/>
                <a:cs typeface="Times New Roman"/>
              </a:rPr>
              <a:t>R</a:t>
            </a:r>
            <a:r>
              <a:rPr sz="1100" spc="30" dirty="0">
                <a:latin typeface="Times New Roman"/>
                <a:cs typeface="Times New Roman"/>
              </a:rPr>
              <a:t>e</a:t>
            </a:r>
            <a:r>
              <a:rPr sz="1100" spc="15" dirty="0">
                <a:latin typeface="Times New Roman"/>
                <a:cs typeface="Times New Roman"/>
              </a:rPr>
              <a:t>s</a:t>
            </a:r>
            <a:r>
              <a:rPr sz="1100" spc="-25" dirty="0">
                <a:latin typeface="Times New Roman"/>
                <a:cs typeface="Times New Roman"/>
              </a:rPr>
              <a:t>o</a:t>
            </a:r>
            <a:r>
              <a:rPr sz="1100" spc="-35" dirty="0">
                <a:latin typeface="Times New Roman"/>
                <a:cs typeface="Times New Roman"/>
              </a:rPr>
              <a:t>u</a:t>
            </a:r>
            <a:r>
              <a:rPr sz="1100" spc="5" dirty="0">
                <a:latin typeface="Times New Roman"/>
                <a:cs typeface="Times New Roman"/>
              </a:rPr>
              <a:t>r</a:t>
            </a:r>
            <a:r>
              <a:rPr sz="1100" spc="30" dirty="0">
                <a:latin typeface="Times New Roman"/>
                <a:cs typeface="Times New Roman"/>
              </a:rPr>
              <a:t>c</a:t>
            </a:r>
            <a:r>
              <a:rPr sz="1100" spc="35" dirty="0">
                <a:latin typeface="Times New Roman"/>
                <a:cs typeface="Times New Roman"/>
              </a:rPr>
              <a:t>e</a:t>
            </a:r>
            <a:r>
              <a:rPr sz="1100" spc="5" dirty="0">
                <a:latin typeface="Times New Roman"/>
                <a:cs typeface="Times New Roman"/>
              </a:rPr>
              <a:t>s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6692346" y="4372288"/>
            <a:ext cx="309245" cy="1968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spc="20" dirty="0">
                <a:latin typeface="Times New Roman"/>
                <a:cs typeface="Times New Roman"/>
              </a:rPr>
              <a:t>Us</a:t>
            </a:r>
            <a:r>
              <a:rPr sz="1100" spc="30" dirty="0">
                <a:latin typeface="Times New Roman"/>
                <a:cs typeface="Times New Roman"/>
              </a:rPr>
              <a:t>e</a:t>
            </a:r>
            <a:r>
              <a:rPr sz="1100" spc="5" dirty="0">
                <a:latin typeface="Times New Roman"/>
                <a:cs typeface="Times New Roman"/>
              </a:rPr>
              <a:t>s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7235152" y="4372288"/>
            <a:ext cx="614680" cy="1968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spc="10" dirty="0">
                <a:latin typeface="Times New Roman"/>
                <a:cs typeface="Times New Roman"/>
              </a:rPr>
              <a:t>R</a:t>
            </a:r>
            <a:r>
              <a:rPr sz="1100" spc="30" dirty="0">
                <a:latin typeface="Times New Roman"/>
                <a:cs typeface="Times New Roman"/>
              </a:rPr>
              <a:t>e</a:t>
            </a:r>
            <a:r>
              <a:rPr sz="1100" spc="15" dirty="0">
                <a:latin typeface="Times New Roman"/>
                <a:cs typeface="Times New Roman"/>
              </a:rPr>
              <a:t>s</a:t>
            </a:r>
            <a:r>
              <a:rPr sz="1100" spc="-25" dirty="0">
                <a:latin typeface="Times New Roman"/>
                <a:cs typeface="Times New Roman"/>
              </a:rPr>
              <a:t>o</a:t>
            </a:r>
            <a:r>
              <a:rPr sz="1100" spc="-35" dirty="0">
                <a:latin typeface="Times New Roman"/>
                <a:cs typeface="Times New Roman"/>
              </a:rPr>
              <a:t>u</a:t>
            </a:r>
            <a:r>
              <a:rPr sz="1100" spc="5" dirty="0">
                <a:latin typeface="Times New Roman"/>
                <a:cs typeface="Times New Roman"/>
              </a:rPr>
              <a:t>r</a:t>
            </a:r>
            <a:r>
              <a:rPr sz="1100" spc="30" dirty="0">
                <a:latin typeface="Times New Roman"/>
                <a:cs typeface="Times New Roman"/>
              </a:rPr>
              <a:t>c</a:t>
            </a:r>
            <a:r>
              <a:rPr sz="1100" spc="35" dirty="0">
                <a:latin typeface="Times New Roman"/>
                <a:cs typeface="Times New Roman"/>
              </a:rPr>
              <a:t>e</a:t>
            </a:r>
            <a:r>
              <a:rPr sz="1100" spc="5" dirty="0">
                <a:latin typeface="Times New Roman"/>
                <a:cs typeface="Times New Roman"/>
              </a:rPr>
              <a:t>s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8311105" y="4372288"/>
            <a:ext cx="309880" cy="1968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spc="30" dirty="0">
                <a:latin typeface="Times New Roman"/>
                <a:cs typeface="Times New Roman"/>
              </a:rPr>
              <a:t>U</a:t>
            </a:r>
            <a:r>
              <a:rPr sz="1100" spc="15" dirty="0">
                <a:latin typeface="Times New Roman"/>
                <a:cs typeface="Times New Roman"/>
              </a:rPr>
              <a:t>s</a:t>
            </a:r>
            <a:r>
              <a:rPr sz="1100" spc="30" dirty="0">
                <a:latin typeface="Times New Roman"/>
                <a:cs typeface="Times New Roman"/>
              </a:rPr>
              <a:t>e</a:t>
            </a:r>
            <a:r>
              <a:rPr sz="1100" spc="5" dirty="0">
                <a:latin typeface="Times New Roman"/>
                <a:cs typeface="Times New Roman"/>
              </a:rPr>
              <a:t>s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8853571" y="4372288"/>
            <a:ext cx="614680" cy="1968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spc="10" dirty="0">
                <a:latin typeface="Times New Roman"/>
                <a:cs typeface="Times New Roman"/>
              </a:rPr>
              <a:t>R</a:t>
            </a:r>
            <a:r>
              <a:rPr sz="1100" spc="35" dirty="0">
                <a:latin typeface="Times New Roman"/>
                <a:cs typeface="Times New Roman"/>
              </a:rPr>
              <a:t>e</a:t>
            </a:r>
            <a:r>
              <a:rPr sz="1100" spc="15" dirty="0">
                <a:latin typeface="Times New Roman"/>
                <a:cs typeface="Times New Roman"/>
              </a:rPr>
              <a:t>s</a:t>
            </a:r>
            <a:r>
              <a:rPr sz="1100" spc="-35" dirty="0">
                <a:latin typeface="Times New Roman"/>
                <a:cs typeface="Times New Roman"/>
              </a:rPr>
              <a:t>o</a:t>
            </a:r>
            <a:r>
              <a:rPr sz="1100" spc="-25" dirty="0">
                <a:latin typeface="Times New Roman"/>
                <a:cs typeface="Times New Roman"/>
              </a:rPr>
              <a:t>u</a:t>
            </a:r>
            <a:r>
              <a:rPr sz="1100" dirty="0">
                <a:latin typeface="Times New Roman"/>
                <a:cs typeface="Times New Roman"/>
              </a:rPr>
              <a:t>r</a:t>
            </a:r>
            <a:r>
              <a:rPr sz="1100" spc="35" dirty="0">
                <a:latin typeface="Times New Roman"/>
                <a:cs typeface="Times New Roman"/>
              </a:rPr>
              <a:t>c</a:t>
            </a:r>
            <a:r>
              <a:rPr sz="1100" spc="30" dirty="0">
                <a:latin typeface="Times New Roman"/>
                <a:cs typeface="Times New Roman"/>
              </a:rPr>
              <a:t>e</a:t>
            </a:r>
            <a:r>
              <a:rPr sz="1100" spc="5" dirty="0">
                <a:latin typeface="Times New Roman"/>
                <a:cs typeface="Times New Roman"/>
              </a:rPr>
              <a:t>s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6006474" y="4562791"/>
            <a:ext cx="230504" cy="1968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spc="-25" dirty="0">
                <a:latin typeface="Times New Roman"/>
                <a:cs typeface="Times New Roman"/>
              </a:rPr>
              <a:t>2</a:t>
            </a:r>
            <a:r>
              <a:rPr sz="1100" spc="-35" dirty="0">
                <a:latin typeface="Times New Roman"/>
                <a:cs typeface="Times New Roman"/>
              </a:rPr>
              <a:t>6</a:t>
            </a:r>
            <a:r>
              <a:rPr sz="1100" spc="10" dirty="0">
                <a:latin typeface="Times New Roman"/>
                <a:cs typeface="Times New Roman"/>
              </a:rPr>
              <a:t>0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7692790" y="4562791"/>
            <a:ext cx="163195" cy="1968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spc="-35" dirty="0">
                <a:latin typeface="Times New Roman"/>
                <a:cs typeface="Times New Roman"/>
              </a:rPr>
              <a:t>2</a:t>
            </a:r>
            <a:r>
              <a:rPr sz="1100" spc="10" dirty="0">
                <a:latin typeface="Times New Roman"/>
                <a:cs typeface="Times New Roman"/>
              </a:rPr>
              <a:t>5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5435031" y="4753293"/>
            <a:ext cx="97155" cy="1968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spc="10" dirty="0">
                <a:latin typeface="Times New Roman"/>
                <a:cs typeface="Times New Roman"/>
              </a:rPr>
              <a:t>0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7054275" y="4753293"/>
            <a:ext cx="97155" cy="1968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spc="10" dirty="0">
                <a:latin typeface="Times New Roman"/>
                <a:cs typeface="Times New Roman"/>
              </a:rPr>
              <a:t>0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1454150" y="4543706"/>
            <a:ext cx="1708785" cy="978535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sz="1100" spc="-15" dirty="0">
                <a:latin typeface="Times New Roman"/>
                <a:cs typeface="Times New Roman"/>
              </a:rPr>
              <a:t>Disposable</a:t>
            </a:r>
            <a:r>
              <a:rPr sz="1100" spc="30" dirty="0">
                <a:latin typeface="Times New Roman"/>
                <a:cs typeface="Times New Roman"/>
              </a:rPr>
              <a:t> </a:t>
            </a:r>
            <a:r>
              <a:rPr sz="1100" spc="-25" dirty="0">
                <a:latin typeface="Times New Roman"/>
                <a:cs typeface="Times New Roman"/>
              </a:rPr>
              <a:t>income</a:t>
            </a:r>
            <a:endParaRPr sz="1100">
              <a:latin typeface="Times New Roman"/>
              <a:cs typeface="Times New Roman"/>
            </a:endParaRPr>
          </a:p>
          <a:p>
            <a:pPr marL="97790" marR="5080" indent="-85725">
              <a:lnSpc>
                <a:spcPct val="113599"/>
              </a:lnSpc>
            </a:pPr>
            <a:r>
              <a:rPr sz="1100" spc="-20" dirty="0">
                <a:latin typeface="Times New Roman"/>
                <a:cs typeface="Times New Roman"/>
              </a:rPr>
              <a:t>F</a:t>
            </a:r>
            <a:r>
              <a:rPr sz="1100" spc="-90" dirty="0">
                <a:latin typeface="Times New Roman"/>
                <a:cs typeface="Times New Roman"/>
              </a:rPr>
              <a:t>i</a:t>
            </a:r>
            <a:r>
              <a:rPr sz="1100" spc="-25" dirty="0">
                <a:latin typeface="Times New Roman"/>
                <a:cs typeface="Times New Roman"/>
              </a:rPr>
              <a:t>n</a:t>
            </a:r>
            <a:r>
              <a:rPr sz="1100" spc="30" dirty="0">
                <a:latin typeface="Times New Roman"/>
                <a:cs typeface="Times New Roman"/>
              </a:rPr>
              <a:t>a</a:t>
            </a:r>
            <a:r>
              <a:rPr sz="1100" spc="5" dirty="0">
                <a:latin typeface="Times New Roman"/>
                <a:cs typeface="Times New Roman"/>
              </a:rPr>
              <a:t>l</a:t>
            </a:r>
            <a:r>
              <a:rPr sz="1100" spc="-60" dirty="0">
                <a:latin typeface="Times New Roman"/>
                <a:cs typeface="Times New Roman"/>
              </a:rPr>
              <a:t> </a:t>
            </a:r>
            <a:r>
              <a:rPr sz="1100" spc="30" dirty="0">
                <a:latin typeface="Times New Roman"/>
                <a:cs typeface="Times New Roman"/>
              </a:rPr>
              <a:t>c</a:t>
            </a:r>
            <a:r>
              <a:rPr sz="1100" spc="-25" dirty="0">
                <a:latin typeface="Times New Roman"/>
                <a:cs typeface="Times New Roman"/>
              </a:rPr>
              <a:t>o</a:t>
            </a:r>
            <a:r>
              <a:rPr sz="1100" spc="-35" dirty="0">
                <a:latin typeface="Times New Roman"/>
                <a:cs typeface="Times New Roman"/>
              </a:rPr>
              <a:t>n</a:t>
            </a:r>
            <a:r>
              <a:rPr sz="1100" spc="15" dirty="0">
                <a:latin typeface="Times New Roman"/>
                <a:cs typeface="Times New Roman"/>
              </a:rPr>
              <a:t>s</a:t>
            </a:r>
            <a:r>
              <a:rPr sz="1100" spc="-25" dirty="0">
                <a:latin typeface="Times New Roman"/>
                <a:cs typeface="Times New Roman"/>
              </a:rPr>
              <a:t>u</a:t>
            </a:r>
            <a:r>
              <a:rPr sz="1100" spc="-40" dirty="0">
                <a:latin typeface="Times New Roman"/>
                <a:cs typeface="Times New Roman"/>
              </a:rPr>
              <a:t>m</a:t>
            </a:r>
            <a:r>
              <a:rPr sz="1100" spc="-25" dirty="0">
                <a:latin typeface="Times New Roman"/>
                <a:cs typeface="Times New Roman"/>
              </a:rPr>
              <a:t>p</a:t>
            </a:r>
            <a:r>
              <a:rPr sz="1100" spc="-10" dirty="0">
                <a:latin typeface="Times New Roman"/>
                <a:cs typeface="Times New Roman"/>
              </a:rPr>
              <a:t>t</a:t>
            </a:r>
            <a:r>
              <a:rPr sz="1100" spc="-90" dirty="0">
                <a:latin typeface="Times New Roman"/>
                <a:cs typeface="Times New Roman"/>
              </a:rPr>
              <a:t>i</a:t>
            </a:r>
            <a:r>
              <a:rPr sz="1100" spc="-25" dirty="0">
                <a:latin typeface="Times New Roman"/>
                <a:cs typeface="Times New Roman"/>
              </a:rPr>
              <a:t>o</a:t>
            </a:r>
            <a:r>
              <a:rPr sz="1100" spc="10" dirty="0">
                <a:latin typeface="Times New Roman"/>
                <a:cs typeface="Times New Roman"/>
              </a:rPr>
              <a:t>n</a:t>
            </a:r>
            <a:r>
              <a:rPr sz="1100" spc="-20" dirty="0">
                <a:latin typeface="Times New Roman"/>
                <a:cs typeface="Times New Roman"/>
              </a:rPr>
              <a:t> </a:t>
            </a:r>
            <a:r>
              <a:rPr sz="1100" spc="35" dirty="0">
                <a:latin typeface="Times New Roman"/>
                <a:cs typeface="Times New Roman"/>
              </a:rPr>
              <a:t>e</a:t>
            </a:r>
            <a:r>
              <a:rPr sz="1100" spc="-35" dirty="0">
                <a:latin typeface="Times New Roman"/>
                <a:cs typeface="Times New Roman"/>
              </a:rPr>
              <a:t>x</a:t>
            </a:r>
            <a:r>
              <a:rPr sz="1100" spc="-25" dirty="0">
                <a:latin typeface="Times New Roman"/>
                <a:cs typeface="Times New Roman"/>
              </a:rPr>
              <a:t>p</a:t>
            </a:r>
            <a:r>
              <a:rPr sz="1100" spc="30" dirty="0">
                <a:latin typeface="Times New Roman"/>
                <a:cs typeface="Times New Roman"/>
              </a:rPr>
              <a:t>e</a:t>
            </a:r>
            <a:r>
              <a:rPr sz="1100" spc="-25" dirty="0">
                <a:latin typeface="Times New Roman"/>
                <a:cs typeface="Times New Roman"/>
              </a:rPr>
              <a:t>n</a:t>
            </a:r>
            <a:r>
              <a:rPr sz="1100" spc="-35" dirty="0">
                <a:latin typeface="Times New Roman"/>
                <a:cs typeface="Times New Roman"/>
              </a:rPr>
              <a:t>d</a:t>
            </a:r>
            <a:r>
              <a:rPr sz="1100" spc="-80" dirty="0">
                <a:latin typeface="Times New Roman"/>
                <a:cs typeface="Times New Roman"/>
              </a:rPr>
              <a:t>i</a:t>
            </a:r>
            <a:r>
              <a:rPr sz="1100" spc="-10" dirty="0">
                <a:latin typeface="Times New Roman"/>
                <a:cs typeface="Times New Roman"/>
              </a:rPr>
              <a:t>t</a:t>
            </a:r>
            <a:r>
              <a:rPr sz="1100" spc="-35" dirty="0">
                <a:latin typeface="Times New Roman"/>
                <a:cs typeface="Times New Roman"/>
              </a:rPr>
              <a:t>u</a:t>
            </a:r>
            <a:r>
              <a:rPr sz="1100" spc="5" dirty="0">
                <a:latin typeface="Times New Roman"/>
                <a:cs typeface="Times New Roman"/>
              </a:rPr>
              <a:t>re  </a:t>
            </a:r>
            <a:r>
              <a:rPr sz="1100" spc="-5" dirty="0">
                <a:latin typeface="Times New Roman"/>
                <a:cs typeface="Times New Roman"/>
              </a:rPr>
              <a:t>Advertised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Times New Roman"/>
                <a:cs typeface="Times New Roman"/>
              </a:rPr>
              <a:t>product</a:t>
            </a:r>
            <a:endParaRPr sz="1100">
              <a:latin typeface="Times New Roman"/>
              <a:cs typeface="Times New Roman"/>
            </a:endParaRPr>
          </a:p>
          <a:p>
            <a:pPr marL="12700" marR="736600" indent="85090">
              <a:lnSpc>
                <a:spcPct val="113599"/>
              </a:lnSpc>
            </a:pPr>
            <a:r>
              <a:rPr sz="1100" spc="-75" dirty="0">
                <a:latin typeface="Times New Roman"/>
                <a:cs typeface="Times New Roman"/>
              </a:rPr>
              <a:t>"</a:t>
            </a:r>
            <a:r>
              <a:rPr sz="1100" spc="-20" dirty="0">
                <a:latin typeface="Times New Roman"/>
                <a:cs typeface="Times New Roman"/>
              </a:rPr>
              <a:t>F</a:t>
            </a:r>
            <a:r>
              <a:rPr sz="1100" dirty="0">
                <a:latin typeface="Times New Roman"/>
                <a:cs typeface="Times New Roman"/>
              </a:rPr>
              <a:t>r</a:t>
            </a:r>
            <a:r>
              <a:rPr sz="1100" spc="35" dirty="0">
                <a:latin typeface="Times New Roman"/>
                <a:cs typeface="Times New Roman"/>
              </a:rPr>
              <a:t>e</a:t>
            </a:r>
            <a:r>
              <a:rPr sz="1100" spc="30" dirty="0">
                <a:latin typeface="Times New Roman"/>
                <a:cs typeface="Times New Roman"/>
              </a:rPr>
              <a:t>e</a:t>
            </a:r>
            <a:r>
              <a:rPr sz="1100" spc="10" dirty="0">
                <a:latin typeface="Times New Roman"/>
                <a:cs typeface="Times New Roman"/>
              </a:rPr>
              <a:t>"</a:t>
            </a:r>
            <a:r>
              <a:rPr sz="1100" spc="-60" dirty="0">
                <a:latin typeface="Times New Roman"/>
                <a:cs typeface="Times New Roman"/>
              </a:rPr>
              <a:t> </a:t>
            </a:r>
            <a:r>
              <a:rPr sz="1100" spc="-35" dirty="0">
                <a:latin typeface="Times New Roman"/>
                <a:cs typeface="Times New Roman"/>
              </a:rPr>
              <a:t>p</a:t>
            </a:r>
            <a:r>
              <a:rPr sz="1100" spc="5" dirty="0">
                <a:latin typeface="Times New Roman"/>
                <a:cs typeface="Times New Roman"/>
              </a:rPr>
              <a:t>r</a:t>
            </a:r>
            <a:r>
              <a:rPr sz="1100" spc="-35" dirty="0">
                <a:latin typeface="Times New Roman"/>
                <a:cs typeface="Times New Roman"/>
              </a:rPr>
              <a:t>o</a:t>
            </a:r>
            <a:r>
              <a:rPr sz="1100" spc="-25" dirty="0">
                <a:latin typeface="Times New Roman"/>
                <a:cs typeface="Times New Roman"/>
              </a:rPr>
              <a:t>d</a:t>
            </a:r>
            <a:r>
              <a:rPr sz="1100" spc="-35" dirty="0">
                <a:latin typeface="Times New Roman"/>
                <a:cs typeface="Times New Roman"/>
              </a:rPr>
              <a:t>u</a:t>
            </a:r>
            <a:r>
              <a:rPr sz="1100" spc="35" dirty="0">
                <a:latin typeface="Times New Roman"/>
                <a:cs typeface="Times New Roman"/>
              </a:rPr>
              <a:t>c</a:t>
            </a:r>
            <a:r>
              <a:rPr sz="1100" spc="-10" dirty="0">
                <a:latin typeface="Times New Roman"/>
                <a:cs typeface="Times New Roman"/>
              </a:rPr>
              <a:t>t</a:t>
            </a:r>
            <a:r>
              <a:rPr sz="1100" spc="5" dirty="0">
                <a:latin typeface="Times New Roman"/>
                <a:cs typeface="Times New Roman"/>
              </a:rPr>
              <a:t>s  </a:t>
            </a:r>
            <a:r>
              <a:rPr sz="1100" spc="-25" dirty="0">
                <a:latin typeface="Times New Roman"/>
                <a:cs typeface="Times New Roman"/>
              </a:rPr>
              <a:t>Saving</a:t>
            </a:r>
            <a:endParaRPr sz="1100">
              <a:latin typeface="Times New Roman"/>
              <a:cs typeface="Times New Roman"/>
            </a:endParaRPr>
          </a:p>
        </p:txBody>
      </p:sp>
      <p:graphicFrame>
        <p:nvGraphicFramePr>
          <p:cNvPr id="65" name="object 65"/>
          <p:cNvGraphicFramePr>
            <a:graphicFrameLocks noGrp="1"/>
          </p:cNvGraphicFramePr>
          <p:nvPr/>
        </p:nvGraphicFramePr>
        <p:xfrm>
          <a:off x="3433000" y="4561713"/>
          <a:ext cx="1195705" cy="96329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813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92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853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15240" algn="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225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2">
                <a:tc>
                  <a:txBody>
                    <a:bodyPr/>
                    <a:lstStyle/>
                    <a:p>
                      <a:pPr marR="14604" algn="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100" spc="-30" dirty="0">
                          <a:latin typeface="Times New Roman"/>
                          <a:cs typeface="Times New Roman"/>
                        </a:rPr>
                        <a:t>300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3810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2">
                <a:tc>
                  <a:txBody>
                    <a:bodyPr/>
                    <a:lstStyle/>
                    <a:p>
                      <a:pPr marR="10795" algn="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100" spc="-15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275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3810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2458">
                <a:tc>
                  <a:txBody>
                    <a:bodyPr/>
                    <a:lstStyle/>
                    <a:p>
                      <a:pPr marR="15240" algn="r">
                        <a:lnSpc>
                          <a:spcPts val="1305"/>
                        </a:lnSpc>
                        <a:spcBef>
                          <a:spcPts val="30"/>
                        </a:spcBef>
                      </a:pPr>
                      <a:r>
                        <a:rPr sz="1100" spc="-25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25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3810" marB="0"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5643">
                <a:tc>
                  <a:txBody>
                    <a:bodyPr/>
                    <a:lstStyle/>
                    <a:p>
                      <a:pPr marR="10795" algn="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-75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1143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6" name="object 66"/>
          <p:cNvSpPr txBox="1"/>
          <p:nvPr/>
        </p:nvSpPr>
        <p:spPr>
          <a:xfrm>
            <a:off x="5301482" y="5324801"/>
            <a:ext cx="230504" cy="1968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spc="-25" dirty="0">
                <a:latin typeface="Times New Roman"/>
                <a:cs typeface="Times New Roman"/>
              </a:rPr>
              <a:t>2</a:t>
            </a:r>
            <a:r>
              <a:rPr sz="1100" spc="-35" dirty="0">
                <a:latin typeface="Times New Roman"/>
                <a:cs typeface="Times New Roman"/>
              </a:rPr>
              <a:t>6</a:t>
            </a:r>
            <a:r>
              <a:rPr sz="1100" spc="10" dirty="0">
                <a:latin typeface="Times New Roman"/>
                <a:cs typeface="Times New Roman"/>
              </a:rPr>
              <a:t>0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6987799" y="5324801"/>
            <a:ext cx="163195" cy="1968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spc="-35" dirty="0">
                <a:latin typeface="Times New Roman"/>
                <a:cs typeface="Times New Roman"/>
              </a:rPr>
              <a:t>2</a:t>
            </a:r>
            <a:r>
              <a:rPr sz="1100" spc="10" dirty="0">
                <a:latin typeface="Times New Roman"/>
                <a:cs typeface="Times New Roman"/>
              </a:rPr>
              <a:t>5</a:t>
            </a:r>
            <a:endParaRPr sz="1100">
              <a:latin typeface="Times New Roman"/>
              <a:cs typeface="Times New Roman"/>
            </a:endParaRPr>
          </a:p>
        </p:txBody>
      </p:sp>
      <p:graphicFrame>
        <p:nvGraphicFramePr>
          <p:cNvPr id="68" name="object 68"/>
          <p:cNvGraphicFramePr>
            <a:graphicFrameLocks noGrp="1"/>
          </p:cNvGraphicFramePr>
          <p:nvPr/>
        </p:nvGraphicFramePr>
        <p:xfrm>
          <a:off x="8289988" y="4561713"/>
          <a:ext cx="1206500" cy="9683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806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99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853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15875" algn="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510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2">
                <a:tc>
                  <a:txBody>
                    <a:bodyPr/>
                    <a:lstStyle/>
                    <a:p>
                      <a:pPr marR="10795" algn="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300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3810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2">
                <a:tc>
                  <a:txBody>
                    <a:bodyPr/>
                    <a:lstStyle/>
                    <a:p>
                      <a:pPr marR="10795" algn="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100" spc="-15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275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3810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2458">
                <a:tc>
                  <a:txBody>
                    <a:bodyPr/>
                    <a:lstStyle/>
                    <a:p>
                      <a:pPr marR="15240" algn="r">
                        <a:lnSpc>
                          <a:spcPts val="1305"/>
                        </a:lnSpc>
                        <a:spcBef>
                          <a:spcPts val="30"/>
                        </a:spcBef>
                      </a:pPr>
                      <a:r>
                        <a:rPr sz="1100" spc="-25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25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3810" marB="0"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5643">
                <a:tc>
                  <a:txBody>
                    <a:bodyPr/>
                    <a:lstStyle/>
                    <a:p>
                      <a:pPr marR="10795" algn="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210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1143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9" name="object 69"/>
          <p:cNvGraphicFramePr>
            <a:graphicFrameLocks noGrp="1"/>
          </p:cNvGraphicFramePr>
          <p:nvPr/>
        </p:nvGraphicFramePr>
        <p:xfrm>
          <a:off x="1442656" y="5734060"/>
          <a:ext cx="8043545" cy="93789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958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13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92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279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8069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992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2798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8069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0992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2798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8069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0992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16553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8575">
                        <a:lnSpc>
                          <a:spcPts val="1205"/>
                        </a:lnSpc>
                      </a:pPr>
                      <a:r>
                        <a:rPr sz="1100" spc="15" dirty="0">
                          <a:latin typeface="Times New Roman"/>
                          <a:cs typeface="Times New Roman"/>
                        </a:rPr>
                        <a:t>Assets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r">
                        <a:lnSpc>
                          <a:spcPts val="1205"/>
                        </a:lnSpc>
                      </a:pP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Liabilities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9209">
                        <a:lnSpc>
                          <a:spcPts val="1205"/>
                        </a:lnSpc>
                      </a:pPr>
                      <a:r>
                        <a:rPr sz="1100" spc="15" dirty="0">
                          <a:latin typeface="Times New Roman"/>
                          <a:cs typeface="Times New Roman"/>
                        </a:rPr>
                        <a:t>Assets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r">
                        <a:lnSpc>
                          <a:spcPts val="1205"/>
                        </a:lnSpc>
                      </a:pP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Liabilities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9209">
                        <a:lnSpc>
                          <a:spcPts val="1205"/>
                        </a:lnSpc>
                      </a:pPr>
                      <a:r>
                        <a:rPr sz="1100" spc="15" dirty="0">
                          <a:latin typeface="Times New Roman"/>
                          <a:cs typeface="Times New Roman"/>
                        </a:rPr>
                        <a:t>Assets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r">
                        <a:lnSpc>
                          <a:spcPts val="1205"/>
                        </a:lnSpc>
                      </a:pP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Liabilities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9209">
                        <a:lnSpc>
                          <a:spcPts val="1205"/>
                        </a:lnSpc>
                      </a:pPr>
                      <a:r>
                        <a:rPr sz="1100" spc="15" dirty="0">
                          <a:latin typeface="Times New Roman"/>
                          <a:cs typeface="Times New Roman"/>
                        </a:rPr>
                        <a:t>Assets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2225" algn="r">
                        <a:lnSpc>
                          <a:spcPts val="1205"/>
                        </a:lnSpc>
                      </a:pP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Liabilities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1999">
                <a:tc>
                  <a:txBody>
                    <a:bodyPr/>
                    <a:lstStyle/>
                    <a:p>
                      <a:pPr marL="24130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Saving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413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100" spc="-65" dirty="0"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100" spc="10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100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sz="1100" spc="-85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sz="1100" spc="25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25" dirty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1100" spc="2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1100" spc="-95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100" spc="25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sz="1100" spc="-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100" spc="-55" dirty="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sz="1100" spc="25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100" spc="-95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n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1143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R="10795" algn="r">
                        <a:lnSpc>
                          <a:spcPct val="10000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5240" algn="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-75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1143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257175">
                        <a:lnSpc>
                          <a:spcPct val="100000"/>
                        </a:lnSpc>
                      </a:pP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210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5875" algn="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260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1143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R="10795" algn="r">
                        <a:lnSpc>
                          <a:spcPct val="10000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5875" algn="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25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1143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257175">
                        <a:lnSpc>
                          <a:spcPct val="100000"/>
                        </a:lnSpc>
                      </a:pP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210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5875" algn="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210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1143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0" name="object 70"/>
          <p:cNvSpPr txBox="1"/>
          <p:nvPr/>
        </p:nvSpPr>
        <p:spPr>
          <a:xfrm>
            <a:off x="5072888" y="1496523"/>
            <a:ext cx="1158240" cy="59626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R="3175" algn="ctr">
              <a:lnSpc>
                <a:spcPct val="100000"/>
              </a:lnSpc>
              <a:spcBef>
                <a:spcPts val="125"/>
              </a:spcBef>
            </a:pPr>
            <a:r>
              <a:rPr sz="1100" i="1" spc="15" dirty="0">
                <a:latin typeface="Times New Roman"/>
                <a:cs typeface="Times New Roman"/>
              </a:rPr>
              <a:t>Intermediary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5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tabLst>
                <a:tab pos="542925" algn="l"/>
              </a:tabLst>
            </a:pPr>
            <a:r>
              <a:rPr sz="1100" spc="20" dirty="0">
                <a:latin typeface="Times New Roman"/>
                <a:cs typeface="Times New Roman"/>
              </a:rPr>
              <a:t>Uses	</a:t>
            </a:r>
            <a:r>
              <a:rPr sz="1100" spc="10" dirty="0">
                <a:latin typeface="Times New Roman"/>
                <a:cs typeface="Times New Roman"/>
              </a:rPr>
              <a:t>Resources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6949764" y="1496523"/>
            <a:ext cx="633730" cy="1968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i="1" spc="15" dirty="0">
                <a:latin typeface="Times New Roman"/>
                <a:cs typeface="Times New Roman"/>
              </a:rPr>
              <a:t>Advertiser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8311408" y="1496523"/>
            <a:ext cx="1156970" cy="59626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R="12065" algn="ctr">
              <a:lnSpc>
                <a:spcPct val="100000"/>
              </a:lnSpc>
              <a:spcBef>
                <a:spcPts val="125"/>
              </a:spcBef>
            </a:pPr>
            <a:r>
              <a:rPr sz="1100" i="1" spc="15" dirty="0">
                <a:latin typeface="Times New Roman"/>
                <a:cs typeface="Times New Roman"/>
              </a:rPr>
              <a:t>Total</a:t>
            </a:r>
            <a:r>
              <a:rPr sz="1100" i="1" spc="-10" dirty="0">
                <a:latin typeface="Times New Roman"/>
                <a:cs typeface="Times New Roman"/>
              </a:rPr>
              <a:t> </a:t>
            </a:r>
            <a:r>
              <a:rPr sz="1100" i="1" spc="20" dirty="0">
                <a:latin typeface="Times New Roman"/>
                <a:cs typeface="Times New Roman"/>
              </a:rPr>
              <a:t>Economy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5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tabLst>
                <a:tab pos="542290" algn="l"/>
              </a:tabLst>
            </a:pPr>
            <a:r>
              <a:rPr sz="1100" spc="20" dirty="0">
                <a:latin typeface="Times New Roman"/>
                <a:cs typeface="Times New Roman"/>
              </a:rPr>
              <a:t>Uses	</a:t>
            </a:r>
            <a:r>
              <a:rPr sz="1100" spc="10" dirty="0">
                <a:latin typeface="Times New Roman"/>
                <a:cs typeface="Times New Roman"/>
              </a:rPr>
              <a:t>Resources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587762" y="2906193"/>
            <a:ext cx="629920" cy="4248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19100"/>
              </a:lnSpc>
              <a:spcBef>
                <a:spcPts val="95"/>
              </a:spcBef>
            </a:pPr>
            <a:r>
              <a:rPr sz="1100" spc="55" dirty="0">
                <a:latin typeface="Times New Roman"/>
                <a:cs typeface="Times New Roman"/>
              </a:rPr>
              <a:t>P</a:t>
            </a:r>
            <a:r>
              <a:rPr sz="1100" spc="5" dirty="0">
                <a:latin typeface="Times New Roman"/>
                <a:cs typeface="Times New Roman"/>
              </a:rPr>
              <a:t>r</a:t>
            </a:r>
            <a:r>
              <a:rPr sz="1100" spc="-35" dirty="0">
                <a:latin typeface="Times New Roman"/>
                <a:cs typeface="Times New Roman"/>
              </a:rPr>
              <a:t>od</a:t>
            </a:r>
            <a:r>
              <a:rPr sz="1100" spc="-25" dirty="0">
                <a:latin typeface="Times New Roman"/>
                <a:cs typeface="Times New Roman"/>
              </a:rPr>
              <a:t>u</a:t>
            </a:r>
            <a:r>
              <a:rPr sz="1100" spc="30" dirty="0">
                <a:latin typeface="Times New Roman"/>
                <a:cs typeface="Times New Roman"/>
              </a:rPr>
              <a:t>c</a:t>
            </a:r>
            <a:r>
              <a:rPr sz="1100" spc="-10" dirty="0">
                <a:latin typeface="Times New Roman"/>
                <a:cs typeface="Times New Roman"/>
              </a:rPr>
              <a:t>t</a:t>
            </a:r>
            <a:r>
              <a:rPr sz="1100" spc="-80" dirty="0">
                <a:latin typeface="Times New Roman"/>
                <a:cs typeface="Times New Roman"/>
              </a:rPr>
              <a:t>i</a:t>
            </a:r>
            <a:r>
              <a:rPr sz="1100" spc="-35" dirty="0">
                <a:latin typeface="Times New Roman"/>
                <a:cs typeface="Times New Roman"/>
              </a:rPr>
              <a:t>o</a:t>
            </a:r>
            <a:r>
              <a:rPr sz="1100" spc="5" dirty="0">
                <a:latin typeface="Times New Roman"/>
                <a:cs typeface="Times New Roman"/>
              </a:rPr>
              <a:t>n  </a:t>
            </a:r>
            <a:r>
              <a:rPr sz="1100" dirty="0">
                <a:latin typeface="Times New Roman"/>
                <a:cs typeface="Times New Roman"/>
              </a:rPr>
              <a:t>Account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587762" y="4714424"/>
            <a:ext cx="502920" cy="6172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marR="5080" algn="just">
              <a:lnSpc>
                <a:spcPct val="116599"/>
              </a:lnSpc>
              <a:spcBef>
                <a:spcPts val="130"/>
              </a:spcBef>
            </a:pPr>
            <a:r>
              <a:rPr sz="1100" spc="15" dirty="0">
                <a:latin typeface="Times New Roman"/>
                <a:cs typeface="Times New Roman"/>
              </a:rPr>
              <a:t>Use </a:t>
            </a:r>
            <a:r>
              <a:rPr sz="1100" spc="-10" dirty="0">
                <a:latin typeface="Times New Roman"/>
                <a:cs typeface="Times New Roman"/>
              </a:rPr>
              <a:t>of </a:t>
            </a:r>
            <a:r>
              <a:rPr sz="1100" spc="-5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Times New Roman"/>
                <a:cs typeface="Times New Roman"/>
              </a:rPr>
              <a:t>Income </a:t>
            </a:r>
            <a:r>
              <a:rPr sz="1100" spc="-5" dirty="0">
                <a:latin typeface="Times New Roman"/>
                <a:cs typeface="Times New Roman"/>
              </a:rPr>
              <a:t> </a:t>
            </a:r>
            <a:r>
              <a:rPr sz="1100" spc="20" dirty="0">
                <a:latin typeface="Times New Roman"/>
                <a:cs typeface="Times New Roman"/>
              </a:rPr>
              <a:t>A</a:t>
            </a:r>
            <a:r>
              <a:rPr sz="1100" spc="35" dirty="0">
                <a:latin typeface="Times New Roman"/>
                <a:cs typeface="Times New Roman"/>
              </a:rPr>
              <a:t>c</a:t>
            </a:r>
            <a:r>
              <a:rPr sz="1100" spc="30" dirty="0">
                <a:latin typeface="Times New Roman"/>
                <a:cs typeface="Times New Roman"/>
              </a:rPr>
              <a:t>c</a:t>
            </a:r>
            <a:r>
              <a:rPr sz="1100" spc="-35" dirty="0">
                <a:latin typeface="Times New Roman"/>
                <a:cs typeface="Times New Roman"/>
              </a:rPr>
              <a:t>o</a:t>
            </a:r>
            <a:r>
              <a:rPr sz="1100" spc="-25" dirty="0">
                <a:latin typeface="Times New Roman"/>
                <a:cs typeface="Times New Roman"/>
              </a:rPr>
              <a:t>u</a:t>
            </a:r>
            <a:r>
              <a:rPr sz="1100" spc="-35" dirty="0">
                <a:latin typeface="Times New Roman"/>
                <a:cs typeface="Times New Roman"/>
              </a:rPr>
              <a:t>n</a:t>
            </a:r>
            <a:r>
              <a:rPr sz="1100" spc="5" dirty="0">
                <a:latin typeface="Times New Roman"/>
                <a:cs typeface="Times New Roman"/>
              </a:rPr>
              <a:t>t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587762" y="6172163"/>
            <a:ext cx="426720" cy="1968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spc="-10" dirty="0">
                <a:latin typeface="Times New Roman"/>
                <a:cs typeface="Times New Roman"/>
              </a:rPr>
              <a:t>Capital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3692148" y="1496537"/>
            <a:ext cx="668655" cy="1968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i="1" spc="30" dirty="0">
                <a:latin typeface="Times New Roman"/>
                <a:cs typeface="Times New Roman"/>
              </a:rPr>
              <a:t>H</a:t>
            </a:r>
            <a:r>
              <a:rPr sz="1100" i="1" spc="45" dirty="0">
                <a:latin typeface="Times New Roman"/>
                <a:cs typeface="Times New Roman"/>
              </a:rPr>
              <a:t>ou</a:t>
            </a:r>
            <a:r>
              <a:rPr sz="1100" i="1" spc="15" dirty="0">
                <a:latin typeface="Times New Roman"/>
                <a:cs typeface="Times New Roman"/>
              </a:rPr>
              <a:t>s</a:t>
            </a:r>
            <a:r>
              <a:rPr sz="1100" i="1" spc="30" dirty="0">
                <a:latin typeface="Times New Roman"/>
                <a:cs typeface="Times New Roman"/>
              </a:rPr>
              <a:t>e</a:t>
            </a:r>
            <a:r>
              <a:rPr sz="1100" i="1" spc="45" dirty="0">
                <a:latin typeface="Times New Roman"/>
                <a:cs typeface="Times New Roman"/>
              </a:rPr>
              <a:t>ho</a:t>
            </a:r>
            <a:r>
              <a:rPr sz="1100" i="1" spc="-10" dirty="0">
                <a:latin typeface="Times New Roman"/>
                <a:cs typeface="Times New Roman"/>
              </a:rPr>
              <a:t>l</a:t>
            </a:r>
            <a:r>
              <a:rPr sz="1100" i="1" spc="10" dirty="0">
                <a:latin typeface="Times New Roman"/>
                <a:cs typeface="Times New Roman"/>
              </a:rPr>
              <a:t>d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731011"/>
            <a:ext cx="4373880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200" spc="-15" dirty="0">
                <a:solidFill>
                  <a:srgbClr val="FF0000"/>
                </a:solidFill>
              </a:rPr>
              <a:t>Satellite</a:t>
            </a:r>
            <a:r>
              <a:rPr sz="3200" spc="5" dirty="0">
                <a:solidFill>
                  <a:srgbClr val="FF0000"/>
                </a:solidFill>
              </a:rPr>
              <a:t> </a:t>
            </a:r>
            <a:r>
              <a:rPr sz="3200" spc="-10" dirty="0">
                <a:solidFill>
                  <a:srgbClr val="FF0000"/>
                </a:solidFill>
              </a:rPr>
              <a:t>Account: Baseline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6692148" y="1895755"/>
            <a:ext cx="309880" cy="1968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spc="30" dirty="0">
                <a:latin typeface="Times New Roman"/>
                <a:cs typeface="Times New Roman"/>
              </a:rPr>
              <a:t>U</a:t>
            </a:r>
            <a:r>
              <a:rPr sz="1100" spc="15" dirty="0">
                <a:latin typeface="Times New Roman"/>
                <a:cs typeface="Times New Roman"/>
              </a:rPr>
              <a:t>s</a:t>
            </a:r>
            <a:r>
              <a:rPr sz="1100" spc="30" dirty="0">
                <a:latin typeface="Times New Roman"/>
                <a:cs typeface="Times New Roman"/>
              </a:rPr>
              <a:t>e</a:t>
            </a:r>
            <a:r>
              <a:rPr sz="1100" spc="5" dirty="0">
                <a:latin typeface="Times New Roman"/>
                <a:cs typeface="Times New Roman"/>
              </a:rPr>
              <a:t>s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235400" y="1895755"/>
            <a:ext cx="614680" cy="1968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spc="10" dirty="0">
                <a:latin typeface="Times New Roman"/>
                <a:cs typeface="Times New Roman"/>
              </a:rPr>
              <a:t>R</a:t>
            </a:r>
            <a:r>
              <a:rPr sz="1100" spc="30" dirty="0">
                <a:latin typeface="Times New Roman"/>
                <a:cs typeface="Times New Roman"/>
              </a:rPr>
              <a:t>e</a:t>
            </a:r>
            <a:r>
              <a:rPr sz="1100" spc="15" dirty="0">
                <a:latin typeface="Times New Roman"/>
                <a:cs typeface="Times New Roman"/>
              </a:rPr>
              <a:t>s</a:t>
            </a:r>
            <a:r>
              <a:rPr sz="1100" spc="-25" dirty="0">
                <a:latin typeface="Times New Roman"/>
                <a:cs typeface="Times New Roman"/>
              </a:rPr>
              <a:t>o</a:t>
            </a:r>
            <a:r>
              <a:rPr sz="1100" spc="-35" dirty="0">
                <a:latin typeface="Times New Roman"/>
                <a:cs typeface="Times New Roman"/>
              </a:rPr>
              <a:t>u</a:t>
            </a:r>
            <a:r>
              <a:rPr sz="1100" spc="5" dirty="0">
                <a:latin typeface="Times New Roman"/>
                <a:cs typeface="Times New Roman"/>
              </a:rPr>
              <a:t>r</a:t>
            </a:r>
            <a:r>
              <a:rPr sz="1100" spc="30" dirty="0">
                <a:latin typeface="Times New Roman"/>
                <a:cs typeface="Times New Roman"/>
              </a:rPr>
              <a:t>c</a:t>
            </a:r>
            <a:r>
              <a:rPr sz="1100" spc="35" dirty="0">
                <a:latin typeface="Times New Roman"/>
                <a:cs typeface="Times New Roman"/>
              </a:rPr>
              <a:t>e</a:t>
            </a:r>
            <a:r>
              <a:rPr sz="1100" spc="5" dirty="0">
                <a:latin typeface="Times New Roman"/>
                <a:cs typeface="Times New Roman"/>
              </a:rPr>
              <a:t>s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625596" y="2086258"/>
            <a:ext cx="230504" cy="1968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spc="-25" dirty="0">
                <a:latin typeface="Times New Roman"/>
                <a:cs typeface="Times New Roman"/>
              </a:rPr>
              <a:t>2</a:t>
            </a:r>
            <a:r>
              <a:rPr sz="1100" spc="-35" dirty="0">
                <a:latin typeface="Times New Roman"/>
                <a:cs typeface="Times New Roman"/>
              </a:rPr>
              <a:t>7</a:t>
            </a:r>
            <a:r>
              <a:rPr sz="1100" spc="10" dirty="0">
                <a:latin typeface="Times New Roman"/>
                <a:cs typeface="Times New Roman"/>
              </a:rPr>
              <a:t>5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454150" y="2067173"/>
            <a:ext cx="1338580" cy="406400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sz="1100" spc="-20" dirty="0">
                <a:latin typeface="Times New Roman"/>
                <a:cs typeface="Times New Roman"/>
              </a:rPr>
              <a:t>Output</a:t>
            </a:r>
            <a:endParaRPr sz="1100">
              <a:latin typeface="Times New Roman"/>
              <a:cs typeface="Times New Roman"/>
            </a:endParaRPr>
          </a:p>
          <a:p>
            <a:pPr marL="97790">
              <a:lnSpc>
                <a:spcPct val="100000"/>
              </a:lnSpc>
              <a:spcBef>
                <a:spcPts val="180"/>
              </a:spcBef>
            </a:pPr>
            <a:r>
              <a:rPr sz="1100" spc="-10" dirty="0">
                <a:latin typeface="Times New Roman"/>
                <a:cs typeface="Times New Roman"/>
              </a:rPr>
              <a:t>Predictive</a:t>
            </a:r>
            <a:r>
              <a:rPr sz="1100" spc="25" dirty="0">
                <a:latin typeface="Times New Roman"/>
                <a:cs typeface="Times New Roman"/>
              </a:rPr>
              <a:t> </a:t>
            </a:r>
            <a:r>
              <a:rPr sz="1100" spc="20" dirty="0">
                <a:latin typeface="Times New Roman"/>
                <a:cs typeface="Times New Roman"/>
              </a:rPr>
              <a:t>ad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services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447800" y="2467355"/>
            <a:ext cx="2000250" cy="200025"/>
          </a:xfrm>
          <a:prstGeom prst="rect">
            <a:avLst/>
          </a:prstGeom>
          <a:solidFill>
            <a:srgbClr val="F4B084"/>
          </a:solidFill>
        </p:spPr>
        <p:txBody>
          <a:bodyPr vert="horz" wrap="square" lIns="0" tIns="15875" rIns="0" bIns="0" rtlCol="0">
            <a:spAutoFit/>
          </a:bodyPr>
          <a:lstStyle/>
          <a:p>
            <a:pPr marL="104139">
              <a:lnSpc>
                <a:spcPct val="100000"/>
              </a:lnSpc>
              <a:spcBef>
                <a:spcPts val="125"/>
              </a:spcBef>
            </a:pPr>
            <a:r>
              <a:rPr sz="1100" spc="-75" dirty="0">
                <a:latin typeface="Times New Roman"/>
                <a:cs typeface="Times New Roman"/>
              </a:rPr>
              <a:t>"</a:t>
            </a:r>
            <a:r>
              <a:rPr sz="1100" spc="-20" dirty="0">
                <a:latin typeface="Times New Roman"/>
                <a:cs typeface="Times New Roman"/>
              </a:rPr>
              <a:t>F</a:t>
            </a:r>
            <a:r>
              <a:rPr sz="1100" dirty="0">
                <a:latin typeface="Times New Roman"/>
                <a:cs typeface="Times New Roman"/>
              </a:rPr>
              <a:t>r</a:t>
            </a:r>
            <a:r>
              <a:rPr sz="1100" spc="35" dirty="0">
                <a:latin typeface="Times New Roman"/>
                <a:cs typeface="Times New Roman"/>
              </a:rPr>
              <a:t>e</a:t>
            </a:r>
            <a:r>
              <a:rPr sz="1100" spc="30" dirty="0">
                <a:latin typeface="Times New Roman"/>
                <a:cs typeface="Times New Roman"/>
              </a:rPr>
              <a:t>e</a:t>
            </a:r>
            <a:r>
              <a:rPr sz="1100" spc="10" dirty="0">
                <a:latin typeface="Times New Roman"/>
                <a:cs typeface="Times New Roman"/>
              </a:rPr>
              <a:t>"</a:t>
            </a:r>
            <a:r>
              <a:rPr sz="1100" spc="-60" dirty="0">
                <a:latin typeface="Times New Roman"/>
                <a:cs typeface="Times New Roman"/>
              </a:rPr>
              <a:t> </a:t>
            </a:r>
            <a:r>
              <a:rPr sz="1100" spc="-35" dirty="0">
                <a:latin typeface="Times New Roman"/>
                <a:cs typeface="Times New Roman"/>
              </a:rPr>
              <a:t>p</a:t>
            </a:r>
            <a:r>
              <a:rPr sz="1100" spc="5" dirty="0">
                <a:latin typeface="Times New Roman"/>
                <a:cs typeface="Times New Roman"/>
              </a:rPr>
              <a:t>r</a:t>
            </a:r>
            <a:r>
              <a:rPr sz="1100" spc="-35" dirty="0">
                <a:latin typeface="Times New Roman"/>
                <a:cs typeface="Times New Roman"/>
              </a:rPr>
              <a:t>o</a:t>
            </a:r>
            <a:r>
              <a:rPr sz="1100" spc="-25" dirty="0">
                <a:latin typeface="Times New Roman"/>
                <a:cs typeface="Times New Roman"/>
              </a:rPr>
              <a:t>d</a:t>
            </a:r>
            <a:r>
              <a:rPr sz="1100" spc="-35" dirty="0">
                <a:latin typeface="Times New Roman"/>
                <a:cs typeface="Times New Roman"/>
              </a:rPr>
              <a:t>u</a:t>
            </a:r>
            <a:r>
              <a:rPr sz="1100" spc="35" dirty="0">
                <a:latin typeface="Times New Roman"/>
                <a:cs typeface="Times New Roman"/>
              </a:rPr>
              <a:t>c</a:t>
            </a:r>
            <a:r>
              <a:rPr sz="1100" spc="-10" dirty="0">
                <a:latin typeface="Times New Roman"/>
                <a:cs typeface="Times New Roman"/>
              </a:rPr>
              <a:t>t</a:t>
            </a:r>
            <a:r>
              <a:rPr sz="1100" spc="5" dirty="0">
                <a:latin typeface="Times New Roman"/>
                <a:cs typeface="Times New Roman"/>
              </a:rPr>
              <a:t>s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539494" y="2638681"/>
            <a:ext cx="1492885" cy="406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13599"/>
              </a:lnSpc>
              <a:spcBef>
                <a:spcPts val="95"/>
              </a:spcBef>
            </a:pPr>
            <a:r>
              <a:rPr sz="1100" spc="5" dirty="0">
                <a:latin typeface="Times New Roman"/>
                <a:cs typeface="Times New Roman"/>
              </a:rPr>
              <a:t>Software </a:t>
            </a:r>
            <a:r>
              <a:rPr sz="1100" spc="-10" dirty="0">
                <a:latin typeface="Times New Roman"/>
                <a:cs typeface="Times New Roman"/>
              </a:rPr>
              <a:t>(platform </a:t>
            </a:r>
            <a:r>
              <a:rPr sz="1100" spc="15" dirty="0">
                <a:latin typeface="Times New Roman"/>
                <a:cs typeface="Times New Roman"/>
              </a:rPr>
              <a:t>asset) </a:t>
            </a:r>
            <a:r>
              <a:rPr sz="1100" spc="-260" dirty="0">
                <a:latin typeface="Times New Roman"/>
                <a:cs typeface="Times New Roman"/>
              </a:rPr>
              <a:t> </a:t>
            </a:r>
            <a:r>
              <a:rPr sz="1100" spc="5" dirty="0">
                <a:latin typeface="Times New Roman"/>
                <a:cs typeface="Times New Roman"/>
              </a:rPr>
              <a:t>Software</a:t>
            </a:r>
            <a:r>
              <a:rPr sz="1100" spc="20" dirty="0">
                <a:latin typeface="Times New Roman"/>
                <a:cs typeface="Times New Roman"/>
              </a:rPr>
              <a:t> </a:t>
            </a:r>
            <a:r>
              <a:rPr sz="1100" spc="5" dirty="0">
                <a:latin typeface="Times New Roman"/>
                <a:cs typeface="Times New Roman"/>
              </a:rPr>
              <a:t>(database</a:t>
            </a:r>
            <a:r>
              <a:rPr sz="1100" spc="25" dirty="0">
                <a:latin typeface="Times New Roman"/>
                <a:cs typeface="Times New Roman"/>
              </a:rPr>
              <a:t> </a:t>
            </a:r>
            <a:r>
              <a:rPr sz="1100" spc="15" dirty="0">
                <a:latin typeface="Times New Roman"/>
                <a:cs typeface="Times New Roman"/>
              </a:rPr>
              <a:t>asset)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447800" y="3038855"/>
            <a:ext cx="2000250" cy="200025"/>
          </a:xfrm>
          <a:prstGeom prst="rect">
            <a:avLst/>
          </a:prstGeom>
          <a:solidFill>
            <a:srgbClr val="FFD965"/>
          </a:solidFill>
        </p:spPr>
        <p:txBody>
          <a:bodyPr vert="horz" wrap="square" lIns="0" tIns="15875" rIns="0" bIns="0" rtlCol="0">
            <a:spAutoFit/>
          </a:bodyPr>
          <a:lstStyle/>
          <a:p>
            <a:pPr marL="104139">
              <a:lnSpc>
                <a:spcPct val="100000"/>
              </a:lnSpc>
              <a:spcBef>
                <a:spcPts val="125"/>
              </a:spcBef>
            </a:pPr>
            <a:r>
              <a:rPr sz="1100" spc="-5" dirty="0">
                <a:latin typeface="Times New Roman"/>
                <a:cs typeface="Times New Roman"/>
              </a:rPr>
              <a:t>Advertised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Times New Roman"/>
                <a:cs typeface="Times New Roman"/>
              </a:rPr>
              <a:t>product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152893" y="3038855"/>
            <a:ext cx="714375" cy="200025"/>
          </a:xfrm>
          <a:prstGeom prst="rect">
            <a:avLst/>
          </a:prstGeom>
          <a:solidFill>
            <a:srgbClr val="FFD965"/>
          </a:solidFill>
        </p:spPr>
        <p:txBody>
          <a:bodyPr vert="horz" wrap="square" lIns="0" tIns="15875" rIns="0" bIns="0" rtlCol="0">
            <a:spAutoFit/>
          </a:bodyPr>
          <a:lstStyle/>
          <a:p>
            <a:pPr marR="15875" algn="r">
              <a:lnSpc>
                <a:spcPct val="100000"/>
              </a:lnSpc>
              <a:spcBef>
                <a:spcPts val="125"/>
              </a:spcBef>
            </a:pPr>
            <a:r>
              <a:rPr sz="1100" spc="-15" dirty="0">
                <a:solidFill>
                  <a:srgbClr val="7F7F7F"/>
                </a:solidFill>
                <a:latin typeface="Times New Roman"/>
                <a:cs typeface="Times New Roman"/>
              </a:rPr>
              <a:t>275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920736" y="3400691"/>
            <a:ext cx="230504" cy="406400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sz="1100" spc="-25" dirty="0">
                <a:latin typeface="Times New Roman"/>
                <a:cs typeface="Times New Roman"/>
              </a:rPr>
              <a:t>2</a:t>
            </a:r>
            <a:r>
              <a:rPr sz="1100" spc="-35" dirty="0">
                <a:latin typeface="Times New Roman"/>
                <a:cs typeface="Times New Roman"/>
              </a:rPr>
              <a:t>5</a:t>
            </a:r>
            <a:r>
              <a:rPr sz="1100" spc="10" dirty="0">
                <a:latin typeface="Times New Roman"/>
                <a:cs typeface="Times New Roman"/>
              </a:rPr>
              <a:t>0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sz="1100" spc="-25" dirty="0">
                <a:solidFill>
                  <a:srgbClr val="7F7F7F"/>
                </a:solidFill>
                <a:latin typeface="Times New Roman"/>
                <a:cs typeface="Times New Roman"/>
              </a:rPr>
              <a:t>2</a:t>
            </a:r>
            <a:r>
              <a:rPr sz="1100" spc="-35" dirty="0">
                <a:solidFill>
                  <a:srgbClr val="7F7F7F"/>
                </a:solidFill>
                <a:latin typeface="Times New Roman"/>
                <a:cs typeface="Times New Roman"/>
              </a:rPr>
              <a:t>5</a:t>
            </a:r>
            <a:r>
              <a:rPr sz="1100" spc="10" dirty="0">
                <a:solidFill>
                  <a:srgbClr val="7F7F7F"/>
                </a:solidFill>
                <a:latin typeface="Times New Roman"/>
                <a:cs typeface="Times New Roman"/>
              </a:rPr>
              <a:t>0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454150" y="3210188"/>
            <a:ext cx="1468755" cy="9785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85090">
              <a:lnSpc>
                <a:spcPct val="113599"/>
              </a:lnSpc>
              <a:spcBef>
                <a:spcPts val="95"/>
              </a:spcBef>
            </a:pPr>
            <a:r>
              <a:rPr sz="1100" spc="-75" dirty="0">
                <a:latin typeface="Times New Roman"/>
                <a:cs typeface="Times New Roman"/>
              </a:rPr>
              <a:t>"</a:t>
            </a:r>
            <a:r>
              <a:rPr sz="1100" spc="-20" dirty="0">
                <a:latin typeface="Times New Roman"/>
                <a:cs typeface="Times New Roman"/>
              </a:rPr>
              <a:t>F</a:t>
            </a:r>
            <a:r>
              <a:rPr sz="1100" dirty="0">
                <a:latin typeface="Times New Roman"/>
                <a:cs typeface="Times New Roman"/>
              </a:rPr>
              <a:t>r</a:t>
            </a:r>
            <a:r>
              <a:rPr sz="1100" spc="35" dirty="0">
                <a:latin typeface="Times New Roman"/>
                <a:cs typeface="Times New Roman"/>
              </a:rPr>
              <a:t>e</a:t>
            </a:r>
            <a:r>
              <a:rPr sz="1100" spc="30" dirty="0">
                <a:latin typeface="Times New Roman"/>
                <a:cs typeface="Times New Roman"/>
              </a:rPr>
              <a:t>e</a:t>
            </a:r>
            <a:r>
              <a:rPr sz="1100" spc="10" dirty="0">
                <a:latin typeface="Times New Roman"/>
                <a:cs typeface="Times New Roman"/>
              </a:rPr>
              <a:t>"</a:t>
            </a:r>
            <a:r>
              <a:rPr sz="1100" spc="-60" dirty="0">
                <a:latin typeface="Times New Roman"/>
                <a:cs typeface="Times New Roman"/>
              </a:rPr>
              <a:t> </a:t>
            </a:r>
            <a:r>
              <a:rPr sz="1100" spc="-35" dirty="0">
                <a:latin typeface="Times New Roman"/>
                <a:cs typeface="Times New Roman"/>
              </a:rPr>
              <a:t>p</a:t>
            </a:r>
            <a:r>
              <a:rPr sz="1100" spc="5" dirty="0">
                <a:latin typeface="Times New Roman"/>
                <a:cs typeface="Times New Roman"/>
              </a:rPr>
              <a:t>r</a:t>
            </a:r>
            <a:r>
              <a:rPr sz="1100" spc="-35" dirty="0">
                <a:latin typeface="Times New Roman"/>
                <a:cs typeface="Times New Roman"/>
              </a:rPr>
              <a:t>o</a:t>
            </a:r>
            <a:r>
              <a:rPr sz="1100" spc="-25" dirty="0">
                <a:latin typeface="Times New Roman"/>
                <a:cs typeface="Times New Roman"/>
              </a:rPr>
              <a:t>d</a:t>
            </a:r>
            <a:r>
              <a:rPr sz="1100" spc="-35" dirty="0">
                <a:latin typeface="Times New Roman"/>
                <a:cs typeface="Times New Roman"/>
              </a:rPr>
              <a:t>u</a:t>
            </a:r>
            <a:r>
              <a:rPr sz="1100" spc="35" dirty="0">
                <a:latin typeface="Times New Roman"/>
                <a:cs typeface="Times New Roman"/>
              </a:rPr>
              <a:t>c</a:t>
            </a:r>
            <a:r>
              <a:rPr sz="1100" spc="-10" dirty="0">
                <a:latin typeface="Times New Roman"/>
                <a:cs typeface="Times New Roman"/>
              </a:rPr>
              <a:t>t</a:t>
            </a:r>
            <a:r>
              <a:rPr sz="1100" spc="5" dirty="0">
                <a:latin typeface="Times New Roman"/>
                <a:cs typeface="Times New Roman"/>
              </a:rPr>
              <a:t>s  </a:t>
            </a:r>
            <a:r>
              <a:rPr sz="1100" spc="-10" dirty="0">
                <a:latin typeface="Times New Roman"/>
                <a:cs typeface="Times New Roman"/>
              </a:rPr>
              <a:t>Intermediate</a:t>
            </a:r>
            <a:r>
              <a:rPr sz="1100" spc="35" dirty="0">
                <a:latin typeface="Times New Roman"/>
                <a:cs typeface="Times New Roman"/>
              </a:rPr>
              <a:t> </a:t>
            </a:r>
            <a:r>
              <a:rPr sz="1100" spc="-20" dirty="0">
                <a:latin typeface="Times New Roman"/>
                <a:cs typeface="Times New Roman"/>
              </a:rPr>
              <a:t>consumption</a:t>
            </a:r>
            <a:endParaRPr sz="1100">
              <a:latin typeface="Times New Roman"/>
              <a:cs typeface="Times New Roman"/>
            </a:endParaRPr>
          </a:p>
          <a:p>
            <a:pPr marL="97790" marR="134620">
              <a:lnSpc>
                <a:spcPct val="113599"/>
              </a:lnSpc>
            </a:pPr>
            <a:r>
              <a:rPr sz="1100" spc="-10" dirty="0">
                <a:latin typeface="Times New Roman"/>
                <a:cs typeface="Times New Roman"/>
              </a:rPr>
              <a:t>Predictive </a:t>
            </a:r>
            <a:r>
              <a:rPr sz="1100" spc="20" dirty="0">
                <a:latin typeface="Times New Roman"/>
                <a:cs typeface="Times New Roman"/>
              </a:rPr>
              <a:t>ad </a:t>
            </a:r>
            <a:r>
              <a:rPr sz="1100" dirty="0">
                <a:latin typeface="Times New Roman"/>
                <a:cs typeface="Times New Roman"/>
              </a:rPr>
              <a:t>services </a:t>
            </a:r>
            <a:r>
              <a:rPr sz="1100" spc="-260" dirty="0">
                <a:latin typeface="Times New Roman"/>
                <a:cs typeface="Times New Roman"/>
              </a:rPr>
              <a:t> </a:t>
            </a:r>
            <a:r>
              <a:rPr sz="1100" spc="-75" dirty="0">
                <a:latin typeface="Times New Roman"/>
                <a:cs typeface="Times New Roman"/>
              </a:rPr>
              <a:t>"</a:t>
            </a:r>
            <a:r>
              <a:rPr sz="1100" spc="-20" dirty="0">
                <a:latin typeface="Times New Roman"/>
                <a:cs typeface="Times New Roman"/>
              </a:rPr>
              <a:t>F</a:t>
            </a:r>
            <a:r>
              <a:rPr sz="1100" dirty="0">
                <a:latin typeface="Times New Roman"/>
                <a:cs typeface="Times New Roman"/>
              </a:rPr>
              <a:t>r</a:t>
            </a:r>
            <a:r>
              <a:rPr sz="1100" spc="35" dirty="0">
                <a:latin typeface="Times New Roman"/>
                <a:cs typeface="Times New Roman"/>
              </a:rPr>
              <a:t>e</a:t>
            </a:r>
            <a:r>
              <a:rPr sz="1100" spc="30" dirty="0">
                <a:latin typeface="Times New Roman"/>
                <a:cs typeface="Times New Roman"/>
              </a:rPr>
              <a:t>e</a:t>
            </a:r>
            <a:r>
              <a:rPr sz="1100" spc="10" dirty="0">
                <a:latin typeface="Times New Roman"/>
                <a:cs typeface="Times New Roman"/>
              </a:rPr>
              <a:t>"</a:t>
            </a:r>
            <a:r>
              <a:rPr sz="1100" spc="-60" dirty="0">
                <a:latin typeface="Times New Roman"/>
                <a:cs typeface="Times New Roman"/>
              </a:rPr>
              <a:t> </a:t>
            </a:r>
            <a:r>
              <a:rPr sz="1100" spc="-35" dirty="0">
                <a:latin typeface="Times New Roman"/>
                <a:cs typeface="Times New Roman"/>
              </a:rPr>
              <a:t>p</a:t>
            </a:r>
            <a:r>
              <a:rPr sz="1100" spc="5" dirty="0">
                <a:latin typeface="Times New Roman"/>
                <a:cs typeface="Times New Roman"/>
              </a:rPr>
              <a:t>r</a:t>
            </a:r>
            <a:r>
              <a:rPr sz="1100" spc="-35" dirty="0">
                <a:latin typeface="Times New Roman"/>
                <a:cs typeface="Times New Roman"/>
              </a:rPr>
              <a:t>o</a:t>
            </a:r>
            <a:r>
              <a:rPr sz="1100" spc="-25" dirty="0">
                <a:latin typeface="Times New Roman"/>
                <a:cs typeface="Times New Roman"/>
              </a:rPr>
              <a:t>d</a:t>
            </a:r>
            <a:r>
              <a:rPr sz="1100" spc="-35" dirty="0">
                <a:latin typeface="Times New Roman"/>
                <a:cs typeface="Times New Roman"/>
              </a:rPr>
              <a:t>u</a:t>
            </a:r>
            <a:r>
              <a:rPr sz="1100" spc="35" dirty="0">
                <a:latin typeface="Times New Roman"/>
                <a:cs typeface="Times New Roman"/>
              </a:rPr>
              <a:t>c</a:t>
            </a:r>
            <a:r>
              <a:rPr sz="1100" spc="-10" dirty="0">
                <a:latin typeface="Times New Roman"/>
                <a:cs typeface="Times New Roman"/>
              </a:rPr>
              <a:t>t</a:t>
            </a:r>
            <a:r>
              <a:rPr sz="1100" spc="5" dirty="0">
                <a:latin typeface="Times New Roman"/>
                <a:cs typeface="Times New Roman"/>
              </a:rPr>
              <a:t>s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sz="1100" dirty="0">
                <a:latin typeface="Times New Roman"/>
                <a:cs typeface="Times New Roman"/>
              </a:rPr>
              <a:t>Value-added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3438144" y="1686305"/>
            <a:ext cx="1190625" cy="28575"/>
          </a:xfrm>
          <a:custGeom>
            <a:avLst/>
            <a:gdLst/>
            <a:ahLst/>
            <a:cxnLst/>
            <a:rect l="l" t="t" r="r" b="b"/>
            <a:pathLst>
              <a:path w="1190625" h="28575">
                <a:moveTo>
                  <a:pt x="1190244" y="28193"/>
                </a:moveTo>
                <a:lnTo>
                  <a:pt x="1190244" y="0"/>
                </a:lnTo>
                <a:lnTo>
                  <a:pt x="0" y="0"/>
                </a:lnTo>
                <a:lnTo>
                  <a:pt x="0" y="28193"/>
                </a:lnTo>
                <a:lnTo>
                  <a:pt x="1190244" y="28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057394" y="1686305"/>
            <a:ext cx="1190625" cy="28575"/>
          </a:xfrm>
          <a:custGeom>
            <a:avLst/>
            <a:gdLst/>
            <a:ahLst/>
            <a:cxnLst/>
            <a:rect l="l" t="t" r="r" b="b"/>
            <a:pathLst>
              <a:path w="1190625" h="28575">
                <a:moveTo>
                  <a:pt x="1190244" y="28193"/>
                </a:moveTo>
                <a:lnTo>
                  <a:pt x="1190244" y="0"/>
                </a:lnTo>
                <a:lnTo>
                  <a:pt x="0" y="0"/>
                </a:lnTo>
                <a:lnTo>
                  <a:pt x="0" y="28193"/>
                </a:lnTo>
                <a:lnTo>
                  <a:pt x="1190244" y="28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676643" y="1686305"/>
            <a:ext cx="1190625" cy="28575"/>
          </a:xfrm>
          <a:custGeom>
            <a:avLst/>
            <a:gdLst/>
            <a:ahLst/>
            <a:cxnLst/>
            <a:rect l="l" t="t" r="r" b="b"/>
            <a:pathLst>
              <a:path w="1190625" h="28575">
                <a:moveTo>
                  <a:pt x="1190244" y="28193"/>
                </a:moveTo>
                <a:lnTo>
                  <a:pt x="1190244" y="0"/>
                </a:lnTo>
                <a:lnTo>
                  <a:pt x="0" y="0"/>
                </a:lnTo>
                <a:lnTo>
                  <a:pt x="0" y="28193"/>
                </a:lnTo>
                <a:lnTo>
                  <a:pt x="1190244" y="28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6" name="object 16"/>
          <p:cNvGrpSpPr/>
          <p:nvPr/>
        </p:nvGrpSpPr>
        <p:grpSpPr>
          <a:xfrm>
            <a:off x="1437513" y="2085594"/>
            <a:ext cx="10795" cy="2105660"/>
            <a:chOff x="1437513" y="2085594"/>
            <a:chExt cx="10795" cy="2105660"/>
          </a:xfrm>
        </p:grpSpPr>
        <p:sp>
          <p:nvSpPr>
            <p:cNvPr id="17" name="object 17"/>
            <p:cNvSpPr/>
            <p:nvPr/>
          </p:nvSpPr>
          <p:spPr>
            <a:xfrm>
              <a:off x="1437894" y="2085594"/>
              <a:ext cx="0" cy="2105025"/>
            </a:xfrm>
            <a:custGeom>
              <a:avLst/>
              <a:gdLst/>
              <a:ahLst/>
              <a:cxnLst/>
              <a:rect l="l" t="t" r="r" b="b"/>
              <a:pathLst>
                <a:path h="2105025">
                  <a:moveTo>
                    <a:pt x="0" y="0"/>
                  </a:moveTo>
                  <a:lnTo>
                    <a:pt x="0" y="2104644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437894" y="2086356"/>
              <a:ext cx="10160" cy="2105025"/>
            </a:xfrm>
            <a:custGeom>
              <a:avLst/>
              <a:gdLst/>
              <a:ahLst/>
              <a:cxnLst/>
              <a:rect l="l" t="t" r="r" b="b"/>
              <a:pathLst>
                <a:path w="10159" h="2105025">
                  <a:moveTo>
                    <a:pt x="9906" y="2104644"/>
                  </a:moveTo>
                  <a:lnTo>
                    <a:pt x="9906" y="0"/>
                  </a:lnTo>
                  <a:lnTo>
                    <a:pt x="0" y="0"/>
                  </a:lnTo>
                  <a:lnTo>
                    <a:pt x="0" y="2104644"/>
                  </a:lnTo>
                  <a:lnTo>
                    <a:pt x="9906" y="2104644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9" name="object 19"/>
          <p:cNvGrpSpPr/>
          <p:nvPr/>
        </p:nvGrpSpPr>
        <p:grpSpPr>
          <a:xfrm>
            <a:off x="6675881" y="2085213"/>
            <a:ext cx="1191260" cy="2106295"/>
            <a:chOff x="6675881" y="2085213"/>
            <a:chExt cx="1191260" cy="2106295"/>
          </a:xfrm>
        </p:grpSpPr>
        <p:sp>
          <p:nvSpPr>
            <p:cNvPr id="20" name="object 20"/>
            <p:cNvSpPr/>
            <p:nvPr/>
          </p:nvSpPr>
          <p:spPr>
            <a:xfrm>
              <a:off x="6675881" y="2085594"/>
              <a:ext cx="1191260" cy="0"/>
            </a:xfrm>
            <a:custGeom>
              <a:avLst/>
              <a:gdLst/>
              <a:ahLst/>
              <a:cxnLst/>
              <a:rect l="l" t="t" r="r" b="b"/>
              <a:pathLst>
                <a:path w="1191259">
                  <a:moveTo>
                    <a:pt x="0" y="0"/>
                  </a:moveTo>
                  <a:lnTo>
                    <a:pt x="1191006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6676643" y="2086356"/>
              <a:ext cx="1190625" cy="9525"/>
            </a:xfrm>
            <a:custGeom>
              <a:avLst/>
              <a:gdLst/>
              <a:ahLst/>
              <a:cxnLst/>
              <a:rect l="l" t="t" r="r" b="b"/>
              <a:pathLst>
                <a:path w="1190625" h="9525">
                  <a:moveTo>
                    <a:pt x="1190244" y="9143"/>
                  </a:moveTo>
                  <a:lnTo>
                    <a:pt x="1190244" y="0"/>
                  </a:lnTo>
                  <a:lnTo>
                    <a:pt x="0" y="0"/>
                  </a:lnTo>
                  <a:lnTo>
                    <a:pt x="0" y="9143"/>
                  </a:lnTo>
                  <a:lnTo>
                    <a:pt x="1190244" y="9143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6675881" y="3990594"/>
              <a:ext cx="1191260" cy="0"/>
            </a:xfrm>
            <a:custGeom>
              <a:avLst/>
              <a:gdLst/>
              <a:ahLst/>
              <a:cxnLst/>
              <a:rect l="l" t="t" r="r" b="b"/>
              <a:pathLst>
                <a:path w="1191259">
                  <a:moveTo>
                    <a:pt x="0" y="0"/>
                  </a:moveTo>
                  <a:lnTo>
                    <a:pt x="1191006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6676643" y="3990594"/>
              <a:ext cx="1190625" cy="10160"/>
            </a:xfrm>
            <a:custGeom>
              <a:avLst/>
              <a:gdLst/>
              <a:ahLst/>
              <a:cxnLst/>
              <a:rect l="l" t="t" r="r" b="b"/>
              <a:pathLst>
                <a:path w="1190625" h="10160">
                  <a:moveTo>
                    <a:pt x="1190244" y="9905"/>
                  </a:moveTo>
                  <a:lnTo>
                    <a:pt x="1190244" y="0"/>
                  </a:lnTo>
                  <a:lnTo>
                    <a:pt x="0" y="0"/>
                  </a:lnTo>
                  <a:lnTo>
                    <a:pt x="0" y="9905"/>
                  </a:lnTo>
                  <a:lnTo>
                    <a:pt x="1190244" y="9905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7152131" y="2095500"/>
              <a:ext cx="0" cy="2094864"/>
            </a:xfrm>
            <a:custGeom>
              <a:avLst/>
              <a:gdLst/>
              <a:ahLst/>
              <a:cxnLst/>
              <a:rect l="l" t="t" r="r" b="b"/>
              <a:pathLst>
                <a:path h="2094864">
                  <a:moveTo>
                    <a:pt x="0" y="0"/>
                  </a:moveTo>
                  <a:lnTo>
                    <a:pt x="0" y="2094738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7152893" y="2095500"/>
              <a:ext cx="9525" cy="2095500"/>
            </a:xfrm>
            <a:custGeom>
              <a:avLst/>
              <a:gdLst/>
              <a:ahLst/>
              <a:cxnLst/>
              <a:rect l="l" t="t" r="r" b="b"/>
              <a:pathLst>
                <a:path w="9525" h="2095500">
                  <a:moveTo>
                    <a:pt x="9143" y="2095499"/>
                  </a:moveTo>
                  <a:lnTo>
                    <a:pt x="9143" y="0"/>
                  </a:lnTo>
                  <a:lnTo>
                    <a:pt x="0" y="0"/>
                  </a:lnTo>
                  <a:lnTo>
                    <a:pt x="0" y="2095499"/>
                  </a:lnTo>
                  <a:lnTo>
                    <a:pt x="9143" y="209549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26" name="object 26"/>
          <p:cNvGraphicFramePr>
            <a:graphicFrameLocks noGrp="1"/>
          </p:cNvGraphicFramePr>
          <p:nvPr/>
        </p:nvGraphicFramePr>
        <p:xfrm>
          <a:off x="5051488" y="2085213"/>
          <a:ext cx="1196340" cy="21062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813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05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850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15875" algn="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485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849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15875" algn="r">
                        <a:lnSpc>
                          <a:spcPts val="1275"/>
                        </a:lnSpc>
                        <a:spcBef>
                          <a:spcPts val="30"/>
                        </a:spcBef>
                      </a:pPr>
                      <a:r>
                        <a:rPr sz="1100" spc="-15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250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3810" marB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964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2095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100" spc="-35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25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15875" marB="0">
                    <a:lnL w="12700">
                      <a:solidFill>
                        <a:srgbClr val="000000"/>
                      </a:solidFill>
                      <a:prstDash val="solid"/>
                    </a:lnL>
                    <a:solidFill>
                      <a:srgbClr val="F4B0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336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15875" algn="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100" spc="-15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150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20955" algn="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100" spc="-35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60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3810" marB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5398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R="10795" algn="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3810" marB="0"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5643">
                <a:tc>
                  <a:txBody>
                    <a:bodyPr/>
                    <a:lstStyle/>
                    <a:p>
                      <a:pPr marR="10795" algn="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485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1143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7" name="object 27"/>
          <p:cNvSpPr txBox="1"/>
          <p:nvPr/>
        </p:nvSpPr>
        <p:spPr>
          <a:xfrm>
            <a:off x="6987924" y="3991283"/>
            <a:ext cx="163195" cy="1968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spc="-35" dirty="0">
                <a:latin typeface="Times New Roman"/>
                <a:cs typeface="Times New Roman"/>
              </a:rPr>
              <a:t>2</a:t>
            </a:r>
            <a:r>
              <a:rPr sz="1100" spc="10" dirty="0">
                <a:latin typeface="Times New Roman"/>
                <a:cs typeface="Times New Roman"/>
              </a:rPr>
              <a:t>5</a:t>
            </a:r>
            <a:endParaRPr sz="1100">
              <a:latin typeface="Times New Roman"/>
              <a:cs typeface="Times New Roman"/>
            </a:endParaRPr>
          </a:p>
        </p:txBody>
      </p:sp>
      <p:grpSp>
        <p:nvGrpSpPr>
          <p:cNvPr id="28" name="object 28"/>
          <p:cNvGrpSpPr/>
          <p:nvPr/>
        </p:nvGrpSpPr>
        <p:grpSpPr>
          <a:xfrm>
            <a:off x="5056632" y="4561713"/>
            <a:ext cx="1191260" cy="963294"/>
            <a:chOff x="5056632" y="4561713"/>
            <a:chExt cx="1191260" cy="963294"/>
          </a:xfrm>
        </p:grpSpPr>
        <p:sp>
          <p:nvSpPr>
            <p:cNvPr id="29" name="object 29"/>
            <p:cNvSpPr/>
            <p:nvPr/>
          </p:nvSpPr>
          <p:spPr>
            <a:xfrm>
              <a:off x="5056632" y="4562094"/>
              <a:ext cx="1191260" cy="0"/>
            </a:xfrm>
            <a:custGeom>
              <a:avLst/>
              <a:gdLst/>
              <a:ahLst/>
              <a:cxnLst/>
              <a:rect l="l" t="t" r="r" b="b"/>
              <a:pathLst>
                <a:path w="1191260">
                  <a:moveTo>
                    <a:pt x="0" y="0"/>
                  </a:moveTo>
                  <a:lnTo>
                    <a:pt x="1191006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5057394" y="4562094"/>
              <a:ext cx="1190625" cy="10160"/>
            </a:xfrm>
            <a:custGeom>
              <a:avLst/>
              <a:gdLst/>
              <a:ahLst/>
              <a:cxnLst/>
              <a:rect l="l" t="t" r="r" b="b"/>
              <a:pathLst>
                <a:path w="1190625" h="10160">
                  <a:moveTo>
                    <a:pt x="1190244" y="9905"/>
                  </a:moveTo>
                  <a:lnTo>
                    <a:pt x="1190244" y="0"/>
                  </a:lnTo>
                  <a:lnTo>
                    <a:pt x="0" y="0"/>
                  </a:lnTo>
                  <a:lnTo>
                    <a:pt x="0" y="9906"/>
                  </a:lnTo>
                  <a:lnTo>
                    <a:pt x="1190244" y="9905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5056632" y="5324094"/>
              <a:ext cx="1191260" cy="0"/>
            </a:xfrm>
            <a:custGeom>
              <a:avLst/>
              <a:gdLst/>
              <a:ahLst/>
              <a:cxnLst/>
              <a:rect l="l" t="t" r="r" b="b"/>
              <a:pathLst>
                <a:path w="1191260">
                  <a:moveTo>
                    <a:pt x="0" y="0"/>
                  </a:moveTo>
                  <a:lnTo>
                    <a:pt x="1191006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5057394" y="5324094"/>
              <a:ext cx="1190625" cy="10160"/>
            </a:xfrm>
            <a:custGeom>
              <a:avLst/>
              <a:gdLst/>
              <a:ahLst/>
              <a:cxnLst/>
              <a:rect l="l" t="t" r="r" b="b"/>
              <a:pathLst>
                <a:path w="1190625" h="10160">
                  <a:moveTo>
                    <a:pt x="1190244" y="9905"/>
                  </a:moveTo>
                  <a:lnTo>
                    <a:pt x="1190244" y="0"/>
                  </a:lnTo>
                  <a:lnTo>
                    <a:pt x="0" y="0"/>
                  </a:lnTo>
                  <a:lnTo>
                    <a:pt x="0" y="9906"/>
                  </a:lnTo>
                  <a:lnTo>
                    <a:pt x="1190244" y="9905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5532882" y="4571238"/>
              <a:ext cx="0" cy="952500"/>
            </a:xfrm>
            <a:custGeom>
              <a:avLst/>
              <a:gdLst/>
              <a:ahLst/>
              <a:cxnLst/>
              <a:rect l="l" t="t" r="r" b="b"/>
              <a:pathLst>
                <a:path h="952500">
                  <a:moveTo>
                    <a:pt x="0" y="0"/>
                  </a:moveTo>
                  <a:lnTo>
                    <a:pt x="0" y="95250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5533644" y="4572000"/>
              <a:ext cx="9525" cy="952500"/>
            </a:xfrm>
            <a:custGeom>
              <a:avLst/>
              <a:gdLst/>
              <a:ahLst/>
              <a:cxnLst/>
              <a:rect l="l" t="t" r="r" b="b"/>
              <a:pathLst>
                <a:path w="9525" h="952500">
                  <a:moveTo>
                    <a:pt x="9144" y="952500"/>
                  </a:moveTo>
                  <a:lnTo>
                    <a:pt x="9144" y="0"/>
                  </a:lnTo>
                  <a:lnTo>
                    <a:pt x="0" y="0"/>
                  </a:lnTo>
                  <a:lnTo>
                    <a:pt x="0" y="952500"/>
                  </a:lnTo>
                  <a:lnTo>
                    <a:pt x="9144" y="9525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5" name="object 35"/>
          <p:cNvGrpSpPr/>
          <p:nvPr/>
        </p:nvGrpSpPr>
        <p:grpSpPr>
          <a:xfrm>
            <a:off x="6675881" y="4561713"/>
            <a:ext cx="1191260" cy="963294"/>
            <a:chOff x="6675881" y="4561713"/>
            <a:chExt cx="1191260" cy="963294"/>
          </a:xfrm>
        </p:grpSpPr>
        <p:sp>
          <p:nvSpPr>
            <p:cNvPr id="36" name="object 36"/>
            <p:cNvSpPr/>
            <p:nvPr/>
          </p:nvSpPr>
          <p:spPr>
            <a:xfrm>
              <a:off x="6675881" y="4562094"/>
              <a:ext cx="1191260" cy="0"/>
            </a:xfrm>
            <a:custGeom>
              <a:avLst/>
              <a:gdLst/>
              <a:ahLst/>
              <a:cxnLst/>
              <a:rect l="l" t="t" r="r" b="b"/>
              <a:pathLst>
                <a:path w="1191259">
                  <a:moveTo>
                    <a:pt x="0" y="0"/>
                  </a:moveTo>
                  <a:lnTo>
                    <a:pt x="1191006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6676643" y="4562094"/>
              <a:ext cx="1190625" cy="10160"/>
            </a:xfrm>
            <a:custGeom>
              <a:avLst/>
              <a:gdLst/>
              <a:ahLst/>
              <a:cxnLst/>
              <a:rect l="l" t="t" r="r" b="b"/>
              <a:pathLst>
                <a:path w="1190625" h="10160">
                  <a:moveTo>
                    <a:pt x="1190244" y="9905"/>
                  </a:moveTo>
                  <a:lnTo>
                    <a:pt x="1190244" y="0"/>
                  </a:lnTo>
                  <a:lnTo>
                    <a:pt x="0" y="0"/>
                  </a:lnTo>
                  <a:lnTo>
                    <a:pt x="0" y="9905"/>
                  </a:lnTo>
                  <a:lnTo>
                    <a:pt x="1190244" y="9905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6675881" y="5324094"/>
              <a:ext cx="1191260" cy="0"/>
            </a:xfrm>
            <a:custGeom>
              <a:avLst/>
              <a:gdLst/>
              <a:ahLst/>
              <a:cxnLst/>
              <a:rect l="l" t="t" r="r" b="b"/>
              <a:pathLst>
                <a:path w="1191259">
                  <a:moveTo>
                    <a:pt x="0" y="0"/>
                  </a:moveTo>
                  <a:lnTo>
                    <a:pt x="1191006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6676643" y="5324094"/>
              <a:ext cx="1190625" cy="10160"/>
            </a:xfrm>
            <a:custGeom>
              <a:avLst/>
              <a:gdLst/>
              <a:ahLst/>
              <a:cxnLst/>
              <a:rect l="l" t="t" r="r" b="b"/>
              <a:pathLst>
                <a:path w="1190625" h="10160">
                  <a:moveTo>
                    <a:pt x="1190244" y="9905"/>
                  </a:moveTo>
                  <a:lnTo>
                    <a:pt x="1190244" y="0"/>
                  </a:lnTo>
                  <a:lnTo>
                    <a:pt x="0" y="0"/>
                  </a:lnTo>
                  <a:lnTo>
                    <a:pt x="0" y="9905"/>
                  </a:lnTo>
                  <a:lnTo>
                    <a:pt x="1190244" y="9905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7152131" y="4571238"/>
              <a:ext cx="0" cy="952500"/>
            </a:xfrm>
            <a:custGeom>
              <a:avLst/>
              <a:gdLst/>
              <a:ahLst/>
              <a:cxnLst/>
              <a:rect l="l" t="t" r="r" b="b"/>
              <a:pathLst>
                <a:path h="952500">
                  <a:moveTo>
                    <a:pt x="0" y="0"/>
                  </a:moveTo>
                  <a:lnTo>
                    <a:pt x="0" y="95250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7152893" y="4572000"/>
              <a:ext cx="9525" cy="952500"/>
            </a:xfrm>
            <a:custGeom>
              <a:avLst/>
              <a:gdLst/>
              <a:ahLst/>
              <a:cxnLst/>
              <a:rect l="l" t="t" r="r" b="b"/>
              <a:pathLst>
                <a:path w="9525" h="952500">
                  <a:moveTo>
                    <a:pt x="9143" y="952500"/>
                  </a:moveTo>
                  <a:lnTo>
                    <a:pt x="9143" y="0"/>
                  </a:lnTo>
                  <a:lnTo>
                    <a:pt x="0" y="0"/>
                  </a:lnTo>
                  <a:lnTo>
                    <a:pt x="0" y="952500"/>
                  </a:lnTo>
                  <a:lnTo>
                    <a:pt x="9143" y="9525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2" name="object 42"/>
          <p:cNvGrpSpPr/>
          <p:nvPr/>
        </p:nvGrpSpPr>
        <p:grpSpPr>
          <a:xfrm>
            <a:off x="1437513" y="5894832"/>
            <a:ext cx="10795" cy="962660"/>
            <a:chOff x="1437513" y="5894832"/>
            <a:chExt cx="10795" cy="962660"/>
          </a:xfrm>
        </p:grpSpPr>
        <p:sp>
          <p:nvSpPr>
            <p:cNvPr id="43" name="object 43"/>
            <p:cNvSpPr/>
            <p:nvPr/>
          </p:nvSpPr>
          <p:spPr>
            <a:xfrm>
              <a:off x="1437894" y="5894832"/>
              <a:ext cx="0" cy="962660"/>
            </a:xfrm>
            <a:custGeom>
              <a:avLst/>
              <a:gdLst/>
              <a:ahLst/>
              <a:cxnLst/>
              <a:rect l="l" t="t" r="r" b="b"/>
              <a:pathLst>
                <a:path h="962659">
                  <a:moveTo>
                    <a:pt x="0" y="0"/>
                  </a:moveTo>
                  <a:lnTo>
                    <a:pt x="0" y="962406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1437894" y="5895594"/>
              <a:ext cx="10160" cy="962025"/>
            </a:xfrm>
            <a:custGeom>
              <a:avLst/>
              <a:gdLst/>
              <a:ahLst/>
              <a:cxnLst/>
              <a:rect l="l" t="t" r="r" b="b"/>
              <a:pathLst>
                <a:path w="10159" h="962025">
                  <a:moveTo>
                    <a:pt x="9906" y="961644"/>
                  </a:moveTo>
                  <a:lnTo>
                    <a:pt x="9906" y="0"/>
                  </a:lnTo>
                  <a:lnTo>
                    <a:pt x="0" y="0"/>
                  </a:lnTo>
                  <a:lnTo>
                    <a:pt x="0" y="961644"/>
                  </a:lnTo>
                  <a:lnTo>
                    <a:pt x="9906" y="961644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5" name="object 45"/>
          <p:cNvGrpSpPr/>
          <p:nvPr/>
        </p:nvGrpSpPr>
        <p:grpSpPr>
          <a:xfrm>
            <a:off x="5532501" y="5904738"/>
            <a:ext cx="10795" cy="952500"/>
            <a:chOff x="5532501" y="5904738"/>
            <a:chExt cx="10795" cy="952500"/>
          </a:xfrm>
        </p:grpSpPr>
        <p:sp>
          <p:nvSpPr>
            <p:cNvPr id="46" name="object 46"/>
            <p:cNvSpPr/>
            <p:nvPr/>
          </p:nvSpPr>
          <p:spPr>
            <a:xfrm>
              <a:off x="5532882" y="5904738"/>
              <a:ext cx="0" cy="952500"/>
            </a:xfrm>
            <a:custGeom>
              <a:avLst/>
              <a:gdLst/>
              <a:ahLst/>
              <a:cxnLst/>
              <a:rect l="l" t="t" r="r" b="b"/>
              <a:pathLst>
                <a:path h="952500">
                  <a:moveTo>
                    <a:pt x="0" y="0"/>
                  </a:moveTo>
                  <a:lnTo>
                    <a:pt x="0" y="95250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5533644" y="5904738"/>
              <a:ext cx="9525" cy="952500"/>
            </a:xfrm>
            <a:custGeom>
              <a:avLst/>
              <a:gdLst/>
              <a:ahLst/>
              <a:cxnLst/>
              <a:rect l="l" t="t" r="r" b="b"/>
              <a:pathLst>
                <a:path w="9525" h="952500">
                  <a:moveTo>
                    <a:pt x="9144" y="952500"/>
                  </a:moveTo>
                  <a:lnTo>
                    <a:pt x="9144" y="0"/>
                  </a:lnTo>
                  <a:lnTo>
                    <a:pt x="0" y="0"/>
                  </a:lnTo>
                  <a:lnTo>
                    <a:pt x="0" y="952500"/>
                  </a:lnTo>
                  <a:lnTo>
                    <a:pt x="9144" y="9525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8" name="object 48"/>
          <p:cNvGrpSpPr/>
          <p:nvPr/>
        </p:nvGrpSpPr>
        <p:grpSpPr>
          <a:xfrm>
            <a:off x="7151751" y="5904738"/>
            <a:ext cx="10795" cy="952500"/>
            <a:chOff x="7151751" y="5904738"/>
            <a:chExt cx="10795" cy="952500"/>
          </a:xfrm>
        </p:grpSpPr>
        <p:sp>
          <p:nvSpPr>
            <p:cNvPr id="49" name="object 49"/>
            <p:cNvSpPr/>
            <p:nvPr/>
          </p:nvSpPr>
          <p:spPr>
            <a:xfrm>
              <a:off x="7152132" y="5904738"/>
              <a:ext cx="0" cy="952500"/>
            </a:xfrm>
            <a:custGeom>
              <a:avLst/>
              <a:gdLst/>
              <a:ahLst/>
              <a:cxnLst/>
              <a:rect l="l" t="t" r="r" b="b"/>
              <a:pathLst>
                <a:path h="952500">
                  <a:moveTo>
                    <a:pt x="0" y="0"/>
                  </a:moveTo>
                  <a:lnTo>
                    <a:pt x="0" y="95250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7152894" y="5904738"/>
              <a:ext cx="9525" cy="952500"/>
            </a:xfrm>
            <a:custGeom>
              <a:avLst/>
              <a:gdLst/>
              <a:ahLst/>
              <a:cxnLst/>
              <a:rect l="l" t="t" r="r" b="b"/>
              <a:pathLst>
                <a:path w="9525" h="952500">
                  <a:moveTo>
                    <a:pt x="9143" y="952500"/>
                  </a:moveTo>
                  <a:lnTo>
                    <a:pt x="9143" y="0"/>
                  </a:lnTo>
                  <a:lnTo>
                    <a:pt x="0" y="0"/>
                  </a:lnTo>
                  <a:lnTo>
                    <a:pt x="0" y="952500"/>
                  </a:lnTo>
                  <a:lnTo>
                    <a:pt x="9143" y="9525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1" name="object 51"/>
          <p:cNvGrpSpPr/>
          <p:nvPr/>
        </p:nvGrpSpPr>
        <p:grpSpPr>
          <a:xfrm>
            <a:off x="8771001" y="5904738"/>
            <a:ext cx="10795" cy="952500"/>
            <a:chOff x="8771001" y="5904738"/>
            <a:chExt cx="10795" cy="952500"/>
          </a:xfrm>
        </p:grpSpPr>
        <p:sp>
          <p:nvSpPr>
            <p:cNvPr id="52" name="object 52"/>
            <p:cNvSpPr/>
            <p:nvPr/>
          </p:nvSpPr>
          <p:spPr>
            <a:xfrm>
              <a:off x="8771382" y="5904738"/>
              <a:ext cx="0" cy="952500"/>
            </a:xfrm>
            <a:custGeom>
              <a:avLst/>
              <a:gdLst/>
              <a:ahLst/>
              <a:cxnLst/>
              <a:rect l="l" t="t" r="r" b="b"/>
              <a:pathLst>
                <a:path h="952500">
                  <a:moveTo>
                    <a:pt x="0" y="0"/>
                  </a:moveTo>
                  <a:lnTo>
                    <a:pt x="0" y="95250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8771382" y="5904738"/>
              <a:ext cx="10160" cy="952500"/>
            </a:xfrm>
            <a:custGeom>
              <a:avLst/>
              <a:gdLst/>
              <a:ahLst/>
              <a:cxnLst/>
              <a:rect l="l" t="t" r="r" b="b"/>
              <a:pathLst>
                <a:path w="10159" h="952500">
                  <a:moveTo>
                    <a:pt x="9905" y="952500"/>
                  </a:moveTo>
                  <a:lnTo>
                    <a:pt x="9905" y="0"/>
                  </a:lnTo>
                  <a:lnTo>
                    <a:pt x="0" y="0"/>
                  </a:lnTo>
                  <a:lnTo>
                    <a:pt x="0" y="952500"/>
                  </a:lnTo>
                  <a:lnTo>
                    <a:pt x="9905" y="9525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4" name="object 54"/>
          <p:cNvGrpSpPr/>
          <p:nvPr/>
        </p:nvGrpSpPr>
        <p:grpSpPr>
          <a:xfrm>
            <a:off x="3914013" y="5904738"/>
            <a:ext cx="10795" cy="952500"/>
            <a:chOff x="3914013" y="5904738"/>
            <a:chExt cx="10795" cy="952500"/>
          </a:xfrm>
        </p:grpSpPr>
        <p:sp>
          <p:nvSpPr>
            <p:cNvPr id="55" name="object 55"/>
            <p:cNvSpPr/>
            <p:nvPr/>
          </p:nvSpPr>
          <p:spPr>
            <a:xfrm>
              <a:off x="3914394" y="5904738"/>
              <a:ext cx="0" cy="952500"/>
            </a:xfrm>
            <a:custGeom>
              <a:avLst/>
              <a:gdLst/>
              <a:ahLst/>
              <a:cxnLst/>
              <a:rect l="l" t="t" r="r" b="b"/>
              <a:pathLst>
                <a:path h="952500">
                  <a:moveTo>
                    <a:pt x="0" y="0"/>
                  </a:moveTo>
                  <a:lnTo>
                    <a:pt x="0" y="95250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3914394" y="5904738"/>
              <a:ext cx="10160" cy="952500"/>
            </a:xfrm>
            <a:custGeom>
              <a:avLst/>
              <a:gdLst/>
              <a:ahLst/>
              <a:cxnLst/>
              <a:rect l="l" t="t" r="r" b="b"/>
              <a:pathLst>
                <a:path w="10160" h="952500">
                  <a:moveTo>
                    <a:pt x="9905" y="952500"/>
                  </a:moveTo>
                  <a:lnTo>
                    <a:pt x="9905" y="0"/>
                  </a:lnTo>
                  <a:lnTo>
                    <a:pt x="0" y="0"/>
                  </a:lnTo>
                  <a:lnTo>
                    <a:pt x="0" y="952500"/>
                  </a:lnTo>
                  <a:lnTo>
                    <a:pt x="9905" y="9525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7" name="object 57"/>
          <p:cNvSpPr/>
          <p:nvPr/>
        </p:nvSpPr>
        <p:spPr>
          <a:xfrm>
            <a:off x="8295893" y="1686305"/>
            <a:ext cx="1190625" cy="28575"/>
          </a:xfrm>
          <a:custGeom>
            <a:avLst/>
            <a:gdLst/>
            <a:ahLst/>
            <a:cxnLst/>
            <a:rect l="l" t="t" r="r" b="b"/>
            <a:pathLst>
              <a:path w="1190625" h="28575">
                <a:moveTo>
                  <a:pt x="1190244" y="28193"/>
                </a:moveTo>
                <a:lnTo>
                  <a:pt x="1190244" y="0"/>
                </a:lnTo>
                <a:lnTo>
                  <a:pt x="0" y="0"/>
                </a:lnTo>
                <a:lnTo>
                  <a:pt x="0" y="28193"/>
                </a:lnTo>
                <a:lnTo>
                  <a:pt x="1190244" y="28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58" name="object 58"/>
          <p:cNvGraphicFramePr>
            <a:graphicFrameLocks noGrp="1"/>
          </p:cNvGraphicFramePr>
          <p:nvPr/>
        </p:nvGraphicFramePr>
        <p:xfrm>
          <a:off x="8289988" y="2085213"/>
          <a:ext cx="1206500" cy="21113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806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99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850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15875" algn="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760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20320" algn="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100" spc="-30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250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3810" marB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15875" algn="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100" spc="-10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25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3810" marB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20320" algn="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100" spc="-30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150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3810" marB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15875" algn="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100" spc="-10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60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3810" marB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20320" algn="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100" spc="-30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275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3810" marB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15875" algn="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100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3810" marB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502">
                <a:tc>
                  <a:txBody>
                    <a:bodyPr/>
                    <a:lstStyle/>
                    <a:p>
                      <a:pPr marR="14604" algn="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100" spc="-30" dirty="0">
                          <a:latin typeface="Times New Roman"/>
                          <a:cs typeface="Times New Roman"/>
                        </a:rPr>
                        <a:t>250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3810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0502">
                <a:tc>
                  <a:txBody>
                    <a:bodyPr/>
                    <a:lstStyle/>
                    <a:p>
                      <a:pPr marR="15240" algn="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100" spc="-30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250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3810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2475">
                <a:tc>
                  <a:txBody>
                    <a:bodyPr/>
                    <a:lstStyle/>
                    <a:p>
                      <a:pPr marR="10795" algn="r">
                        <a:lnSpc>
                          <a:spcPts val="1305"/>
                        </a:lnSpc>
                        <a:spcBef>
                          <a:spcPts val="30"/>
                        </a:spcBef>
                      </a:pPr>
                      <a:r>
                        <a:rPr sz="1100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3810" marB="0"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5643">
                <a:tc>
                  <a:txBody>
                    <a:bodyPr/>
                    <a:lstStyle/>
                    <a:p>
                      <a:pPr marR="10795" algn="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510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1143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83" name="object 83"/>
          <p:cNvSpPr txBox="1"/>
          <p:nvPr/>
        </p:nvSpPr>
        <p:spPr>
          <a:xfrm>
            <a:off x="1454150" y="6292096"/>
            <a:ext cx="1578610" cy="5651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7790">
              <a:lnSpc>
                <a:spcPct val="100000"/>
              </a:lnSpc>
            </a:pPr>
            <a:r>
              <a:rPr sz="1100" spc="5" dirty="0">
                <a:latin typeface="Times New Roman"/>
                <a:cs typeface="Times New Roman"/>
              </a:rPr>
              <a:t>Software</a:t>
            </a:r>
            <a:r>
              <a:rPr sz="1100" spc="20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Times New Roman"/>
                <a:cs typeface="Times New Roman"/>
              </a:rPr>
              <a:t>(platform</a:t>
            </a:r>
            <a:r>
              <a:rPr sz="1100" spc="-50" dirty="0">
                <a:latin typeface="Times New Roman"/>
                <a:cs typeface="Times New Roman"/>
              </a:rPr>
              <a:t> </a:t>
            </a:r>
            <a:r>
              <a:rPr sz="1100" spc="15" dirty="0">
                <a:latin typeface="Times New Roman"/>
                <a:cs typeface="Times New Roman"/>
              </a:rPr>
              <a:t>asset)</a:t>
            </a:r>
            <a:endParaRPr sz="1100">
              <a:latin typeface="Times New Roman"/>
              <a:cs typeface="Times New Roman"/>
            </a:endParaRPr>
          </a:p>
          <a:p>
            <a:pPr marL="12700" marR="5080" indent="85090">
              <a:lnSpc>
                <a:spcPct val="113599"/>
              </a:lnSpc>
            </a:pPr>
            <a:r>
              <a:rPr sz="1100" spc="5" dirty="0">
                <a:latin typeface="Times New Roman"/>
                <a:cs typeface="Times New Roman"/>
              </a:rPr>
              <a:t>Software</a:t>
            </a:r>
            <a:r>
              <a:rPr sz="1100" spc="20" dirty="0">
                <a:latin typeface="Times New Roman"/>
                <a:cs typeface="Times New Roman"/>
              </a:rPr>
              <a:t> </a:t>
            </a:r>
            <a:r>
              <a:rPr sz="1100" spc="5" dirty="0">
                <a:latin typeface="Times New Roman"/>
                <a:cs typeface="Times New Roman"/>
              </a:rPr>
              <a:t>(database</a:t>
            </a:r>
            <a:r>
              <a:rPr sz="1100" spc="25" dirty="0">
                <a:latin typeface="Times New Roman"/>
                <a:cs typeface="Times New Roman"/>
              </a:rPr>
              <a:t> </a:t>
            </a:r>
            <a:r>
              <a:rPr sz="1100" spc="15" dirty="0">
                <a:latin typeface="Times New Roman"/>
                <a:cs typeface="Times New Roman"/>
              </a:rPr>
              <a:t>asset) </a:t>
            </a:r>
            <a:r>
              <a:rPr sz="1100" spc="-260" dirty="0">
                <a:latin typeface="Times New Roman"/>
                <a:cs typeface="Times New Roman"/>
              </a:rPr>
              <a:t> </a:t>
            </a:r>
            <a:r>
              <a:rPr sz="1100" spc="20" dirty="0">
                <a:latin typeface="Times New Roman"/>
                <a:cs typeface="Times New Roman"/>
              </a:rPr>
              <a:t>Net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spc="-20" dirty="0">
                <a:latin typeface="Times New Roman"/>
                <a:cs typeface="Times New Roman"/>
              </a:rPr>
              <a:t>lending(+)/borrowing(-)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5301492" y="6292096"/>
            <a:ext cx="230504" cy="5651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spc="-25" dirty="0">
                <a:solidFill>
                  <a:srgbClr val="7F7F7F"/>
                </a:solidFill>
                <a:latin typeface="Times New Roman"/>
                <a:cs typeface="Times New Roman"/>
              </a:rPr>
              <a:t>1</a:t>
            </a:r>
            <a:r>
              <a:rPr sz="1100" spc="-35" dirty="0">
                <a:solidFill>
                  <a:srgbClr val="7F7F7F"/>
                </a:solidFill>
                <a:latin typeface="Times New Roman"/>
                <a:cs typeface="Times New Roman"/>
              </a:rPr>
              <a:t>5</a:t>
            </a:r>
            <a:r>
              <a:rPr sz="1100" spc="10" dirty="0">
                <a:solidFill>
                  <a:srgbClr val="7F7F7F"/>
                </a:solidFill>
                <a:latin typeface="Times New Roman"/>
                <a:cs typeface="Times New Roman"/>
              </a:rPr>
              <a:t>0</a:t>
            </a:r>
            <a:endParaRPr sz="1100">
              <a:latin typeface="Times New Roman"/>
              <a:cs typeface="Times New Roman"/>
            </a:endParaRPr>
          </a:p>
          <a:p>
            <a:pPr marL="79375">
              <a:lnSpc>
                <a:spcPct val="100000"/>
              </a:lnSpc>
              <a:spcBef>
                <a:spcPts val="180"/>
              </a:spcBef>
            </a:pPr>
            <a:r>
              <a:rPr sz="1100" spc="-35" dirty="0">
                <a:solidFill>
                  <a:srgbClr val="7F7F7F"/>
                </a:solidFill>
                <a:latin typeface="Times New Roman"/>
                <a:cs typeface="Times New Roman"/>
              </a:rPr>
              <a:t>60</a:t>
            </a:r>
            <a:endParaRPr sz="1100">
              <a:latin typeface="Times New Roman"/>
              <a:cs typeface="Times New Roman"/>
            </a:endParaRPr>
          </a:p>
          <a:p>
            <a:pPr marL="80010">
              <a:lnSpc>
                <a:spcPct val="100000"/>
              </a:lnSpc>
              <a:spcBef>
                <a:spcPts val="180"/>
              </a:spcBef>
            </a:pPr>
            <a:r>
              <a:rPr sz="1100" spc="-35" dirty="0">
                <a:latin typeface="Times New Roman"/>
                <a:cs typeface="Times New Roman"/>
              </a:rPr>
              <a:t>50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8539994" y="6292096"/>
            <a:ext cx="231140" cy="5651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9525" algn="r">
              <a:lnSpc>
                <a:spcPct val="100000"/>
              </a:lnSpc>
            </a:pPr>
            <a:r>
              <a:rPr sz="1100" spc="-35" dirty="0">
                <a:solidFill>
                  <a:srgbClr val="7F7F7F"/>
                </a:solidFill>
                <a:latin typeface="Times New Roman"/>
                <a:cs typeface="Times New Roman"/>
              </a:rPr>
              <a:t>1</a:t>
            </a:r>
            <a:r>
              <a:rPr sz="1100" spc="-25" dirty="0">
                <a:solidFill>
                  <a:srgbClr val="7F7F7F"/>
                </a:solidFill>
                <a:latin typeface="Times New Roman"/>
                <a:cs typeface="Times New Roman"/>
              </a:rPr>
              <a:t>50</a:t>
            </a:r>
            <a:endParaRPr sz="1100">
              <a:latin typeface="Times New Roman"/>
              <a:cs typeface="Times New Roman"/>
            </a:endParaRPr>
          </a:p>
          <a:p>
            <a:pPr marR="5080" algn="r">
              <a:lnSpc>
                <a:spcPct val="100000"/>
              </a:lnSpc>
              <a:spcBef>
                <a:spcPts val="180"/>
              </a:spcBef>
            </a:pPr>
            <a:r>
              <a:rPr sz="1100" spc="-10" dirty="0">
                <a:solidFill>
                  <a:srgbClr val="7F7F7F"/>
                </a:solidFill>
                <a:latin typeface="Times New Roman"/>
                <a:cs typeface="Times New Roman"/>
              </a:rPr>
              <a:t>60</a:t>
            </a:r>
            <a:endParaRPr sz="1100">
              <a:latin typeface="Times New Roman"/>
              <a:cs typeface="Times New Roman"/>
            </a:endParaRPr>
          </a:p>
          <a:p>
            <a:pPr marR="5080" algn="r">
              <a:lnSpc>
                <a:spcPct val="100000"/>
              </a:lnSpc>
              <a:spcBef>
                <a:spcPts val="180"/>
              </a:spcBef>
            </a:pPr>
            <a:r>
              <a:rPr sz="1100" spc="10" dirty="0">
                <a:latin typeface="Times New Roman"/>
                <a:cs typeface="Times New Roman"/>
              </a:rPr>
              <a:t>0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587762" y="6387362"/>
            <a:ext cx="502920" cy="1841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spc="20" dirty="0">
                <a:latin typeface="Times New Roman"/>
                <a:cs typeface="Times New Roman"/>
              </a:rPr>
              <a:t>A</a:t>
            </a:r>
            <a:r>
              <a:rPr sz="1100" spc="35" dirty="0">
                <a:latin typeface="Times New Roman"/>
                <a:cs typeface="Times New Roman"/>
              </a:rPr>
              <a:t>c</a:t>
            </a:r>
            <a:r>
              <a:rPr sz="1100" spc="30" dirty="0">
                <a:latin typeface="Times New Roman"/>
                <a:cs typeface="Times New Roman"/>
              </a:rPr>
              <a:t>c</a:t>
            </a:r>
            <a:r>
              <a:rPr sz="1100" spc="-35" dirty="0">
                <a:latin typeface="Times New Roman"/>
                <a:cs typeface="Times New Roman"/>
              </a:rPr>
              <a:t>o</a:t>
            </a:r>
            <a:r>
              <a:rPr sz="1100" spc="-25" dirty="0">
                <a:latin typeface="Times New Roman"/>
                <a:cs typeface="Times New Roman"/>
              </a:rPr>
              <a:t>u</a:t>
            </a:r>
            <a:r>
              <a:rPr sz="1100" spc="-35" dirty="0">
                <a:latin typeface="Times New Roman"/>
                <a:cs typeface="Times New Roman"/>
              </a:rPr>
              <a:t>n</a:t>
            </a:r>
            <a:r>
              <a:rPr sz="1100" spc="5" dirty="0">
                <a:latin typeface="Times New Roman"/>
                <a:cs typeface="Times New Roman"/>
              </a:rPr>
              <a:t>t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3702522" y="6673101"/>
            <a:ext cx="211454" cy="1841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dirty="0">
                <a:latin typeface="Times New Roman"/>
                <a:cs typeface="Times New Roman"/>
              </a:rPr>
              <a:t>-</a:t>
            </a:r>
            <a:r>
              <a:rPr sz="1100" spc="-25" dirty="0">
                <a:latin typeface="Times New Roman"/>
                <a:cs typeface="Times New Roman"/>
              </a:rPr>
              <a:t>7</a:t>
            </a:r>
            <a:r>
              <a:rPr sz="1100" spc="10" dirty="0">
                <a:latin typeface="Times New Roman"/>
                <a:cs typeface="Times New Roman"/>
              </a:rPr>
              <a:t>5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6988339" y="6673101"/>
            <a:ext cx="158115" cy="1841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spc="-35" dirty="0">
                <a:latin typeface="Times New Roman"/>
                <a:cs typeface="Times New Roman"/>
              </a:rPr>
              <a:t>25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3454401" y="4372288"/>
            <a:ext cx="309880" cy="1968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spc="20" dirty="0">
                <a:latin typeface="Times New Roman"/>
                <a:cs typeface="Times New Roman"/>
              </a:rPr>
              <a:t>Us</a:t>
            </a:r>
            <a:r>
              <a:rPr sz="1100" spc="35" dirty="0">
                <a:latin typeface="Times New Roman"/>
                <a:cs typeface="Times New Roman"/>
              </a:rPr>
              <a:t>e</a:t>
            </a:r>
            <a:r>
              <a:rPr sz="1100" spc="5" dirty="0">
                <a:latin typeface="Times New Roman"/>
                <a:cs typeface="Times New Roman"/>
              </a:rPr>
              <a:t>s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3997207" y="4372288"/>
            <a:ext cx="614680" cy="1968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spc="10" dirty="0">
                <a:latin typeface="Times New Roman"/>
                <a:cs typeface="Times New Roman"/>
              </a:rPr>
              <a:t>R</a:t>
            </a:r>
            <a:r>
              <a:rPr sz="1100" spc="35" dirty="0">
                <a:latin typeface="Times New Roman"/>
                <a:cs typeface="Times New Roman"/>
              </a:rPr>
              <a:t>e</a:t>
            </a:r>
            <a:r>
              <a:rPr sz="1100" spc="15" dirty="0">
                <a:latin typeface="Times New Roman"/>
                <a:cs typeface="Times New Roman"/>
              </a:rPr>
              <a:t>s</a:t>
            </a:r>
            <a:r>
              <a:rPr sz="1100" spc="-35" dirty="0">
                <a:latin typeface="Times New Roman"/>
                <a:cs typeface="Times New Roman"/>
              </a:rPr>
              <a:t>o</a:t>
            </a:r>
            <a:r>
              <a:rPr sz="1100" spc="-25" dirty="0">
                <a:latin typeface="Times New Roman"/>
                <a:cs typeface="Times New Roman"/>
              </a:rPr>
              <a:t>u</a:t>
            </a:r>
            <a:r>
              <a:rPr sz="1100" dirty="0">
                <a:latin typeface="Times New Roman"/>
                <a:cs typeface="Times New Roman"/>
              </a:rPr>
              <a:t>r</a:t>
            </a:r>
            <a:r>
              <a:rPr sz="1100" spc="35" dirty="0">
                <a:latin typeface="Times New Roman"/>
                <a:cs typeface="Times New Roman"/>
              </a:rPr>
              <a:t>c</a:t>
            </a:r>
            <a:r>
              <a:rPr sz="1100" spc="30" dirty="0">
                <a:latin typeface="Times New Roman"/>
                <a:cs typeface="Times New Roman"/>
              </a:rPr>
              <a:t>e</a:t>
            </a:r>
            <a:r>
              <a:rPr sz="1100" spc="5" dirty="0">
                <a:latin typeface="Times New Roman"/>
                <a:cs typeface="Times New Roman"/>
              </a:rPr>
              <a:t>s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5073161" y="4372288"/>
            <a:ext cx="309880" cy="1968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spc="30" dirty="0">
                <a:latin typeface="Times New Roman"/>
                <a:cs typeface="Times New Roman"/>
              </a:rPr>
              <a:t>U</a:t>
            </a:r>
            <a:r>
              <a:rPr sz="1100" spc="15" dirty="0">
                <a:latin typeface="Times New Roman"/>
                <a:cs typeface="Times New Roman"/>
              </a:rPr>
              <a:t>s</a:t>
            </a:r>
            <a:r>
              <a:rPr sz="1100" spc="30" dirty="0">
                <a:latin typeface="Times New Roman"/>
                <a:cs typeface="Times New Roman"/>
              </a:rPr>
              <a:t>e</a:t>
            </a:r>
            <a:r>
              <a:rPr sz="1100" spc="5" dirty="0">
                <a:latin typeface="Times New Roman"/>
                <a:cs typeface="Times New Roman"/>
              </a:rPr>
              <a:t>s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5616383" y="4372288"/>
            <a:ext cx="614680" cy="1968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spc="10" dirty="0">
                <a:latin typeface="Times New Roman"/>
                <a:cs typeface="Times New Roman"/>
              </a:rPr>
              <a:t>R</a:t>
            </a:r>
            <a:r>
              <a:rPr sz="1100" spc="30" dirty="0">
                <a:latin typeface="Times New Roman"/>
                <a:cs typeface="Times New Roman"/>
              </a:rPr>
              <a:t>e</a:t>
            </a:r>
            <a:r>
              <a:rPr sz="1100" spc="15" dirty="0">
                <a:latin typeface="Times New Roman"/>
                <a:cs typeface="Times New Roman"/>
              </a:rPr>
              <a:t>s</a:t>
            </a:r>
            <a:r>
              <a:rPr sz="1100" spc="-25" dirty="0">
                <a:latin typeface="Times New Roman"/>
                <a:cs typeface="Times New Roman"/>
              </a:rPr>
              <a:t>o</a:t>
            </a:r>
            <a:r>
              <a:rPr sz="1100" spc="-35" dirty="0">
                <a:latin typeface="Times New Roman"/>
                <a:cs typeface="Times New Roman"/>
              </a:rPr>
              <a:t>u</a:t>
            </a:r>
            <a:r>
              <a:rPr sz="1100" spc="5" dirty="0">
                <a:latin typeface="Times New Roman"/>
                <a:cs typeface="Times New Roman"/>
              </a:rPr>
              <a:t>r</a:t>
            </a:r>
            <a:r>
              <a:rPr sz="1100" spc="30" dirty="0">
                <a:latin typeface="Times New Roman"/>
                <a:cs typeface="Times New Roman"/>
              </a:rPr>
              <a:t>c</a:t>
            </a:r>
            <a:r>
              <a:rPr sz="1100" spc="35" dirty="0">
                <a:latin typeface="Times New Roman"/>
                <a:cs typeface="Times New Roman"/>
              </a:rPr>
              <a:t>e</a:t>
            </a:r>
            <a:r>
              <a:rPr sz="1100" spc="5" dirty="0">
                <a:latin typeface="Times New Roman"/>
                <a:cs typeface="Times New Roman"/>
              </a:rPr>
              <a:t>s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6692346" y="4372288"/>
            <a:ext cx="309245" cy="1968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spc="20" dirty="0">
                <a:latin typeface="Times New Roman"/>
                <a:cs typeface="Times New Roman"/>
              </a:rPr>
              <a:t>Us</a:t>
            </a:r>
            <a:r>
              <a:rPr sz="1100" spc="30" dirty="0">
                <a:latin typeface="Times New Roman"/>
                <a:cs typeface="Times New Roman"/>
              </a:rPr>
              <a:t>e</a:t>
            </a:r>
            <a:r>
              <a:rPr sz="1100" spc="5" dirty="0">
                <a:latin typeface="Times New Roman"/>
                <a:cs typeface="Times New Roman"/>
              </a:rPr>
              <a:t>s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7235152" y="4372288"/>
            <a:ext cx="614680" cy="1968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spc="10" dirty="0">
                <a:latin typeface="Times New Roman"/>
                <a:cs typeface="Times New Roman"/>
              </a:rPr>
              <a:t>R</a:t>
            </a:r>
            <a:r>
              <a:rPr sz="1100" spc="30" dirty="0">
                <a:latin typeface="Times New Roman"/>
                <a:cs typeface="Times New Roman"/>
              </a:rPr>
              <a:t>e</a:t>
            </a:r>
            <a:r>
              <a:rPr sz="1100" spc="15" dirty="0">
                <a:latin typeface="Times New Roman"/>
                <a:cs typeface="Times New Roman"/>
              </a:rPr>
              <a:t>s</a:t>
            </a:r>
            <a:r>
              <a:rPr sz="1100" spc="-25" dirty="0">
                <a:latin typeface="Times New Roman"/>
                <a:cs typeface="Times New Roman"/>
              </a:rPr>
              <a:t>o</a:t>
            </a:r>
            <a:r>
              <a:rPr sz="1100" spc="-35" dirty="0">
                <a:latin typeface="Times New Roman"/>
                <a:cs typeface="Times New Roman"/>
              </a:rPr>
              <a:t>u</a:t>
            </a:r>
            <a:r>
              <a:rPr sz="1100" spc="5" dirty="0">
                <a:latin typeface="Times New Roman"/>
                <a:cs typeface="Times New Roman"/>
              </a:rPr>
              <a:t>r</a:t>
            </a:r>
            <a:r>
              <a:rPr sz="1100" spc="30" dirty="0">
                <a:latin typeface="Times New Roman"/>
                <a:cs typeface="Times New Roman"/>
              </a:rPr>
              <a:t>c</a:t>
            </a:r>
            <a:r>
              <a:rPr sz="1100" spc="35" dirty="0">
                <a:latin typeface="Times New Roman"/>
                <a:cs typeface="Times New Roman"/>
              </a:rPr>
              <a:t>e</a:t>
            </a:r>
            <a:r>
              <a:rPr sz="1100" spc="5" dirty="0">
                <a:latin typeface="Times New Roman"/>
                <a:cs typeface="Times New Roman"/>
              </a:rPr>
              <a:t>s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8311105" y="4372288"/>
            <a:ext cx="309880" cy="1968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spc="30" dirty="0">
                <a:latin typeface="Times New Roman"/>
                <a:cs typeface="Times New Roman"/>
              </a:rPr>
              <a:t>U</a:t>
            </a:r>
            <a:r>
              <a:rPr sz="1100" spc="15" dirty="0">
                <a:latin typeface="Times New Roman"/>
                <a:cs typeface="Times New Roman"/>
              </a:rPr>
              <a:t>s</a:t>
            </a:r>
            <a:r>
              <a:rPr sz="1100" spc="30" dirty="0">
                <a:latin typeface="Times New Roman"/>
                <a:cs typeface="Times New Roman"/>
              </a:rPr>
              <a:t>e</a:t>
            </a:r>
            <a:r>
              <a:rPr sz="1100" spc="5" dirty="0">
                <a:latin typeface="Times New Roman"/>
                <a:cs typeface="Times New Roman"/>
              </a:rPr>
              <a:t>s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8853571" y="4372288"/>
            <a:ext cx="614680" cy="1968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spc="10" dirty="0">
                <a:latin typeface="Times New Roman"/>
                <a:cs typeface="Times New Roman"/>
              </a:rPr>
              <a:t>R</a:t>
            </a:r>
            <a:r>
              <a:rPr sz="1100" spc="35" dirty="0">
                <a:latin typeface="Times New Roman"/>
                <a:cs typeface="Times New Roman"/>
              </a:rPr>
              <a:t>e</a:t>
            </a:r>
            <a:r>
              <a:rPr sz="1100" spc="15" dirty="0">
                <a:latin typeface="Times New Roman"/>
                <a:cs typeface="Times New Roman"/>
              </a:rPr>
              <a:t>s</a:t>
            </a:r>
            <a:r>
              <a:rPr sz="1100" spc="-35" dirty="0">
                <a:latin typeface="Times New Roman"/>
                <a:cs typeface="Times New Roman"/>
              </a:rPr>
              <a:t>o</a:t>
            </a:r>
            <a:r>
              <a:rPr sz="1100" spc="-25" dirty="0">
                <a:latin typeface="Times New Roman"/>
                <a:cs typeface="Times New Roman"/>
              </a:rPr>
              <a:t>u</a:t>
            </a:r>
            <a:r>
              <a:rPr sz="1100" dirty="0">
                <a:latin typeface="Times New Roman"/>
                <a:cs typeface="Times New Roman"/>
              </a:rPr>
              <a:t>r</a:t>
            </a:r>
            <a:r>
              <a:rPr sz="1100" spc="35" dirty="0">
                <a:latin typeface="Times New Roman"/>
                <a:cs typeface="Times New Roman"/>
              </a:rPr>
              <a:t>c</a:t>
            </a:r>
            <a:r>
              <a:rPr sz="1100" spc="30" dirty="0">
                <a:latin typeface="Times New Roman"/>
                <a:cs typeface="Times New Roman"/>
              </a:rPr>
              <a:t>e</a:t>
            </a:r>
            <a:r>
              <a:rPr sz="1100" spc="5" dirty="0">
                <a:latin typeface="Times New Roman"/>
                <a:cs typeface="Times New Roman"/>
              </a:rPr>
              <a:t>s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6006474" y="4562791"/>
            <a:ext cx="230504" cy="1968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spc="-25" dirty="0">
                <a:latin typeface="Times New Roman"/>
                <a:cs typeface="Times New Roman"/>
              </a:rPr>
              <a:t>2</a:t>
            </a:r>
            <a:r>
              <a:rPr sz="1100" spc="-35" dirty="0">
                <a:latin typeface="Times New Roman"/>
                <a:cs typeface="Times New Roman"/>
              </a:rPr>
              <a:t>6</a:t>
            </a:r>
            <a:r>
              <a:rPr sz="1100" spc="10" dirty="0">
                <a:latin typeface="Times New Roman"/>
                <a:cs typeface="Times New Roman"/>
              </a:rPr>
              <a:t>0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7692790" y="4562791"/>
            <a:ext cx="163195" cy="1968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spc="-35" dirty="0">
                <a:latin typeface="Times New Roman"/>
                <a:cs typeface="Times New Roman"/>
              </a:rPr>
              <a:t>2</a:t>
            </a:r>
            <a:r>
              <a:rPr sz="1100" spc="10" dirty="0">
                <a:latin typeface="Times New Roman"/>
                <a:cs typeface="Times New Roman"/>
              </a:rPr>
              <a:t>5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5435031" y="4753293"/>
            <a:ext cx="97155" cy="1968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spc="10" dirty="0">
                <a:latin typeface="Times New Roman"/>
                <a:cs typeface="Times New Roman"/>
              </a:rPr>
              <a:t>0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7054275" y="4753293"/>
            <a:ext cx="97155" cy="1968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spc="10" dirty="0">
                <a:latin typeface="Times New Roman"/>
                <a:cs typeface="Times New Roman"/>
              </a:rPr>
              <a:t>0</a:t>
            </a:r>
            <a:endParaRPr sz="1100">
              <a:latin typeface="Times New Roman"/>
              <a:cs typeface="Times New Roman"/>
            </a:endParaRPr>
          </a:p>
        </p:txBody>
      </p:sp>
      <p:graphicFrame>
        <p:nvGraphicFramePr>
          <p:cNvPr id="71" name="object 71"/>
          <p:cNvGraphicFramePr>
            <a:graphicFrameLocks noGrp="1"/>
          </p:cNvGraphicFramePr>
          <p:nvPr/>
        </p:nvGraphicFramePr>
        <p:xfrm>
          <a:off x="1437513" y="4561713"/>
          <a:ext cx="3190875" cy="9683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958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13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92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6237">
                <a:tc>
                  <a:txBody>
                    <a:bodyPr/>
                    <a:lstStyle/>
                    <a:p>
                      <a:pPr marL="24130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Disposable</a:t>
                      </a:r>
                      <a:r>
                        <a:rPr sz="110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income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4130">
                        <a:lnSpc>
                          <a:spcPts val="1270"/>
                        </a:lnSpc>
                        <a:spcBef>
                          <a:spcPts val="180"/>
                        </a:spcBef>
                      </a:pPr>
                      <a:r>
                        <a:rPr sz="1100" spc="-30" dirty="0"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sz="1100" spc="-95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100" spc="2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sz="11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20" dirty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100" spc="10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sz="1100" spc="-55" dirty="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100" spc="-95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25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1100" spc="2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1100" spc="-85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re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R="14604" algn="r">
                        <a:lnSpc>
                          <a:spcPts val="1270"/>
                        </a:lnSpc>
                      </a:pPr>
                      <a:r>
                        <a:rPr sz="1100" spc="-30" dirty="0">
                          <a:latin typeface="Times New Roman"/>
                          <a:cs typeface="Times New Roman"/>
                        </a:rPr>
                        <a:t>300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rowSpan="3">
                  <a:txBody>
                    <a:bodyPr/>
                    <a:lstStyle/>
                    <a:p>
                      <a:pPr marR="15240" algn="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225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109220">
                        <a:lnSpc>
                          <a:spcPts val="1270"/>
                        </a:lnSpc>
                        <a:spcBef>
                          <a:spcPts val="130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Advertised</a:t>
                      </a:r>
                      <a:r>
                        <a:rPr sz="11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product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16510" marB="0">
                    <a:lnL w="12700">
                      <a:solidFill>
                        <a:srgbClr val="000000"/>
                      </a:solidFill>
                      <a:prstDash val="solid"/>
                    </a:lnL>
                    <a:solidFill>
                      <a:srgbClr val="FFD965"/>
                    </a:solidFill>
                  </a:tcPr>
                </a:tc>
                <a:tc>
                  <a:txBody>
                    <a:bodyPr/>
                    <a:lstStyle/>
                    <a:p>
                      <a:pPr marR="10795" algn="r">
                        <a:lnSpc>
                          <a:spcPts val="1270"/>
                        </a:lnSpc>
                        <a:spcBef>
                          <a:spcPts val="130"/>
                        </a:spcBef>
                      </a:pPr>
                      <a:r>
                        <a:rPr sz="1100" spc="-15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275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16510" marB="0"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FFD96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143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5262">
                <a:tc>
                  <a:txBody>
                    <a:bodyPr/>
                    <a:lstStyle/>
                    <a:p>
                      <a:pPr marL="109220">
                        <a:lnSpc>
                          <a:spcPts val="1305"/>
                        </a:lnSpc>
                        <a:spcBef>
                          <a:spcPts val="130"/>
                        </a:spcBef>
                      </a:pPr>
                      <a:r>
                        <a:rPr sz="1100" spc="-85" dirty="0">
                          <a:latin typeface="Times New Roman"/>
                          <a:cs typeface="Times New Roman"/>
                        </a:rPr>
                        <a:t>"</a:t>
                      </a:r>
                      <a:r>
                        <a:rPr sz="1100" spc="-30" dirty="0"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100" spc="25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100" spc="2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"</a:t>
                      </a:r>
                      <a:r>
                        <a:rPr sz="11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sz="1100" spc="25" dirty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s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16510" marB="0">
                    <a:lnL w="12700">
                      <a:solidFill>
                        <a:srgbClr val="000000"/>
                      </a:solidFill>
                      <a:prstDash val="solid"/>
                    </a:lnL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marR="15240" algn="r">
                        <a:lnSpc>
                          <a:spcPts val="1305"/>
                        </a:lnSpc>
                        <a:spcBef>
                          <a:spcPts val="130"/>
                        </a:spcBef>
                      </a:pPr>
                      <a:r>
                        <a:rPr sz="1100" spc="-25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25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16510" marB="0"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4B08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143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5643">
                <a:tc>
                  <a:txBody>
                    <a:bodyPr/>
                    <a:lstStyle/>
                    <a:p>
                      <a:pPr marL="24130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Saving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R="10795" algn="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-75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1143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2" name="object 72"/>
          <p:cNvSpPr txBox="1"/>
          <p:nvPr/>
        </p:nvSpPr>
        <p:spPr>
          <a:xfrm>
            <a:off x="5301482" y="5324801"/>
            <a:ext cx="230504" cy="1968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spc="-25" dirty="0">
                <a:latin typeface="Times New Roman"/>
                <a:cs typeface="Times New Roman"/>
              </a:rPr>
              <a:t>2</a:t>
            </a:r>
            <a:r>
              <a:rPr sz="1100" spc="-35" dirty="0">
                <a:latin typeface="Times New Roman"/>
                <a:cs typeface="Times New Roman"/>
              </a:rPr>
              <a:t>6</a:t>
            </a:r>
            <a:r>
              <a:rPr sz="1100" spc="10" dirty="0">
                <a:latin typeface="Times New Roman"/>
                <a:cs typeface="Times New Roman"/>
              </a:rPr>
              <a:t>0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6987799" y="5324801"/>
            <a:ext cx="163195" cy="1968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spc="-35" dirty="0">
                <a:latin typeface="Times New Roman"/>
                <a:cs typeface="Times New Roman"/>
              </a:rPr>
              <a:t>2</a:t>
            </a:r>
            <a:r>
              <a:rPr sz="1100" spc="10" dirty="0">
                <a:latin typeface="Times New Roman"/>
                <a:cs typeface="Times New Roman"/>
              </a:rPr>
              <a:t>5</a:t>
            </a:r>
            <a:endParaRPr sz="1100">
              <a:latin typeface="Times New Roman"/>
              <a:cs typeface="Times New Roman"/>
            </a:endParaRPr>
          </a:p>
        </p:txBody>
      </p:sp>
      <p:graphicFrame>
        <p:nvGraphicFramePr>
          <p:cNvPr id="74" name="object 74"/>
          <p:cNvGraphicFramePr>
            <a:graphicFrameLocks noGrp="1"/>
          </p:cNvGraphicFramePr>
          <p:nvPr/>
        </p:nvGraphicFramePr>
        <p:xfrm>
          <a:off x="8289988" y="4561713"/>
          <a:ext cx="1206500" cy="9683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806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99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853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15875" algn="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510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2">
                <a:tc>
                  <a:txBody>
                    <a:bodyPr/>
                    <a:lstStyle/>
                    <a:p>
                      <a:pPr marR="10795" algn="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300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3810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2">
                <a:tc>
                  <a:txBody>
                    <a:bodyPr/>
                    <a:lstStyle/>
                    <a:p>
                      <a:pPr marR="10795" algn="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100" spc="-15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275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3810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2458">
                <a:tc>
                  <a:txBody>
                    <a:bodyPr/>
                    <a:lstStyle/>
                    <a:p>
                      <a:pPr marR="15240" algn="r">
                        <a:lnSpc>
                          <a:spcPts val="1305"/>
                        </a:lnSpc>
                        <a:spcBef>
                          <a:spcPts val="30"/>
                        </a:spcBef>
                      </a:pPr>
                      <a:r>
                        <a:rPr sz="1100" spc="-25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25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3810" marB="0"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5643">
                <a:tc>
                  <a:txBody>
                    <a:bodyPr/>
                    <a:lstStyle/>
                    <a:p>
                      <a:pPr marR="10795" algn="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210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1143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75" name="object 75"/>
          <p:cNvGraphicFramePr>
            <a:graphicFrameLocks noGrp="1"/>
          </p:cNvGraphicFramePr>
          <p:nvPr/>
        </p:nvGraphicFramePr>
        <p:xfrm>
          <a:off x="1442656" y="5734060"/>
          <a:ext cx="8043545" cy="93789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958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13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92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279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8069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992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2798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8069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0992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2798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8069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0992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16553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8575">
                        <a:lnSpc>
                          <a:spcPts val="1205"/>
                        </a:lnSpc>
                      </a:pPr>
                      <a:r>
                        <a:rPr sz="1100" spc="15" dirty="0">
                          <a:latin typeface="Times New Roman"/>
                          <a:cs typeface="Times New Roman"/>
                        </a:rPr>
                        <a:t>Assets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r">
                        <a:lnSpc>
                          <a:spcPts val="1205"/>
                        </a:lnSpc>
                      </a:pP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Liabilities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9209">
                        <a:lnSpc>
                          <a:spcPts val="1205"/>
                        </a:lnSpc>
                      </a:pPr>
                      <a:r>
                        <a:rPr sz="1100" spc="15" dirty="0">
                          <a:latin typeface="Times New Roman"/>
                          <a:cs typeface="Times New Roman"/>
                        </a:rPr>
                        <a:t>Assets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r">
                        <a:lnSpc>
                          <a:spcPts val="1205"/>
                        </a:lnSpc>
                      </a:pP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Liabilities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9209">
                        <a:lnSpc>
                          <a:spcPts val="1205"/>
                        </a:lnSpc>
                      </a:pPr>
                      <a:r>
                        <a:rPr sz="1100" spc="15" dirty="0">
                          <a:latin typeface="Times New Roman"/>
                          <a:cs typeface="Times New Roman"/>
                        </a:rPr>
                        <a:t>Assets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r">
                        <a:lnSpc>
                          <a:spcPts val="1205"/>
                        </a:lnSpc>
                      </a:pP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Liabilities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9209">
                        <a:lnSpc>
                          <a:spcPts val="1205"/>
                        </a:lnSpc>
                      </a:pPr>
                      <a:r>
                        <a:rPr sz="1100" spc="15" dirty="0">
                          <a:latin typeface="Times New Roman"/>
                          <a:cs typeface="Times New Roman"/>
                        </a:rPr>
                        <a:t>Assets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2225" algn="r">
                        <a:lnSpc>
                          <a:spcPts val="1205"/>
                        </a:lnSpc>
                      </a:pP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Liabilities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1999">
                <a:tc>
                  <a:txBody>
                    <a:bodyPr/>
                    <a:lstStyle/>
                    <a:p>
                      <a:pPr marL="24130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Saving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413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100" spc="-65" dirty="0"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100" spc="10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100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sz="1100" spc="-85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sz="1100" spc="25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25" dirty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1100" spc="2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1100" spc="-95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100" spc="25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sz="1100" spc="-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100" spc="-55" dirty="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sz="1100" spc="25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100" spc="-95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n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1143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R="10795" algn="r">
                        <a:lnSpc>
                          <a:spcPct val="10000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5240" algn="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-75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1143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257175">
                        <a:lnSpc>
                          <a:spcPct val="100000"/>
                        </a:lnSpc>
                      </a:pP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210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5875" algn="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260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1143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R="10795" algn="r">
                        <a:lnSpc>
                          <a:spcPct val="10000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5875" algn="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25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1143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257175">
                        <a:lnSpc>
                          <a:spcPct val="100000"/>
                        </a:lnSpc>
                      </a:pP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210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5875" algn="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210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1143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6" name="object 76"/>
          <p:cNvSpPr txBox="1"/>
          <p:nvPr/>
        </p:nvSpPr>
        <p:spPr>
          <a:xfrm>
            <a:off x="5072888" y="1496523"/>
            <a:ext cx="1158240" cy="59626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R="3175" algn="ctr">
              <a:lnSpc>
                <a:spcPct val="100000"/>
              </a:lnSpc>
              <a:spcBef>
                <a:spcPts val="125"/>
              </a:spcBef>
            </a:pPr>
            <a:r>
              <a:rPr sz="1100" i="1" spc="15" dirty="0">
                <a:latin typeface="Times New Roman"/>
                <a:cs typeface="Times New Roman"/>
              </a:rPr>
              <a:t>Intermediary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5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tabLst>
                <a:tab pos="542925" algn="l"/>
              </a:tabLst>
            </a:pPr>
            <a:r>
              <a:rPr sz="1100" spc="20" dirty="0">
                <a:latin typeface="Times New Roman"/>
                <a:cs typeface="Times New Roman"/>
              </a:rPr>
              <a:t>Uses	</a:t>
            </a:r>
            <a:r>
              <a:rPr sz="1100" spc="10" dirty="0">
                <a:latin typeface="Times New Roman"/>
                <a:cs typeface="Times New Roman"/>
              </a:rPr>
              <a:t>Resources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6949764" y="1496523"/>
            <a:ext cx="633730" cy="1968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i="1" spc="15" dirty="0">
                <a:latin typeface="Times New Roman"/>
                <a:cs typeface="Times New Roman"/>
              </a:rPr>
              <a:t>Advertiser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8311408" y="1496523"/>
            <a:ext cx="1156970" cy="59626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R="12065" algn="ctr">
              <a:lnSpc>
                <a:spcPct val="100000"/>
              </a:lnSpc>
              <a:spcBef>
                <a:spcPts val="125"/>
              </a:spcBef>
            </a:pPr>
            <a:r>
              <a:rPr sz="1100" i="1" spc="15" dirty="0">
                <a:latin typeface="Times New Roman"/>
                <a:cs typeface="Times New Roman"/>
              </a:rPr>
              <a:t>Total</a:t>
            </a:r>
            <a:r>
              <a:rPr sz="1100" i="1" spc="-10" dirty="0">
                <a:latin typeface="Times New Roman"/>
                <a:cs typeface="Times New Roman"/>
              </a:rPr>
              <a:t> </a:t>
            </a:r>
            <a:r>
              <a:rPr sz="1100" i="1" spc="20" dirty="0">
                <a:latin typeface="Times New Roman"/>
                <a:cs typeface="Times New Roman"/>
              </a:rPr>
              <a:t>Economy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5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tabLst>
                <a:tab pos="542290" algn="l"/>
              </a:tabLst>
            </a:pPr>
            <a:r>
              <a:rPr sz="1100" spc="20" dirty="0">
                <a:latin typeface="Times New Roman"/>
                <a:cs typeface="Times New Roman"/>
              </a:rPr>
              <a:t>Uses	</a:t>
            </a:r>
            <a:r>
              <a:rPr sz="1100" spc="10" dirty="0">
                <a:latin typeface="Times New Roman"/>
                <a:cs typeface="Times New Roman"/>
              </a:rPr>
              <a:t>Resources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587762" y="2906193"/>
            <a:ext cx="629920" cy="4248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19100"/>
              </a:lnSpc>
              <a:spcBef>
                <a:spcPts val="95"/>
              </a:spcBef>
            </a:pPr>
            <a:r>
              <a:rPr sz="1100" spc="55" dirty="0">
                <a:latin typeface="Times New Roman"/>
                <a:cs typeface="Times New Roman"/>
              </a:rPr>
              <a:t>P</a:t>
            </a:r>
            <a:r>
              <a:rPr sz="1100" spc="5" dirty="0">
                <a:latin typeface="Times New Roman"/>
                <a:cs typeface="Times New Roman"/>
              </a:rPr>
              <a:t>r</a:t>
            </a:r>
            <a:r>
              <a:rPr sz="1100" spc="-35" dirty="0">
                <a:latin typeface="Times New Roman"/>
                <a:cs typeface="Times New Roman"/>
              </a:rPr>
              <a:t>od</a:t>
            </a:r>
            <a:r>
              <a:rPr sz="1100" spc="-25" dirty="0">
                <a:latin typeface="Times New Roman"/>
                <a:cs typeface="Times New Roman"/>
              </a:rPr>
              <a:t>u</a:t>
            </a:r>
            <a:r>
              <a:rPr sz="1100" spc="30" dirty="0">
                <a:latin typeface="Times New Roman"/>
                <a:cs typeface="Times New Roman"/>
              </a:rPr>
              <a:t>c</a:t>
            </a:r>
            <a:r>
              <a:rPr sz="1100" spc="-10" dirty="0">
                <a:latin typeface="Times New Roman"/>
                <a:cs typeface="Times New Roman"/>
              </a:rPr>
              <a:t>t</a:t>
            </a:r>
            <a:r>
              <a:rPr sz="1100" spc="-80" dirty="0">
                <a:latin typeface="Times New Roman"/>
                <a:cs typeface="Times New Roman"/>
              </a:rPr>
              <a:t>i</a:t>
            </a:r>
            <a:r>
              <a:rPr sz="1100" spc="-35" dirty="0">
                <a:latin typeface="Times New Roman"/>
                <a:cs typeface="Times New Roman"/>
              </a:rPr>
              <a:t>o</a:t>
            </a:r>
            <a:r>
              <a:rPr sz="1100" spc="5" dirty="0">
                <a:latin typeface="Times New Roman"/>
                <a:cs typeface="Times New Roman"/>
              </a:rPr>
              <a:t>n  </a:t>
            </a:r>
            <a:r>
              <a:rPr sz="1100" dirty="0">
                <a:latin typeface="Times New Roman"/>
                <a:cs typeface="Times New Roman"/>
              </a:rPr>
              <a:t>Account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587762" y="4714424"/>
            <a:ext cx="502920" cy="6172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marR="5080" algn="just">
              <a:lnSpc>
                <a:spcPct val="116599"/>
              </a:lnSpc>
              <a:spcBef>
                <a:spcPts val="130"/>
              </a:spcBef>
            </a:pPr>
            <a:r>
              <a:rPr sz="1100" spc="15" dirty="0">
                <a:latin typeface="Times New Roman"/>
                <a:cs typeface="Times New Roman"/>
              </a:rPr>
              <a:t>Use </a:t>
            </a:r>
            <a:r>
              <a:rPr sz="1100" spc="-10" dirty="0">
                <a:latin typeface="Times New Roman"/>
                <a:cs typeface="Times New Roman"/>
              </a:rPr>
              <a:t>of </a:t>
            </a:r>
            <a:r>
              <a:rPr sz="1100" spc="-5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Times New Roman"/>
                <a:cs typeface="Times New Roman"/>
              </a:rPr>
              <a:t>Income </a:t>
            </a:r>
            <a:r>
              <a:rPr sz="1100" spc="-5" dirty="0">
                <a:latin typeface="Times New Roman"/>
                <a:cs typeface="Times New Roman"/>
              </a:rPr>
              <a:t> </a:t>
            </a:r>
            <a:r>
              <a:rPr sz="1100" spc="20" dirty="0">
                <a:latin typeface="Times New Roman"/>
                <a:cs typeface="Times New Roman"/>
              </a:rPr>
              <a:t>A</a:t>
            </a:r>
            <a:r>
              <a:rPr sz="1100" spc="35" dirty="0">
                <a:latin typeface="Times New Roman"/>
                <a:cs typeface="Times New Roman"/>
              </a:rPr>
              <a:t>c</a:t>
            </a:r>
            <a:r>
              <a:rPr sz="1100" spc="30" dirty="0">
                <a:latin typeface="Times New Roman"/>
                <a:cs typeface="Times New Roman"/>
              </a:rPr>
              <a:t>c</a:t>
            </a:r>
            <a:r>
              <a:rPr sz="1100" spc="-35" dirty="0">
                <a:latin typeface="Times New Roman"/>
                <a:cs typeface="Times New Roman"/>
              </a:rPr>
              <a:t>o</a:t>
            </a:r>
            <a:r>
              <a:rPr sz="1100" spc="-25" dirty="0">
                <a:latin typeface="Times New Roman"/>
                <a:cs typeface="Times New Roman"/>
              </a:rPr>
              <a:t>u</a:t>
            </a:r>
            <a:r>
              <a:rPr sz="1100" spc="-35" dirty="0">
                <a:latin typeface="Times New Roman"/>
                <a:cs typeface="Times New Roman"/>
              </a:rPr>
              <a:t>n</a:t>
            </a:r>
            <a:r>
              <a:rPr sz="1100" spc="5" dirty="0">
                <a:latin typeface="Times New Roman"/>
                <a:cs typeface="Times New Roman"/>
              </a:rPr>
              <a:t>t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587762" y="6172163"/>
            <a:ext cx="426720" cy="1968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spc="-10" dirty="0">
                <a:latin typeface="Times New Roman"/>
                <a:cs typeface="Times New Roman"/>
              </a:rPr>
              <a:t>Capital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3692148" y="1496537"/>
            <a:ext cx="668655" cy="1968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i="1" spc="30" dirty="0">
                <a:latin typeface="Times New Roman"/>
                <a:cs typeface="Times New Roman"/>
              </a:rPr>
              <a:t>H</a:t>
            </a:r>
            <a:r>
              <a:rPr sz="1100" i="1" spc="45" dirty="0">
                <a:latin typeface="Times New Roman"/>
                <a:cs typeface="Times New Roman"/>
              </a:rPr>
              <a:t>ou</a:t>
            </a:r>
            <a:r>
              <a:rPr sz="1100" i="1" spc="15" dirty="0">
                <a:latin typeface="Times New Roman"/>
                <a:cs typeface="Times New Roman"/>
              </a:rPr>
              <a:t>s</a:t>
            </a:r>
            <a:r>
              <a:rPr sz="1100" i="1" spc="30" dirty="0">
                <a:latin typeface="Times New Roman"/>
                <a:cs typeface="Times New Roman"/>
              </a:rPr>
              <a:t>e</a:t>
            </a:r>
            <a:r>
              <a:rPr sz="1100" i="1" spc="45" dirty="0">
                <a:latin typeface="Times New Roman"/>
                <a:cs typeface="Times New Roman"/>
              </a:rPr>
              <a:t>ho</a:t>
            </a:r>
            <a:r>
              <a:rPr sz="1100" i="1" spc="-10" dirty="0">
                <a:latin typeface="Times New Roman"/>
                <a:cs typeface="Times New Roman"/>
              </a:rPr>
              <a:t>l</a:t>
            </a:r>
            <a:r>
              <a:rPr sz="1100" i="1" spc="10" dirty="0">
                <a:latin typeface="Times New Roman"/>
                <a:cs typeface="Times New Roman"/>
              </a:rPr>
              <a:t>d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731011"/>
            <a:ext cx="5791835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200" spc="-15" dirty="0">
                <a:solidFill>
                  <a:srgbClr val="FF0000"/>
                </a:solidFill>
              </a:rPr>
              <a:t>Satellite</a:t>
            </a:r>
            <a:r>
              <a:rPr sz="3200" spc="20" dirty="0">
                <a:solidFill>
                  <a:srgbClr val="FF0000"/>
                </a:solidFill>
              </a:rPr>
              <a:t> </a:t>
            </a:r>
            <a:r>
              <a:rPr sz="3200" spc="-10" dirty="0">
                <a:solidFill>
                  <a:srgbClr val="FF0000"/>
                </a:solidFill>
              </a:rPr>
              <a:t>Account:</a:t>
            </a:r>
            <a:r>
              <a:rPr sz="3200" spc="5" dirty="0">
                <a:solidFill>
                  <a:srgbClr val="FF0000"/>
                </a:solidFill>
              </a:rPr>
              <a:t> </a:t>
            </a:r>
            <a:r>
              <a:rPr sz="3200" spc="-25" dirty="0">
                <a:solidFill>
                  <a:srgbClr val="FF0000"/>
                </a:solidFill>
              </a:rPr>
              <a:t>Data</a:t>
            </a:r>
            <a:r>
              <a:rPr sz="3200" spc="20" dirty="0">
                <a:solidFill>
                  <a:srgbClr val="FF0000"/>
                </a:solidFill>
              </a:rPr>
              <a:t> </a:t>
            </a:r>
            <a:r>
              <a:rPr sz="3200" spc="-10" dirty="0">
                <a:solidFill>
                  <a:srgbClr val="FF0000"/>
                </a:solidFill>
              </a:rPr>
              <a:t>Asset (R&amp;P)</a:t>
            </a:r>
            <a:endParaRPr sz="3200"/>
          </a:p>
        </p:txBody>
      </p:sp>
      <p:sp>
        <p:nvSpPr>
          <p:cNvPr id="3" name="object 3"/>
          <p:cNvSpPr/>
          <p:nvPr/>
        </p:nvSpPr>
        <p:spPr>
          <a:xfrm>
            <a:off x="1640585" y="6614921"/>
            <a:ext cx="1507490" cy="150495"/>
          </a:xfrm>
          <a:custGeom>
            <a:avLst/>
            <a:gdLst/>
            <a:ahLst/>
            <a:cxnLst/>
            <a:rect l="l" t="t" r="r" b="b"/>
            <a:pathLst>
              <a:path w="1507489" h="150495">
                <a:moveTo>
                  <a:pt x="1507236" y="150114"/>
                </a:moveTo>
                <a:lnTo>
                  <a:pt x="1507236" y="0"/>
                </a:lnTo>
                <a:lnTo>
                  <a:pt x="0" y="0"/>
                </a:lnTo>
                <a:lnTo>
                  <a:pt x="0" y="150114"/>
                </a:lnTo>
                <a:lnTo>
                  <a:pt x="1507236" y="150114"/>
                </a:lnTo>
                <a:close/>
              </a:path>
            </a:pathLst>
          </a:custGeom>
          <a:solidFill>
            <a:srgbClr val="F4B08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355591" y="6614921"/>
            <a:ext cx="364490" cy="150495"/>
          </a:xfrm>
          <a:custGeom>
            <a:avLst/>
            <a:gdLst/>
            <a:ahLst/>
            <a:cxnLst/>
            <a:rect l="l" t="t" r="r" b="b"/>
            <a:pathLst>
              <a:path w="364489" h="150495">
                <a:moveTo>
                  <a:pt x="364236" y="150114"/>
                </a:moveTo>
                <a:lnTo>
                  <a:pt x="364236" y="0"/>
                </a:lnTo>
                <a:lnTo>
                  <a:pt x="0" y="0"/>
                </a:lnTo>
                <a:lnTo>
                  <a:pt x="0" y="150114"/>
                </a:lnTo>
                <a:lnTo>
                  <a:pt x="364236" y="150114"/>
                </a:lnTo>
                <a:close/>
              </a:path>
            </a:pathLst>
          </a:custGeom>
          <a:solidFill>
            <a:srgbClr val="F4B08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784085" y="6614921"/>
            <a:ext cx="364490" cy="150495"/>
          </a:xfrm>
          <a:custGeom>
            <a:avLst/>
            <a:gdLst/>
            <a:ahLst/>
            <a:cxnLst/>
            <a:rect l="l" t="t" r="r" b="b"/>
            <a:pathLst>
              <a:path w="364490" h="150495">
                <a:moveTo>
                  <a:pt x="364235" y="150114"/>
                </a:moveTo>
                <a:lnTo>
                  <a:pt x="364235" y="0"/>
                </a:lnTo>
                <a:lnTo>
                  <a:pt x="0" y="0"/>
                </a:lnTo>
                <a:lnTo>
                  <a:pt x="0" y="150114"/>
                </a:lnTo>
                <a:lnTo>
                  <a:pt x="364235" y="150114"/>
                </a:lnTo>
                <a:close/>
              </a:path>
            </a:pathLst>
          </a:custGeom>
          <a:solidFill>
            <a:srgbClr val="F4B08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140964" y="1743455"/>
            <a:ext cx="893444" cy="21590"/>
          </a:xfrm>
          <a:custGeom>
            <a:avLst/>
            <a:gdLst/>
            <a:ahLst/>
            <a:cxnLst/>
            <a:rect l="l" t="t" r="r" b="b"/>
            <a:pathLst>
              <a:path w="893445" h="21589">
                <a:moveTo>
                  <a:pt x="893063" y="21336"/>
                </a:moveTo>
                <a:lnTo>
                  <a:pt x="893063" y="0"/>
                </a:lnTo>
                <a:lnTo>
                  <a:pt x="0" y="0"/>
                </a:lnTo>
                <a:lnTo>
                  <a:pt x="0" y="21336"/>
                </a:lnTo>
                <a:lnTo>
                  <a:pt x="893063" y="2133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355591" y="1743455"/>
            <a:ext cx="892810" cy="21590"/>
          </a:xfrm>
          <a:custGeom>
            <a:avLst/>
            <a:gdLst/>
            <a:ahLst/>
            <a:cxnLst/>
            <a:rect l="l" t="t" r="r" b="b"/>
            <a:pathLst>
              <a:path w="892810" h="21589">
                <a:moveTo>
                  <a:pt x="892301" y="21336"/>
                </a:moveTo>
                <a:lnTo>
                  <a:pt x="892301" y="0"/>
                </a:lnTo>
                <a:lnTo>
                  <a:pt x="0" y="0"/>
                </a:lnTo>
                <a:lnTo>
                  <a:pt x="0" y="21336"/>
                </a:lnTo>
                <a:lnTo>
                  <a:pt x="892301" y="2133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569458" y="1743455"/>
            <a:ext cx="893444" cy="21590"/>
          </a:xfrm>
          <a:custGeom>
            <a:avLst/>
            <a:gdLst/>
            <a:ahLst/>
            <a:cxnLst/>
            <a:rect l="l" t="t" r="r" b="b"/>
            <a:pathLst>
              <a:path w="893445" h="21589">
                <a:moveTo>
                  <a:pt x="893063" y="21336"/>
                </a:moveTo>
                <a:lnTo>
                  <a:pt x="893063" y="0"/>
                </a:lnTo>
                <a:lnTo>
                  <a:pt x="0" y="0"/>
                </a:lnTo>
                <a:lnTo>
                  <a:pt x="0" y="21336"/>
                </a:lnTo>
                <a:lnTo>
                  <a:pt x="893063" y="2133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9" name="object 9"/>
          <p:cNvGraphicFramePr>
            <a:graphicFrameLocks noGrp="1"/>
          </p:cNvGraphicFramePr>
          <p:nvPr/>
        </p:nvGraphicFramePr>
        <p:xfrm>
          <a:off x="4351591" y="2042541"/>
          <a:ext cx="904875" cy="20085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00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21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649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9525" algn="r">
                        <a:lnSpc>
                          <a:spcPts val="1010"/>
                        </a:lnSpc>
                        <a:spcBef>
                          <a:spcPts val="45"/>
                        </a:spcBef>
                      </a:pPr>
                      <a:r>
                        <a:rPr sz="850" spc="-20" dirty="0">
                          <a:latin typeface="Times New Roman"/>
                          <a:cs typeface="Times New Roman"/>
                        </a:rPr>
                        <a:t>500.0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solidFill>
                      <a:srgbClr val="8EA9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559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9525" algn="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850" spc="-20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250.0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254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287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9525" algn="r">
                        <a:lnSpc>
                          <a:spcPts val="1015"/>
                        </a:lnSpc>
                      </a:pPr>
                      <a:r>
                        <a:rPr sz="850" spc="-20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25.0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287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9525" algn="r">
                        <a:lnSpc>
                          <a:spcPts val="1019"/>
                        </a:lnSpc>
                      </a:pPr>
                      <a:r>
                        <a:rPr sz="850" spc="-20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150.0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287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9525" algn="r">
                        <a:lnSpc>
                          <a:spcPts val="1015"/>
                        </a:lnSpc>
                      </a:pPr>
                      <a:r>
                        <a:rPr sz="850" spc="-20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60.0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738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9525" algn="r">
                        <a:lnSpc>
                          <a:spcPts val="1019"/>
                        </a:lnSpc>
                      </a:pPr>
                      <a:r>
                        <a:rPr sz="850" spc="-20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15.0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7887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R="5715" algn="r">
                        <a:lnSpc>
                          <a:spcPct val="100000"/>
                        </a:lnSpc>
                        <a:spcBef>
                          <a:spcPts val="650"/>
                        </a:spcBef>
                      </a:pPr>
                      <a:r>
                        <a:rPr sz="850" spc="-10" dirty="0">
                          <a:latin typeface="Times New Roman"/>
                          <a:cs typeface="Times New Roman"/>
                        </a:rPr>
                        <a:t>0.0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47256">
                <a:tc>
                  <a:txBody>
                    <a:bodyPr/>
                    <a:lstStyle/>
                    <a:p>
                      <a:pPr marR="5715" algn="r">
                        <a:lnSpc>
                          <a:spcPts val="1010"/>
                        </a:lnSpc>
                        <a:spcBef>
                          <a:spcPts val="50"/>
                        </a:spcBef>
                      </a:pPr>
                      <a:r>
                        <a:rPr sz="850" spc="-20" dirty="0">
                          <a:latin typeface="Times New Roman"/>
                          <a:cs typeface="Times New Roman"/>
                        </a:rPr>
                        <a:t>500.0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pSp>
        <p:nvGrpSpPr>
          <p:cNvPr id="10" name="object 10"/>
          <p:cNvGrpSpPr/>
          <p:nvPr/>
        </p:nvGrpSpPr>
        <p:grpSpPr>
          <a:xfrm>
            <a:off x="3140201" y="6900291"/>
            <a:ext cx="894080" cy="7620"/>
            <a:chOff x="3140201" y="6900291"/>
            <a:chExt cx="894080" cy="7620"/>
          </a:xfrm>
        </p:grpSpPr>
        <p:sp>
          <p:nvSpPr>
            <p:cNvPr id="11" name="object 11"/>
            <p:cNvSpPr/>
            <p:nvPr/>
          </p:nvSpPr>
          <p:spPr>
            <a:xfrm>
              <a:off x="3140201" y="6900672"/>
              <a:ext cx="893444" cy="0"/>
            </a:xfrm>
            <a:custGeom>
              <a:avLst/>
              <a:gdLst/>
              <a:ahLst/>
              <a:cxnLst/>
              <a:rect l="l" t="t" r="r" b="b"/>
              <a:pathLst>
                <a:path w="893445">
                  <a:moveTo>
                    <a:pt x="0" y="0"/>
                  </a:moveTo>
                  <a:lnTo>
                    <a:pt x="893063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3140963" y="6900672"/>
              <a:ext cx="893444" cy="6985"/>
            </a:xfrm>
            <a:custGeom>
              <a:avLst/>
              <a:gdLst/>
              <a:ahLst/>
              <a:cxnLst/>
              <a:rect l="l" t="t" r="r" b="b"/>
              <a:pathLst>
                <a:path w="893445" h="6984">
                  <a:moveTo>
                    <a:pt x="893064" y="6857"/>
                  </a:moveTo>
                  <a:lnTo>
                    <a:pt x="893064" y="0"/>
                  </a:lnTo>
                  <a:lnTo>
                    <a:pt x="0" y="0"/>
                  </a:lnTo>
                  <a:lnTo>
                    <a:pt x="0" y="6857"/>
                  </a:lnTo>
                  <a:lnTo>
                    <a:pt x="893064" y="685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3" name="object 13"/>
          <p:cNvGrpSpPr/>
          <p:nvPr/>
        </p:nvGrpSpPr>
        <p:grpSpPr>
          <a:xfrm>
            <a:off x="5569458" y="6900291"/>
            <a:ext cx="893444" cy="7620"/>
            <a:chOff x="5569458" y="6900291"/>
            <a:chExt cx="893444" cy="7620"/>
          </a:xfrm>
        </p:grpSpPr>
        <p:sp>
          <p:nvSpPr>
            <p:cNvPr id="14" name="object 14"/>
            <p:cNvSpPr/>
            <p:nvPr/>
          </p:nvSpPr>
          <p:spPr>
            <a:xfrm>
              <a:off x="5569458" y="6900672"/>
              <a:ext cx="893444" cy="0"/>
            </a:xfrm>
            <a:custGeom>
              <a:avLst/>
              <a:gdLst/>
              <a:ahLst/>
              <a:cxnLst/>
              <a:rect l="l" t="t" r="r" b="b"/>
              <a:pathLst>
                <a:path w="893445">
                  <a:moveTo>
                    <a:pt x="0" y="0"/>
                  </a:moveTo>
                  <a:lnTo>
                    <a:pt x="893063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5569458" y="6900672"/>
              <a:ext cx="893444" cy="6985"/>
            </a:xfrm>
            <a:custGeom>
              <a:avLst/>
              <a:gdLst/>
              <a:ahLst/>
              <a:cxnLst/>
              <a:rect l="l" t="t" r="r" b="b"/>
              <a:pathLst>
                <a:path w="893445" h="6984">
                  <a:moveTo>
                    <a:pt x="893063" y="6857"/>
                  </a:moveTo>
                  <a:lnTo>
                    <a:pt x="893063" y="0"/>
                  </a:lnTo>
                  <a:lnTo>
                    <a:pt x="0" y="0"/>
                  </a:lnTo>
                  <a:lnTo>
                    <a:pt x="0" y="6857"/>
                  </a:lnTo>
                  <a:lnTo>
                    <a:pt x="893063" y="685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6" name="object 16"/>
          <p:cNvGrpSpPr/>
          <p:nvPr/>
        </p:nvGrpSpPr>
        <p:grpSpPr>
          <a:xfrm>
            <a:off x="1640204" y="6043421"/>
            <a:ext cx="8255" cy="1007744"/>
            <a:chOff x="1640204" y="6043421"/>
            <a:chExt cx="8255" cy="1007744"/>
          </a:xfrm>
        </p:grpSpPr>
        <p:sp>
          <p:nvSpPr>
            <p:cNvPr id="17" name="object 17"/>
            <p:cNvSpPr/>
            <p:nvPr/>
          </p:nvSpPr>
          <p:spPr>
            <a:xfrm>
              <a:off x="1640585" y="6043421"/>
              <a:ext cx="0" cy="1007110"/>
            </a:xfrm>
            <a:custGeom>
              <a:avLst/>
              <a:gdLst/>
              <a:ahLst/>
              <a:cxnLst/>
              <a:rect l="l" t="t" r="r" b="b"/>
              <a:pathLst>
                <a:path h="1007109">
                  <a:moveTo>
                    <a:pt x="0" y="0"/>
                  </a:moveTo>
                  <a:lnTo>
                    <a:pt x="0" y="1006602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640585" y="6043421"/>
              <a:ext cx="7620" cy="1007744"/>
            </a:xfrm>
            <a:custGeom>
              <a:avLst/>
              <a:gdLst/>
              <a:ahLst/>
              <a:cxnLst/>
              <a:rect l="l" t="t" r="r" b="b"/>
              <a:pathLst>
                <a:path w="7619" h="1007745">
                  <a:moveTo>
                    <a:pt x="7620" y="1007364"/>
                  </a:moveTo>
                  <a:lnTo>
                    <a:pt x="7620" y="0"/>
                  </a:lnTo>
                  <a:lnTo>
                    <a:pt x="0" y="0"/>
                  </a:lnTo>
                  <a:lnTo>
                    <a:pt x="0" y="1007364"/>
                  </a:lnTo>
                  <a:lnTo>
                    <a:pt x="7620" y="1007364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19"/>
          <p:cNvSpPr/>
          <p:nvPr/>
        </p:nvSpPr>
        <p:spPr>
          <a:xfrm>
            <a:off x="6784085" y="1743455"/>
            <a:ext cx="893444" cy="21590"/>
          </a:xfrm>
          <a:custGeom>
            <a:avLst/>
            <a:gdLst/>
            <a:ahLst/>
            <a:cxnLst/>
            <a:rect l="l" t="t" r="r" b="b"/>
            <a:pathLst>
              <a:path w="893445" h="21589">
                <a:moveTo>
                  <a:pt x="893064" y="21336"/>
                </a:moveTo>
                <a:lnTo>
                  <a:pt x="893064" y="0"/>
                </a:lnTo>
                <a:lnTo>
                  <a:pt x="0" y="0"/>
                </a:lnTo>
                <a:lnTo>
                  <a:pt x="0" y="21336"/>
                </a:lnTo>
                <a:lnTo>
                  <a:pt x="893064" y="2133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20" name="object 20"/>
          <p:cNvGraphicFramePr>
            <a:graphicFrameLocks noGrp="1"/>
          </p:cNvGraphicFramePr>
          <p:nvPr/>
        </p:nvGraphicFramePr>
        <p:xfrm>
          <a:off x="6780085" y="2042541"/>
          <a:ext cx="905510" cy="201231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00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27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649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10160" algn="r">
                        <a:lnSpc>
                          <a:spcPts val="1010"/>
                        </a:lnSpc>
                        <a:spcBef>
                          <a:spcPts val="45"/>
                        </a:spcBef>
                      </a:pPr>
                      <a:r>
                        <a:rPr sz="850" spc="-20" dirty="0">
                          <a:latin typeface="Times New Roman"/>
                          <a:cs typeface="Times New Roman"/>
                        </a:rPr>
                        <a:t>775.0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solidFill>
                      <a:srgbClr val="8EA9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559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10160" algn="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850" spc="-20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250.0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254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287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10160" algn="r">
                        <a:lnSpc>
                          <a:spcPts val="1015"/>
                        </a:lnSpc>
                      </a:pPr>
                      <a:r>
                        <a:rPr sz="850" spc="-20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25.0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287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10160" algn="r">
                        <a:lnSpc>
                          <a:spcPts val="1019"/>
                        </a:lnSpc>
                      </a:pPr>
                      <a:r>
                        <a:rPr sz="850" spc="-20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150.0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287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10160" algn="r">
                        <a:lnSpc>
                          <a:spcPts val="1015"/>
                        </a:lnSpc>
                      </a:pPr>
                      <a:r>
                        <a:rPr sz="850" spc="-20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60.0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450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10160" algn="r">
                        <a:lnSpc>
                          <a:spcPts val="1019"/>
                        </a:lnSpc>
                      </a:pPr>
                      <a:r>
                        <a:rPr sz="850" spc="-20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15.0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412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10160" algn="r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sz="850" spc="-10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0.0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7112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4287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10160" algn="r">
                        <a:lnSpc>
                          <a:spcPts val="1015"/>
                        </a:lnSpc>
                      </a:pPr>
                      <a:r>
                        <a:rPr sz="850" spc="-20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275.0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42879">
                <a:tc>
                  <a:txBody>
                    <a:bodyPr/>
                    <a:lstStyle/>
                    <a:p>
                      <a:pPr marR="5715" algn="r">
                        <a:lnSpc>
                          <a:spcPts val="1019"/>
                        </a:lnSpc>
                      </a:pPr>
                      <a:r>
                        <a:rPr sz="850" spc="-20" dirty="0">
                          <a:latin typeface="Times New Roman"/>
                          <a:cs typeface="Times New Roman"/>
                        </a:rPr>
                        <a:t>250.0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42879">
                <a:tc>
                  <a:txBody>
                    <a:bodyPr/>
                    <a:lstStyle/>
                    <a:p>
                      <a:pPr marR="6350" algn="r">
                        <a:lnSpc>
                          <a:spcPts val="1015"/>
                        </a:lnSpc>
                      </a:pPr>
                      <a:r>
                        <a:rPr sz="850" spc="-20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250.0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42879">
                <a:tc>
                  <a:txBody>
                    <a:bodyPr/>
                    <a:lstStyle/>
                    <a:p>
                      <a:pPr marR="6350" algn="r">
                        <a:lnSpc>
                          <a:spcPts val="1019"/>
                        </a:lnSpc>
                      </a:pPr>
                      <a:r>
                        <a:rPr sz="850" spc="-10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0.0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36114">
                <a:tc>
                  <a:txBody>
                    <a:bodyPr/>
                    <a:lstStyle/>
                    <a:p>
                      <a:pPr marR="6350" algn="r">
                        <a:lnSpc>
                          <a:spcPts val="969"/>
                        </a:lnSpc>
                      </a:pPr>
                      <a:r>
                        <a:rPr sz="850" spc="-10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0.0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47256">
                <a:tc>
                  <a:txBody>
                    <a:bodyPr/>
                    <a:lstStyle/>
                    <a:p>
                      <a:pPr marR="5715" algn="r">
                        <a:lnSpc>
                          <a:spcPts val="1010"/>
                        </a:lnSpc>
                        <a:spcBef>
                          <a:spcPts val="50"/>
                        </a:spcBef>
                      </a:pPr>
                      <a:r>
                        <a:rPr sz="850" spc="-20" dirty="0">
                          <a:latin typeface="Times New Roman"/>
                          <a:cs typeface="Times New Roman"/>
                        </a:rPr>
                        <a:t>525.0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graphicFrame>
        <p:nvGraphicFramePr>
          <p:cNvPr id="21" name="object 21"/>
          <p:cNvGraphicFramePr>
            <a:graphicFrameLocks noGrp="1"/>
          </p:cNvGraphicFramePr>
          <p:nvPr/>
        </p:nvGraphicFramePr>
        <p:xfrm>
          <a:off x="1640204" y="5042534"/>
          <a:ext cx="2393950" cy="7270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03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36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71500">
                <a:tc>
                  <a:txBody>
                    <a:bodyPr/>
                    <a:lstStyle/>
                    <a:p>
                      <a:pPr marL="17145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850" spc="-25" dirty="0">
                          <a:latin typeface="Times New Roman"/>
                          <a:cs typeface="Times New Roman"/>
                        </a:rPr>
                        <a:t>Disposable</a:t>
                      </a:r>
                      <a:r>
                        <a:rPr sz="85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spc="-30" dirty="0">
                          <a:latin typeface="Times New Roman"/>
                          <a:cs typeface="Times New Roman"/>
                        </a:rPr>
                        <a:t>income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L="81915" marR="215900" indent="-64769">
                        <a:lnSpc>
                          <a:spcPts val="1130"/>
                        </a:lnSpc>
                        <a:spcBef>
                          <a:spcPts val="50"/>
                        </a:spcBef>
                      </a:pPr>
                      <a:r>
                        <a:rPr sz="850" spc="-20" dirty="0"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sz="850" spc="-70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850" spc="-30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850" spc="2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850" dirty="0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sz="85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spc="20" dirty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850" spc="-30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850" spc="-35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850" spc="5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850" spc="-30" dirty="0"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sz="850" spc="-40" dirty="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sz="850" spc="-30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850" spc="-15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850" spc="-70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850" spc="-30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850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85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spc="2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850" spc="-35" dirty="0"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sz="850" spc="-30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850" spc="2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850" spc="-35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850" spc="-30" dirty="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850" spc="-70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850" spc="-10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850" spc="-35" dirty="0"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sz="850" dirty="0">
                          <a:latin typeface="Times New Roman"/>
                          <a:cs typeface="Times New Roman"/>
                        </a:rPr>
                        <a:t>re  </a:t>
                      </a:r>
                      <a:r>
                        <a:rPr sz="850" spc="-15" dirty="0">
                          <a:latin typeface="Times New Roman"/>
                          <a:cs typeface="Times New Roman"/>
                        </a:rPr>
                        <a:t>Advertised</a:t>
                      </a:r>
                      <a:r>
                        <a:rPr sz="85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spc="-20" dirty="0">
                          <a:latin typeface="Times New Roman"/>
                          <a:cs typeface="Times New Roman"/>
                        </a:rPr>
                        <a:t>product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L="81915">
                        <a:lnSpc>
                          <a:spcPts val="975"/>
                        </a:lnSpc>
                        <a:spcBef>
                          <a:spcPts val="45"/>
                        </a:spcBef>
                      </a:pPr>
                      <a:r>
                        <a:rPr sz="850" spc="-65" dirty="0">
                          <a:latin typeface="Times New Roman"/>
                          <a:cs typeface="Times New Roman"/>
                        </a:rPr>
                        <a:t>"</a:t>
                      </a:r>
                      <a:r>
                        <a:rPr sz="850" spc="-20" dirty="0"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sz="850" spc="-5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850" spc="20" dirty="0">
                          <a:latin typeface="Times New Roman"/>
                          <a:cs typeface="Times New Roman"/>
                        </a:rPr>
                        <a:t>ee</a:t>
                      </a:r>
                      <a:r>
                        <a:rPr sz="850" dirty="0">
                          <a:latin typeface="Times New Roman"/>
                          <a:cs typeface="Times New Roman"/>
                        </a:rPr>
                        <a:t>"</a:t>
                      </a:r>
                      <a:r>
                        <a:rPr sz="85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spc="-30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850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850" spc="-3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850" spc="-30" dirty="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850" spc="-35" dirty="0"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sz="850" spc="20" dirty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850" spc="-10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850" dirty="0">
                          <a:latin typeface="Times New Roman"/>
                          <a:cs typeface="Times New Roman"/>
                        </a:rPr>
                        <a:t>s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107314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850" spc="-35" dirty="0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sz="850" spc="-30" dirty="0">
                          <a:latin typeface="Times New Roman"/>
                          <a:cs typeface="Times New Roman"/>
                        </a:rPr>
                        <a:t>00</a:t>
                      </a:r>
                      <a:r>
                        <a:rPr sz="850" spc="10" dirty="0"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sz="850" dirty="0">
                          <a:latin typeface="Times New Roman"/>
                          <a:cs typeface="Times New Roman"/>
                        </a:rPr>
                        <a:t>0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L="107314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850" spc="-35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sz="850" spc="-30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75</a:t>
                      </a:r>
                      <a:r>
                        <a:rPr sz="850" spc="10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sz="850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L="156845">
                        <a:lnSpc>
                          <a:spcPts val="975"/>
                        </a:lnSpc>
                        <a:spcBef>
                          <a:spcPts val="105"/>
                        </a:spcBef>
                      </a:pPr>
                      <a:r>
                        <a:rPr sz="850" spc="-20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25.0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2540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2575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850" spc="-20" dirty="0">
                          <a:latin typeface="Times New Roman"/>
                          <a:cs typeface="Times New Roman"/>
                        </a:rPr>
                        <a:t>225.0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7256">
                <a:tc>
                  <a:txBody>
                    <a:bodyPr/>
                    <a:lstStyle/>
                    <a:p>
                      <a:pPr marL="17145">
                        <a:lnSpc>
                          <a:spcPts val="1005"/>
                        </a:lnSpc>
                        <a:spcBef>
                          <a:spcPts val="50"/>
                        </a:spcBef>
                      </a:pPr>
                      <a:r>
                        <a:rPr sz="850" spc="-30" dirty="0">
                          <a:latin typeface="Times New Roman"/>
                          <a:cs typeface="Times New Roman"/>
                        </a:rPr>
                        <a:t>Saving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9525">
                      <a:solidFill>
                        <a:srgbClr val="000000"/>
                      </a:solidFill>
                      <a:prstDash val="solid"/>
                    </a:lnL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marL="121920">
                        <a:lnSpc>
                          <a:spcPts val="1005"/>
                        </a:lnSpc>
                        <a:spcBef>
                          <a:spcPts val="50"/>
                        </a:spcBef>
                      </a:pPr>
                      <a:r>
                        <a:rPr sz="850" spc="-5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850" spc="-30" dirty="0">
                          <a:latin typeface="Times New Roman"/>
                          <a:cs typeface="Times New Roman"/>
                        </a:rPr>
                        <a:t>75</a:t>
                      </a:r>
                      <a:r>
                        <a:rPr sz="850" spc="10" dirty="0"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sz="850" dirty="0">
                          <a:latin typeface="Times New Roman"/>
                          <a:cs typeface="Times New Roman"/>
                        </a:rPr>
                        <a:t>0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2" name="object 22"/>
          <p:cNvGraphicFramePr>
            <a:graphicFrameLocks noGrp="1"/>
          </p:cNvGraphicFramePr>
          <p:nvPr/>
        </p:nvGraphicFramePr>
        <p:xfrm>
          <a:off x="6780085" y="5042534"/>
          <a:ext cx="905510" cy="7270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00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27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965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282575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850" spc="-20" dirty="0">
                          <a:latin typeface="Times New Roman"/>
                          <a:cs typeface="Times New Roman"/>
                        </a:rPr>
                        <a:t>525.0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2879">
                <a:tc>
                  <a:txBody>
                    <a:bodyPr/>
                    <a:lstStyle/>
                    <a:p>
                      <a:pPr marR="6350" algn="r">
                        <a:lnSpc>
                          <a:spcPts val="1015"/>
                        </a:lnSpc>
                      </a:pPr>
                      <a:r>
                        <a:rPr sz="850" spc="-20" dirty="0">
                          <a:latin typeface="Times New Roman"/>
                          <a:cs typeface="Times New Roman"/>
                        </a:rPr>
                        <a:t>300.0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2879">
                <a:tc>
                  <a:txBody>
                    <a:bodyPr/>
                    <a:lstStyle/>
                    <a:p>
                      <a:pPr marR="6350" algn="r">
                        <a:lnSpc>
                          <a:spcPts val="1019"/>
                        </a:lnSpc>
                      </a:pPr>
                      <a:r>
                        <a:rPr sz="850" spc="-20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275.0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6087">
                <a:tc>
                  <a:txBody>
                    <a:bodyPr/>
                    <a:lstStyle/>
                    <a:p>
                      <a:pPr marR="6350" algn="r">
                        <a:lnSpc>
                          <a:spcPts val="969"/>
                        </a:lnSpc>
                      </a:pPr>
                      <a:r>
                        <a:rPr sz="850" spc="-20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25.0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7256">
                <a:tc>
                  <a:txBody>
                    <a:bodyPr/>
                    <a:lstStyle/>
                    <a:p>
                      <a:pPr marR="6350" algn="r">
                        <a:lnSpc>
                          <a:spcPts val="1005"/>
                        </a:lnSpc>
                        <a:spcBef>
                          <a:spcPts val="50"/>
                        </a:spcBef>
                      </a:pPr>
                      <a:r>
                        <a:rPr sz="850" spc="-20" dirty="0">
                          <a:latin typeface="Times New Roman"/>
                          <a:cs typeface="Times New Roman"/>
                        </a:rPr>
                        <a:t>225.0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23" name="object 23"/>
          <p:cNvGraphicFramePr>
            <a:graphicFrameLocks noGrp="1"/>
          </p:cNvGraphicFramePr>
          <p:nvPr/>
        </p:nvGraphicFramePr>
        <p:xfrm>
          <a:off x="4351210" y="6043040"/>
          <a:ext cx="897255" cy="100774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13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21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967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28194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850" spc="-20" dirty="0">
                          <a:latin typeface="Times New Roman"/>
                          <a:cs typeface="Times New Roman"/>
                        </a:rPr>
                        <a:t>275.0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2879">
                <a:tc>
                  <a:txBody>
                    <a:bodyPr/>
                    <a:lstStyle/>
                    <a:p>
                      <a:pPr marR="5715" algn="r">
                        <a:lnSpc>
                          <a:spcPts val="1019"/>
                        </a:lnSpc>
                      </a:pPr>
                      <a:r>
                        <a:rPr sz="850" spc="-20" dirty="0">
                          <a:latin typeface="Times New Roman"/>
                          <a:cs typeface="Times New Roman"/>
                        </a:rPr>
                        <a:t>225.0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2879">
                <a:tc>
                  <a:txBody>
                    <a:bodyPr/>
                    <a:lstStyle/>
                    <a:p>
                      <a:pPr marR="6350" algn="r">
                        <a:lnSpc>
                          <a:spcPts val="1015"/>
                        </a:lnSpc>
                      </a:pPr>
                      <a:r>
                        <a:rPr sz="850" spc="-20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150.0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2879">
                <a:tc>
                  <a:txBody>
                    <a:bodyPr/>
                    <a:lstStyle/>
                    <a:p>
                      <a:pPr marR="6350" algn="r">
                        <a:lnSpc>
                          <a:spcPts val="1019"/>
                        </a:lnSpc>
                      </a:pPr>
                      <a:r>
                        <a:rPr sz="850" spc="-20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60.0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8940">
                <a:tc>
                  <a:txBody>
                    <a:bodyPr/>
                    <a:lstStyle/>
                    <a:p>
                      <a:pPr marR="6350" algn="r">
                        <a:lnSpc>
                          <a:spcPts val="1015"/>
                        </a:lnSpc>
                      </a:pPr>
                      <a:r>
                        <a:rPr sz="850" spc="-20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15.0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6875">
                <a:tc>
                  <a:txBody>
                    <a:bodyPr/>
                    <a:lstStyle/>
                    <a:p>
                      <a:pPr marR="6350" algn="r">
                        <a:lnSpc>
                          <a:spcPts val="1005"/>
                        </a:lnSpc>
                        <a:spcBef>
                          <a:spcPts val="50"/>
                        </a:spcBef>
                      </a:pPr>
                      <a:r>
                        <a:rPr sz="850" spc="-20" dirty="0">
                          <a:latin typeface="Times New Roman"/>
                          <a:cs typeface="Times New Roman"/>
                        </a:rPr>
                        <a:t>50.0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24" name="object 24"/>
          <p:cNvGraphicFramePr>
            <a:graphicFrameLocks noGrp="1"/>
          </p:cNvGraphicFramePr>
          <p:nvPr/>
        </p:nvGraphicFramePr>
        <p:xfrm>
          <a:off x="6780466" y="6043040"/>
          <a:ext cx="904240" cy="10115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00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27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967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282575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850" spc="-20" dirty="0">
                          <a:latin typeface="Times New Roman"/>
                          <a:cs typeface="Times New Roman"/>
                        </a:rPr>
                        <a:t>225.0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2879">
                <a:tc>
                  <a:txBody>
                    <a:bodyPr/>
                    <a:lstStyle/>
                    <a:p>
                      <a:pPr marR="5715" algn="r">
                        <a:lnSpc>
                          <a:spcPts val="1019"/>
                        </a:lnSpc>
                      </a:pPr>
                      <a:r>
                        <a:rPr sz="850" spc="-20" dirty="0">
                          <a:latin typeface="Times New Roman"/>
                          <a:cs typeface="Times New Roman"/>
                        </a:rPr>
                        <a:t>225.0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2879">
                <a:tc>
                  <a:txBody>
                    <a:bodyPr/>
                    <a:lstStyle/>
                    <a:p>
                      <a:pPr marR="6350" algn="r">
                        <a:lnSpc>
                          <a:spcPts val="1015"/>
                        </a:lnSpc>
                      </a:pPr>
                      <a:r>
                        <a:rPr sz="850" spc="-20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150.0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2879">
                <a:tc>
                  <a:txBody>
                    <a:bodyPr/>
                    <a:lstStyle/>
                    <a:p>
                      <a:pPr marR="6350" algn="r">
                        <a:lnSpc>
                          <a:spcPts val="1019"/>
                        </a:lnSpc>
                      </a:pPr>
                      <a:r>
                        <a:rPr sz="850" spc="-20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60.0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2879">
                <a:tc>
                  <a:txBody>
                    <a:bodyPr/>
                    <a:lstStyle/>
                    <a:p>
                      <a:pPr marR="6350" algn="r">
                        <a:lnSpc>
                          <a:spcPts val="1015"/>
                        </a:lnSpc>
                      </a:pPr>
                      <a:r>
                        <a:rPr sz="850" spc="-20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15.0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6061">
                <a:tc>
                  <a:txBody>
                    <a:bodyPr/>
                    <a:lstStyle/>
                    <a:p>
                      <a:pPr marR="6350" algn="r">
                        <a:lnSpc>
                          <a:spcPts val="969"/>
                        </a:lnSpc>
                      </a:pPr>
                      <a:r>
                        <a:rPr sz="850" spc="-10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0.0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6875">
                <a:tc>
                  <a:txBody>
                    <a:bodyPr/>
                    <a:lstStyle/>
                    <a:p>
                      <a:pPr marR="6350" algn="r">
                        <a:lnSpc>
                          <a:spcPts val="1005"/>
                        </a:lnSpc>
                        <a:spcBef>
                          <a:spcPts val="50"/>
                        </a:spcBef>
                      </a:pPr>
                      <a:r>
                        <a:rPr sz="850" spc="-10" dirty="0">
                          <a:latin typeface="Times New Roman"/>
                          <a:cs typeface="Times New Roman"/>
                        </a:rPr>
                        <a:t>0.0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5" name="object 25"/>
          <p:cNvSpPr txBox="1"/>
          <p:nvPr/>
        </p:nvSpPr>
        <p:spPr>
          <a:xfrm>
            <a:off x="4499884" y="1597820"/>
            <a:ext cx="594360" cy="1543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50" i="1" spc="-5" dirty="0">
                <a:latin typeface="Times New Roman"/>
                <a:cs typeface="Times New Roman"/>
              </a:rPr>
              <a:t>I</a:t>
            </a:r>
            <a:r>
              <a:rPr sz="850" i="1" spc="20" dirty="0">
                <a:latin typeface="Times New Roman"/>
                <a:cs typeface="Times New Roman"/>
              </a:rPr>
              <a:t>n</a:t>
            </a:r>
            <a:r>
              <a:rPr sz="850" i="1" spc="-20" dirty="0">
                <a:latin typeface="Times New Roman"/>
                <a:cs typeface="Times New Roman"/>
              </a:rPr>
              <a:t>t</a:t>
            </a:r>
            <a:r>
              <a:rPr sz="850" i="1" spc="15" dirty="0">
                <a:latin typeface="Times New Roman"/>
                <a:cs typeface="Times New Roman"/>
              </a:rPr>
              <a:t>e</a:t>
            </a:r>
            <a:r>
              <a:rPr sz="850" i="1" dirty="0">
                <a:latin typeface="Times New Roman"/>
                <a:cs typeface="Times New Roman"/>
              </a:rPr>
              <a:t>r</a:t>
            </a:r>
            <a:r>
              <a:rPr sz="850" i="1" spc="-55" dirty="0">
                <a:latin typeface="Times New Roman"/>
                <a:cs typeface="Times New Roman"/>
              </a:rPr>
              <a:t>m</a:t>
            </a:r>
            <a:r>
              <a:rPr sz="850" i="1" spc="10" dirty="0">
                <a:latin typeface="Times New Roman"/>
                <a:cs typeface="Times New Roman"/>
              </a:rPr>
              <a:t>e</a:t>
            </a:r>
            <a:r>
              <a:rPr sz="850" i="1" spc="20" dirty="0">
                <a:latin typeface="Times New Roman"/>
                <a:cs typeface="Times New Roman"/>
              </a:rPr>
              <a:t>d</a:t>
            </a:r>
            <a:r>
              <a:rPr sz="850" i="1" spc="-15" dirty="0">
                <a:latin typeface="Times New Roman"/>
                <a:cs typeface="Times New Roman"/>
              </a:rPr>
              <a:t>i</a:t>
            </a:r>
            <a:r>
              <a:rPr sz="850" i="1" spc="20" dirty="0">
                <a:latin typeface="Times New Roman"/>
                <a:cs typeface="Times New Roman"/>
              </a:rPr>
              <a:t>a</a:t>
            </a:r>
            <a:r>
              <a:rPr sz="850" i="1" dirty="0">
                <a:latin typeface="Times New Roman"/>
                <a:cs typeface="Times New Roman"/>
              </a:rPr>
              <a:t>r</a:t>
            </a:r>
            <a:r>
              <a:rPr sz="850" i="1" spc="-5" dirty="0">
                <a:latin typeface="Times New Roman"/>
                <a:cs typeface="Times New Roman"/>
              </a:rPr>
              <a:t>y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5771691" y="1597820"/>
            <a:ext cx="481330" cy="1543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50" i="1" dirty="0">
                <a:latin typeface="Times New Roman"/>
                <a:cs typeface="Times New Roman"/>
              </a:rPr>
              <a:t>Advertiser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6878932" y="1597820"/>
            <a:ext cx="687705" cy="1543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50" i="1" spc="-25" dirty="0">
                <a:latin typeface="Times New Roman"/>
                <a:cs typeface="Times New Roman"/>
              </a:rPr>
              <a:t>T</a:t>
            </a:r>
            <a:r>
              <a:rPr sz="850" i="1" spc="20" dirty="0">
                <a:latin typeface="Times New Roman"/>
                <a:cs typeface="Times New Roman"/>
              </a:rPr>
              <a:t>o</a:t>
            </a:r>
            <a:r>
              <a:rPr sz="850" i="1" spc="-20" dirty="0">
                <a:latin typeface="Times New Roman"/>
                <a:cs typeface="Times New Roman"/>
              </a:rPr>
              <a:t>t</a:t>
            </a:r>
            <a:r>
              <a:rPr sz="850" i="1" spc="20" dirty="0">
                <a:latin typeface="Times New Roman"/>
                <a:cs typeface="Times New Roman"/>
              </a:rPr>
              <a:t>a</a:t>
            </a:r>
            <a:r>
              <a:rPr sz="850" i="1" spc="-5" dirty="0">
                <a:latin typeface="Times New Roman"/>
                <a:cs typeface="Times New Roman"/>
              </a:rPr>
              <a:t>l</a:t>
            </a:r>
            <a:r>
              <a:rPr sz="850" i="1" dirty="0">
                <a:latin typeface="Times New Roman"/>
                <a:cs typeface="Times New Roman"/>
              </a:rPr>
              <a:t> </a:t>
            </a:r>
            <a:r>
              <a:rPr sz="850" i="1" spc="-15" dirty="0">
                <a:latin typeface="Times New Roman"/>
                <a:cs typeface="Times New Roman"/>
              </a:rPr>
              <a:t>E</a:t>
            </a:r>
            <a:r>
              <a:rPr sz="850" i="1" spc="10" dirty="0">
                <a:latin typeface="Times New Roman"/>
                <a:cs typeface="Times New Roman"/>
              </a:rPr>
              <a:t>c</a:t>
            </a:r>
            <a:r>
              <a:rPr sz="850" i="1" spc="20" dirty="0">
                <a:latin typeface="Times New Roman"/>
                <a:cs typeface="Times New Roman"/>
              </a:rPr>
              <a:t>ono</a:t>
            </a:r>
            <a:r>
              <a:rPr sz="850" i="1" spc="-55" dirty="0">
                <a:latin typeface="Times New Roman"/>
                <a:cs typeface="Times New Roman"/>
              </a:rPr>
              <a:t>m</a:t>
            </a:r>
            <a:r>
              <a:rPr sz="850" i="1" spc="-5" dirty="0">
                <a:latin typeface="Times New Roman"/>
                <a:cs typeface="Times New Roman"/>
              </a:rPr>
              <a:t>y</a:t>
            </a:r>
            <a:endParaRPr sz="850">
              <a:latin typeface="Times New Roman"/>
              <a:cs typeface="Times New Roman"/>
            </a:endParaRPr>
          </a:p>
        </p:txBody>
      </p:sp>
      <p:graphicFrame>
        <p:nvGraphicFramePr>
          <p:cNvPr id="28" name="object 28"/>
          <p:cNvGraphicFramePr>
            <a:graphicFrameLocks noGrp="1"/>
          </p:cNvGraphicFramePr>
          <p:nvPr/>
        </p:nvGraphicFramePr>
        <p:xfrm>
          <a:off x="980187" y="1922293"/>
          <a:ext cx="6697345" cy="51288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63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73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00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40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32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02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826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5471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6131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24248"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590">
                        <a:lnSpc>
                          <a:spcPts val="880"/>
                        </a:lnSpc>
                      </a:pPr>
                      <a:r>
                        <a:rPr sz="850" dirty="0">
                          <a:latin typeface="Times New Roman"/>
                          <a:cs typeface="Times New Roman"/>
                        </a:rPr>
                        <a:t>Uses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4604" algn="r">
                        <a:lnSpc>
                          <a:spcPts val="880"/>
                        </a:lnSpc>
                      </a:pPr>
                      <a:r>
                        <a:rPr sz="850" spc="-5" dirty="0">
                          <a:latin typeface="Times New Roman"/>
                          <a:cs typeface="Times New Roman"/>
                        </a:rPr>
                        <a:t>Resources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42265">
                        <a:lnSpc>
                          <a:spcPts val="880"/>
                        </a:lnSpc>
                      </a:pPr>
                      <a:r>
                        <a:rPr sz="850" dirty="0">
                          <a:latin typeface="Times New Roman"/>
                          <a:cs typeface="Times New Roman"/>
                        </a:rPr>
                        <a:t>Uses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35915" algn="r">
                        <a:lnSpc>
                          <a:spcPts val="880"/>
                        </a:lnSpc>
                      </a:pPr>
                      <a:r>
                        <a:rPr sz="850" spc="-5" dirty="0">
                          <a:latin typeface="Times New Roman"/>
                          <a:cs typeface="Times New Roman"/>
                        </a:rPr>
                        <a:t>Resources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955">
                        <a:lnSpc>
                          <a:spcPts val="880"/>
                        </a:lnSpc>
                      </a:pPr>
                      <a:r>
                        <a:rPr sz="850" dirty="0">
                          <a:latin typeface="Times New Roman"/>
                          <a:cs typeface="Times New Roman"/>
                        </a:rPr>
                        <a:t>Uses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4604" algn="r">
                        <a:lnSpc>
                          <a:spcPts val="880"/>
                        </a:lnSpc>
                      </a:pPr>
                      <a:r>
                        <a:rPr sz="850" spc="-5" dirty="0">
                          <a:latin typeface="Times New Roman"/>
                          <a:cs typeface="Times New Roman"/>
                        </a:rPr>
                        <a:t>Resources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649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7145">
                        <a:lnSpc>
                          <a:spcPts val="1010"/>
                        </a:lnSpc>
                        <a:spcBef>
                          <a:spcPts val="75"/>
                        </a:spcBef>
                      </a:pPr>
                      <a:r>
                        <a:rPr sz="850" spc="-25" dirty="0">
                          <a:latin typeface="Times New Roman"/>
                          <a:cs typeface="Times New Roman"/>
                        </a:rPr>
                        <a:t>Output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9525" marB="0">
                    <a:lnL w="9525">
                      <a:solidFill>
                        <a:srgbClr val="000000"/>
                      </a:solidFill>
                      <a:prstDash val="solid"/>
                    </a:lnL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331470" algn="r">
                        <a:lnSpc>
                          <a:spcPts val="1010"/>
                        </a:lnSpc>
                        <a:spcBef>
                          <a:spcPts val="45"/>
                        </a:spcBef>
                      </a:pPr>
                      <a:r>
                        <a:rPr sz="850" spc="-20" dirty="0">
                          <a:latin typeface="Times New Roman"/>
                          <a:cs typeface="Times New Roman"/>
                        </a:rPr>
                        <a:t>275.0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559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850" spc="-20" dirty="0">
                          <a:latin typeface="Times New Roman"/>
                          <a:cs typeface="Times New Roman"/>
                        </a:rPr>
                        <a:t>Predictive</a:t>
                      </a:r>
                      <a:r>
                        <a:rPr sz="85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spc="5" dirty="0">
                          <a:latin typeface="Times New Roman"/>
                          <a:cs typeface="Times New Roman"/>
                        </a:rPr>
                        <a:t>ad</a:t>
                      </a:r>
                      <a:r>
                        <a:rPr sz="85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spc="-5" dirty="0">
                          <a:latin typeface="Times New Roman"/>
                          <a:cs typeface="Times New Roman"/>
                        </a:rPr>
                        <a:t>services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254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287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1915">
                        <a:lnSpc>
                          <a:spcPts val="1015"/>
                        </a:lnSpc>
                      </a:pPr>
                      <a:r>
                        <a:rPr sz="850" spc="-65" dirty="0">
                          <a:latin typeface="Times New Roman"/>
                          <a:cs typeface="Times New Roman"/>
                        </a:rPr>
                        <a:t>"</a:t>
                      </a:r>
                      <a:r>
                        <a:rPr sz="850" spc="-20" dirty="0"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sz="850" spc="-5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850" spc="20" dirty="0">
                          <a:latin typeface="Times New Roman"/>
                          <a:cs typeface="Times New Roman"/>
                        </a:rPr>
                        <a:t>ee</a:t>
                      </a:r>
                      <a:r>
                        <a:rPr sz="850" dirty="0">
                          <a:latin typeface="Times New Roman"/>
                          <a:cs typeface="Times New Roman"/>
                        </a:rPr>
                        <a:t>"</a:t>
                      </a:r>
                      <a:r>
                        <a:rPr sz="85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spc="-30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850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850" spc="-3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850" spc="-30" dirty="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850" spc="-35" dirty="0"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sz="850" spc="20" dirty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850" spc="-10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850" dirty="0">
                          <a:latin typeface="Times New Roman"/>
                          <a:cs typeface="Times New Roman"/>
                        </a:rPr>
                        <a:t>s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287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1915">
                        <a:lnSpc>
                          <a:spcPts val="1019"/>
                        </a:lnSpc>
                      </a:pPr>
                      <a:r>
                        <a:rPr sz="850" spc="-20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850" spc="-3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850" dirty="0"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sz="850" spc="-10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850" spc="5" dirty="0">
                          <a:latin typeface="Times New Roman"/>
                          <a:cs typeface="Times New Roman"/>
                        </a:rPr>
                        <a:t>w</a:t>
                      </a:r>
                      <a:r>
                        <a:rPr sz="850" spc="15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850" dirty="0">
                          <a:latin typeface="Times New Roman"/>
                          <a:cs typeface="Times New Roman"/>
                        </a:rPr>
                        <a:t>re</a:t>
                      </a:r>
                      <a:r>
                        <a:rPr sz="85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850" spc="-30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850" spc="-70" dirty="0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sz="850" spc="2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850" spc="-15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850" dirty="0"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sz="850" spc="-30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850" dirty="0">
                          <a:latin typeface="Times New Roman"/>
                          <a:cs typeface="Times New Roman"/>
                        </a:rPr>
                        <a:t>rm</a:t>
                      </a:r>
                      <a:r>
                        <a:rPr sz="85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spc="2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850" spc="5" dirty="0">
                          <a:latin typeface="Times New Roman"/>
                          <a:cs typeface="Times New Roman"/>
                        </a:rPr>
                        <a:t>ss</a:t>
                      </a:r>
                      <a:r>
                        <a:rPr sz="850" spc="2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850" spc="-15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850" dirty="0">
                          <a:latin typeface="Times New Roman"/>
                          <a:cs typeface="Times New Roman"/>
                        </a:rPr>
                        <a:t>)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328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1915">
                        <a:lnSpc>
                          <a:spcPts val="950"/>
                        </a:lnSpc>
                      </a:pPr>
                      <a:r>
                        <a:rPr sz="850" spc="-10" dirty="0">
                          <a:latin typeface="Times New Roman"/>
                          <a:cs typeface="Times New Roman"/>
                        </a:rPr>
                        <a:t>Software</a:t>
                      </a:r>
                      <a:r>
                        <a:rPr sz="85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spc="-5" dirty="0">
                          <a:latin typeface="Times New Roman"/>
                          <a:cs typeface="Times New Roman"/>
                        </a:rPr>
                        <a:t>(database</a:t>
                      </a:r>
                      <a:r>
                        <a:rPr sz="85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dirty="0">
                          <a:latin typeface="Times New Roman"/>
                          <a:cs typeface="Times New Roman"/>
                        </a:rPr>
                        <a:t>asset)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011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248920" algn="r">
                        <a:lnSpc>
                          <a:spcPts val="1010"/>
                        </a:lnSpc>
                        <a:spcBef>
                          <a:spcPts val="75"/>
                        </a:spcBef>
                      </a:pPr>
                      <a:r>
                        <a:rPr sz="850" spc="-10" dirty="0">
                          <a:latin typeface="Times New Roman"/>
                          <a:cs typeface="Times New Roman"/>
                        </a:rPr>
                        <a:t>Software</a:t>
                      </a:r>
                      <a:r>
                        <a:rPr sz="85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spc="-10" dirty="0">
                          <a:latin typeface="Times New Roman"/>
                          <a:cs typeface="Times New Roman"/>
                        </a:rPr>
                        <a:t>(data</a:t>
                      </a:r>
                      <a:r>
                        <a:rPr sz="85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spc="5" dirty="0">
                          <a:latin typeface="Times New Roman"/>
                          <a:cs typeface="Times New Roman"/>
                        </a:rPr>
                        <a:t>asset-R&amp;P)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9525" marB="0">
                    <a:lnL w="9525">
                      <a:solidFill>
                        <a:srgbClr val="000000"/>
                      </a:solidFill>
                      <a:prstDash val="solid"/>
                    </a:lnL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4B0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45233">
                <a:tc>
                  <a:txBody>
                    <a:bodyPr/>
                    <a:lstStyle/>
                    <a:p>
                      <a:pPr marL="31750">
                        <a:lnSpc>
                          <a:spcPts val="980"/>
                        </a:lnSpc>
                      </a:pPr>
                      <a:r>
                        <a:rPr sz="850" spc="-20" dirty="0">
                          <a:latin typeface="Times New Roman"/>
                          <a:cs typeface="Times New Roman"/>
                        </a:rPr>
                        <a:t>Production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227965" algn="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850" spc="-10" dirty="0">
                          <a:latin typeface="Times New Roman"/>
                          <a:cs typeface="Times New Roman"/>
                        </a:rPr>
                        <a:t>Software</a:t>
                      </a:r>
                      <a:r>
                        <a:rPr sz="85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spc="-10" dirty="0">
                          <a:latin typeface="Times New Roman"/>
                          <a:cs typeface="Times New Roman"/>
                        </a:rPr>
                        <a:t>(data</a:t>
                      </a:r>
                      <a:r>
                        <a:rPr sz="85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spc="5" dirty="0">
                          <a:latin typeface="Times New Roman"/>
                          <a:cs typeface="Times New Roman"/>
                        </a:rPr>
                        <a:t>asset-OP-P)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42921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</a:pPr>
                      <a:r>
                        <a:rPr sz="850" spc="-15" dirty="0">
                          <a:latin typeface="Times New Roman"/>
                          <a:cs typeface="Times New Roman"/>
                        </a:rPr>
                        <a:t>Account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1915">
                        <a:lnSpc>
                          <a:spcPts val="1019"/>
                        </a:lnSpc>
                      </a:pPr>
                      <a:r>
                        <a:rPr sz="850" spc="30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850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850" spc="-30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850" spc="-35" dirty="0">
                          <a:latin typeface="Times New Roman"/>
                          <a:cs typeface="Times New Roman"/>
                        </a:rPr>
                        <a:t>v</a:t>
                      </a:r>
                      <a:r>
                        <a:rPr sz="850" spc="-70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850" spc="10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850" spc="-70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850" spc="-3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850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85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spc="-30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850" dirty="0"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sz="850" spc="10" dirty="0">
                          <a:latin typeface="Times New Roman"/>
                          <a:cs typeface="Times New Roman"/>
                        </a:rPr>
                        <a:t> O</a:t>
                      </a:r>
                      <a:r>
                        <a:rPr sz="850" spc="30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850" dirty="0">
                          <a:latin typeface="Times New Roman"/>
                          <a:cs typeface="Times New Roman"/>
                        </a:rPr>
                        <a:t>s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4283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1915">
                        <a:lnSpc>
                          <a:spcPts val="1015"/>
                        </a:lnSpc>
                      </a:pPr>
                      <a:r>
                        <a:rPr sz="850" spc="-15" dirty="0">
                          <a:latin typeface="Times New Roman"/>
                          <a:cs typeface="Times New Roman"/>
                        </a:rPr>
                        <a:t>Advertised</a:t>
                      </a:r>
                      <a:r>
                        <a:rPr sz="85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spc="-20" dirty="0">
                          <a:latin typeface="Times New Roman"/>
                          <a:cs typeface="Times New Roman"/>
                        </a:rPr>
                        <a:t>product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331470" algn="r">
                        <a:lnSpc>
                          <a:spcPts val="1015"/>
                        </a:lnSpc>
                      </a:pPr>
                      <a:r>
                        <a:rPr sz="850" spc="-20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275.0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4287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7145">
                        <a:lnSpc>
                          <a:spcPts val="1019"/>
                        </a:lnSpc>
                      </a:pPr>
                      <a:r>
                        <a:rPr sz="850" spc="-15" dirty="0">
                          <a:latin typeface="Times New Roman"/>
                          <a:cs typeface="Times New Roman"/>
                        </a:rPr>
                        <a:t>Intermediate</a:t>
                      </a:r>
                      <a:r>
                        <a:rPr sz="85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spc="-30" dirty="0">
                          <a:latin typeface="Times New Roman"/>
                          <a:cs typeface="Times New Roman"/>
                        </a:rPr>
                        <a:t>consumption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715" algn="r">
                        <a:lnSpc>
                          <a:spcPts val="1019"/>
                        </a:lnSpc>
                      </a:pPr>
                      <a:r>
                        <a:rPr sz="850" spc="-20" dirty="0">
                          <a:latin typeface="Times New Roman"/>
                          <a:cs typeface="Times New Roman"/>
                        </a:rPr>
                        <a:t>250.0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4287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1915">
                        <a:lnSpc>
                          <a:spcPts val="1015"/>
                        </a:lnSpc>
                      </a:pPr>
                      <a:r>
                        <a:rPr sz="850" spc="-20" dirty="0">
                          <a:latin typeface="Times New Roman"/>
                          <a:cs typeface="Times New Roman"/>
                        </a:rPr>
                        <a:t>Predictive</a:t>
                      </a:r>
                      <a:r>
                        <a:rPr sz="85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spc="5" dirty="0">
                          <a:latin typeface="Times New Roman"/>
                          <a:cs typeface="Times New Roman"/>
                        </a:rPr>
                        <a:t>ad</a:t>
                      </a:r>
                      <a:r>
                        <a:rPr sz="85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spc="-5" dirty="0">
                          <a:latin typeface="Times New Roman"/>
                          <a:cs typeface="Times New Roman"/>
                        </a:rPr>
                        <a:t>services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715" algn="r">
                        <a:lnSpc>
                          <a:spcPts val="1015"/>
                        </a:lnSpc>
                      </a:pPr>
                      <a:r>
                        <a:rPr sz="850" spc="-20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250.0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4287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1915">
                        <a:lnSpc>
                          <a:spcPts val="1019"/>
                        </a:lnSpc>
                      </a:pPr>
                      <a:r>
                        <a:rPr sz="850" spc="-65" dirty="0">
                          <a:latin typeface="Times New Roman"/>
                          <a:cs typeface="Times New Roman"/>
                        </a:rPr>
                        <a:t>"</a:t>
                      </a:r>
                      <a:r>
                        <a:rPr sz="850" spc="-20" dirty="0"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sz="850" spc="-5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850" spc="20" dirty="0">
                          <a:latin typeface="Times New Roman"/>
                          <a:cs typeface="Times New Roman"/>
                        </a:rPr>
                        <a:t>ee</a:t>
                      </a:r>
                      <a:r>
                        <a:rPr sz="850" dirty="0">
                          <a:latin typeface="Times New Roman"/>
                          <a:cs typeface="Times New Roman"/>
                        </a:rPr>
                        <a:t>"</a:t>
                      </a:r>
                      <a:r>
                        <a:rPr sz="85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spc="-30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850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850" spc="-3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850" spc="-30" dirty="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850" spc="-35" dirty="0"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sz="850" spc="20" dirty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850" spc="-10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850" dirty="0">
                          <a:latin typeface="Times New Roman"/>
                          <a:cs typeface="Times New Roman"/>
                        </a:rPr>
                        <a:t>s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3611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1915">
                        <a:lnSpc>
                          <a:spcPts val="950"/>
                        </a:lnSpc>
                      </a:pPr>
                      <a:r>
                        <a:rPr sz="850" spc="30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850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850" spc="-30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850" spc="-35" dirty="0">
                          <a:latin typeface="Times New Roman"/>
                          <a:cs typeface="Times New Roman"/>
                        </a:rPr>
                        <a:t>v</a:t>
                      </a:r>
                      <a:r>
                        <a:rPr sz="850" spc="-70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850" spc="10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850" spc="-70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850" spc="-3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850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85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spc="-30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850" dirty="0"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sz="850" spc="10" dirty="0">
                          <a:latin typeface="Times New Roman"/>
                          <a:cs typeface="Times New Roman"/>
                        </a:rPr>
                        <a:t> O</a:t>
                      </a:r>
                      <a:r>
                        <a:rPr sz="850" spc="30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850" dirty="0">
                          <a:latin typeface="Times New Roman"/>
                          <a:cs typeface="Times New Roman"/>
                        </a:rPr>
                        <a:t>s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4725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7145">
                        <a:lnSpc>
                          <a:spcPts val="1010"/>
                        </a:lnSpc>
                        <a:spcBef>
                          <a:spcPts val="75"/>
                        </a:spcBef>
                      </a:pPr>
                      <a:r>
                        <a:rPr sz="850" spc="-15" dirty="0">
                          <a:latin typeface="Times New Roman"/>
                          <a:cs typeface="Times New Roman"/>
                        </a:rPr>
                        <a:t>Value-added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9525" marB="0">
                    <a:lnL w="9525">
                      <a:solidFill>
                        <a:srgbClr val="000000"/>
                      </a:solidFill>
                      <a:prstDash val="solid"/>
                    </a:lnL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715" algn="r">
                        <a:lnSpc>
                          <a:spcPts val="1010"/>
                        </a:lnSpc>
                        <a:spcBef>
                          <a:spcPts val="50"/>
                        </a:spcBef>
                      </a:pPr>
                      <a:r>
                        <a:rPr sz="850" spc="-20" dirty="0">
                          <a:latin typeface="Times New Roman"/>
                          <a:cs typeface="Times New Roman"/>
                        </a:rPr>
                        <a:t>25.0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8174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13970">
                        <a:lnSpc>
                          <a:spcPts val="975"/>
                        </a:lnSpc>
                      </a:pPr>
                      <a:r>
                        <a:rPr sz="850" spc="5" dirty="0">
                          <a:latin typeface="Times New Roman"/>
                          <a:cs typeface="Times New Roman"/>
                        </a:rPr>
                        <a:t>Uses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R="335915" algn="r">
                        <a:lnSpc>
                          <a:spcPts val="975"/>
                        </a:lnSpc>
                      </a:pPr>
                      <a:r>
                        <a:rPr sz="850" spc="-5" dirty="0">
                          <a:latin typeface="Times New Roman"/>
                          <a:cs typeface="Times New Roman"/>
                        </a:rPr>
                        <a:t>Resources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21590">
                        <a:lnSpc>
                          <a:spcPts val="975"/>
                        </a:lnSpc>
                      </a:pPr>
                      <a:r>
                        <a:rPr sz="850" dirty="0">
                          <a:latin typeface="Times New Roman"/>
                          <a:cs typeface="Times New Roman"/>
                        </a:rPr>
                        <a:t>Uses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R="11430" algn="r">
                        <a:lnSpc>
                          <a:spcPts val="975"/>
                        </a:lnSpc>
                      </a:pPr>
                      <a:r>
                        <a:rPr sz="850" spc="-5" dirty="0">
                          <a:latin typeface="Times New Roman"/>
                          <a:cs typeface="Times New Roman"/>
                        </a:rPr>
                        <a:t>Resources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342900">
                        <a:lnSpc>
                          <a:spcPts val="975"/>
                        </a:lnSpc>
                      </a:pPr>
                      <a:r>
                        <a:rPr sz="850" dirty="0">
                          <a:latin typeface="Times New Roman"/>
                          <a:cs typeface="Times New Roman"/>
                        </a:rPr>
                        <a:t>Uses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R="335915" algn="r">
                        <a:lnSpc>
                          <a:spcPts val="975"/>
                        </a:lnSpc>
                      </a:pPr>
                      <a:r>
                        <a:rPr sz="850" spc="-5" dirty="0">
                          <a:latin typeface="Times New Roman"/>
                          <a:cs typeface="Times New Roman"/>
                        </a:rPr>
                        <a:t>Resources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20955">
                        <a:lnSpc>
                          <a:spcPts val="975"/>
                        </a:lnSpc>
                      </a:pPr>
                      <a:r>
                        <a:rPr sz="850" dirty="0">
                          <a:latin typeface="Times New Roman"/>
                          <a:cs typeface="Times New Roman"/>
                        </a:rPr>
                        <a:t>Uses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R="11430" algn="r">
                        <a:lnSpc>
                          <a:spcPts val="975"/>
                        </a:lnSpc>
                      </a:pPr>
                      <a:r>
                        <a:rPr sz="850" spc="-5" dirty="0">
                          <a:latin typeface="Times New Roman"/>
                          <a:cs typeface="Times New Roman"/>
                        </a:rPr>
                        <a:t>Resources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4929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850" spc="-10" dirty="0">
                          <a:latin typeface="Times New Roman"/>
                          <a:cs typeface="Times New Roman"/>
                        </a:rPr>
                        <a:t>Secondary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7145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850" spc="-10" dirty="0">
                          <a:latin typeface="Times New Roman"/>
                          <a:cs typeface="Times New Roman"/>
                        </a:rPr>
                        <a:t>Balance</a:t>
                      </a:r>
                      <a:r>
                        <a:rPr sz="85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spc="-25" dirty="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sz="85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spc="-25" dirty="0">
                          <a:latin typeface="Times New Roman"/>
                          <a:cs typeface="Times New Roman"/>
                        </a:rPr>
                        <a:t>primary incomes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330835" algn="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850" spc="-20" dirty="0">
                          <a:latin typeface="Times New Roman"/>
                          <a:cs typeface="Times New Roman"/>
                        </a:rPr>
                        <a:t>225.0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9525" algn="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850" spc="-20" dirty="0">
                          <a:latin typeface="Times New Roman"/>
                          <a:cs typeface="Times New Roman"/>
                        </a:rPr>
                        <a:t>275.0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331470" algn="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850" spc="-20" dirty="0">
                          <a:latin typeface="Times New Roman"/>
                          <a:cs typeface="Times New Roman"/>
                        </a:rPr>
                        <a:t>25.0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10160" algn="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850" spc="-20" dirty="0">
                          <a:latin typeface="Times New Roman"/>
                          <a:cs typeface="Times New Roman"/>
                        </a:rPr>
                        <a:t>525.0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37844">
                <a:tc>
                  <a:txBody>
                    <a:bodyPr/>
                    <a:lstStyle/>
                    <a:p>
                      <a:pPr marL="31750">
                        <a:lnSpc>
                          <a:spcPts val="930"/>
                        </a:lnSpc>
                        <a:spcBef>
                          <a:spcPts val="50"/>
                        </a:spcBef>
                      </a:pPr>
                      <a:r>
                        <a:rPr sz="850" spc="-20" dirty="0">
                          <a:latin typeface="Times New Roman"/>
                          <a:cs typeface="Times New Roman"/>
                        </a:rPr>
                        <a:t>Income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1915">
                        <a:lnSpc>
                          <a:spcPts val="985"/>
                        </a:lnSpc>
                      </a:pPr>
                      <a:r>
                        <a:rPr sz="850" spc="-20" dirty="0">
                          <a:latin typeface="Times New Roman"/>
                          <a:cs typeface="Times New Roman"/>
                        </a:rPr>
                        <a:t>Imputed</a:t>
                      </a:r>
                      <a:r>
                        <a:rPr sz="85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spc="-5" dirty="0">
                          <a:latin typeface="Times New Roman"/>
                          <a:cs typeface="Times New Roman"/>
                        </a:rPr>
                        <a:t>transfer</a:t>
                      </a:r>
                      <a:r>
                        <a:rPr sz="85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spc="-20" dirty="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sz="850" spc="5" dirty="0">
                          <a:latin typeface="Times New Roman"/>
                          <a:cs typeface="Times New Roman"/>
                        </a:rPr>
                        <a:t> OPs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45109">
                <a:tc>
                  <a:txBody>
                    <a:bodyPr/>
                    <a:lstStyle/>
                    <a:p>
                      <a:pPr marL="31750">
                        <a:lnSpc>
                          <a:spcPts val="944"/>
                        </a:lnSpc>
                        <a:spcBef>
                          <a:spcPts val="95"/>
                        </a:spcBef>
                      </a:pPr>
                      <a:r>
                        <a:rPr sz="850" spc="-15" dirty="0">
                          <a:latin typeface="Times New Roman"/>
                          <a:cs typeface="Times New Roman"/>
                        </a:rPr>
                        <a:t>Account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12065" marB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7145">
                        <a:lnSpc>
                          <a:spcPts val="1005"/>
                        </a:lnSpc>
                        <a:spcBef>
                          <a:spcPts val="35"/>
                        </a:spcBef>
                      </a:pPr>
                      <a:r>
                        <a:rPr sz="850" spc="-25" dirty="0">
                          <a:latin typeface="Times New Roman"/>
                          <a:cs typeface="Times New Roman"/>
                        </a:rPr>
                        <a:t>Disposable</a:t>
                      </a:r>
                      <a:r>
                        <a:rPr sz="85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spc="-30" dirty="0">
                          <a:latin typeface="Times New Roman"/>
                          <a:cs typeface="Times New Roman"/>
                        </a:rPr>
                        <a:t>income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113664">
                        <a:lnSpc>
                          <a:spcPts val="1005"/>
                        </a:lnSpc>
                        <a:spcBef>
                          <a:spcPts val="45"/>
                        </a:spcBef>
                      </a:pPr>
                      <a:r>
                        <a:rPr sz="850" spc="-35" dirty="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sz="850" spc="-30" dirty="0">
                          <a:latin typeface="Times New Roman"/>
                          <a:cs typeface="Times New Roman"/>
                        </a:rPr>
                        <a:t>25</a:t>
                      </a:r>
                      <a:r>
                        <a:rPr sz="850" spc="10" dirty="0"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sz="850" dirty="0">
                          <a:latin typeface="Times New Roman"/>
                          <a:cs typeface="Times New Roman"/>
                        </a:rPr>
                        <a:t>0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R="6350" algn="r">
                        <a:lnSpc>
                          <a:spcPts val="1005"/>
                        </a:lnSpc>
                        <a:spcBef>
                          <a:spcPts val="45"/>
                        </a:spcBef>
                      </a:pPr>
                      <a:r>
                        <a:rPr sz="850" spc="-20" dirty="0">
                          <a:latin typeface="Times New Roman"/>
                          <a:cs typeface="Times New Roman"/>
                        </a:rPr>
                        <a:t>275.0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5715" algn="r">
                        <a:lnSpc>
                          <a:spcPts val="1005"/>
                        </a:lnSpc>
                        <a:spcBef>
                          <a:spcPts val="45"/>
                        </a:spcBef>
                      </a:pPr>
                      <a:r>
                        <a:rPr sz="850" spc="-20" dirty="0">
                          <a:latin typeface="Times New Roman"/>
                          <a:cs typeface="Times New Roman"/>
                        </a:rPr>
                        <a:t>25.0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14300">
                        <a:lnSpc>
                          <a:spcPts val="1005"/>
                        </a:lnSpc>
                        <a:spcBef>
                          <a:spcPts val="45"/>
                        </a:spcBef>
                      </a:pPr>
                      <a:r>
                        <a:rPr sz="850" spc="-30" dirty="0">
                          <a:latin typeface="Times New Roman"/>
                          <a:cs typeface="Times New Roman"/>
                        </a:rPr>
                        <a:t>5</a:t>
                      </a:r>
                      <a:r>
                        <a:rPr sz="850" spc="-35" dirty="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sz="850" spc="-30" dirty="0">
                          <a:latin typeface="Times New Roman"/>
                          <a:cs typeface="Times New Roman"/>
                        </a:rPr>
                        <a:t>5</a:t>
                      </a:r>
                      <a:r>
                        <a:rPr sz="850" spc="10" dirty="0"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sz="850" dirty="0">
                          <a:latin typeface="Times New Roman"/>
                          <a:cs typeface="Times New Roman"/>
                        </a:rPr>
                        <a:t>0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8174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20955">
                        <a:lnSpc>
                          <a:spcPts val="975"/>
                        </a:lnSpc>
                      </a:pPr>
                      <a:r>
                        <a:rPr sz="850" spc="5" dirty="0">
                          <a:latin typeface="Times New Roman"/>
                          <a:cs typeface="Times New Roman"/>
                        </a:rPr>
                        <a:t>Uses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R="335915" algn="r">
                        <a:lnSpc>
                          <a:spcPts val="975"/>
                        </a:lnSpc>
                      </a:pPr>
                      <a:r>
                        <a:rPr sz="850" spc="-5" dirty="0">
                          <a:latin typeface="Times New Roman"/>
                          <a:cs typeface="Times New Roman"/>
                        </a:rPr>
                        <a:t>Resources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21590">
                        <a:lnSpc>
                          <a:spcPts val="975"/>
                        </a:lnSpc>
                      </a:pPr>
                      <a:r>
                        <a:rPr sz="850" dirty="0">
                          <a:latin typeface="Times New Roman"/>
                          <a:cs typeface="Times New Roman"/>
                        </a:rPr>
                        <a:t>Uses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R="11430" algn="r">
                        <a:lnSpc>
                          <a:spcPts val="975"/>
                        </a:lnSpc>
                      </a:pPr>
                      <a:r>
                        <a:rPr sz="850" spc="-5" dirty="0">
                          <a:latin typeface="Times New Roman"/>
                          <a:cs typeface="Times New Roman"/>
                        </a:rPr>
                        <a:t>Resources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342900">
                        <a:lnSpc>
                          <a:spcPts val="975"/>
                        </a:lnSpc>
                      </a:pPr>
                      <a:r>
                        <a:rPr sz="850" dirty="0">
                          <a:latin typeface="Times New Roman"/>
                          <a:cs typeface="Times New Roman"/>
                        </a:rPr>
                        <a:t>Uses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R="335915" algn="r">
                        <a:lnSpc>
                          <a:spcPts val="975"/>
                        </a:lnSpc>
                      </a:pPr>
                      <a:r>
                        <a:rPr sz="850" spc="-5" dirty="0">
                          <a:latin typeface="Times New Roman"/>
                          <a:cs typeface="Times New Roman"/>
                        </a:rPr>
                        <a:t>Resources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20955">
                        <a:lnSpc>
                          <a:spcPts val="975"/>
                        </a:lnSpc>
                      </a:pPr>
                      <a:r>
                        <a:rPr sz="850" dirty="0">
                          <a:latin typeface="Times New Roman"/>
                          <a:cs typeface="Times New Roman"/>
                        </a:rPr>
                        <a:t>Uses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R="11430" algn="r">
                        <a:lnSpc>
                          <a:spcPts val="975"/>
                        </a:lnSpc>
                      </a:pPr>
                      <a:r>
                        <a:rPr sz="850" spc="-5" dirty="0">
                          <a:latin typeface="Times New Roman"/>
                          <a:cs typeface="Times New Roman"/>
                        </a:rPr>
                        <a:t>Resources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9255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31750">
                        <a:lnSpc>
                          <a:spcPct val="100000"/>
                        </a:lnSpc>
                      </a:pPr>
                      <a:r>
                        <a:rPr sz="850" dirty="0">
                          <a:latin typeface="Times New Roman"/>
                          <a:cs typeface="Times New Roman"/>
                        </a:rPr>
                        <a:t>Use</a:t>
                      </a:r>
                      <a:r>
                        <a:rPr sz="85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spc="-25" dirty="0">
                          <a:latin typeface="Times New Roman"/>
                          <a:cs typeface="Times New Roman"/>
                        </a:rPr>
                        <a:t>of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317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R="6350" algn="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850" spc="-10" dirty="0">
                          <a:latin typeface="Times New Roman"/>
                          <a:cs typeface="Times New Roman"/>
                        </a:rPr>
                        <a:t>0.0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2540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9525" algn="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850" spc="-20" dirty="0">
                          <a:latin typeface="Times New Roman"/>
                          <a:cs typeface="Times New Roman"/>
                        </a:rPr>
                        <a:t>275.0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R="5715" algn="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850" spc="-10" dirty="0">
                          <a:latin typeface="Times New Roman"/>
                          <a:cs typeface="Times New Roman"/>
                        </a:rPr>
                        <a:t>0.0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2540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331470" algn="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850" spc="-20" dirty="0">
                          <a:latin typeface="Times New Roman"/>
                          <a:cs typeface="Times New Roman"/>
                        </a:rPr>
                        <a:t>25.0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42900">
                <a:tc>
                  <a:txBody>
                    <a:bodyPr/>
                    <a:lstStyle/>
                    <a:p>
                      <a:pPr marL="31750">
                        <a:lnSpc>
                          <a:spcPts val="1019"/>
                        </a:lnSpc>
                      </a:pPr>
                      <a:r>
                        <a:rPr sz="850" spc="-20" dirty="0">
                          <a:latin typeface="Times New Roman"/>
                          <a:cs typeface="Times New Roman"/>
                        </a:rPr>
                        <a:t>Income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36044">
                <a:tc>
                  <a:txBody>
                    <a:bodyPr/>
                    <a:lstStyle/>
                    <a:p>
                      <a:pPr marL="31750">
                        <a:lnSpc>
                          <a:spcPts val="969"/>
                        </a:lnSpc>
                      </a:pPr>
                      <a:r>
                        <a:rPr sz="850" spc="-15" dirty="0">
                          <a:latin typeface="Times New Roman"/>
                          <a:cs typeface="Times New Roman"/>
                        </a:rPr>
                        <a:t>Account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4725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350" algn="r">
                        <a:lnSpc>
                          <a:spcPts val="1005"/>
                        </a:lnSpc>
                        <a:spcBef>
                          <a:spcPts val="50"/>
                        </a:spcBef>
                      </a:pPr>
                      <a:r>
                        <a:rPr sz="850" spc="-20" dirty="0">
                          <a:latin typeface="Times New Roman"/>
                          <a:cs typeface="Times New Roman"/>
                        </a:rPr>
                        <a:t>275.0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5715" algn="r">
                        <a:lnSpc>
                          <a:spcPts val="1005"/>
                        </a:lnSpc>
                        <a:spcBef>
                          <a:spcPts val="50"/>
                        </a:spcBef>
                      </a:pPr>
                      <a:r>
                        <a:rPr sz="850" spc="-20" dirty="0">
                          <a:latin typeface="Times New Roman"/>
                          <a:cs typeface="Times New Roman"/>
                        </a:rPr>
                        <a:t>25.0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28136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20955">
                        <a:lnSpc>
                          <a:spcPts val="975"/>
                        </a:lnSpc>
                      </a:pPr>
                      <a:r>
                        <a:rPr sz="850" dirty="0">
                          <a:latin typeface="Times New Roman"/>
                          <a:cs typeface="Times New Roman"/>
                        </a:rPr>
                        <a:t>Assets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R="336550" algn="r">
                        <a:lnSpc>
                          <a:spcPts val="975"/>
                        </a:lnSpc>
                      </a:pPr>
                      <a:r>
                        <a:rPr sz="850" spc="-40" dirty="0">
                          <a:latin typeface="Times New Roman"/>
                          <a:cs typeface="Times New Roman"/>
                        </a:rPr>
                        <a:t>Liabilities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20955">
                        <a:lnSpc>
                          <a:spcPts val="975"/>
                        </a:lnSpc>
                      </a:pPr>
                      <a:r>
                        <a:rPr sz="850" dirty="0">
                          <a:latin typeface="Times New Roman"/>
                          <a:cs typeface="Times New Roman"/>
                        </a:rPr>
                        <a:t>Assets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R="13970" algn="r">
                        <a:lnSpc>
                          <a:spcPts val="975"/>
                        </a:lnSpc>
                      </a:pPr>
                      <a:r>
                        <a:rPr sz="850" spc="-40" dirty="0">
                          <a:latin typeface="Times New Roman"/>
                          <a:cs typeface="Times New Roman"/>
                        </a:rPr>
                        <a:t>Liabilities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R="46355" algn="r">
                        <a:lnSpc>
                          <a:spcPts val="975"/>
                        </a:lnSpc>
                      </a:pPr>
                      <a:r>
                        <a:rPr sz="850" dirty="0">
                          <a:latin typeface="Times New Roman"/>
                          <a:cs typeface="Times New Roman"/>
                        </a:rPr>
                        <a:t>Assets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R="335280" algn="r">
                        <a:lnSpc>
                          <a:spcPts val="975"/>
                        </a:lnSpc>
                      </a:pPr>
                      <a:r>
                        <a:rPr sz="850" spc="-40" dirty="0">
                          <a:latin typeface="Times New Roman"/>
                          <a:cs typeface="Times New Roman"/>
                        </a:rPr>
                        <a:t>Liabilities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21590">
                        <a:lnSpc>
                          <a:spcPts val="975"/>
                        </a:lnSpc>
                      </a:pPr>
                      <a:r>
                        <a:rPr sz="850" dirty="0">
                          <a:latin typeface="Times New Roman"/>
                          <a:cs typeface="Times New Roman"/>
                        </a:rPr>
                        <a:t>Assets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R="13970" algn="r">
                        <a:lnSpc>
                          <a:spcPts val="975"/>
                        </a:lnSpc>
                      </a:pPr>
                      <a:r>
                        <a:rPr sz="850" spc="-40" dirty="0">
                          <a:latin typeface="Times New Roman"/>
                          <a:cs typeface="Times New Roman"/>
                        </a:rPr>
                        <a:t>Liabilities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/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4967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78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850" spc="-35" dirty="0">
                          <a:latin typeface="Times New Roman"/>
                          <a:cs typeface="Times New Roman"/>
                        </a:rPr>
                        <a:t>Saving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330835" algn="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850" spc="-15" dirty="0">
                          <a:latin typeface="Times New Roman"/>
                          <a:cs typeface="Times New Roman"/>
                        </a:rPr>
                        <a:t>-75.0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331470" algn="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850" spc="-20" dirty="0">
                          <a:latin typeface="Times New Roman"/>
                          <a:cs typeface="Times New Roman"/>
                        </a:rPr>
                        <a:t>25.0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85445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31750" marR="265430">
                        <a:lnSpc>
                          <a:spcPct val="115300"/>
                        </a:lnSpc>
                      </a:pPr>
                      <a:r>
                        <a:rPr sz="850" spc="-15" dirty="0">
                          <a:latin typeface="Times New Roman"/>
                          <a:cs typeface="Times New Roman"/>
                        </a:rPr>
                        <a:t>Capital </a:t>
                      </a:r>
                      <a:r>
                        <a:rPr sz="85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spc="5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850" spc="20" dirty="0">
                          <a:latin typeface="Times New Roman"/>
                          <a:cs typeface="Times New Roman"/>
                        </a:rPr>
                        <a:t>cc</a:t>
                      </a:r>
                      <a:r>
                        <a:rPr sz="850" spc="-3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850" spc="-30" dirty="0"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sz="850" spc="-35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850" dirty="0">
                          <a:latin typeface="Times New Roman"/>
                          <a:cs typeface="Times New Roman"/>
                        </a:rPr>
                        <a:t>t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/>
                </a:tc>
                <a:tc>
                  <a:txBody>
                    <a:bodyPr/>
                    <a:lstStyle/>
                    <a:p>
                      <a:pPr marL="17780">
                        <a:lnSpc>
                          <a:spcPts val="1019"/>
                        </a:lnSpc>
                      </a:pPr>
                      <a:r>
                        <a:rPr sz="850" spc="-50" dirty="0"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sz="850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850" spc="-30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850" spc="5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850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85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spc="-5" dirty="0"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sz="850" spc="-65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850" spc="-35" dirty="0"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sz="850" spc="2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850" dirty="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85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spc="20" dirty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850" spc="15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850" spc="-30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850" spc="-70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850" spc="-15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850" spc="2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850" dirty="0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sz="85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dirty="0"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sz="850" spc="-3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850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850" spc="-40" dirty="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sz="850" spc="2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850" spc="-15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850" spc="-70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850" spc="-30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850" dirty="0">
                          <a:latin typeface="Times New Roman"/>
                          <a:cs typeface="Times New Roman"/>
                        </a:rPr>
                        <a:t>n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L="82550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50" spc="-20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850" spc="-3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850" dirty="0"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sz="850" spc="-10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850" spc="5" dirty="0">
                          <a:latin typeface="Times New Roman"/>
                          <a:cs typeface="Times New Roman"/>
                        </a:rPr>
                        <a:t>w</a:t>
                      </a:r>
                      <a:r>
                        <a:rPr sz="850" spc="15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850" dirty="0">
                          <a:latin typeface="Times New Roman"/>
                          <a:cs typeface="Times New Roman"/>
                        </a:rPr>
                        <a:t>re</a:t>
                      </a:r>
                      <a:r>
                        <a:rPr sz="85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850" spc="-30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850" spc="-70" dirty="0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sz="850" spc="2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850" spc="-15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850" dirty="0"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sz="850" spc="-30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850" dirty="0">
                          <a:latin typeface="Times New Roman"/>
                          <a:cs typeface="Times New Roman"/>
                        </a:rPr>
                        <a:t>rm</a:t>
                      </a:r>
                      <a:r>
                        <a:rPr sz="85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spc="2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850" spc="5" dirty="0">
                          <a:latin typeface="Times New Roman"/>
                          <a:cs typeface="Times New Roman"/>
                        </a:rPr>
                        <a:t>ss</a:t>
                      </a:r>
                      <a:r>
                        <a:rPr sz="850" spc="2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850" spc="-15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850" dirty="0">
                          <a:latin typeface="Times New Roman"/>
                          <a:cs typeface="Times New Roman"/>
                        </a:rPr>
                        <a:t>)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L="17780" marR="220979" indent="64769">
                        <a:lnSpc>
                          <a:spcPct val="110200"/>
                        </a:lnSpc>
                      </a:pPr>
                      <a:r>
                        <a:rPr sz="850" spc="-10" dirty="0">
                          <a:latin typeface="Times New Roman"/>
                          <a:cs typeface="Times New Roman"/>
                        </a:rPr>
                        <a:t>Software</a:t>
                      </a:r>
                      <a:r>
                        <a:rPr sz="85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spc="-5" dirty="0">
                          <a:latin typeface="Times New Roman"/>
                          <a:cs typeface="Times New Roman"/>
                        </a:rPr>
                        <a:t>(database</a:t>
                      </a:r>
                      <a:r>
                        <a:rPr sz="85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dirty="0">
                          <a:latin typeface="Times New Roman"/>
                          <a:cs typeface="Times New Roman"/>
                        </a:rPr>
                        <a:t>asset) </a:t>
                      </a:r>
                      <a:r>
                        <a:rPr sz="85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spc="-10" dirty="0">
                          <a:latin typeface="Times New Roman"/>
                          <a:cs typeface="Times New Roman"/>
                        </a:rPr>
                        <a:t>Software</a:t>
                      </a:r>
                      <a:r>
                        <a:rPr sz="85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spc="-10" dirty="0">
                          <a:latin typeface="Times New Roman"/>
                          <a:cs typeface="Times New Roman"/>
                        </a:rPr>
                        <a:t>(data</a:t>
                      </a:r>
                      <a:r>
                        <a:rPr sz="85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spc="5" dirty="0">
                          <a:latin typeface="Times New Roman"/>
                          <a:cs typeface="Times New Roman"/>
                        </a:rPr>
                        <a:t>asset-R&amp;P) </a:t>
                      </a:r>
                      <a:r>
                        <a:rPr sz="85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spc="-10" dirty="0">
                          <a:latin typeface="Times New Roman"/>
                          <a:cs typeface="Times New Roman"/>
                        </a:rPr>
                        <a:t>Software</a:t>
                      </a:r>
                      <a:r>
                        <a:rPr sz="85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spc="-10" dirty="0">
                          <a:latin typeface="Times New Roman"/>
                          <a:cs typeface="Times New Roman"/>
                        </a:rPr>
                        <a:t>(data</a:t>
                      </a:r>
                      <a:r>
                        <a:rPr sz="85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spc="5" dirty="0">
                          <a:latin typeface="Times New Roman"/>
                          <a:cs typeface="Times New Roman"/>
                        </a:rPr>
                        <a:t>asset-OP-P) </a:t>
                      </a:r>
                      <a:r>
                        <a:rPr sz="85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spc="5" dirty="0">
                          <a:latin typeface="Times New Roman"/>
                          <a:cs typeface="Times New Roman"/>
                        </a:rPr>
                        <a:t>Net</a:t>
                      </a:r>
                      <a:r>
                        <a:rPr sz="850" spc="-25" dirty="0">
                          <a:latin typeface="Times New Roman"/>
                          <a:cs typeface="Times New Roman"/>
                        </a:rPr>
                        <a:t> lending(+)/borrowing(-)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715" algn="r">
                        <a:lnSpc>
                          <a:spcPts val="1019"/>
                        </a:lnSpc>
                      </a:pPr>
                      <a:r>
                        <a:rPr sz="850" spc="-10" dirty="0">
                          <a:latin typeface="Times New Roman"/>
                          <a:cs typeface="Times New Roman"/>
                        </a:rPr>
                        <a:t>0.0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R="6350" algn="r">
                        <a:lnSpc>
                          <a:spcPts val="1005"/>
                        </a:lnSpc>
                      </a:pPr>
                      <a:r>
                        <a:rPr sz="850" spc="-15" dirty="0">
                          <a:latin typeface="Times New Roman"/>
                          <a:cs typeface="Times New Roman"/>
                        </a:rPr>
                        <a:t>-75.0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715" algn="r">
                        <a:lnSpc>
                          <a:spcPts val="1019"/>
                        </a:lnSpc>
                      </a:pPr>
                      <a:r>
                        <a:rPr sz="850" spc="-10" dirty="0">
                          <a:latin typeface="Times New Roman"/>
                          <a:cs typeface="Times New Roman"/>
                        </a:rPr>
                        <a:t>0.0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R="5715" algn="r">
                        <a:lnSpc>
                          <a:spcPts val="1005"/>
                        </a:lnSpc>
                      </a:pPr>
                      <a:r>
                        <a:rPr sz="850" spc="-20" dirty="0">
                          <a:latin typeface="Times New Roman"/>
                          <a:cs typeface="Times New Roman"/>
                        </a:rPr>
                        <a:t>25.0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</a:tbl>
          </a:graphicData>
        </a:graphic>
      </p:graphicFrame>
      <p:sp>
        <p:nvSpPr>
          <p:cNvPr id="29" name="object 29"/>
          <p:cNvSpPr txBox="1"/>
          <p:nvPr/>
        </p:nvSpPr>
        <p:spPr>
          <a:xfrm>
            <a:off x="3327923" y="1597831"/>
            <a:ext cx="508000" cy="1543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50" i="1" dirty="0">
                <a:latin typeface="Times New Roman"/>
                <a:cs typeface="Times New Roman"/>
              </a:rPr>
              <a:t>H</a:t>
            </a:r>
            <a:r>
              <a:rPr sz="850" i="1" spc="20" dirty="0">
                <a:latin typeface="Times New Roman"/>
                <a:cs typeface="Times New Roman"/>
              </a:rPr>
              <a:t>ou</a:t>
            </a:r>
            <a:r>
              <a:rPr sz="850" i="1" spc="5" dirty="0">
                <a:latin typeface="Times New Roman"/>
                <a:cs typeface="Times New Roman"/>
              </a:rPr>
              <a:t>s</a:t>
            </a:r>
            <a:r>
              <a:rPr sz="850" i="1" spc="10" dirty="0">
                <a:latin typeface="Times New Roman"/>
                <a:cs typeface="Times New Roman"/>
              </a:rPr>
              <a:t>e</a:t>
            </a:r>
            <a:r>
              <a:rPr sz="850" i="1" spc="20" dirty="0">
                <a:latin typeface="Times New Roman"/>
                <a:cs typeface="Times New Roman"/>
              </a:rPr>
              <a:t>ho</a:t>
            </a:r>
            <a:r>
              <a:rPr sz="850" i="1" spc="-15" dirty="0">
                <a:latin typeface="Times New Roman"/>
                <a:cs typeface="Times New Roman"/>
              </a:rPr>
              <a:t>l</a:t>
            </a:r>
            <a:r>
              <a:rPr sz="850" i="1" spc="-5" dirty="0">
                <a:latin typeface="Times New Roman"/>
                <a:cs typeface="Times New Roman"/>
              </a:rPr>
              <a:t>d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8884411" y="6782054"/>
            <a:ext cx="17970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rgbClr val="898989"/>
                </a:solidFill>
                <a:latin typeface="Calibri"/>
                <a:cs typeface="Calibri"/>
              </a:rPr>
              <a:t>15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731011"/>
            <a:ext cx="5897245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200" spc="-15" dirty="0">
                <a:solidFill>
                  <a:srgbClr val="FF0000"/>
                </a:solidFill>
              </a:rPr>
              <a:t>Satellite</a:t>
            </a:r>
            <a:r>
              <a:rPr sz="3200" spc="20" dirty="0">
                <a:solidFill>
                  <a:srgbClr val="FF0000"/>
                </a:solidFill>
              </a:rPr>
              <a:t> </a:t>
            </a:r>
            <a:r>
              <a:rPr sz="3200" spc="-10" dirty="0">
                <a:solidFill>
                  <a:srgbClr val="FF0000"/>
                </a:solidFill>
              </a:rPr>
              <a:t>Account:</a:t>
            </a:r>
            <a:r>
              <a:rPr sz="3200" dirty="0">
                <a:solidFill>
                  <a:srgbClr val="FF0000"/>
                </a:solidFill>
              </a:rPr>
              <a:t> </a:t>
            </a:r>
            <a:r>
              <a:rPr sz="3200" spc="-25" dirty="0">
                <a:solidFill>
                  <a:srgbClr val="FF0000"/>
                </a:solidFill>
              </a:rPr>
              <a:t>Data</a:t>
            </a:r>
            <a:r>
              <a:rPr sz="3200" spc="15" dirty="0">
                <a:solidFill>
                  <a:srgbClr val="FF0000"/>
                </a:solidFill>
              </a:rPr>
              <a:t> </a:t>
            </a:r>
            <a:r>
              <a:rPr sz="3200" spc="-10" dirty="0">
                <a:solidFill>
                  <a:srgbClr val="FF0000"/>
                </a:solidFill>
              </a:rPr>
              <a:t>Asset</a:t>
            </a:r>
            <a:r>
              <a:rPr sz="3200" spc="-15" dirty="0">
                <a:solidFill>
                  <a:srgbClr val="FF0000"/>
                </a:solidFill>
              </a:rPr>
              <a:t> </a:t>
            </a:r>
            <a:r>
              <a:rPr sz="3200" spc="-5" dirty="0">
                <a:solidFill>
                  <a:srgbClr val="FF0000"/>
                </a:solidFill>
              </a:rPr>
              <a:t>(OP‐P)</a:t>
            </a:r>
            <a:endParaRPr sz="3200"/>
          </a:p>
        </p:txBody>
      </p:sp>
      <p:sp>
        <p:nvSpPr>
          <p:cNvPr id="3" name="object 3"/>
          <p:cNvSpPr/>
          <p:nvPr/>
        </p:nvSpPr>
        <p:spPr>
          <a:xfrm>
            <a:off x="4712208" y="2900172"/>
            <a:ext cx="535940" cy="150495"/>
          </a:xfrm>
          <a:custGeom>
            <a:avLst/>
            <a:gdLst/>
            <a:ahLst/>
            <a:cxnLst/>
            <a:rect l="l" t="t" r="r" b="b"/>
            <a:pathLst>
              <a:path w="535939" h="150494">
                <a:moveTo>
                  <a:pt x="535686" y="150113"/>
                </a:moveTo>
                <a:lnTo>
                  <a:pt x="535686" y="0"/>
                </a:lnTo>
                <a:lnTo>
                  <a:pt x="0" y="0"/>
                </a:lnTo>
                <a:lnTo>
                  <a:pt x="0" y="150113"/>
                </a:lnTo>
                <a:lnTo>
                  <a:pt x="535686" y="150113"/>
                </a:lnTo>
                <a:close/>
              </a:path>
            </a:pathLst>
          </a:custGeom>
          <a:solidFill>
            <a:srgbClr val="F4B08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141464" y="2900172"/>
            <a:ext cx="535940" cy="150495"/>
          </a:xfrm>
          <a:custGeom>
            <a:avLst/>
            <a:gdLst/>
            <a:ahLst/>
            <a:cxnLst/>
            <a:rect l="l" t="t" r="r" b="b"/>
            <a:pathLst>
              <a:path w="535940" h="150494">
                <a:moveTo>
                  <a:pt x="535685" y="150113"/>
                </a:moveTo>
                <a:lnTo>
                  <a:pt x="535685" y="0"/>
                </a:lnTo>
                <a:lnTo>
                  <a:pt x="0" y="0"/>
                </a:lnTo>
                <a:lnTo>
                  <a:pt x="0" y="150113"/>
                </a:lnTo>
                <a:lnTo>
                  <a:pt x="535685" y="150113"/>
                </a:lnTo>
                <a:close/>
              </a:path>
            </a:pathLst>
          </a:custGeom>
          <a:solidFill>
            <a:srgbClr val="F4B08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355591" y="3614928"/>
            <a:ext cx="364490" cy="150495"/>
          </a:xfrm>
          <a:custGeom>
            <a:avLst/>
            <a:gdLst/>
            <a:ahLst/>
            <a:cxnLst/>
            <a:rect l="l" t="t" r="r" b="b"/>
            <a:pathLst>
              <a:path w="364489" h="150495">
                <a:moveTo>
                  <a:pt x="364236" y="150113"/>
                </a:moveTo>
                <a:lnTo>
                  <a:pt x="364236" y="0"/>
                </a:lnTo>
                <a:lnTo>
                  <a:pt x="0" y="0"/>
                </a:lnTo>
                <a:lnTo>
                  <a:pt x="0" y="150113"/>
                </a:lnTo>
                <a:lnTo>
                  <a:pt x="364236" y="150113"/>
                </a:lnTo>
                <a:close/>
              </a:path>
            </a:pathLst>
          </a:custGeom>
          <a:solidFill>
            <a:srgbClr val="FFD96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784085" y="3614928"/>
            <a:ext cx="364490" cy="150495"/>
          </a:xfrm>
          <a:custGeom>
            <a:avLst/>
            <a:gdLst/>
            <a:ahLst/>
            <a:cxnLst/>
            <a:rect l="l" t="t" r="r" b="b"/>
            <a:pathLst>
              <a:path w="364490" h="150495">
                <a:moveTo>
                  <a:pt x="364235" y="150113"/>
                </a:moveTo>
                <a:lnTo>
                  <a:pt x="364235" y="0"/>
                </a:lnTo>
                <a:lnTo>
                  <a:pt x="0" y="0"/>
                </a:lnTo>
                <a:lnTo>
                  <a:pt x="0" y="150113"/>
                </a:lnTo>
                <a:lnTo>
                  <a:pt x="364235" y="150113"/>
                </a:lnTo>
                <a:close/>
              </a:path>
            </a:pathLst>
          </a:custGeom>
          <a:solidFill>
            <a:srgbClr val="FFD965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7" name="object 7"/>
          <p:cNvGrpSpPr/>
          <p:nvPr/>
        </p:nvGrpSpPr>
        <p:grpSpPr>
          <a:xfrm>
            <a:off x="4354829" y="6043040"/>
            <a:ext cx="893444" cy="1007744"/>
            <a:chOff x="4354829" y="6043040"/>
            <a:chExt cx="893444" cy="1007744"/>
          </a:xfrm>
        </p:grpSpPr>
        <p:sp>
          <p:nvSpPr>
            <p:cNvPr id="8" name="object 8"/>
            <p:cNvSpPr/>
            <p:nvPr/>
          </p:nvSpPr>
          <p:spPr>
            <a:xfrm>
              <a:off x="4355591" y="6758177"/>
              <a:ext cx="364490" cy="149860"/>
            </a:xfrm>
            <a:custGeom>
              <a:avLst/>
              <a:gdLst/>
              <a:ahLst/>
              <a:cxnLst/>
              <a:rect l="l" t="t" r="r" b="b"/>
              <a:pathLst>
                <a:path w="364489" h="149859">
                  <a:moveTo>
                    <a:pt x="364236" y="149351"/>
                  </a:moveTo>
                  <a:lnTo>
                    <a:pt x="364236" y="0"/>
                  </a:lnTo>
                  <a:lnTo>
                    <a:pt x="0" y="0"/>
                  </a:lnTo>
                  <a:lnTo>
                    <a:pt x="0" y="149351"/>
                  </a:lnTo>
                  <a:lnTo>
                    <a:pt x="364236" y="149351"/>
                  </a:lnTo>
                  <a:close/>
                </a:path>
              </a:pathLst>
            </a:custGeom>
            <a:solidFill>
              <a:srgbClr val="F4B08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354829" y="6900671"/>
              <a:ext cx="893444" cy="0"/>
            </a:xfrm>
            <a:custGeom>
              <a:avLst/>
              <a:gdLst/>
              <a:ahLst/>
              <a:cxnLst/>
              <a:rect l="l" t="t" r="r" b="b"/>
              <a:pathLst>
                <a:path w="893445">
                  <a:moveTo>
                    <a:pt x="0" y="0"/>
                  </a:moveTo>
                  <a:lnTo>
                    <a:pt x="893063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355591" y="6900671"/>
              <a:ext cx="892810" cy="6985"/>
            </a:xfrm>
            <a:custGeom>
              <a:avLst/>
              <a:gdLst/>
              <a:ahLst/>
              <a:cxnLst/>
              <a:rect l="l" t="t" r="r" b="b"/>
              <a:pathLst>
                <a:path w="892810" h="6984">
                  <a:moveTo>
                    <a:pt x="892301" y="6857"/>
                  </a:moveTo>
                  <a:lnTo>
                    <a:pt x="892301" y="0"/>
                  </a:lnTo>
                  <a:lnTo>
                    <a:pt x="0" y="0"/>
                  </a:lnTo>
                  <a:lnTo>
                    <a:pt x="0" y="6857"/>
                  </a:lnTo>
                  <a:lnTo>
                    <a:pt x="892301" y="685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4354829" y="6043421"/>
              <a:ext cx="893444" cy="0"/>
            </a:xfrm>
            <a:custGeom>
              <a:avLst/>
              <a:gdLst/>
              <a:ahLst/>
              <a:cxnLst/>
              <a:rect l="l" t="t" r="r" b="b"/>
              <a:pathLst>
                <a:path w="893445">
                  <a:moveTo>
                    <a:pt x="0" y="0"/>
                  </a:moveTo>
                  <a:lnTo>
                    <a:pt x="893063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355591" y="6043421"/>
              <a:ext cx="892810" cy="6985"/>
            </a:xfrm>
            <a:custGeom>
              <a:avLst/>
              <a:gdLst/>
              <a:ahLst/>
              <a:cxnLst/>
              <a:rect l="l" t="t" r="r" b="b"/>
              <a:pathLst>
                <a:path w="892810" h="6985">
                  <a:moveTo>
                    <a:pt x="892301" y="6857"/>
                  </a:moveTo>
                  <a:lnTo>
                    <a:pt x="892301" y="0"/>
                  </a:lnTo>
                  <a:lnTo>
                    <a:pt x="0" y="0"/>
                  </a:lnTo>
                  <a:lnTo>
                    <a:pt x="0" y="6857"/>
                  </a:lnTo>
                  <a:lnTo>
                    <a:pt x="892301" y="685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712207" y="6050279"/>
              <a:ext cx="0" cy="1000125"/>
            </a:xfrm>
            <a:custGeom>
              <a:avLst/>
              <a:gdLst/>
              <a:ahLst/>
              <a:cxnLst/>
              <a:rect l="l" t="t" r="r" b="b"/>
              <a:pathLst>
                <a:path h="1000125">
                  <a:moveTo>
                    <a:pt x="0" y="0"/>
                  </a:moveTo>
                  <a:lnTo>
                    <a:pt x="0" y="999744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4712207" y="6050279"/>
              <a:ext cx="7620" cy="1000760"/>
            </a:xfrm>
            <a:custGeom>
              <a:avLst/>
              <a:gdLst/>
              <a:ahLst/>
              <a:cxnLst/>
              <a:rect l="l" t="t" r="r" b="b"/>
              <a:pathLst>
                <a:path w="7620" h="1000759">
                  <a:moveTo>
                    <a:pt x="7620" y="1000505"/>
                  </a:moveTo>
                  <a:lnTo>
                    <a:pt x="7620" y="0"/>
                  </a:lnTo>
                  <a:lnTo>
                    <a:pt x="0" y="0"/>
                  </a:lnTo>
                  <a:lnTo>
                    <a:pt x="0" y="1000505"/>
                  </a:lnTo>
                  <a:lnTo>
                    <a:pt x="7620" y="1000505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5" name="object 15"/>
          <p:cNvGrpSpPr/>
          <p:nvPr/>
        </p:nvGrpSpPr>
        <p:grpSpPr>
          <a:xfrm>
            <a:off x="6784085" y="6043040"/>
            <a:ext cx="893444" cy="1007744"/>
            <a:chOff x="6784085" y="6043040"/>
            <a:chExt cx="893444" cy="1007744"/>
          </a:xfrm>
        </p:grpSpPr>
        <p:sp>
          <p:nvSpPr>
            <p:cNvPr id="16" name="object 16"/>
            <p:cNvSpPr/>
            <p:nvPr/>
          </p:nvSpPr>
          <p:spPr>
            <a:xfrm>
              <a:off x="6784085" y="6758177"/>
              <a:ext cx="364490" cy="149860"/>
            </a:xfrm>
            <a:custGeom>
              <a:avLst/>
              <a:gdLst/>
              <a:ahLst/>
              <a:cxnLst/>
              <a:rect l="l" t="t" r="r" b="b"/>
              <a:pathLst>
                <a:path w="364490" h="149859">
                  <a:moveTo>
                    <a:pt x="364235" y="149351"/>
                  </a:moveTo>
                  <a:lnTo>
                    <a:pt x="364235" y="0"/>
                  </a:lnTo>
                  <a:lnTo>
                    <a:pt x="0" y="0"/>
                  </a:lnTo>
                  <a:lnTo>
                    <a:pt x="0" y="149351"/>
                  </a:lnTo>
                  <a:lnTo>
                    <a:pt x="364235" y="149351"/>
                  </a:lnTo>
                  <a:close/>
                </a:path>
              </a:pathLst>
            </a:custGeom>
            <a:solidFill>
              <a:srgbClr val="F4B08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7140701" y="6050279"/>
              <a:ext cx="0" cy="1000125"/>
            </a:xfrm>
            <a:custGeom>
              <a:avLst/>
              <a:gdLst/>
              <a:ahLst/>
              <a:cxnLst/>
              <a:rect l="l" t="t" r="r" b="b"/>
              <a:pathLst>
                <a:path h="1000125">
                  <a:moveTo>
                    <a:pt x="0" y="0"/>
                  </a:moveTo>
                  <a:lnTo>
                    <a:pt x="0" y="999744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7141463" y="6050279"/>
              <a:ext cx="6985" cy="1000760"/>
            </a:xfrm>
            <a:custGeom>
              <a:avLst/>
              <a:gdLst/>
              <a:ahLst/>
              <a:cxnLst/>
              <a:rect l="l" t="t" r="r" b="b"/>
              <a:pathLst>
                <a:path w="6984" h="1000759">
                  <a:moveTo>
                    <a:pt x="6858" y="1000506"/>
                  </a:moveTo>
                  <a:lnTo>
                    <a:pt x="6858" y="0"/>
                  </a:lnTo>
                  <a:lnTo>
                    <a:pt x="0" y="0"/>
                  </a:lnTo>
                  <a:lnTo>
                    <a:pt x="0" y="1000506"/>
                  </a:lnTo>
                  <a:lnTo>
                    <a:pt x="6858" y="100050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6784085" y="6043421"/>
              <a:ext cx="892810" cy="0"/>
            </a:xfrm>
            <a:custGeom>
              <a:avLst/>
              <a:gdLst/>
              <a:ahLst/>
              <a:cxnLst/>
              <a:rect l="l" t="t" r="r" b="b"/>
              <a:pathLst>
                <a:path w="892809">
                  <a:moveTo>
                    <a:pt x="0" y="0"/>
                  </a:moveTo>
                  <a:lnTo>
                    <a:pt x="892302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6784085" y="6043421"/>
              <a:ext cx="893444" cy="6985"/>
            </a:xfrm>
            <a:custGeom>
              <a:avLst/>
              <a:gdLst/>
              <a:ahLst/>
              <a:cxnLst/>
              <a:rect l="l" t="t" r="r" b="b"/>
              <a:pathLst>
                <a:path w="893445" h="6985">
                  <a:moveTo>
                    <a:pt x="893064" y="6857"/>
                  </a:moveTo>
                  <a:lnTo>
                    <a:pt x="893064" y="0"/>
                  </a:lnTo>
                  <a:lnTo>
                    <a:pt x="0" y="0"/>
                  </a:lnTo>
                  <a:lnTo>
                    <a:pt x="0" y="6857"/>
                  </a:lnTo>
                  <a:lnTo>
                    <a:pt x="893064" y="685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6784085" y="6900671"/>
              <a:ext cx="892810" cy="0"/>
            </a:xfrm>
            <a:custGeom>
              <a:avLst/>
              <a:gdLst/>
              <a:ahLst/>
              <a:cxnLst/>
              <a:rect l="l" t="t" r="r" b="b"/>
              <a:pathLst>
                <a:path w="892809">
                  <a:moveTo>
                    <a:pt x="0" y="0"/>
                  </a:moveTo>
                  <a:lnTo>
                    <a:pt x="892302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6784085" y="6900671"/>
              <a:ext cx="893444" cy="6985"/>
            </a:xfrm>
            <a:custGeom>
              <a:avLst/>
              <a:gdLst/>
              <a:ahLst/>
              <a:cxnLst/>
              <a:rect l="l" t="t" r="r" b="b"/>
              <a:pathLst>
                <a:path w="893445" h="6984">
                  <a:moveTo>
                    <a:pt x="893064" y="6857"/>
                  </a:moveTo>
                  <a:lnTo>
                    <a:pt x="893064" y="0"/>
                  </a:lnTo>
                  <a:lnTo>
                    <a:pt x="0" y="0"/>
                  </a:lnTo>
                  <a:lnTo>
                    <a:pt x="0" y="6857"/>
                  </a:lnTo>
                  <a:lnTo>
                    <a:pt x="893064" y="685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" name="object 23"/>
          <p:cNvSpPr txBox="1"/>
          <p:nvPr/>
        </p:nvSpPr>
        <p:spPr>
          <a:xfrm>
            <a:off x="5578076" y="1897926"/>
            <a:ext cx="238760" cy="1543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50" spc="5" dirty="0">
                <a:latin typeface="Times New Roman"/>
                <a:cs typeface="Times New Roman"/>
              </a:rPr>
              <a:t>U</a:t>
            </a:r>
            <a:r>
              <a:rPr sz="850" dirty="0">
                <a:latin typeface="Times New Roman"/>
                <a:cs typeface="Times New Roman"/>
              </a:rPr>
              <a:t>s</a:t>
            </a:r>
            <a:r>
              <a:rPr sz="850" spc="10" dirty="0">
                <a:latin typeface="Times New Roman"/>
                <a:cs typeface="Times New Roman"/>
              </a:rPr>
              <a:t>e</a:t>
            </a:r>
            <a:r>
              <a:rPr sz="850" spc="-5" dirty="0">
                <a:latin typeface="Times New Roman"/>
                <a:cs typeface="Times New Roman"/>
              </a:rPr>
              <a:t>s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5985710" y="1897926"/>
            <a:ext cx="467359" cy="1543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50" spc="-5" dirty="0">
                <a:latin typeface="Times New Roman"/>
                <a:cs typeface="Times New Roman"/>
              </a:rPr>
              <a:t>R</a:t>
            </a:r>
            <a:r>
              <a:rPr sz="850" spc="10" dirty="0">
                <a:latin typeface="Times New Roman"/>
                <a:cs typeface="Times New Roman"/>
              </a:rPr>
              <a:t>e</a:t>
            </a:r>
            <a:r>
              <a:rPr sz="850" dirty="0">
                <a:latin typeface="Times New Roman"/>
                <a:cs typeface="Times New Roman"/>
              </a:rPr>
              <a:t>s</a:t>
            </a:r>
            <a:r>
              <a:rPr sz="850" spc="-35" dirty="0">
                <a:latin typeface="Times New Roman"/>
                <a:cs typeface="Times New Roman"/>
              </a:rPr>
              <a:t>ou</a:t>
            </a:r>
            <a:r>
              <a:rPr sz="850" spc="-5" dirty="0">
                <a:latin typeface="Times New Roman"/>
                <a:cs typeface="Times New Roman"/>
              </a:rPr>
              <a:t>r</a:t>
            </a:r>
            <a:r>
              <a:rPr sz="850" spc="10" dirty="0">
                <a:latin typeface="Times New Roman"/>
                <a:cs typeface="Times New Roman"/>
              </a:rPr>
              <a:t>c</a:t>
            </a:r>
            <a:r>
              <a:rPr sz="850" spc="15" dirty="0">
                <a:latin typeface="Times New Roman"/>
                <a:cs typeface="Times New Roman"/>
              </a:rPr>
              <a:t>e</a:t>
            </a:r>
            <a:r>
              <a:rPr sz="850" spc="-5" dirty="0">
                <a:latin typeface="Times New Roman"/>
                <a:cs typeface="Times New Roman"/>
              </a:rPr>
              <a:t>s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6199870" y="2040424"/>
            <a:ext cx="257810" cy="1543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50" spc="-35" dirty="0">
                <a:latin typeface="Times New Roman"/>
                <a:cs typeface="Times New Roman"/>
              </a:rPr>
              <a:t>2</a:t>
            </a:r>
            <a:r>
              <a:rPr sz="850" spc="-40" dirty="0">
                <a:latin typeface="Times New Roman"/>
                <a:cs typeface="Times New Roman"/>
              </a:rPr>
              <a:t>7</a:t>
            </a:r>
            <a:r>
              <a:rPr sz="850" spc="-35" dirty="0">
                <a:latin typeface="Times New Roman"/>
                <a:cs typeface="Times New Roman"/>
              </a:rPr>
              <a:t>5</a:t>
            </a:r>
            <a:r>
              <a:rPr sz="850" spc="5" dirty="0">
                <a:latin typeface="Times New Roman"/>
                <a:cs typeface="Times New Roman"/>
              </a:rPr>
              <a:t>.</a:t>
            </a:r>
            <a:r>
              <a:rPr sz="850" spc="-5" dirty="0">
                <a:latin typeface="Times New Roman"/>
                <a:cs typeface="Times New Roman"/>
              </a:rPr>
              <a:t>0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649210" y="2025745"/>
            <a:ext cx="1254760" cy="883919"/>
          </a:xfrm>
          <a:prstGeom prst="rect">
            <a:avLst/>
          </a:prstGeom>
        </p:spPr>
        <p:txBody>
          <a:bodyPr vert="horz" wrap="square" lIns="0" tIns="2666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09"/>
              </a:spcBef>
            </a:pPr>
            <a:r>
              <a:rPr sz="850" spc="-25" dirty="0">
                <a:latin typeface="Times New Roman"/>
                <a:cs typeface="Times New Roman"/>
              </a:rPr>
              <a:t>Output</a:t>
            </a:r>
            <a:endParaRPr sz="850">
              <a:latin typeface="Times New Roman"/>
              <a:cs typeface="Times New Roman"/>
            </a:endParaRPr>
          </a:p>
          <a:p>
            <a:pPr marL="77470" marR="245745">
              <a:lnSpc>
                <a:spcPct val="110000"/>
              </a:lnSpc>
              <a:spcBef>
                <a:spcPts val="5"/>
              </a:spcBef>
            </a:pPr>
            <a:r>
              <a:rPr sz="850" spc="-20" dirty="0">
                <a:latin typeface="Times New Roman"/>
                <a:cs typeface="Times New Roman"/>
              </a:rPr>
              <a:t>Predictive </a:t>
            </a:r>
            <a:r>
              <a:rPr sz="850" spc="5" dirty="0">
                <a:latin typeface="Times New Roman"/>
                <a:cs typeface="Times New Roman"/>
              </a:rPr>
              <a:t>ad </a:t>
            </a:r>
            <a:r>
              <a:rPr sz="850" spc="-5" dirty="0">
                <a:latin typeface="Times New Roman"/>
                <a:cs typeface="Times New Roman"/>
              </a:rPr>
              <a:t>services </a:t>
            </a:r>
            <a:r>
              <a:rPr sz="850" spc="-200" dirty="0">
                <a:latin typeface="Times New Roman"/>
                <a:cs typeface="Times New Roman"/>
              </a:rPr>
              <a:t> </a:t>
            </a:r>
            <a:r>
              <a:rPr sz="850" spc="-70" dirty="0">
                <a:latin typeface="Times New Roman"/>
                <a:cs typeface="Times New Roman"/>
              </a:rPr>
              <a:t>"</a:t>
            </a:r>
            <a:r>
              <a:rPr sz="850" spc="-25" dirty="0">
                <a:latin typeface="Times New Roman"/>
                <a:cs typeface="Times New Roman"/>
              </a:rPr>
              <a:t>F</a:t>
            </a:r>
            <a:r>
              <a:rPr sz="850" spc="-10" dirty="0">
                <a:latin typeface="Times New Roman"/>
                <a:cs typeface="Times New Roman"/>
              </a:rPr>
              <a:t>r</a:t>
            </a:r>
            <a:r>
              <a:rPr sz="850" spc="15" dirty="0">
                <a:latin typeface="Times New Roman"/>
                <a:cs typeface="Times New Roman"/>
              </a:rPr>
              <a:t>ee</a:t>
            </a:r>
            <a:r>
              <a:rPr sz="850" spc="-5" dirty="0">
                <a:latin typeface="Times New Roman"/>
                <a:cs typeface="Times New Roman"/>
              </a:rPr>
              <a:t>"</a:t>
            </a:r>
            <a:r>
              <a:rPr sz="850" spc="-55" dirty="0">
                <a:latin typeface="Times New Roman"/>
                <a:cs typeface="Times New Roman"/>
              </a:rPr>
              <a:t> </a:t>
            </a:r>
            <a:r>
              <a:rPr sz="850" spc="-35" dirty="0">
                <a:latin typeface="Times New Roman"/>
                <a:cs typeface="Times New Roman"/>
              </a:rPr>
              <a:t>p</a:t>
            </a:r>
            <a:r>
              <a:rPr sz="850" spc="-5" dirty="0">
                <a:latin typeface="Times New Roman"/>
                <a:cs typeface="Times New Roman"/>
              </a:rPr>
              <a:t>r</a:t>
            </a:r>
            <a:r>
              <a:rPr sz="850" spc="-40" dirty="0">
                <a:latin typeface="Times New Roman"/>
                <a:cs typeface="Times New Roman"/>
              </a:rPr>
              <a:t>o</a:t>
            </a:r>
            <a:r>
              <a:rPr sz="850" spc="-35" dirty="0">
                <a:latin typeface="Times New Roman"/>
                <a:cs typeface="Times New Roman"/>
              </a:rPr>
              <a:t>d</a:t>
            </a:r>
            <a:r>
              <a:rPr sz="850" spc="-40" dirty="0">
                <a:latin typeface="Times New Roman"/>
                <a:cs typeface="Times New Roman"/>
              </a:rPr>
              <a:t>u</a:t>
            </a:r>
            <a:r>
              <a:rPr sz="850" spc="15" dirty="0">
                <a:latin typeface="Times New Roman"/>
                <a:cs typeface="Times New Roman"/>
              </a:rPr>
              <a:t>c</a:t>
            </a:r>
            <a:r>
              <a:rPr sz="850" spc="-15" dirty="0">
                <a:latin typeface="Times New Roman"/>
                <a:cs typeface="Times New Roman"/>
              </a:rPr>
              <a:t>t</a:t>
            </a:r>
            <a:r>
              <a:rPr sz="850" spc="-5" dirty="0">
                <a:latin typeface="Times New Roman"/>
                <a:cs typeface="Times New Roman"/>
              </a:rPr>
              <a:t>s</a:t>
            </a:r>
            <a:endParaRPr sz="850">
              <a:latin typeface="Times New Roman"/>
              <a:cs typeface="Times New Roman"/>
            </a:endParaRPr>
          </a:p>
          <a:p>
            <a:pPr marL="77470" marR="5080" algn="just">
              <a:lnSpc>
                <a:spcPct val="110300"/>
              </a:lnSpc>
            </a:pPr>
            <a:r>
              <a:rPr sz="850" spc="-25" dirty="0">
                <a:latin typeface="Times New Roman"/>
                <a:cs typeface="Times New Roman"/>
              </a:rPr>
              <a:t>S</a:t>
            </a:r>
            <a:r>
              <a:rPr sz="850" spc="-40" dirty="0">
                <a:latin typeface="Times New Roman"/>
                <a:cs typeface="Times New Roman"/>
              </a:rPr>
              <a:t>o</a:t>
            </a:r>
            <a:r>
              <a:rPr sz="850" spc="-5" dirty="0">
                <a:latin typeface="Times New Roman"/>
                <a:cs typeface="Times New Roman"/>
              </a:rPr>
              <a:t>f</a:t>
            </a:r>
            <a:r>
              <a:rPr sz="850" spc="-15" dirty="0">
                <a:latin typeface="Times New Roman"/>
                <a:cs typeface="Times New Roman"/>
              </a:rPr>
              <a:t>t</a:t>
            </a:r>
            <a:r>
              <a:rPr sz="850" dirty="0">
                <a:latin typeface="Times New Roman"/>
                <a:cs typeface="Times New Roman"/>
              </a:rPr>
              <a:t>w</a:t>
            </a:r>
            <a:r>
              <a:rPr sz="850" spc="10" dirty="0">
                <a:latin typeface="Times New Roman"/>
                <a:cs typeface="Times New Roman"/>
              </a:rPr>
              <a:t>a</a:t>
            </a:r>
            <a:r>
              <a:rPr sz="850" spc="-5" dirty="0">
                <a:latin typeface="Times New Roman"/>
                <a:cs typeface="Times New Roman"/>
              </a:rPr>
              <a:t>re</a:t>
            </a:r>
            <a:r>
              <a:rPr sz="850" spc="30" dirty="0">
                <a:latin typeface="Times New Roman"/>
                <a:cs typeface="Times New Roman"/>
              </a:rPr>
              <a:t> </a:t>
            </a:r>
            <a:r>
              <a:rPr sz="850" spc="-5" dirty="0">
                <a:latin typeface="Times New Roman"/>
                <a:cs typeface="Times New Roman"/>
              </a:rPr>
              <a:t>(</a:t>
            </a:r>
            <a:r>
              <a:rPr sz="850" spc="-35" dirty="0">
                <a:latin typeface="Times New Roman"/>
                <a:cs typeface="Times New Roman"/>
              </a:rPr>
              <a:t>p</a:t>
            </a:r>
            <a:r>
              <a:rPr sz="850" spc="-75" dirty="0">
                <a:latin typeface="Times New Roman"/>
                <a:cs typeface="Times New Roman"/>
              </a:rPr>
              <a:t>l</a:t>
            </a:r>
            <a:r>
              <a:rPr sz="850" spc="15" dirty="0">
                <a:latin typeface="Times New Roman"/>
                <a:cs typeface="Times New Roman"/>
              </a:rPr>
              <a:t>a</a:t>
            </a:r>
            <a:r>
              <a:rPr sz="850" spc="-20" dirty="0">
                <a:latin typeface="Times New Roman"/>
                <a:cs typeface="Times New Roman"/>
              </a:rPr>
              <a:t>t</a:t>
            </a:r>
            <a:r>
              <a:rPr sz="850" spc="-5" dirty="0">
                <a:latin typeface="Times New Roman"/>
                <a:cs typeface="Times New Roman"/>
              </a:rPr>
              <a:t>f</a:t>
            </a:r>
            <a:r>
              <a:rPr sz="850" spc="-35" dirty="0">
                <a:latin typeface="Times New Roman"/>
                <a:cs typeface="Times New Roman"/>
              </a:rPr>
              <a:t>o</a:t>
            </a:r>
            <a:r>
              <a:rPr sz="850" spc="-5" dirty="0">
                <a:latin typeface="Times New Roman"/>
                <a:cs typeface="Times New Roman"/>
              </a:rPr>
              <a:t>rm</a:t>
            </a:r>
            <a:r>
              <a:rPr sz="850" spc="-30" dirty="0">
                <a:latin typeface="Times New Roman"/>
                <a:cs typeface="Times New Roman"/>
              </a:rPr>
              <a:t> </a:t>
            </a:r>
            <a:r>
              <a:rPr sz="850" spc="15" dirty="0">
                <a:latin typeface="Times New Roman"/>
                <a:cs typeface="Times New Roman"/>
              </a:rPr>
              <a:t>a</a:t>
            </a:r>
            <a:r>
              <a:rPr sz="850" dirty="0">
                <a:latin typeface="Times New Roman"/>
                <a:cs typeface="Times New Roman"/>
              </a:rPr>
              <a:t>ss</a:t>
            </a:r>
            <a:r>
              <a:rPr sz="850" spc="15" dirty="0">
                <a:latin typeface="Times New Roman"/>
                <a:cs typeface="Times New Roman"/>
              </a:rPr>
              <a:t>e</a:t>
            </a:r>
            <a:r>
              <a:rPr sz="850" spc="-20" dirty="0">
                <a:latin typeface="Times New Roman"/>
                <a:cs typeface="Times New Roman"/>
              </a:rPr>
              <a:t>t</a:t>
            </a:r>
            <a:r>
              <a:rPr sz="850" spc="-5" dirty="0">
                <a:latin typeface="Times New Roman"/>
                <a:cs typeface="Times New Roman"/>
              </a:rPr>
              <a:t>)  </a:t>
            </a:r>
            <a:r>
              <a:rPr sz="850" spc="-10" dirty="0">
                <a:latin typeface="Times New Roman"/>
                <a:cs typeface="Times New Roman"/>
              </a:rPr>
              <a:t>Software </a:t>
            </a:r>
            <a:r>
              <a:rPr sz="850" spc="-5" dirty="0">
                <a:latin typeface="Times New Roman"/>
                <a:cs typeface="Times New Roman"/>
              </a:rPr>
              <a:t>(database </a:t>
            </a:r>
            <a:r>
              <a:rPr sz="850" dirty="0">
                <a:latin typeface="Times New Roman"/>
                <a:cs typeface="Times New Roman"/>
              </a:rPr>
              <a:t>asset) </a:t>
            </a:r>
            <a:r>
              <a:rPr sz="850" spc="5" dirty="0">
                <a:latin typeface="Times New Roman"/>
                <a:cs typeface="Times New Roman"/>
              </a:rPr>
              <a:t> </a:t>
            </a:r>
            <a:r>
              <a:rPr sz="850" spc="-10" dirty="0">
                <a:latin typeface="Times New Roman"/>
                <a:cs typeface="Times New Roman"/>
              </a:rPr>
              <a:t>Software</a:t>
            </a:r>
            <a:r>
              <a:rPr sz="850" spc="-5" dirty="0">
                <a:latin typeface="Times New Roman"/>
                <a:cs typeface="Times New Roman"/>
              </a:rPr>
              <a:t> </a:t>
            </a:r>
            <a:r>
              <a:rPr sz="850" spc="-10" dirty="0">
                <a:latin typeface="Times New Roman"/>
                <a:cs typeface="Times New Roman"/>
              </a:rPr>
              <a:t>(data</a:t>
            </a:r>
            <a:r>
              <a:rPr sz="850" dirty="0">
                <a:latin typeface="Times New Roman"/>
                <a:cs typeface="Times New Roman"/>
              </a:rPr>
              <a:t> </a:t>
            </a:r>
            <a:r>
              <a:rPr sz="850" spc="5" dirty="0">
                <a:latin typeface="Times New Roman"/>
                <a:cs typeface="Times New Roman"/>
              </a:rPr>
              <a:t>asset-R&amp;P)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648206" y="2900172"/>
            <a:ext cx="1499870" cy="150495"/>
          </a:xfrm>
          <a:prstGeom prst="rect">
            <a:avLst/>
          </a:prstGeom>
          <a:solidFill>
            <a:srgbClr val="F4B084"/>
          </a:solidFill>
        </p:spPr>
        <p:txBody>
          <a:bodyPr vert="horz" wrap="square" lIns="0" tIns="9525" rIns="0" bIns="0" rtlCol="0">
            <a:spAutoFit/>
          </a:bodyPr>
          <a:lstStyle/>
          <a:p>
            <a:pPr marL="78105">
              <a:lnSpc>
                <a:spcPct val="100000"/>
              </a:lnSpc>
              <a:spcBef>
                <a:spcPts val="75"/>
              </a:spcBef>
            </a:pPr>
            <a:r>
              <a:rPr sz="850" spc="-10" dirty="0">
                <a:latin typeface="Times New Roman"/>
                <a:cs typeface="Times New Roman"/>
              </a:rPr>
              <a:t>Software</a:t>
            </a:r>
            <a:r>
              <a:rPr sz="850" spc="20" dirty="0">
                <a:latin typeface="Times New Roman"/>
                <a:cs typeface="Times New Roman"/>
              </a:rPr>
              <a:t> </a:t>
            </a:r>
            <a:r>
              <a:rPr sz="850" spc="-10" dirty="0">
                <a:latin typeface="Times New Roman"/>
                <a:cs typeface="Times New Roman"/>
              </a:rPr>
              <a:t>(data</a:t>
            </a:r>
            <a:r>
              <a:rPr sz="850" spc="20" dirty="0">
                <a:latin typeface="Times New Roman"/>
                <a:cs typeface="Times New Roman"/>
              </a:rPr>
              <a:t> </a:t>
            </a:r>
            <a:r>
              <a:rPr sz="850" spc="5" dirty="0">
                <a:latin typeface="Times New Roman"/>
                <a:cs typeface="Times New Roman"/>
              </a:rPr>
              <a:t>asset-OP-P)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6199899" y="3183457"/>
            <a:ext cx="257810" cy="1543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50" spc="-35" dirty="0">
                <a:solidFill>
                  <a:srgbClr val="7F7F7F"/>
                </a:solidFill>
                <a:latin typeface="Times New Roman"/>
                <a:cs typeface="Times New Roman"/>
              </a:rPr>
              <a:t>2</a:t>
            </a:r>
            <a:r>
              <a:rPr sz="850" spc="-40" dirty="0">
                <a:solidFill>
                  <a:srgbClr val="7F7F7F"/>
                </a:solidFill>
                <a:latin typeface="Times New Roman"/>
                <a:cs typeface="Times New Roman"/>
              </a:rPr>
              <a:t>7</a:t>
            </a:r>
            <a:r>
              <a:rPr sz="850" spc="-35" dirty="0">
                <a:solidFill>
                  <a:srgbClr val="7F7F7F"/>
                </a:solidFill>
                <a:latin typeface="Times New Roman"/>
                <a:cs typeface="Times New Roman"/>
              </a:rPr>
              <a:t>5</a:t>
            </a:r>
            <a:r>
              <a:rPr sz="850" spc="5" dirty="0">
                <a:solidFill>
                  <a:srgbClr val="7F7F7F"/>
                </a:solidFill>
                <a:latin typeface="Times New Roman"/>
                <a:cs typeface="Times New Roman"/>
              </a:rPr>
              <a:t>.</a:t>
            </a:r>
            <a:r>
              <a:rPr sz="850" spc="-5" dirty="0">
                <a:solidFill>
                  <a:srgbClr val="7F7F7F"/>
                </a:solidFill>
                <a:latin typeface="Times New Roman"/>
                <a:cs typeface="Times New Roman"/>
              </a:rPr>
              <a:t>0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649210" y="3027039"/>
            <a:ext cx="1108075" cy="5962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7470" marR="221615">
              <a:lnSpc>
                <a:spcPct val="110000"/>
              </a:lnSpc>
              <a:spcBef>
                <a:spcPts val="100"/>
              </a:spcBef>
            </a:pPr>
            <a:r>
              <a:rPr sz="850" spc="25" dirty="0">
                <a:latin typeface="Times New Roman"/>
                <a:cs typeface="Times New Roman"/>
              </a:rPr>
              <a:t>P</a:t>
            </a:r>
            <a:r>
              <a:rPr sz="850" spc="-5" dirty="0">
                <a:latin typeface="Times New Roman"/>
                <a:cs typeface="Times New Roman"/>
              </a:rPr>
              <a:t>r</a:t>
            </a:r>
            <a:r>
              <a:rPr sz="850" spc="-35" dirty="0">
                <a:latin typeface="Times New Roman"/>
                <a:cs typeface="Times New Roman"/>
              </a:rPr>
              <a:t>o</a:t>
            </a:r>
            <a:r>
              <a:rPr sz="850" spc="-40" dirty="0">
                <a:latin typeface="Times New Roman"/>
                <a:cs typeface="Times New Roman"/>
              </a:rPr>
              <a:t>v</a:t>
            </a:r>
            <a:r>
              <a:rPr sz="850" spc="-75" dirty="0">
                <a:latin typeface="Times New Roman"/>
                <a:cs typeface="Times New Roman"/>
              </a:rPr>
              <a:t>i</a:t>
            </a:r>
            <a:r>
              <a:rPr sz="850" spc="5" dirty="0">
                <a:latin typeface="Times New Roman"/>
                <a:cs typeface="Times New Roman"/>
              </a:rPr>
              <a:t>s</a:t>
            </a:r>
            <a:r>
              <a:rPr sz="850" spc="-75" dirty="0">
                <a:latin typeface="Times New Roman"/>
                <a:cs typeface="Times New Roman"/>
              </a:rPr>
              <a:t>i</a:t>
            </a:r>
            <a:r>
              <a:rPr sz="850" spc="-40" dirty="0">
                <a:latin typeface="Times New Roman"/>
                <a:cs typeface="Times New Roman"/>
              </a:rPr>
              <a:t>o</a:t>
            </a:r>
            <a:r>
              <a:rPr sz="850" spc="-5" dirty="0">
                <a:latin typeface="Times New Roman"/>
                <a:cs typeface="Times New Roman"/>
              </a:rPr>
              <a:t>n</a:t>
            </a:r>
            <a:r>
              <a:rPr sz="850" spc="-20" dirty="0">
                <a:latin typeface="Times New Roman"/>
                <a:cs typeface="Times New Roman"/>
              </a:rPr>
              <a:t> </a:t>
            </a:r>
            <a:r>
              <a:rPr sz="850" spc="-35" dirty="0">
                <a:latin typeface="Times New Roman"/>
                <a:cs typeface="Times New Roman"/>
              </a:rPr>
              <a:t>o</a:t>
            </a:r>
            <a:r>
              <a:rPr sz="850" spc="-5" dirty="0">
                <a:latin typeface="Times New Roman"/>
                <a:cs typeface="Times New Roman"/>
              </a:rPr>
              <a:t>f</a:t>
            </a:r>
            <a:r>
              <a:rPr sz="850" spc="10" dirty="0">
                <a:latin typeface="Times New Roman"/>
                <a:cs typeface="Times New Roman"/>
              </a:rPr>
              <a:t> </a:t>
            </a:r>
            <a:r>
              <a:rPr sz="850" spc="5" dirty="0">
                <a:latin typeface="Times New Roman"/>
                <a:cs typeface="Times New Roman"/>
              </a:rPr>
              <a:t>O</a:t>
            </a:r>
            <a:r>
              <a:rPr sz="850" spc="25" dirty="0">
                <a:latin typeface="Times New Roman"/>
                <a:cs typeface="Times New Roman"/>
              </a:rPr>
              <a:t>P</a:t>
            </a:r>
            <a:r>
              <a:rPr sz="850" spc="-5" dirty="0">
                <a:latin typeface="Times New Roman"/>
                <a:cs typeface="Times New Roman"/>
              </a:rPr>
              <a:t>s  </a:t>
            </a:r>
            <a:r>
              <a:rPr sz="850" dirty="0">
                <a:latin typeface="Times New Roman"/>
                <a:cs typeface="Times New Roman"/>
              </a:rPr>
              <a:t>A</a:t>
            </a:r>
            <a:r>
              <a:rPr sz="850" spc="-40" dirty="0">
                <a:latin typeface="Times New Roman"/>
                <a:cs typeface="Times New Roman"/>
              </a:rPr>
              <a:t>d</a:t>
            </a:r>
            <a:r>
              <a:rPr sz="850" spc="-35" dirty="0">
                <a:latin typeface="Times New Roman"/>
                <a:cs typeface="Times New Roman"/>
              </a:rPr>
              <a:t>v</a:t>
            </a:r>
            <a:r>
              <a:rPr sz="850" spc="15" dirty="0">
                <a:latin typeface="Times New Roman"/>
                <a:cs typeface="Times New Roman"/>
              </a:rPr>
              <a:t>e</a:t>
            </a:r>
            <a:r>
              <a:rPr sz="850" spc="-5" dirty="0">
                <a:latin typeface="Times New Roman"/>
                <a:cs typeface="Times New Roman"/>
              </a:rPr>
              <a:t>r</a:t>
            </a:r>
            <a:r>
              <a:rPr sz="850" spc="-20" dirty="0">
                <a:latin typeface="Times New Roman"/>
                <a:cs typeface="Times New Roman"/>
              </a:rPr>
              <a:t>t</a:t>
            </a:r>
            <a:r>
              <a:rPr sz="850" spc="-75" dirty="0">
                <a:latin typeface="Times New Roman"/>
                <a:cs typeface="Times New Roman"/>
              </a:rPr>
              <a:t>i</a:t>
            </a:r>
            <a:r>
              <a:rPr sz="850" dirty="0">
                <a:latin typeface="Times New Roman"/>
                <a:cs typeface="Times New Roman"/>
              </a:rPr>
              <a:t>s</a:t>
            </a:r>
            <a:r>
              <a:rPr sz="850" spc="15" dirty="0">
                <a:latin typeface="Times New Roman"/>
                <a:cs typeface="Times New Roman"/>
              </a:rPr>
              <a:t>e</a:t>
            </a:r>
            <a:r>
              <a:rPr sz="850" spc="-5" dirty="0">
                <a:latin typeface="Times New Roman"/>
                <a:cs typeface="Times New Roman"/>
              </a:rPr>
              <a:t>d</a:t>
            </a:r>
            <a:r>
              <a:rPr sz="850" spc="-20" dirty="0">
                <a:latin typeface="Times New Roman"/>
                <a:cs typeface="Times New Roman"/>
              </a:rPr>
              <a:t> </a:t>
            </a:r>
            <a:r>
              <a:rPr sz="850" spc="-35" dirty="0">
                <a:latin typeface="Times New Roman"/>
                <a:cs typeface="Times New Roman"/>
              </a:rPr>
              <a:t>p</a:t>
            </a:r>
            <a:r>
              <a:rPr sz="850" spc="-5" dirty="0">
                <a:latin typeface="Times New Roman"/>
                <a:cs typeface="Times New Roman"/>
              </a:rPr>
              <a:t>r</a:t>
            </a:r>
            <a:r>
              <a:rPr sz="850" spc="-40" dirty="0">
                <a:latin typeface="Times New Roman"/>
                <a:cs typeface="Times New Roman"/>
              </a:rPr>
              <a:t>o</a:t>
            </a:r>
            <a:r>
              <a:rPr sz="850" spc="-35" dirty="0">
                <a:latin typeface="Times New Roman"/>
                <a:cs typeface="Times New Roman"/>
              </a:rPr>
              <a:t>du</a:t>
            </a:r>
            <a:r>
              <a:rPr sz="850" spc="10" dirty="0">
                <a:latin typeface="Times New Roman"/>
                <a:cs typeface="Times New Roman"/>
              </a:rPr>
              <a:t>c</a:t>
            </a:r>
            <a:r>
              <a:rPr sz="850" spc="-5" dirty="0">
                <a:latin typeface="Times New Roman"/>
                <a:cs typeface="Times New Roman"/>
              </a:rPr>
              <a:t>t</a:t>
            </a:r>
            <a:endParaRPr sz="850">
              <a:latin typeface="Times New Roman"/>
              <a:cs typeface="Times New Roman"/>
            </a:endParaRPr>
          </a:p>
          <a:p>
            <a:pPr marL="77470" marR="5080" indent="-64769">
              <a:lnSpc>
                <a:spcPct val="110000"/>
              </a:lnSpc>
              <a:spcBef>
                <a:spcPts val="5"/>
              </a:spcBef>
            </a:pPr>
            <a:r>
              <a:rPr sz="850" spc="-15" dirty="0">
                <a:latin typeface="Times New Roman"/>
                <a:cs typeface="Times New Roman"/>
              </a:rPr>
              <a:t>Intermediate </a:t>
            </a:r>
            <a:r>
              <a:rPr sz="850" spc="-30" dirty="0">
                <a:latin typeface="Times New Roman"/>
                <a:cs typeface="Times New Roman"/>
              </a:rPr>
              <a:t>consumption </a:t>
            </a:r>
            <a:r>
              <a:rPr sz="850" spc="-195" dirty="0">
                <a:latin typeface="Times New Roman"/>
                <a:cs typeface="Times New Roman"/>
              </a:rPr>
              <a:t> </a:t>
            </a:r>
            <a:r>
              <a:rPr sz="850" spc="-20" dirty="0">
                <a:latin typeface="Times New Roman"/>
                <a:cs typeface="Times New Roman"/>
              </a:rPr>
              <a:t>Predictive</a:t>
            </a:r>
            <a:r>
              <a:rPr sz="850" spc="15" dirty="0">
                <a:latin typeface="Times New Roman"/>
                <a:cs typeface="Times New Roman"/>
              </a:rPr>
              <a:t> </a:t>
            </a:r>
            <a:r>
              <a:rPr sz="850" spc="5" dirty="0">
                <a:latin typeface="Times New Roman"/>
                <a:cs typeface="Times New Roman"/>
              </a:rPr>
              <a:t>ad</a:t>
            </a:r>
            <a:r>
              <a:rPr sz="850" spc="-35" dirty="0">
                <a:latin typeface="Times New Roman"/>
                <a:cs typeface="Times New Roman"/>
              </a:rPr>
              <a:t> </a:t>
            </a:r>
            <a:r>
              <a:rPr sz="850" spc="-5" dirty="0">
                <a:latin typeface="Times New Roman"/>
                <a:cs typeface="Times New Roman"/>
              </a:rPr>
              <a:t>services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5671063" y="3312797"/>
            <a:ext cx="258445" cy="310515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00"/>
              </a:spcBef>
            </a:pPr>
            <a:r>
              <a:rPr sz="850" spc="-35" dirty="0">
                <a:latin typeface="Times New Roman"/>
                <a:cs typeface="Times New Roman"/>
              </a:rPr>
              <a:t>25</a:t>
            </a:r>
            <a:r>
              <a:rPr sz="850" spc="-40" dirty="0">
                <a:latin typeface="Times New Roman"/>
                <a:cs typeface="Times New Roman"/>
              </a:rPr>
              <a:t>0</a:t>
            </a:r>
            <a:r>
              <a:rPr sz="850" spc="10" dirty="0">
                <a:latin typeface="Times New Roman"/>
                <a:cs typeface="Times New Roman"/>
              </a:rPr>
              <a:t>.</a:t>
            </a:r>
            <a:r>
              <a:rPr sz="850" spc="-5" dirty="0">
                <a:latin typeface="Times New Roman"/>
                <a:cs typeface="Times New Roman"/>
              </a:rPr>
              <a:t>0</a:t>
            </a:r>
            <a:endParaRPr sz="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50" spc="-35" dirty="0">
                <a:solidFill>
                  <a:srgbClr val="7F7F7F"/>
                </a:solidFill>
                <a:latin typeface="Times New Roman"/>
                <a:cs typeface="Times New Roman"/>
              </a:rPr>
              <a:t>25</a:t>
            </a:r>
            <a:r>
              <a:rPr sz="850" spc="-40" dirty="0">
                <a:solidFill>
                  <a:srgbClr val="7F7F7F"/>
                </a:solidFill>
                <a:latin typeface="Times New Roman"/>
                <a:cs typeface="Times New Roman"/>
              </a:rPr>
              <a:t>0</a:t>
            </a:r>
            <a:r>
              <a:rPr sz="850" spc="10" dirty="0">
                <a:solidFill>
                  <a:srgbClr val="7F7F7F"/>
                </a:solidFill>
                <a:latin typeface="Times New Roman"/>
                <a:cs typeface="Times New Roman"/>
              </a:rPr>
              <a:t>.</a:t>
            </a:r>
            <a:r>
              <a:rPr sz="850" spc="-5" dirty="0">
                <a:solidFill>
                  <a:srgbClr val="7F7F7F"/>
                </a:solidFill>
                <a:latin typeface="Times New Roman"/>
                <a:cs typeface="Times New Roman"/>
              </a:rPr>
              <a:t>0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648206" y="3614928"/>
            <a:ext cx="1499870" cy="150495"/>
          </a:xfrm>
          <a:prstGeom prst="rect">
            <a:avLst/>
          </a:prstGeom>
          <a:solidFill>
            <a:srgbClr val="FFD965"/>
          </a:solidFill>
        </p:spPr>
        <p:txBody>
          <a:bodyPr vert="horz" wrap="square" lIns="0" tIns="9525" rIns="0" bIns="0" rtlCol="0">
            <a:spAutoFit/>
          </a:bodyPr>
          <a:lstStyle/>
          <a:p>
            <a:pPr marL="78105">
              <a:lnSpc>
                <a:spcPct val="100000"/>
              </a:lnSpc>
              <a:spcBef>
                <a:spcPts val="75"/>
              </a:spcBef>
            </a:pPr>
            <a:r>
              <a:rPr sz="850" spc="-70" dirty="0">
                <a:latin typeface="Times New Roman"/>
                <a:cs typeface="Times New Roman"/>
              </a:rPr>
              <a:t>"</a:t>
            </a:r>
            <a:r>
              <a:rPr sz="850" spc="-25" dirty="0">
                <a:latin typeface="Times New Roman"/>
                <a:cs typeface="Times New Roman"/>
              </a:rPr>
              <a:t>F</a:t>
            </a:r>
            <a:r>
              <a:rPr sz="850" spc="-10" dirty="0">
                <a:latin typeface="Times New Roman"/>
                <a:cs typeface="Times New Roman"/>
              </a:rPr>
              <a:t>r</a:t>
            </a:r>
            <a:r>
              <a:rPr sz="850" spc="15" dirty="0">
                <a:latin typeface="Times New Roman"/>
                <a:cs typeface="Times New Roman"/>
              </a:rPr>
              <a:t>ee</a:t>
            </a:r>
            <a:r>
              <a:rPr sz="850" spc="-5" dirty="0">
                <a:latin typeface="Times New Roman"/>
                <a:cs typeface="Times New Roman"/>
              </a:rPr>
              <a:t>"</a:t>
            </a:r>
            <a:r>
              <a:rPr sz="850" spc="-55" dirty="0">
                <a:latin typeface="Times New Roman"/>
                <a:cs typeface="Times New Roman"/>
              </a:rPr>
              <a:t> </a:t>
            </a:r>
            <a:r>
              <a:rPr sz="850" spc="-35" dirty="0">
                <a:latin typeface="Times New Roman"/>
                <a:cs typeface="Times New Roman"/>
              </a:rPr>
              <a:t>p</a:t>
            </a:r>
            <a:r>
              <a:rPr sz="850" spc="-5" dirty="0">
                <a:latin typeface="Times New Roman"/>
                <a:cs typeface="Times New Roman"/>
              </a:rPr>
              <a:t>r</a:t>
            </a:r>
            <a:r>
              <a:rPr sz="850" spc="-40" dirty="0">
                <a:latin typeface="Times New Roman"/>
                <a:cs typeface="Times New Roman"/>
              </a:rPr>
              <a:t>o</a:t>
            </a:r>
            <a:r>
              <a:rPr sz="850" spc="-35" dirty="0">
                <a:latin typeface="Times New Roman"/>
                <a:cs typeface="Times New Roman"/>
              </a:rPr>
              <a:t>d</a:t>
            </a:r>
            <a:r>
              <a:rPr sz="850" spc="-40" dirty="0">
                <a:latin typeface="Times New Roman"/>
                <a:cs typeface="Times New Roman"/>
              </a:rPr>
              <a:t>u</a:t>
            </a:r>
            <a:r>
              <a:rPr sz="850" spc="15" dirty="0">
                <a:latin typeface="Times New Roman"/>
                <a:cs typeface="Times New Roman"/>
              </a:rPr>
              <a:t>c</a:t>
            </a:r>
            <a:r>
              <a:rPr sz="850" spc="-15" dirty="0">
                <a:latin typeface="Times New Roman"/>
                <a:cs typeface="Times New Roman"/>
              </a:rPr>
              <a:t>t</a:t>
            </a:r>
            <a:r>
              <a:rPr sz="850" spc="-5" dirty="0">
                <a:latin typeface="Times New Roman"/>
                <a:cs typeface="Times New Roman"/>
              </a:rPr>
              <a:t>s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649220" y="3740293"/>
            <a:ext cx="803275" cy="312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64769">
              <a:lnSpc>
                <a:spcPct val="110600"/>
              </a:lnSpc>
              <a:spcBef>
                <a:spcPts val="100"/>
              </a:spcBef>
            </a:pPr>
            <a:r>
              <a:rPr sz="850" spc="25" dirty="0">
                <a:latin typeface="Times New Roman"/>
                <a:cs typeface="Times New Roman"/>
              </a:rPr>
              <a:t>P</a:t>
            </a:r>
            <a:r>
              <a:rPr sz="850" spc="-5" dirty="0">
                <a:latin typeface="Times New Roman"/>
                <a:cs typeface="Times New Roman"/>
              </a:rPr>
              <a:t>r</a:t>
            </a:r>
            <a:r>
              <a:rPr sz="850" spc="-35" dirty="0">
                <a:latin typeface="Times New Roman"/>
                <a:cs typeface="Times New Roman"/>
              </a:rPr>
              <a:t>o</a:t>
            </a:r>
            <a:r>
              <a:rPr sz="850" spc="-40" dirty="0">
                <a:latin typeface="Times New Roman"/>
                <a:cs typeface="Times New Roman"/>
              </a:rPr>
              <a:t>v</a:t>
            </a:r>
            <a:r>
              <a:rPr sz="850" spc="-75" dirty="0">
                <a:latin typeface="Times New Roman"/>
                <a:cs typeface="Times New Roman"/>
              </a:rPr>
              <a:t>i</a:t>
            </a:r>
            <a:r>
              <a:rPr sz="850" spc="5" dirty="0">
                <a:latin typeface="Times New Roman"/>
                <a:cs typeface="Times New Roman"/>
              </a:rPr>
              <a:t>s</a:t>
            </a:r>
            <a:r>
              <a:rPr sz="850" spc="-75" dirty="0">
                <a:latin typeface="Times New Roman"/>
                <a:cs typeface="Times New Roman"/>
              </a:rPr>
              <a:t>i</a:t>
            </a:r>
            <a:r>
              <a:rPr sz="850" spc="-40" dirty="0">
                <a:latin typeface="Times New Roman"/>
                <a:cs typeface="Times New Roman"/>
              </a:rPr>
              <a:t>o</a:t>
            </a:r>
            <a:r>
              <a:rPr sz="850" spc="-5" dirty="0">
                <a:latin typeface="Times New Roman"/>
                <a:cs typeface="Times New Roman"/>
              </a:rPr>
              <a:t>n</a:t>
            </a:r>
            <a:r>
              <a:rPr sz="850" spc="-20" dirty="0">
                <a:latin typeface="Times New Roman"/>
                <a:cs typeface="Times New Roman"/>
              </a:rPr>
              <a:t> </a:t>
            </a:r>
            <a:r>
              <a:rPr sz="850" spc="-35" dirty="0">
                <a:latin typeface="Times New Roman"/>
                <a:cs typeface="Times New Roman"/>
              </a:rPr>
              <a:t>o</a:t>
            </a:r>
            <a:r>
              <a:rPr sz="850" spc="-5" dirty="0">
                <a:latin typeface="Times New Roman"/>
                <a:cs typeface="Times New Roman"/>
              </a:rPr>
              <a:t>f</a:t>
            </a:r>
            <a:r>
              <a:rPr sz="850" spc="10" dirty="0">
                <a:latin typeface="Times New Roman"/>
                <a:cs typeface="Times New Roman"/>
              </a:rPr>
              <a:t> </a:t>
            </a:r>
            <a:r>
              <a:rPr sz="850" spc="5" dirty="0">
                <a:latin typeface="Times New Roman"/>
                <a:cs typeface="Times New Roman"/>
              </a:rPr>
              <a:t>O</a:t>
            </a:r>
            <a:r>
              <a:rPr sz="850" spc="25" dirty="0">
                <a:latin typeface="Times New Roman"/>
                <a:cs typeface="Times New Roman"/>
              </a:rPr>
              <a:t>P</a:t>
            </a:r>
            <a:r>
              <a:rPr sz="850" spc="-5" dirty="0">
                <a:latin typeface="Times New Roman"/>
                <a:cs typeface="Times New Roman"/>
              </a:rPr>
              <a:t>s  </a:t>
            </a:r>
            <a:r>
              <a:rPr sz="850" spc="-15" dirty="0">
                <a:latin typeface="Times New Roman"/>
                <a:cs typeface="Times New Roman"/>
              </a:rPr>
              <a:t>Value-added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3140964" y="1743455"/>
            <a:ext cx="893444" cy="21590"/>
          </a:xfrm>
          <a:custGeom>
            <a:avLst/>
            <a:gdLst/>
            <a:ahLst/>
            <a:cxnLst/>
            <a:rect l="l" t="t" r="r" b="b"/>
            <a:pathLst>
              <a:path w="893445" h="21589">
                <a:moveTo>
                  <a:pt x="893063" y="21336"/>
                </a:moveTo>
                <a:lnTo>
                  <a:pt x="893063" y="0"/>
                </a:lnTo>
                <a:lnTo>
                  <a:pt x="0" y="0"/>
                </a:lnTo>
                <a:lnTo>
                  <a:pt x="0" y="21336"/>
                </a:lnTo>
                <a:lnTo>
                  <a:pt x="893063" y="2133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4355591" y="1743455"/>
            <a:ext cx="892810" cy="21590"/>
          </a:xfrm>
          <a:custGeom>
            <a:avLst/>
            <a:gdLst/>
            <a:ahLst/>
            <a:cxnLst/>
            <a:rect l="l" t="t" r="r" b="b"/>
            <a:pathLst>
              <a:path w="892810" h="21589">
                <a:moveTo>
                  <a:pt x="892301" y="21336"/>
                </a:moveTo>
                <a:lnTo>
                  <a:pt x="892301" y="0"/>
                </a:lnTo>
                <a:lnTo>
                  <a:pt x="0" y="0"/>
                </a:lnTo>
                <a:lnTo>
                  <a:pt x="0" y="21336"/>
                </a:lnTo>
                <a:lnTo>
                  <a:pt x="892301" y="2133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569458" y="1743455"/>
            <a:ext cx="893444" cy="21590"/>
          </a:xfrm>
          <a:custGeom>
            <a:avLst/>
            <a:gdLst/>
            <a:ahLst/>
            <a:cxnLst/>
            <a:rect l="l" t="t" r="r" b="b"/>
            <a:pathLst>
              <a:path w="893445" h="21589">
                <a:moveTo>
                  <a:pt x="893063" y="21336"/>
                </a:moveTo>
                <a:lnTo>
                  <a:pt x="893063" y="0"/>
                </a:lnTo>
                <a:lnTo>
                  <a:pt x="0" y="0"/>
                </a:lnTo>
                <a:lnTo>
                  <a:pt x="0" y="21336"/>
                </a:lnTo>
                <a:lnTo>
                  <a:pt x="893063" y="2133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6" name="object 36"/>
          <p:cNvGrpSpPr/>
          <p:nvPr/>
        </p:nvGrpSpPr>
        <p:grpSpPr>
          <a:xfrm>
            <a:off x="1640204" y="2042922"/>
            <a:ext cx="8255" cy="2007870"/>
            <a:chOff x="1640204" y="2042922"/>
            <a:chExt cx="8255" cy="2007870"/>
          </a:xfrm>
        </p:grpSpPr>
        <p:sp>
          <p:nvSpPr>
            <p:cNvPr id="37" name="object 37"/>
            <p:cNvSpPr/>
            <p:nvPr/>
          </p:nvSpPr>
          <p:spPr>
            <a:xfrm>
              <a:off x="1640585" y="2042922"/>
              <a:ext cx="0" cy="2007235"/>
            </a:xfrm>
            <a:custGeom>
              <a:avLst/>
              <a:gdLst/>
              <a:ahLst/>
              <a:cxnLst/>
              <a:rect l="l" t="t" r="r" b="b"/>
              <a:pathLst>
                <a:path h="2007235">
                  <a:moveTo>
                    <a:pt x="0" y="0"/>
                  </a:moveTo>
                  <a:lnTo>
                    <a:pt x="0" y="2007108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1640585" y="2042922"/>
              <a:ext cx="7620" cy="2007870"/>
            </a:xfrm>
            <a:custGeom>
              <a:avLst/>
              <a:gdLst/>
              <a:ahLst/>
              <a:cxnLst/>
              <a:rect l="l" t="t" r="r" b="b"/>
              <a:pathLst>
                <a:path w="7619" h="2007870">
                  <a:moveTo>
                    <a:pt x="7620" y="2007870"/>
                  </a:moveTo>
                  <a:lnTo>
                    <a:pt x="7620" y="0"/>
                  </a:lnTo>
                  <a:lnTo>
                    <a:pt x="0" y="0"/>
                  </a:lnTo>
                  <a:lnTo>
                    <a:pt x="0" y="2007870"/>
                  </a:lnTo>
                  <a:lnTo>
                    <a:pt x="7620" y="20078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9" name="object 39"/>
          <p:cNvGrpSpPr/>
          <p:nvPr/>
        </p:nvGrpSpPr>
        <p:grpSpPr>
          <a:xfrm>
            <a:off x="5569458" y="2042541"/>
            <a:ext cx="893444" cy="2008505"/>
            <a:chOff x="5569458" y="2042541"/>
            <a:chExt cx="893444" cy="2008505"/>
          </a:xfrm>
        </p:grpSpPr>
        <p:sp>
          <p:nvSpPr>
            <p:cNvPr id="40" name="object 40"/>
            <p:cNvSpPr/>
            <p:nvPr/>
          </p:nvSpPr>
          <p:spPr>
            <a:xfrm>
              <a:off x="5569458" y="2042922"/>
              <a:ext cx="893444" cy="0"/>
            </a:xfrm>
            <a:custGeom>
              <a:avLst/>
              <a:gdLst/>
              <a:ahLst/>
              <a:cxnLst/>
              <a:rect l="l" t="t" r="r" b="b"/>
              <a:pathLst>
                <a:path w="893445">
                  <a:moveTo>
                    <a:pt x="0" y="0"/>
                  </a:moveTo>
                  <a:lnTo>
                    <a:pt x="893063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5569458" y="2042922"/>
              <a:ext cx="893444" cy="7620"/>
            </a:xfrm>
            <a:custGeom>
              <a:avLst/>
              <a:gdLst/>
              <a:ahLst/>
              <a:cxnLst/>
              <a:rect l="l" t="t" r="r" b="b"/>
              <a:pathLst>
                <a:path w="893445" h="7619">
                  <a:moveTo>
                    <a:pt x="893063" y="7619"/>
                  </a:moveTo>
                  <a:lnTo>
                    <a:pt x="893063" y="0"/>
                  </a:lnTo>
                  <a:lnTo>
                    <a:pt x="0" y="0"/>
                  </a:lnTo>
                  <a:lnTo>
                    <a:pt x="0" y="7619"/>
                  </a:lnTo>
                  <a:lnTo>
                    <a:pt x="893063" y="761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5569458" y="3899916"/>
              <a:ext cx="893444" cy="0"/>
            </a:xfrm>
            <a:custGeom>
              <a:avLst/>
              <a:gdLst/>
              <a:ahLst/>
              <a:cxnLst/>
              <a:rect l="l" t="t" r="r" b="b"/>
              <a:pathLst>
                <a:path w="893445">
                  <a:moveTo>
                    <a:pt x="0" y="0"/>
                  </a:moveTo>
                  <a:lnTo>
                    <a:pt x="893063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5569458" y="3900677"/>
              <a:ext cx="893444" cy="6985"/>
            </a:xfrm>
            <a:custGeom>
              <a:avLst/>
              <a:gdLst/>
              <a:ahLst/>
              <a:cxnLst/>
              <a:rect l="l" t="t" r="r" b="b"/>
              <a:pathLst>
                <a:path w="893445" h="6985">
                  <a:moveTo>
                    <a:pt x="893063" y="6857"/>
                  </a:moveTo>
                  <a:lnTo>
                    <a:pt x="893063" y="0"/>
                  </a:lnTo>
                  <a:lnTo>
                    <a:pt x="0" y="0"/>
                  </a:lnTo>
                  <a:lnTo>
                    <a:pt x="0" y="6857"/>
                  </a:lnTo>
                  <a:lnTo>
                    <a:pt x="893063" y="685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5926836" y="2049780"/>
              <a:ext cx="0" cy="2000250"/>
            </a:xfrm>
            <a:custGeom>
              <a:avLst/>
              <a:gdLst/>
              <a:ahLst/>
              <a:cxnLst/>
              <a:rect l="l" t="t" r="r" b="b"/>
              <a:pathLst>
                <a:path h="2000250">
                  <a:moveTo>
                    <a:pt x="0" y="0"/>
                  </a:moveTo>
                  <a:lnTo>
                    <a:pt x="0" y="200025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5926836" y="2050542"/>
              <a:ext cx="6985" cy="2000250"/>
            </a:xfrm>
            <a:custGeom>
              <a:avLst/>
              <a:gdLst/>
              <a:ahLst/>
              <a:cxnLst/>
              <a:rect l="l" t="t" r="r" b="b"/>
              <a:pathLst>
                <a:path w="6985" h="2000250">
                  <a:moveTo>
                    <a:pt x="6858" y="2000250"/>
                  </a:moveTo>
                  <a:lnTo>
                    <a:pt x="6858" y="0"/>
                  </a:lnTo>
                  <a:lnTo>
                    <a:pt x="0" y="0"/>
                  </a:lnTo>
                  <a:lnTo>
                    <a:pt x="0" y="2000250"/>
                  </a:lnTo>
                  <a:lnTo>
                    <a:pt x="6858" y="200025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46" name="object 46"/>
          <p:cNvGraphicFramePr>
            <a:graphicFrameLocks noGrp="1"/>
          </p:cNvGraphicFramePr>
          <p:nvPr/>
        </p:nvGraphicFramePr>
        <p:xfrm>
          <a:off x="4350829" y="2042541"/>
          <a:ext cx="897255" cy="20085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13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21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92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9525" algn="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850" spc="-20" dirty="0">
                          <a:latin typeface="Times New Roman"/>
                          <a:cs typeface="Times New Roman"/>
                        </a:rPr>
                        <a:t>512.5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287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9525" algn="r">
                        <a:lnSpc>
                          <a:spcPts val="1019"/>
                        </a:lnSpc>
                      </a:pPr>
                      <a:r>
                        <a:rPr sz="850" spc="-20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250.0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287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9525" algn="r">
                        <a:lnSpc>
                          <a:spcPts val="1015"/>
                        </a:lnSpc>
                      </a:pPr>
                      <a:r>
                        <a:rPr sz="850" spc="-20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25.0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287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9525" algn="r">
                        <a:lnSpc>
                          <a:spcPts val="1019"/>
                        </a:lnSpc>
                      </a:pPr>
                      <a:r>
                        <a:rPr sz="850" spc="-20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150.0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287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9525" algn="r">
                        <a:lnSpc>
                          <a:spcPts val="1015"/>
                        </a:lnSpc>
                      </a:pPr>
                      <a:r>
                        <a:rPr sz="850" spc="-20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60.0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287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9525" algn="r">
                        <a:lnSpc>
                          <a:spcPts val="1019"/>
                        </a:lnSpc>
                      </a:pPr>
                      <a:r>
                        <a:rPr sz="850" spc="-20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15.0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575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9525" algn="r">
                        <a:lnSpc>
                          <a:spcPts val="1015"/>
                        </a:lnSpc>
                      </a:pPr>
                      <a:r>
                        <a:rPr sz="850" spc="-20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12.5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738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R="5715" algn="r">
                        <a:lnSpc>
                          <a:spcPct val="100000"/>
                        </a:lnSpc>
                      </a:pPr>
                      <a:r>
                        <a:rPr sz="850" spc="-20" dirty="0">
                          <a:latin typeface="Times New Roman"/>
                          <a:cs typeface="Times New Roman"/>
                        </a:rPr>
                        <a:t>12.5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3810" marB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0242">
                <a:tc>
                  <a:txBody>
                    <a:bodyPr/>
                    <a:lstStyle/>
                    <a:p>
                      <a:pPr marR="6350" algn="r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sz="850" spc="-20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12.5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71120" marB="0"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47256">
                <a:tc>
                  <a:txBody>
                    <a:bodyPr/>
                    <a:lstStyle/>
                    <a:p>
                      <a:pPr marR="6350" algn="r">
                        <a:lnSpc>
                          <a:spcPts val="1010"/>
                        </a:lnSpc>
                        <a:spcBef>
                          <a:spcPts val="50"/>
                        </a:spcBef>
                      </a:pPr>
                      <a:r>
                        <a:rPr sz="850" spc="-20" dirty="0">
                          <a:latin typeface="Times New Roman"/>
                          <a:cs typeface="Times New Roman"/>
                        </a:rPr>
                        <a:t>500.0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47" name="object 47"/>
          <p:cNvSpPr txBox="1"/>
          <p:nvPr/>
        </p:nvSpPr>
        <p:spPr>
          <a:xfrm>
            <a:off x="5721404" y="3898232"/>
            <a:ext cx="208279" cy="1543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50" spc="-35" dirty="0">
                <a:latin typeface="Times New Roman"/>
                <a:cs typeface="Times New Roman"/>
              </a:rPr>
              <a:t>2</a:t>
            </a:r>
            <a:r>
              <a:rPr sz="850" spc="-40" dirty="0">
                <a:latin typeface="Times New Roman"/>
                <a:cs typeface="Times New Roman"/>
              </a:rPr>
              <a:t>5</a:t>
            </a:r>
            <a:r>
              <a:rPr sz="850" spc="10" dirty="0">
                <a:latin typeface="Times New Roman"/>
                <a:cs typeface="Times New Roman"/>
              </a:rPr>
              <a:t>.</a:t>
            </a:r>
            <a:r>
              <a:rPr sz="850" spc="-5" dirty="0">
                <a:latin typeface="Times New Roman"/>
                <a:cs typeface="Times New Roman"/>
              </a:rPr>
              <a:t>0</a:t>
            </a:r>
            <a:endParaRPr sz="850">
              <a:latin typeface="Times New Roman"/>
              <a:cs typeface="Times New Roman"/>
            </a:endParaRPr>
          </a:p>
        </p:txBody>
      </p:sp>
      <p:grpSp>
        <p:nvGrpSpPr>
          <p:cNvPr id="48" name="object 48"/>
          <p:cNvGrpSpPr/>
          <p:nvPr/>
        </p:nvGrpSpPr>
        <p:grpSpPr>
          <a:xfrm>
            <a:off x="4354829" y="5042534"/>
            <a:ext cx="893444" cy="723265"/>
            <a:chOff x="4354829" y="5042534"/>
            <a:chExt cx="893444" cy="723265"/>
          </a:xfrm>
        </p:grpSpPr>
        <p:sp>
          <p:nvSpPr>
            <p:cNvPr id="49" name="object 49"/>
            <p:cNvSpPr/>
            <p:nvPr/>
          </p:nvSpPr>
          <p:spPr>
            <a:xfrm>
              <a:off x="4354829" y="5042915"/>
              <a:ext cx="893444" cy="0"/>
            </a:xfrm>
            <a:custGeom>
              <a:avLst/>
              <a:gdLst/>
              <a:ahLst/>
              <a:cxnLst/>
              <a:rect l="l" t="t" r="r" b="b"/>
              <a:pathLst>
                <a:path w="893445">
                  <a:moveTo>
                    <a:pt x="0" y="0"/>
                  </a:moveTo>
                  <a:lnTo>
                    <a:pt x="893063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4355591" y="5043677"/>
              <a:ext cx="892810" cy="6985"/>
            </a:xfrm>
            <a:custGeom>
              <a:avLst/>
              <a:gdLst/>
              <a:ahLst/>
              <a:cxnLst/>
              <a:rect l="l" t="t" r="r" b="b"/>
              <a:pathLst>
                <a:path w="892810" h="6985">
                  <a:moveTo>
                    <a:pt x="892301" y="6858"/>
                  </a:moveTo>
                  <a:lnTo>
                    <a:pt x="892301" y="0"/>
                  </a:lnTo>
                  <a:lnTo>
                    <a:pt x="0" y="0"/>
                  </a:lnTo>
                  <a:lnTo>
                    <a:pt x="0" y="6858"/>
                  </a:lnTo>
                  <a:lnTo>
                    <a:pt x="892301" y="6858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4354829" y="5614415"/>
              <a:ext cx="893444" cy="0"/>
            </a:xfrm>
            <a:custGeom>
              <a:avLst/>
              <a:gdLst/>
              <a:ahLst/>
              <a:cxnLst/>
              <a:rect l="l" t="t" r="r" b="b"/>
              <a:pathLst>
                <a:path w="893445">
                  <a:moveTo>
                    <a:pt x="0" y="0"/>
                  </a:moveTo>
                  <a:lnTo>
                    <a:pt x="893063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4355591" y="5615177"/>
              <a:ext cx="892810" cy="6985"/>
            </a:xfrm>
            <a:custGeom>
              <a:avLst/>
              <a:gdLst/>
              <a:ahLst/>
              <a:cxnLst/>
              <a:rect l="l" t="t" r="r" b="b"/>
              <a:pathLst>
                <a:path w="892810" h="6985">
                  <a:moveTo>
                    <a:pt x="892301" y="6858"/>
                  </a:moveTo>
                  <a:lnTo>
                    <a:pt x="892301" y="0"/>
                  </a:lnTo>
                  <a:lnTo>
                    <a:pt x="0" y="0"/>
                  </a:lnTo>
                  <a:lnTo>
                    <a:pt x="0" y="6858"/>
                  </a:lnTo>
                  <a:lnTo>
                    <a:pt x="892301" y="6858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4712207" y="5050535"/>
              <a:ext cx="0" cy="714375"/>
            </a:xfrm>
            <a:custGeom>
              <a:avLst/>
              <a:gdLst/>
              <a:ahLst/>
              <a:cxnLst/>
              <a:rect l="l" t="t" r="r" b="b"/>
              <a:pathLst>
                <a:path h="714375">
                  <a:moveTo>
                    <a:pt x="0" y="0"/>
                  </a:moveTo>
                  <a:lnTo>
                    <a:pt x="0" y="713994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4712207" y="5050535"/>
              <a:ext cx="7620" cy="715010"/>
            </a:xfrm>
            <a:custGeom>
              <a:avLst/>
              <a:gdLst/>
              <a:ahLst/>
              <a:cxnLst/>
              <a:rect l="l" t="t" r="r" b="b"/>
              <a:pathLst>
                <a:path w="7620" h="715010">
                  <a:moveTo>
                    <a:pt x="7620" y="714756"/>
                  </a:moveTo>
                  <a:lnTo>
                    <a:pt x="7620" y="0"/>
                  </a:lnTo>
                  <a:lnTo>
                    <a:pt x="0" y="0"/>
                  </a:lnTo>
                  <a:lnTo>
                    <a:pt x="0" y="714756"/>
                  </a:lnTo>
                  <a:lnTo>
                    <a:pt x="7620" y="71475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5" name="object 55"/>
          <p:cNvGrpSpPr/>
          <p:nvPr/>
        </p:nvGrpSpPr>
        <p:grpSpPr>
          <a:xfrm>
            <a:off x="5569458" y="5042534"/>
            <a:ext cx="893444" cy="723265"/>
            <a:chOff x="5569458" y="5042534"/>
            <a:chExt cx="893444" cy="723265"/>
          </a:xfrm>
        </p:grpSpPr>
        <p:sp>
          <p:nvSpPr>
            <p:cNvPr id="56" name="object 56"/>
            <p:cNvSpPr/>
            <p:nvPr/>
          </p:nvSpPr>
          <p:spPr>
            <a:xfrm>
              <a:off x="5569458" y="5042915"/>
              <a:ext cx="893444" cy="0"/>
            </a:xfrm>
            <a:custGeom>
              <a:avLst/>
              <a:gdLst/>
              <a:ahLst/>
              <a:cxnLst/>
              <a:rect l="l" t="t" r="r" b="b"/>
              <a:pathLst>
                <a:path w="893445">
                  <a:moveTo>
                    <a:pt x="0" y="0"/>
                  </a:moveTo>
                  <a:lnTo>
                    <a:pt x="893063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5569458" y="5043677"/>
              <a:ext cx="893444" cy="6985"/>
            </a:xfrm>
            <a:custGeom>
              <a:avLst/>
              <a:gdLst/>
              <a:ahLst/>
              <a:cxnLst/>
              <a:rect l="l" t="t" r="r" b="b"/>
              <a:pathLst>
                <a:path w="893445" h="6985">
                  <a:moveTo>
                    <a:pt x="893063" y="6858"/>
                  </a:moveTo>
                  <a:lnTo>
                    <a:pt x="893063" y="0"/>
                  </a:lnTo>
                  <a:lnTo>
                    <a:pt x="0" y="0"/>
                  </a:lnTo>
                  <a:lnTo>
                    <a:pt x="0" y="6858"/>
                  </a:lnTo>
                  <a:lnTo>
                    <a:pt x="893063" y="6858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5569458" y="5614415"/>
              <a:ext cx="893444" cy="0"/>
            </a:xfrm>
            <a:custGeom>
              <a:avLst/>
              <a:gdLst/>
              <a:ahLst/>
              <a:cxnLst/>
              <a:rect l="l" t="t" r="r" b="b"/>
              <a:pathLst>
                <a:path w="893445">
                  <a:moveTo>
                    <a:pt x="0" y="0"/>
                  </a:moveTo>
                  <a:lnTo>
                    <a:pt x="893063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5569458" y="5615177"/>
              <a:ext cx="893444" cy="6985"/>
            </a:xfrm>
            <a:custGeom>
              <a:avLst/>
              <a:gdLst/>
              <a:ahLst/>
              <a:cxnLst/>
              <a:rect l="l" t="t" r="r" b="b"/>
              <a:pathLst>
                <a:path w="893445" h="6985">
                  <a:moveTo>
                    <a:pt x="893063" y="6858"/>
                  </a:moveTo>
                  <a:lnTo>
                    <a:pt x="893063" y="0"/>
                  </a:lnTo>
                  <a:lnTo>
                    <a:pt x="0" y="0"/>
                  </a:lnTo>
                  <a:lnTo>
                    <a:pt x="0" y="6858"/>
                  </a:lnTo>
                  <a:lnTo>
                    <a:pt x="893063" y="6858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5926836" y="5050535"/>
              <a:ext cx="0" cy="714375"/>
            </a:xfrm>
            <a:custGeom>
              <a:avLst/>
              <a:gdLst/>
              <a:ahLst/>
              <a:cxnLst/>
              <a:rect l="l" t="t" r="r" b="b"/>
              <a:pathLst>
                <a:path h="714375">
                  <a:moveTo>
                    <a:pt x="0" y="0"/>
                  </a:moveTo>
                  <a:lnTo>
                    <a:pt x="0" y="713994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5926836" y="5050535"/>
              <a:ext cx="6985" cy="715010"/>
            </a:xfrm>
            <a:custGeom>
              <a:avLst/>
              <a:gdLst/>
              <a:ahLst/>
              <a:cxnLst/>
              <a:rect l="l" t="t" r="r" b="b"/>
              <a:pathLst>
                <a:path w="6985" h="715010">
                  <a:moveTo>
                    <a:pt x="6858" y="714756"/>
                  </a:moveTo>
                  <a:lnTo>
                    <a:pt x="6858" y="0"/>
                  </a:lnTo>
                  <a:lnTo>
                    <a:pt x="0" y="0"/>
                  </a:lnTo>
                  <a:lnTo>
                    <a:pt x="0" y="714756"/>
                  </a:lnTo>
                  <a:lnTo>
                    <a:pt x="6858" y="71475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62" name="object 62"/>
          <p:cNvGrpSpPr/>
          <p:nvPr/>
        </p:nvGrpSpPr>
        <p:grpSpPr>
          <a:xfrm>
            <a:off x="5569458" y="6043040"/>
            <a:ext cx="893444" cy="1007744"/>
            <a:chOff x="5569458" y="6043040"/>
            <a:chExt cx="893444" cy="1007744"/>
          </a:xfrm>
        </p:grpSpPr>
        <p:sp>
          <p:nvSpPr>
            <p:cNvPr id="63" name="object 63"/>
            <p:cNvSpPr/>
            <p:nvPr/>
          </p:nvSpPr>
          <p:spPr>
            <a:xfrm>
              <a:off x="5569458" y="6043421"/>
              <a:ext cx="893444" cy="0"/>
            </a:xfrm>
            <a:custGeom>
              <a:avLst/>
              <a:gdLst/>
              <a:ahLst/>
              <a:cxnLst/>
              <a:rect l="l" t="t" r="r" b="b"/>
              <a:pathLst>
                <a:path w="893445">
                  <a:moveTo>
                    <a:pt x="0" y="0"/>
                  </a:moveTo>
                  <a:lnTo>
                    <a:pt x="893063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5569458" y="6043421"/>
              <a:ext cx="893444" cy="6985"/>
            </a:xfrm>
            <a:custGeom>
              <a:avLst/>
              <a:gdLst/>
              <a:ahLst/>
              <a:cxnLst/>
              <a:rect l="l" t="t" r="r" b="b"/>
              <a:pathLst>
                <a:path w="893445" h="6985">
                  <a:moveTo>
                    <a:pt x="893063" y="6857"/>
                  </a:moveTo>
                  <a:lnTo>
                    <a:pt x="893063" y="0"/>
                  </a:lnTo>
                  <a:lnTo>
                    <a:pt x="0" y="0"/>
                  </a:lnTo>
                  <a:lnTo>
                    <a:pt x="0" y="6857"/>
                  </a:lnTo>
                  <a:lnTo>
                    <a:pt x="893063" y="685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5569458" y="6900671"/>
              <a:ext cx="893444" cy="0"/>
            </a:xfrm>
            <a:custGeom>
              <a:avLst/>
              <a:gdLst/>
              <a:ahLst/>
              <a:cxnLst/>
              <a:rect l="l" t="t" r="r" b="b"/>
              <a:pathLst>
                <a:path w="893445">
                  <a:moveTo>
                    <a:pt x="0" y="0"/>
                  </a:moveTo>
                  <a:lnTo>
                    <a:pt x="893063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5569458" y="6900671"/>
              <a:ext cx="893444" cy="6985"/>
            </a:xfrm>
            <a:custGeom>
              <a:avLst/>
              <a:gdLst/>
              <a:ahLst/>
              <a:cxnLst/>
              <a:rect l="l" t="t" r="r" b="b"/>
              <a:pathLst>
                <a:path w="893445" h="6984">
                  <a:moveTo>
                    <a:pt x="893063" y="6857"/>
                  </a:moveTo>
                  <a:lnTo>
                    <a:pt x="893063" y="0"/>
                  </a:lnTo>
                  <a:lnTo>
                    <a:pt x="0" y="0"/>
                  </a:lnTo>
                  <a:lnTo>
                    <a:pt x="0" y="6857"/>
                  </a:lnTo>
                  <a:lnTo>
                    <a:pt x="893063" y="685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5926836" y="6050279"/>
              <a:ext cx="0" cy="1000125"/>
            </a:xfrm>
            <a:custGeom>
              <a:avLst/>
              <a:gdLst/>
              <a:ahLst/>
              <a:cxnLst/>
              <a:rect l="l" t="t" r="r" b="b"/>
              <a:pathLst>
                <a:path h="1000125">
                  <a:moveTo>
                    <a:pt x="0" y="0"/>
                  </a:moveTo>
                  <a:lnTo>
                    <a:pt x="0" y="999744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5926836" y="6050279"/>
              <a:ext cx="6985" cy="1000760"/>
            </a:xfrm>
            <a:custGeom>
              <a:avLst/>
              <a:gdLst/>
              <a:ahLst/>
              <a:cxnLst/>
              <a:rect l="l" t="t" r="r" b="b"/>
              <a:pathLst>
                <a:path w="6985" h="1000759">
                  <a:moveTo>
                    <a:pt x="6858" y="1000506"/>
                  </a:moveTo>
                  <a:lnTo>
                    <a:pt x="6858" y="0"/>
                  </a:lnTo>
                  <a:lnTo>
                    <a:pt x="0" y="0"/>
                  </a:lnTo>
                  <a:lnTo>
                    <a:pt x="0" y="1000506"/>
                  </a:lnTo>
                  <a:lnTo>
                    <a:pt x="6858" y="100050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9" name="object 69"/>
          <p:cNvSpPr/>
          <p:nvPr/>
        </p:nvSpPr>
        <p:spPr>
          <a:xfrm>
            <a:off x="6784085" y="1743455"/>
            <a:ext cx="893444" cy="21590"/>
          </a:xfrm>
          <a:custGeom>
            <a:avLst/>
            <a:gdLst/>
            <a:ahLst/>
            <a:cxnLst/>
            <a:rect l="l" t="t" r="r" b="b"/>
            <a:pathLst>
              <a:path w="893445" h="21589">
                <a:moveTo>
                  <a:pt x="893064" y="21336"/>
                </a:moveTo>
                <a:lnTo>
                  <a:pt x="893064" y="0"/>
                </a:lnTo>
                <a:lnTo>
                  <a:pt x="0" y="0"/>
                </a:lnTo>
                <a:lnTo>
                  <a:pt x="0" y="21336"/>
                </a:lnTo>
                <a:lnTo>
                  <a:pt x="893064" y="2133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70" name="object 70"/>
          <p:cNvGraphicFramePr>
            <a:graphicFrameLocks noGrp="1"/>
          </p:cNvGraphicFramePr>
          <p:nvPr/>
        </p:nvGraphicFramePr>
        <p:xfrm>
          <a:off x="6780085" y="2042541"/>
          <a:ext cx="905510" cy="201231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00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27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92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10160" algn="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850" spc="-20" dirty="0">
                          <a:latin typeface="Times New Roman"/>
                          <a:cs typeface="Times New Roman"/>
                        </a:rPr>
                        <a:t>787.5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287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10160" algn="r">
                        <a:lnSpc>
                          <a:spcPts val="1019"/>
                        </a:lnSpc>
                      </a:pPr>
                      <a:r>
                        <a:rPr sz="850" spc="-20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250.0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287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10160" algn="r">
                        <a:lnSpc>
                          <a:spcPts val="1015"/>
                        </a:lnSpc>
                      </a:pPr>
                      <a:r>
                        <a:rPr sz="850" spc="-20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25.0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287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10160" algn="r">
                        <a:lnSpc>
                          <a:spcPts val="1019"/>
                        </a:lnSpc>
                      </a:pPr>
                      <a:r>
                        <a:rPr sz="850" spc="-20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150.0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287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10160" algn="r">
                        <a:lnSpc>
                          <a:spcPts val="1015"/>
                        </a:lnSpc>
                      </a:pPr>
                      <a:r>
                        <a:rPr sz="850" spc="-20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60.0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287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10160" algn="r">
                        <a:lnSpc>
                          <a:spcPts val="1019"/>
                        </a:lnSpc>
                      </a:pPr>
                      <a:r>
                        <a:rPr sz="850" spc="-20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15.0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287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10160" algn="r">
                        <a:lnSpc>
                          <a:spcPts val="1015"/>
                        </a:lnSpc>
                      </a:pPr>
                      <a:r>
                        <a:rPr sz="850" spc="-20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12.5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4287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10160" algn="r">
                        <a:lnSpc>
                          <a:spcPts val="1019"/>
                        </a:lnSpc>
                      </a:pPr>
                      <a:r>
                        <a:rPr sz="850" spc="-10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0.0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4287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10160" algn="r">
                        <a:lnSpc>
                          <a:spcPts val="1015"/>
                        </a:lnSpc>
                      </a:pPr>
                      <a:r>
                        <a:rPr sz="850" spc="-20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275.0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42879">
                <a:tc>
                  <a:txBody>
                    <a:bodyPr/>
                    <a:lstStyle/>
                    <a:p>
                      <a:pPr marR="5715" algn="r">
                        <a:lnSpc>
                          <a:spcPts val="1019"/>
                        </a:lnSpc>
                      </a:pPr>
                      <a:r>
                        <a:rPr sz="850" spc="-20" dirty="0">
                          <a:latin typeface="Times New Roman"/>
                          <a:cs typeface="Times New Roman"/>
                        </a:rPr>
                        <a:t>262.5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42879">
                <a:tc>
                  <a:txBody>
                    <a:bodyPr/>
                    <a:lstStyle/>
                    <a:p>
                      <a:pPr marR="6350" algn="r">
                        <a:lnSpc>
                          <a:spcPts val="1015"/>
                        </a:lnSpc>
                      </a:pPr>
                      <a:r>
                        <a:rPr sz="850" spc="-20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250.0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42879">
                <a:tc>
                  <a:txBody>
                    <a:bodyPr/>
                    <a:lstStyle/>
                    <a:p>
                      <a:pPr marR="6350" algn="r">
                        <a:lnSpc>
                          <a:spcPts val="1019"/>
                        </a:lnSpc>
                      </a:pPr>
                      <a:r>
                        <a:rPr sz="850" spc="-20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12.5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36114">
                <a:tc>
                  <a:txBody>
                    <a:bodyPr/>
                    <a:lstStyle/>
                    <a:p>
                      <a:pPr marR="6350" algn="r">
                        <a:lnSpc>
                          <a:spcPts val="969"/>
                        </a:lnSpc>
                      </a:pPr>
                      <a:r>
                        <a:rPr sz="850" spc="-10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0.0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47256">
                <a:tc>
                  <a:txBody>
                    <a:bodyPr/>
                    <a:lstStyle/>
                    <a:p>
                      <a:pPr marR="6350" algn="r">
                        <a:lnSpc>
                          <a:spcPts val="1010"/>
                        </a:lnSpc>
                        <a:spcBef>
                          <a:spcPts val="50"/>
                        </a:spcBef>
                      </a:pPr>
                      <a:r>
                        <a:rPr sz="850" spc="-20" dirty="0">
                          <a:latin typeface="Times New Roman"/>
                          <a:cs typeface="Times New Roman"/>
                        </a:rPr>
                        <a:t>525.0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93" name="object 93"/>
          <p:cNvSpPr txBox="1"/>
          <p:nvPr/>
        </p:nvSpPr>
        <p:spPr>
          <a:xfrm>
            <a:off x="999247" y="5481210"/>
            <a:ext cx="384175" cy="1441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50" spc="-15" dirty="0">
                <a:latin typeface="Times New Roman"/>
                <a:cs typeface="Times New Roman"/>
              </a:rPr>
              <a:t>Account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94" name="object 94"/>
          <p:cNvSpPr txBox="1"/>
          <p:nvPr/>
        </p:nvSpPr>
        <p:spPr>
          <a:xfrm>
            <a:off x="4457187" y="5624426"/>
            <a:ext cx="257810" cy="1441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50" spc="-40" dirty="0">
                <a:latin typeface="Times New Roman"/>
                <a:cs typeface="Times New Roman"/>
              </a:rPr>
              <a:t>2</a:t>
            </a:r>
            <a:r>
              <a:rPr sz="850" spc="-35" dirty="0">
                <a:latin typeface="Times New Roman"/>
                <a:cs typeface="Times New Roman"/>
              </a:rPr>
              <a:t>8</a:t>
            </a:r>
            <a:r>
              <a:rPr sz="850" spc="-40" dirty="0">
                <a:latin typeface="Times New Roman"/>
                <a:cs typeface="Times New Roman"/>
              </a:rPr>
              <a:t>7</a:t>
            </a:r>
            <a:r>
              <a:rPr sz="850" spc="10" dirty="0">
                <a:latin typeface="Times New Roman"/>
                <a:cs typeface="Times New Roman"/>
              </a:rPr>
              <a:t>.</a:t>
            </a:r>
            <a:r>
              <a:rPr sz="850" spc="-5" dirty="0">
                <a:latin typeface="Times New Roman"/>
                <a:cs typeface="Times New Roman"/>
              </a:rPr>
              <a:t>5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95" name="object 95"/>
          <p:cNvSpPr txBox="1"/>
          <p:nvPr/>
        </p:nvSpPr>
        <p:spPr>
          <a:xfrm>
            <a:off x="5721333" y="5624426"/>
            <a:ext cx="208279" cy="1441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50" spc="-35" dirty="0">
                <a:latin typeface="Times New Roman"/>
                <a:cs typeface="Times New Roman"/>
              </a:rPr>
              <a:t>2</a:t>
            </a:r>
            <a:r>
              <a:rPr sz="850" spc="-40" dirty="0">
                <a:latin typeface="Times New Roman"/>
                <a:cs typeface="Times New Roman"/>
              </a:rPr>
              <a:t>5</a:t>
            </a:r>
            <a:r>
              <a:rPr sz="850" spc="10" dirty="0">
                <a:latin typeface="Times New Roman"/>
                <a:cs typeface="Times New Roman"/>
              </a:rPr>
              <a:t>.</a:t>
            </a:r>
            <a:r>
              <a:rPr sz="850" spc="-5" dirty="0">
                <a:latin typeface="Times New Roman"/>
                <a:cs typeface="Times New Roman"/>
              </a:rPr>
              <a:t>0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96" name="object 96"/>
          <p:cNvSpPr txBox="1"/>
          <p:nvPr/>
        </p:nvSpPr>
        <p:spPr>
          <a:xfrm>
            <a:off x="3149608" y="5910174"/>
            <a:ext cx="310515" cy="1441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50" dirty="0">
                <a:latin typeface="Times New Roman"/>
                <a:cs typeface="Times New Roman"/>
              </a:rPr>
              <a:t>As</a:t>
            </a:r>
            <a:r>
              <a:rPr sz="850" spc="5" dirty="0">
                <a:latin typeface="Times New Roman"/>
                <a:cs typeface="Times New Roman"/>
              </a:rPr>
              <a:t>s</a:t>
            </a:r>
            <a:r>
              <a:rPr sz="850" spc="10" dirty="0">
                <a:latin typeface="Times New Roman"/>
                <a:cs typeface="Times New Roman"/>
              </a:rPr>
              <a:t>e</a:t>
            </a:r>
            <a:r>
              <a:rPr sz="850" spc="-15" dirty="0">
                <a:latin typeface="Times New Roman"/>
                <a:cs typeface="Times New Roman"/>
              </a:rPr>
              <a:t>t</a:t>
            </a:r>
            <a:r>
              <a:rPr sz="850" spc="-5" dirty="0">
                <a:latin typeface="Times New Roman"/>
                <a:cs typeface="Times New Roman"/>
              </a:rPr>
              <a:t>s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97" name="object 97"/>
          <p:cNvSpPr txBox="1"/>
          <p:nvPr/>
        </p:nvSpPr>
        <p:spPr>
          <a:xfrm>
            <a:off x="3606779" y="5910174"/>
            <a:ext cx="417195" cy="1441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50" spc="-40" dirty="0">
                <a:latin typeface="Times New Roman"/>
                <a:cs typeface="Times New Roman"/>
              </a:rPr>
              <a:t>Liabilities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98" name="object 98"/>
          <p:cNvSpPr txBox="1"/>
          <p:nvPr/>
        </p:nvSpPr>
        <p:spPr>
          <a:xfrm>
            <a:off x="4364368" y="5910174"/>
            <a:ext cx="309880" cy="1441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50" dirty="0">
                <a:latin typeface="Times New Roman"/>
                <a:cs typeface="Times New Roman"/>
              </a:rPr>
              <a:t>Ass</a:t>
            </a:r>
            <a:r>
              <a:rPr sz="850" spc="15" dirty="0">
                <a:latin typeface="Times New Roman"/>
                <a:cs typeface="Times New Roman"/>
              </a:rPr>
              <a:t>e</a:t>
            </a:r>
            <a:r>
              <a:rPr sz="850" spc="-20" dirty="0">
                <a:latin typeface="Times New Roman"/>
                <a:cs typeface="Times New Roman"/>
              </a:rPr>
              <a:t>t</a:t>
            </a:r>
            <a:r>
              <a:rPr sz="850" spc="-5" dirty="0">
                <a:latin typeface="Times New Roman"/>
                <a:cs typeface="Times New Roman"/>
              </a:rPr>
              <a:t>s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99" name="object 99"/>
          <p:cNvSpPr txBox="1"/>
          <p:nvPr/>
        </p:nvSpPr>
        <p:spPr>
          <a:xfrm>
            <a:off x="4821540" y="5910174"/>
            <a:ext cx="422275" cy="2870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9525" algn="r">
              <a:lnSpc>
                <a:spcPct val="100000"/>
              </a:lnSpc>
            </a:pPr>
            <a:r>
              <a:rPr sz="850" spc="-40" dirty="0">
                <a:latin typeface="Times New Roman"/>
                <a:cs typeface="Times New Roman"/>
              </a:rPr>
              <a:t>Liabilities</a:t>
            </a:r>
            <a:endParaRPr sz="850">
              <a:latin typeface="Times New Roman"/>
              <a:cs typeface="Times New Roman"/>
            </a:endParaRPr>
          </a:p>
          <a:p>
            <a:pPr marR="5080" algn="r">
              <a:lnSpc>
                <a:spcPct val="100000"/>
              </a:lnSpc>
              <a:spcBef>
                <a:spcPts val="100"/>
              </a:spcBef>
            </a:pPr>
            <a:r>
              <a:rPr sz="850" spc="-20" dirty="0">
                <a:latin typeface="Times New Roman"/>
                <a:cs typeface="Times New Roman"/>
              </a:rPr>
              <a:t>287.5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00" name="object 100"/>
          <p:cNvSpPr txBox="1"/>
          <p:nvPr/>
        </p:nvSpPr>
        <p:spPr>
          <a:xfrm>
            <a:off x="5578357" y="5910174"/>
            <a:ext cx="310515" cy="1441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50" spc="5" dirty="0">
                <a:latin typeface="Times New Roman"/>
                <a:cs typeface="Times New Roman"/>
              </a:rPr>
              <a:t>A</a:t>
            </a:r>
            <a:r>
              <a:rPr sz="850" dirty="0">
                <a:latin typeface="Times New Roman"/>
                <a:cs typeface="Times New Roman"/>
              </a:rPr>
              <a:t>ss</a:t>
            </a:r>
            <a:r>
              <a:rPr sz="850" spc="15" dirty="0">
                <a:latin typeface="Times New Roman"/>
                <a:cs typeface="Times New Roman"/>
              </a:rPr>
              <a:t>e</a:t>
            </a:r>
            <a:r>
              <a:rPr sz="850" spc="-20" dirty="0">
                <a:latin typeface="Times New Roman"/>
                <a:cs typeface="Times New Roman"/>
              </a:rPr>
              <a:t>t</a:t>
            </a:r>
            <a:r>
              <a:rPr sz="850" spc="-5" dirty="0">
                <a:latin typeface="Times New Roman"/>
                <a:cs typeface="Times New Roman"/>
              </a:rPr>
              <a:t>s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01" name="object 101"/>
          <p:cNvSpPr txBox="1"/>
          <p:nvPr/>
        </p:nvSpPr>
        <p:spPr>
          <a:xfrm>
            <a:off x="6035529" y="5910174"/>
            <a:ext cx="421640" cy="2870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8890" algn="r">
              <a:lnSpc>
                <a:spcPct val="100000"/>
              </a:lnSpc>
            </a:pPr>
            <a:r>
              <a:rPr sz="850" spc="-40" dirty="0">
                <a:latin typeface="Times New Roman"/>
                <a:cs typeface="Times New Roman"/>
              </a:rPr>
              <a:t>Liabilities</a:t>
            </a:r>
            <a:endParaRPr sz="850">
              <a:latin typeface="Times New Roman"/>
              <a:cs typeface="Times New Roman"/>
            </a:endParaRPr>
          </a:p>
          <a:p>
            <a:pPr marR="5080" algn="r">
              <a:lnSpc>
                <a:spcPct val="100000"/>
              </a:lnSpc>
              <a:spcBef>
                <a:spcPts val="100"/>
              </a:spcBef>
            </a:pPr>
            <a:r>
              <a:rPr sz="850" spc="-20" dirty="0">
                <a:latin typeface="Times New Roman"/>
                <a:cs typeface="Times New Roman"/>
              </a:rPr>
              <a:t>25.0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02" name="object 102"/>
          <p:cNvSpPr txBox="1"/>
          <p:nvPr/>
        </p:nvSpPr>
        <p:spPr>
          <a:xfrm>
            <a:off x="6793106" y="5910174"/>
            <a:ext cx="310515" cy="1441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50" dirty="0">
                <a:latin typeface="Times New Roman"/>
                <a:cs typeface="Times New Roman"/>
              </a:rPr>
              <a:t>A</a:t>
            </a:r>
            <a:r>
              <a:rPr sz="850" spc="5" dirty="0">
                <a:latin typeface="Times New Roman"/>
                <a:cs typeface="Times New Roman"/>
              </a:rPr>
              <a:t>s</a:t>
            </a:r>
            <a:r>
              <a:rPr sz="850" dirty="0">
                <a:latin typeface="Times New Roman"/>
                <a:cs typeface="Times New Roman"/>
              </a:rPr>
              <a:t>s</a:t>
            </a:r>
            <a:r>
              <a:rPr sz="850" spc="10" dirty="0">
                <a:latin typeface="Times New Roman"/>
                <a:cs typeface="Times New Roman"/>
              </a:rPr>
              <a:t>e</a:t>
            </a:r>
            <a:r>
              <a:rPr sz="850" spc="-15" dirty="0">
                <a:latin typeface="Times New Roman"/>
                <a:cs typeface="Times New Roman"/>
              </a:rPr>
              <a:t>t</a:t>
            </a:r>
            <a:r>
              <a:rPr sz="850" spc="-5" dirty="0">
                <a:latin typeface="Times New Roman"/>
                <a:cs typeface="Times New Roman"/>
              </a:rPr>
              <a:t>s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03" name="object 103"/>
          <p:cNvSpPr txBox="1"/>
          <p:nvPr/>
        </p:nvSpPr>
        <p:spPr>
          <a:xfrm>
            <a:off x="7250277" y="5910174"/>
            <a:ext cx="421640" cy="2870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8255" algn="r">
              <a:lnSpc>
                <a:spcPct val="100000"/>
              </a:lnSpc>
            </a:pPr>
            <a:r>
              <a:rPr sz="850" spc="-40" dirty="0">
                <a:latin typeface="Times New Roman"/>
                <a:cs typeface="Times New Roman"/>
              </a:rPr>
              <a:t>Liabilities</a:t>
            </a:r>
            <a:endParaRPr sz="850">
              <a:latin typeface="Times New Roman"/>
              <a:cs typeface="Times New Roman"/>
            </a:endParaRPr>
          </a:p>
          <a:p>
            <a:pPr marR="5080" algn="r">
              <a:lnSpc>
                <a:spcPct val="100000"/>
              </a:lnSpc>
              <a:spcBef>
                <a:spcPts val="100"/>
              </a:spcBef>
            </a:pPr>
            <a:r>
              <a:rPr sz="850" spc="-20" dirty="0">
                <a:latin typeface="Times New Roman"/>
                <a:cs typeface="Times New Roman"/>
              </a:rPr>
              <a:t>237.5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04" name="object 104"/>
          <p:cNvSpPr txBox="1"/>
          <p:nvPr/>
        </p:nvSpPr>
        <p:spPr>
          <a:xfrm>
            <a:off x="4457205" y="6195932"/>
            <a:ext cx="257810" cy="85851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50" spc="-40" dirty="0">
                <a:latin typeface="Times New Roman"/>
                <a:cs typeface="Times New Roman"/>
              </a:rPr>
              <a:t>2</a:t>
            </a:r>
            <a:r>
              <a:rPr sz="850" spc="-35" dirty="0">
                <a:latin typeface="Times New Roman"/>
                <a:cs typeface="Times New Roman"/>
              </a:rPr>
              <a:t>3</a:t>
            </a:r>
            <a:r>
              <a:rPr sz="850" spc="-40" dirty="0">
                <a:latin typeface="Times New Roman"/>
                <a:cs typeface="Times New Roman"/>
              </a:rPr>
              <a:t>7</a:t>
            </a:r>
            <a:r>
              <a:rPr sz="850" spc="10" dirty="0">
                <a:latin typeface="Times New Roman"/>
                <a:cs typeface="Times New Roman"/>
              </a:rPr>
              <a:t>.</a:t>
            </a:r>
            <a:r>
              <a:rPr sz="850" spc="-5" dirty="0">
                <a:latin typeface="Times New Roman"/>
                <a:cs typeface="Times New Roman"/>
              </a:rPr>
              <a:t>5</a:t>
            </a:r>
            <a:endParaRPr sz="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50" spc="-40" dirty="0">
                <a:solidFill>
                  <a:srgbClr val="7F7F7F"/>
                </a:solidFill>
                <a:latin typeface="Times New Roman"/>
                <a:cs typeface="Times New Roman"/>
              </a:rPr>
              <a:t>1</a:t>
            </a:r>
            <a:r>
              <a:rPr sz="850" spc="-35" dirty="0">
                <a:solidFill>
                  <a:srgbClr val="7F7F7F"/>
                </a:solidFill>
                <a:latin typeface="Times New Roman"/>
                <a:cs typeface="Times New Roman"/>
              </a:rPr>
              <a:t>5</a:t>
            </a:r>
            <a:r>
              <a:rPr sz="850" spc="-40" dirty="0">
                <a:solidFill>
                  <a:srgbClr val="7F7F7F"/>
                </a:solidFill>
                <a:latin typeface="Times New Roman"/>
                <a:cs typeface="Times New Roman"/>
              </a:rPr>
              <a:t>0</a:t>
            </a:r>
            <a:r>
              <a:rPr sz="850" spc="10" dirty="0">
                <a:solidFill>
                  <a:srgbClr val="7F7F7F"/>
                </a:solidFill>
                <a:latin typeface="Times New Roman"/>
                <a:cs typeface="Times New Roman"/>
              </a:rPr>
              <a:t>.</a:t>
            </a:r>
            <a:r>
              <a:rPr sz="850" spc="-5" dirty="0">
                <a:solidFill>
                  <a:srgbClr val="7F7F7F"/>
                </a:solidFill>
                <a:latin typeface="Times New Roman"/>
                <a:cs typeface="Times New Roman"/>
              </a:rPr>
              <a:t>0</a:t>
            </a:r>
            <a:endParaRPr sz="850">
              <a:latin typeface="Times New Roman"/>
              <a:cs typeface="Times New Roman"/>
            </a:endParaRPr>
          </a:p>
          <a:p>
            <a:pPr marL="62230">
              <a:lnSpc>
                <a:spcPct val="100000"/>
              </a:lnSpc>
              <a:spcBef>
                <a:spcPts val="110"/>
              </a:spcBef>
            </a:pPr>
            <a:r>
              <a:rPr sz="850" spc="-35" dirty="0">
                <a:solidFill>
                  <a:srgbClr val="7F7F7F"/>
                </a:solidFill>
                <a:latin typeface="Times New Roman"/>
                <a:cs typeface="Times New Roman"/>
              </a:rPr>
              <a:t>6</a:t>
            </a:r>
            <a:r>
              <a:rPr sz="850" spc="-40" dirty="0">
                <a:solidFill>
                  <a:srgbClr val="7F7F7F"/>
                </a:solidFill>
                <a:latin typeface="Times New Roman"/>
                <a:cs typeface="Times New Roman"/>
              </a:rPr>
              <a:t>0</a:t>
            </a:r>
            <a:r>
              <a:rPr sz="850" spc="10" dirty="0">
                <a:solidFill>
                  <a:srgbClr val="7F7F7F"/>
                </a:solidFill>
                <a:latin typeface="Times New Roman"/>
                <a:cs typeface="Times New Roman"/>
              </a:rPr>
              <a:t>.</a:t>
            </a:r>
            <a:r>
              <a:rPr sz="850" spc="-5" dirty="0">
                <a:solidFill>
                  <a:srgbClr val="7F7F7F"/>
                </a:solidFill>
                <a:latin typeface="Times New Roman"/>
                <a:cs typeface="Times New Roman"/>
              </a:rPr>
              <a:t>0</a:t>
            </a:r>
            <a:endParaRPr sz="850">
              <a:latin typeface="Times New Roman"/>
              <a:cs typeface="Times New Roman"/>
            </a:endParaRPr>
          </a:p>
          <a:p>
            <a:pPr marL="62230">
              <a:lnSpc>
                <a:spcPct val="100000"/>
              </a:lnSpc>
              <a:spcBef>
                <a:spcPts val="100"/>
              </a:spcBef>
            </a:pPr>
            <a:r>
              <a:rPr sz="850" spc="-35" dirty="0">
                <a:solidFill>
                  <a:srgbClr val="7F7F7F"/>
                </a:solidFill>
                <a:latin typeface="Times New Roman"/>
                <a:cs typeface="Times New Roman"/>
              </a:rPr>
              <a:t>1</a:t>
            </a:r>
            <a:r>
              <a:rPr sz="850" spc="-40" dirty="0">
                <a:solidFill>
                  <a:srgbClr val="7F7F7F"/>
                </a:solidFill>
                <a:latin typeface="Times New Roman"/>
                <a:cs typeface="Times New Roman"/>
              </a:rPr>
              <a:t>5</a:t>
            </a:r>
            <a:r>
              <a:rPr sz="850" spc="10" dirty="0">
                <a:solidFill>
                  <a:srgbClr val="7F7F7F"/>
                </a:solidFill>
                <a:latin typeface="Times New Roman"/>
                <a:cs typeface="Times New Roman"/>
              </a:rPr>
              <a:t>.</a:t>
            </a:r>
            <a:r>
              <a:rPr sz="850" spc="-5" dirty="0">
                <a:solidFill>
                  <a:srgbClr val="7F7F7F"/>
                </a:solidFill>
                <a:latin typeface="Times New Roman"/>
                <a:cs typeface="Times New Roman"/>
              </a:rPr>
              <a:t>0</a:t>
            </a:r>
            <a:endParaRPr sz="850">
              <a:latin typeface="Times New Roman"/>
              <a:cs typeface="Times New Roman"/>
            </a:endParaRPr>
          </a:p>
          <a:p>
            <a:pPr marL="62230">
              <a:lnSpc>
                <a:spcPct val="100000"/>
              </a:lnSpc>
              <a:spcBef>
                <a:spcPts val="110"/>
              </a:spcBef>
            </a:pPr>
            <a:r>
              <a:rPr sz="850" spc="-35" dirty="0">
                <a:solidFill>
                  <a:srgbClr val="7F7F7F"/>
                </a:solidFill>
                <a:latin typeface="Times New Roman"/>
                <a:cs typeface="Times New Roman"/>
              </a:rPr>
              <a:t>1</a:t>
            </a:r>
            <a:r>
              <a:rPr sz="850" spc="-40" dirty="0">
                <a:solidFill>
                  <a:srgbClr val="7F7F7F"/>
                </a:solidFill>
                <a:latin typeface="Times New Roman"/>
                <a:cs typeface="Times New Roman"/>
              </a:rPr>
              <a:t>2</a:t>
            </a:r>
            <a:r>
              <a:rPr sz="850" spc="10" dirty="0">
                <a:solidFill>
                  <a:srgbClr val="7F7F7F"/>
                </a:solidFill>
                <a:latin typeface="Times New Roman"/>
                <a:cs typeface="Times New Roman"/>
              </a:rPr>
              <a:t>.</a:t>
            </a:r>
            <a:r>
              <a:rPr sz="850" spc="-5" dirty="0">
                <a:solidFill>
                  <a:srgbClr val="7F7F7F"/>
                </a:solidFill>
                <a:latin typeface="Times New Roman"/>
                <a:cs typeface="Times New Roman"/>
              </a:rPr>
              <a:t>5</a:t>
            </a:r>
            <a:endParaRPr sz="850">
              <a:latin typeface="Times New Roman"/>
              <a:cs typeface="Times New Roman"/>
            </a:endParaRPr>
          </a:p>
          <a:p>
            <a:pPr marL="62230">
              <a:lnSpc>
                <a:spcPct val="100000"/>
              </a:lnSpc>
              <a:spcBef>
                <a:spcPts val="100"/>
              </a:spcBef>
            </a:pPr>
            <a:r>
              <a:rPr sz="850" spc="-35" dirty="0">
                <a:latin typeface="Times New Roman"/>
                <a:cs typeface="Times New Roman"/>
              </a:rPr>
              <a:t>5</a:t>
            </a:r>
            <a:r>
              <a:rPr sz="850" spc="-40" dirty="0">
                <a:latin typeface="Times New Roman"/>
                <a:cs typeface="Times New Roman"/>
              </a:rPr>
              <a:t>0</a:t>
            </a:r>
            <a:r>
              <a:rPr sz="850" spc="10" dirty="0">
                <a:latin typeface="Times New Roman"/>
                <a:cs typeface="Times New Roman"/>
              </a:rPr>
              <a:t>.</a:t>
            </a:r>
            <a:r>
              <a:rPr sz="850" spc="-5" dirty="0">
                <a:latin typeface="Times New Roman"/>
                <a:cs typeface="Times New Roman"/>
              </a:rPr>
              <a:t>0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05" name="object 105"/>
          <p:cNvSpPr txBox="1"/>
          <p:nvPr/>
        </p:nvSpPr>
        <p:spPr>
          <a:xfrm>
            <a:off x="5771750" y="6195932"/>
            <a:ext cx="157480" cy="1441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50" spc="-40" dirty="0">
                <a:latin typeface="Times New Roman"/>
                <a:cs typeface="Times New Roman"/>
              </a:rPr>
              <a:t>0</a:t>
            </a:r>
            <a:r>
              <a:rPr sz="850" spc="10" dirty="0">
                <a:latin typeface="Times New Roman"/>
                <a:cs typeface="Times New Roman"/>
              </a:rPr>
              <a:t>.</a:t>
            </a:r>
            <a:r>
              <a:rPr sz="850" spc="-5" dirty="0">
                <a:latin typeface="Times New Roman"/>
                <a:cs typeface="Times New Roman"/>
              </a:rPr>
              <a:t>0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06" name="object 106"/>
          <p:cNvSpPr txBox="1"/>
          <p:nvPr/>
        </p:nvSpPr>
        <p:spPr>
          <a:xfrm>
            <a:off x="6885694" y="6195932"/>
            <a:ext cx="257810" cy="85851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r">
              <a:lnSpc>
                <a:spcPct val="100000"/>
              </a:lnSpc>
            </a:pPr>
            <a:r>
              <a:rPr sz="850" spc="-35" dirty="0">
                <a:latin typeface="Times New Roman"/>
                <a:cs typeface="Times New Roman"/>
              </a:rPr>
              <a:t>2</a:t>
            </a:r>
            <a:r>
              <a:rPr sz="850" spc="-40" dirty="0">
                <a:latin typeface="Times New Roman"/>
                <a:cs typeface="Times New Roman"/>
              </a:rPr>
              <a:t>3</a:t>
            </a:r>
            <a:r>
              <a:rPr sz="850" spc="-35" dirty="0">
                <a:latin typeface="Times New Roman"/>
                <a:cs typeface="Times New Roman"/>
              </a:rPr>
              <a:t>7</a:t>
            </a:r>
            <a:r>
              <a:rPr sz="850" spc="5" dirty="0">
                <a:latin typeface="Times New Roman"/>
                <a:cs typeface="Times New Roman"/>
              </a:rPr>
              <a:t>.</a:t>
            </a:r>
            <a:r>
              <a:rPr sz="850" spc="-5" dirty="0">
                <a:latin typeface="Times New Roman"/>
                <a:cs typeface="Times New Roman"/>
              </a:rPr>
              <a:t>5</a:t>
            </a:r>
            <a:endParaRPr sz="850">
              <a:latin typeface="Times New Roman"/>
              <a:cs typeface="Times New Roman"/>
            </a:endParaRPr>
          </a:p>
          <a:p>
            <a:pPr marR="5080" algn="r">
              <a:lnSpc>
                <a:spcPct val="100000"/>
              </a:lnSpc>
              <a:spcBef>
                <a:spcPts val="100"/>
              </a:spcBef>
            </a:pPr>
            <a:r>
              <a:rPr sz="850" spc="-35" dirty="0">
                <a:solidFill>
                  <a:srgbClr val="7F7F7F"/>
                </a:solidFill>
                <a:latin typeface="Times New Roman"/>
                <a:cs typeface="Times New Roman"/>
              </a:rPr>
              <a:t>1</a:t>
            </a:r>
            <a:r>
              <a:rPr sz="850" spc="-40" dirty="0">
                <a:solidFill>
                  <a:srgbClr val="7F7F7F"/>
                </a:solidFill>
                <a:latin typeface="Times New Roman"/>
                <a:cs typeface="Times New Roman"/>
              </a:rPr>
              <a:t>5</a:t>
            </a:r>
            <a:r>
              <a:rPr sz="850" spc="-35" dirty="0">
                <a:solidFill>
                  <a:srgbClr val="7F7F7F"/>
                </a:solidFill>
                <a:latin typeface="Times New Roman"/>
                <a:cs typeface="Times New Roman"/>
              </a:rPr>
              <a:t>0</a:t>
            </a:r>
            <a:r>
              <a:rPr sz="850" spc="5" dirty="0">
                <a:solidFill>
                  <a:srgbClr val="7F7F7F"/>
                </a:solidFill>
                <a:latin typeface="Times New Roman"/>
                <a:cs typeface="Times New Roman"/>
              </a:rPr>
              <a:t>.</a:t>
            </a:r>
            <a:r>
              <a:rPr sz="850" spc="-5" dirty="0">
                <a:solidFill>
                  <a:srgbClr val="7F7F7F"/>
                </a:solidFill>
                <a:latin typeface="Times New Roman"/>
                <a:cs typeface="Times New Roman"/>
              </a:rPr>
              <a:t>0</a:t>
            </a:r>
            <a:endParaRPr sz="850">
              <a:latin typeface="Times New Roman"/>
              <a:cs typeface="Times New Roman"/>
            </a:endParaRPr>
          </a:p>
          <a:p>
            <a:pPr marR="5080" algn="r">
              <a:lnSpc>
                <a:spcPct val="100000"/>
              </a:lnSpc>
              <a:spcBef>
                <a:spcPts val="110"/>
              </a:spcBef>
            </a:pPr>
            <a:r>
              <a:rPr sz="850" spc="-20" dirty="0">
                <a:solidFill>
                  <a:srgbClr val="7F7F7F"/>
                </a:solidFill>
                <a:latin typeface="Times New Roman"/>
                <a:cs typeface="Times New Roman"/>
              </a:rPr>
              <a:t>60.0</a:t>
            </a:r>
            <a:endParaRPr sz="850">
              <a:latin typeface="Times New Roman"/>
              <a:cs typeface="Times New Roman"/>
            </a:endParaRPr>
          </a:p>
          <a:p>
            <a:pPr marR="5080" algn="r">
              <a:lnSpc>
                <a:spcPct val="100000"/>
              </a:lnSpc>
              <a:spcBef>
                <a:spcPts val="100"/>
              </a:spcBef>
            </a:pPr>
            <a:r>
              <a:rPr sz="850" spc="-20" dirty="0">
                <a:solidFill>
                  <a:srgbClr val="7F7F7F"/>
                </a:solidFill>
                <a:latin typeface="Times New Roman"/>
                <a:cs typeface="Times New Roman"/>
              </a:rPr>
              <a:t>15.0</a:t>
            </a:r>
            <a:endParaRPr sz="850">
              <a:latin typeface="Times New Roman"/>
              <a:cs typeface="Times New Roman"/>
            </a:endParaRPr>
          </a:p>
          <a:p>
            <a:pPr marR="5080" algn="r">
              <a:lnSpc>
                <a:spcPct val="100000"/>
              </a:lnSpc>
              <a:spcBef>
                <a:spcPts val="110"/>
              </a:spcBef>
            </a:pPr>
            <a:r>
              <a:rPr sz="850" spc="-20" dirty="0">
                <a:solidFill>
                  <a:srgbClr val="7F7F7F"/>
                </a:solidFill>
                <a:latin typeface="Times New Roman"/>
                <a:cs typeface="Times New Roman"/>
              </a:rPr>
              <a:t>12.5</a:t>
            </a:r>
            <a:endParaRPr sz="850">
              <a:latin typeface="Times New Roman"/>
              <a:cs typeface="Times New Roman"/>
            </a:endParaRPr>
          </a:p>
          <a:p>
            <a:pPr marR="5080" algn="r">
              <a:lnSpc>
                <a:spcPct val="100000"/>
              </a:lnSpc>
              <a:spcBef>
                <a:spcPts val="100"/>
              </a:spcBef>
            </a:pPr>
            <a:r>
              <a:rPr sz="850" spc="-10" dirty="0">
                <a:latin typeface="Times New Roman"/>
                <a:cs typeface="Times New Roman"/>
              </a:rPr>
              <a:t>0.0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07" name="object 107"/>
          <p:cNvSpPr txBox="1"/>
          <p:nvPr/>
        </p:nvSpPr>
        <p:spPr>
          <a:xfrm>
            <a:off x="999247" y="6403224"/>
            <a:ext cx="384175" cy="294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50" spc="-15" dirty="0">
                <a:latin typeface="Times New Roman"/>
                <a:cs typeface="Times New Roman"/>
              </a:rPr>
              <a:t>Capital</a:t>
            </a:r>
            <a:endParaRPr sz="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55"/>
              </a:spcBef>
            </a:pPr>
            <a:r>
              <a:rPr sz="850" spc="-15" dirty="0">
                <a:latin typeface="Times New Roman"/>
                <a:cs typeface="Times New Roman"/>
              </a:rPr>
              <a:t>Account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08" name="object 10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16</a:t>
            </a:fld>
            <a:endParaRPr dirty="0"/>
          </a:p>
        </p:txBody>
      </p:sp>
      <p:sp>
        <p:nvSpPr>
          <p:cNvPr id="109" name="object 109"/>
          <p:cNvSpPr txBox="1"/>
          <p:nvPr/>
        </p:nvSpPr>
        <p:spPr>
          <a:xfrm>
            <a:off x="5721384" y="6909947"/>
            <a:ext cx="208279" cy="1441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50" spc="-35" dirty="0">
                <a:latin typeface="Times New Roman"/>
                <a:cs typeface="Times New Roman"/>
              </a:rPr>
              <a:t>2</a:t>
            </a:r>
            <a:r>
              <a:rPr sz="850" spc="-40" dirty="0">
                <a:latin typeface="Times New Roman"/>
                <a:cs typeface="Times New Roman"/>
              </a:rPr>
              <a:t>5</a:t>
            </a:r>
            <a:r>
              <a:rPr sz="850" spc="10" dirty="0">
                <a:latin typeface="Times New Roman"/>
                <a:cs typeface="Times New Roman"/>
              </a:rPr>
              <a:t>.</a:t>
            </a:r>
            <a:r>
              <a:rPr sz="850" spc="-5" dirty="0">
                <a:latin typeface="Times New Roman"/>
                <a:cs typeface="Times New Roman"/>
              </a:rPr>
              <a:t>0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3149608" y="4897983"/>
            <a:ext cx="241300" cy="1543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50" dirty="0">
                <a:latin typeface="Times New Roman"/>
                <a:cs typeface="Times New Roman"/>
              </a:rPr>
              <a:t>Us</a:t>
            </a:r>
            <a:r>
              <a:rPr sz="850" spc="15" dirty="0">
                <a:latin typeface="Times New Roman"/>
                <a:cs typeface="Times New Roman"/>
              </a:rPr>
              <a:t>es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3556515" y="4897983"/>
            <a:ext cx="467359" cy="1543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50" spc="-5" dirty="0">
                <a:latin typeface="Times New Roman"/>
                <a:cs typeface="Times New Roman"/>
              </a:rPr>
              <a:t>R</a:t>
            </a:r>
            <a:r>
              <a:rPr sz="850" spc="15" dirty="0">
                <a:latin typeface="Times New Roman"/>
                <a:cs typeface="Times New Roman"/>
              </a:rPr>
              <a:t>e</a:t>
            </a:r>
            <a:r>
              <a:rPr sz="850" dirty="0">
                <a:latin typeface="Times New Roman"/>
                <a:cs typeface="Times New Roman"/>
              </a:rPr>
              <a:t>s</a:t>
            </a:r>
            <a:r>
              <a:rPr sz="850" spc="-35" dirty="0">
                <a:latin typeface="Times New Roman"/>
                <a:cs typeface="Times New Roman"/>
              </a:rPr>
              <a:t>o</a:t>
            </a:r>
            <a:r>
              <a:rPr sz="850" spc="-40" dirty="0">
                <a:latin typeface="Times New Roman"/>
                <a:cs typeface="Times New Roman"/>
              </a:rPr>
              <a:t>u</a:t>
            </a:r>
            <a:r>
              <a:rPr sz="850" spc="-5" dirty="0">
                <a:latin typeface="Times New Roman"/>
                <a:cs typeface="Times New Roman"/>
              </a:rPr>
              <a:t>r</a:t>
            </a:r>
            <a:r>
              <a:rPr sz="850" spc="15" dirty="0">
                <a:latin typeface="Times New Roman"/>
                <a:cs typeface="Times New Roman"/>
              </a:rPr>
              <a:t>c</a:t>
            </a:r>
            <a:r>
              <a:rPr sz="850" spc="10" dirty="0">
                <a:latin typeface="Times New Roman"/>
                <a:cs typeface="Times New Roman"/>
              </a:rPr>
              <a:t>e</a:t>
            </a:r>
            <a:r>
              <a:rPr sz="850" spc="-5" dirty="0">
                <a:latin typeface="Times New Roman"/>
                <a:cs typeface="Times New Roman"/>
              </a:rPr>
              <a:t>s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4364250" y="4897983"/>
            <a:ext cx="238760" cy="1543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50" dirty="0">
                <a:latin typeface="Times New Roman"/>
                <a:cs typeface="Times New Roman"/>
              </a:rPr>
              <a:t>Us</a:t>
            </a:r>
            <a:r>
              <a:rPr sz="850" spc="15" dirty="0">
                <a:latin typeface="Times New Roman"/>
                <a:cs typeface="Times New Roman"/>
              </a:rPr>
              <a:t>e</a:t>
            </a:r>
            <a:r>
              <a:rPr sz="850" spc="-5" dirty="0">
                <a:latin typeface="Times New Roman"/>
                <a:cs typeface="Times New Roman"/>
              </a:rPr>
              <a:t>s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4771124" y="4897983"/>
            <a:ext cx="470534" cy="1543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50" spc="-5" dirty="0">
                <a:latin typeface="Times New Roman"/>
                <a:cs typeface="Times New Roman"/>
              </a:rPr>
              <a:t>Resources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5578132" y="4897983"/>
            <a:ext cx="238760" cy="1543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50" spc="5" dirty="0">
                <a:latin typeface="Times New Roman"/>
                <a:cs typeface="Times New Roman"/>
              </a:rPr>
              <a:t>U</a:t>
            </a:r>
            <a:r>
              <a:rPr sz="850" dirty="0">
                <a:latin typeface="Times New Roman"/>
                <a:cs typeface="Times New Roman"/>
              </a:rPr>
              <a:t>s</a:t>
            </a:r>
            <a:r>
              <a:rPr sz="850" spc="10" dirty="0">
                <a:latin typeface="Times New Roman"/>
                <a:cs typeface="Times New Roman"/>
              </a:rPr>
              <a:t>e</a:t>
            </a:r>
            <a:r>
              <a:rPr sz="850" spc="-5" dirty="0">
                <a:latin typeface="Times New Roman"/>
                <a:cs typeface="Times New Roman"/>
              </a:rPr>
              <a:t>s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5985766" y="4897983"/>
            <a:ext cx="467359" cy="1543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50" spc="-5" dirty="0">
                <a:latin typeface="Times New Roman"/>
                <a:cs typeface="Times New Roman"/>
              </a:rPr>
              <a:t>R</a:t>
            </a:r>
            <a:r>
              <a:rPr sz="850" spc="10" dirty="0">
                <a:latin typeface="Times New Roman"/>
                <a:cs typeface="Times New Roman"/>
              </a:rPr>
              <a:t>e</a:t>
            </a:r>
            <a:r>
              <a:rPr sz="850" dirty="0">
                <a:latin typeface="Times New Roman"/>
                <a:cs typeface="Times New Roman"/>
              </a:rPr>
              <a:t>s</a:t>
            </a:r>
            <a:r>
              <a:rPr sz="850" spc="-35" dirty="0">
                <a:latin typeface="Times New Roman"/>
                <a:cs typeface="Times New Roman"/>
              </a:rPr>
              <a:t>ou</a:t>
            </a:r>
            <a:r>
              <a:rPr sz="850" spc="-5" dirty="0">
                <a:latin typeface="Times New Roman"/>
                <a:cs typeface="Times New Roman"/>
              </a:rPr>
              <a:t>r</a:t>
            </a:r>
            <a:r>
              <a:rPr sz="850" spc="10" dirty="0">
                <a:latin typeface="Times New Roman"/>
                <a:cs typeface="Times New Roman"/>
              </a:rPr>
              <a:t>c</a:t>
            </a:r>
            <a:r>
              <a:rPr sz="850" spc="15" dirty="0">
                <a:latin typeface="Times New Roman"/>
                <a:cs typeface="Times New Roman"/>
              </a:rPr>
              <a:t>e</a:t>
            </a:r>
            <a:r>
              <a:rPr sz="850" spc="-5" dirty="0">
                <a:latin typeface="Times New Roman"/>
                <a:cs typeface="Times New Roman"/>
              </a:rPr>
              <a:t>s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6792741" y="4897983"/>
            <a:ext cx="238760" cy="1543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50" dirty="0">
                <a:latin typeface="Times New Roman"/>
                <a:cs typeface="Times New Roman"/>
              </a:rPr>
              <a:t>U</a:t>
            </a:r>
            <a:r>
              <a:rPr sz="850" spc="5" dirty="0">
                <a:latin typeface="Times New Roman"/>
                <a:cs typeface="Times New Roman"/>
              </a:rPr>
              <a:t>s</a:t>
            </a:r>
            <a:r>
              <a:rPr sz="850" spc="10" dirty="0">
                <a:latin typeface="Times New Roman"/>
                <a:cs typeface="Times New Roman"/>
              </a:rPr>
              <a:t>e</a:t>
            </a:r>
            <a:r>
              <a:rPr sz="850" spc="-5" dirty="0">
                <a:latin typeface="Times New Roman"/>
                <a:cs typeface="Times New Roman"/>
              </a:rPr>
              <a:t>s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7200375" y="4897983"/>
            <a:ext cx="470534" cy="1543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50" spc="-5" dirty="0">
                <a:latin typeface="Times New Roman"/>
                <a:cs typeface="Times New Roman"/>
              </a:rPr>
              <a:t>Resources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4985323" y="5041243"/>
            <a:ext cx="258445" cy="1543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50" spc="-35" dirty="0">
                <a:latin typeface="Times New Roman"/>
                <a:cs typeface="Times New Roman"/>
              </a:rPr>
              <a:t>28</a:t>
            </a:r>
            <a:r>
              <a:rPr sz="850" spc="-40" dirty="0">
                <a:latin typeface="Times New Roman"/>
                <a:cs typeface="Times New Roman"/>
              </a:rPr>
              <a:t>7</a:t>
            </a:r>
            <a:r>
              <a:rPr sz="850" spc="10" dirty="0">
                <a:latin typeface="Times New Roman"/>
                <a:cs typeface="Times New Roman"/>
              </a:rPr>
              <a:t>.</a:t>
            </a:r>
            <a:r>
              <a:rPr sz="850" spc="-5" dirty="0">
                <a:latin typeface="Times New Roman"/>
                <a:cs typeface="Times New Roman"/>
              </a:rPr>
              <a:t>5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6250229" y="5041243"/>
            <a:ext cx="207010" cy="1543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50" spc="-40" dirty="0">
                <a:latin typeface="Times New Roman"/>
                <a:cs typeface="Times New Roman"/>
              </a:rPr>
              <a:t>2</a:t>
            </a:r>
            <a:r>
              <a:rPr sz="850" spc="-35" dirty="0">
                <a:latin typeface="Times New Roman"/>
                <a:cs typeface="Times New Roman"/>
              </a:rPr>
              <a:t>5</a:t>
            </a:r>
            <a:r>
              <a:rPr sz="850" spc="5" dirty="0">
                <a:latin typeface="Times New Roman"/>
                <a:cs typeface="Times New Roman"/>
              </a:rPr>
              <a:t>.</a:t>
            </a:r>
            <a:r>
              <a:rPr sz="850" spc="-5" dirty="0">
                <a:latin typeface="Times New Roman"/>
                <a:cs typeface="Times New Roman"/>
              </a:rPr>
              <a:t>0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4557068" y="5183742"/>
            <a:ext cx="157480" cy="1543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50" spc="-40" dirty="0">
                <a:latin typeface="Times New Roman"/>
                <a:cs typeface="Times New Roman"/>
              </a:rPr>
              <a:t>0</a:t>
            </a:r>
            <a:r>
              <a:rPr sz="850" spc="10" dirty="0">
                <a:latin typeface="Times New Roman"/>
                <a:cs typeface="Times New Roman"/>
              </a:rPr>
              <a:t>.</a:t>
            </a:r>
            <a:r>
              <a:rPr sz="850" spc="-5" dirty="0">
                <a:latin typeface="Times New Roman"/>
                <a:cs typeface="Times New Roman"/>
              </a:rPr>
              <a:t>0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5771698" y="5183742"/>
            <a:ext cx="157480" cy="1543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50" spc="-40" dirty="0">
                <a:latin typeface="Times New Roman"/>
                <a:cs typeface="Times New Roman"/>
              </a:rPr>
              <a:t>0</a:t>
            </a:r>
            <a:r>
              <a:rPr sz="850" spc="10" dirty="0">
                <a:latin typeface="Times New Roman"/>
                <a:cs typeface="Times New Roman"/>
              </a:rPr>
              <a:t>.</a:t>
            </a:r>
            <a:r>
              <a:rPr sz="850" spc="-5" dirty="0">
                <a:latin typeface="Times New Roman"/>
                <a:cs typeface="Times New Roman"/>
              </a:rPr>
              <a:t>0</a:t>
            </a:r>
            <a:endParaRPr sz="850">
              <a:latin typeface="Times New Roman"/>
              <a:cs typeface="Times New Roman"/>
            </a:endParaRPr>
          </a:p>
        </p:txBody>
      </p:sp>
      <p:graphicFrame>
        <p:nvGraphicFramePr>
          <p:cNvPr id="83" name="object 83"/>
          <p:cNvGraphicFramePr>
            <a:graphicFrameLocks noGrp="1"/>
          </p:cNvGraphicFramePr>
          <p:nvPr/>
        </p:nvGraphicFramePr>
        <p:xfrm>
          <a:off x="1640204" y="5042534"/>
          <a:ext cx="2393950" cy="7270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960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13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49654">
                <a:tc>
                  <a:txBody>
                    <a:bodyPr/>
                    <a:lstStyle/>
                    <a:p>
                      <a:pPr marL="17145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850" spc="-25" dirty="0">
                          <a:latin typeface="Times New Roman"/>
                          <a:cs typeface="Times New Roman"/>
                        </a:rPr>
                        <a:t>Disposable</a:t>
                      </a:r>
                      <a:r>
                        <a:rPr sz="85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spc="-30" dirty="0">
                          <a:latin typeface="Times New Roman"/>
                          <a:cs typeface="Times New Roman"/>
                        </a:rPr>
                        <a:t>income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282575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850" spc="-20" dirty="0">
                          <a:latin typeface="Times New Roman"/>
                          <a:cs typeface="Times New Roman"/>
                        </a:rPr>
                        <a:t>212.5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2879">
                <a:tc>
                  <a:txBody>
                    <a:bodyPr/>
                    <a:lstStyle/>
                    <a:p>
                      <a:pPr marL="17145">
                        <a:lnSpc>
                          <a:spcPts val="1015"/>
                        </a:lnSpc>
                      </a:pPr>
                      <a:r>
                        <a:rPr sz="850" spc="-20" dirty="0"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sz="850" spc="-70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850" spc="-30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850" spc="2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850" dirty="0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sz="85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spc="20" dirty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850" spc="-30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850" spc="-35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850" spc="5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850" spc="-30" dirty="0"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sz="850" spc="-40" dirty="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sz="850" spc="-30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850" spc="-15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850" spc="-70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850" spc="-30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850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85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spc="2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850" spc="-35" dirty="0"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sz="850" spc="-30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850" spc="2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850" spc="-35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850" spc="-30" dirty="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850" spc="-70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850" spc="-10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850" spc="-35" dirty="0"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sz="850" dirty="0">
                          <a:latin typeface="Times New Roman"/>
                          <a:cs typeface="Times New Roman"/>
                        </a:rPr>
                        <a:t>re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R="6350" algn="r">
                        <a:lnSpc>
                          <a:spcPts val="1015"/>
                        </a:lnSpc>
                      </a:pPr>
                      <a:r>
                        <a:rPr sz="850" spc="-20" dirty="0">
                          <a:latin typeface="Times New Roman"/>
                          <a:cs typeface="Times New Roman"/>
                        </a:rPr>
                        <a:t>287.5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2852">
                <a:tc>
                  <a:txBody>
                    <a:bodyPr/>
                    <a:lstStyle/>
                    <a:p>
                      <a:pPr marL="81915">
                        <a:lnSpc>
                          <a:spcPts val="944"/>
                        </a:lnSpc>
                      </a:pPr>
                      <a:r>
                        <a:rPr sz="850" spc="-15" dirty="0">
                          <a:latin typeface="Times New Roman"/>
                          <a:cs typeface="Times New Roman"/>
                        </a:rPr>
                        <a:t>Advertised</a:t>
                      </a:r>
                      <a:r>
                        <a:rPr sz="85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spc="-20" dirty="0">
                          <a:latin typeface="Times New Roman"/>
                          <a:cs typeface="Times New Roman"/>
                        </a:rPr>
                        <a:t>product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R="6350" algn="r">
                        <a:lnSpc>
                          <a:spcPts val="944"/>
                        </a:lnSpc>
                      </a:pPr>
                      <a:r>
                        <a:rPr sz="850" spc="-20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275.0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6113">
                <a:tc>
                  <a:txBody>
                    <a:bodyPr/>
                    <a:lstStyle/>
                    <a:p>
                      <a:pPr marL="81915">
                        <a:lnSpc>
                          <a:spcPts val="975"/>
                        </a:lnSpc>
                        <a:spcBef>
                          <a:spcPts val="75"/>
                        </a:spcBef>
                      </a:pPr>
                      <a:r>
                        <a:rPr sz="850" spc="-65" dirty="0">
                          <a:latin typeface="Times New Roman"/>
                          <a:cs typeface="Times New Roman"/>
                        </a:rPr>
                        <a:t>"</a:t>
                      </a:r>
                      <a:r>
                        <a:rPr sz="850" spc="-20" dirty="0"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sz="850" spc="-5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850" spc="20" dirty="0">
                          <a:latin typeface="Times New Roman"/>
                          <a:cs typeface="Times New Roman"/>
                        </a:rPr>
                        <a:t>ee</a:t>
                      </a:r>
                      <a:r>
                        <a:rPr sz="850" dirty="0">
                          <a:latin typeface="Times New Roman"/>
                          <a:cs typeface="Times New Roman"/>
                        </a:rPr>
                        <a:t>"</a:t>
                      </a:r>
                      <a:r>
                        <a:rPr sz="85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spc="-30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850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850" spc="-3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850" spc="-30" dirty="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850" spc="-35" dirty="0"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sz="850" spc="20" dirty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850" spc="-10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850" dirty="0">
                          <a:latin typeface="Times New Roman"/>
                          <a:cs typeface="Times New Roman"/>
                        </a:rPr>
                        <a:t>s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9525" marB="0">
                    <a:lnL w="9525">
                      <a:solidFill>
                        <a:srgbClr val="000000"/>
                      </a:solidFill>
                      <a:prstDash val="solid"/>
                    </a:lnL>
                    <a:solidFill>
                      <a:srgbClr val="FFD965"/>
                    </a:solidFill>
                  </a:tcPr>
                </a:tc>
                <a:tc>
                  <a:txBody>
                    <a:bodyPr/>
                    <a:lstStyle/>
                    <a:p>
                      <a:pPr marR="6350" algn="r">
                        <a:lnSpc>
                          <a:spcPts val="975"/>
                        </a:lnSpc>
                        <a:spcBef>
                          <a:spcPts val="75"/>
                        </a:spcBef>
                      </a:pPr>
                      <a:r>
                        <a:rPr sz="850" spc="-20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12.5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9525" marB="0"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D96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7256">
                <a:tc>
                  <a:txBody>
                    <a:bodyPr/>
                    <a:lstStyle/>
                    <a:p>
                      <a:pPr marL="17145">
                        <a:lnSpc>
                          <a:spcPts val="1005"/>
                        </a:lnSpc>
                        <a:spcBef>
                          <a:spcPts val="50"/>
                        </a:spcBef>
                      </a:pPr>
                      <a:r>
                        <a:rPr sz="850" spc="-30" dirty="0">
                          <a:latin typeface="Times New Roman"/>
                          <a:cs typeface="Times New Roman"/>
                        </a:rPr>
                        <a:t>Saving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R="6350" algn="r">
                        <a:lnSpc>
                          <a:spcPts val="1005"/>
                        </a:lnSpc>
                        <a:spcBef>
                          <a:spcPts val="50"/>
                        </a:spcBef>
                      </a:pPr>
                      <a:r>
                        <a:rPr sz="850" spc="-15" dirty="0">
                          <a:latin typeface="Times New Roman"/>
                          <a:cs typeface="Times New Roman"/>
                        </a:rPr>
                        <a:t>-75.0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84" name="object 84"/>
          <p:cNvGraphicFramePr>
            <a:graphicFrameLocks noGrp="1"/>
          </p:cNvGraphicFramePr>
          <p:nvPr/>
        </p:nvGraphicFramePr>
        <p:xfrm>
          <a:off x="6780085" y="5042534"/>
          <a:ext cx="905510" cy="7270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00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27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965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282575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850" spc="-20" dirty="0">
                          <a:latin typeface="Times New Roman"/>
                          <a:cs typeface="Times New Roman"/>
                        </a:rPr>
                        <a:t>525.0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2879">
                <a:tc>
                  <a:txBody>
                    <a:bodyPr/>
                    <a:lstStyle/>
                    <a:p>
                      <a:pPr marR="6350" algn="r">
                        <a:lnSpc>
                          <a:spcPts val="1015"/>
                        </a:lnSpc>
                      </a:pPr>
                      <a:r>
                        <a:rPr sz="850" spc="-20" dirty="0">
                          <a:latin typeface="Times New Roman"/>
                          <a:cs typeface="Times New Roman"/>
                        </a:rPr>
                        <a:t>287.5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2852">
                <a:tc>
                  <a:txBody>
                    <a:bodyPr/>
                    <a:lstStyle/>
                    <a:p>
                      <a:pPr marR="6350" algn="r">
                        <a:lnSpc>
                          <a:spcPts val="944"/>
                        </a:lnSpc>
                      </a:pPr>
                      <a:r>
                        <a:rPr sz="850" spc="-20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275.0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6113">
                <a:tc>
                  <a:txBody>
                    <a:bodyPr/>
                    <a:lstStyle/>
                    <a:p>
                      <a:pPr marR="6350" algn="r">
                        <a:lnSpc>
                          <a:spcPts val="975"/>
                        </a:lnSpc>
                        <a:spcBef>
                          <a:spcPts val="75"/>
                        </a:spcBef>
                      </a:pPr>
                      <a:r>
                        <a:rPr sz="850" spc="-20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12.5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9525" marB="0"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D96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7256">
                <a:tc>
                  <a:txBody>
                    <a:bodyPr/>
                    <a:lstStyle/>
                    <a:p>
                      <a:pPr marR="6350" algn="r">
                        <a:lnSpc>
                          <a:spcPts val="1005"/>
                        </a:lnSpc>
                        <a:spcBef>
                          <a:spcPts val="50"/>
                        </a:spcBef>
                      </a:pPr>
                      <a:r>
                        <a:rPr sz="850" spc="-20" dirty="0">
                          <a:latin typeface="Times New Roman"/>
                          <a:cs typeface="Times New Roman"/>
                        </a:rPr>
                        <a:t>237.5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85" name="object 85"/>
          <p:cNvGraphicFramePr>
            <a:graphicFrameLocks noGrp="1"/>
          </p:cNvGraphicFramePr>
          <p:nvPr/>
        </p:nvGraphicFramePr>
        <p:xfrm>
          <a:off x="1640204" y="6043040"/>
          <a:ext cx="2393950" cy="10121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03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36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11517">
                <a:tc>
                  <a:txBody>
                    <a:bodyPr/>
                    <a:lstStyle/>
                    <a:p>
                      <a:pPr marL="17145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850" spc="-35" dirty="0">
                          <a:latin typeface="Times New Roman"/>
                          <a:cs typeface="Times New Roman"/>
                        </a:rPr>
                        <a:t>Saving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L="81915" marR="248920" indent="-64769">
                        <a:lnSpc>
                          <a:spcPct val="110200"/>
                        </a:lnSpc>
                      </a:pPr>
                      <a:r>
                        <a:rPr sz="850" spc="-50" dirty="0"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sz="850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850" spc="-30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850" spc="5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850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85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spc="-5" dirty="0"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sz="850" spc="-65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850" spc="-35" dirty="0"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sz="850" spc="2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850" dirty="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85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spc="20" dirty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850" spc="15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850" spc="-30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850" spc="-70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850" spc="-15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850" spc="2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850" dirty="0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sz="85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dirty="0"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sz="850" spc="-3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850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850" spc="-40" dirty="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sz="850" spc="2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850" spc="-15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850" spc="-70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850" spc="-30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850" dirty="0">
                          <a:latin typeface="Times New Roman"/>
                          <a:cs typeface="Times New Roman"/>
                        </a:rPr>
                        <a:t>n  </a:t>
                      </a:r>
                      <a:r>
                        <a:rPr sz="850" spc="-20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850" spc="-3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850" dirty="0"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sz="850" spc="-10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850" spc="5" dirty="0">
                          <a:latin typeface="Times New Roman"/>
                          <a:cs typeface="Times New Roman"/>
                        </a:rPr>
                        <a:t>w</a:t>
                      </a:r>
                      <a:r>
                        <a:rPr sz="850" spc="15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850" dirty="0">
                          <a:latin typeface="Times New Roman"/>
                          <a:cs typeface="Times New Roman"/>
                        </a:rPr>
                        <a:t>re</a:t>
                      </a:r>
                      <a:r>
                        <a:rPr sz="85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850" spc="-30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850" spc="-70" dirty="0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sz="850" spc="2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850" spc="-15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850" dirty="0"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sz="850" spc="-30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850" dirty="0">
                          <a:latin typeface="Times New Roman"/>
                          <a:cs typeface="Times New Roman"/>
                        </a:rPr>
                        <a:t>rm</a:t>
                      </a:r>
                      <a:r>
                        <a:rPr sz="85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spc="2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850" spc="5" dirty="0">
                          <a:latin typeface="Times New Roman"/>
                          <a:cs typeface="Times New Roman"/>
                        </a:rPr>
                        <a:t>ss</a:t>
                      </a:r>
                      <a:r>
                        <a:rPr sz="850" spc="2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850" spc="-15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850" dirty="0">
                          <a:latin typeface="Times New Roman"/>
                          <a:cs typeface="Times New Roman"/>
                        </a:rPr>
                        <a:t>)  </a:t>
                      </a:r>
                      <a:r>
                        <a:rPr sz="850" spc="-10" dirty="0">
                          <a:latin typeface="Times New Roman"/>
                          <a:cs typeface="Times New Roman"/>
                        </a:rPr>
                        <a:t>Software</a:t>
                      </a:r>
                      <a:r>
                        <a:rPr sz="85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spc="-5" dirty="0">
                          <a:latin typeface="Times New Roman"/>
                          <a:cs typeface="Times New Roman"/>
                        </a:rPr>
                        <a:t>(database</a:t>
                      </a:r>
                      <a:r>
                        <a:rPr sz="85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dirty="0">
                          <a:latin typeface="Times New Roman"/>
                          <a:cs typeface="Times New Roman"/>
                        </a:rPr>
                        <a:t>asset) </a:t>
                      </a:r>
                      <a:r>
                        <a:rPr sz="85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spc="-10" dirty="0">
                          <a:latin typeface="Times New Roman"/>
                          <a:cs typeface="Times New Roman"/>
                        </a:rPr>
                        <a:t>Software</a:t>
                      </a:r>
                      <a:r>
                        <a:rPr sz="85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spc="-10" dirty="0">
                          <a:latin typeface="Times New Roman"/>
                          <a:cs typeface="Times New Roman"/>
                        </a:rPr>
                        <a:t>(data</a:t>
                      </a:r>
                      <a:r>
                        <a:rPr sz="8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spc="5" dirty="0">
                          <a:latin typeface="Times New Roman"/>
                          <a:cs typeface="Times New Roman"/>
                        </a:rPr>
                        <a:t>asset-R&amp;P)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207010">
                        <a:lnSpc>
                          <a:spcPct val="100000"/>
                        </a:lnSpc>
                      </a:pPr>
                      <a:r>
                        <a:rPr sz="850" spc="-30" dirty="0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850" spc="10" dirty="0"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sz="850" dirty="0">
                          <a:latin typeface="Times New Roman"/>
                          <a:cs typeface="Times New Roman"/>
                        </a:rPr>
                        <a:t>0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3175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rowSpan="2">
                  <a:txBody>
                    <a:bodyPr/>
                    <a:lstStyle/>
                    <a:p>
                      <a:pPr marL="296545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850" spc="-15" dirty="0">
                          <a:latin typeface="Times New Roman"/>
                          <a:cs typeface="Times New Roman"/>
                        </a:rPr>
                        <a:t>-75.0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5732">
                <a:tc>
                  <a:txBody>
                    <a:bodyPr/>
                    <a:lstStyle/>
                    <a:p>
                      <a:pPr marL="81915">
                        <a:lnSpc>
                          <a:spcPts val="975"/>
                        </a:lnSpc>
                        <a:spcBef>
                          <a:spcPts val="75"/>
                        </a:spcBef>
                      </a:pPr>
                      <a:r>
                        <a:rPr sz="850" spc="-10" dirty="0">
                          <a:latin typeface="Times New Roman"/>
                          <a:cs typeface="Times New Roman"/>
                        </a:rPr>
                        <a:t>Software</a:t>
                      </a:r>
                      <a:r>
                        <a:rPr sz="85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spc="-10" dirty="0">
                          <a:latin typeface="Times New Roman"/>
                          <a:cs typeface="Times New Roman"/>
                        </a:rPr>
                        <a:t>(data</a:t>
                      </a:r>
                      <a:r>
                        <a:rPr sz="85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spc="5" dirty="0">
                          <a:latin typeface="Times New Roman"/>
                          <a:cs typeface="Times New Roman"/>
                        </a:rPr>
                        <a:t>asset-OP-P)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9525" marB="0">
                    <a:lnL w="9525">
                      <a:solidFill>
                        <a:srgbClr val="000000"/>
                      </a:solidFill>
                      <a:prstDash val="solid"/>
                    </a:lnL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0" marB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6875">
                <a:tc gridSpan="2">
                  <a:txBody>
                    <a:bodyPr/>
                    <a:lstStyle/>
                    <a:p>
                      <a:pPr marL="17145">
                        <a:lnSpc>
                          <a:spcPts val="1005"/>
                        </a:lnSpc>
                        <a:spcBef>
                          <a:spcPts val="50"/>
                        </a:spcBef>
                        <a:tabLst>
                          <a:tab pos="1624965" algn="l"/>
                        </a:tabLst>
                      </a:pPr>
                      <a:r>
                        <a:rPr sz="850" spc="5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850" spc="2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850" dirty="0">
                          <a:latin typeface="Times New Roman"/>
                          <a:cs typeface="Times New Roman"/>
                        </a:rPr>
                        <a:t>t </a:t>
                      </a:r>
                      <a:r>
                        <a:rPr sz="850" spc="-70" dirty="0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sz="850" spc="2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850" spc="-35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850" spc="-30" dirty="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850" spc="-70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850" spc="-30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850" spc="-35" dirty="0"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sz="850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850" spc="-30" dirty="0">
                          <a:latin typeface="Times New Roman"/>
                          <a:cs typeface="Times New Roman"/>
                        </a:rPr>
                        <a:t>+</a:t>
                      </a:r>
                      <a:r>
                        <a:rPr sz="850" dirty="0">
                          <a:latin typeface="Times New Roman"/>
                          <a:cs typeface="Times New Roman"/>
                        </a:rPr>
                        <a:t>)</a:t>
                      </a:r>
                      <a:r>
                        <a:rPr sz="850" spc="-10" dirty="0">
                          <a:latin typeface="Times New Roman"/>
                          <a:cs typeface="Times New Roman"/>
                        </a:rPr>
                        <a:t>/</a:t>
                      </a:r>
                      <a:r>
                        <a:rPr sz="850" spc="-35" dirty="0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sz="850" spc="-30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850" dirty="0">
                          <a:latin typeface="Times New Roman"/>
                          <a:cs typeface="Times New Roman"/>
                        </a:rPr>
                        <a:t>rr</a:t>
                      </a:r>
                      <a:r>
                        <a:rPr sz="850" spc="-3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850" spc="5" dirty="0">
                          <a:latin typeface="Times New Roman"/>
                          <a:cs typeface="Times New Roman"/>
                        </a:rPr>
                        <a:t>w</a:t>
                      </a:r>
                      <a:r>
                        <a:rPr sz="850" spc="-65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850" spc="-35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850" spc="-30" dirty="0"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sz="850" dirty="0">
                          <a:latin typeface="Times New Roman"/>
                          <a:cs typeface="Times New Roman"/>
                        </a:rPr>
                        <a:t>(-)	</a:t>
                      </a:r>
                      <a:r>
                        <a:rPr sz="850" spc="-5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850" spc="-30" dirty="0">
                          <a:latin typeface="Times New Roman"/>
                          <a:cs typeface="Times New Roman"/>
                        </a:rPr>
                        <a:t>75</a:t>
                      </a:r>
                      <a:r>
                        <a:rPr sz="850" spc="10" dirty="0"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sz="850" dirty="0">
                          <a:latin typeface="Times New Roman"/>
                          <a:cs typeface="Times New Roman"/>
                        </a:rPr>
                        <a:t>0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6" name="object 86"/>
          <p:cNvGraphicFramePr>
            <a:graphicFrameLocks noGrp="1"/>
          </p:cNvGraphicFramePr>
          <p:nvPr/>
        </p:nvGraphicFramePr>
        <p:xfrm>
          <a:off x="980197" y="4208347"/>
          <a:ext cx="6697345" cy="5568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642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60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13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213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13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212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2194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6131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2257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6131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34034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124194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590">
                        <a:lnSpc>
                          <a:spcPts val="880"/>
                        </a:lnSpc>
                      </a:pPr>
                      <a:r>
                        <a:rPr sz="850" spc="5" dirty="0">
                          <a:latin typeface="Times New Roman"/>
                          <a:cs typeface="Times New Roman"/>
                        </a:rPr>
                        <a:t>Uses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5240" algn="r">
                        <a:lnSpc>
                          <a:spcPts val="880"/>
                        </a:lnSpc>
                      </a:pPr>
                      <a:r>
                        <a:rPr sz="850" spc="-5" dirty="0">
                          <a:latin typeface="Times New Roman"/>
                          <a:cs typeface="Times New Roman"/>
                        </a:rPr>
                        <a:t>Resources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590">
                        <a:lnSpc>
                          <a:spcPts val="880"/>
                        </a:lnSpc>
                      </a:pPr>
                      <a:r>
                        <a:rPr sz="850" dirty="0">
                          <a:latin typeface="Times New Roman"/>
                          <a:cs typeface="Times New Roman"/>
                        </a:rPr>
                        <a:t>Uses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ts val="880"/>
                        </a:lnSpc>
                      </a:pPr>
                      <a:r>
                        <a:rPr sz="850" spc="-5" dirty="0">
                          <a:latin typeface="Times New Roman"/>
                          <a:cs typeface="Times New Roman"/>
                        </a:rPr>
                        <a:t>Resources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0955">
                        <a:lnSpc>
                          <a:spcPts val="880"/>
                        </a:lnSpc>
                      </a:pPr>
                      <a:r>
                        <a:rPr sz="850" dirty="0">
                          <a:latin typeface="Times New Roman"/>
                          <a:cs typeface="Times New Roman"/>
                        </a:rPr>
                        <a:t>Uses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4604" algn="r">
                        <a:lnSpc>
                          <a:spcPts val="880"/>
                        </a:lnSpc>
                      </a:pPr>
                      <a:r>
                        <a:rPr sz="850" spc="-5" dirty="0">
                          <a:latin typeface="Times New Roman"/>
                          <a:cs typeface="Times New Roman"/>
                        </a:rPr>
                        <a:t>Resources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0955">
                        <a:lnSpc>
                          <a:spcPts val="880"/>
                        </a:lnSpc>
                      </a:pPr>
                      <a:r>
                        <a:rPr sz="850" dirty="0">
                          <a:latin typeface="Times New Roman"/>
                          <a:cs typeface="Times New Roman"/>
                        </a:rPr>
                        <a:t>Uses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ts val="880"/>
                        </a:lnSpc>
                      </a:pPr>
                      <a:r>
                        <a:rPr sz="850" spc="-5" dirty="0">
                          <a:latin typeface="Times New Roman"/>
                          <a:cs typeface="Times New Roman"/>
                        </a:rPr>
                        <a:t>Resources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929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850" spc="-10" dirty="0">
                          <a:latin typeface="Times New Roman"/>
                          <a:cs typeface="Times New Roman"/>
                        </a:rPr>
                        <a:t>Secondary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7145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850" spc="-10" dirty="0">
                          <a:latin typeface="Times New Roman"/>
                          <a:cs typeface="Times New Roman"/>
                        </a:rPr>
                        <a:t>Balance</a:t>
                      </a:r>
                      <a:r>
                        <a:rPr sz="85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spc="-25" dirty="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sz="85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spc="-25" dirty="0">
                          <a:latin typeface="Times New Roman"/>
                          <a:cs typeface="Times New Roman"/>
                        </a:rPr>
                        <a:t>primary incomes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10160" algn="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850" spc="-20" dirty="0">
                          <a:latin typeface="Times New Roman"/>
                          <a:cs typeface="Times New Roman"/>
                        </a:rPr>
                        <a:t>225.0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9525" algn="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850" spc="-20" dirty="0">
                          <a:latin typeface="Times New Roman"/>
                          <a:cs typeface="Times New Roman"/>
                        </a:rPr>
                        <a:t>275.0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10160" algn="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850" spc="-20" dirty="0">
                          <a:latin typeface="Times New Roman"/>
                          <a:cs typeface="Times New Roman"/>
                        </a:rPr>
                        <a:t>25.0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10160" algn="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850" spc="-20" dirty="0">
                          <a:latin typeface="Times New Roman"/>
                          <a:cs typeface="Times New Roman"/>
                        </a:rPr>
                        <a:t>525.0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7844">
                <a:tc>
                  <a:txBody>
                    <a:bodyPr/>
                    <a:lstStyle/>
                    <a:p>
                      <a:pPr marL="31750">
                        <a:lnSpc>
                          <a:spcPts val="930"/>
                        </a:lnSpc>
                        <a:spcBef>
                          <a:spcPts val="50"/>
                        </a:spcBef>
                      </a:pPr>
                      <a:r>
                        <a:rPr sz="850" spc="-20" dirty="0">
                          <a:latin typeface="Times New Roman"/>
                          <a:cs typeface="Times New Roman"/>
                        </a:rPr>
                        <a:t>Income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1915">
                        <a:lnSpc>
                          <a:spcPts val="985"/>
                        </a:lnSpc>
                      </a:pPr>
                      <a:r>
                        <a:rPr sz="850" spc="-20" dirty="0">
                          <a:latin typeface="Times New Roman"/>
                          <a:cs typeface="Times New Roman"/>
                        </a:rPr>
                        <a:t>Imputed</a:t>
                      </a:r>
                      <a:r>
                        <a:rPr sz="85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spc="-5" dirty="0">
                          <a:latin typeface="Times New Roman"/>
                          <a:cs typeface="Times New Roman"/>
                        </a:rPr>
                        <a:t>transfer</a:t>
                      </a:r>
                      <a:r>
                        <a:rPr sz="85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spc="-20" dirty="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sz="850" spc="5" dirty="0">
                          <a:latin typeface="Times New Roman"/>
                          <a:cs typeface="Times New Roman"/>
                        </a:rPr>
                        <a:t> OPs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R="6350" algn="r">
                        <a:lnSpc>
                          <a:spcPts val="975"/>
                        </a:lnSpc>
                      </a:pPr>
                      <a:r>
                        <a:rPr sz="850" spc="-20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12.5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9525" algn="r">
                        <a:lnSpc>
                          <a:spcPts val="975"/>
                        </a:lnSpc>
                      </a:pPr>
                      <a:r>
                        <a:rPr sz="850" spc="-20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12.5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350" algn="r">
                        <a:lnSpc>
                          <a:spcPts val="975"/>
                        </a:lnSpc>
                      </a:pPr>
                      <a:r>
                        <a:rPr sz="850" spc="-20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12.5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0160" algn="r">
                        <a:lnSpc>
                          <a:spcPts val="975"/>
                        </a:lnSpc>
                      </a:pPr>
                      <a:r>
                        <a:rPr sz="850" spc="-20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12.5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5109">
                <a:tc>
                  <a:txBody>
                    <a:bodyPr/>
                    <a:lstStyle/>
                    <a:p>
                      <a:pPr marL="31750">
                        <a:lnSpc>
                          <a:spcPts val="944"/>
                        </a:lnSpc>
                        <a:spcBef>
                          <a:spcPts val="95"/>
                        </a:spcBef>
                      </a:pPr>
                      <a:r>
                        <a:rPr sz="850" spc="-15" dirty="0">
                          <a:latin typeface="Times New Roman"/>
                          <a:cs typeface="Times New Roman"/>
                        </a:rPr>
                        <a:t>Account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12065" marB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7145">
                        <a:lnSpc>
                          <a:spcPts val="1005"/>
                        </a:lnSpc>
                        <a:spcBef>
                          <a:spcPts val="35"/>
                        </a:spcBef>
                      </a:pPr>
                      <a:r>
                        <a:rPr sz="850" spc="-25" dirty="0">
                          <a:latin typeface="Times New Roman"/>
                          <a:cs typeface="Times New Roman"/>
                        </a:rPr>
                        <a:t>Disposable</a:t>
                      </a:r>
                      <a:r>
                        <a:rPr sz="85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spc="-30" dirty="0">
                          <a:latin typeface="Times New Roman"/>
                          <a:cs typeface="Times New Roman"/>
                        </a:rPr>
                        <a:t>income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R="6350" algn="r">
                        <a:lnSpc>
                          <a:spcPts val="1005"/>
                        </a:lnSpc>
                        <a:spcBef>
                          <a:spcPts val="45"/>
                        </a:spcBef>
                      </a:pPr>
                      <a:r>
                        <a:rPr sz="850" spc="-20" dirty="0">
                          <a:latin typeface="Times New Roman"/>
                          <a:cs typeface="Times New Roman"/>
                        </a:rPr>
                        <a:t>212.5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4935">
                        <a:lnSpc>
                          <a:spcPts val="1005"/>
                        </a:lnSpc>
                        <a:spcBef>
                          <a:spcPts val="45"/>
                        </a:spcBef>
                      </a:pPr>
                      <a:r>
                        <a:rPr sz="850" spc="-35" dirty="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sz="850" spc="-30" dirty="0">
                          <a:latin typeface="Times New Roman"/>
                          <a:cs typeface="Times New Roman"/>
                        </a:rPr>
                        <a:t>8</a:t>
                      </a:r>
                      <a:r>
                        <a:rPr sz="850" spc="-35" dirty="0">
                          <a:latin typeface="Times New Roman"/>
                          <a:cs typeface="Times New Roman"/>
                        </a:rPr>
                        <a:t>7</a:t>
                      </a:r>
                      <a:r>
                        <a:rPr sz="850" spc="15" dirty="0"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sz="850" dirty="0">
                          <a:latin typeface="Times New Roman"/>
                          <a:cs typeface="Times New Roman"/>
                        </a:rPr>
                        <a:t>5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64465">
                        <a:lnSpc>
                          <a:spcPts val="1005"/>
                        </a:lnSpc>
                        <a:spcBef>
                          <a:spcPts val="45"/>
                        </a:spcBef>
                      </a:pPr>
                      <a:r>
                        <a:rPr sz="850" spc="-20" dirty="0">
                          <a:latin typeface="Times New Roman"/>
                          <a:cs typeface="Times New Roman"/>
                        </a:rPr>
                        <a:t>25.0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350" algn="r">
                        <a:lnSpc>
                          <a:spcPts val="1005"/>
                        </a:lnSpc>
                        <a:spcBef>
                          <a:spcPts val="45"/>
                        </a:spcBef>
                      </a:pPr>
                      <a:r>
                        <a:rPr sz="850" spc="-20" dirty="0">
                          <a:latin typeface="Times New Roman"/>
                          <a:cs typeface="Times New Roman"/>
                        </a:rPr>
                        <a:t>525.0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7" name="object 87"/>
          <p:cNvSpPr txBox="1"/>
          <p:nvPr/>
        </p:nvSpPr>
        <p:spPr>
          <a:xfrm>
            <a:off x="999247" y="5155390"/>
            <a:ext cx="337820" cy="325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5900"/>
              </a:lnSpc>
              <a:spcBef>
                <a:spcPts val="100"/>
              </a:spcBef>
            </a:pPr>
            <a:r>
              <a:rPr sz="850" dirty="0">
                <a:latin typeface="Times New Roman"/>
                <a:cs typeface="Times New Roman"/>
              </a:rPr>
              <a:t>Use </a:t>
            </a:r>
            <a:r>
              <a:rPr sz="850" spc="-25" dirty="0">
                <a:latin typeface="Times New Roman"/>
                <a:cs typeface="Times New Roman"/>
              </a:rPr>
              <a:t>of </a:t>
            </a:r>
            <a:r>
              <a:rPr sz="850" spc="-200" dirty="0">
                <a:latin typeface="Times New Roman"/>
                <a:cs typeface="Times New Roman"/>
              </a:rPr>
              <a:t> </a:t>
            </a:r>
            <a:r>
              <a:rPr sz="850" spc="-5" dirty="0">
                <a:latin typeface="Times New Roman"/>
                <a:cs typeface="Times New Roman"/>
              </a:rPr>
              <a:t>I</a:t>
            </a:r>
            <a:r>
              <a:rPr sz="850" spc="-35" dirty="0">
                <a:latin typeface="Times New Roman"/>
                <a:cs typeface="Times New Roman"/>
              </a:rPr>
              <a:t>n</a:t>
            </a:r>
            <a:r>
              <a:rPr sz="850" spc="10" dirty="0">
                <a:latin typeface="Times New Roman"/>
                <a:cs typeface="Times New Roman"/>
              </a:rPr>
              <a:t>c</a:t>
            </a:r>
            <a:r>
              <a:rPr sz="850" spc="-35" dirty="0">
                <a:latin typeface="Times New Roman"/>
                <a:cs typeface="Times New Roman"/>
              </a:rPr>
              <a:t>o</a:t>
            </a:r>
            <a:r>
              <a:rPr sz="850" spc="-45" dirty="0">
                <a:latin typeface="Times New Roman"/>
                <a:cs typeface="Times New Roman"/>
              </a:rPr>
              <a:t>m</a:t>
            </a:r>
            <a:r>
              <a:rPr sz="850" spc="-5" dirty="0">
                <a:latin typeface="Times New Roman"/>
                <a:cs typeface="Times New Roman"/>
              </a:rPr>
              <a:t>e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3327933" y="1597831"/>
            <a:ext cx="508000" cy="1543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50" i="1" dirty="0">
                <a:latin typeface="Times New Roman"/>
                <a:cs typeface="Times New Roman"/>
              </a:rPr>
              <a:t>H</a:t>
            </a:r>
            <a:r>
              <a:rPr sz="850" i="1" spc="20" dirty="0">
                <a:latin typeface="Times New Roman"/>
                <a:cs typeface="Times New Roman"/>
              </a:rPr>
              <a:t>ou</a:t>
            </a:r>
            <a:r>
              <a:rPr sz="850" i="1" spc="5" dirty="0">
                <a:latin typeface="Times New Roman"/>
                <a:cs typeface="Times New Roman"/>
              </a:rPr>
              <a:t>s</a:t>
            </a:r>
            <a:r>
              <a:rPr sz="850" i="1" spc="10" dirty="0">
                <a:latin typeface="Times New Roman"/>
                <a:cs typeface="Times New Roman"/>
              </a:rPr>
              <a:t>e</a:t>
            </a:r>
            <a:r>
              <a:rPr sz="850" i="1" spc="20" dirty="0">
                <a:latin typeface="Times New Roman"/>
                <a:cs typeface="Times New Roman"/>
              </a:rPr>
              <a:t>ho</a:t>
            </a:r>
            <a:r>
              <a:rPr sz="850" i="1" spc="-15" dirty="0">
                <a:latin typeface="Times New Roman"/>
                <a:cs typeface="Times New Roman"/>
              </a:rPr>
              <a:t>l</a:t>
            </a:r>
            <a:r>
              <a:rPr sz="850" i="1" spc="-5" dirty="0">
                <a:latin typeface="Times New Roman"/>
                <a:cs typeface="Times New Roman"/>
              </a:rPr>
              <a:t>d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4364228" y="1597831"/>
            <a:ext cx="874394" cy="45465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R="635" algn="ctr">
              <a:lnSpc>
                <a:spcPct val="100000"/>
              </a:lnSpc>
              <a:spcBef>
                <a:spcPts val="90"/>
              </a:spcBef>
            </a:pPr>
            <a:r>
              <a:rPr sz="850" i="1" dirty="0">
                <a:latin typeface="Times New Roman"/>
                <a:cs typeface="Times New Roman"/>
              </a:rPr>
              <a:t>Intermediary</a:t>
            </a:r>
            <a:endParaRPr sz="8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  <a:tabLst>
                <a:tab pos="406400" algn="l"/>
              </a:tabLst>
            </a:pPr>
            <a:r>
              <a:rPr sz="850" dirty="0">
                <a:latin typeface="Times New Roman"/>
                <a:cs typeface="Times New Roman"/>
              </a:rPr>
              <a:t>Uses	</a:t>
            </a:r>
            <a:r>
              <a:rPr sz="850" spc="-5" dirty="0">
                <a:latin typeface="Times New Roman"/>
                <a:cs typeface="Times New Roman"/>
              </a:rPr>
              <a:t>Resources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5771661" y="1597831"/>
            <a:ext cx="481330" cy="1543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50" i="1" dirty="0">
                <a:latin typeface="Times New Roman"/>
                <a:cs typeface="Times New Roman"/>
              </a:rPr>
              <a:t>Advertiser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91" name="object 91"/>
          <p:cNvSpPr txBox="1"/>
          <p:nvPr/>
        </p:nvSpPr>
        <p:spPr>
          <a:xfrm>
            <a:off x="6792686" y="1597831"/>
            <a:ext cx="875030" cy="45465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R="7620" algn="ctr">
              <a:lnSpc>
                <a:spcPct val="100000"/>
              </a:lnSpc>
              <a:spcBef>
                <a:spcPts val="90"/>
              </a:spcBef>
            </a:pPr>
            <a:r>
              <a:rPr sz="850" i="1" dirty="0">
                <a:latin typeface="Times New Roman"/>
                <a:cs typeface="Times New Roman"/>
              </a:rPr>
              <a:t>Total</a:t>
            </a:r>
            <a:r>
              <a:rPr sz="850" i="1" spc="-20" dirty="0">
                <a:latin typeface="Times New Roman"/>
                <a:cs typeface="Times New Roman"/>
              </a:rPr>
              <a:t> </a:t>
            </a:r>
            <a:r>
              <a:rPr sz="850" i="1" dirty="0">
                <a:latin typeface="Times New Roman"/>
                <a:cs typeface="Times New Roman"/>
              </a:rPr>
              <a:t>Economy</a:t>
            </a:r>
            <a:endParaRPr sz="8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  <a:tabLst>
                <a:tab pos="407034" algn="l"/>
              </a:tabLst>
            </a:pPr>
            <a:r>
              <a:rPr sz="850" dirty="0">
                <a:latin typeface="Times New Roman"/>
                <a:cs typeface="Times New Roman"/>
              </a:rPr>
              <a:t>Uses	</a:t>
            </a:r>
            <a:r>
              <a:rPr sz="850" spc="-5" dirty="0">
                <a:latin typeface="Times New Roman"/>
                <a:cs typeface="Times New Roman"/>
              </a:rPr>
              <a:t>Resources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92" name="object 92"/>
          <p:cNvSpPr txBox="1"/>
          <p:nvPr/>
        </p:nvSpPr>
        <p:spPr>
          <a:xfrm>
            <a:off x="999247" y="2869400"/>
            <a:ext cx="479425" cy="325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5900"/>
              </a:lnSpc>
              <a:spcBef>
                <a:spcPts val="100"/>
              </a:spcBef>
            </a:pPr>
            <a:r>
              <a:rPr sz="850" spc="35" dirty="0">
                <a:latin typeface="Times New Roman"/>
                <a:cs typeface="Times New Roman"/>
              </a:rPr>
              <a:t>P</a:t>
            </a:r>
            <a:r>
              <a:rPr sz="850" spc="-10" dirty="0">
                <a:latin typeface="Times New Roman"/>
                <a:cs typeface="Times New Roman"/>
              </a:rPr>
              <a:t>r</a:t>
            </a:r>
            <a:r>
              <a:rPr sz="850" spc="-35" dirty="0">
                <a:latin typeface="Times New Roman"/>
                <a:cs typeface="Times New Roman"/>
              </a:rPr>
              <a:t>od</a:t>
            </a:r>
            <a:r>
              <a:rPr sz="850" spc="-40" dirty="0">
                <a:latin typeface="Times New Roman"/>
                <a:cs typeface="Times New Roman"/>
              </a:rPr>
              <a:t>u</a:t>
            </a:r>
            <a:r>
              <a:rPr sz="850" spc="15" dirty="0">
                <a:latin typeface="Times New Roman"/>
                <a:cs typeface="Times New Roman"/>
              </a:rPr>
              <a:t>c</a:t>
            </a:r>
            <a:r>
              <a:rPr sz="850" spc="-20" dirty="0">
                <a:latin typeface="Times New Roman"/>
                <a:cs typeface="Times New Roman"/>
              </a:rPr>
              <a:t>t</a:t>
            </a:r>
            <a:r>
              <a:rPr sz="850" spc="-70" dirty="0">
                <a:latin typeface="Times New Roman"/>
                <a:cs typeface="Times New Roman"/>
              </a:rPr>
              <a:t>i</a:t>
            </a:r>
            <a:r>
              <a:rPr sz="850" spc="-40" dirty="0">
                <a:latin typeface="Times New Roman"/>
                <a:cs typeface="Times New Roman"/>
              </a:rPr>
              <a:t>o</a:t>
            </a:r>
            <a:r>
              <a:rPr sz="850" spc="-5" dirty="0">
                <a:latin typeface="Times New Roman"/>
                <a:cs typeface="Times New Roman"/>
              </a:rPr>
              <a:t>n  </a:t>
            </a:r>
            <a:r>
              <a:rPr sz="850" spc="-15" dirty="0">
                <a:latin typeface="Times New Roman"/>
                <a:cs typeface="Times New Roman"/>
              </a:rPr>
              <a:t>Account</a:t>
            </a:r>
            <a:endParaRPr sz="8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731011"/>
            <a:ext cx="5897245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200" spc="-15" dirty="0">
                <a:solidFill>
                  <a:srgbClr val="FF0000"/>
                </a:solidFill>
              </a:rPr>
              <a:t>Satellite</a:t>
            </a:r>
            <a:r>
              <a:rPr sz="3200" spc="20" dirty="0">
                <a:solidFill>
                  <a:srgbClr val="FF0000"/>
                </a:solidFill>
              </a:rPr>
              <a:t> </a:t>
            </a:r>
            <a:r>
              <a:rPr sz="3200" spc="-10" dirty="0">
                <a:solidFill>
                  <a:srgbClr val="FF0000"/>
                </a:solidFill>
              </a:rPr>
              <a:t>Account:</a:t>
            </a:r>
            <a:r>
              <a:rPr sz="3200" dirty="0">
                <a:solidFill>
                  <a:srgbClr val="FF0000"/>
                </a:solidFill>
              </a:rPr>
              <a:t> </a:t>
            </a:r>
            <a:r>
              <a:rPr sz="3200" spc="-25" dirty="0">
                <a:solidFill>
                  <a:srgbClr val="FF0000"/>
                </a:solidFill>
              </a:rPr>
              <a:t>Data</a:t>
            </a:r>
            <a:r>
              <a:rPr sz="3200" spc="15" dirty="0">
                <a:solidFill>
                  <a:srgbClr val="FF0000"/>
                </a:solidFill>
              </a:rPr>
              <a:t> </a:t>
            </a:r>
            <a:r>
              <a:rPr sz="3200" spc="-10" dirty="0">
                <a:solidFill>
                  <a:srgbClr val="FF0000"/>
                </a:solidFill>
              </a:rPr>
              <a:t>Asset</a:t>
            </a:r>
            <a:r>
              <a:rPr sz="3200" spc="-15" dirty="0">
                <a:solidFill>
                  <a:srgbClr val="FF0000"/>
                </a:solidFill>
              </a:rPr>
              <a:t> </a:t>
            </a:r>
            <a:r>
              <a:rPr sz="3200" spc="-5" dirty="0">
                <a:solidFill>
                  <a:srgbClr val="FF0000"/>
                </a:solidFill>
              </a:rPr>
              <a:t>(OP‐P)</a:t>
            </a:r>
            <a:endParaRPr sz="3200"/>
          </a:p>
        </p:txBody>
      </p:sp>
      <p:sp>
        <p:nvSpPr>
          <p:cNvPr id="3" name="object 3"/>
          <p:cNvSpPr/>
          <p:nvPr/>
        </p:nvSpPr>
        <p:spPr>
          <a:xfrm>
            <a:off x="4712208" y="2900172"/>
            <a:ext cx="535940" cy="150495"/>
          </a:xfrm>
          <a:custGeom>
            <a:avLst/>
            <a:gdLst/>
            <a:ahLst/>
            <a:cxnLst/>
            <a:rect l="l" t="t" r="r" b="b"/>
            <a:pathLst>
              <a:path w="535939" h="150494">
                <a:moveTo>
                  <a:pt x="535686" y="150113"/>
                </a:moveTo>
                <a:lnTo>
                  <a:pt x="535686" y="0"/>
                </a:lnTo>
                <a:lnTo>
                  <a:pt x="0" y="0"/>
                </a:lnTo>
                <a:lnTo>
                  <a:pt x="0" y="150113"/>
                </a:lnTo>
                <a:lnTo>
                  <a:pt x="535686" y="150113"/>
                </a:lnTo>
                <a:close/>
              </a:path>
            </a:pathLst>
          </a:custGeom>
          <a:solidFill>
            <a:srgbClr val="F4B08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141464" y="2900172"/>
            <a:ext cx="535940" cy="150495"/>
          </a:xfrm>
          <a:custGeom>
            <a:avLst/>
            <a:gdLst/>
            <a:ahLst/>
            <a:cxnLst/>
            <a:rect l="l" t="t" r="r" b="b"/>
            <a:pathLst>
              <a:path w="535940" h="150494">
                <a:moveTo>
                  <a:pt x="535685" y="150113"/>
                </a:moveTo>
                <a:lnTo>
                  <a:pt x="535685" y="0"/>
                </a:lnTo>
                <a:lnTo>
                  <a:pt x="0" y="0"/>
                </a:lnTo>
                <a:lnTo>
                  <a:pt x="0" y="150113"/>
                </a:lnTo>
                <a:lnTo>
                  <a:pt x="535685" y="150113"/>
                </a:lnTo>
                <a:close/>
              </a:path>
            </a:pathLst>
          </a:custGeom>
          <a:solidFill>
            <a:srgbClr val="F4B08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355591" y="3614928"/>
            <a:ext cx="364490" cy="150495"/>
          </a:xfrm>
          <a:custGeom>
            <a:avLst/>
            <a:gdLst/>
            <a:ahLst/>
            <a:cxnLst/>
            <a:rect l="l" t="t" r="r" b="b"/>
            <a:pathLst>
              <a:path w="364489" h="150495">
                <a:moveTo>
                  <a:pt x="364236" y="150113"/>
                </a:moveTo>
                <a:lnTo>
                  <a:pt x="364236" y="0"/>
                </a:lnTo>
                <a:lnTo>
                  <a:pt x="0" y="0"/>
                </a:lnTo>
                <a:lnTo>
                  <a:pt x="0" y="150113"/>
                </a:lnTo>
                <a:lnTo>
                  <a:pt x="364236" y="150113"/>
                </a:lnTo>
                <a:close/>
              </a:path>
            </a:pathLst>
          </a:custGeom>
          <a:solidFill>
            <a:srgbClr val="FFD96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784085" y="3614928"/>
            <a:ext cx="364490" cy="150495"/>
          </a:xfrm>
          <a:custGeom>
            <a:avLst/>
            <a:gdLst/>
            <a:ahLst/>
            <a:cxnLst/>
            <a:rect l="l" t="t" r="r" b="b"/>
            <a:pathLst>
              <a:path w="364490" h="150495">
                <a:moveTo>
                  <a:pt x="364235" y="150113"/>
                </a:moveTo>
                <a:lnTo>
                  <a:pt x="364235" y="0"/>
                </a:lnTo>
                <a:lnTo>
                  <a:pt x="0" y="0"/>
                </a:lnTo>
                <a:lnTo>
                  <a:pt x="0" y="150113"/>
                </a:lnTo>
                <a:lnTo>
                  <a:pt x="364235" y="150113"/>
                </a:lnTo>
                <a:close/>
              </a:path>
            </a:pathLst>
          </a:custGeom>
          <a:solidFill>
            <a:srgbClr val="FFD965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7" name="object 7"/>
          <p:cNvGrpSpPr/>
          <p:nvPr/>
        </p:nvGrpSpPr>
        <p:grpSpPr>
          <a:xfrm>
            <a:off x="4354829" y="6043040"/>
            <a:ext cx="893444" cy="1007744"/>
            <a:chOff x="4354829" y="6043040"/>
            <a:chExt cx="893444" cy="1007744"/>
          </a:xfrm>
        </p:grpSpPr>
        <p:sp>
          <p:nvSpPr>
            <p:cNvPr id="8" name="object 8"/>
            <p:cNvSpPr/>
            <p:nvPr/>
          </p:nvSpPr>
          <p:spPr>
            <a:xfrm>
              <a:off x="4355591" y="6758177"/>
              <a:ext cx="364490" cy="149860"/>
            </a:xfrm>
            <a:custGeom>
              <a:avLst/>
              <a:gdLst/>
              <a:ahLst/>
              <a:cxnLst/>
              <a:rect l="l" t="t" r="r" b="b"/>
              <a:pathLst>
                <a:path w="364489" h="149859">
                  <a:moveTo>
                    <a:pt x="364236" y="149351"/>
                  </a:moveTo>
                  <a:lnTo>
                    <a:pt x="364236" y="0"/>
                  </a:lnTo>
                  <a:lnTo>
                    <a:pt x="0" y="0"/>
                  </a:lnTo>
                  <a:lnTo>
                    <a:pt x="0" y="149351"/>
                  </a:lnTo>
                  <a:lnTo>
                    <a:pt x="364236" y="149351"/>
                  </a:lnTo>
                  <a:close/>
                </a:path>
              </a:pathLst>
            </a:custGeom>
            <a:solidFill>
              <a:srgbClr val="F4B08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354829" y="6900671"/>
              <a:ext cx="893444" cy="0"/>
            </a:xfrm>
            <a:custGeom>
              <a:avLst/>
              <a:gdLst/>
              <a:ahLst/>
              <a:cxnLst/>
              <a:rect l="l" t="t" r="r" b="b"/>
              <a:pathLst>
                <a:path w="893445">
                  <a:moveTo>
                    <a:pt x="0" y="0"/>
                  </a:moveTo>
                  <a:lnTo>
                    <a:pt x="893063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355591" y="6900671"/>
              <a:ext cx="892810" cy="6985"/>
            </a:xfrm>
            <a:custGeom>
              <a:avLst/>
              <a:gdLst/>
              <a:ahLst/>
              <a:cxnLst/>
              <a:rect l="l" t="t" r="r" b="b"/>
              <a:pathLst>
                <a:path w="892810" h="6984">
                  <a:moveTo>
                    <a:pt x="892301" y="6857"/>
                  </a:moveTo>
                  <a:lnTo>
                    <a:pt x="892301" y="0"/>
                  </a:lnTo>
                  <a:lnTo>
                    <a:pt x="0" y="0"/>
                  </a:lnTo>
                  <a:lnTo>
                    <a:pt x="0" y="6857"/>
                  </a:lnTo>
                  <a:lnTo>
                    <a:pt x="892301" y="685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4354829" y="6043421"/>
              <a:ext cx="893444" cy="0"/>
            </a:xfrm>
            <a:custGeom>
              <a:avLst/>
              <a:gdLst/>
              <a:ahLst/>
              <a:cxnLst/>
              <a:rect l="l" t="t" r="r" b="b"/>
              <a:pathLst>
                <a:path w="893445">
                  <a:moveTo>
                    <a:pt x="0" y="0"/>
                  </a:moveTo>
                  <a:lnTo>
                    <a:pt x="893063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355591" y="6043421"/>
              <a:ext cx="892810" cy="6985"/>
            </a:xfrm>
            <a:custGeom>
              <a:avLst/>
              <a:gdLst/>
              <a:ahLst/>
              <a:cxnLst/>
              <a:rect l="l" t="t" r="r" b="b"/>
              <a:pathLst>
                <a:path w="892810" h="6985">
                  <a:moveTo>
                    <a:pt x="892301" y="6857"/>
                  </a:moveTo>
                  <a:lnTo>
                    <a:pt x="892301" y="0"/>
                  </a:lnTo>
                  <a:lnTo>
                    <a:pt x="0" y="0"/>
                  </a:lnTo>
                  <a:lnTo>
                    <a:pt x="0" y="6857"/>
                  </a:lnTo>
                  <a:lnTo>
                    <a:pt x="892301" y="685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712207" y="6050279"/>
              <a:ext cx="0" cy="1000125"/>
            </a:xfrm>
            <a:custGeom>
              <a:avLst/>
              <a:gdLst/>
              <a:ahLst/>
              <a:cxnLst/>
              <a:rect l="l" t="t" r="r" b="b"/>
              <a:pathLst>
                <a:path h="1000125">
                  <a:moveTo>
                    <a:pt x="0" y="0"/>
                  </a:moveTo>
                  <a:lnTo>
                    <a:pt x="0" y="999744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4712207" y="6050279"/>
              <a:ext cx="7620" cy="1000760"/>
            </a:xfrm>
            <a:custGeom>
              <a:avLst/>
              <a:gdLst/>
              <a:ahLst/>
              <a:cxnLst/>
              <a:rect l="l" t="t" r="r" b="b"/>
              <a:pathLst>
                <a:path w="7620" h="1000759">
                  <a:moveTo>
                    <a:pt x="7620" y="1000505"/>
                  </a:moveTo>
                  <a:lnTo>
                    <a:pt x="7620" y="0"/>
                  </a:lnTo>
                  <a:lnTo>
                    <a:pt x="0" y="0"/>
                  </a:lnTo>
                  <a:lnTo>
                    <a:pt x="0" y="1000505"/>
                  </a:lnTo>
                  <a:lnTo>
                    <a:pt x="7620" y="1000505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5" name="object 15"/>
          <p:cNvGrpSpPr/>
          <p:nvPr/>
        </p:nvGrpSpPr>
        <p:grpSpPr>
          <a:xfrm>
            <a:off x="6784085" y="6043040"/>
            <a:ext cx="893444" cy="1007744"/>
            <a:chOff x="6784085" y="6043040"/>
            <a:chExt cx="893444" cy="1007744"/>
          </a:xfrm>
        </p:grpSpPr>
        <p:sp>
          <p:nvSpPr>
            <p:cNvPr id="16" name="object 16"/>
            <p:cNvSpPr/>
            <p:nvPr/>
          </p:nvSpPr>
          <p:spPr>
            <a:xfrm>
              <a:off x="6784085" y="6758177"/>
              <a:ext cx="364490" cy="149860"/>
            </a:xfrm>
            <a:custGeom>
              <a:avLst/>
              <a:gdLst/>
              <a:ahLst/>
              <a:cxnLst/>
              <a:rect l="l" t="t" r="r" b="b"/>
              <a:pathLst>
                <a:path w="364490" h="149859">
                  <a:moveTo>
                    <a:pt x="364235" y="149351"/>
                  </a:moveTo>
                  <a:lnTo>
                    <a:pt x="364235" y="0"/>
                  </a:lnTo>
                  <a:lnTo>
                    <a:pt x="0" y="0"/>
                  </a:lnTo>
                  <a:lnTo>
                    <a:pt x="0" y="149351"/>
                  </a:lnTo>
                  <a:lnTo>
                    <a:pt x="364235" y="149351"/>
                  </a:lnTo>
                  <a:close/>
                </a:path>
              </a:pathLst>
            </a:custGeom>
            <a:solidFill>
              <a:srgbClr val="F4B08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7140701" y="6050279"/>
              <a:ext cx="0" cy="1000125"/>
            </a:xfrm>
            <a:custGeom>
              <a:avLst/>
              <a:gdLst/>
              <a:ahLst/>
              <a:cxnLst/>
              <a:rect l="l" t="t" r="r" b="b"/>
              <a:pathLst>
                <a:path h="1000125">
                  <a:moveTo>
                    <a:pt x="0" y="0"/>
                  </a:moveTo>
                  <a:lnTo>
                    <a:pt x="0" y="999744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7141463" y="6050279"/>
              <a:ext cx="6985" cy="1000760"/>
            </a:xfrm>
            <a:custGeom>
              <a:avLst/>
              <a:gdLst/>
              <a:ahLst/>
              <a:cxnLst/>
              <a:rect l="l" t="t" r="r" b="b"/>
              <a:pathLst>
                <a:path w="6984" h="1000759">
                  <a:moveTo>
                    <a:pt x="6858" y="1000506"/>
                  </a:moveTo>
                  <a:lnTo>
                    <a:pt x="6858" y="0"/>
                  </a:lnTo>
                  <a:lnTo>
                    <a:pt x="0" y="0"/>
                  </a:lnTo>
                  <a:lnTo>
                    <a:pt x="0" y="1000506"/>
                  </a:lnTo>
                  <a:lnTo>
                    <a:pt x="6858" y="100050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6784085" y="6043421"/>
              <a:ext cx="892810" cy="0"/>
            </a:xfrm>
            <a:custGeom>
              <a:avLst/>
              <a:gdLst/>
              <a:ahLst/>
              <a:cxnLst/>
              <a:rect l="l" t="t" r="r" b="b"/>
              <a:pathLst>
                <a:path w="892809">
                  <a:moveTo>
                    <a:pt x="0" y="0"/>
                  </a:moveTo>
                  <a:lnTo>
                    <a:pt x="892302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6784085" y="6043421"/>
              <a:ext cx="893444" cy="6985"/>
            </a:xfrm>
            <a:custGeom>
              <a:avLst/>
              <a:gdLst/>
              <a:ahLst/>
              <a:cxnLst/>
              <a:rect l="l" t="t" r="r" b="b"/>
              <a:pathLst>
                <a:path w="893445" h="6985">
                  <a:moveTo>
                    <a:pt x="893064" y="6857"/>
                  </a:moveTo>
                  <a:lnTo>
                    <a:pt x="893064" y="0"/>
                  </a:lnTo>
                  <a:lnTo>
                    <a:pt x="0" y="0"/>
                  </a:lnTo>
                  <a:lnTo>
                    <a:pt x="0" y="6857"/>
                  </a:lnTo>
                  <a:lnTo>
                    <a:pt x="893064" y="685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6784085" y="6900671"/>
              <a:ext cx="892810" cy="0"/>
            </a:xfrm>
            <a:custGeom>
              <a:avLst/>
              <a:gdLst/>
              <a:ahLst/>
              <a:cxnLst/>
              <a:rect l="l" t="t" r="r" b="b"/>
              <a:pathLst>
                <a:path w="892809">
                  <a:moveTo>
                    <a:pt x="0" y="0"/>
                  </a:moveTo>
                  <a:lnTo>
                    <a:pt x="892302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6784085" y="6900671"/>
              <a:ext cx="893444" cy="6985"/>
            </a:xfrm>
            <a:custGeom>
              <a:avLst/>
              <a:gdLst/>
              <a:ahLst/>
              <a:cxnLst/>
              <a:rect l="l" t="t" r="r" b="b"/>
              <a:pathLst>
                <a:path w="893445" h="6984">
                  <a:moveTo>
                    <a:pt x="893064" y="6857"/>
                  </a:moveTo>
                  <a:lnTo>
                    <a:pt x="893064" y="0"/>
                  </a:lnTo>
                  <a:lnTo>
                    <a:pt x="0" y="0"/>
                  </a:lnTo>
                  <a:lnTo>
                    <a:pt x="0" y="6857"/>
                  </a:lnTo>
                  <a:lnTo>
                    <a:pt x="893064" y="685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" name="object 23"/>
          <p:cNvSpPr txBox="1"/>
          <p:nvPr/>
        </p:nvSpPr>
        <p:spPr>
          <a:xfrm>
            <a:off x="5578076" y="1897926"/>
            <a:ext cx="238760" cy="1543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50" spc="5" dirty="0">
                <a:latin typeface="Times New Roman"/>
                <a:cs typeface="Times New Roman"/>
              </a:rPr>
              <a:t>U</a:t>
            </a:r>
            <a:r>
              <a:rPr sz="850" dirty="0">
                <a:latin typeface="Times New Roman"/>
                <a:cs typeface="Times New Roman"/>
              </a:rPr>
              <a:t>s</a:t>
            </a:r>
            <a:r>
              <a:rPr sz="850" spc="10" dirty="0">
                <a:latin typeface="Times New Roman"/>
                <a:cs typeface="Times New Roman"/>
              </a:rPr>
              <a:t>e</a:t>
            </a:r>
            <a:r>
              <a:rPr sz="850" spc="-5" dirty="0">
                <a:latin typeface="Times New Roman"/>
                <a:cs typeface="Times New Roman"/>
              </a:rPr>
              <a:t>s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5985710" y="1897926"/>
            <a:ext cx="467359" cy="1543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50" spc="-5" dirty="0">
                <a:latin typeface="Times New Roman"/>
                <a:cs typeface="Times New Roman"/>
              </a:rPr>
              <a:t>R</a:t>
            </a:r>
            <a:r>
              <a:rPr sz="850" spc="10" dirty="0">
                <a:latin typeface="Times New Roman"/>
                <a:cs typeface="Times New Roman"/>
              </a:rPr>
              <a:t>e</a:t>
            </a:r>
            <a:r>
              <a:rPr sz="850" dirty="0">
                <a:latin typeface="Times New Roman"/>
                <a:cs typeface="Times New Roman"/>
              </a:rPr>
              <a:t>s</a:t>
            </a:r>
            <a:r>
              <a:rPr sz="850" spc="-35" dirty="0">
                <a:latin typeface="Times New Roman"/>
                <a:cs typeface="Times New Roman"/>
              </a:rPr>
              <a:t>ou</a:t>
            </a:r>
            <a:r>
              <a:rPr sz="850" spc="-5" dirty="0">
                <a:latin typeface="Times New Roman"/>
                <a:cs typeface="Times New Roman"/>
              </a:rPr>
              <a:t>r</a:t>
            </a:r>
            <a:r>
              <a:rPr sz="850" spc="10" dirty="0">
                <a:latin typeface="Times New Roman"/>
                <a:cs typeface="Times New Roman"/>
              </a:rPr>
              <a:t>c</a:t>
            </a:r>
            <a:r>
              <a:rPr sz="850" spc="15" dirty="0">
                <a:latin typeface="Times New Roman"/>
                <a:cs typeface="Times New Roman"/>
              </a:rPr>
              <a:t>e</a:t>
            </a:r>
            <a:r>
              <a:rPr sz="850" spc="-5" dirty="0">
                <a:latin typeface="Times New Roman"/>
                <a:cs typeface="Times New Roman"/>
              </a:rPr>
              <a:t>s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6199870" y="2040424"/>
            <a:ext cx="257810" cy="1543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50" spc="-35" dirty="0">
                <a:latin typeface="Times New Roman"/>
                <a:cs typeface="Times New Roman"/>
              </a:rPr>
              <a:t>2</a:t>
            </a:r>
            <a:r>
              <a:rPr sz="850" spc="-40" dirty="0">
                <a:latin typeface="Times New Roman"/>
                <a:cs typeface="Times New Roman"/>
              </a:rPr>
              <a:t>7</a:t>
            </a:r>
            <a:r>
              <a:rPr sz="850" spc="-35" dirty="0">
                <a:latin typeface="Times New Roman"/>
                <a:cs typeface="Times New Roman"/>
              </a:rPr>
              <a:t>5</a:t>
            </a:r>
            <a:r>
              <a:rPr sz="850" spc="5" dirty="0">
                <a:latin typeface="Times New Roman"/>
                <a:cs typeface="Times New Roman"/>
              </a:rPr>
              <a:t>.</a:t>
            </a:r>
            <a:r>
              <a:rPr sz="850" spc="-5" dirty="0">
                <a:latin typeface="Times New Roman"/>
                <a:cs typeface="Times New Roman"/>
              </a:rPr>
              <a:t>0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649210" y="2025745"/>
            <a:ext cx="1254760" cy="883919"/>
          </a:xfrm>
          <a:prstGeom prst="rect">
            <a:avLst/>
          </a:prstGeom>
        </p:spPr>
        <p:txBody>
          <a:bodyPr vert="horz" wrap="square" lIns="0" tIns="2666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09"/>
              </a:spcBef>
            </a:pPr>
            <a:r>
              <a:rPr sz="850" spc="-25" dirty="0">
                <a:latin typeface="Times New Roman"/>
                <a:cs typeface="Times New Roman"/>
              </a:rPr>
              <a:t>Output</a:t>
            </a:r>
            <a:endParaRPr sz="850">
              <a:latin typeface="Times New Roman"/>
              <a:cs typeface="Times New Roman"/>
            </a:endParaRPr>
          </a:p>
          <a:p>
            <a:pPr marL="77470" marR="245745">
              <a:lnSpc>
                <a:spcPct val="110000"/>
              </a:lnSpc>
              <a:spcBef>
                <a:spcPts val="5"/>
              </a:spcBef>
            </a:pPr>
            <a:r>
              <a:rPr sz="850" spc="-20" dirty="0">
                <a:latin typeface="Times New Roman"/>
                <a:cs typeface="Times New Roman"/>
              </a:rPr>
              <a:t>Predictive </a:t>
            </a:r>
            <a:r>
              <a:rPr sz="850" spc="5" dirty="0">
                <a:latin typeface="Times New Roman"/>
                <a:cs typeface="Times New Roman"/>
              </a:rPr>
              <a:t>ad </a:t>
            </a:r>
            <a:r>
              <a:rPr sz="850" spc="-5" dirty="0">
                <a:latin typeface="Times New Roman"/>
                <a:cs typeface="Times New Roman"/>
              </a:rPr>
              <a:t>services </a:t>
            </a:r>
            <a:r>
              <a:rPr sz="850" spc="-200" dirty="0">
                <a:latin typeface="Times New Roman"/>
                <a:cs typeface="Times New Roman"/>
              </a:rPr>
              <a:t> </a:t>
            </a:r>
            <a:r>
              <a:rPr sz="850" spc="-70" dirty="0">
                <a:latin typeface="Times New Roman"/>
                <a:cs typeface="Times New Roman"/>
              </a:rPr>
              <a:t>"</a:t>
            </a:r>
            <a:r>
              <a:rPr sz="850" spc="-25" dirty="0">
                <a:latin typeface="Times New Roman"/>
                <a:cs typeface="Times New Roman"/>
              </a:rPr>
              <a:t>F</a:t>
            </a:r>
            <a:r>
              <a:rPr sz="850" spc="-10" dirty="0">
                <a:latin typeface="Times New Roman"/>
                <a:cs typeface="Times New Roman"/>
              </a:rPr>
              <a:t>r</a:t>
            </a:r>
            <a:r>
              <a:rPr sz="850" spc="15" dirty="0">
                <a:latin typeface="Times New Roman"/>
                <a:cs typeface="Times New Roman"/>
              </a:rPr>
              <a:t>ee</a:t>
            </a:r>
            <a:r>
              <a:rPr sz="850" spc="-5" dirty="0">
                <a:latin typeface="Times New Roman"/>
                <a:cs typeface="Times New Roman"/>
              </a:rPr>
              <a:t>"</a:t>
            </a:r>
            <a:r>
              <a:rPr sz="850" spc="-55" dirty="0">
                <a:latin typeface="Times New Roman"/>
                <a:cs typeface="Times New Roman"/>
              </a:rPr>
              <a:t> </a:t>
            </a:r>
            <a:r>
              <a:rPr sz="850" spc="-35" dirty="0">
                <a:latin typeface="Times New Roman"/>
                <a:cs typeface="Times New Roman"/>
              </a:rPr>
              <a:t>p</a:t>
            </a:r>
            <a:r>
              <a:rPr sz="850" spc="-5" dirty="0">
                <a:latin typeface="Times New Roman"/>
                <a:cs typeface="Times New Roman"/>
              </a:rPr>
              <a:t>r</a:t>
            </a:r>
            <a:r>
              <a:rPr sz="850" spc="-40" dirty="0">
                <a:latin typeface="Times New Roman"/>
                <a:cs typeface="Times New Roman"/>
              </a:rPr>
              <a:t>o</a:t>
            </a:r>
            <a:r>
              <a:rPr sz="850" spc="-35" dirty="0">
                <a:latin typeface="Times New Roman"/>
                <a:cs typeface="Times New Roman"/>
              </a:rPr>
              <a:t>d</a:t>
            </a:r>
            <a:r>
              <a:rPr sz="850" spc="-40" dirty="0">
                <a:latin typeface="Times New Roman"/>
                <a:cs typeface="Times New Roman"/>
              </a:rPr>
              <a:t>u</a:t>
            </a:r>
            <a:r>
              <a:rPr sz="850" spc="15" dirty="0">
                <a:latin typeface="Times New Roman"/>
                <a:cs typeface="Times New Roman"/>
              </a:rPr>
              <a:t>c</a:t>
            </a:r>
            <a:r>
              <a:rPr sz="850" spc="-15" dirty="0">
                <a:latin typeface="Times New Roman"/>
                <a:cs typeface="Times New Roman"/>
              </a:rPr>
              <a:t>t</a:t>
            </a:r>
            <a:r>
              <a:rPr sz="850" spc="-5" dirty="0">
                <a:latin typeface="Times New Roman"/>
                <a:cs typeface="Times New Roman"/>
              </a:rPr>
              <a:t>s</a:t>
            </a:r>
            <a:endParaRPr sz="850">
              <a:latin typeface="Times New Roman"/>
              <a:cs typeface="Times New Roman"/>
            </a:endParaRPr>
          </a:p>
          <a:p>
            <a:pPr marL="77470" marR="5080" algn="just">
              <a:lnSpc>
                <a:spcPct val="110300"/>
              </a:lnSpc>
            </a:pPr>
            <a:r>
              <a:rPr sz="850" spc="-25" dirty="0">
                <a:latin typeface="Times New Roman"/>
                <a:cs typeface="Times New Roman"/>
              </a:rPr>
              <a:t>S</a:t>
            </a:r>
            <a:r>
              <a:rPr sz="850" spc="-40" dirty="0">
                <a:latin typeface="Times New Roman"/>
                <a:cs typeface="Times New Roman"/>
              </a:rPr>
              <a:t>o</a:t>
            </a:r>
            <a:r>
              <a:rPr sz="850" spc="-5" dirty="0">
                <a:latin typeface="Times New Roman"/>
                <a:cs typeface="Times New Roman"/>
              </a:rPr>
              <a:t>f</a:t>
            </a:r>
            <a:r>
              <a:rPr sz="850" spc="-15" dirty="0">
                <a:latin typeface="Times New Roman"/>
                <a:cs typeface="Times New Roman"/>
              </a:rPr>
              <a:t>t</a:t>
            </a:r>
            <a:r>
              <a:rPr sz="850" dirty="0">
                <a:latin typeface="Times New Roman"/>
                <a:cs typeface="Times New Roman"/>
              </a:rPr>
              <a:t>w</a:t>
            </a:r>
            <a:r>
              <a:rPr sz="850" spc="10" dirty="0">
                <a:latin typeface="Times New Roman"/>
                <a:cs typeface="Times New Roman"/>
              </a:rPr>
              <a:t>a</a:t>
            </a:r>
            <a:r>
              <a:rPr sz="850" spc="-5" dirty="0">
                <a:latin typeface="Times New Roman"/>
                <a:cs typeface="Times New Roman"/>
              </a:rPr>
              <a:t>re</a:t>
            </a:r>
            <a:r>
              <a:rPr sz="850" spc="30" dirty="0">
                <a:latin typeface="Times New Roman"/>
                <a:cs typeface="Times New Roman"/>
              </a:rPr>
              <a:t> </a:t>
            </a:r>
            <a:r>
              <a:rPr sz="850" spc="-5" dirty="0">
                <a:latin typeface="Times New Roman"/>
                <a:cs typeface="Times New Roman"/>
              </a:rPr>
              <a:t>(</a:t>
            </a:r>
            <a:r>
              <a:rPr sz="850" spc="-35" dirty="0">
                <a:latin typeface="Times New Roman"/>
                <a:cs typeface="Times New Roman"/>
              </a:rPr>
              <a:t>p</a:t>
            </a:r>
            <a:r>
              <a:rPr sz="850" spc="-75" dirty="0">
                <a:latin typeface="Times New Roman"/>
                <a:cs typeface="Times New Roman"/>
              </a:rPr>
              <a:t>l</a:t>
            </a:r>
            <a:r>
              <a:rPr sz="850" spc="15" dirty="0">
                <a:latin typeface="Times New Roman"/>
                <a:cs typeface="Times New Roman"/>
              </a:rPr>
              <a:t>a</a:t>
            </a:r>
            <a:r>
              <a:rPr sz="850" spc="-20" dirty="0">
                <a:latin typeface="Times New Roman"/>
                <a:cs typeface="Times New Roman"/>
              </a:rPr>
              <a:t>t</a:t>
            </a:r>
            <a:r>
              <a:rPr sz="850" spc="-5" dirty="0">
                <a:latin typeface="Times New Roman"/>
                <a:cs typeface="Times New Roman"/>
              </a:rPr>
              <a:t>f</a:t>
            </a:r>
            <a:r>
              <a:rPr sz="850" spc="-35" dirty="0">
                <a:latin typeface="Times New Roman"/>
                <a:cs typeface="Times New Roman"/>
              </a:rPr>
              <a:t>o</a:t>
            </a:r>
            <a:r>
              <a:rPr sz="850" spc="-5" dirty="0">
                <a:latin typeface="Times New Roman"/>
                <a:cs typeface="Times New Roman"/>
              </a:rPr>
              <a:t>rm</a:t>
            </a:r>
            <a:r>
              <a:rPr sz="850" spc="-30" dirty="0">
                <a:latin typeface="Times New Roman"/>
                <a:cs typeface="Times New Roman"/>
              </a:rPr>
              <a:t> </a:t>
            </a:r>
            <a:r>
              <a:rPr sz="850" spc="15" dirty="0">
                <a:latin typeface="Times New Roman"/>
                <a:cs typeface="Times New Roman"/>
              </a:rPr>
              <a:t>a</a:t>
            </a:r>
            <a:r>
              <a:rPr sz="850" dirty="0">
                <a:latin typeface="Times New Roman"/>
                <a:cs typeface="Times New Roman"/>
              </a:rPr>
              <a:t>ss</a:t>
            </a:r>
            <a:r>
              <a:rPr sz="850" spc="15" dirty="0">
                <a:latin typeface="Times New Roman"/>
                <a:cs typeface="Times New Roman"/>
              </a:rPr>
              <a:t>e</a:t>
            </a:r>
            <a:r>
              <a:rPr sz="850" spc="-20" dirty="0">
                <a:latin typeface="Times New Roman"/>
                <a:cs typeface="Times New Roman"/>
              </a:rPr>
              <a:t>t</a:t>
            </a:r>
            <a:r>
              <a:rPr sz="850" spc="-5" dirty="0">
                <a:latin typeface="Times New Roman"/>
                <a:cs typeface="Times New Roman"/>
              </a:rPr>
              <a:t>)  </a:t>
            </a:r>
            <a:r>
              <a:rPr sz="850" spc="-10" dirty="0">
                <a:latin typeface="Times New Roman"/>
                <a:cs typeface="Times New Roman"/>
              </a:rPr>
              <a:t>Software </a:t>
            </a:r>
            <a:r>
              <a:rPr sz="850" spc="-5" dirty="0">
                <a:latin typeface="Times New Roman"/>
                <a:cs typeface="Times New Roman"/>
              </a:rPr>
              <a:t>(database </a:t>
            </a:r>
            <a:r>
              <a:rPr sz="850" dirty="0">
                <a:latin typeface="Times New Roman"/>
                <a:cs typeface="Times New Roman"/>
              </a:rPr>
              <a:t>asset) </a:t>
            </a:r>
            <a:r>
              <a:rPr sz="850" spc="5" dirty="0">
                <a:latin typeface="Times New Roman"/>
                <a:cs typeface="Times New Roman"/>
              </a:rPr>
              <a:t> </a:t>
            </a:r>
            <a:r>
              <a:rPr sz="850" spc="-10" dirty="0">
                <a:latin typeface="Times New Roman"/>
                <a:cs typeface="Times New Roman"/>
              </a:rPr>
              <a:t>Software</a:t>
            </a:r>
            <a:r>
              <a:rPr sz="850" spc="-5" dirty="0">
                <a:latin typeface="Times New Roman"/>
                <a:cs typeface="Times New Roman"/>
              </a:rPr>
              <a:t> </a:t>
            </a:r>
            <a:r>
              <a:rPr sz="850" spc="-10" dirty="0">
                <a:latin typeface="Times New Roman"/>
                <a:cs typeface="Times New Roman"/>
              </a:rPr>
              <a:t>(data</a:t>
            </a:r>
            <a:r>
              <a:rPr sz="850" dirty="0">
                <a:latin typeface="Times New Roman"/>
                <a:cs typeface="Times New Roman"/>
              </a:rPr>
              <a:t> </a:t>
            </a:r>
            <a:r>
              <a:rPr sz="850" spc="5" dirty="0">
                <a:latin typeface="Times New Roman"/>
                <a:cs typeface="Times New Roman"/>
              </a:rPr>
              <a:t>asset-R&amp;P)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648206" y="2900172"/>
            <a:ext cx="1499870" cy="150495"/>
          </a:xfrm>
          <a:prstGeom prst="rect">
            <a:avLst/>
          </a:prstGeom>
          <a:solidFill>
            <a:srgbClr val="F4B084"/>
          </a:solidFill>
        </p:spPr>
        <p:txBody>
          <a:bodyPr vert="horz" wrap="square" lIns="0" tIns="9525" rIns="0" bIns="0" rtlCol="0">
            <a:spAutoFit/>
          </a:bodyPr>
          <a:lstStyle/>
          <a:p>
            <a:pPr marL="78105">
              <a:lnSpc>
                <a:spcPct val="100000"/>
              </a:lnSpc>
              <a:spcBef>
                <a:spcPts val="75"/>
              </a:spcBef>
            </a:pPr>
            <a:r>
              <a:rPr sz="850" spc="-10" dirty="0">
                <a:latin typeface="Times New Roman"/>
                <a:cs typeface="Times New Roman"/>
              </a:rPr>
              <a:t>Software</a:t>
            </a:r>
            <a:r>
              <a:rPr sz="850" spc="20" dirty="0">
                <a:latin typeface="Times New Roman"/>
                <a:cs typeface="Times New Roman"/>
              </a:rPr>
              <a:t> </a:t>
            </a:r>
            <a:r>
              <a:rPr sz="850" spc="-10" dirty="0">
                <a:latin typeface="Times New Roman"/>
                <a:cs typeface="Times New Roman"/>
              </a:rPr>
              <a:t>(data</a:t>
            </a:r>
            <a:r>
              <a:rPr sz="850" spc="20" dirty="0">
                <a:latin typeface="Times New Roman"/>
                <a:cs typeface="Times New Roman"/>
              </a:rPr>
              <a:t> </a:t>
            </a:r>
            <a:r>
              <a:rPr sz="850" spc="5" dirty="0">
                <a:latin typeface="Times New Roman"/>
                <a:cs typeface="Times New Roman"/>
              </a:rPr>
              <a:t>asset-OP-P)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6199899" y="3183457"/>
            <a:ext cx="257810" cy="1543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50" spc="-35" dirty="0">
                <a:solidFill>
                  <a:srgbClr val="7F7F7F"/>
                </a:solidFill>
                <a:latin typeface="Times New Roman"/>
                <a:cs typeface="Times New Roman"/>
              </a:rPr>
              <a:t>2</a:t>
            </a:r>
            <a:r>
              <a:rPr sz="850" spc="-40" dirty="0">
                <a:solidFill>
                  <a:srgbClr val="7F7F7F"/>
                </a:solidFill>
                <a:latin typeface="Times New Roman"/>
                <a:cs typeface="Times New Roman"/>
              </a:rPr>
              <a:t>7</a:t>
            </a:r>
            <a:r>
              <a:rPr sz="850" spc="-35" dirty="0">
                <a:solidFill>
                  <a:srgbClr val="7F7F7F"/>
                </a:solidFill>
                <a:latin typeface="Times New Roman"/>
                <a:cs typeface="Times New Roman"/>
              </a:rPr>
              <a:t>5</a:t>
            </a:r>
            <a:r>
              <a:rPr sz="850" spc="5" dirty="0">
                <a:solidFill>
                  <a:srgbClr val="7F7F7F"/>
                </a:solidFill>
                <a:latin typeface="Times New Roman"/>
                <a:cs typeface="Times New Roman"/>
              </a:rPr>
              <a:t>.</a:t>
            </a:r>
            <a:r>
              <a:rPr sz="850" spc="-5" dirty="0">
                <a:solidFill>
                  <a:srgbClr val="7F7F7F"/>
                </a:solidFill>
                <a:latin typeface="Times New Roman"/>
                <a:cs typeface="Times New Roman"/>
              </a:rPr>
              <a:t>0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649210" y="3027039"/>
            <a:ext cx="1108075" cy="5962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7470" marR="221615">
              <a:lnSpc>
                <a:spcPct val="110000"/>
              </a:lnSpc>
              <a:spcBef>
                <a:spcPts val="100"/>
              </a:spcBef>
            </a:pPr>
            <a:r>
              <a:rPr sz="850" spc="25" dirty="0">
                <a:latin typeface="Times New Roman"/>
                <a:cs typeface="Times New Roman"/>
              </a:rPr>
              <a:t>P</a:t>
            </a:r>
            <a:r>
              <a:rPr sz="850" spc="-5" dirty="0">
                <a:latin typeface="Times New Roman"/>
                <a:cs typeface="Times New Roman"/>
              </a:rPr>
              <a:t>r</a:t>
            </a:r>
            <a:r>
              <a:rPr sz="850" spc="-35" dirty="0">
                <a:latin typeface="Times New Roman"/>
                <a:cs typeface="Times New Roman"/>
              </a:rPr>
              <a:t>o</a:t>
            </a:r>
            <a:r>
              <a:rPr sz="850" spc="-40" dirty="0">
                <a:latin typeface="Times New Roman"/>
                <a:cs typeface="Times New Roman"/>
              </a:rPr>
              <a:t>v</a:t>
            </a:r>
            <a:r>
              <a:rPr sz="850" spc="-75" dirty="0">
                <a:latin typeface="Times New Roman"/>
                <a:cs typeface="Times New Roman"/>
              </a:rPr>
              <a:t>i</a:t>
            </a:r>
            <a:r>
              <a:rPr sz="850" spc="5" dirty="0">
                <a:latin typeface="Times New Roman"/>
                <a:cs typeface="Times New Roman"/>
              </a:rPr>
              <a:t>s</a:t>
            </a:r>
            <a:r>
              <a:rPr sz="850" spc="-75" dirty="0">
                <a:latin typeface="Times New Roman"/>
                <a:cs typeface="Times New Roman"/>
              </a:rPr>
              <a:t>i</a:t>
            </a:r>
            <a:r>
              <a:rPr sz="850" spc="-40" dirty="0">
                <a:latin typeface="Times New Roman"/>
                <a:cs typeface="Times New Roman"/>
              </a:rPr>
              <a:t>o</a:t>
            </a:r>
            <a:r>
              <a:rPr sz="850" spc="-5" dirty="0">
                <a:latin typeface="Times New Roman"/>
                <a:cs typeface="Times New Roman"/>
              </a:rPr>
              <a:t>n</a:t>
            </a:r>
            <a:r>
              <a:rPr sz="850" spc="-20" dirty="0">
                <a:latin typeface="Times New Roman"/>
                <a:cs typeface="Times New Roman"/>
              </a:rPr>
              <a:t> </a:t>
            </a:r>
            <a:r>
              <a:rPr sz="850" spc="-35" dirty="0">
                <a:latin typeface="Times New Roman"/>
                <a:cs typeface="Times New Roman"/>
              </a:rPr>
              <a:t>o</a:t>
            </a:r>
            <a:r>
              <a:rPr sz="850" spc="-5" dirty="0">
                <a:latin typeface="Times New Roman"/>
                <a:cs typeface="Times New Roman"/>
              </a:rPr>
              <a:t>f</a:t>
            </a:r>
            <a:r>
              <a:rPr sz="850" spc="10" dirty="0">
                <a:latin typeface="Times New Roman"/>
                <a:cs typeface="Times New Roman"/>
              </a:rPr>
              <a:t> </a:t>
            </a:r>
            <a:r>
              <a:rPr sz="850" spc="5" dirty="0">
                <a:latin typeface="Times New Roman"/>
                <a:cs typeface="Times New Roman"/>
              </a:rPr>
              <a:t>O</a:t>
            </a:r>
            <a:r>
              <a:rPr sz="850" spc="25" dirty="0">
                <a:latin typeface="Times New Roman"/>
                <a:cs typeface="Times New Roman"/>
              </a:rPr>
              <a:t>P</a:t>
            </a:r>
            <a:r>
              <a:rPr sz="850" spc="-5" dirty="0">
                <a:latin typeface="Times New Roman"/>
                <a:cs typeface="Times New Roman"/>
              </a:rPr>
              <a:t>s  </a:t>
            </a:r>
            <a:r>
              <a:rPr sz="850" dirty="0">
                <a:latin typeface="Times New Roman"/>
                <a:cs typeface="Times New Roman"/>
              </a:rPr>
              <a:t>A</a:t>
            </a:r>
            <a:r>
              <a:rPr sz="850" spc="-40" dirty="0">
                <a:latin typeface="Times New Roman"/>
                <a:cs typeface="Times New Roman"/>
              </a:rPr>
              <a:t>d</a:t>
            </a:r>
            <a:r>
              <a:rPr sz="850" spc="-35" dirty="0">
                <a:latin typeface="Times New Roman"/>
                <a:cs typeface="Times New Roman"/>
              </a:rPr>
              <a:t>v</a:t>
            </a:r>
            <a:r>
              <a:rPr sz="850" spc="15" dirty="0">
                <a:latin typeface="Times New Roman"/>
                <a:cs typeface="Times New Roman"/>
              </a:rPr>
              <a:t>e</a:t>
            </a:r>
            <a:r>
              <a:rPr sz="850" spc="-5" dirty="0">
                <a:latin typeface="Times New Roman"/>
                <a:cs typeface="Times New Roman"/>
              </a:rPr>
              <a:t>r</a:t>
            </a:r>
            <a:r>
              <a:rPr sz="850" spc="-20" dirty="0">
                <a:latin typeface="Times New Roman"/>
                <a:cs typeface="Times New Roman"/>
              </a:rPr>
              <a:t>t</a:t>
            </a:r>
            <a:r>
              <a:rPr sz="850" spc="-75" dirty="0">
                <a:latin typeface="Times New Roman"/>
                <a:cs typeface="Times New Roman"/>
              </a:rPr>
              <a:t>i</a:t>
            </a:r>
            <a:r>
              <a:rPr sz="850" dirty="0">
                <a:latin typeface="Times New Roman"/>
                <a:cs typeface="Times New Roman"/>
              </a:rPr>
              <a:t>s</a:t>
            </a:r>
            <a:r>
              <a:rPr sz="850" spc="15" dirty="0">
                <a:latin typeface="Times New Roman"/>
                <a:cs typeface="Times New Roman"/>
              </a:rPr>
              <a:t>e</a:t>
            </a:r>
            <a:r>
              <a:rPr sz="850" spc="-5" dirty="0">
                <a:latin typeface="Times New Roman"/>
                <a:cs typeface="Times New Roman"/>
              </a:rPr>
              <a:t>d</a:t>
            </a:r>
            <a:r>
              <a:rPr sz="850" spc="-20" dirty="0">
                <a:latin typeface="Times New Roman"/>
                <a:cs typeface="Times New Roman"/>
              </a:rPr>
              <a:t> </a:t>
            </a:r>
            <a:r>
              <a:rPr sz="850" spc="-35" dirty="0">
                <a:latin typeface="Times New Roman"/>
                <a:cs typeface="Times New Roman"/>
              </a:rPr>
              <a:t>p</a:t>
            </a:r>
            <a:r>
              <a:rPr sz="850" spc="-5" dirty="0">
                <a:latin typeface="Times New Roman"/>
                <a:cs typeface="Times New Roman"/>
              </a:rPr>
              <a:t>r</a:t>
            </a:r>
            <a:r>
              <a:rPr sz="850" spc="-40" dirty="0">
                <a:latin typeface="Times New Roman"/>
                <a:cs typeface="Times New Roman"/>
              </a:rPr>
              <a:t>o</a:t>
            </a:r>
            <a:r>
              <a:rPr sz="850" spc="-35" dirty="0">
                <a:latin typeface="Times New Roman"/>
                <a:cs typeface="Times New Roman"/>
              </a:rPr>
              <a:t>du</a:t>
            </a:r>
            <a:r>
              <a:rPr sz="850" spc="10" dirty="0">
                <a:latin typeface="Times New Roman"/>
                <a:cs typeface="Times New Roman"/>
              </a:rPr>
              <a:t>c</a:t>
            </a:r>
            <a:r>
              <a:rPr sz="850" spc="-5" dirty="0">
                <a:latin typeface="Times New Roman"/>
                <a:cs typeface="Times New Roman"/>
              </a:rPr>
              <a:t>t</a:t>
            </a:r>
            <a:endParaRPr sz="850">
              <a:latin typeface="Times New Roman"/>
              <a:cs typeface="Times New Roman"/>
            </a:endParaRPr>
          </a:p>
          <a:p>
            <a:pPr marL="77470" marR="5080" indent="-64769">
              <a:lnSpc>
                <a:spcPct val="110000"/>
              </a:lnSpc>
              <a:spcBef>
                <a:spcPts val="5"/>
              </a:spcBef>
            </a:pPr>
            <a:r>
              <a:rPr sz="850" spc="-15" dirty="0">
                <a:latin typeface="Times New Roman"/>
                <a:cs typeface="Times New Roman"/>
              </a:rPr>
              <a:t>Intermediate </a:t>
            </a:r>
            <a:r>
              <a:rPr sz="850" spc="-30" dirty="0">
                <a:latin typeface="Times New Roman"/>
                <a:cs typeface="Times New Roman"/>
              </a:rPr>
              <a:t>consumption </a:t>
            </a:r>
            <a:r>
              <a:rPr sz="850" spc="-195" dirty="0">
                <a:latin typeface="Times New Roman"/>
                <a:cs typeface="Times New Roman"/>
              </a:rPr>
              <a:t> </a:t>
            </a:r>
            <a:r>
              <a:rPr sz="850" spc="-20" dirty="0">
                <a:latin typeface="Times New Roman"/>
                <a:cs typeface="Times New Roman"/>
              </a:rPr>
              <a:t>Predictive</a:t>
            </a:r>
            <a:r>
              <a:rPr sz="850" spc="15" dirty="0">
                <a:latin typeface="Times New Roman"/>
                <a:cs typeface="Times New Roman"/>
              </a:rPr>
              <a:t> </a:t>
            </a:r>
            <a:r>
              <a:rPr sz="850" spc="5" dirty="0">
                <a:latin typeface="Times New Roman"/>
                <a:cs typeface="Times New Roman"/>
              </a:rPr>
              <a:t>ad</a:t>
            </a:r>
            <a:r>
              <a:rPr sz="850" spc="-35" dirty="0">
                <a:latin typeface="Times New Roman"/>
                <a:cs typeface="Times New Roman"/>
              </a:rPr>
              <a:t> </a:t>
            </a:r>
            <a:r>
              <a:rPr sz="850" spc="-5" dirty="0">
                <a:latin typeface="Times New Roman"/>
                <a:cs typeface="Times New Roman"/>
              </a:rPr>
              <a:t>services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5671063" y="3312797"/>
            <a:ext cx="258445" cy="310515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00"/>
              </a:spcBef>
            </a:pPr>
            <a:r>
              <a:rPr sz="850" spc="-35" dirty="0">
                <a:latin typeface="Times New Roman"/>
                <a:cs typeface="Times New Roman"/>
              </a:rPr>
              <a:t>25</a:t>
            </a:r>
            <a:r>
              <a:rPr sz="850" spc="-40" dirty="0">
                <a:latin typeface="Times New Roman"/>
                <a:cs typeface="Times New Roman"/>
              </a:rPr>
              <a:t>0</a:t>
            </a:r>
            <a:r>
              <a:rPr sz="850" spc="10" dirty="0">
                <a:latin typeface="Times New Roman"/>
                <a:cs typeface="Times New Roman"/>
              </a:rPr>
              <a:t>.</a:t>
            </a:r>
            <a:r>
              <a:rPr sz="850" spc="-5" dirty="0">
                <a:latin typeface="Times New Roman"/>
                <a:cs typeface="Times New Roman"/>
              </a:rPr>
              <a:t>0</a:t>
            </a:r>
            <a:endParaRPr sz="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50" spc="-35" dirty="0">
                <a:solidFill>
                  <a:srgbClr val="7F7F7F"/>
                </a:solidFill>
                <a:latin typeface="Times New Roman"/>
                <a:cs typeface="Times New Roman"/>
              </a:rPr>
              <a:t>25</a:t>
            </a:r>
            <a:r>
              <a:rPr sz="850" spc="-40" dirty="0">
                <a:solidFill>
                  <a:srgbClr val="7F7F7F"/>
                </a:solidFill>
                <a:latin typeface="Times New Roman"/>
                <a:cs typeface="Times New Roman"/>
              </a:rPr>
              <a:t>0</a:t>
            </a:r>
            <a:r>
              <a:rPr sz="850" spc="10" dirty="0">
                <a:solidFill>
                  <a:srgbClr val="7F7F7F"/>
                </a:solidFill>
                <a:latin typeface="Times New Roman"/>
                <a:cs typeface="Times New Roman"/>
              </a:rPr>
              <a:t>.</a:t>
            </a:r>
            <a:r>
              <a:rPr sz="850" spc="-5" dirty="0">
                <a:solidFill>
                  <a:srgbClr val="7F7F7F"/>
                </a:solidFill>
                <a:latin typeface="Times New Roman"/>
                <a:cs typeface="Times New Roman"/>
              </a:rPr>
              <a:t>0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648206" y="3614928"/>
            <a:ext cx="1499870" cy="150495"/>
          </a:xfrm>
          <a:prstGeom prst="rect">
            <a:avLst/>
          </a:prstGeom>
          <a:solidFill>
            <a:srgbClr val="FFD965"/>
          </a:solidFill>
        </p:spPr>
        <p:txBody>
          <a:bodyPr vert="horz" wrap="square" lIns="0" tIns="9525" rIns="0" bIns="0" rtlCol="0">
            <a:spAutoFit/>
          </a:bodyPr>
          <a:lstStyle/>
          <a:p>
            <a:pPr marL="78105">
              <a:lnSpc>
                <a:spcPct val="100000"/>
              </a:lnSpc>
              <a:spcBef>
                <a:spcPts val="75"/>
              </a:spcBef>
            </a:pPr>
            <a:r>
              <a:rPr sz="850" spc="-70" dirty="0">
                <a:latin typeface="Times New Roman"/>
                <a:cs typeface="Times New Roman"/>
              </a:rPr>
              <a:t>"</a:t>
            </a:r>
            <a:r>
              <a:rPr sz="850" spc="-25" dirty="0">
                <a:latin typeface="Times New Roman"/>
                <a:cs typeface="Times New Roman"/>
              </a:rPr>
              <a:t>F</a:t>
            </a:r>
            <a:r>
              <a:rPr sz="850" spc="-10" dirty="0">
                <a:latin typeface="Times New Roman"/>
                <a:cs typeface="Times New Roman"/>
              </a:rPr>
              <a:t>r</a:t>
            </a:r>
            <a:r>
              <a:rPr sz="850" spc="15" dirty="0">
                <a:latin typeface="Times New Roman"/>
                <a:cs typeface="Times New Roman"/>
              </a:rPr>
              <a:t>ee</a:t>
            </a:r>
            <a:r>
              <a:rPr sz="850" spc="-5" dirty="0">
                <a:latin typeface="Times New Roman"/>
                <a:cs typeface="Times New Roman"/>
              </a:rPr>
              <a:t>"</a:t>
            </a:r>
            <a:r>
              <a:rPr sz="850" spc="-55" dirty="0">
                <a:latin typeface="Times New Roman"/>
                <a:cs typeface="Times New Roman"/>
              </a:rPr>
              <a:t> </a:t>
            </a:r>
            <a:r>
              <a:rPr sz="850" spc="-35" dirty="0">
                <a:latin typeface="Times New Roman"/>
                <a:cs typeface="Times New Roman"/>
              </a:rPr>
              <a:t>p</a:t>
            </a:r>
            <a:r>
              <a:rPr sz="850" spc="-5" dirty="0">
                <a:latin typeface="Times New Roman"/>
                <a:cs typeface="Times New Roman"/>
              </a:rPr>
              <a:t>r</a:t>
            </a:r>
            <a:r>
              <a:rPr sz="850" spc="-40" dirty="0">
                <a:latin typeface="Times New Roman"/>
                <a:cs typeface="Times New Roman"/>
              </a:rPr>
              <a:t>o</a:t>
            </a:r>
            <a:r>
              <a:rPr sz="850" spc="-35" dirty="0">
                <a:latin typeface="Times New Roman"/>
                <a:cs typeface="Times New Roman"/>
              </a:rPr>
              <a:t>d</a:t>
            </a:r>
            <a:r>
              <a:rPr sz="850" spc="-40" dirty="0">
                <a:latin typeface="Times New Roman"/>
                <a:cs typeface="Times New Roman"/>
              </a:rPr>
              <a:t>u</a:t>
            </a:r>
            <a:r>
              <a:rPr sz="850" spc="15" dirty="0">
                <a:latin typeface="Times New Roman"/>
                <a:cs typeface="Times New Roman"/>
              </a:rPr>
              <a:t>c</a:t>
            </a:r>
            <a:r>
              <a:rPr sz="850" spc="-15" dirty="0">
                <a:latin typeface="Times New Roman"/>
                <a:cs typeface="Times New Roman"/>
              </a:rPr>
              <a:t>t</a:t>
            </a:r>
            <a:r>
              <a:rPr sz="850" spc="-5" dirty="0">
                <a:latin typeface="Times New Roman"/>
                <a:cs typeface="Times New Roman"/>
              </a:rPr>
              <a:t>s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649220" y="3740293"/>
            <a:ext cx="803275" cy="312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64769">
              <a:lnSpc>
                <a:spcPct val="110600"/>
              </a:lnSpc>
              <a:spcBef>
                <a:spcPts val="100"/>
              </a:spcBef>
            </a:pPr>
            <a:r>
              <a:rPr sz="850" spc="25" dirty="0">
                <a:latin typeface="Times New Roman"/>
                <a:cs typeface="Times New Roman"/>
              </a:rPr>
              <a:t>P</a:t>
            </a:r>
            <a:r>
              <a:rPr sz="850" spc="-5" dirty="0">
                <a:latin typeface="Times New Roman"/>
                <a:cs typeface="Times New Roman"/>
              </a:rPr>
              <a:t>r</a:t>
            </a:r>
            <a:r>
              <a:rPr sz="850" spc="-35" dirty="0">
                <a:latin typeface="Times New Roman"/>
                <a:cs typeface="Times New Roman"/>
              </a:rPr>
              <a:t>o</a:t>
            </a:r>
            <a:r>
              <a:rPr sz="850" spc="-40" dirty="0">
                <a:latin typeface="Times New Roman"/>
                <a:cs typeface="Times New Roman"/>
              </a:rPr>
              <a:t>v</a:t>
            </a:r>
            <a:r>
              <a:rPr sz="850" spc="-75" dirty="0">
                <a:latin typeface="Times New Roman"/>
                <a:cs typeface="Times New Roman"/>
              </a:rPr>
              <a:t>i</a:t>
            </a:r>
            <a:r>
              <a:rPr sz="850" spc="5" dirty="0">
                <a:latin typeface="Times New Roman"/>
                <a:cs typeface="Times New Roman"/>
              </a:rPr>
              <a:t>s</a:t>
            </a:r>
            <a:r>
              <a:rPr sz="850" spc="-75" dirty="0">
                <a:latin typeface="Times New Roman"/>
                <a:cs typeface="Times New Roman"/>
              </a:rPr>
              <a:t>i</a:t>
            </a:r>
            <a:r>
              <a:rPr sz="850" spc="-40" dirty="0">
                <a:latin typeface="Times New Roman"/>
                <a:cs typeface="Times New Roman"/>
              </a:rPr>
              <a:t>o</a:t>
            </a:r>
            <a:r>
              <a:rPr sz="850" spc="-5" dirty="0">
                <a:latin typeface="Times New Roman"/>
                <a:cs typeface="Times New Roman"/>
              </a:rPr>
              <a:t>n</a:t>
            </a:r>
            <a:r>
              <a:rPr sz="850" spc="-20" dirty="0">
                <a:latin typeface="Times New Roman"/>
                <a:cs typeface="Times New Roman"/>
              </a:rPr>
              <a:t> </a:t>
            </a:r>
            <a:r>
              <a:rPr sz="850" spc="-35" dirty="0">
                <a:latin typeface="Times New Roman"/>
                <a:cs typeface="Times New Roman"/>
              </a:rPr>
              <a:t>o</a:t>
            </a:r>
            <a:r>
              <a:rPr sz="850" spc="-5" dirty="0">
                <a:latin typeface="Times New Roman"/>
                <a:cs typeface="Times New Roman"/>
              </a:rPr>
              <a:t>f</a:t>
            </a:r>
            <a:r>
              <a:rPr sz="850" spc="10" dirty="0">
                <a:latin typeface="Times New Roman"/>
                <a:cs typeface="Times New Roman"/>
              </a:rPr>
              <a:t> </a:t>
            </a:r>
            <a:r>
              <a:rPr sz="850" spc="5" dirty="0">
                <a:latin typeface="Times New Roman"/>
                <a:cs typeface="Times New Roman"/>
              </a:rPr>
              <a:t>O</a:t>
            </a:r>
            <a:r>
              <a:rPr sz="850" spc="25" dirty="0">
                <a:latin typeface="Times New Roman"/>
                <a:cs typeface="Times New Roman"/>
              </a:rPr>
              <a:t>P</a:t>
            </a:r>
            <a:r>
              <a:rPr sz="850" spc="-5" dirty="0">
                <a:latin typeface="Times New Roman"/>
                <a:cs typeface="Times New Roman"/>
              </a:rPr>
              <a:t>s  </a:t>
            </a:r>
            <a:r>
              <a:rPr sz="850" spc="-15" dirty="0">
                <a:latin typeface="Times New Roman"/>
                <a:cs typeface="Times New Roman"/>
              </a:rPr>
              <a:t>Value-added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3140964" y="1743455"/>
            <a:ext cx="893444" cy="21590"/>
          </a:xfrm>
          <a:custGeom>
            <a:avLst/>
            <a:gdLst/>
            <a:ahLst/>
            <a:cxnLst/>
            <a:rect l="l" t="t" r="r" b="b"/>
            <a:pathLst>
              <a:path w="893445" h="21589">
                <a:moveTo>
                  <a:pt x="893063" y="21336"/>
                </a:moveTo>
                <a:lnTo>
                  <a:pt x="893063" y="0"/>
                </a:lnTo>
                <a:lnTo>
                  <a:pt x="0" y="0"/>
                </a:lnTo>
                <a:lnTo>
                  <a:pt x="0" y="21336"/>
                </a:lnTo>
                <a:lnTo>
                  <a:pt x="893063" y="2133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4355591" y="1743455"/>
            <a:ext cx="892810" cy="21590"/>
          </a:xfrm>
          <a:custGeom>
            <a:avLst/>
            <a:gdLst/>
            <a:ahLst/>
            <a:cxnLst/>
            <a:rect l="l" t="t" r="r" b="b"/>
            <a:pathLst>
              <a:path w="892810" h="21589">
                <a:moveTo>
                  <a:pt x="892301" y="21336"/>
                </a:moveTo>
                <a:lnTo>
                  <a:pt x="892301" y="0"/>
                </a:lnTo>
                <a:lnTo>
                  <a:pt x="0" y="0"/>
                </a:lnTo>
                <a:lnTo>
                  <a:pt x="0" y="21336"/>
                </a:lnTo>
                <a:lnTo>
                  <a:pt x="892301" y="2133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569458" y="1743455"/>
            <a:ext cx="893444" cy="21590"/>
          </a:xfrm>
          <a:custGeom>
            <a:avLst/>
            <a:gdLst/>
            <a:ahLst/>
            <a:cxnLst/>
            <a:rect l="l" t="t" r="r" b="b"/>
            <a:pathLst>
              <a:path w="893445" h="21589">
                <a:moveTo>
                  <a:pt x="893063" y="21336"/>
                </a:moveTo>
                <a:lnTo>
                  <a:pt x="893063" y="0"/>
                </a:lnTo>
                <a:lnTo>
                  <a:pt x="0" y="0"/>
                </a:lnTo>
                <a:lnTo>
                  <a:pt x="0" y="21336"/>
                </a:lnTo>
                <a:lnTo>
                  <a:pt x="893063" y="2133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6" name="object 36"/>
          <p:cNvGrpSpPr/>
          <p:nvPr/>
        </p:nvGrpSpPr>
        <p:grpSpPr>
          <a:xfrm>
            <a:off x="1640204" y="2042922"/>
            <a:ext cx="8255" cy="2007870"/>
            <a:chOff x="1640204" y="2042922"/>
            <a:chExt cx="8255" cy="2007870"/>
          </a:xfrm>
        </p:grpSpPr>
        <p:sp>
          <p:nvSpPr>
            <p:cNvPr id="37" name="object 37"/>
            <p:cNvSpPr/>
            <p:nvPr/>
          </p:nvSpPr>
          <p:spPr>
            <a:xfrm>
              <a:off x="1640585" y="2042922"/>
              <a:ext cx="0" cy="2007235"/>
            </a:xfrm>
            <a:custGeom>
              <a:avLst/>
              <a:gdLst/>
              <a:ahLst/>
              <a:cxnLst/>
              <a:rect l="l" t="t" r="r" b="b"/>
              <a:pathLst>
                <a:path h="2007235">
                  <a:moveTo>
                    <a:pt x="0" y="0"/>
                  </a:moveTo>
                  <a:lnTo>
                    <a:pt x="0" y="2007108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1640585" y="2042922"/>
              <a:ext cx="7620" cy="2007870"/>
            </a:xfrm>
            <a:custGeom>
              <a:avLst/>
              <a:gdLst/>
              <a:ahLst/>
              <a:cxnLst/>
              <a:rect l="l" t="t" r="r" b="b"/>
              <a:pathLst>
                <a:path w="7619" h="2007870">
                  <a:moveTo>
                    <a:pt x="7620" y="2007870"/>
                  </a:moveTo>
                  <a:lnTo>
                    <a:pt x="7620" y="0"/>
                  </a:lnTo>
                  <a:lnTo>
                    <a:pt x="0" y="0"/>
                  </a:lnTo>
                  <a:lnTo>
                    <a:pt x="0" y="2007870"/>
                  </a:lnTo>
                  <a:lnTo>
                    <a:pt x="7620" y="20078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9" name="object 39"/>
          <p:cNvGrpSpPr/>
          <p:nvPr/>
        </p:nvGrpSpPr>
        <p:grpSpPr>
          <a:xfrm>
            <a:off x="5569458" y="2042541"/>
            <a:ext cx="893444" cy="2008505"/>
            <a:chOff x="5569458" y="2042541"/>
            <a:chExt cx="893444" cy="2008505"/>
          </a:xfrm>
        </p:grpSpPr>
        <p:sp>
          <p:nvSpPr>
            <p:cNvPr id="40" name="object 40"/>
            <p:cNvSpPr/>
            <p:nvPr/>
          </p:nvSpPr>
          <p:spPr>
            <a:xfrm>
              <a:off x="5569458" y="2042922"/>
              <a:ext cx="893444" cy="0"/>
            </a:xfrm>
            <a:custGeom>
              <a:avLst/>
              <a:gdLst/>
              <a:ahLst/>
              <a:cxnLst/>
              <a:rect l="l" t="t" r="r" b="b"/>
              <a:pathLst>
                <a:path w="893445">
                  <a:moveTo>
                    <a:pt x="0" y="0"/>
                  </a:moveTo>
                  <a:lnTo>
                    <a:pt x="893063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5569458" y="2042922"/>
              <a:ext cx="893444" cy="7620"/>
            </a:xfrm>
            <a:custGeom>
              <a:avLst/>
              <a:gdLst/>
              <a:ahLst/>
              <a:cxnLst/>
              <a:rect l="l" t="t" r="r" b="b"/>
              <a:pathLst>
                <a:path w="893445" h="7619">
                  <a:moveTo>
                    <a:pt x="893063" y="7619"/>
                  </a:moveTo>
                  <a:lnTo>
                    <a:pt x="893063" y="0"/>
                  </a:lnTo>
                  <a:lnTo>
                    <a:pt x="0" y="0"/>
                  </a:lnTo>
                  <a:lnTo>
                    <a:pt x="0" y="7619"/>
                  </a:lnTo>
                  <a:lnTo>
                    <a:pt x="893063" y="761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5569458" y="3899916"/>
              <a:ext cx="893444" cy="0"/>
            </a:xfrm>
            <a:custGeom>
              <a:avLst/>
              <a:gdLst/>
              <a:ahLst/>
              <a:cxnLst/>
              <a:rect l="l" t="t" r="r" b="b"/>
              <a:pathLst>
                <a:path w="893445">
                  <a:moveTo>
                    <a:pt x="0" y="0"/>
                  </a:moveTo>
                  <a:lnTo>
                    <a:pt x="893063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5569458" y="3900677"/>
              <a:ext cx="893444" cy="6985"/>
            </a:xfrm>
            <a:custGeom>
              <a:avLst/>
              <a:gdLst/>
              <a:ahLst/>
              <a:cxnLst/>
              <a:rect l="l" t="t" r="r" b="b"/>
              <a:pathLst>
                <a:path w="893445" h="6985">
                  <a:moveTo>
                    <a:pt x="893063" y="6857"/>
                  </a:moveTo>
                  <a:lnTo>
                    <a:pt x="893063" y="0"/>
                  </a:lnTo>
                  <a:lnTo>
                    <a:pt x="0" y="0"/>
                  </a:lnTo>
                  <a:lnTo>
                    <a:pt x="0" y="6857"/>
                  </a:lnTo>
                  <a:lnTo>
                    <a:pt x="893063" y="685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5926836" y="2049780"/>
              <a:ext cx="0" cy="2000250"/>
            </a:xfrm>
            <a:custGeom>
              <a:avLst/>
              <a:gdLst/>
              <a:ahLst/>
              <a:cxnLst/>
              <a:rect l="l" t="t" r="r" b="b"/>
              <a:pathLst>
                <a:path h="2000250">
                  <a:moveTo>
                    <a:pt x="0" y="0"/>
                  </a:moveTo>
                  <a:lnTo>
                    <a:pt x="0" y="200025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5926836" y="2050542"/>
              <a:ext cx="6985" cy="2000250"/>
            </a:xfrm>
            <a:custGeom>
              <a:avLst/>
              <a:gdLst/>
              <a:ahLst/>
              <a:cxnLst/>
              <a:rect l="l" t="t" r="r" b="b"/>
              <a:pathLst>
                <a:path w="6985" h="2000250">
                  <a:moveTo>
                    <a:pt x="6858" y="2000250"/>
                  </a:moveTo>
                  <a:lnTo>
                    <a:pt x="6858" y="0"/>
                  </a:lnTo>
                  <a:lnTo>
                    <a:pt x="0" y="0"/>
                  </a:lnTo>
                  <a:lnTo>
                    <a:pt x="0" y="2000250"/>
                  </a:lnTo>
                  <a:lnTo>
                    <a:pt x="6858" y="200025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46" name="object 46"/>
          <p:cNvGraphicFramePr>
            <a:graphicFrameLocks noGrp="1"/>
          </p:cNvGraphicFramePr>
          <p:nvPr/>
        </p:nvGraphicFramePr>
        <p:xfrm>
          <a:off x="4350829" y="2042541"/>
          <a:ext cx="897255" cy="20085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13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21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92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9525" algn="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850" spc="-20" dirty="0">
                          <a:latin typeface="Times New Roman"/>
                          <a:cs typeface="Times New Roman"/>
                        </a:rPr>
                        <a:t>512.5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287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9525" algn="r">
                        <a:lnSpc>
                          <a:spcPts val="1019"/>
                        </a:lnSpc>
                      </a:pPr>
                      <a:r>
                        <a:rPr sz="850" spc="-20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250.0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287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9525" algn="r">
                        <a:lnSpc>
                          <a:spcPts val="1015"/>
                        </a:lnSpc>
                      </a:pPr>
                      <a:r>
                        <a:rPr sz="850" spc="-20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25.0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287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9525" algn="r">
                        <a:lnSpc>
                          <a:spcPts val="1019"/>
                        </a:lnSpc>
                      </a:pPr>
                      <a:r>
                        <a:rPr sz="850" spc="-20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150.0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287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9525" algn="r">
                        <a:lnSpc>
                          <a:spcPts val="1015"/>
                        </a:lnSpc>
                      </a:pPr>
                      <a:r>
                        <a:rPr sz="850" spc="-20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60.0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287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9525" algn="r">
                        <a:lnSpc>
                          <a:spcPts val="1019"/>
                        </a:lnSpc>
                      </a:pPr>
                      <a:r>
                        <a:rPr sz="850" spc="-20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15.0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575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9525" algn="r">
                        <a:lnSpc>
                          <a:spcPts val="1015"/>
                        </a:lnSpc>
                      </a:pPr>
                      <a:r>
                        <a:rPr sz="850" spc="-20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12.5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738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R="5715" algn="r">
                        <a:lnSpc>
                          <a:spcPct val="100000"/>
                        </a:lnSpc>
                      </a:pPr>
                      <a:r>
                        <a:rPr sz="850" spc="-20" dirty="0">
                          <a:latin typeface="Times New Roman"/>
                          <a:cs typeface="Times New Roman"/>
                        </a:rPr>
                        <a:t>12.5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3810" marB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0242">
                <a:tc>
                  <a:txBody>
                    <a:bodyPr/>
                    <a:lstStyle/>
                    <a:p>
                      <a:pPr marR="6350" algn="r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sz="850" spc="-20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12.5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71120" marB="0"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47256">
                <a:tc>
                  <a:txBody>
                    <a:bodyPr/>
                    <a:lstStyle/>
                    <a:p>
                      <a:pPr marR="6350" algn="r">
                        <a:lnSpc>
                          <a:spcPts val="1010"/>
                        </a:lnSpc>
                        <a:spcBef>
                          <a:spcPts val="50"/>
                        </a:spcBef>
                      </a:pPr>
                      <a:r>
                        <a:rPr sz="850" spc="-20" dirty="0">
                          <a:latin typeface="Times New Roman"/>
                          <a:cs typeface="Times New Roman"/>
                        </a:rPr>
                        <a:t>500.0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47" name="object 47"/>
          <p:cNvSpPr txBox="1"/>
          <p:nvPr/>
        </p:nvSpPr>
        <p:spPr>
          <a:xfrm>
            <a:off x="5721404" y="3898232"/>
            <a:ext cx="208279" cy="1543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50" spc="-35" dirty="0">
                <a:latin typeface="Times New Roman"/>
                <a:cs typeface="Times New Roman"/>
              </a:rPr>
              <a:t>2</a:t>
            </a:r>
            <a:r>
              <a:rPr sz="850" spc="-40" dirty="0">
                <a:latin typeface="Times New Roman"/>
                <a:cs typeface="Times New Roman"/>
              </a:rPr>
              <a:t>5</a:t>
            </a:r>
            <a:r>
              <a:rPr sz="850" spc="10" dirty="0">
                <a:latin typeface="Times New Roman"/>
                <a:cs typeface="Times New Roman"/>
              </a:rPr>
              <a:t>.</a:t>
            </a:r>
            <a:r>
              <a:rPr sz="850" spc="-5" dirty="0">
                <a:latin typeface="Times New Roman"/>
                <a:cs typeface="Times New Roman"/>
              </a:rPr>
              <a:t>0</a:t>
            </a:r>
            <a:endParaRPr sz="850">
              <a:latin typeface="Times New Roman"/>
              <a:cs typeface="Times New Roman"/>
            </a:endParaRPr>
          </a:p>
        </p:txBody>
      </p:sp>
      <p:grpSp>
        <p:nvGrpSpPr>
          <p:cNvPr id="48" name="object 48"/>
          <p:cNvGrpSpPr/>
          <p:nvPr/>
        </p:nvGrpSpPr>
        <p:grpSpPr>
          <a:xfrm>
            <a:off x="5569458" y="4328540"/>
            <a:ext cx="893444" cy="436245"/>
            <a:chOff x="5569458" y="4328540"/>
            <a:chExt cx="893444" cy="436245"/>
          </a:xfrm>
        </p:grpSpPr>
        <p:sp>
          <p:nvSpPr>
            <p:cNvPr id="49" name="object 49"/>
            <p:cNvSpPr/>
            <p:nvPr/>
          </p:nvSpPr>
          <p:spPr>
            <a:xfrm>
              <a:off x="5569458" y="4328921"/>
              <a:ext cx="893444" cy="0"/>
            </a:xfrm>
            <a:custGeom>
              <a:avLst/>
              <a:gdLst/>
              <a:ahLst/>
              <a:cxnLst/>
              <a:rect l="l" t="t" r="r" b="b"/>
              <a:pathLst>
                <a:path w="893445">
                  <a:moveTo>
                    <a:pt x="0" y="0"/>
                  </a:moveTo>
                  <a:lnTo>
                    <a:pt x="893063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5569458" y="4328921"/>
              <a:ext cx="893444" cy="7620"/>
            </a:xfrm>
            <a:custGeom>
              <a:avLst/>
              <a:gdLst/>
              <a:ahLst/>
              <a:cxnLst/>
              <a:rect l="l" t="t" r="r" b="b"/>
              <a:pathLst>
                <a:path w="893445" h="7620">
                  <a:moveTo>
                    <a:pt x="893063" y="7619"/>
                  </a:moveTo>
                  <a:lnTo>
                    <a:pt x="893063" y="0"/>
                  </a:lnTo>
                  <a:lnTo>
                    <a:pt x="0" y="0"/>
                  </a:lnTo>
                  <a:lnTo>
                    <a:pt x="0" y="7619"/>
                  </a:lnTo>
                  <a:lnTo>
                    <a:pt x="893063" y="761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5569458" y="4614671"/>
              <a:ext cx="893444" cy="0"/>
            </a:xfrm>
            <a:custGeom>
              <a:avLst/>
              <a:gdLst/>
              <a:ahLst/>
              <a:cxnLst/>
              <a:rect l="l" t="t" r="r" b="b"/>
              <a:pathLst>
                <a:path w="893445">
                  <a:moveTo>
                    <a:pt x="0" y="0"/>
                  </a:moveTo>
                  <a:lnTo>
                    <a:pt x="893063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5569458" y="4614671"/>
              <a:ext cx="893444" cy="7620"/>
            </a:xfrm>
            <a:custGeom>
              <a:avLst/>
              <a:gdLst/>
              <a:ahLst/>
              <a:cxnLst/>
              <a:rect l="l" t="t" r="r" b="b"/>
              <a:pathLst>
                <a:path w="893445" h="7620">
                  <a:moveTo>
                    <a:pt x="893063" y="7619"/>
                  </a:moveTo>
                  <a:lnTo>
                    <a:pt x="893063" y="0"/>
                  </a:lnTo>
                  <a:lnTo>
                    <a:pt x="0" y="0"/>
                  </a:lnTo>
                  <a:lnTo>
                    <a:pt x="0" y="7619"/>
                  </a:lnTo>
                  <a:lnTo>
                    <a:pt x="893063" y="761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5926836" y="4335779"/>
              <a:ext cx="0" cy="429259"/>
            </a:xfrm>
            <a:custGeom>
              <a:avLst/>
              <a:gdLst/>
              <a:ahLst/>
              <a:cxnLst/>
              <a:rect l="l" t="t" r="r" b="b"/>
              <a:pathLst>
                <a:path h="429260">
                  <a:moveTo>
                    <a:pt x="0" y="0"/>
                  </a:moveTo>
                  <a:lnTo>
                    <a:pt x="0" y="429006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5926836" y="4336541"/>
              <a:ext cx="6985" cy="428625"/>
            </a:xfrm>
            <a:custGeom>
              <a:avLst/>
              <a:gdLst/>
              <a:ahLst/>
              <a:cxnLst/>
              <a:rect l="l" t="t" r="r" b="b"/>
              <a:pathLst>
                <a:path w="6985" h="428625">
                  <a:moveTo>
                    <a:pt x="6858" y="428243"/>
                  </a:moveTo>
                  <a:lnTo>
                    <a:pt x="6858" y="0"/>
                  </a:lnTo>
                  <a:lnTo>
                    <a:pt x="0" y="0"/>
                  </a:lnTo>
                  <a:lnTo>
                    <a:pt x="0" y="428243"/>
                  </a:lnTo>
                  <a:lnTo>
                    <a:pt x="6858" y="428243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5" name="object 55"/>
          <p:cNvGrpSpPr/>
          <p:nvPr/>
        </p:nvGrpSpPr>
        <p:grpSpPr>
          <a:xfrm>
            <a:off x="4354829" y="5042534"/>
            <a:ext cx="893444" cy="723265"/>
            <a:chOff x="4354829" y="5042534"/>
            <a:chExt cx="893444" cy="723265"/>
          </a:xfrm>
        </p:grpSpPr>
        <p:sp>
          <p:nvSpPr>
            <p:cNvPr id="56" name="object 56"/>
            <p:cNvSpPr/>
            <p:nvPr/>
          </p:nvSpPr>
          <p:spPr>
            <a:xfrm>
              <a:off x="4354829" y="5042915"/>
              <a:ext cx="893444" cy="0"/>
            </a:xfrm>
            <a:custGeom>
              <a:avLst/>
              <a:gdLst/>
              <a:ahLst/>
              <a:cxnLst/>
              <a:rect l="l" t="t" r="r" b="b"/>
              <a:pathLst>
                <a:path w="893445">
                  <a:moveTo>
                    <a:pt x="0" y="0"/>
                  </a:moveTo>
                  <a:lnTo>
                    <a:pt x="893063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4355591" y="5043677"/>
              <a:ext cx="892810" cy="6985"/>
            </a:xfrm>
            <a:custGeom>
              <a:avLst/>
              <a:gdLst/>
              <a:ahLst/>
              <a:cxnLst/>
              <a:rect l="l" t="t" r="r" b="b"/>
              <a:pathLst>
                <a:path w="892810" h="6985">
                  <a:moveTo>
                    <a:pt x="892301" y="6858"/>
                  </a:moveTo>
                  <a:lnTo>
                    <a:pt x="892301" y="0"/>
                  </a:lnTo>
                  <a:lnTo>
                    <a:pt x="0" y="0"/>
                  </a:lnTo>
                  <a:lnTo>
                    <a:pt x="0" y="6858"/>
                  </a:lnTo>
                  <a:lnTo>
                    <a:pt x="892301" y="6858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4354829" y="5614415"/>
              <a:ext cx="893444" cy="0"/>
            </a:xfrm>
            <a:custGeom>
              <a:avLst/>
              <a:gdLst/>
              <a:ahLst/>
              <a:cxnLst/>
              <a:rect l="l" t="t" r="r" b="b"/>
              <a:pathLst>
                <a:path w="893445">
                  <a:moveTo>
                    <a:pt x="0" y="0"/>
                  </a:moveTo>
                  <a:lnTo>
                    <a:pt x="893063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4355591" y="5615177"/>
              <a:ext cx="892810" cy="6985"/>
            </a:xfrm>
            <a:custGeom>
              <a:avLst/>
              <a:gdLst/>
              <a:ahLst/>
              <a:cxnLst/>
              <a:rect l="l" t="t" r="r" b="b"/>
              <a:pathLst>
                <a:path w="892810" h="6985">
                  <a:moveTo>
                    <a:pt x="892301" y="6858"/>
                  </a:moveTo>
                  <a:lnTo>
                    <a:pt x="892301" y="0"/>
                  </a:lnTo>
                  <a:lnTo>
                    <a:pt x="0" y="0"/>
                  </a:lnTo>
                  <a:lnTo>
                    <a:pt x="0" y="6858"/>
                  </a:lnTo>
                  <a:lnTo>
                    <a:pt x="892301" y="6858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4712207" y="5050535"/>
              <a:ext cx="0" cy="714375"/>
            </a:xfrm>
            <a:custGeom>
              <a:avLst/>
              <a:gdLst/>
              <a:ahLst/>
              <a:cxnLst/>
              <a:rect l="l" t="t" r="r" b="b"/>
              <a:pathLst>
                <a:path h="714375">
                  <a:moveTo>
                    <a:pt x="0" y="0"/>
                  </a:moveTo>
                  <a:lnTo>
                    <a:pt x="0" y="713994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4712207" y="5050535"/>
              <a:ext cx="7620" cy="715010"/>
            </a:xfrm>
            <a:custGeom>
              <a:avLst/>
              <a:gdLst/>
              <a:ahLst/>
              <a:cxnLst/>
              <a:rect l="l" t="t" r="r" b="b"/>
              <a:pathLst>
                <a:path w="7620" h="715010">
                  <a:moveTo>
                    <a:pt x="7620" y="714756"/>
                  </a:moveTo>
                  <a:lnTo>
                    <a:pt x="7620" y="0"/>
                  </a:lnTo>
                  <a:lnTo>
                    <a:pt x="0" y="0"/>
                  </a:lnTo>
                  <a:lnTo>
                    <a:pt x="0" y="714756"/>
                  </a:lnTo>
                  <a:lnTo>
                    <a:pt x="7620" y="71475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62" name="object 62"/>
          <p:cNvGrpSpPr/>
          <p:nvPr/>
        </p:nvGrpSpPr>
        <p:grpSpPr>
          <a:xfrm>
            <a:off x="5569458" y="5042534"/>
            <a:ext cx="893444" cy="723265"/>
            <a:chOff x="5569458" y="5042534"/>
            <a:chExt cx="893444" cy="723265"/>
          </a:xfrm>
        </p:grpSpPr>
        <p:sp>
          <p:nvSpPr>
            <p:cNvPr id="63" name="object 63"/>
            <p:cNvSpPr/>
            <p:nvPr/>
          </p:nvSpPr>
          <p:spPr>
            <a:xfrm>
              <a:off x="5569458" y="5042915"/>
              <a:ext cx="893444" cy="0"/>
            </a:xfrm>
            <a:custGeom>
              <a:avLst/>
              <a:gdLst/>
              <a:ahLst/>
              <a:cxnLst/>
              <a:rect l="l" t="t" r="r" b="b"/>
              <a:pathLst>
                <a:path w="893445">
                  <a:moveTo>
                    <a:pt x="0" y="0"/>
                  </a:moveTo>
                  <a:lnTo>
                    <a:pt x="893063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5569458" y="5043677"/>
              <a:ext cx="893444" cy="6985"/>
            </a:xfrm>
            <a:custGeom>
              <a:avLst/>
              <a:gdLst/>
              <a:ahLst/>
              <a:cxnLst/>
              <a:rect l="l" t="t" r="r" b="b"/>
              <a:pathLst>
                <a:path w="893445" h="6985">
                  <a:moveTo>
                    <a:pt x="893063" y="6858"/>
                  </a:moveTo>
                  <a:lnTo>
                    <a:pt x="893063" y="0"/>
                  </a:lnTo>
                  <a:lnTo>
                    <a:pt x="0" y="0"/>
                  </a:lnTo>
                  <a:lnTo>
                    <a:pt x="0" y="6858"/>
                  </a:lnTo>
                  <a:lnTo>
                    <a:pt x="893063" y="6858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5569458" y="5614415"/>
              <a:ext cx="893444" cy="0"/>
            </a:xfrm>
            <a:custGeom>
              <a:avLst/>
              <a:gdLst/>
              <a:ahLst/>
              <a:cxnLst/>
              <a:rect l="l" t="t" r="r" b="b"/>
              <a:pathLst>
                <a:path w="893445">
                  <a:moveTo>
                    <a:pt x="0" y="0"/>
                  </a:moveTo>
                  <a:lnTo>
                    <a:pt x="893063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5569458" y="5615177"/>
              <a:ext cx="893444" cy="6985"/>
            </a:xfrm>
            <a:custGeom>
              <a:avLst/>
              <a:gdLst/>
              <a:ahLst/>
              <a:cxnLst/>
              <a:rect l="l" t="t" r="r" b="b"/>
              <a:pathLst>
                <a:path w="893445" h="6985">
                  <a:moveTo>
                    <a:pt x="893063" y="6858"/>
                  </a:moveTo>
                  <a:lnTo>
                    <a:pt x="893063" y="0"/>
                  </a:lnTo>
                  <a:lnTo>
                    <a:pt x="0" y="0"/>
                  </a:lnTo>
                  <a:lnTo>
                    <a:pt x="0" y="6858"/>
                  </a:lnTo>
                  <a:lnTo>
                    <a:pt x="893063" y="6858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5926836" y="5050535"/>
              <a:ext cx="0" cy="714375"/>
            </a:xfrm>
            <a:custGeom>
              <a:avLst/>
              <a:gdLst/>
              <a:ahLst/>
              <a:cxnLst/>
              <a:rect l="l" t="t" r="r" b="b"/>
              <a:pathLst>
                <a:path h="714375">
                  <a:moveTo>
                    <a:pt x="0" y="0"/>
                  </a:moveTo>
                  <a:lnTo>
                    <a:pt x="0" y="713994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5926836" y="5050535"/>
              <a:ext cx="6985" cy="715010"/>
            </a:xfrm>
            <a:custGeom>
              <a:avLst/>
              <a:gdLst/>
              <a:ahLst/>
              <a:cxnLst/>
              <a:rect l="l" t="t" r="r" b="b"/>
              <a:pathLst>
                <a:path w="6985" h="715010">
                  <a:moveTo>
                    <a:pt x="6858" y="714756"/>
                  </a:moveTo>
                  <a:lnTo>
                    <a:pt x="6858" y="0"/>
                  </a:lnTo>
                  <a:lnTo>
                    <a:pt x="0" y="0"/>
                  </a:lnTo>
                  <a:lnTo>
                    <a:pt x="0" y="714756"/>
                  </a:lnTo>
                  <a:lnTo>
                    <a:pt x="6858" y="71475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69" name="object 69"/>
          <p:cNvGrpSpPr/>
          <p:nvPr/>
        </p:nvGrpSpPr>
        <p:grpSpPr>
          <a:xfrm>
            <a:off x="5569458" y="6043040"/>
            <a:ext cx="893444" cy="1007744"/>
            <a:chOff x="5569458" y="6043040"/>
            <a:chExt cx="893444" cy="1007744"/>
          </a:xfrm>
        </p:grpSpPr>
        <p:sp>
          <p:nvSpPr>
            <p:cNvPr id="70" name="object 70"/>
            <p:cNvSpPr/>
            <p:nvPr/>
          </p:nvSpPr>
          <p:spPr>
            <a:xfrm>
              <a:off x="5569458" y="6043421"/>
              <a:ext cx="893444" cy="0"/>
            </a:xfrm>
            <a:custGeom>
              <a:avLst/>
              <a:gdLst/>
              <a:ahLst/>
              <a:cxnLst/>
              <a:rect l="l" t="t" r="r" b="b"/>
              <a:pathLst>
                <a:path w="893445">
                  <a:moveTo>
                    <a:pt x="0" y="0"/>
                  </a:moveTo>
                  <a:lnTo>
                    <a:pt x="893063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5569458" y="6043421"/>
              <a:ext cx="893444" cy="6985"/>
            </a:xfrm>
            <a:custGeom>
              <a:avLst/>
              <a:gdLst/>
              <a:ahLst/>
              <a:cxnLst/>
              <a:rect l="l" t="t" r="r" b="b"/>
              <a:pathLst>
                <a:path w="893445" h="6985">
                  <a:moveTo>
                    <a:pt x="893063" y="6857"/>
                  </a:moveTo>
                  <a:lnTo>
                    <a:pt x="893063" y="0"/>
                  </a:lnTo>
                  <a:lnTo>
                    <a:pt x="0" y="0"/>
                  </a:lnTo>
                  <a:lnTo>
                    <a:pt x="0" y="6857"/>
                  </a:lnTo>
                  <a:lnTo>
                    <a:pt x="893063" y="685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5569458" y="6900671"/>
              <a:ext cx="893444" cy="0"/>
            </a:xfrm>
            <a:custGeom>
              <a:avLst/>
              <a:gdLst/>
              <a:ahLst/>
              <a:cxnLst/>
              <a:rect l="l" t="t" r="r" b="b"/>
              <a:pathLst>
                <a:path w="893445">
                  <a:moveTo>
                    <a:pt x="0" y="0"/>
                  </a:moveTo>
                  <a:lnTo>
                    <a:pt x="893063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5569458" y="6900671"/>
              <a:ext cx="893444" cy="6985"/>
            </a:xfrm>
            <a:custGeom>
              <a:avLst/>
              <a:gdLst/>
              <a:ahLst/>
              <a:cxnLst/>
              <a:rect l="l" t="t" r="r" b="b"/>
              <a:pathLst>
                <a:path w="893445" h="6984">
                  <a:moveTo>
                    <a:pt x="893063" y="6857"/>
                  </a:moveTo>
                  <a:lnTo>
                    <a:pt x="893063" y="0"/>
                  </a:lnTo>
                  <a:lnTo>
                    <a:pt x="0" y="0"/>
                  </a:lnTo>
                  <a:lnTo>
                    <a:pt x="0" y="6857"/>
                  </a:lnTo>
                  <a:lnTo>
                    <a:pt x="893063" y="685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5926836" y="6050279"/>
              <a:ext cx="0" cy="1000125"/>
            </a:xfrm>
            <a:custGeom>
              <a:avLst/>
              <a:gdLst/>
              <a:ahLst/>
              <a:cxnLst/>
              <a:rect l="l" t="t" r="r" b="b"/>
              <a:pathLst>
                <a:path h="1000125">
                  <a:moveTo>
                    <a:pt x="0" y="0"/>
                  </a:moveTo>
                  <a:lnTo>
                    <a:pt x="0" y="999744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5926836" y="6050279"/>
              <a:ext cx="6985" cy="1000760"/>
            </a:xfrm>
            <a:custGeom>
              <a:avLst/>
              <a:gdLst/>
              <a:ahLst/>
              <a:cxnLst/>
              <a:rect l="l" t="t" r="r" b="b"/>
              <a:pathLst>
                <a:path w="6985" h="1000759">
                  <a:moveTo>
                    <a:pt x="6858" y="1000506"/>
                  </a:moveTo>
                  <a:lnTo>
                    <a:pt x="6858" y="0"/>
                  </a:lnTo>
                  <a:lnTo>
                    <a:pt x="0" y="0"/>
                  </a:lnTo>
                  <a:lnTo>
                    <a:pt x="0" y="1000506"/>
                  </a:lnTo>
                  <a:lnTo>
                    <a:pt x="6858" y="100050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6" name="object 76"/>
          <p:cNvSpPr/>
          <p:nvPr/>
        </p:nvSpPr>
        <p:spPr>
          <a:xfrm>
            <a:off x="6784085" y="1743455"/>
            <a:ext cx="893444" cy="21590"/>
          </a:xfrm>
          <a:custGeom>
            <a:avLst/>
            <a:gdLst/>
            <a:ahLst/>
            <a:cxnLst/>
            <a:rect l="l" t="t" r="r" b="b"/>
            <a:pathLst>
              <a:path w="893445" h="21589">
                <a:moveTo>
                  <a:pt x="893064" y="21336"/>
                </a:moveTo>
                <a:lnTo>
                  <a:pt x="893064" y="0"/>
                </a:lnTo>
                <a:lnTo>
                  <a:pt x="0" y="0"/>
                </a:lnTo>
                <a:lnTo>
                  <a:pt x="0" y="21336"/>
                </a:lnTo>
                <a:lnTo>
                  <a:pt x="893064" y="2133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77" name="object 77"/>
          <p:cNvGraphicFramePr>
            <a:graphicFrameLocks noGrp="1"/>
          </p:cNvGraphicFramePr>
          <p:nvPr/>
        </p:nvGraphicFramePr>
        <p:xfrm>
          <a:off x="6780085" y="2042541"/>
          <a:ext cx="905510" cy="201231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00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27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92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10160" algn="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850" spc="-20" dirty="0">
                          <a:latin typeface="Times New Roman"/>
                          <a:cs typeface="Times New Roman"/>
                        </a:rPr>
                        <a:t>787.5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287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10160" algn="r">
                        <a:lnSpc>
                          <a:spcPts val="1019"/>
                        </a:lnSpc>
                      </a:pPr>
                      <a:r>
                        <a:rPr sz="850" spc="-20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250.0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287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10160" algn="r">
                        <a:lnSpc>
                          <a:spcPts val="1015"/>
                        </a:lnSpc>
                      </a:pPr>
                      <a:r>
                        <a:rPr sz="850" spc="-20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25.0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287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10160" algn="r">
                        <a:lnSpc>
                          <a:spcPts val="1019"/>
                        </a:lnSpc>
                      </a:pPr>
                      <a:r>
                        <a:rPr sz="850" spc="-20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150.0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287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10160" algn="r">
                        <a:lnSpc>
                          <a:spcPts val="1015"/>
                        </a:lnSpc>
                      </a:pPr>
                      <a:r>
                        <a:rPr sz="850" spc="-20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60.0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287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10160" algn="r">
                        <a:lnSpc>
                          <a:spcPts val="1019"/>
                        </a:lnSpc>
                      </a:pPr>
                      <a:r>
                        <a:rPr sz="850" spc="-20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15.0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287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10160" algn="r">
                        <a:lnSpc>
                          <a:spcPts val="1015"/>
                        </a:lnSpc>
                      </a:pPr>
                      <a:r>
                        <a:rPr sz="850" spc="-20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12.5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4287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10160" algn="r">
                        <a:lnSpc>
                          <a:spcPts val="1019"/>
                        </a:lnSpc>
                      </a:pPr>
                      <a:r>
                        <a:rPr sz="850" spc="-10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0.0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4287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10160" algn="r">
                        <a:lnSpc>
                          <a:spcPts val="1015"/>
                        </a:lnSpc>
                      </a:pPr>
                      <a:r>
                        <a:rPr sz="850" spc="-20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275.0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42879">
                <a:tc>
                  <a:txBody>
                    <a:bodyPr/>
                    <a:lstStyle/>
                    <a:p>
                      <a:pPr marR="5715" algn="r">
                        <a:lnSpc>
                          <a:spcPts val="1019"/>
                        </a:lnSpc>
                      </a:pPr>
                      <a:r>
                        <a:rPr sz="850" spc="-20" dirty="0">
                          <a:latin typeface="Times New Roman"/>
                          <a:cs typeface="Times New Roman"/>
                        </a:rPr>
                        <a:t>262.5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42879">
                <a:tc>
                  <a:txBody>
                    <a:bodyPr/>
                    <a:lstStyle/>
                    <a:p>
                      <a:pPr marR="6350" algn="r">
                        <a:lnSpc>
                          <a:spcPts val="1015"/>
                        </a:lnSpc>
                      </a:pPr>
                      <a:r>
                        <a:rPr sz="850" spc="-20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250.0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42879">
                <a:tc>
                  <a:txBody>
                    <a:bodyPr/>
                    <a:lstStyle/>
                    <a:p>
                      <a:pPr marR="6350" algn="r">
                        <a:lnSpc>
                          <a:spcPts val="1019"/>
                        </a:lnSpc>
                      </a:pPr>
                      <a:r>
                        <a:rPr sz="850" spc="-20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12.5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36114">
                <a:tc>
                  <a:txBody>
                    <a:bodyPr/>
                    <a:lstStyle/>
                    <a:p>
                      <a:pPr marR="6350" algn="r">
                        <a:lnSpc>
                          <a:spcPts val="969"/>
                        </a:lnSpc>
                      </a:pPr>
                      <a:r>
                        <a:rPr sz="850" spc="-10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0.0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47256">
                <a:tc>
                  <a:txBody>
                    <a:bodyPr/>
                    <a:lstStyle/>
                    <a:p>
                      <a:pPr marR="6350" algn="r">
                        <a:lnSpc>
                          <a:spcPts val="1010"/>
                        </a:lnSpc>
                        <a:spcBef>
                          <a:spcPts val="50"/>
                        </a:spcBef>
                      </a:pPr>
                      <a:r>
                        <a:rPr sz="850" spc="-20" dirty="0">
                          <a:latin typeface="Times New Roman"/>
                          <a:cs typeface="Times New Roman"/>
                        </a:rPr>
                        <a:t>525.0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113" name="object 113"/>
          <p:cNvSpPr txBox="1"/>
          <p:nvPr/>
        </p:nvSpPr>
        <p:spPr>
          <a:xfrm>
            <a:off x="999247" y="5481210"/>
            <a:ext cx="384175" cy="1441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50" spc="-15" dirty="0">
                <a:latin typeface="Times New Roman"/>
                <a:cs typeface="Times New Roman"/>
              </a:rPr>
              <a:t>Account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14" name="object 114"/>
          <p:cNvSpPr txBox="1"/>
          <p:nvPr/>
        </p:nvSpPr>
        <p:spPr>
          <a:xfrm>
            <a:off x="4457187" y="5624426"/>
            <a:ext cx="257810" cy="1441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50" spc="-40" dirty="0">
                <a:latin typeface="Times New Roman"/>
                <a:cs typeface="Times New Roman"/>
              </a:rPr>
              <a:t>2</a:t>
            </a:r>
            <a:r>
              <a:rPr sz="850" spc="-35" dirty="0">
                <a:latin typeface="Times New Roman"/>
                <a:cs typeface="Times New Roman"/>
              </a:rPr>
              <a:t>8</a:t>
            </a:r>
            <a:r>
              <a:rPr sz="850" spc="-40" dirty="0">
                <a:latin typeface="Times New Roman"/>
                <a:cs typeface="Times New Roman"/>
              </a:rPr>
              <a:t>7</a:t>
            </a:r>
            <a:r>
              <a:rPr sz="850" spc="10" dirty="0">
                <a:latin typeface="Times New Roman"/>
                <a:cs typeface="Times New Roman"/>
              </a:rPr>
              <a:t>.</a:t>
            </a:r>
            <a:r>
              <a:rPr sz="850" spc="-5" dirty="0">
                <a:latin typeface="Times New Roman"/>
                <a:cs typeface="Times New Roman"/>
              </a:rPr>
              <a:t>5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15" name="object 115"/>
          <p:cNvSpPr txBox="1"/>
          <p:nvPr/>
        </p:nvSpPr>
        <p:spPr>
          <a:xfrm>
            <a:off x="5721333" y="5624426"/>
            <a:ext cx="208279" cy="1441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50" spc="-35" dirty="0">
                <a:latin typeface="Times New Roman"/>
                <a:cs typeface="Times New Roman"/>
              </a:rPr>
              <a:t>2</a:t>
            </a:r>
            <a:r>
              <a:rPr sz="850" spc="-40" dirty="0">
                <a:latin typeface="Times New Roman"/>
                <a:cs typeface="Times New Roman"/>
              </a:rPr>
              <a:t>5</a:t>
            </a:r>
            <a:r>
              <a:rPr sz="850" spc="10" dirty="0">
                <a:latin typeface="Times New Roman"/>
                <a:cs typeface="Times New Roman"/>
              </a:rPr>
              <a:t>.</a:t>
            </a:r>
            <a:r>
              <a:rPr sz="850" spc="-5" dirty="0">
                <a:latin typeface="Times New Roman"/>
                <a:cs typeface="Times New Roman"/>
              </a:rPr>
              <a:t>0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16" name="object 116"/>
          <p:cNvSpPr txBox="1"/>
          <p:nvPr/>
        </p:nvSpPr>
        <p:spPr>
          <a:xfrm>
            <a:off x="3149608" y="5910174"/>
            <a:ext cx="310515" cy="1441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50" dirty="0">
                <a:latin typeface="Times New Roman"/>
                <a:cs typeface="Times New Roman"/>
              </a:rPr>
              <a:t>As</a:t>
            </a:r>
            <a:r>
              <a:rPr sz="850" spc="5" dirty="0">
                <a:latin typeface="Times New Roman"/>
                <a:cs typeface="Times New Roman"/>
              </a:rPr>
              <a:t>s</a:t>
            </a:r>
            <a:r>
              <a:rPr sz="850" spc="10" dirty="0">
                <a:latin typeface="Times New Roman"/>
                <a:cs typeface="Times New Roman"/>
              </a:rPr>
              <a:t>e</a:t>
            </a:r>
            <a:r>
              <a:rPr sz="850" spc="-15" dirty="0">
                <a:latin typeface="Times New Roman"/>
                <a:cs typeface="Times New Roman"/>
              </a:rPr>
              <a:t>t</a:t>
            </a:r>
            <a:r>
              <a:rPr sz="850" spc="-5" dirty="0">
                <a:latin typeface="Times New Roman"/>
                <a:cs typeface="Times New Roman"/>
              </a:rPr>
              <a:t>s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17" name="object 117"/>
          <p:cNvSpPr txBox="1"/>
          <p:nvPr/>
        </p:nvSpPr>
        <p:spPr>
          <a:xfrm>
            <a:off x="3606779" y="5910174"/>
            <a:ext cx="417195" cy="1441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50" spc="-40" dirty="0">
                <a:latin typeface="Times New Roman"/>
                <a:cs typeface="Times New Roman"/>
              </a:rPr>
              <a:t>Liabilities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18" name="object 118"/>
          <p:cNvSpPr txBox="1"/>
          <p:nvPr/>
        </p:nvSpPr>
        <p:spPr>
          <a:xfrm>
            <a:off x="4364368" y="5910174"/>
            <a:ext cx="309880" cy="1441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50" dirty="0">
                <a:latin typeface="Times New Roman"/>
                <a:cs typeface="Times New Roman"/>
              </a:rPr>
              <a:t>Ass</a:t>
            </a:r>
            <a:r>
              <a:rPr sz="850" spc="15" dirty="0">
                <a:latin typeface="Times New Roman"/>
                <a:cs typeface="Times New Roman"/>
              </a:rPr>
              <a:t>e</a:t>
            </a:r>
            <a:r>
              <a:rPr sz="850" spc="-20" dirty="0">
                <a:latin typeface="Times New Roman"/>
                <a:cs typeface="Times New Roman"/>
              </a:rPr>
              <a:t>t</a:t>
            </a:r>
            <a:r>
              <a:rPr sz="850" spc="-5" dirty="0">
                <a:latin typeface="Times New Roman"/>
                <a:cs typeface="Times New Roman"/>
              </a:rPr>
              <a:t>s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19" name="object 119"/>
          <p:cNvSpPr txBox="1"/>
          <p:nvPr/>
        </p:nvSpPr>
        <p:spPr>
          <a:xfrm>
            <a:off x="4821540" y="5910174"/>
            <a:ext cx="422275" cy="2870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9525" algn="r">
              <a:lnSpc>
                <a:spcPct val="100000"/>
              </a:lnSpc>
            </a:pPr>
            <a:r>
              <a:rPr sz="850" spc="-40" dirty="0">
                <a:latin typeface="Times New Roman"/>
                <a:cs typeface="Times New Roman"/>
              </a:rPr>
              <a:t>Liabilities</a:t>
            </a:r>
            <a:endParaRPr sz="850">
              <a:latin typeface="Times New Roman"/>
              <a:cs typeface="Times New Roman"/>
            </a:endParaRPr>
          </a:p>
          <a:p>
            <a:pPr marR="5080" algn="r">
              <a:lnSpc>
                <a:spcPct val="100000"/>
              </a:lnSpc>
              <a:spcBef>
                <a:spcPts val="100"/>
              </a:spcBef>
            </a:pPr>
            <a:r>
              <a:rPr sz="850" spc="-20" dirty="0">
                <a:latin typeface="Times New Roman"/>
                <a:cs typeface="Times New Roman"/>
              </a:rPr>
              <a:t>287.5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20" name="object 120"/>
          <p:cNvSpPr txBox="1"/>
          <p:nvPr/>
        </p:nvSpPr>
        <p:spPr>
          <a:xfrm>
            <a:off x="5578357" y="5910174"/>
            <a:ext cx="310515" cy="1441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50" spc="5" dirty="0">
                <a:latin typeface="Times New Roman"/>
                <a:cs typeface="Times New Roman"/>
              </a:rPr>
              <a:t>A</a:t>
            </a:r>
            <a:r>
              <a:rPr sz="850" dirty="0">
                <a:latin typeface="Times New Roman"/>
                <a:cs typeface="Times New Roman"/>
              </a:rPr>
              <a:t>ss</a:t>
            </a:r>
            <a:r>
              <a:rPr sz="850" spc="15" dirty="0">
                <a:latin typeface="Times New Roman"/>
                <a:cs typeface="Times New Roman"/>
              </a:rPr>
              <a:t>e</a:t>
            </a:r>
            <a:r>
              <a:rPr sz="850" spc="-20" dirty="0">
                <a:latin typeface="Times New Roman"/>
                <a:cs typeface="Times New Roman"/>
              </a:rPr>
              <a:t>t</a:t>
            </a:r>
            <a:r>
              <a:rPr sz="850" spc="-5" dirty="0">
                <a:latin typeface="Times New Roman"/>
                <a:cs typeface="Times New Roman"/>
              </a:rPr>
              <a:t>s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21" name="object 121"/>
          <p:cNvSpPr txBox="1"/>
          <p:nvPr/>
        </p:nvSpPr>
        <p:spPr>
          <a:xfrm>
            <a:off x="6035529" y="5910174"/>
            <a:ext cx="421640" cy="2870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8890" algn="r">
              <a:lnSpc>
                <a:spcPct val="100000"/>
              </a:lnSpc>
            </a:pPr>
            <a:r>
              <a:rPr sz="850" spc="-40" dirty="0">
                <a:latin typeface="Times New Roman"/>
                <a:cs typeface="Times New Roman"/>
              </a:rPr>
              <a:t>Liabilities</a:t>
            </a:r>
            <a:endParaRPr sz="850">
              <a:latin typeface="Times New Roman"/>
              <a:cs typeface="Times New Roman"/>
            </a:endParaRPr>
          </a:p>
          <a:p>
            <a:pPr marR="5080" algn="r">
              <a:lnSpc>
                <a:spcPct val="100000"/>
              </a:lnSpc>
              <a:spcBef>
                <a:spcPts val="100"/>
              </a:spcBef>
            </a:pPr>
            <a:r>
              <a:rPr sz="850" spc="-20" dirty="0">
                <a:latin typeface="Times New Roman"/>
                <a:cs typeface="Times New Roman"/>
              </a:rPr>
              <a:t>25.0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22" name="object 122"/>
          <p:cNvSpPr txBox="1"/>
          <p:nvPr/>
        </p:nvSpPr>
        <p:spPr>
          <a:xfrm>
            <a:off x="6793106" y="5910174"/>
            <a:ext cx="310515" cy="1441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50" dirty="0">
                <a:latin typeface="Times New Roman"/>
                <a:cs typeface="Times New Roman"/>
              </a:rPr>
              <a:t>A</a:t>
            </a:r>
            <a:r>
              <a:rPr sz="850" spc="5" dirty="0">
                <a:latin typeface="Times New Roman"/>
                <a:cs typeface="Times New Roman"/>
              </a:rPr>
              <a:t>s</a:t>
            </a:r>
            <a:r>
              <a:rPr sz="850" dirty="0">
                <a:latin typeface="Times New Roman"/>
                <a:cs typeface="Times New Roman"/>
              </a:rPr>
              <a:t>s</a:t>
            </a:r>
            <a:r>
              <a:rPr sz="850" spc="10" dirty="0">
                <a:latin typeface="Times New Roman"/>
                <a:cs typeface="Times New Roman"/>
              </a:rPr>
              <a:t>e</a:t>
            </a:r>
            <a:r>
              <a:rPr sz="850" spc="-15" dirty="0">
                <a:latin typeface="Times New Roman"/>
                <a:cs typeface="Times New Roman"/>
              </a:rPr>
              <a:t>t</a:t>
            </a:r>
            <a:r>
              <a:rPr sz="850" spc="-5" dirty="0">
                <a:latin typeface="Times New Roman"/>
                <a:cs typeface="Times New Roman"/>
              </a:rPr>
              <a:t>s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23" name="object 123"/>
          <p:cNvSpPr txBox="1"/>
          <p:nvPr/>
        </p:nvSpPr>
        <p:spPr>
          <a:xfrm>
            <a:off x="7250277" y="5910174"/>
            <a:ext cx="421640" cy="2870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8255" algn="r">
              <a:lnSpc>
                <a:spcPct val="100000"/>
              </a:lnSpc>
            </a:pPr>
            <a:r>
              <a:rPr sz="850" spc="-40" dirty="0">
                <a:latin typeface="Times New Roman"/>
                <a:cs typeface="Times New Roman"/>
              </a:rPr>
              <a:t>Liabilities</a:t>
            </a:r>
            <a:endParaRPr sz="850">
              <a:latin typeface="Times New Roman"/>
              <a:cs typeface="Times New Roman"/>
            </a:endParaRPr>
          </a:p>
          <a:p>
            <a:pPr marR="5080" algn="r">
              <a:lnSpc>
                <a:spcPct val="100000"/>
              </a:lnSpc>
              <a:spcBef>
                <a:spcPts val="100"/>
              </a:spcBef>
            </a:pPr>
            <a:r>
              <a:rPr sz="850" spc="-20" dirty="0">
                <a:latin typeface="Times New Roman"/>
                <a:cs typeface="Times New Roman"/>
              </a:rPr>
              <a:t>237.5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24" name="object 124"/>
          <p:cNvSpPr txBox="1"/>
          <p:nvPr/>
        </p:nvSpPr>
        <p:spPr>
          <a:xfrm>
            <a:off x="4457205" y="6195932"/>
            <a:ext cx="257810" cy="85851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50" spc="-40" dirty="0">
                <a:latin typeface="Times New Roman"/>
                <a:cs typeface="Times New Roman"/>
              </a:rPr>
              <a:t>2</a:t>
            </a:r>
            <a:r>
              <a:rPr sz="850" spc="-35" dirty="0">
                <a:latin typeface="Times New Roman"/>
                <a:cs typeface="Times New Roman"/>
              </a:rPr>
              <a:t>3</a:t>
            </a:r>
            <a:r>
              <a:rPr sz="850" spc="-40" dirty="0">
                <a:latin typeface="Times New Roman"/>
                <a:cs typeface="Times New Roman"/>
              </a:rPr>
              <a:t>7</a:t>
            </a:r>
            <a:r>
              <a:rPr sz="850" spc="10" dirty="0">
                <a:latin typeface="Times New Roman"/>
                <a:cs typeface="Times New Roman"/>
              </a:rPr>
              <a:t>.</a:t>
            </a:r>
            <a:r>
              <a:rPr sz="850" spc="-5" dirty="0">
                <a:latin typeface="Times New Roman"/>
                <a:cs typeface="Times New Roman"/>
              </a:rPr>
              <a:t>5</a:t>
            </a:r>
            <a:endParaRPr sz="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50" spc="-40" dirty="0">
                <a:solidFill>
                  <a:srgbClr val="7F7F7F"/>
                </a:solidFill>
                <a:latin typeface="Times New Roman"/>
                <a:cs typeface="Times New Roman"/>
              </a:rPr>
              <a:t>1</a:t>
            </a:r>
            <a:r>
              <a:rPr sz="850" spc="-35" dirty="0">
                <a:solidFill>
                  <a:srgbClr val="7F7F7F"/>
                </a:solidFill>
                <a:latin typeface="Times New Roman"/>
                <a:cs typeface="Times New Roman"/>
              </a:rPr>
              <a:t>5</a:t>
            </a:r>
            <a:r>
              <a:rPr sz="850" spc="-40" dirty="0">
                <a:solidFill>
                  <a:srgbClr val="7F7F7F"/>
                </a:solidFill>
                <a:latin typeface="Times New Roman"/>
                <a:cs typeface="Times New Roman"/>
              </a:rPr>
              <a:t>0</a:t>
            </a:r>
            <a:r>
              <a:rPr sz="850" spc="10" dirty="0">
                <a:solidFill>
                  <a:srgbClr val="7F7F7F"/>
                </a:solidFill>
                <a:latin typeface="Times New Roman"/>
                <a:cs typeface="Times New Roman"/>
              </a:rPr>
              <a:t>.</a:t>
            </a:r>
            <a:r>
              <a:rPr sz="850" spc="-5" dirty="0">
                <a:solidFill>
                  <a:srgbClr val="7F7F7F"/>
                </a:solidFill>
                <a:latin typeface="Times New Roman"/>
                <a:cs typeface="Times New Roman"/>
              </a:rPr>
              <a:t>0</a:t>
            </a:r>
            <a:endParaRPr sz="850">
              <a:latin typeface="Times New Roman"/>
              <a:cs typeface="Times New Roman"/>
            </a:endParaRPr>
          </a:p>
          <a:p>
            <a:pPr marL="62230">
              <a:lnSpc>
                <a:spcPct val="100000"/>
              </a:lnSpc>
              <a:spcBef>
                <a:spcPts val="110"/>
              </a:spcBef>
            </a:pPr>
            <a:r>
              <a:rPr sz="850" spc="-35" dirty="0">
                <a:solidFill>
                  <a:srgbClr val="7F7F7F"/>
                </a:solidFill>
                <a:latin typeface="Times New Roman"/>
                <a:cs typeface="Times New Roman"/>
              </a:rPr>
              <a:t>6</a:t>
            </a:r>
            <a:r>
              <a:rPr sz="850" spc="-40" dirty="0">
                <a:solidFill>
                  <a:srgbClr val="7F7F7F"/>
                </a:solidFill>
                <a:latin typeface="Times New Roman"/>
                <a:cs typeface="Times New Roman"/>
              </a:rPr>
              <a:t>0</a:t>
            </a:r>
            <a:r>
              <a:rPr sz="850" spc="10" dirty="0">
                <a:solidFill>
                  <a:srgbClr val="7F7F7F"/>
                </a:solidFill>
                <a:latin typeface="Times New Roman"/>
                <a:cs typeface="Times New Roman"/>
              </a:rPr>
              <a:t>.</a:t>
            </a:r>
            <a:r>
              <a:rPr sz="850" spc="-5" dirty="0">
                <a:solidFill>
                  <a:srgbClr val="7F7F7F"/>
                </a:solidFill>
                <a:latin typeface="Times New Roman"/>
                <a:cs typeface="Times New Roman"/>
              </a:rPr>
              <a:t>0</a:t>
            </a:r>
            <a:endParaRPr sz="850">
              <a:latin typeface="Times New Roman"/>
              <a:cs typeface="Times New Roman"/>
            </a:endParaRPr>
          </a:p>
          <a:p>
            <a:pPr marL="62230">
              <a:lnSpc>
                <a:spcPct val="100000"/>
              </a:lnSpc>
              <a:spcBef>
                <a:spcPts val="100"/>
              </a:spcBef>
            </a:pPr>
            <a:r>
              <a:rPr sz="850" spc="-35" dirty="0">
                <a:solidFill>
                  <a:srgbClr val="7F7F7F"/>
                </a:solidFill>
                <a:latin typeface="Times New Roman"/>
                <a:cs typeface="Times New Roman"/>
              </a:rPr>
              <a:t>1</a:t>
            </a:r>
            <a:r>
              <a:rPr sz="850" spc="-40" dirty="0">
                <a:solidFill>
                  <a:srgbClr val="7F7F7F"/>
                </a:solidFill>
                <a:latin typeface="Times New Roman"/>
                <a:cs typeface="Times New Roman"/>
              </a:rPr>
              <a:t>5</a:t>
            </a:r>
            <a:r>
              <a:rPr sz="850" spc="10" dirty="0">
                <a:solidFill>
                  <a:srgbClr val="7F7F7F"/>
                </a:solidFill>
                <a:latin typeface="Times New Roman"/>
                <a:cs typeface="Times New Roman"/>
              </a:rPr>
              <a:t>.</a:t>
            </a:r>
            <a:r>
              <a:rPr sz="850" spc="-5" dirty="0">
                <a:solidFill>
                  <a:srgbClr val="7F7F7F"/>
                </a:solidFill>
                <a:latin typeface="Times New Roman"/>
                <a:cs typeface="Times New Roman"/>
              </a:rPr>
              <a:t>0</a:t>
            </a:r>
            <a:endParaRPr sz="850">
              <a:latin typeface="Times New Roman"/>
              <a:cs typeface="Times New Roman"/>
            </a:endParaRPr>
          </a:p>
          <a:p>
            <a:pPr marL="62230">
              <a:lnSpc>
                <a:spcPct val="100000"/>
              </a:lnSpc>
              <a:spcBef>
                <a:spcPts val="110"/>
              </a:spcBef>
            </a:pPr>
            <a:r>
              <a:rPr sz="850" spc="-35" dirty="0">
                <a:solidFill>
                  <a:srgbClr val="7F7F7F"/>
                </a:solidFill>
                <a:latin typeface="Times New Roman"/>
                <a:cs typeface="Times New Roman"/>
              </a:rPr>
              <a:t>1</a:t>
            </a:r>
            <a:r>
              <a:rPr sz="850" spc="-40" dirty="0">
                <a:solidFill>
                  <a:srgbClr val="7F7F7F"/>
                </a:solidFill>
                <a:latin typeface="Times New Roman"/>
                <a:cs typeface="Times New Roman"/>
              </a:rPr>
              <a:t>2</a:t>
            </a:r>
            <a:r>
              <a:rPr sz="850" spc="10" dirty="0">
                <a:solidFill>
                  <a:srgbClr val="7F7F7F"/>
                </a:solidFill>
                <a:latin typeface="Times New Roman"/>
                <a:cs typeface="Times New Roman"/>
              </a:rPr>
              <a:t>.</a:t>
            </a:r>
            <a:r>
              <a:rPr sz="850" spc="-5" dirty="0">
                <a:solidFill>
                  <a:srgbClr val="7F7F7F"/>
                </a:solidFill>
                <a:latin typeface="Times New Roman"/>
                <a:cs typeface="Times New Roman"/>
              </a:rPr>
              <a:t>5</a:t>
            </a:r>
            <a:endParaRPr sz="850">
              <a:latin typeface="Times New Roman"/>
              <a:cs typeface="Times New Roman"/>
            </a:endParaRPr>
          </a:p>
          <a:p>
            <a:pPr marL="62230">
              <a:lnSpc>
                <a:spcPct val="100000"/>
              </a:lnSpc>
              <a:spcBef>
                <a:spcPts val="100"/>
              </a:spcBef>
            </a:pPr>
            <a:r>
              <a:rPr sz="850" spc="-35" dirty="0">
                <a:latin typeface="Times New Roman"/>
                <a:cs typeface="Times New Roman"/>
              </a:rPr>
              <a:t>5</a:t>
            </a:r>
            <a:r>
              <a:rPr sz="850" spc="-40" dirty="0">
                <a:latin typeface="Times New Roman"/>
                <a:cs typeface="Times New Roman"/>
              </a:rPr>
              <a:t>0</a:t>
            </a:r>
            <a:r>
              <a:rPr sz="850" spc="10" dirty="0">
                <a:latin typeface="Times New Roman"/>
                <a:cs typeface="Times New Roman"/>
              </a:rPr>
              <a:t>.</a:t>
            </a:r>
            <a:r>
              <a:rPr sz="850" spc="-5" dirty="0">
                <a:latin typeface="Times New Roman"/>
                <a:cs typeface="Times New Roman"/>
              </a:rPr>
              <a:t>0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25" name="object 125"/>
          <p:cNvSpPr txBox="1"/>
          <p:nvPr/>
        </p:nvSpPr>
        <p:spPr>
          <a:xfrm>
            <a:off x="5771750" y="6195932"/>
            <a:ext cx="157480" cy="1441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50" spc="-40" dirty="0">
                <a:latin typeface="Times New Roman"/>
                <a:cs typeface="Times New Roman"/>
              </a:rPr>
              <a:t>0</a:t>
            </a:r>
            <a:r>
              <a:rPr sz="850" spc="10" dirty="0">
                <a:latin typeface="Times New Roman"/>
                <a:cs typeface="Times New Roman"/>
              </a:rPr>
              <a:t>.</a:t>
            </a:r>
            <a:r>
              <a:rPr sz="850" spc="-5" dirty="0">
                <a:latin typeface="Times New Roman"/>
                <a:cs typeface="Times New Roman"/>
              </a:rPr>
              <a:t>0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26" name="object 126"/>
          <p:cNvSpPr txBox="1"/>
          <p:nvPr/>
        </p:nvSpPr>
        <p:spPr>
          <a:xfrm>
            <a:off x="6885694" y="6195932"/>
            <a:ext cx="257810" cy="85851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r">
              <a:lnSpc>
                <a:spcPct val="100000"/>
              </a:lnSpc>
            </a:pPr>
            <a:r>
              <a:rPr sz="850" spc="-35" dirty="0">
                <a:latin typeface="Times New Roman"/>
                <a:cs typeface="Times New Roman"/>
              </a:rPr>
              <a:t>2</a:t>
            </a:r>
            <a:r>
              <a:rPr sz="850" spc="-40" dirty="0">
                <a:latin typeface="Times New Roman"/>
                <a:cs typeface="Times New Roman"/>
              </a:rPr>
              <a:t>3</a:t>
            </a:r>
            <a:r>
              <a:rPr sz="850" spc="-35" dirty="0">
                <a:latin typeface="Times New Roman"/>
                <a:cs typeface="Times New Roman"/>
              </a:rPr>
              <a:t>7</a:t>
            </a:r>
            <a:r>
              <a:rPr sz="850" spc="5" dirty="0">
                <a:latin typeface="Times New Roman"/>
                <a:cs typeface="Times New Roman"/>
              </a:rPr>
              <a:t>.</a:t>
            </a:r>
            <a:r>
              <a:rPr sz="850" spc="-5" dirty="0">
                <a:latin typeface="Times New Roman"/>
                <a:cs typeface="Times New Roman"/>
              </a:rPr>
              <a:t>5</a:t>
            </a:r>
            <a:endParaRPr sz="850">
              <a:latin typeface="Times New Roman"/>
              <a:cs typeface="Times New Roman"/>
            </a:endParaRPr>
          </a:p>
          <a:p>
            <a:pPr marR="5080" algn="r">
              <a:lnSpc>
                <a:spcPct val="100000"/>
              </a:lnSpc>
              <a:spcBef>
                <a:spcPts val="100"/>
              </a:spcBef>
            </a:pPr>
            <a:r>
              <a:rPr sz="850" spc="-35" dirty="0">
                <a:solidFill>
                  <a:srgbClr val="7F7F7F"/>
                </a:solidFill>
                <a:latin typeface="Times New Roman"/>
                <a:cs typeface="Times New Roman"/>
              </a:rPr>
              <a:t>1</a:t>
            </a:r>
            <a:r>
              <a:rPr sz="850" spc="-40" dirty="0">
                <a:solidFill>
                  <a:srgbClr val="7F7F7F"/>
                </a:solidFill>
                <a:latin typeface="Times New Roman"/>
                <a:cs typeface="Times New Roman"/>
              </a:rPr>
              <a:t>5</a:t>
            </a:r>
            <a:r>
              <a:rPr sz="850" spc="-35" dirty="0">
                <a:solidFill>
                  <a:srgbClr val="7F7F7F"/>
                </a:solidFill>
                <a:latin typeface="Times New Roman"/>
                <a:cs typeface="Times New Roman"/>
              </a:rPr>
              <a:t>0</a:t>
            </a:r>
            <a:r>
              <a:rPr sz="850" spc="5" dirty="0">
                <a:solidFill>
                  <a:srgbClr val="7F7F7F"/>
                </a:solidFill>
                <a:latin typeface="Times New Roman"/>
                <a:cs typeface="Times New Roman"/>
              </a:rPr>
              <a:t>.</a:t>
            </a:r>
            <a:r>
              <a:rPr sz="850" spc="-5" dirty="0">
                <a:solidFill>
                  <a:srgbClr val="7F7F7F"/>
                </a:solidFill>
                <a:latin typeface="Times New Roman"/>
                <a:cs typeface="Times New Roman"/>
              </a:rPr>
              <a:t>0</a:t>
            </a:r>
            <a:endParaRPr sz="850">
              <a:latin typeface="Times New Roman"/>
              <a:cs typeface="Times New Roman"/>
            </a:endParaRPr>
          </a:p>
          <a:p>
            <a:pPr marR="5080" algn="r">
              <a:lnSpc>
                <a:spcPct val="100000"/>
              </a:lnSpc>
              <a:spcBef>
                <a:spcPts val="110"/>
              </a:spcBef>
            </a:pPr>
            <a:r>
              <a:rPr sz="850" spc="-20" dirty="0">
                <a:solidFill>
                  <a:srgbClr val="7F7F7F"/>
                </a:solidFill>
                <a:latin typeface="Times New Roman"/>
                <a:cs typeface="Times New Roman"/>
              </a:rPr>
              <a:t>60.0</a:t>
            </a:r>
            <a:endParaRPr sz="850">
              <a:latin typeface="Times New Roman"/>
              <a:cs typeface="Times New Roman"/>
            </a:endParaRPr>
          </a:p>
          <a:p>
            <a:pPr marR="5080" algn="r">
              <a:lnSpc>
                <a:spcPct val="100000"/>
              </a:lnSpc>
              <a:spcBef>
                <a:spcPts val="100"/>
              </a:spcBef>
            </a:pPr>
            <a:r>
              <a:rPr sz="850" spc="-20" dirty="0">
                <a:solidFill>
                  <a:srgbClr val="7F7F7F"/>
                </a:solidFill>
                <a:latin typeface="Times New Roman"/>
                <a:cs typeface="Times New Roman"/>
              </a:rPr>
              <a:t>15.0</a:t>
            </a:r>
            <a:endParaRPr sz="850">
              <a:latin typeface="Times New Roman"/>
              <a:cs typeface="Times New Roman"/>
            </a:endParaRPr>
          </a:p>
          <a:p>
            <a:pPr marR="5080" algn="r">
              <a:lnSpc>
                <a:spcPct val="100000"/>
              </a:lnSpc>
              <a:spcBef>
                <a:spcPts val="110"/>
              </a:spcBef>
            </a:pPr>
            <a:r>
              <a:rPr sz="850" spc="-20" dirty="0">
                <a:solidFill>
                  <a:srgbClr val="7F7F7F"/>
                </a:solidFill>
                <a:latin typeface="Times New Roman"/>
                <a:cs typeface="Times New Roman"/>
              </a:rPr>
              <a:t>12.5</a:t>
            </a:r>
            <a:endParaRPr sz="850">
              <a:latin typeface="Times New Roman"/>
              <a:cs typeface="Times New Roman"/>
            </a:endParaRPr>
          </a:p>
          <a:p>
            <a:pPr marR="5080" algn="r">
              <a:lnSpc>
                <a:spcPct val="100000"/>
              </a:lnSpc>
              <a:spcBef>
                <a:spcPts val="100"/>
              </a:spcBef>
            </a:pPr>
            <a:r>
              <a:rPr sz="850" spc="-10" dirty="0">
                <a:latin typeface="Times New Roman"/>
                <a:cs typeface="Times New Roman"/>
              </a:rPr>
              <a:t>0.0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27" name="object 127"/>
          <p:cNvSpPr txBox="1"/>
          <p:nvPr/>
        </p:nvSpPr>
        <p:spPr>
          <a:xfrm>
            <a:off x="999247" y="6403224"/>
            <a:ext cx="384175" cy="294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50" spc="-15" dirty="0">
                <a:latin typeface="Times New Roman"/>
                <a:cs typeface="Times New Roman"/>
              </a:rPr>
              <a:t>Capital</a:t>
            </a:r>
            <a:endParaRPr sz="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55"/>
              </a:spcBef>
            </a:pPr>
            <a:r>
              <a:rPr sz="850" spc="-15" dirty="0">
                <a:latin typeface="Times New Roman"/>
                <a:cs typeface="Times New Roman"/>
              </a:rPr>
              <a:t>Account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28" name="object 12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17</a:t>
            </a:fld>
            <a:endParaRPr dirty="0"/>
          </a:p>
        </p:txBody>
      </p:sp>
      <p:sp>
        <p:nvSpPr>
          <p:cNvPr id="129" name="object 129"/>
          <p:cNvSpPr txBox="1"/>
          <p:nvPr/>
        </p:nvSpPr>
        <p:spPr>
          <a:xfrm>
            <a:off x="5721384" y="6909947"/>
            <a:ext cx="208279" cy="1441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50" spc="-35" dirty="0">
                <a:latin typeface="Times New Roman"/>
                <a:cs typeface="Times New Roman"/>
              </a:rPr>
              <a:t>2</a:t>
            </a:r>
            <a:r>
              <a:rPr sz="850" spc="-40" dirty="0">
                <a:latin typeface="Times New Roman"/>
                <a:cs typeface="Times New Roman"/>
              </a:rPr>
              <a:t>5</a:t>
            </a:r>
            <a:r>
              <a:rPr sz="850" spc="10" dirty="0">
                <a:latin typeface="Times New Roman"/>
                <a:cs typeface="Times New Roman"/>
              </a:rPr>
              <a:t>.</a:t>
            </a:r>
            <a:r>
              <a:rPr sz="850" spc="-5" dirty="0">
                <a:latin typeface="Times New Roman"/>
                <a:cs typeface="Times New Roman"/>
              </a:rPr>
              <a:t>0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3149608" y="4183979"/>
            <a:ext cx="241300" cy="1543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50" dirty="0">
                <a:latin typeface="Times New Roman"/>
                <a:cs typeface="Times New Roman"/>
              </a:rPr>
              <a:t>Us</a:t>
            </a:r>
            <a:r>
              <a:rPr sz="850" spc="15" dirty="0">
                <a:latin typeface="Times New Roman"/>
                <a:cs typeface="Times New Roman"/>
              </a:rPr>
              <a:t>es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3556515" y="4183979"/>
            <a:ext cx="467359" cy="1543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50" spc="-5" dirty="0">
                <a:latin typeface="Times New Roman"/>
                <a:cs typeface="Times New Roman"/>
              </a:rPr>
              <a:t>R</a:t>
            </a:r>
            <a:r>
              <a:rPr sz="850" spc="15" dirty="0">
                <a:latin typeface="Times New Roman"/>
                <a:cs typeface="Times New Roman"/>
              </a:rPr>
              <a:t>e</a:t>
            </a:r>
            <a:r>
              <a:rPr sz="850" dirty="0">
                <a:latin typeface="Times New Roman"/>
                <a:cs typeface="Times New Roman"/>
              </a:rPr>
              <a:t>s</a:t>
            </a:r>
            <a:r>
              <a:rPr sz="850" spc="-35" dirty="0">
                <a:latin typeface="Times New Roman"/>
                <a:cs typeface="Times New Roman"/>
              </a:rPr>
              <a:t>o</a:t>
            </a:r>
            <a:r>
              <a:rPr sz="850" spc="-40" dirty="0">
                <a:latin typeface="Times New Roman"/>
                <a:cs typeface="Times New Roman"/>
              </a:rPr>
              <a:t>u</a:t>
            </a:r>
            <a:r>
              <a:rPr sz="850" spc="-5" dirty="0">
                <a:latin typeface="Times New Roman"/>
                <a:cs typeface="Times New Roman"/>
              </a:rPr>
              <a:t>r</a:t>
            </a:r>
            <a:r>
              <a:rPr sz="850" spc="15" dirty="0">
                <a:latin typeface="Times New Roman"/>
                <a:cs typeface="Times New Roman"/>
              </a:rPr>
              <a:t>c</a:t>
            </a:r>
            <a:r>
              <a:rPr sz="850" spc="10" dirty="0">
                <a:latin typeface="Times New Roman"/>
                <a:cs typeface="Times New Roman"/>
              </a:rPr>
              <a:t>e</a:t>
            </a:r>
            <a:r>
              <a:rPr sz="850" spc="-5" dirty="0">
                <a:latin typeface="Times New Roman"/>
                <a:cs typeface="Times New Roman"/>
              </a:rPr>
              <a:t>s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4364250" y="4183979"/>
            <a:ext cx="238760" cy="1543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50" dirty="0">
                <a:latin typeface="Times New Roman"/>
                <a:cs typeface="Times New Roman"/>
              </a:rPr>
              <a:t>Us</a:t>
            </a:r>
            <a:r>
              <a:rPr sz="850" spc="15" dirty="0">
                <a:latin typeface="Times New Roman"/>
                <a:cs typeface="Times New Roman"/>
              </a:rPr>
              <a:t>e</a:t>
            </a:r>
            <a:r>
              <a:rPr sz="850" spc="-5" dirty="0">
                <a:latin typeface="Times New Roman"/>
                <a:cs typeface="Times New Roman"/>
              </a:rPr>
              <a:t>s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4771124" y="4183979"/>
            <a:ext cx="470534" cy="1543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50" spc="-5" dirty="0">
                <a:latin typeface="Times New Roman"/>
                <a:cs typeface="Times New Roman"/>
              </a:rPr>
              <a:t>Resources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5578132" y="4183979"/>
            <a:ext cx="238760" cy="1543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50" spc="5" dirty="0">
                <a:latin typeface="Times New Roman"/>
                <a:cs typeface="Times New Roman"/>
              </a:rPr>
              <a:t>U</a:t>
            </a:r>
            <a:r>
              <a:rPr sz="850" dirty="0">
                <a:latin typeface="Times New Roman"/>
                <a:cs typeface="Times New Roman"/>
              </a:rPr>
              <a:t>s</a:t>
            </a:r>
            <a:r>
              <a:rPr sz="850" spc="10" dirty="0">
                <a:latin typeface="Times New Roman"/>
                <a:cs typeface="Times New Roman"/>
              </a:rPr>
              <a:t>e</a:t>
            </a:r>
            <a:r>
              <a:rPr sz="850" spc="-5" dirty="0">
                <a:latin typeface="Times New Roman"/>
                <a:cs typeface="Times New Roman"/>
              </a:rPr>
              <a:t>s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5985766" y="4183979"/>
            <a:ext cx="467359" cy="1543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50" spc="-5" dirty="0">
                <a:latin typeface="Times New Roman"/>
                <a:cs typeface="Times New Roman"/>
              </a:rPr>
              <a:t>R</a:t>
            </a:r>
            <a:r>
              <a:rPr sz="850" spc="10" dirty="0">
                <a:latin typeface="Times New Roman"/>
                <a:cs typeface="Times New Roman"/>
              </a:rPr>
              <a:t>e</a:t>
            </a:r>
            <a:r>
              <a:rPr sz="850" dirty="0">
                <a:latin typeface="Times New Roman"/>
                <a:cs typeface="Times New Roman"/>
              </a:rPr>
              <a:t>s</a:t>
            </a:r>
            <a:r>
              <a:rPr sz="850" spc="-35" dirty="0">
                <a:latin typeface="Times New Roman"/>
                <a:cs typeface="Times New Roman"/>
              </a:rPr>
              <a:t>ou</a:t>
            </a:r>
            <a:r>
              <a:rPr sz="850" spc="-5" dirty="0">
                <a:latin typeface="Times New Roman"/>
                <a:cs typeface="Times New Roman"/>
              </a:rPr>
              <a:t>r</a:t>
            </a:r>
            <a:r>
              <a:rPr sz="850" spc="10" dirty="0">
                <a:latin typeface="Times New Roman"/>
                <a:cs typeface="Times New Roman"/>
              </a:rPr>
              <a:t>c</a:t>
            </a:r>
            <a:r>
              <a:rPr sz="850" spc="15" dirty="0">
                <a:latin typeface="Times New Roman"/>
                <a:cs typeface="Times New Roman"/>
              </a:rPr>
              <a:t>e</a:t>
            </a:r>
            <a:r>
              <a:rPr sz="850" spc="-5" dirty="0">
                <a:latin typeface="Times New Roman"/>
                <a:cs typeface="Times New Roman"/>
              </a:rPr>
              <a:t>s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6792741" y="4183979"/>
            <a:ext cx="238760" cy="1543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50" dirty="0">
                <a:latin typeface="Times New Roman"/>
                <a:cs typeface="Times New Roman"/>
              </a:rPr>
              <a:t>U</a:t>
            </a:r>
            <a:r>
              <a:rPr sz="850" spc="5" dirty="0">
                <a:latin typeface="Times New Roman"/>
                <a:cs typeface="Times New Roman"/>
              </a:rPr>
              <a:t>s</a:t>
            </a:r>
            <a:r>
              <a:rPr sz="850" spc="10" dirty="0">
                <a:latin typeface="Times New Roman"/>
                <a:cs typeface="Times New Roman"/>
              </a:rPr>
              <a:t>e</a:t>
            </a:r>
            <a:r>
              <a:rPr sz="850" spc="-5" dirty="0">
                <a:latin typeface="Times New Roman"/>
                <a:cs typeface="Times New Roman"/>
              </a:rPr>
              <a:t>s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7200375" y="4183979"/>
            <a:ext cx="470534" cy="1543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50" spc="-5" dirty="0">
                <a:latin typeface="Times New Roman"/>
                <a:cs typeface="Times New Roman"/>
              </a:rPr>
              <a:t>Resources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6250299" y="4326478"/>
            <a:ext cx="207010" cy="1543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50" spc="-40" dirty="0">
                <a:latin typeface="Times New Roman"/>
                <a:cs typeface="Times New Roman"/>
              </a:rPr>
              <a:t>2</a:t>
            </a:r>
            <a:r>
              <a:rPr sz="850" spc="-35" dirty="0">
                <a:latin typeface="Times New Roman"/>
                <a:cs typeface="Times New Roman"/>
              </a:rPr>
              <a:t>5</a:t>
            </a:r>
            <a:r>
              <a:rPr sz="850" spc="5" dirty="0">
                <a:latin typeface="Times New Roman"/>
                <a:cs typeface="Times New Roman"/>
              </a:rPr>
              <a:t>.</a:t>
            </a:r>
            <a:r>
              <a:rPr sz="850" spc="-5" dirty="0">
                <a:latin typeface="Times New Roman"/>
                <a:cs typeface="Times New Roman"/>
              </a:rPr>
              <a:t>0</a:t>
            </a:r>
            <a:endParaRPr sz="850">
              <a:latin typeface="Times New Roman"/>
              <a:cs typeface="Times New Roman"/>
            </a:endParaRPr>
          </a:p>
        </p:txBody>
      </p:sp>
      <p:graphicFrame>
        <p:nvGraphicFramePr>
          <p:cNvPr id="87" name="object 87"/>
          <p:cNvGraphicFramePr>
            <a:graphicFrameLocks noGrp="1"/>
          </p:cNvGraphicFramePr>
          <p:nvPr/>
        </p:nvGraphicFramePr>
        <p:xfrm>
          <a:off x="1640204" y="4328540"/>
          <a:ext cx="2393950" cy="4406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960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13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39636">
                <a:tc>
                  <a:txBody>
                    <a:bodyPr/>
                    <a:lstStyle/>
                    <a:p>
                      <a:pPr marL="17145">
                        <a:lnSpc>
                          <a:spcPts val="955"/>
                        </a:lnSpc>
                        <a:spcBef>
                          <a:spcPts val="45"/>
                        </a:spcBef>
                      </a:pPr>
                      <a:r>
                        <a:rPr sz="850" spc="-10" dirty="0">
                          <a:latin typeface="Times New Roman"/>
                          <a:cs typeface="Times New Roman"/>
                        </a:rPr>
                        <a:t>Balance</a:t>
                      </a:r>
                      <a:r>
                        <a:rPr sz="85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spc="-25" dirty="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sz="85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spc="-25" dirty="0">
                          <a:latin typeface="Times New Roman"/>
                          <a:cs typeface="Times New Roman"/>
                        </a:rPr>
                        <a:t>primary incomes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rowSpan="2">
                  <a:txBody>
                    <a:bodyPr/>
                    <a:lstStyle/>
                    <a:p>
                      <a:pPr marL="282575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850" spc="-20" dirty="0">
                          <a:latin typeface="Times New Roman"/>
                          <a:cs typeface="Times New Roman"/>
                        </a:rPr>
                        <a:t>225.0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6113">
                <a:tc gridSpan="2">
                  <a:txBody>
                    <a:bodyPr/>
                    <a:lstStyle/>
                    <a:p>
                      <a:pPr marL="81915">
                        <a:lnSpc>
                          <a:spcPts val="975"/>
                        </a:lnSpc>
                        <a:spcBef>
                          <a:spcPts val="75"/>
                        </a:spcBef>
                        <a:tabLst>
                          <a:tab pos="1660525" algn="l"/>
                        </a:tabLst>
                      </a:pPr>
                      <a:r>
                        <a:rPr sz="850" spc="-20" dirty="0">
                          <a:latin typeface="Times New Roman"/>
                          <a:cs typeface="Times New Roman"/>
                        </a:rPr>
                        <a:t>Imputed</a:t>
                      </a:r>
                      <a:r>
                        <a:rPr sz="85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spc="-5" dirty="0">
                          <a:latin typeface="Times New Roman"/>
                          <a:cs typeface="Times New Roman"/>
                        </a:rPr>
                        <a:t>transfer</a:t>
                      </a:r>
                      <a:r>
                        <a:rPr sz="85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spc="-20" dirty="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sz="85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spc="5" dirty="0">
                          <a:latin typeface="Times New Roman"/>
                          <a:cs typeface="Times New Roman"/>
                        </a:rPr>
                        <a:t>OPs	</a:t>
                      </a:r>
                      <a:r>
                        <a:rPr sz="850" spc="-20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12.5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952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solidFill>
                      <a:srgbClr val="A9D08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5715" marB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6494">
                <a:tc gridSpan="2">
                  <a:txBody>
                    <a:bodyPr/>
                    <a:lstStyle/>
                    <a:p>
                      <a:pPr marL="17145">
                        <a:lnSpc>
                          <a:spcPts val="1005"/>
                        </a:lnSpc>
                        <a:spcBef>
                          <a:spcPts val="45"/>
                        </a:spcBef>
                        <a:tabLst>
                          <a:tab pos="1610995" algn="l"/>
                        </a:tabLst>
                      </a:pPr>
                      <a:r>
                        <a:rPr sz="850" spc="5" dirty="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850" spc="-65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850" spc="5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850" spc="-35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850" spc="-30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850" spc="5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850" spc="2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850" spc="-30" dirty="0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sz="850" spc="-70" dirty="0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sz="85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85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spc="-70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850" spc="-30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850" spc="15" dirty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850" spc="-30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850" spc="-40" dirty="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sz="850" dirty="0">
                          <a:latin typeface="Times New Roman"/>
                          <a:cs typeface="Times New Roman"/>
                        </a:rPr>
                        <a:t>e	</a:t>
                      </a:r>
                      <a:r>
                        <a:rPr sz="850" spc="-35" dirty="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sz="850" spc="-30" dirty="0">
                          <a:latin typeface="Times New Roman"/>
                          <a:cs typeface="Times New Roman"/>
                        </a:rPr>
                        <a:t>12</a:t>
                      </a:r>
                      <a:r>
                        <a:rPr sz="850" spc="10" dirty="0"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sz="850" dirty="0">
                          <a:latin typeface="Times New Roman"/>
                          <a:cs typeface="Times New Roman"/>
                        </a:rPr>
                        <a:t>5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8" name="object 88"/>
          <p:cNvGraphicFramePr>
            <a:graphicFrameLocks noGrp="1"/>
          </p:cNvGraphicFramePr>
          <p:nvPr/>
        </p:nvGraphicFramePr>
        <p:xfrm>
          <a:off x="4350829" y="4328540"/>
          <a:ext cx="897255" cy="4362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13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21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9636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9525" algn="r">
                        <a:lnSpc>
                          <a:spcPts val="955"/>
                        </a:lnSpc>
                        <a:spcBef>
                          <a:spcPts val="45"/>
                        </a:spcBef>
                      </a:pPr>
                      <a:r>
                        <a:rPr sz="850" spc="-20" dirty="0">
                          <a:latin typeface="Times New Roman"/>
                          <a:cs typeface="Times New Roman"/>
                        </a:rPr>
                        <a:t>275.0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6113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9525" algn="r">
                        <a:lnSpc>
                          <a:spcPts val="975"/>
                        </a:lnSpc>
                        <a:spcBef>
                          <a:spcPts val="75"/>
                        </a:spcBef>
                      </a:pPr>
                      <a:r>
                        <a:rPr sz="850" spc="-20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12.5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9525" marB="0">
                    <a:lnL w="9525">
                      <a:solidFill>
                        <a:srgbClr val="000000"/>
                      </a:solidFill>
                      <a:prstDash val="solid"/>
                    </a:lnL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A9D08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6494">
                <a:tc>
                  <a:txBody>
                    <a:bodyPr/>
                    <a:lstStyle/>
                    <a:p>
                      <a:pPr marL="114935">
                        <a:lnSpc>
                          <a:spcPts val="1005"/>
                        </a:lnSpc>
                        <a:spcBef>
                          <a:spcPts val="45"/>
                        </a:spcBef>
                      </a:pPr>
                      <a:r>
                        <a:rPr sz="850" spc="-35" dirty="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sz="850" spc="-30" dirty="0">
                          <a:latin typeface="Times New Roman"/>
                          <a:cs typeface="Times New Roman"/>
                        </a:rPr>
                        <a:t>8</a:t>
                      </a:r>
                      <a:r>
                        <a:rPr sz="850" spc="-35" dirty="0">
                          <a:latin typeface="Times New Roman"/>
                          <a:cs typeface="Times New Roman"/>
                        </a:rPr>
                        <a:t>7</a:t>
                      </a:r>
                      <a:r>
                        <a:rPr sz="850" spc="15" dirty="0"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sz="850" dirty="0">
                          <a:latin typeface="Times New Roman"/>
                          <a:cs typeface="Times New Roman"/>
                        </a:rPr>
                        <a:t>5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9" name="object 89"/>
          <p:cNvSpPr txBox="1"/>
          <p:nvPr/>
        </p:nvSpPr>
        <p:spPr>
          <a:xfrm>
            <a:off x="5721422" y="4612236"/>
            <a:ext cx="208279" cy="1543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50" spc="-35" dirty="0">
                <a:latin typeface="Times New Roman"/>
                <a:cs typeface="Times New Roman"/>
              </a:rPr>
              <a:t>2</a:t>
            </a:r>
            <a:r>
              <a:rPr sz="850" spc="-40" dirty="0">
                <a:latin typeface="Times New Roman"/>
                <a:cs typeface="Times New Roman"/>
              </a:rPr>
              <a:t>5</a:t>
            </a:r>
            <a:r>
              <a:rPr sz="850" spc="10" dirty="0">
                <a:latin typeface="Times New Roman"/>
                <a:cs typeface="Times New Roman"/>
              </a:rPr>
              <a:t>.</a:t>
            </a:r>
            <a:r>
              <a:rPr sz="850" spc="-5" dirty="0">
                <a:latin typeface="Times New Roman"/>
                <a:cs typeface="Times New Roman"/>
              </a:rPr>
              <a:t>0</a:t>
            </a:r>
            <a:endParaRPr sz="850">
              <a:latin typeface="Times New Roman"/>
              <a:cs typeface="Times New Roman"/>
            </a:endParaRPr>
          </a:p>
        </p:txBody>
      </p:sp>
      <p:graphicFrame>
        <p:nvGraphicFramePr>
          <p:cNvPr id="90" name="object 90"/>
          <p:cNvGraphicFramePr>
            <a:graphicFrameLocks noGrp="1"/>
          </p:cNvGraphicFramePr>
          <p:nvPr/>
        </p:nvGraphicFramePr>
        <p:xfrm>
          <a:off x="6780085" y="4328540"/>
          <a:ext cx="905510" cy="4406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00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27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963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10160" algn="r">
                        <a:lnSpc>
                          <a:spcPts val="955"/>
                        </a:lnSpc>
                        <a:spcBef>
                          <a:spcPts val="45"/>
                        </a:spcBef>
                      </a:pPr>
                      <a:r>
                        <a:rPr sz="850" spc="-20" dirty="0">
                          <a:latin typeface="Times New Roman"/>
                          <a:cs typeface="Times New Roman"/>
                        </a:rPr>
                        <a:t>525.0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6113">
                <a:tc>
                  <a:txBody>
                    <a:bodyPr/>
                    <a:lstStyle/>
                    <a:p>
                      <a:pPr marR="6350" algn="r">
                        <a:lnSpc>
                          <a:spcPts val="975"/>
                        </a:lnSpc>
                        <a:spcBef>
                          <a:spcPts val="75"/>
                        </a:spcBef>
                      </a:pPr>
                      <a:r>
                        <a:rPr sz="850" spc="-20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12.5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9525" marB="0"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marR="10160" algn="r">
                        <a:lnSpc>
                          <a:spcPts val="975"/>
                        </a:lnSpc>
                        <a:spcBef>
                          <a:spcPts val="75"/>
                        </a:spcBef>
                      </a:pPr>
                      <a:r>
                        <a:rPr sz="850" spc="-20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12.5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9525" marB="0">
                    <a:lnL w="9525">
                      <a:solidFill>
                        <a:srgbClr val="000000"/>
                      </a:solidFill>
                      <a:prstDash val="solid"/>
                    </a:lnL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A9D08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6494">
                <a:tc>
                  <a:txBody>
                    <a:bodyPr/>
                    <a:lstStyle/>
                    <a:p>
                      <a:pPr marR="6350" algn="r">
                        <a:lnSpc>
                          <a:spcPts val="1005"/>
                        </a:lnSpc>
                        <a:spcBef>
                          <a:spcPts val="45"/>
                        </a:spcBef>
                      </a:pPr>
                      <a:r>
                        <a:rPr sz="850" spc="-20" dirty="0">
                          <a:latin typeface="Times New Roman"/>
                          <a:cs typeface="Times New Roman"/>
                        </a:rPr>
                        <a:t>525.0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1" name="object 91"/>
          <p:cNvSpPr txBox="1"/>
          <p:nvPr/>
        </p:nvSpPr>
        <p:spPr>
          <a:xfrm>
            <a:off x="3149608" y="4897983"/>
            <a:ext cx="241300" cy="1543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50" dirty="0">
                <a:latin typeface="Times New Roman"/>
                <a:cs typeface="Times New Roman"/>
              </a:rPr>
              <a:t>Us</a:t>
            </a:r>
            <a:r>
              <a:rPr sz="850" spc="15" dirty="0">
                <a:latin typeface="Times New Roman"/>
                <a:cs typeface="Times New Roman"/>
              </a:rPr>
              <a:t>es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92" name="object 92"/>
          <p:cNvSpPr txBox="1"/>
          <p:nvPr/>
        </p:nvSpPr>
        <p:spPr>
          <a:xfrm>
            <a:off x="3556515" y="4897983"/>
            <a:ext cx="467359" cy="1543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50" spc="-5" dirty="0">
                <a:latin typeface="Times New Roman"/>
                <a:cs typeface="Times New Roman"/>
              </a:rPr>
              <a:t>R</a:t>
            </a:r>
            <a:r>
              <a:rPr sz="850" spc="15" dirty="0">
                <a:latin typeface="Times New Roman"/>
                <a:cs typeface="Times New Roman"/>
              </a:rPr>
              <a:t>e</a:t>
            </a:r>
            <a:r>
              <a:rPr sz="850" dirty="0">
                <a:latin typeface="Times New Roman"/>
                <a:cs typeface="Times New Roman"/>
              </a:rPr>
              <a:t>s</a:t>
            </a:r>
            <a:r>
              <a:rPr sz="850" spc="-35" dirty="0">
                <a:latin typeface="Times New Roman"/>
                <a:cs typeface="Times New Roman"/>
              </a:rPr>
              <a:t>o</a:t>
            </a:r>
            <a:r>
              <a:rPr sz="850" spc="-40" dirty="0">
                <a:latin typeface="Times New Roman"/>
                <a:cs typeface="Times New Roman"/>
              </a:rPr>
              <a:t>u</a:t>
            </a:r>
            <a:r>
              <a:rPr sz="850" spc="-5" dirty="0">
                <a:latin typeface="Times New Roman"/>
                <a:cs typeface="Times New Roman"/>
              </a:rPr>
              <a:t>r</a:t>
            </a:r>
            <a:r>
              <a:rPr sz="850" spc="15" dirty="0">
                <a:latin typeface="Times New Roman"/>
                <a:cs typeface="Times New Roman"/>
              </a:rPr>
              <a:t>c</a:t>
            </a:r>
            <a:r>
              <a:rPr sz="850" spc="10" dirty="0">
                <a:latin typeface="Times New Roman"/>
                <a:cs typeface="Times New Roman"/>
              </a:rPr>
              <a:t>e</a:t>
            </a:r>
            <a:r>
              <a:rPr sz="850" spc="-5" dirty="0">
                <a:latin typeface="Times New Roman"/>
                <a:cs typeface="Times New Roman"/>
              </a:rPr>
              <a:t>s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93" name="object 93"/>
          <p:cNvSpPr txBox="1"/>
          <p:nvPr/>
        </p:nvSpPr>
        <p:spPr>
          <a:xfrm>
            <a:off x="4364250" y="4897983"/>
            <a:ext cx="238760" cy="1543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50" dirty="0">
                <a:latin typeface="Times New Roman"/>
                <a:cs typeface="Times New Roman"/>
              </a:rPr>
              <a:t>Us</a:t>
            </a:r>
            <a:r>
              <a:rPr sz="850" spc="15" dirty="0">
                <a:latin typeface="Times New Roman"/>
                <a:cs typeface="Times New Roman"/>
              </a:rPr>
              <a:t>e</a:t>
            </a:r>
            <a:r>
              <a:rPr sz="850" spc="-5" dirty="0">
                <a:latin typeface="Times New Roman"/>
                <a:cs typeface="Times New Roman"/>
              </a:rPr>
              <a:t>s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94" name="object 94"/>
          <p:cNvSpPr txBox="1"/>
          <p:nvPr/>
        </p:nvSpPr>
        <p:spPr>
          <a:xfrm>
            <a:off x="4771124" y="4897983"/>
            <a:ext cx="470534" cy="1543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50" spc="-5" dirty="0">
                <a:latin typeface="Times New Roman"/>
                <a:cs typeface="Times New Roman"/>
              </a:rPr>
              <a:t>Resources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95" name="object 95"/>
          <p:cNvSpPr txBox="1"/>
          <p:nvPr/>
        </p:nvSpPr>
        <p:spPr>
          <a:xfrm>
            <a:off x="5578132" y="4897983"/>
            <a:ext cx="238760" cy="1543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50" spc="5" dirty="0">
                <a:latin typeface="Times New Roman"/>
                <a:cs typeface="Times New Roman"/>
              </a:rPr>
              <a:t>U</a:t>
            </a:r>
            <a:r>
              <a:rPr sz="850" dirty="0">
                <a:latin typeface="Times New Roman"/>
                <a:cs typeface="Times New Roman"/>
              </a:rPr>
              <a:t>s</a:t>
            </a:r>
            <a:r>
              <a:rPr sz="850" spc="10" dirty="0">
                <a:latin typeface="Times New Roman"/>
                <a:cs typeface="Times New Roman"/>
              </a:rPr>
              <a:t>e</a:t>
            </a:r>
            <a:r>
              <a:rPr sz="850" spc="-5" dirty="0">
                <a:latin typeface="Times New Roman"/>
                <a:cs typeface="Times New Roman"/>
              </a:rPr>
              <a:t>s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96" name="object 96"/>
          <p:cNvSpPr txBox="1"/>
          <p:nvPr/>
        </p:nvSpPr>
        <p:spPr>
          <a:xfrm>
            <a:off x="5985766" y="4897983"/>
            <a:ext cx="467359" cy="1543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50" spc="-5" dirty="0">
                <a:latin typeface="Times New Roman"/>
                <a:cs typeface="Times New Roman"/>
              </a:rPr>
              <a:t>R</a:t>
            </a:r>
            <a:r>
              <a:rPr sz="850" spc="10" dirty="0">
                <a:latin typeface="Times New Roman"/>
                <a:cs typeface="Times New Roman"/>
              </a:rPr>
              <a:t>e</a:t>
            </a:r>
            <a:r>
              <a:rPr sz="850" dirty="0">
                <a:latin typeface="Times New Roman"/>
                <a:cs typeface="Times New Roman"/>
              </a:rPr>
              <a:t>s</a:t>
            </a:r>
            <a:r>
              <a:rPr sz="850" spc="-35" dirty="0">
                <a:latin typeface="Times New Roman"/>
                <a:cs typeface="Times New Roman"/>
              </a:rPr>
              <a:t>ou</a:t>
            </a:r>
            <a:r>
              <a:rPr sz="850" spc="-5" dirty="0">
                <a:latin typeface="Times New Roman"/>
                <a:cs typeface="Times New Roman"/>
              </a:rPr>
              <a:t>r</a:t>
            </a:r>
            <a:r>
              <a:rPr sz="850" spc="10" dirty="0">
                <a:latin typeface="Times New Roman"/>
                <a:cs typeface="Times New Roman"/>
              </a:rPr>
              <a:t>c</a:t>
            </a:r>
            <a:r>
              <a:rPr sz="850" spc="15" dirty="0">
                <a:latin typeface="Times New Roman"/>
                <a:cs typeface="Times New Roman"/>
              </a:rPr>
              <a:t>e</a:t>
            </a:r>
            <a:r>
              <a:rPr sz="850" spc="-5" dirty="0">
                <a:latin typeface="Times New Roman"/>
                <a:cs typeface="Times New Roman"/>
              </a:rPr>
              <a:t>s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97" name="object 97"/>
          <p:cNvSpPr txBox="1"/>
          <p:nvPr/>
        </p:nvSpPr>
        <p:spPr>
          <a:xfrm>
            <a:off x="6792741" y="4897983"/>
            <a:ext cx="238760" cy="1543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50" dirty="0">
                <a:latin typeface="Times New Roman"/>
                <a:cs typeface="Times New Roman"/>
              </a:rPr>
              <a:t>U</a:t>
            </a:r>
            <a:r>
              <a:rPr sz="850" spc="5" dirty="0">
                <a:latin typeface="Times New Roman"/>
                <a:cs typeface="Times New Roman"/>
              </a:rPr>
              <a:t>s</a:t>
            </a:r>
            <a:r>
              <a:rPr sz="850" spc="10" dirty="0">
                <a:latin typeface="Times New Roman"/>
                <a:cs typeface="Times New Roman"/>
              </a:rPr>
              <a:t>e</a:t>
            </a:r>
            <a:r>
              <a:rPr sz="850" spc="-5" dirty="0">
                <a:latin typeface="Times New Roman"/>
                <a:cs typeface="Times New Roman"/>
              </a:rPr>
              <a:t>s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98" name="object 98"/>
          <p:cNvSpPr txBox="1"/>
          <p:nvPr/>
        </p:nvSpPr>
        <p:spPr>
          <a:xfrm>
            <a:off x="7200375" y="4897983"/>
            <a:ext cx="470534" cy="1543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50" spc="-5" dirty="0">
                <a:latin typeface="Times New Roman"/>
                <a:cs typeface="Times New Roman"/>
              </a:rPr>
              <a:t>Resources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99" name="object 99"/>
          <p:cNvSpPr txBox="1"/>
          <p:nvPr/>
        </p:nvSpPr>
        <p:spPr>
          <a:xfrm>
            <a:off x="4985323" y="5041243"/>
            <a:ext cx="258445" cy="1543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50" spc="-35" dirty="0">
                <a:latin typeface="Times New Roman"/>
                <a:cs typeface="Times New Roman"/>
              </a:rPr>
              <a:t>28</a:t>
            </a:r>
            <a:r>
              <a:rPr sz="850" spc="-40" dirty="0">
                <a:latin typeface="Times New Roman"/>
                <a:cs typeface="Times New Roman"/>
              </a:rPr>
              <a:t>7</a:t>
            </a:r>
            <a:r>
              <a:rPr sz="850" spc="10" dirty="0">
                <a:latin typeface="Times New Roman"/>
                <a:cs typeface="Times New Roman"/>
              </a:rPr>
              <a:t>.</a:t>
            </a:r>
            <a:r>
              <a:rPr sz="850" spc="-5" dirty="0">
                <a:latin typeface="Times New Roman"/>
                <a:cs typeface="Times New Roman"/>
              </a:rPr>
              <a:t>5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00" name="object 100"/>
          <p:cNvSpPr txBox="1"/>
          <p:nvPr/>
        </p:nvSpPr>
        <p:spPr>
          <a:xfrm>
            <a:off x="6250229" y="5041243"/>
            <a:ext cx="207010" cy="1543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50" spc="-40" dirty="0">
                <a:latin typeface="Times New Roman"/>
                <a:cs typeface="Times New Roman"/>
              </a:rPr>
              <a:t>2</a:t>
            </a:r>
            <a:r>
              <a:rPr sz="850" spc="-35" dirty="0">
                <a:latin typeface="Times New Roman"/>
                <a:cs typeface="Times New Roman"/>
              </a:rPr>
              <a:t>5</a:t>
            </a:r>
            <a:r>
              <a:rPr sz="850" spc="5" dirty="0">
                <a:latin typeface="Times New Roman"/>
                <a:cs typeface="Times New Roman"/>
              </a:rPr>
              <a:t>.</a:t>
            </a:r>
            <a:r>
              <a:rPr sz="850" spc="-5" dirty="0">
                <a:latin typeface="Times New Roman"/>
                <a:cs typeface="Times New Roman"/>
              </a:rPr>
              <a:t>0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01" name="object 101"/>
          <p:cNvSpPr txBox="1"/>
          <p:nvPr/>
        </p:nvSpPr>
        <p:spPr>
          <a:xfrm>
            <a:off x="4557068" y="5183742"/>
            <a:ext cx="157480" cy="1543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50" spc="-40" dirty="0">
                <a:latin typeface="Times New Roman"/>
                <a:cs typeface="Times New Roman"/>
              </a:rPr>
              <a:t>0</a:t>
            </a:r>
            <a:r>
              <a:rPr sz="850" spc="10" dirty="0">
                <a:latin typeface="Times New Roman"/>
                <a:cs typeface="Times New Roman"/>
              </a:rPr>
              <a:t>.</a:t>
            </a:r>
            <a:r>
              <a:rPr sz="850" spc="-5" dirty="0">
                <a:latin typeface="Times New Roman"/>
                <a:cs typeface="Times New Roman"/>
              </a:rPr>
              <a:t>0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02" name="object 102"/>
          <p:cNvSpPr txBox="1"/>
          <p:nvPr/>
        </p:nvSpPr>
        <p:spPr>
          <a:xfrm>
            <a:off x="5771698" y="5183742"/>
            <a:ext cx="157480" cy="1543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50" spc="-40" dirty="0">
                <a:latin typeface="Times New Roman"/>
                <a:cs typeface="Times New Roman"/>
              </a:rPr>
              <a:t>0</a:t>
            </a:r>
            <a:r>
              <a:rPr sz="850" spc="10" dirty="0">
                <a:latin typeface="Times New Roman"/>
                <a:cs typeface="Times New Roman"/>
              </a:rPr>
              <a:t>.</a:t>
            </a:r>
            <a:r>
              <a:rPr sz="850" spc="-5" dirty="0">
                <a:latin typeface="Times New Roman"/>
                <a:cs typeface="Times New Roman"/>
              </a:rPr>
              <a:t>0</a:t>
            </a:r>
            <a:endParaRPr sz="850">
              <a:latin typeface="Times New Roman"/>
              <a:cs typeface="Times New Roman"/>
            </a:endParaRPr>
          </a:p>
        </p:txBody>
      </p:sp>
      <p:graphicFrame>
        <p:nvGraphicFramePr>
          <p:cNvPr id="103" name="object 103"/>
          <p:cNvGraphicFramePr>
            <a:graphicFrameLocks noGrp="1"/>
          </p:cNvGraphicFramePr>
          <p:nvPr/>
        </p:nvGraphicFramePr>
        <p:xfrm>
          <a:off x="1640204" y="5042534"/>
          <a:ext cx="2393950" cy="7270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960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13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49654">
                <a:tc>
                  <a:txBody>
                    <a:bodyPr/>
                    <a:lstStyle/>
                    <a:p>
                      <a:pPr marL="17145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850" spc="-25" dirty="0">
                          <a:latin typeface="Times New Roman"/>
                          <a:cs typeface="Times New Roman"/>
                        </a:rPr>
                        <a:t>Disposable</a:t>
                      </a:r>
                      <a:r>
                        <a:rPr sz="85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spc="-30" dirty="0">
                          <a:latin typeface="Times New Roman"/>
                          <a:cs typeface="Times New Roman"/>
                        </a:rPr>
                        <a:t>income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282575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850" spc="-20" dirty="0">
                          <a:latin typeface="Times New Roman"/>
                          <a:cs typeface="Times New Roman"/>
                        </a:rPr>
                        <a:t>212.5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2879">
                <a:tc>
                  <a:txBody>
                    <a:bodyPr/>
                    <a:lstStyle/>
                    <a:p>
                      <a:pPr marL="17145">
                        <a:lnSpc>
                          <a:spcPts val="1015"/>
                        </a:lnSpc>
                      </a:pPr>
                      <a:r>
                        <a:rPr sz="850" spc="-20" dirty="0"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sz="850" spc="-70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850" spc="-30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850" spc="2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850" dirty="0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sz="85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spc="20" dirty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850" spc="-30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850" spc="-35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850" spc="5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850" spc="-30" dirty="0"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sz="850" spc="-40" dirty="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sz="850" spc="-30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850" spc="-15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850" spc="-70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850" spc="-30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850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85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spc="2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850" spc="-35" dirty="0"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sz="850" spc="-30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850" spc="2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850" spc="-35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850" spc="-30" dirty="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850" spc="-70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850" spc="-10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850" spc="-35" dirty="0"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sz="850" dirty="0">
                          <a:latin typeface="Times New Roman"/>
                          <a:cs typeface="Times New Roman"/>
                        </a:rPr>
                        <a:t>re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R="6350" algn="r">
                        <a:lnSpc>
                          <a:spcPts val="1015"/>
                        </a:lnSpc>
                      </a:pPr>
                      <a:r>
                        <a:rPr sz="850" spc="-20" dirty="0">
                          <a:latin typeface="Times New Roman"/>
                          <a:cs typeface="Times New Roman"/>
                        </a:rPr>
                        <a:t>287.5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2852">
                <a:tc>
                  <a:txBody>
                    <a:bodyPr/>
                    <a:lstStyle/>
                    <a:p>
                      <a:pPr marL="81915">
                        <a:lnSpc>
                          <a:spcPts val="944"/>
                        </a:lnSpc>
                      </a:pPr>
                      <a:r>
                        <a:rPr sz="850" spc="-15" dirty="0">
                          <a:latin typeface="Times New Roman"/>
                          <a:cs typeface="Times New Roman"/>
                        </a:rPr>
                        <a:t>Advertised</a:t>
                      </a:r>
                      <a:r>
                        <a:rPr sz="85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spc="-20" dirty="0">
                          <a:latin typeface="Times New Roman"/>
                          <a:cs typeface="Times New Roman"/>
                        </a:rPr>
                        <a:t>product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R="6350" algn="r">
                        <a:lnSpc>
                          <a:spcPts val="944"/>
                        </a:lnSpc>
                      </a:pPr>
                      <a:r>
                        <a:rPr sz="850" spc="-20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275.0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6113">
                <a:tc>
                  <a:txBody>
                    <a:bodyPr/>
                    <a:lstStyle/>
                    <a:p>
                      <a:pPr marL="81915">
                        <a:lnSpc>
                          <a:spcPts val="975"/>
                        </a:lnSpc>
                        <a:spcBef>
                          <a:spcPts val="75"/>
                        </a:spcBef>
                      </a:pPr>
                      <a:r>
                        <a:rPr sz="850" spc="-65" dirty="0">
                          <a:latin typeface="Times New Roman"/>
                          <a:cs typeface="Times New Roman"/>
                        </a:rPr>
                        <a:t>"</a:t>
                      </a:r>
                      <a:r>
                        <a:rPr sz="850" spc="-20" dirty="0"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sz="850" spc="-5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850" spc="20" dirty="0">
                          <a:latin typeface="Times New Roman"/>
                          <a:cs typeface="Times New Roman"/>
                        </a:rPr>
                        <a:t>ee</a:t>
                      </a:r>
                      <a:r>
                        <a:rPr sz="850" dirty="0">
                          <a:latin typeface="Times New Roman"/>
                          <a:cs typeface="Times New Roman"/>
                        </a:rPr>
                        <a:t>"</a:t>
                      </a:r>
                      <a:r>
                        <a:rPr sz="85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spc="-30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850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850" spc="-3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850" spc="-30" dirty="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850" spc="-35" dirty="0"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sz="850" spc="20" dirty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850" spc="-10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850" dirty="0">
                          <a:latin typeface="Times New Roman"/>
                          <a:cs typeface="Times New Roman"/>
                        </a:rPr>
                        <a:t>s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9525" marB="0">
                    <a:lnL w="9525">
                      <a:solidFill>
                        <a:srgbClr val="000000"/>
                      </a:solidFill>
                      <a:prstDash val="solid"/>
                    </a:lnL>
                    <a:solidFill>
                      <a:srgbClr val="FFD965"/>
                    </a:solidFill>
                  </a:tcPr>
                </a:tc>
                <a:tc>
                  <a:txBody>
                    <a:bodyPr/>
                    <a:lstStyle/>
                    <a:p>
                      <a:pPr marR="6350" algn="r">
                        <a:lnSpc>
                          <a:spcPts val="975"/>
                        </a:lnSpc>
                        <a:spcBef>
                          <a:spcPts val="75"/>
                        </a:spcBef>
                      </a:pPr>
                      <a:r>
                        <a:rPr sz="850" spc="-20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12.5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9525" marB="0"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D96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7256">
                <a:tc>
                  <a:txBody>
                    <a:bodyPr/>
                    <a:lstStyle/>
                    <a:p>
                      <a:pPr marL="17145">
                        <a:lnSpc>
                          <a:spcPts val="1005"/>
                        </a:lnSpc>
                        <a:spcBef>
                          <a:spcPts val="50"/>
                        </a:spcBef>
                      </a:pPr>
                      <a:r>
                        <a:rPr sz="850" spc="-30" dirty="0">
                          <a:latin typeface="Times New Roman"/>
                          <a:cs typeface="Times New Roman"/>
                        </a:rPr>
                        <a:t>Saving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R="6350" algn="r">
                        <a:lnSpc>
                          <a:spcPts val="1005"/>
                        </a:lnSpc>
                        <a:spcBef>
                          <a:spcPts val="50"/>
                        </a:spcBef>
                      </a:pPr>
                      <a:r>
                        <a:rPr sz="850" spc="-15" dirty="0">
                          <a:latin typeface="Times New Roman"/>
                          <a:cs typeface="Times New Roman"/>
                        </a:rPr>
                        <a:t>-75.0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04" name="object 104"/>
          <p:cNvGraphicFramePr>
            <a:graphicFrameLocks noGrp="1"/>
          </p:cNvGraphicFramePr>
          <p:nvPr/>
        </p:nvGraphicFramePr>
        <p:xfrm>
          <a:off x="6780085" y="5042534"/>
          <a:ext cx="905510" cy="7270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00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27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965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282575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850" spc="-20" dirty="0">
                          <a:latin typeface="Times New Roman"/>
                          <a:cs typeface="Times New Roman"/>
                        </a:rPr>
                        <a:t>525.0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2879">
                <a:tc>
                  <a:txBody>
                    <a:bodyPr/>
                    <a:lstStyle/>
                    <a:p>
                      <a:pPr marR="6350" algn="r">
                        <a:lnSpc>
                          <a:spcPts val="1015"/>
                        </a:lnSpc>
                      </a:pPr>
                      <a:r>
                        <a:rPr sz="850" spc="-20" dirty="0">
                          <a:latin typeface="Times New Roman"/>
                          <a:cs typeface="Times New Roman"/>
                        </a:rPr>
                        <a:t>287.5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2852">
                <a:tc>
                  <a:txBody>
                    <a:bodyPr/>
                    <a:lstStyle/>
                    <a:p>
                      <a:pPr marR="6350" algn="r">
                        <a:lnSpc>
                          <a:spcPts val="944"/>
                        </a:lnSpc>
                      </a:pPr>
                      <a:r>
                        <a:rPr sz="850" spc="-20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275.0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6113">
                <a:tc>
                  <a:txBody>
                    <a:bodyPr/>
                    <a:lstStyle/>
                    <a:p>
                      <a:pPr marR="6350" algn="r">
                        <a:lnSpc>
                          <a:spcPts val="975"/>
                        </a:lnSpc>
                        <a:spcBef>
                          <a:spcPts val="75"/>
                        </a:spcBef>
                      </a:pPr>
                      <a:r>
                        <a:rPr sz="850" spc="-20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12.5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9525" marB="0"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D96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7256">
                <a:tc>
                  <a:txBody>
                    <a:bodyPr/>
                    <a:lstStyle/>
                    <a:p>
                      <a:pPr marR="6350" algn="r">
                        <a:lnSpc>
                          <a:spcPts val="1005"/>
                        </a:lnSpc>
                        <a:spcBef>
                          <a:spcPts val="50"/>
                        </a:spcBef>
                      </a:pPr>
                      <a:r>
                        <a:rPr sz="850" spc="-20" dirty="0">
                          <a:latin typeface="Times New Roman"/>
                          <a:cs typeface="Times New Roman"/>
                        </a:rPr>
                        <a:t>237.5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05" name="object 105"/>
          <p:cNvGraphicFramePr>
            <a:graphicFrameLocks noGrp="1"/>
          </p:cNvGraphicFramePr>
          <p:nvPr/>
        </p:nvGraphicFramePr>
        <p:xfrm>
          <a:off x="1640204" y="6043040"/>
          <a:ext cx="2393950" cy="10121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03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36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11517">
                <a:tc>
                  <a:txBody>
                    <a:bodyPr/>
                    <a:lstStyle/>
                    <a:p>
                      <a:pPr marL="17145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850" spc="-35" dirty="0">
                          <a:latin typeface="Times New Roman"/>
                          <a:cs typeface="Times New Roman"/>
                        </a:rPr>
                        <a:t>Saving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L="81915" marR="248920" indent="-64769">
                        <a:lnSpc>
                          <a:spcPct val="110200"/>
                        </a:lnSpc>
                      </a:pPr>
                      <a:r>
                        <a:rPr sz="850" spc="-50" dirty="0"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sz="850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850" spc="-30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850" spc="5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850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85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spc="-5" dirty="0"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sz="850" spc="-65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850" spc="-35" dirty="0"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sz="850" spc="2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850" dirty="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85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spc="20" dirty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850" spc="15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850" spc="-30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850" spc="-70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850" spc="-15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850" spc="2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850" dirty="0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sz="85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dirty="0"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sz="850" spc="-3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850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850" spc="-40" dirty="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sz="850" spc="2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850" spc="-15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850" spc="-70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850" spc="-30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850" dirty="0">
                          <a:latin typeface="Times New Roman"/>
                          <a:cs typeface="Times New Roman"/>
                        </a:rPr>
                        <a:t>n  </a:t>
                      </a:r>
                      <a:r>
                        <a:rPr sz="850" spc="-20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850" spc="-3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850" dirty="0"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sz="850" spc="-10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850" spc="5" dirty="0">
                          <a:latin typeface="Times New Roman"/>
                          <a:cs typeface="Times New Roman"/>
                        </a:rPr>
                        <a:t>w</a:t>
                      </a:r>
                      <a:r>
                        <a:rPr sz="850" spc="15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850" dirty="0">
                          <a:latin typeface="Times New Roman"/>
                          <a:cs typeface="Times New Roman"/>
                        </a:rPr>
                        <a:t>re</a:t>
                      </a:r>
                      <a:r>
                        <a:rPr sz="85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850" spc="-30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850" spc="-70" dirty="0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sz="850" spc="2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850" spc="-15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850" dirty="0"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sz="850" spc="-30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850" dirty="0">
                          <a:latin typeface="Times New Roman"/>
                          <a:cs typeface="Times New Roman"/>
                        </a:rPr>
                        <a:t>rm</a:t>
                      </a:r>
                      <a:r>
                        <a:rPr sz="85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spc="2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850" spc="5" dirty="0">
                          <a:latin typeface="Times New Roman"/>
                          <a:cs typeface="Times New Roman"/>
                        </a:rPr>
                        <a:t>ss</a:t>
                      </a:r>
                      <a:r>
                        <a:rPr sz="850" spc="2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850" spc="-15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850" dirty="0">
                          <a:latin typeface="Times New Roman"/>
                          <a:cs typeface="Times New Roman"/>
                        </a:rPr>
                        <a:t>)  </a:t>
                      </a:r>
                      <a:r>
                        <a:rPr sz="850" spc="-10" dirty="0">
                          <a:latin typeface="Times New Roman"/>
                          <a:cs typeface="Times New Roman"/>
                        </a:rPr>
                        <a:t>Software</a:t>
                      </a:r>
                      <a:r>
                        <a:rPr sz="85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spc="-5" dirty="0">
                          <a:latin typeface="Times New Roman"/>
                          <a:cs typeface="Times New Roman"/>
                        </a:rPr>
                        <a:t>(database</a:t>
                      </a:r>
                      <a:r>
                        <a:rPr sz="85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dirty="0">
                          <a:latin typeface="Times New Roman"/>
                          <a:cs typeface="Times New Roman"/>
                        </a:rPr>
                        <a:t>asset) </a:t>
                      </a:r>
                      <a:r>
                        <a:rPr sz="85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spc="-10" dirty="0">
                          <a:latin typeface="Times New Roman"/>
                          <a:cs typeface="Times New Roman"/>
                        </a:rPr>
                        <a:t>Software</a:t>
                      </a:r>
                      <a:r>
                        <a:rPr sz="85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spc="-10" dirty="0">
                          <a:latin typeface="Times New Roman"/>
                          <a:cs typeface="Times New Roman"/>
                        </a:rPr>
                        <a:t>(data</a:t>
                      </a:r>
                      <a:r>
                        <a:rPr sz="8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spc="5" dirty="0">
                          <a:latin typeface="Times New Roman"/>
                          <a:cs typeface="Times New Roman"/>
                        </a:rPr>
                        <a:t>asset-R&amp;P)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207010">
                        <a:lnSpc>
                          <a:spcPct val="100000"/>
                        </a:lnSpc>
                      </a:pPr>
                      <a:r>
                        <a:rPr sz="850" spc="-30" dirty="0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850" spc="10" dirty="0"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sz="850" dirty="0">
                          <a:latin typeface="Times New Roman"/>
                          <a:cs typeface="Times New Roman"/>
                        </a:rPr>
                        <a:t>0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3175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rowSpan="2">
                  <a:txBody>
                    <a:bodyPr/>
                    <a:lstStyle/>
                    <a:p>
                      <a:pPr marL="296545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850" spc="-15" dirty="0">
                          <a:latin typeface="Times New Roman"/>
                          <a:cs typeface="Times New Roman"/>
                        </a:rPr>
                        <a:t>-75.0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5732">
                <a:tc>
                  <a:txBody>
                    <a:bodyPr/>
                    <a:lstStyle/>
                    <a:p>
                      <a:pPr marL="81915">
                        <a:lnSpc>
                          <a:spcPts val="975"/>
                        </a:lnSpc>
                        <a:spcBef>
                          <a:spcPts val="75"/>
                        </a:spcBef>
                      </a:pPr>
                      <a:r>
                        <a:rPr sz="850" spc="-10" dirty="0">
                          <a:latin typeface="Times New Roman"/>
                          <a:cs typeface="Times New Roman"/>
                        </a:rPr>
                        <a:t>Software</a:t>
                      </a:r>
                      <a:r>
                        <a:rPr sz="85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spc="-10" dirty="0">
                          <a:latin typeface="Times New Roman"/>
                          <a:cs typeface="Times New Roman"/>
                        </a:rPr>
                        <a:t>(data</a:t>
                      </a:r>
                      <a:r>
                        <a:rPr sz="85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spc="5" dirty="0">
                          <a:latin typeface="Times New Roman"/>
                          <a:cs typeface="Times New Roman"/>
                        </a:rPr>
                        <a:t>asset-OP-P)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9525" marB="0">
                    <a:lnL w="9525">
                      <a:solidFill>
                        <a:srgbClr val="000000"/>
                      </a:solidFill>
                      <a:prstDash val="solid"/>
                    </a:lnL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0" marB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6875">
                <a:tc gridSpan="2">
                  <a:txBody>
                    <a:bodyPr/>
                    <a:lstStyle/>
                    <a:p>
                      <a:pPr marL="17145">
                        <a:lnSpc>
                          <a:spcPts val="1005"/>
                        </a:lnSpc>
                        <a:spcBef>
                          <a:spcPts val="50"/>
                        </a:spcBef>
                        <a:tabLst>
                          <a:tab pos="1624965" algn="l"/>
                        </a:tabLst>
                      </a:pPr>
                      <a:r>
                        <a:rPr sz="850" spc="5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850" spc="2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850" dirty="0">
                          <a:latin typeface="Times New Roman"/>
                          <a:cs typeface="Times New Roman"/>
                        </a:rPr>
                        <a:t>t </a:t>
                      </a:r>
                      <a:r>
                        <a:rPr sz="850" spc="-70" dirty="0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sz="850" spc="2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850" spc="-35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850" spc="-30" dirty="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850" spc="-70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850" spc="-30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850" spc="-35" dirty="0"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sz="850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850" spc="-30" dirty="0">
                          <a:latin typeface="Times New Roman"/>
                          <a:cs typeface="Times New Roman"/>
                        </a:rPr>
                        <a:t>+</a:t>
                      </a:r>
                      <a:r>
                        <a:rPr sz="850" dirty="0">
                          <a:latin typeface="Times New Roman"/>
                          <a:cs typeface="Times New Roman"/>
                        </a:rPr>
                        <a:t>)</a:t>
                      </a:r>
                      <a:r>
                        <a:rPr sz="850" spc="-10" dirty="0">
                          <a:latin typeface="Times New Roman"/>
                          <a:cs typeface="Times New Roman"/>
                        </a:rPr>
                        <a:t>/</a:t>
                      </a:r>
                      <a:r>
                        <a:rPr sz="850" spc="-35" dirty="0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sz="850" spc="-30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850" dirty="0">
                          <a:latin typeface="Times New Roman"/>
                          <a:cs typeface="Times New Roman"/>
                        </a:rPr>
                        <a:t>rr</a:t>
                      </a:r>
                      <a:r>
                        <a:rPr sz="850" spc="-3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850" spc="5" dirty="0">
                          <a:latin typeface="Times New Roman"/>
                          <a:cs typeface="Times New Roman"/>
                        </a:rPr>
                        <a:t>w</a:t>
                      </a:r>
                      <a:r>
                        <a:rPr sz="850" spc="-65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850" spc="-35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850" spc="-30" dirty="0"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sz="850" dirty="0">
                          <a:latin typeface="Times New Roman"/>
                          <a:cs typeface="Times New Roman"/>
                        </a:rPr>
                        <a:t>(-)	</a:t>
                      </a:r>
                      <a:r>
                        <a:rPr sz="850" spc="-5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850" spc="-30" dirty="0">
                          <a:latin typeface="Times New Roman"/>
                          <a:cs typeface="Times New Roman"/>
                        </a:rPr>
                        <a:t>75</a:t>
                      </a:r>
                      <a:r>
                        <a:rPr sz="850" spc="10" dirty="0"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sz="850" dirty="0">
                          <a:latin typeface="Times New Roman"/>
                          <a:cs typeface="Times New Roman"/>
                        </a:rPr>
                        <a:t>0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06" name="object 106"/>
          <p:cNvSpPr txBox="1"/>
          <p:nvPr/>
        </p:nvSpPr>
        <p:spPr>
          <a:xfrm>
            <a:off x="999247" y="4304994"/>
            <a:ext cx="472440" cy="46926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 marR="5080">
              <a:lnSpc>
                <a:spcPct val="113199"/>
              </a:lnSpc>
              <a:spcBef>
                <a:spcPts val="125"/>
              </a:spcBef>
            </a:pPr>
            <a:r>
              <a:rPr sz="850" spc="-25" dirty="0">
                <a:latin typeface="Times New Roman"/>
                <a:cs typeface="Times New Roman"/>
              </a:rPr>
              <a:t>S</a:t>
            </a:r>
            <a:r>
              <a:rPr sz="850" spc="15" dirty="0">
                <a:latin typeface="Times New Roman"/>
                <a:cs typeface="Times New Roman"/>
              </a:rPr>
              <a:t>e</a:t>
            </a:r>
            <a:r>
              <a:rPr sz="850" spc="10" dirty="0">
                <a:latin typeface="Times New Roman"/>
                <a:cs typeface="Times New Roman"/>
              </a:rPr>
              <a:t>c</a:t>
            </a:r>
            <a:r>
              <a:rPr sz="850" spc="-35" dirty="0">
                <a:latin typeface="Times New Roman"/>
                <a:cs typeface="Times New Roman"/>
              </a:rPr>
              <a:t>on</a:t>
            </a:r>
            <a:r>
              <a:rPr sz="850" spc="-40" dirty="0">
                <a:latin typeface="Times New Roman"/>
                <a:cs typeface="Times New Roman"/>
              </a:rPr>
              <a:t>d</a:t>
            </a:r>
            <a:r>
              <a:rPr sz="850" spc="15" dirty="0">
                <a:latin typeface="Times New Roman"/>
                <a:cs typeface="Times New Roman"/>
              </a:rPr>
              <a:t>a</a:t>
            </a:r>
            <a:r>
              <a:rPr sz="850" spc="-5" dirty="0">
                <a:latin typeface="Times New Roman"/>
                <a:cs typeface="Times New Roman"/>
              </a:rPr>
              <a:t>ry  </a:t>
            </a:r>
            <a:r>
              <a:rPr sz="850" spc="-20" dirty="0">
                <a:latin typeface="Times New Roman"/>
                <a:cs typeface="Times New Roman"/>
              </a:rPr>
              <a:t>Income </a:t>
            </a:r>
            <a:r>
              <a:rPr sz="850" spc="-15" dirty="0">
                <a:latin typeface="Times New Roman"/>
                <a:cs typeface="Times New Roman"/>
              </a:rPr>
              <a:t> Account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07" name="object 107"/>
          <p:cNvSpPr txBox="1"/>
          <p:nvPr/>
        </p:nvSpPr>
        <p:spPr>
          <a:xfrm>
            <a:off x="999247" y="5155390"/>
            <a:ext cx="337820" cy="325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5900"/>
              </a:lnSpc>
              <a:spcBef>
                <a:spcPts val="100"/>
              </a:spcBef>
            </a:pPr>
            <a:r>
              <a:rPr sz="850" dirty="0">
                <a:latin typeface="Times New Roman"/>
                <a:cs typeface="Times New Roman"/>
              </a:rPr>
              <a:t>Use </a:t>
            </a:r>
            <a:r>
              <a:rPr sz="850" spc="-25" dirty="0">
                <a:latin typeface="Times New Roman"/>
                <a:cs typeface="Times New Roman"/>
              </a:rPr>
              <a:t>of </a:t>
            </a:r>
            <a:r>
              <a:rPr sz="850" spc="-200" dirty="0">
                <a:latin typeface="Times New Roman"/>
                <a:cs typeface="Times New Roman"/>
              </a:rPr>
              <a:t> </a:t>
            </a:r>
            <a:r>
              <a:rPr sz="850" spc="-5" dirty="0">
                <a:latin typeface="Times New Roman"/>
                <a:cs typeface="Times New Roman"/>
              </a:rPr>
              <a:t>I</a:t>
            </a:r>
            <a:r>
              <a:rPr sz="850" spc="-35" dirty="0">
                <a:latin typeface="Times New Roman"/>
                <a:cs typeface="Times New Roman"/>
              </a:rPr>
              <a:t>n</a:t>
            </a:r>
            <a:r>
              <a:rPr sz="850" spc="10" dirty="0">
                <a:latin typeface="Times New Roman"/>
                <a:cs typeface="Times New Roman"/>
              </a:rPr>
              <a:t>c</a:t>
            </a:r>
            <a:r>
              <a:rPr sz="850" spc="-35" dirty="0">
                <a:latin typeface="Times New Roman"/>
                <a:cs typeface="Times New Roman"/>
              </a:rPr>
              <a:t>o</a:t>
            </a:r>
            <a:r>
              <a:rPr sz="850" spc="-45" dirty="0">
                <a:latin typeface="Times New Roman"/>
                <a:cs typeface="Times New Roman"/>
              </a:rPr>
              <a:t>m</a:t>
            </a:r>
            <a:r>
              <a:rPr sz="850" spc="-5" dirty="0">
                <a:latin typeface="Times New Roman"/>
                <a:cs typeface="Times New Roman"/>
              </a:rPr>
              <a:t>e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08" name="object 108"/>
          <p:cNvSpPr txBox="1"/>
          <p:nvPr/>
        </p:nvSpPr>
        <p:spPr>
          <a:xfrm>
            <a:off x="3327933" y="1597831"/>
            <a:ext cx="508000" cy="1543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50" i="1" dirty="0">
                <a:latin typeface="Times New Roman"/>
                <a:cs typeface="Times New Roman"/>
              </a:rPr>
              <a:t>H</a:t>
            </a:r>
            <a:r>
              <a:rPr sz="850" i="1" spc="20" dirty="0">
                <a:latin typeface="Times New Roman"/>
                <a:cs typeface="Times New Roman"/>
              </a:rPr>
              <a:t>ou</a:t>
            </a:r>
            <a:r>
              <a:rPr sz="850" i="1" spc="5" dirty="0">
                <a:latin typeface="Times New Roman"/>
                <a:cs typeface="Times New Roman"/>
              </a:rPr>
              <a:t>s</a:t>
            </a:r>
            <a:r>
              <a:rPr sz="850" i="1" spc="10" dirty="0">
                <a:latin typeface="Times New Roman"/>
                <a:cs typeface="Times New Roman"/>
              </a:rPr>
              <a:t>e</a:t>
            </a:r>
            <a:r>
              <a:rPr sz="850" i="1" spc="20" dirty="0">
                <a:latin typeface="Times New Roman"/>
                <a:cs typeface="Times New Roman"/>
              </a:rPr>
              <a:t>ho</a:t>
            </a:r>
            <a:r>
              <a:rPr sz="850" i="1" spc="-15" dirty="0">
                <a:latin typeface="Times New Roman"/>
                <a:cs typeface="Times New Roman"/>
              </a:rPr>
              <a:t>l</a:t>
            </a:r>
            <a:r>
              <a:rPr sz="850" i="1" spc="-5" dirty="0">
                <a:latin typeface="Times New Roman"/>
                <a:cs typeface="Times New Roman"/>
              </a:rPr>
              <a:t>d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09" name="object 109"/>
          <p:cNvSpPr txBox="1"/>
          <p:nvPr/>
        </p:nvSpPr>
        <p:spPr>
          <a:xfrm>
            <a:off x="4364228" y="1597831"/>
            <a:ext cx="874394" cy="45465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R="635" algn="ctr">
              <a:lnSpc>
                <a:spcPct val="100000"/>
              </a:lnSpc>
              <a:spcBef>
                <a:spcPts val="90"/>
              </a:spcBef>
            </a:pPr>
            <a:r>
              <a:rPr sz="850" i="1" dirty="0">
                <a:latin typeface="Times New Roman"/>
                <a:cs typeface="Times New Roman"/>
              </a:rPr>
              <a:t>Intermediary</a:t>
            </a:r>
            <a:endParaRPr sz="8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  <a:tabLst>
                <a:tab pos="406400" algn="l"/>
              </a:tabLst>
            </a:pPr>
            <a:r>
              <a:rPr sz="850" dirty="0">
                <a:latin typeface="Times New Roman"/>
                <a:cs typeface="Times New Roman"/>
              </a:rPr>
              <a:t>Uses	</a:t>
            </a:r>
            <a:r>
              <a:rPr sz="850" spc="-5" dirty="0">
                <a:latin typeface="Times New Roman"/>
                <a:cs typeface="Times New Roman"/>
              </a:rPr>
              <a:t>Resources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10" name="object 110"/>
          <p:cNvSpPr txBox="1"/>
          <p:nvPr/>
        </p:nvSpPr>
        <p:spPr>
          <a:xfrm>
            <a:off x="5771661" y="1597831"/>
            <a:ext cx="481330" cy="1543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50" i="1" dirty="0">
                <a:latin typeface="Times New Roman"/>
                <a:cs typeface="Times New Roman"/>
              </a:rPr>
              <a:t>Advertiser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11" name="object 111"/>
          <p:cNvSpPr txBox="1"/>
          <p:nvPr/>
        </p:nvSpPr>
        <p:spPr>
          <a:xfrm>
            <a:off x="6792686" y="1597831"/>
            <a:ext cx="875030" cy="45465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R="7620" algn="ctr">
              <a:lnSpc>
                <a:spcPct val="100000"/>
              </a:lnSpc>
              <a:spcBef>
                <a:spcPts val="90"/>
              </a:spcBef>
            </a:pPr>
            <a:r>
              <a:rPr sz="850" i="1" dirty="0">
                <a:latin typeface="Times New Roman"/>
                <a:cs typeface="Times New Roman"/>
              </a:rPr>
              <a:t>Total</a:t>
            </a:r>
            <a:r>
              <a:rPr sz="850" i="1" spc="-20" dirty="0">
                <a:latin typeface="Times New Roman"/>
                <a:cs typeface="Times New Roman"/>
              </a:rPr>
              <a:t> </a:t>
            </a:r>
            <a:r>
              <a:rPr sz="850" i="1" dirty="0">
                <a:latin typeface="Times New Roman"/>
                <a:cs typeface="Times New Roman"/>
              </a:rPr>
              <a:t>Economy</a:t>
            </a:r>
            <a:endParaRPr sz="8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  <a:tabLst>
                <a:tab pos="407034" algn="l"/>
              </a:tabLst>
            </a:pPr>
            <a:r>
              <a:rPr sz="850" dirty="0">
                <a:latin typeface="Times New Roman"/>
                <a:cs typeface="Times New Roman"/>
              </a:rPr>
              <a:t>Uses	</a:t>
            </a:r>
            <a:r>
              <a:rPr sz="850" spc="-5" dirty="0">
                <a:latin typeface="Times New Roman"/>
                <a:cs typeface="Times New Roman"/>
              </a:rPr>
              <a:t>Resources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12" name="object 112"/>
          <p:cNvSpPr txBox="1"/>
          <p:nvPr/>
        </p:nvSpPr>
        <p:spPr>
          <a:xfrm>
            <a:off x="999247" y="2869400"/>
            <a:ext cx="479425" cy="325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5900"/>
              </a:lnSpc>
              <a:spcBef>
                <a:spcPts val="100"/>
              </a:spcBef>
            </a:pPr>
            <a:r>
              <a:rPr sz="850" spc="35" dirty="0">
                <a:latin typeface="Times New Roman"/>
                <a:cs typeface="Times New Roman"/>
              </a:rPr>
              <a:t>P</a:t>
            </a:r>
            <a:r>
              <a:rPr sz="850" spc="-10" dirty="0">
                <a:latin typeface="Times New Roman"/>
                <a:cs typeface="Times New Roman"/>
              </a:rPr>
              <a:t>r</a:t>
            </a:r>
            <a:r>
              <a:rPr sz="850" spc="-35" dirty="0">
                <a:latin typeface="Times New Roman"/>
                <a:cs typeface="Times New Roman"/>
              </a:rPr>
              <a:t>od</a:t>
            </a:r>
            <a:r>
              <a:rPr sz="850" spc="-40" dirty="0">
                <a:latin typeface="Times New Roman"/>
                <a:cs typeface="Times New Roman"/>
              </a:rPr>
              <a:t>u</a:t>
            </a:r>
            <a:r>
              <a:rPr sz="850" spc="15" dirty="0">
                <a:latin typeface="Times New Roman"/>
                <a:cs typeface="Times New Roman"/>
              </a:rPr>
              <a:t>c</a:t>
            </a:r>
            <a:r>
              <a:rPr sz="850" spc="-20" dirty="0">
                <a:latin typeface="Times New Roman"/>
                <a:cs typeface="Times New Roman"/>
              </a:rPr>
              <a:t>t</a:t>
            </a:r>
            <a:r>
              <a:rPr sz="850" spc="-70" dirty="0">
                <a:latin typeface="Times New Roman"/>
                <a:cs typeface="Times New Roman"/>
              </a:rPr>
              <a:t>i</a:t>
            </a:r>
            <a:r>
              <a:rPr sz="850" spc="-40" dirty="0">
                <a:latin typeface="Times New Roman"/>
                <a:cs typeface="Times New Roman"/>
              </a:rPr>
              <a:t>o</a:t>
            </a:r>
            <a:r>
              <a:rPr sz="850" spc="-5" dirty="0">
                <a:latin typeface="Times New Roman"/>
                <a:cs typeface="Times New Roman"/>
              </a:rPr>
              <a:t>n  </a:t>
            </a:r>
            <a:r>
              <a:rPr sz="850" spc="-15" dirty="0">
                <a:latin typeface="Times New Roman"/>
                <a:cs typeface="Times New Roman"/>
              </a:rPr>
              <a:t>Account</a:t>
            </a:r>
            <a:endParaRPr sz="8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731011"/>
            <a:ext cx="5897245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200" spc="-15" dirty="0">
                <a:solidFill>
                  <a:srgbClr val="FF0000"/>
                </a:solidFill>
              </a:rPr>
              <a:t>Satellite</a:t>
            </a:r>
            <a:r>
              <a:rPr sz="3200" spc="20" dirty="0">
                <a:solidFill>
                  <a:srgbClr val="FF0000"/>
                </a:solidFill>
              </a:rPr>
              <a:t> </a:t>
            </a:r>
            <a:r>
              <a:rPr sz="3200" spc="-10" dirty="0">
                <a:solidFill>
                  <a:srgbClr val="FF0000"/>
                </a:solidFill>
              </a:rPr>
              <a:t>Account:</a:t>
            </a:r>
            <a:r>
              <a:rPr sz="3200" dirty="0">
                <a:solidFill>
                  <a:srgbClr val="FF0000"/>
                </a:solidFill>
              </a:rPr>
              <a:t> </a:t>
            </a:r>
            <a:r>
              <a:rPr sz="3200" spc="-25" dirty="0">
                <a:solidFill>
                  <a:srgbClr val="FF0000"/>
                </a:solidFill>
              </a:rPr>
              <a:t>Data</a:t>
            </a:r>
            <a:r>
              <a:rPr sz="3200" spc="15" dirty="0">
                <a:solidFill>
                  <a:srgbClr val="FF0000"/>
                </a:solidFill>
              </a:rPr>
              <a:t> </a:t>
            </a:r>
            <a:r>
              <a:rPr sz="3200" spc="-10" dirty="0">
                <a:solidFill>
                  <a:srgbClr val="FF0000"/>
                </a:solidFill>
              </a:rPr>
              <a:t>Asset</a:t>
            </a:r>
            <a:r>
              <a:rPr sz="3200" spc="-15" dirty="0">
                <a:solidFill>
                  <a:srgbClr val="FF0000"/>
                </a:solidFill>
              </a:rPr>
              <a:t> </a:t>
            </a:r>
            <a:r>
              <a:rPr sz="3200" spc="-5" dirty="0">
                <a:solidFill>
                  <a:srgbClr val="FF0000"/>
                </a:solidFill>
              </a:rPr>
              <a:t>(OP‐P)</a:t>
            </a:r>
            <a:endParaRPr sz="3200"/>
          </a:p>
        </p:txBody>
      </p:sp>
      <p:sp>
        <p:nvSpPr>
          <p:cNvPr id="3" name="object 3"/>
          <p:cNvSpPr/>
          <p:nvPr/>
        </p:nvSpPr>
        <p:spPr>
          <a:xfrm>
            <a:off x="4712208" y="2900172"/>
            <a:ext cx="535940" cy="150495"/>
          </a:xfrm>
          <a:custGeom>
            <a:avLst/>
            <a:gdLst/>
            <a:ahLst/>
            <a:cxnLst/>
            <a:rect l="l" t="t" r="r" b="b"/>
            <a:pathLst>
              <a:path w="535939" h="150494">
                <a:moveTo>
                  <a:pt x="535686" y="150113"/>
                </a:moveTo>
                <a:lnTo>
                  <a:pt x="535686" y="0"/>
                </a:lnTo>
                <a:lnTo>
                  <a:pt x="0" y="0"/>
                </a:lnTo>
                <a:lnTo>
                  <a:pt x="0" y="150113"/>
                </a:lnTo>
                <a:lnTo>
                  <a:pt x="535686" y="150113"/>
                </a:lnTo>
                <a:close/>
              </a:path>
            </a:pathLst>
          </a:custGeom>
          <a:solidFill>
            <a:srgbClr val="F4B08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141464" y="2900172"/>
            <a:ext cx="535940" cy="150495"/>
          </a:xfrm>
          <a:custGeom>
            <a:avLst/>
            <a:gdLst/>
            <a:ahLst/>
            <a:cxnLst/>
            <a:rect l="l" t="t" r="r" b="b"/>
            <a:pathLst>
              <a:path w="535940" h="150494">
                <a:moveTo>
                  <a:pt x="535685" y="150113"/>
                </a:moveTo>
                <a:lnTo>
                  <a:pt x="535685" y="0"/>
                </a:lnTo>
                <a:lnTo>
                  <a:pt x="0" y="0"/>
                </a:lnTo>
                <a:lnTo>
                  <a:pt x="0" y="150113"/>
                </a:lnTo>
                <a:lnTo>
                  <a:pt x="535685" y="150113"/>
                </a:lnTo>
                <a:close/>
              </a:path>
            </a:pathLst>
          </a:custGeom>
          <a:solidFill>
            <a:srgbClr val="F4B08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355591" y="3329178"/>
            <a:ext cx="364490" cy="150495"/>
          </a:xfrm>
          <a:custGeom>
            <a:avLst/>
            <a:gdLst/>
            <a:ahLst/>
            <a:cxnLst/>
            <a:rect l="l" t="t" r="r" b="b"/>
            <a:pathLst>
              <a:path w="364489" h="150495">
                <a:moveTo>
                  <a:pt x="364236" y="150113"/>
                </a:moveTo>
                <a:lnTo>
                  <a:pt x="364236" y="0"/>
                </a:lnTo>
                <a:lnTo>
                  <a:pt x="0" y="0"/>
                </a:lnTo>
                <a:lnTo>
                  <a:pt x="0" y="150113"/>
                </a:lnTo>
                <a:lnTo>
                  <a:pt x="364236" y="150113"/>
                </a:lnTo>
                <a:close/>
              </a:path>
            </a:pathLst>
          </a:custGeom>
          <a:solidFill>
            <a:srgbClr val="8EA9D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784085" y="3329178"/>
            <a:ext cx="364490" cy="150495"/>
          </a:xfrm>
          <a:custGeom>
            <a:avLst/>
            <a:gdLst/>
            <a:ahLst/>
            <a:cxnLst/>
            <a:rect l="l" t="t" r="r" b="b"/>
            <a:pathLst>
              <a:path w="364490" h="150495">
                <a:moveTo>
                  <a:pt x="364235" y="150113"/>
                </a:moveTo>
                <a:lnTo>
                  <a:pt x="364235" y="0"/>
                </a:lnTo>
                <a:lnTo>
                  <a:pt x="0" y="0"/>
                </a:lnTo>
                <a:lnTo>
                  <a:pt x="0" y="150113"/>
                </a:lnTo>
                <a:lnTo>
                  <a:pt x="364235" y="150113"/>
                </a:lnTo>
                <a:close/>
              </a:path>
            </a:pathLst>
          </a:custGeom>
          <a:solidFill>
            <a:srgbClr val="8EA9D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355591" y="3614928"/>
            <a:ext cx="364490" cy="150495"/>
          </a:xfrm>
          <a:custGeom>
            <a:avLst/>
            <a:gdLst/>
            <a:ahLst/>
            <a:cxnLst/>
            <a:rect l="l" t="t" r="r" b="b"/>
            <a:pathLst>
              <a:path w="364489" h="150495">
                <a:moveTo>
                  <a:pt x="364236" y="150113"/>
                </a:moveTo>
                <a:lnTo>
                  <a:pt x="364236" y="0"/>
                </a:lnTo>
                <a:lnTo>
                  <a:pt x="0" y="0"/>
                </a:lnTo>
                <a:lnTo>
                  <a:pt x="0" y="150113"/>
                </a:lnTo>
                <a:lnTo>
                  <a:pt x="364236" y="150113"/>
                </a:lnTo>
                <a:close/>
              </a:path>
            </a:pathLst>
          </a:custGeom>
          <a:solidFill>
            <a:srgbClr val="FFD96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784085" y="3614928"/>
            <a:ext cx="364490" cy="150495"/>
          </a:xfrm>
          <a:custGeom>
            <a:avLst/>
            <a:gdLst/>
            <a:ahLst/>
            <a:cxnLst/>
            <a:rect l="l" t="t" r="r" b="b"/>
            <a:pathLst>
              <a:path w="364490" h="150495">
                <a:moveTo>
                  <a:pt x="364235" y="150113"/>
                </a:moveTo>
                <a:lnTo>
                  <a:pt x="364235" y="0"/>
                </a:lnTo>
                <a:lnTo>
                  <a:pt x="0" y="0"/>
                </a:lnTo>
                <a:lnTo>
                  <a:pt x="0" y="150113"/>
                </a:lnTo>
                <a:lnTo>
                  <a:pt x="364235" y="150113"/>
                </a:lnTo>
                <a:close/>
              </a:path>
            </a:pathLst>
          </a:custGeom>
          <a:solidFill>
            <a:srgbClr val="FFD96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355591" y="5615178"/>
            <a:ext cx="364490" cy="150495"/>
          </a:xfrm>
          <a:custGeom>
            <a:avLst/>
            <a:gdLst/>
            <a:ahLst/>
            <a:cxnLst/>
            <a:rect l="l" t="t" r="r" b="b"/>
            <a:pathLst>
              <a:path w="364489" h="150495">
                <a:moveTo>
                  <a:pt x="364236" y="150113"/>
                </a:moveTo>
                <a:lnTo>
                  <a:pt x="364236" y="0"/>
                </a:lnTo>
                <a:lnTo>
                  <a:pt x="0" y="0"/>
                </a:lnTo>
                <a:lnTo>
                  <a:pt x="0" y="150113"/>
                </a:lnTo>
                <a:lnTo>
                  <a:pt x="364236" y="150113"/>
                </a:lnTo>
                <a:close/>
              </a:path>
            </a:pathLst>
          </a:custGeom>
          <a:solidFill>
            <a:srgbClr val="8EA9DB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0" name="object 10"/>
          <p:cNvGrpSpPr/>
          <p:nvPr/>
        </p:nvGrpSpPr>
        <p:grpSpPr>
          <a:xfrm>
            <a:off x="4354829" y="6043040"/>
            <a:ext cx="893444" cy="1007744"/>
            <a:chOff x="4354829" y="6043040"/>
            <a:chExt cx="893444" cy="1007744"/>
          </a:xfrm>
        </p:grpSpPr>
        <p:sp>
          <p:nvSpPr>
            <p:cNvPr id="11" name="object 11"/>
            <p:cNvSpPr/>
            <p:nvPr/>
          </p:nvSpPr>
          <p:spPr>
            <a:xfrm>
              <a:off x="4355591" y="6758177"/>
              <a:ext cx="364490" cy="149860"/>
            </a:xfrm>
            <a:custGeom>
              <a:avLst/>
              <a:gdLst/>
              <a:ahLst/>
              <a:cxnLst/>
              <a:rect l="l" t="t" r="r" b="b"/>
              <a:pathLst>
                <a:path w="364489" h="149859">
                  <a:moveTo>
                    <a:pt x="364236" y="149351"/>
                  </a:moveTo>
                  <a:lnTo>
                    <a:pt x="364236" y="0"/>
                  </a:lnTo>
                  <a:lnTo>
                    <a:pt x="0" y="0"/>
                  </a:lnTo>
                  <a:lnTo>
                    <a:pt x="0" y="149351"/>
                  </a:lnTo>
                  <a:lnTo>
                    <a:pt x="364236" y="149351"/>
                  </a:lnTo>
                  <a:close/>
                </a:path>
              </a:pathLst>
            </a:custGeom>
            <a:solidFill>
              <a:srgbClr val="F4B08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354829" y="6900671"/>
              <a:ext cx="893444" cy="0"/>
            </a:xfrm>
            <a:custGeom>
              <a:avLst/>
              <a:gdLst/>
              <a:ahLst/>
              <a:cxnLst/>
              <a:rect l="l" t="t" r="r" b="b"/>
              <a:pathLst>
                <a:path w="893445">
                  <a:moveTo>
                    <a:pt x="0" y="0"/>
                  </a:moveTo>
                  <a:lnTo>
                    <a:pt x="893063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355591" y="6900671"/>
              <a:ext cx="892810" cy="6985"/>
            </a:xfrm>
            <a:custGeom>
              <a:avLst/>
              <a:gdLst/>
              <a:ahLst/>
              <a:cxnLst/>
              <a:rect l="l" t="t" r="r" b="b"/>
              <a:pathLst>
                <a:path w="892810" h="6984">
                  <a:moveTo>
                    <a:pt x="892301" y="6857"/>
                  </a:moveTo>
                  <a:lnTo>
                    <a:pt x="892301" y="0"/>
                  </a:lnTo>
                  <a:lnTo>
                    <a:pt x="0" y="0"/>
                  </a:lnTo>
                  <a:lnTo>
                    <a:pt x="0" y="6857"/>
                  </a:lnTo>
                  <a:lnTo>
                    <a:pt x="892301" y="685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4354829" y="6043421"/>
              <a:ext cx="893444" cy="0"/>
            </a:xfrm>
            <a:custGeom>
              <a:avLst/>
              <a:gdLst/>
              <a:ahLst/>
              <a:cxnLst/>
              <a:rect l="l" t="t" r="r" b="b"/>
              <a:pathLst>
                <a:path w="893445">
                  <a:moveTo>
                    <a:pt x="0" y="0"/>
                  </a:moveTo>
                  <a:lnTo>
                    <a:pt x="893063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4355591" y="6043421"/>
              <a:ext cx="892810" cy="6985"/>
            </a:xfrm>
            <a:custGeom>
              <a:avLst/>
              <a:gdLst/>
              <a:ahLst/>
              <a:cxnLst/>
              <a:rect l="l" t="t" r="r" b="b"/>
              <a:pathLst>
                <a:path w="892810" h="6985">
                  <a:moveTo>
                    <a:pt x="892301" y="6857"/>
                  </a:moveTo>
                  <a:lnTo>
                    <a:pt x="892301" y="0"/>
                  </a:lnTo>
                  <a:lnTo>
                    <a:pt x="0" y="0"/>
                  </a:lnTo>
                  <a:lnTo>
                    <a:pt x="0" y="6857"/>
                  </a:lnTo>
                  <a:lnTo>
                    <a:pt x="892301" y="685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4712207" y="6050279"/>
              <a:ext cx="0" cy="1000125"/>
            </a:xfrm>
            <a:custGeom>
              <a:avLst/>
              <a:gdLst/>
              <a:ahLst/>
              <a:cxnLst/>
              <a:rect l="l" t="t" r="r" b="b"/>
              <a:pathLst>
                <a:path h="1000125">
                  <a:moveTo>
                    <a:pt x="0" y="0"/>
                  </a:moveTo>
                  <a:lnTo>
                    <a:pt x="0" y="999744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4712207" y="6050279"/>
              <a:ext cx="7620" cy="1000760"/>
            </a:xfrm>
            <a:custGeom>
              <a:avLst/>
              <a:gdLst/>
              <a:ahLst/>
              <a:cxnLst/>
              <a:rect l="l" t="t" r="r" b="b"/>
              <a:pathLst>
                <a:path w="7620" h="1000759">
                  <a:moveTo>
                    <a:pt x="7620" y="1000505"/>
                  </a:moveTo>
                  <a:lnTo>
                    <a:pt x="7620" y="0"/>
                  </a:lnTo>
                  <a:lnTo>
                    <a:pt x="0" y="0"/>
                  </a:lnTo>
                  <a:lnTo>
                    <a:pt x="0" y="1000505"/>
                  </a:lnTo>
                  <a:lnTo>
                    <a:pt x="7620" y="1000505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8" name="object 18"/>
          <p:cNvGrpSpPr/>
          <p:nvPr/>
        </p:nvGrpSpPr>
        <p:grpSpPr>
          <a:xfrm>
            <a:off x="6784085" y="6043040"/>
            <a:ext cx="893444" cy="1007744"/>
            <a:chOff x="6784085" y="6043040"/>
            <a:chExt cx="893444" cy="1007744"/>
          </a:xfrm>
        </p:grpSpPr>
        <p:sp>
          <p:nvSpPr>
            <p:cNvPr id="19" name="object 19"/>
            <p:cNvSpPr/>
            <p:nvPr/>
          </p:nvSpPr>
          <p:spPr>
            <a:xfrm>
              <a:off x="6784085" y="6758177"/>
              <a:ext cx="364490" cy="149860"/>
            </a:xfrm>
            <a:custGeom>
              <a:avLst/>
              <a:gdLst/>
              <a:ahLst/>
              <a:cxnLst/>
              <a:rect l="l" t="t" r="r" b="b"/>
              <a:pathLst>
                <a:path w="364490" h="149859">
                  <a:moveTo>
                    <a:pt x="364235" y="149351"/>
                  </a:moveTo>
                  <a:lnTo>
                    <a:pt x="364235" y="0"/>
                  </a:lnTo>
                  <a:lnTo>
                    <a:pt x="0" y="0"/>
                  </a:lnTo>
                  <a:lnTo>
                    <a:pt x="0" y="149351"/>
                  </a:lnTo>
                  <a:lnTo>
                    <a:pt x="364235" y="149351"/>
                  </a:lnTo>
                  <a:close/>
                </a:path>
              </a:pathLst>
            </a:custGeom>
            <a:solidFill>
              <a:srgbClr val="F4B08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7140701" y="6050279"/>
              <a:ext cx="0" cy="1000125"/>
            </a:xfrm>
            <a:custGeom>
              <a:avLst/>
              <a:gdLst/>
              <a:ahLst/>
              <a:cxnLst/>
              <a:rect l="l" t="t" r="r" b="b"/>
              <a:pathLst>
                <a:path h="1000125">
                  <a:moveTo>
                    <a:pt x="0" y="0"/>
                  </a:moveTo>
                  <a:lnTo>
                    <a:pt x="0" y="999744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7141463" y="6050279"/>
              <a:ext cx="6985" cy="1000760"/>
            </a:xfrm>
            <a:custGeom>
              <a:avLst/>
              <a:gdLst/>
              <a:ahLst/>
              <a:cxnLst/>
              <a:rect l="l" t="t" r="r" b="b"/>
              <a:pathLst>
                <a:path w="6984" h="1000759">
                  <a:moveTo>
                    <a:pt x="6858" y="1000506"/>
                  </a:moveTo>
                  <a:lnTo>
                    <a:pt x="6858" y="0"/>
                  </a:lnTo>
                  <a:lnTo>
                    <a:pt x="0" y="0"/>
                  </a:lnTo>
                  <a:lnTo>
                    <a:pt x="0" y="1000506"/>
                  </a:lnTo>
                  <a:lnTo>
                    <a:pt x="6858" y="100050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6784085" y="6043421"/>
              <a:ext cx="892810" cy="0"/>
            </a:xfrm>
            <a:custGeom>
              <a:avLst/>
              <a:gdLst/>
              <a:ahLst/>
              <a:cxnLst/>
              <a:rect l="l" t="t" r="r" b="b"/>
              <a:pathLst>
                <a:path w="892809">
                  <a:moveTo>
                    <a:pt x="0" y="0"/>
                  </a:moveTo>
                  <a:lnTo>
                    <a:pt x="892302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6784085" y="6043421"/>
              <a:ext cx="893444" cy="6985"/>
            </a:xfrm>
            <a:custGeom>
              <a:avLst/>
              <a:gdLst/>
              <a:ahLst/>
              <a:cxnLst/>
              <a:rect l="l" t="t" r="r" b="b"/>
              <a:pathLst>
                <a:path w="893445" h="6985">
                  <a:moveTo>
                    <a:pt x="893064" y="6857"/>
                  </a:moveTo>
                  <a:lnTo>
                    <a:pt x="893064" y="0"/>
                  </a:lnTo>
                  <a:lnTo>
                    <a:pt x="0" y="0"/>
                  </a:lnTo>
                  <a:lnTo>
                    <a:pt x="0" y="6857"/>
                  </a:lnTo>
                  <a:lnTo>
                    <a:pt x="893064" y="685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6784085" y="6900671"/>
              <a:ext cx="892810" cy="0"/>
            </a:xfrm>
            <a:custGeom>
              <a:avLst/>
              <a:gdLst/>
              <a:ahLst/>
              <a:cxnLst/>
              <a:rect l="l" t="t" r="r" b="b"/>
              <a:pathLst>
                <a:path w="892809">
                  <a:moveTo>
                    <a:pt x="0" y="0"/>
                  </a:moveTo>
                  <a:lnTo>
                    <a:pt x="892302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6784085" y="6900671"/>
              <a:ext cx="893444" cy="6985"/>
            </a:xfrm>
            <a:custGeom>
              <a:avLst/>
              <a:gdLst/>
              <a:ahLst/>
              <a:cxnLst/>
              <a:rect l="l" t="t" r="r" b="b"/>
              <a:pathLst>
                <a:path w="893445" h="6984">
                  <a:moveTo>
                    <a:pt x="893064" y="6857"/>
                  </a:moveTo>
                  <a:lnTo>
                    <a:pt x="893064" y="0"/>
                  </a:lnTo>
                  <a:lnTo>
                    <a:pt x="0" y="0"/>
                  </a:lnTo>
                  <a:lnTo>
                    <a:pt x="0" y="6857"/>
                  </a:lnTo>
                  <a:lnTo>
                    <a:pt x="893064" y="685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6" name="object 26"/>
          <p:cNvSpPr txBox="1"/>
          <p:nvPr/>
        </p:nvSpPr>
        <p:spPr>
          <a:xfrm>
            <a:off x="5578076" y="1897926"/>
            <a:ext cx="238760" cy="1543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50" spc="5" dirty="0">
                <a:latin typeface="Times New Roman"/>
                <a:cs typeface="Times New Roman"/>
              </a:rPr>
              <a:t>U</a:t>
            </a:r>
            <a:r>
              <a:rPr sz="850" dirty="0">
                <a:latin typeface="Times New Roman"/>
                <a:cs typeface="Times New Roman"/>
              </a:rPr>
              <a:t>s</a:t>
            </a:r>
            <a:r>
              <a:rPr sz="850" spc="10" dirty="0">
                <a:latin typeface="Times New Roman"/>
                <a:cs typeface="Times New Roman"/>
              </a:rPr>
              <a:t>e</a:t>
            </a:r>
            <a:r>
              <a:rPr sz="850" spc="-5" dirty="0">
                <a:latin typeface="Times New Roman"/>
                <a:cs typeface="Times New Roman"/>
              </a:rPr>
              <a:t>s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5985710" y="1897926"/>
            <a:ext cx="467359" cy="1543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50" spc="-5" dirty="0">
                <a:latin typeface="Times New Roman"/>
                <a:cs typeface="Times New Roman"/>
              </a:rPr>
              <a:t>R</a:t>
            </a:r>
            <a:r>
              <a:rPr sz="850" spc="10" dirty="0">
                <a:latin typeface="Times New Roman"/>
                <a:cs typeface="Times New Roman"/>
              </a:rPr>
              <a:t>e</a:t>
            </a:r>
            <a:r>
              <a:rPr sz="850" dirty="0">
                <a:latin typeface="Times New Roman"/>
                <a:cs typeface="Times New Roman"/>
              </a:rPr>
              <a:t>s</a:t>
            </a:r>
            <a:r>
              <a:rPr sz="850" spc="-35" dirty="0">
                <a:latin typeface="Times New Roman"/>
                <a:cs typeface="Times New Roman"/>
              </a:rPr>
              <a:t>ou</a:t>
            </a:r>
            <a:r>
              <a:rPr sz="850" spc="-5" dirty="0">
                <a:latin typeface="Times New Roman"/>
                <a:cs typeface="Times New Roman"/>
              </a:rPr>
              <a:t>r</a:t>
            </a:r>
            <a:r>
              <a:rPr sz="850" spc="10" dirty="0">
                <a:latin typeface="Times New Roman"/>
                <a:cs typeface="Times New Roman"/>
              </a:rPr>
              <a:t>c</a:t>
            </a:r>
            <a:r>
              <a:rPr sz="850" spc="15" dirty="0">
                <a:latin typeface="Times New Roman"/>
                <a:cs typeface="Times New Roman"/>
              </a:rPr>
              <a:t>e</a:t>
            </a:r>
            <a:r>
              <a:rPr sz="850" spc="-5" dirty="0">
                <a:latin typeface="Times New Roman"/>
                <a:cs typeface="Times New Roman"/>
              </a:rPr>
              <a:t>s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648206" y="2042922"/>
            <a:ext cx="1499870" cy="150495"/>
          </a:xfrm>
          <a:prstGeom prst="rect">
            <a:avLst/>
          </a:prstGeom>
          <a:solidFill>
            <a:srgbClr val="8EA9DB"/>
          </a:solidFill>
        </p:spPr>
        <p:txBody>
          <a:bodyPr vert="horz" wrap="square" lIns="0" tIns="9525" rIns="0" bIns="0" rtlCol="0">
            <a:spAutoFit/>
          </a:bodyPr>
          <a:lstStyle/>
          <a:p>
            <a:pPr marL="13335">
              <a:lnSpc>
                <a:spcPct val="100000"/>
              </a:lnSpc>
              <a:spcBef>
                <a:spcPts val="75"/>
              </a:spcBef>
            </a:pPr>
            <a:r>
              <a:rPr sz="850" spc="-25" dirty="0">
                <a:latin typeface="Times New Roman"/>
                <a:cs typeface="Times New Roman"/>
              </a:rPr>
              <a:t>Output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6199870" y="2040424"/>
            <a:ext cx="257810" cy="1543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50" spc="-35" dirty="0">
                <a:latin typeface="Times New Roman"/>
                <a:cs typeface="Times New Roman"/>
              </a:rPr>
              <a:t>2</a:t>
            </a:r>
            <a:r>
              <a:rPr sz="850" spc="-40" dirty="0">
                <a:latin typeface="Times New Roman"/>
                <a:cs typeface="Times New Roman"/>
              </a:rPr>
              <a:t>7</a:t>
            </a:r>
            <a:r>
              <a:rPr sz="850" spc="-35" dirty="0">
                <a:latin typeface="Times New Roman"/>
                <a:cs typeface="Times New Roman"/>
              </a:rPr>
              <a:t>5</a:t>
            </a:r>
            <a:r>
              <a:rPr sz="850" spc="5" dirty="0">
                <a:latin typeface="Times New Roman"/>
                <a:cs typeface="Times New Roman"/>
              </a:rPr>
              <a:t>.</a:t>
            </a:r>
            <a:r>
              <a:rPr sz="850" spc="-5" dirty="0">
                <a:latin typeface="Times New Roman"/>
                <a:cs typeface="Times New Roman"/>
              </a:rPr>
              <a:t>0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713984" y="2169765"/>
            <a:ext cx="1189990" cy="7397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245745" algn="just">
              <a:lnSpc>
                <a:spcPct val="110000"/>
              </a:lnSpc>
              <a:spcBef>
                <a:spcPts val="100"/>
              </a:spcBef>
            </a:pPr>
            <a:r>
              <a:rPr sz="850" spc="-20" dirty="0">
                <a:latin typeface="Times New Roman"/>
                <a:cs typeface="Times New Roman"/>
              </a:rPr>
              <a:t>Predictive </a:t>
            </a:r>
            <a:r>
              <a:rPr sz="850" spc="5" dirty="0">
                <a:latin typeface="Times New Roman"/>
                <a:cs typeface="Times New Roman"/>
              </a:rPr>
              <a:t>ad </a:t>
            </a:r>
            <a:r>
              <a:rPr sz="850" spc="-5" dirty="0">
                <a:latin typeface="Times New Roman"/>
                <a:cs typeface="Times New Roman"/>
              </a:rPr>
              <a:t>services </a:t>
            </a:r>
            <a:r>
              <a:rPr sz="850" spc="-200" dirty="0">
                <a:latin typeface="Times New Roman"/>
                <a:cs typeface="Times New Roman"/>
              </a:rPr>
              <a:t> </a:t>
            </a:r>
            <a:r>
              <a:rPr sz="850" spc="-70" dirty="0">
                <a:latin typeface="Times New Roman"/>
                <a:cs typeface="Times New Roman"/>
              </a:rPr>
              <a:t>"</a:t>
            </a:r>
            <a:r>
              <a:rPr sz="850" spc="-25" dirty="0">
                <a:latin typeface="Times New Roman"/>
                <a:cs typeface="Times New Roman"/>
              </a:rPr>
              <a:t>F</a:t>
            </a:r>
            <a:r>
              <a:rPr sz="850" spc="-10" dirty="0">
                <a:latin typeface="Times New Roman"/>
                <a:cs typeface="Times New Roman"/>
              </a:rPr>
              <a:t>r</a:t>
            </a:r>
            <a:r>
              <a:rPr sz="850" spc="15" dirty="0">
                <a:latin typeface="Times New Roman"/>
                <a:cs typeface="Times New Roman"/>
              </a:rPr>
              <a:t>ee</a:t>
            </a:r>
            <a:r>
              <a:rPr sz="850" spc="-5" dirty="0">
                <a:latin typeface="Times New Roman"/>
                <a:cs typeface="Times New Roman"/>
              </a:rPr>
              <a:t>"</a:t>
            </a:r>
            <a:r>
              <a:rPr sz="850" spc="-55" dirty="0">
                <a:latin typeface="Times New Roman"/>
                <a:cs typeface="Times New Roman"/>
              </a:rPr>
              <a:t> </a:t>
            </a:r>
            <a:r>
              <a:rPr sz="850" spc="-35" dirty="0">
                <a:latin typeface="Times New Roman"/>
                <a:cs typeface="Times New Roman"/>
              </a:rPr>
              <a:t>p</a:t>
            </a:r>
            <a:r>
              <a:rPr sz="850" spc="-5" dirty="0">
                <a:latin typeface="Times New Roman"/>
                <a:cs typeface="Times New Roman"/>
              </a:rPr>
              <a:t>r</a:t>
            </a:r>
            <a:r>
              <a:rPr sz="850" spc="-40" dirty="0">
                <a:latin typeface="Times New Roman"/>
                <a:cs typeface="Times New Roman"/>
              </a:rPr>
              <a:t>o</a:t>
            </a:r>
            <a:r>
              <a:rPr sz="850" spc="-35" dirty="0">
                <a:latin typeface="Times New Roman"/>
                <a:cs typeface="Times New Roman"/>
              </a:rPr>
              <a:t>d</a:t>
            </a:r>
            <a:r>
              <a:rPr sz="850" spc="-40" dirty="0">
                <a:latin typeface="Times New Roman"/>
                <a:cs typeface="Times New Roman"/>
              </a:rPr>
              <a:t>u</a:t>
            </a:r>
            <a:r>
              <a:rPr sz="850" spc="15" dirty="0">
                <a:latin typeface="Times New Roman"/>
                <a:cs typeface="Times New Roman"/>
              </a:rPr>
              <a:t>c</a:t>
            </a:r>
            <a:r>
              <a:rPr sz="850" spc="-15" dirty="0">
                <a:latin typeface="Times New Roman"/>
                <a:cs typeface="Times New Roman"/>
              </a:rPr>
              <a:t>t</a:t>
            </a:r>
            <a:r>
              <a:rPr sz="850" spc="-5" dirty="0">
                <a:latin typeface="Times New Roman"/>
                <a:cs typeface="Times New Roman"/>
              </a:rPr>
              <a:t>s</a:t>
            </a:r>
            <a:endParaRPr sz="850">
              <a:latin typeface="Times New Roman"/>
              <a:cs typeface="Times New Roman"/>
            </a:endParaRPr>
          </a:p>
          <a:p>
            <a:pPr marL="12700" marR="5080" algn="just">
              <a:lnSpc>
                <a:spcPct val="110300"/>
              </a:lnSpc>
              <a:spcBef>
                <a:spcPts val="5"/>
              </a:spcBef>
            </a:pPr>
            <a:r>
              <a:rPr sz="850" spc="-25" dirty="0">
                <a:latin typeface="Times New Roman"/>
                <a:cs typeface="Times New Roman"/>
              </a:rPr>
              <a:t>S</a:t>
            </a:r>
            <a:r>
              <a:rPr sz="850" spc="-40" dirty="0">
                <a:latin typeface="Times New Roman"/>
                <a:cs typeface="Times New Roman"/>
              </a:rPr>
              <a:t>o</a:t>
            </a:r>
            <a:r>
              <a:rPr sz="850" spc="-5" dirty="0">
                <a:latin typeface="Times New Roman"/>
                <a:cs typeface="Times New Roman"/>
              </a:rPr>
              <a:t>f</a:t>
            </a:r>
            <a:r>
              <a:rPr sz="850" spc="-15" dirty="0">
                <a:latin typeface="Times New Roman"/>
                <a:cs typeface="Times New Roman"/>
              </a:rPr>
              <a:t>t</a:t>
            </a:r>
            <a:r>
              <a:rPr sz="850" dirty="0">
                <a:latin typeface="Times New Roman"/>
                <a:cs typeface="Times New Roman"/>
              </a:rPr>
              <a:t>w</a:t>
            </a:r>
            <a:r>
              <a:rPr sz="850" spc="10" dirty="0">
                <a:latin typeface="Times New Roman"/>
                <a:cs typeface="Times New Roman"/>
              </a:rPr>
              <a:t>a</a:t>
            </a:r>
            <a:r>
              <a:rPr sz="850" spc="-5" dirty="0">
                <a:latin typeface="Times New Roman"/>
                <a:cs typeface="Times New Roman"/>
              </a:rPr>
              <a:t>re</a:t>
            </a:r>
            <a:r>
              <a:rPr sz="850" spc="30" dirty="0">
                <a:latin typeface="Times New Roman"/>
                <a:cs typeface="Times New Roman"/>
              </a:rPr>
              <a:t> </a:t>
            </a:r>
            <a:r>
              <a:rPr sz="850" spc="-5" dirty="0">
                <a:latin typeface="Times New Roman"/>
                <a:cs typeface="Times New Roman"/>
              </a:rPr>
              <a:t>(</a:t>
            </a:r>
            <a:r>
              <a:rPr sz="850" spc="-35" dirty="0">
                <a:latin typeface="Times New Roman"/>
                <a:cs typeface="Times New Roman"/>
              </a:rPr>
              <a:t>p</a:t>
            </a:r>
            <a:r>
              <a:rPr sz="850" spc="-75" dirty="0">
                <a:latin typeface="Times New Roman"/>
                <a:cs typeface="Times New Roman"/>
              </a:rPr>
              <a:t>l</a:t>
            </a:r>
            <a:r>
              <a:rPr sz="850" spc="15" dirty="0">
                <a:latin typeface="Times New Roman"/>
                <a:cs typeface="Times New Roman"/>
              </a:rPr>
              <a:t>a</a:t>
            </a:r>
            <a:r>
              <a:rPr sz="850" spc="-20" dirty="0">
                <a:latin typeface="Times New Roman"/>
                <a:cs typeface="Times New Roman"/>
              </a:rPr>
              <a:t>t</a:t>
            </a:r>
            <a:r>
              <a:rPr sz="850" spc="-5" dirty="0">
                <a:latin typeface="Times New Roman"/>
                <a:cs typeface="Times New Roman"/>
              </a:rPr>
              <a:t>f</a:t>
            </a:r>
            <a:r>
              <a:rPr sz="850" spc="-35" dirty="0">
                <a:latin typeface="Times New Roman"/>
                <a:cs typeface="Times New Roman"/>
              </a:rPr>
              <a:t>o</a:t>
            </a:r>
            <a:r>
              <a:rPr sz="850" spc="-5" dirty="0">
                <a:latin typeface="Times New Roman"/>
                <a:cs typeface="Times New Roman"/>
              </a:rPr>
              <a:t>rm</a:t>
            </a:r>
            <a:r>
              <a:rPr sz="850" spc="-30" dirty="0">
                <a:latin typeface="Times New Roman"/>
                <a:cs typeface="Times New Roman"/>
              </a:rPr>
              <a:t> </a:t>
            </a:r>
            <a:r>
              <a:rPr sz="850" spc="15" dirty="0">
                <a:latin typeface="Times New Roman"/>
                <a:cs typeface="Times New Roman"/>
              </a:rPr>
              <a:t>a</a:t>
            </a:r>
            <a:r>
              <a:rPr sz="850" dirty="0">
                <a:latin typeface="Times New Roman"/>
                <a:cs typeface="Times New Roman"/>
              </a:rPr>
              <a:t>ss</a:t>
            </a:r>
            <a:r>
              <a:rPr sz="850" spc="15" dirty="0">
                <a:latin typeface="Times New Roman"/>
                <a:cs typeface="Times New Roman"/>
              </a:rPr>
              <a:t>e</a:t>
            </a:r>
            <a:r>
              <a:rPr sz="850" spc="-20" dirty="0">
                <a:latin typeface="Times New Roman"/>
                <a:cs typeface="Times New Roman"/>
              </a:rPr>
              <a:t>t</a:t>
            </a:r>
            <a:r>
              <a:rPr sz="850" spc="-5" dirty="0">
                <a:latin typeface="Times New Roman"/>
                <a:cs typeface="Times New Roman"/>
              </a:rPr>
              <a:t>)  </a:t>
            </a:r>
            <a:r>
              <a:rPr sz="850" spc="-10" dirty="0">
                <a:latin typeface="Times New Roman"/>
                <a:cs typeface="Times New Roman"/>
              </a:rPr>
              <a:t>Software </a:t>
            </a:r>
            <a:r>
              <a:rPr sz="850" spc="-5" dirty="0">
                <a:latin typeface="Times New Roman"/>
                <a:cs typeface="Times New Roman"/>
              </a:rPr>
              <a:t>(database </a:t>
            </a:r>
            <a:r>
              <a:rPr sz="850" dirty="0">
                <a:latin typeface="Times New Roman"/>
                <a:cs typeface="Times New Roman"/>
              </a:rPr>
              <a:t>asset) </a:t>
            </a:r>
            <a:r>
              <a:rPr sz="850" spc="5" dirty="0">
                <a:latin typeface="Times New Roman"/>
                <a:cs typeface="Times New Roman"/>
              </a:rPr>
              <a:t> </a:t>
            </a:r>
            <a:r>
              <a:rPr sz="850" spc="-10" dirty="0">
                <a:latin typeface="Times New Roman"/>
                <a:cs typeface="Times New Roman"/>
              </a:rPr>
              <a:t>Software</a:t>
            </a:r>
            <a:r>
              <a:rPr sz="850" spc="-5" dirty="0">
                <a:latin typeface="Times New Roman"/>
                <a:cs typeface="Times New Roman"/>
              </a:rPr>
              <a:t> </a:t>
            </a:r>
            <a:r>
              <a:rPr sz="850" spc="-10" dirty="0">
                <a:latin typeface="Times New Roman"/>
                <a:cs typeface="Times New Roman"/>
              </a:rPr>
              <a:t>(data</a:t>
            </a:r>
            <a:r>
              <a:rPr sz="850" dirty="0">
                <a:latin typeface="Times New Roman"/>
                <a:cs typeface="Times New Roman"/>
              </a:rPr>
              <a:t> </a:t>
            </a:r>
            <a:r>
              <a:rPr sz="850" spc="5" dirty="0">
                <a:latin typeface="Times New Roman"/>
                <a:cs typeface="Times New Roman"/>
              </a:rPr>
              <a:t>asset-R&amp;P)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648206" y="2900172"/>
            <a:ext cx="1499870" cy="150495"/>
          </a:xfrm>
          <a:prstGeom prst="rect">
            <a:avLst/>
          </a:prstGeom>
          <a:solidFill>
            <a:srgbClr val="F4B084"/>
          </a:solidFill>
        </p:spPr>
        <p:txBody>
          <a:bodyPr vert="horz" wrap="square" lIns="0" tIns="9525" rIns="0" bIns="0" rtlCol="0">
            <a:spAutoFit/>
          </a:bodyPr>
          <a:lstStyle/>
          <a:p>
            <a:pPr marL="78105">
              <a:lnSpc>
                <a:spcPct val="100000"/>
              </a:lnSpc>
              <a:spcBef>
                <a:spcPts val="75"/>
              </a:spcBef>
            </a:pPr>
            <a:r>
              <a:rPr sz="850" spc="-10" dirty="0">
                <a:latin typeface="Times New Roman"/>
                <a:cs typeface="Times New Roman"/>
              </a:rPr>
              <a:t>Software</a:t>
            </a:r>
            <a:r>
              <a:rPr sz="850" spc="20" dirty="0">
                <a:latin typeface="Times New Roman"/>
                <a:cs typeface="Times New Roman"/>
              </a:rPr>
              <a:t> </a:t>
            </a:r>
            <a:r>
              <a:rPr sz="850" spc="-10" dirty="0">
                <a:latin typeface="Times New Roman"/>
                <a:cs typeface="Times New Roman"/>
              </a:rPr>
              <a:t>(data</a:t>
            </a:r>
            <a:r>
              <a:rPr sz="850" spc="20" dirty="0">
                <a:latin typeface="Times New Roman"/>
                <a:cs typeface="Times New Roman"/>
              </a:rPr>
              <a:t> </a:t>
            </a:r>
            <a:r>
              <a:rPr sz="850" spc="5" dirty="0">
                <a:latin typeface="Times New Roman"/>
                <a:cs typeface="Times New Roman"/>
              </a:rPr>
              <a:t>asset-OP-P)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713984" y="3027039"/>
            <a:ext cx="826769" cy="3105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0000"/>
              </a:lnSpc>
              <a:spcBef>
                <a:spcPts val="100"/>
              </a:spcBef>
            </a:pPr>
            <a:r>
              <a:rPr sz="850" spc="25" dirty="0">
                <a:latin typeface="Times New Roman"/>
                <a:cs typeface="Times New Roman"/>
              </a:rPr>
              <a:t>P</a:t>
            </a:r>
            <a:r>
              <a:rPr sz="850" spc="-5" dirty="0">
                <a:latin typeface="Times New Roman"/>
                <a:cs typeface="Times New Roman"/>
              </a:rPr>
              <a:t>r</a:t>
            </a:r>
            <a:r>
              <a:rPr sz="850" spc="-35" dirty="0">
                <a:latin typeface="Times New Roman"/>
                <a:cs typeface="Times New Roman"/>
              </a:rPr>
              <a:t>o</a:t>
            </a:r>
            <a:r>
              <a:rPr sz="850" spc="-40" dirty="0">
                <a:latin typeface="Times New Roman"/>
                <a:cs typeface="Times New Roman"/>
              </a:rPr>
              <a:t>v</a:t>
            </a:r>
            <a:r>
              <a:rPr sz="850" spc="-75" dirty="0">
                <a:latin typeface="Times New Roman"/>
                <a:cs typeface="Times New Roman"/>
              </a:rPr>
              <a:t>i</a:t>
            </a:r>
            <a:r>
              <a:rPr sz="850" spc="5" dirty="0">
                <a:latin typeface="Times New Roman"/>
                <a:cs typeface="Times New Roman"/>
              </a:rPr>
              <a:t>s</a:t>
            </a:r>
            <a:r>
              <a:rPr sz="850" spc="-75" dirty="0">
                <a:latin typeface="Times New Roman"/>
                <a:cs typeface="Times New Roman"/>
              </a:rPr>
              <a:t>i</a:t>
            </a:r>
            <a:r>
              <a:rPr sz="850" spc="-40" dirty="0">
                <a:latin typeface="Times New Roman"/>
                <a:cs typeface="Times New Roman"/>
              </a:rPr>
              <a:t>o</a:t>
            </a:r>
            <a:r>
              <a:rPr sz="850" spc="-5" dirty="0">
                <a:latin typeface="Times New Roman"/>
                <a:cs typeface="Times New Roman"/>
              </a:rPr>
              <a:t>n</a:t>
            </a:r>
            <a:r>
              <a:rPr sz="850" spc="-20" dirty="0">
                <a:latin typeface="Times New Roman"/>
                <a:cs typeface="Times New Roman"/>
              </a:rPr>
              <a:t> </a:t>
            </a:r>
            <a:r>
              <a:rPr sz="850" spc="-35" dirty="0">
                <a:latin typeface="Times New Roman"/>
                <a:cs typeface="Times New Roman"/>
              </a:rPr>
              <a:t>o</a:t>
            </a:r>
            <a:r>
              <a:rPr sz="850" spc="-5" dirty="0">
                <a:latin typeface="Times New Roman"/>
                <a:cs typeface="Times New Roman"/>
              </a:rPr>
              <a:t>f</a:t>
            </a:r>
            <a:r>
              <a:rPr sz="850" spc="10" dirty="0">
                <a:latin typeface="Times New Roman"/>
                <a:cs typeface="Times New Roman"/>
              </a:rPr>
              <a:t> </a:t>
            </a:r>
            <a:r>
              <a:rPr sz="850" spc="5" dirty="0">
                <a:latin typeface="Times New Roman"/>
                <a:cs typeface="Times New Roman"/>
              </a:rPr>
              <a:t>O</a:t>
            </a:r>
            <a:r>
              <a:rPr sz="850" spc="25" dirty="0">
                <a:latin typeface="Times New Roman"/>
                <a:cs typeface="Times New Roman"/>
              </a:rPr>
              <a:t>P</a:t>
            </a:r>
            <a:r>
              <a:rPr sz="850" spc="-5" dirty="0">
                <a:latin typeface="Times New Roman"/>
                <a:cs typeface="Times New Roman"/>
              </a:rPr>
              <a:t>s  </a:t>
            </a:r>
            <a:r>
              <a:rPr sz="850" dirty="0">
                <a:latin typeface="Times New Roman"/>
                <a:cs typeface="Times New Roman"/>
              </a:rPr>
              <a:t>A</a:t>
            </a:r>
            <a:r>
              <a:rPr sz="850" spc="-40" dirty="0">
                <a:latin typeface="Times New Roman"/>
                <a:cs typeface="Times New Roman"/>
              </a:rPr>
              <a:t>d</a:t>
            </a:r>
            <a:r>
              <a:rPr sz="850" spc="-35" dirty="0">
                <a:latin typeface="Times New Roman"/>
                <a:cs typeface="Times New Roman"/>
              </a:rPr>
              <a:t>v</a:t>
            </a:r>
            <a:r>
              <a:rPr sz="850" spc="15" dirty="0">
                <a:latin typeface="Times New Roman"/>
                <a:cs typeface="Times New Roman"/>
              </a:rPr>
              <a:t>e</a:t>
            </a:r>
            <a:r>
              <a:rPr sz="850" spc="-5" dirty="0">
                <a:latin typeface="Times New Roman"/>
                <a:cs typeface="Times New Roman"/>
              </a:rPr>
              <a:t>r</a:t>
            </a:r>
            <a:r>
              <a:rPr sz="850" spc="-20" dirty="0">
                <a:latin typeface="Times New Roman"/>
                <a:cs typeface="Times New Roman"/>
              </a:rPr>
              <a:t>t</a:t>
            </a:r>
            <a:r>
              <a:rPr sz="850" spc="-75" dirty="0">
                <a:latin typeface="Times New Roman"/>
                <a:cs typeface="Times New Roman"/>
              </a:rPr>
              <a:t>i</a:t>
            </a:r>
            <a:r>
              <a:rPr sz="850" dirty="0">
                <a:latin typeface="Times New Roman"/>
                <a:cs typeface="Times New Roman"/>
              </a:rPr>
              <a:t>s</a:t>
            </a:r>
            <a:r>
              <a:rPr sz="850" spc="15" dirty="0">
                <a:latin typeface="Times New Roman"/>
                <a:cs typeface="Times New Roman"/>
              </a:rPr>
              <a:t>e</a:t>
            </a:r>
            <a:r>
              <a:rPr sz="850" spc="-5" dirty="0">
                <a:latin typeface="Times New Roman"/>
                <a:cs typeface="Times New Roman"/>
              </a:rPr>
              <a:t>d</a:t>
            </a:r>
            <a:r>
              <a:rPr sz="850" spc="-20" dirty="0">
                <a:latin typeface="Times New Roman"/>
                <a:cs typeface="Times New Roman"/>
              </a:rPr>
              <a:t> </a:t>
            </a:r>
            <a:r>
              <a:rPr sz="850" spc="-35" dirty="0">
                <a:latin typeface="Times New Roman"/>
                <a:cs typeface="Times New Roman"/>
              </a:rPr>
              <a:t>p</a:t>
            </a:r>
            <a:r>
              <a:rPr sz="850" spc="-5" dirty="0">
                <a:latin typeface="Times New Roman"/>
                <a:cs typeface="Times New Roman"/>
              </a:rPr>
              <a:t>r</a:t>
            </a:r>
            <a:r>
              <a:rPr sz="850" spc="-40" dirty="0">
                <a:latin typeface="Times New Roman"/>
                <a:cs typeface="Times New Roman"/>
              </a:rPr>
              <a:t>o</a:t>
            </a:r>
            <a:r>
              <a:rPr sz="850" spc="-35" dirty="0">
                <a:latin typeface="Times New Roman"/>
                <a:cs typeface="Times New Roman"/>
              </a:rPr>
              <a:t>du</a:t>
            </a:r>
            <a:r>
              <a:rPr sz="850" spc="10" dirty="0">
                <a:latin typeface="Times New Roman"/>
                <a:cs typeface="Times New Roman"/>
              </a:rPr>
              <a:t>c</a:t>
            </a:r>
            <a:r>
              <a:rPr sz="850" spc="-5" dirty="0">
                <a:latin typeface="Times New Roman"/>
                <a:cs typeface="Times New Roman"/>
              </a:rPr>
              <a:t>t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6199899" y="3183457"/>
            <a:ext cx="257810" cy="1543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50" spc="-35" dirty="0">
                <a:solidFill>
                  <a:srgbClr val="7F7F7F"/>
                </a:solidFill>
                <a:latin typeface="Times New Roman"/>
                <a:cs typeface="Times New Roman"/>
              </a:rPr>
              <a:t>2</a:t>
            </a:r>
            <a:r>
              <a:rPr sz="850" spc="-40" dirty="0">
                <a:solidFill>
                  <a:srgbClr val="7F7F7F"/>
                </a:solidFill>
                <a:latin typeface="Times New Roman"/>
                <a:cs typeface="Times New Roman"/>
              </a:rPr>
              <a:t>7</a:t>
            </a:r>
            <a:r>
              <a:rPr sz="850" spc="-35" dirty="0">
                <a:solidFill>
                  <a:srgbClr val="7F7F7F"/>
                </a:solidFill>
                <a:latin typeface="Times New Roman"/>
                <a:cs typeface="Times New Roman"/>
              </a:rPr>
              <a:t>5</a:t>
            </a:r>
            <a:r>
              <a:rPr sz="850" spc="5" dirty="0">
                <a:solidFill>
                  <a:srgbClr val="7F7F7F"/>
                </a:solidFill>
                <a:latin typeface="Times New Roman"/>
                <a:cs typeface="Times New Roman"/>
              </a:rPr>
              <a:t>.</a:t>
            </a:r>
            <a:r>
              <a:rPr sz="850" spc="-5" dirty="0">
                <a:solidFill>
                  <a:srgbClr val="7F7F7F"/>
                </a:solidFill>
                <a:latin typeface="Times New Roman"/>
                <a:cs typeface="Times New Roman"/>
              </a:rPr>
              <a:t>0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1648206" y="3329178"/>
            <a:ext cx="1499870" cy="150495"/>
          </a:xfrm>
          <a:prstGeom prst="rect">
            <a:avLst/>
          </a:prstGeom>
          <a:solidFill>
            <a:srgbClr val="8EA9DB"/>
          </a:solidFill>
        </p:spPr>
        <p:txBody>
          <a:bodyPr vert="horz" wrap="square" lIns="0" tIns="9525" rIns="0" bIns="0" rtlCol="0">
            <a:spAutoFit/>
          </a:bodyPr>
          <a:lstStyle/>
          <a:p>
            <a:pPr marL="13335">
              <a:lnSpc>
                <a:spcPct val="100000"/>
              </a:lnSpc>
              <a:spcBef>
                <a:spcPts val="75"/>
              </a:spcBef>
            </a:pPr>
            <a:r>
              <a:rPr sz="850" spc="-15" dirty="0">
                <a:latin typeface="Times New Roman"/>
                <a:cs typeface="Times New Roman"/>
              </a:rPr>
              <a:t>Intermediate</a:t>
            </a:r>
            <a:r>
              <a:rPr sz="850" spc="20" dirty="0">
                <a:latin typeface="Times New Roman"/>
                <a:cs typeface="Times New Roman"/>
              </a:rPr>
              <a:t> </a:t>
            </a:r>
            <a:r>
              <a:rPr sz="850" spc="-30" dirty="0">
                <a:latin typeface="Times New Roman"/>
                <a:cs typeface="Times New Roman"/>
              </a:rPr>
              <a:t>consumption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713984" y="3469214"/>
            <a:ext cx="948690" cy="1543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50" spc="-20" dirty="0">
                <a:latin typeface="Times New Roman"/>
                <a:cs typeface="Times New Roman"/>
              </a:rPr>
              <a:t>Predictive</a:t>
            </a:r>
            <a:r>
              <a:rPr sz="850" dirty="0">
                <a:latin typeface="Times New Roman"/>
                <a:cs typeface="Times New Roman"/>
              </a:rPr>
              <a:t> </a:t>
            </a:r>
            <a:r>
              <a:rPr sz="850" spc="5" dirty="0">
                <a:latin typeface="Times New Roman"/>
                <a:cs typeface="Times New Roman"/>
              </a:rPr>
              <a:t>ad</a:t>
            </a:r>
            <a:r>
              <a:rPr sz="850" spc="-45" dirty="0">
                <a:latin typeface="Times New Roman"/>
                <a:cs typeface="Times New Roman"/>
              </a:rPr>
              <a:t> </a:t>
            </a:r>
            <a:r>
              <a:rPr sz="850" spc="-5" dirty="0">
                <a:latin typeface="Times New Roman"/>
                <a:cs typeface="Times New Roman"/>
              </a:rPr>
              <a:t>services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5671063" y="3312797"/>
            <a:ext cx="258445" cy="310515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00"/>
              </a:spcBef>
            </a:pPr>
            <a:r>
              <a:rPr sz="850" spc="-35" dirty="0">
                <a:latin typeface="Times New Roman"/>
                <a:cs typeface="Times New Roman"/>
              </a:rPr>
              <a:t>25</a:t>
            </a:r>
            <a:r>
              <a:rPr sz="850" spc="-40" dirty="0">
                <a:latin typeface="Times New Roman"/>
                <a:cs typeface="Times New Roman"/>
              </a:rPr>
              <a:t>0</a:t>
            </a:r>
            <a:r>
              <a:rPr sz="850" spc="10" dirty="0">
                <a:latin typeface="Times New Roman"/>
                <a:cs typeface="Times New Roman"/>
              </a:rPr>
              <a:t>.</a:t>
            </a:r>
            <a:r>
              <a:rPr sz="850" spc="-5" dirty="0">
                <a:latin typeface="Times New Roman"/>
                <a:cs typeface="Times New Roman"/>
              </a:rPr>
              <a:t>0</a:t>
            </a:r>
            <a:endParaRPr sz="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50" spc="-35" dirty="0">
                <a:solidFill>
                  <a:srgbClr val="7F7F7F"/>
                </a:solidFill>
                <a:latin typeface="Times New Roman"/>
                <a:cs typeface="Times New Roman"/>
              </a:rPr>
              <a:t>25</a:t>
            </a:r>
            <a:r>
              <a:rPr sz="850" spc="-40" dirty="0">
                <a:solidFill>
                  <a:srgbClr val="7F7F7F"/>
                </a:solidFill>
                <a:latin typeface="Times New Roman"/>
                <a:cs typeface="Times New Roman"/>
              </a:rPr>
              <a:t>0</a:t>
            </a:r>
            <a:r>
              <a:rPr sz="850" spc="10" dirty="0">
                <a:solidFill>
                  <a:srgbClr val="7F7F7F"/>
                </a:solidFill>
                <a:latin typeface="Times New Roman"/>
                <a:cs typeface="Times New Roman"/>
              </a:rPr>
              <a:t>.</a:t>
            </a:r>
            <a:r>
              <a:rPr sz="850" spc="-5" dirty="0">
                <a:solidFill>
                  <a:srgbClr val="7F7F7F"/>
                </a:solidFill>
                <a:latin typeface="Times New Roman"/>
                <a:cs typeface="Times New Roman"/>
              </a:rPr>
              <a:t>0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1648206" y="3614928"/>
            <a:ext cx="1499870" cy="150495"/>
          </a:xfrm>
          <a:prstGeom prst="rect">
            <a:avLst/>
          </a:prstGeom>
          <a:solidFill>
            <a:srgbClr val="FFD965"/>
          </a:solidFill>
        </p:spPr>
        <p:txBody>
          <a:bodyPr vert="horz" wrap="square" lIns="0" tIns="9525" rIns="0" bIns="0" rtlCol="0">
            <a:spAutoFit/>
          </a:bodyPr>
          <a:lstStyle/>
          <a:p>
            <a:pPr marL="78105">
              <a:lnSpc>
                <a:spcPct val="100000"/>
              </a:lnSpc>
              <a:spcBef>
                <a:spcPts val="75"/>
              </a:spcBef>
            </a:pPr>
            <a:r>
              <a:rPr sz="850" spc="-70" dirty="0">
                <a:latin typeface="Times New Roman"/>
                <a:cs typeface="Times New Roman"/>
              </a:rPr>
              <a:t>"</a:t>
            </a:r>
            <a:r>
              <a:rPr sz="850" spc="-25" dirty="0">
                <a:latin typeface="Times New Roman"/>
                <a:cs typeface="Times New Roman"/>
              </a:rPr>
              <a:t>F</a:t>
            </a:r>
            <a:r>
              <a:rPr sz="850" spc="-10" dirty="0">
                <a:latin typeface="Times New Roman"/>
                <a:cs typeface="Times New Roman"/>
              </a:rPr>
              <a:t>r</a:t>
            </a:r>
            <a:r>
              <a:rPr sz="850" spc="15" dirty="0">
                <a:latin typeface="Times New Roman"/>
                <a:cs typeface="Times New Roman"/>
              </a:rPr>
              <a:t>ee</a:t>
            </a:r>
            <a:r>
              <a:rPr sz="850" spc="-5" dirty="0">
                <a:latin typeface="Times New Roman"/>
                <a:cs typeface="Times New Roman"/>
              </a:rPr>
              <a:t>"</a:t>
            </a:r>
            <a:r>
              <a:rPr sz="850" spc="-55" dirty="0">
                <a:latin typeface="Times New Roman"/>
                <a:cs typeface="Times New Roman"/>
              </a:rPr>
              <a:t> </a:t>
            </a:r>
            <a:r>
              <a:rPr sz="850" spc="-35" dirty="0">
                <a:latin typeface="Times New Roman"/>
                <a:cs typeface="Times New Roman"/>
              </a:rPr>
              <a:t>p</a:t>
            </a:r>
            <a:r>
              <a:rPr sz="850" spc="-5" dirty="0">
                <a:latin typeface="Times New Roman"/>
                <a:cs typeface="Times New Roman"/>
              </a:rPr>
              <a:t>r</a:t>
            </a:r>
            <a:r>
              <a:rPr sz="850" spc="-40" dirty="0">
                <a:latin typeface="Times New Roman"/>
                <a:cs typeface="Times New Roman"/>
              </a:rPr>
              <a:t>o</a:t>
            </a:r>
            <a:r>
              <a:rPr sz="850" spc="-35" dirty="0">
                <a:latin typeface="Times New Roman"/>
                <a:cs typeface="Times New Roman"/>
              </a:rPr>
              <a:t>d</a:t>
            </a:r>
            <a:r>
              <a:rPr sz="850" spc="-40" dirty="0">
                <a:latin typeface="Times New Roman"/>
                <a:cs typeface="Times New Roman"/>
              </a:rPr>
              <a:t>u</a:t>
            </a:r>
            <a:r>
              <a:rPr sz="850" spc="15" dirty="0">
                <a:latin typeface="Times New Roman"/>
                <a:cs typeface="Times New Roman"/>
              </a:rPr>
              <a:t>c</a:t>
            </a:r>
            <a:r>
              <a:rPr sz="850" spc="-15" dirty="0">
                <a:latin typeface="Times New Roman"/>
                <a:cs typeface="Times New Roman"/>
              </a:rPr>
              <a:t>t</a:t>
            </a:r>
            <a:r>
              <a:rPr sz="850" spc="-5" dirty="0">
                <a:latin typeface="Times New Roman"/>
                <a:cs typeface="Times New Roman"/>
              </a:rPr>
              <a:t>s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1649220" y="3740293"/>
            <a:ext cx="803275" cy="312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64769">
              <a:lnSpc>
                <a:spcPct val="110600"/>
              </a:lnSpc>
              <a:spcBef>
                <a:spcPts val="100"/>
              </a:spcBef>
            </a:pPr>
            <a:r>
              <a:rPr sz="850" spc="25" dirty="0">
                <a:latin typeface="Times New Roman"/>
                <a:cs typeface="Times New Roman"/>
              </a:rPr>
              <a:t>P</a:t>
            </a:r>
            <a:r>
              <a:rPr sz="850" spc="-5" dirty="0">
                <a:latin typeface="Times New Roman"/>
                <a:cs typeface="Times New Roman"/>
              </a:rPr>
              <a:t>r</a:t>
            </a:r>
            <a:r>
              <a:rPr sz="850" spc="-35" dirty="0">
                <a:latin typeface="Times New Roman"/>
                <a:cs typeface="Times New Roman"/>
              </a:rPr>
              <a:t>o</a:t>
            </a:r>
            <a:r>
              <a:rPr sz="850" spc="-40" dirty="0">
                <a:latin typeface="Times New Roman"/>
                <a:cs typeface="Times New Roman"/>
              </a:rPr>
              <a:t>v</a:t>
            </a:r>
            <a:r>
              <a:rPr sz="850" spc="-75" dirty="0">
                <a:latin typeface="Times New Roman"/>
                <a:cs typeface="Times New Roman"/>
              </a:rPr>
              <a:t>i</a:t>
            </a:r>
            <a:r>
              <a:rPr sz="850" spc="5" dirty="0">
                <a:latin typeface="Times New Roman"/>
                <a:cs typeface="Times New Roman"/>
              </a:rPr>
              <a:t>s</a:t>
            </a:r>
            <a:r>
              <a:rPr sz="850" spc="-75" dirty="0">
                <a:latin typeface="Times New Roman"/>
                <a:cs typeface="Times New Roman"/>
              </a:rPr>
              <a:t>i</a:t>
            </a:r>
            <a:r>
              <a:rPr sz="850" spc="-40" dirty="0">
                <a:latin typeface="Times New Roman"/>
                <a:cs typeface="Times New Roman"/>
              </a:rPr>
              <a:t>o</a:t>
            </a:r>
            <a:r>
              <a:rPr sz="850" spc="-5" dirty="0">
                <a:latin typeface="Times New Roman"/>
                <a:cs typeface="Times New Roman"/>
              </a:rPr>
              <a:t>n</a:t>
            </a:r>
            <a:r>
              <a:rPr sz="850" spc="-20" dirty="0">
                <a:latin typeface="Times New Roman"/>
                <a:cs typeface="Times New Roman"/>
              </a:rPr>
              <a:t> </a:t>
            </a:r>
            <a:r>
              <a:rPr sz="850" spc="-35" dirty="0">
                <a:latin typeface="Times New Roman"/>
                <a:cs typeface="Times New Roman"/>
              </a:rPr>
              <a:t>o</a:t>
            </a:r>
            <a:r>
              <a:rPr sz="850" spc="-5" dirty="0">
                <a:latin typeface="Times New Roman"/>
                <a:cs typeface="Times New Roman"/>
              </a:rPr>
              <a:t>f</a:t>
            </a:r>
            <a:r>
              <a:rPr sz="850" spc="10" dirty="0">
                <a:latin typeface="Times New Roman"/>
                <a:cs typeface="Times New Roman"/>
              </a:rPr>
              <a:t> </a:t>
            </a:r>
            <a:r>
              <a:rPr sz="850" spc="5" dirty="0">
                <a:latin typeface="Times New Roman"/>
                <a:cs typeface="Times New Roman"/>
              </a:rPr>
              <a:t>O</a:t>
            </a:r>
            <a:r>
              <a:rPr sz="850" spc="25" dirty="0">
                <a:latin typeface="Times New Roman"/>
                <a:cs typeface="Times New Roman"/>
              </a:rPr>
              <a:t>P</a:t>
            </a:r>
            <a:r>
              <a:rPr sz="850" spc="-5" dirty="0">
                <a:latin typeface="Times New Roman"/>
                <a:cs typeface="Times New Roman"/>
              </a:rPr>
              <a:t>s  </a:t>
            </a:r>
            <a:r>
              <a:rPr sz="850" spc="-15" dirty="0">
                <a:latin typeface="Times New Roman"/>
                <a:cs typeface="Times New Roman"/>
              </a:rPr>
              <a:t>Value-added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3140964" y="1743455"/>
            <a:ext cx="893444" cy="21590"/>
          </a:xfrm>
          <a:custGeom>
            <a:avLst/>
            <a:gdLst/>
            <a:ahLst/>
            <a:cxnLst/>
            <a:rect l="l" t="t" r="r" b="b"/>
            <a:pathLst>
              <a:path w="893445" h="21589">
                <a:moveTo>
                  <a:pt x="893063" y="21336"/>
                </a:moveTo>
                <a:lnTo>
                  <a:pt x="893063" y="0"/>
                </a:lnTo>
                <a:lnTo>
                  <a:pt x="0" y="0"/>
                </a:lnTo>
                <a:lnTo>
                  <a:pt x="0" y="21336"/>
                </a:lnTo>
                <a:lnTo>
                  <a:pt x="893063" y="2133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4355591" y="1743455"/>
            <a:ext cx="892810" cy="21590"/>
          </a:xfrm>
          <a:custGeom>
            <a:avLst/>
            <a:gdLst/>
            <a:ahLst/>
            <a:cxnLst/>
            <a:rect l="l" t="t" r="r" b="b"/>
            <a:pathLst>
              <a:path w="892810" h="21589">
                <a:moveTo>
                  <a:pt x="892301" y="21336"/>
                </a:moveTo>
                <a:lnTo>
                  <a:pt x="892301" y="0"/>
                </a:lnTo>
                <a:lnTo>
                  <a:pt x="0" y="0"/>
                </a:lnTo>
                <a:lnTo>
                  <a:pt x="0" y="21336"/>
                </a:lnTo>
                <a:lnTo>
                  <a:pt x="892301" y="2133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569458" y="1743455"/>
            <a:ext cx="893444" cy="21590"/>
          </a:xfrm>
          <a:custGeom>
            <a:avLst/>
            <a:gdLst/>
            <a:ahLst/>
            <a:cxnLst/>
            <a:rect l="l" t="t" r="r" b="b"/>
            <a:pathLst>
              <a:path w="893445" h="21589">
                <a:moveTo>
                  <a:pt x="893063" y="21336"/>
                </a:moveTo>
                <a:lnTo>
                  <a:pt x="893063" y="0"/>
                </a:lnTo>
                <a:lnTo>
                  <a:pt x="0" y="0"/>
                </a:lnTo>
                <a:lnTo>
                  <a:pt x="0" y="21336"/>
                </a:lnTo>
                <a:lnTo>
                  <a:pt x="893063" y="2133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2" name="object 42"/>
          <p:cNvGrpSpPr/>
          <p:nvPr/>
        </p:nvGrpSpPr>
        <p:grpSpPr>
          <a:xfrm>
            <a:off x="1640204" y="2042922"/>
            <a:ext cx="8255" cy="2007870"/>
            <a:chOff x="1640204" y="2042922"/>
            <a:chExt cx="8255" cy="2007870"/>
          </a:xfrm>
        </p:grpSpPr>
        <p:sp>
          <p:nvSpPr>
            <p:cNvPr id="43" name="object 43"/>
            <p:cNvSpPr/>
            <p:nvPr/>
          </p:nvSpPr>
          <p:spPr>
            <a:xfrm>
              <a:off x="1640585" y="2042922"/>
              <a:ext cx="0" cy="2007235"/>
            </a:xfrm>
            <a:custGeom>
              <a:avLst/>
              <a:gdLst/>
              <a:ahLst/>
              <a:cxnLst/>
              <a:rect l="l" t="t" r="r" b="b"/>
              <a:pathLst>
                <a:path h="2007235">
                  <a:moveTo>
                    <a:pt x="0" y="0"/>
                  </a:moveTo>
                  <a:lnTo>
                    <a:pt x="0" y="2007108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1640585" y="2042922"/>
              <a:ext cx="7620" cy="2007870"/>
            </a:xfrm>
            <a:custGeom>
              <a:avLst/>
              <a:gdLst/>
              <a:ahLst/>
              <a:cxnLst/>
              <a:rect l="l" t="t" r="r" b="b"/>
              <a:pathLst>
                <a:path w="7619" h="2007870">
                  <a:moveTo>
                    <a:pt x="7620" y="2007870"/>
                  </a:moveTo>
                  <a:lnTo>
                    <a:pt x="7620" y="0"/>
                  </a:lnTo>
                  <a:lnTo>
                    <a:pt x="0" y="0"/>
                  </a:lnTo>
                  <a:lnTo>
                    <a:pt x="0" y="2007870"/>
                  </a:lnTo>
                  <a:lnTo>
                    <a:pt x="7620" y="20078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5" name="object 45"/>
          <p:cNvGrpSpPr/>
          <p:nvPr/>
        </p:nvGrpSpPr>
        <p:grpSpPr>
          <a:xfrm>
            <a:off x="5569458" y="2042541"/>
            <a:ext cx="893444" cy="2008505"/>
            <a:chOff x="5569458" y="2042541"/>
            <a:chExt cx="893444" cy="2008505"/>
          </a:xfrm>
        </p:grpSpPr>
        <p:sp>
          <p:nvSpPr>
            <p:cNvPr id="46" name="object 46"/>
            <p:cNvSpPr/>
            <p:nvPr/>
          </p:nvSpPr>
          <p:spPr>
            <a:xfrm>
              <a:off x="5569458" y="2042922"/>
              <a:ext cx="893444" cy="0"/>
            </a:xfrm>
            <a:custGeom>
              <a:avLst/>
              <a:gdLst/>
              <a:ahLst/>
              <a:cxnLst/>
              <a:rect l="l" t="t" r="r" b="b"/>
              <a:pathLst>
                <a:path w="893445">
                  <a:moveTo>
                    <a:pt x="0" y="0"/>
                  </a:moveTo>
                  <a:lnTo>
                    <a:pt x="893063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5569458" y="2042922"/>
              <a:ext cx="893444" cy="7620"/>
            </a:xfrm>
            <a:custGeom>
              <a:avLst/>
              <a:gdLst/>
              <a:ahLst/>
              <a:cxnLst/>
              <a:rect l="l" t="t" r="r" b="b"/>
              <a:pathLst>
                <a:path w="893445" h="7619">
                  <a:moveTo>
                    <a:pt x="893063" y="7619"/>
                  </a:moveTo>
                  <a:lnTo>
                    <a:pt x="893063" y="0"/>
                  </a:lnTo>
                  <a:lnTo>
                    <a:pt x="0" y="0"/>
                  </a:lnTo>
                  <a:lnTo>
                    <a:pt x="0" y="7619"/>
                  </a:lnTo>
                  <a:lnTo>
                    <a:pt x="893063" y="761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5569458" y="3899916"/>
              <a:ext cx="893444" cy="0"/>
            </a:xfrm>
            <a:custGeom>
              <a:avLst/>
              <a:gdLst/>
              <a:ahLst/>
              <a:cxnLst/>
              <a:rect l="l" t="t" r="r" b="b"/>
              <a:pathLst>
                <a:path w="893445">
                  <a:moveTo>
                    <a:pt x="0" y="0"/>
                  </a:moveTo>
                  <a:lnTo>
                    <a:pt x="893063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5569458" y="3900677"/>
              <a:ext cx="893444" cy="6985"/>
            </a:xfrm>
            <a:custGeom>
              <a:avLst/>
              <a:gdLst/>
              <a:ahLst/>
              <a:cxnLst/>
              <a:rect l="l" t="t" r="r" b="b"/>
              <a:pathLst>
                <a:path w="893445" h="6985">
                  <a:moveTo>
                    <a:pt x="893063" y="6857"/>
                  </a:moveTo>
                  <a:lnTo>
                    <a:pt x="893063" y="0"/>
                  </a:lnTo>
                  <a:lnTo>
                    <a:pt x="0" y="0"/>
                  </a:lnTo>
                  <a:lnTo>
                    <a:pt x="0" y="6857"/>
                  </a:lnTo>
                  <a:lnTo>
                    <a:pt x="893063" y="685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5926836" y="2049780"/>
              <a:ext cx="0" cy="2000250"/>
            </a:xfrm>
            <a:custGeom>
              <a:avLst/>
              <a:gdLst/>
              <a:ahLst/>
              <a:cxnLst/>
              <a:rect l="l" t="t" r="r" b="b"/>
              <a:pathLst>
                <a:path h="2000250">
                  <a:moveTo>
                    <a:pt x="0" y="0"/>
                  </a:moveTo>
                  <a:lnTo>
                    <a:pt x="0" y="200025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5926836" y="2050542"/>
              <a:ext cx="6985" cy="2000250"/>
            </a:xfrm>
            <a:custGeom>
              <a:avLst/>
              <a:gdLst/>
              <a:ahLst/>
              <a:cxnLst/>
              <a:rect l="l" t="t" r="r" b="b"/>
              <a:pathLst>
                <a:path w="6985" h="2000250">
                  <a:moveTo>
                    <a:pt x="6858" y="2000250"/>
                  </a:moveTo>
                  <a:lnTo>
                    <a:pt x="6858" y="0"/>
                  </a:lnTo>
                  <a:lnTo>
                    <a:pt x="0" y="0"/>
                  </a:lnTo>
                  <a:lnTo>
                    <a:pt x="0" y="2000250"/>
                  </a:lnTo>
                  <a:lnTo>
                    <a:pt x="6858" y="200025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52" name="object 52"/>
          <p:cNvGraphicFramePr>
            <a:graphicFrameLocks noGrp="1"/>
          </p:cNvGraphicFramePr>
          <p:nvPr/>
        </p:nvGraphicFramePr>
        <p:xfrm>
          <a:off x="4350829" y="2042541"/>
          <a:ext cx="905510" cy="20085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13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21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649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9525" algn="r">
                        <a:lnSpc>
                          <a:spcPts val="1010"/>
                        </a:lnSpc>
                        <a:spcBef>
                          <a:spcPts val="45"/>
                        </a:spcBef>
                      </a:pPr>
                      <a:r>
                        <a:rPr sz="850" spc="-20" dirty="0">
                          <a:latin typeface="Times New Roman"/>
                          <a:cs typeface="Times New Roman"/>
                        </a:rPr>
                        <a:t>512.5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solidFill>
                      <a:srgbClr val="8EA9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559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9525" algn="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850" spc="-20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250.0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254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287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9525" algn="r">
                        <a:lnSpc>
                          <a:spcPts val="1015"/>
                        </a:lnSpc>
                      </a:pPr>
                      <a:r>
                        <a:rPr sz="850" spc="-20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25.0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287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9525" algn="r">
                        <a:lnSpc>
                          <a:spcPts val="1019"/>
                        </a:lnSpc>
                      </a:pPr>
                      <a:r>
                        <a:rPr sz="850" spc="-20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150.0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287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9525" algn="r">
                        <a:lnSpc>
                          <a:spcPts val="1015"/>
                        </a:lnSpc>
                      </a:pPr>
                      <a:r>
                        <a:rPr sz="850" spc="-20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60.0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287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9525" algn="r">
                        <a:lnSpc>
                          <a:spcPts val="1019"/>
                        </a:lnSpc>
                      </a:pPr>
                      <a:r>
                        <a:rPr sz="850" spc="-20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15.0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575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9525" algn="r">
                        <a:lnSpc>
                          <a:spcPts val="1015"/>
                        </a:lnSpc>
                      </a:pPr>
                      <a:r>
                        <a:rPr sz="850" spc="-20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12.5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738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R="5715" algn="r">
                        <a:lnSpc>
                          <a:spcPct val="100000"/>
                        </a:lnSpc>
                      </a:pPr>
                      <a:r>
                        <a:rPr sz="850" spc="-20" dirty="0">
                          <a:latin typeface="Times New Roman"/>
                          <a:cs typeface="Times New Roman"/>
                        </a:rPr>
                        <a:t>12.5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3810" marB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0242">
                <a:tc>
                  <a:txBody>
                    <a:bodyPr/>
                    <a:lstStyle/>
                    <a:p>
                      <a:pPr marR="6350" algn="r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sz="850" spc="-20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12.5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71120" marB="0"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47256">
                <a:tc>
                  <a:txBody>
                    <a:bodyPr/>
                    <a:lstStyle/>
                    <a:p>
                      <a:pPr marR="6350" algn="r">
                        <a:lnSpc>
                          <a:spcPts val="1010"/>
                        </a:lnSpc>
                        <a:spcBef>
                          <a:spcPts val="50"/>
                        </a:spcBef>
                      </a:pPr>
                      <a:r>
                        <a:rPr sz="850" spc="-20" dirty="0">
                          <a:latin typeface="Times New Roman"/>
                          <a:cs typeface="Times New Roman"/>
                        </a:rPr>
                        <a:t>500.0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53" name="object 53"/>
          <p:cNvSpPr txBox="1"/>
          <p:nvPr/>
        </p:nvSpPr>
        <p:spPr>
          <a:xfrm>
            <a:off x="5721404" y="3898232"/>
            <a:ext cx="208279" cy="1543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50" spc="-35" dirty="0">
                <a:latin typeface="Times New Roman"/>
                <a:cs typeface="Times New Roman"/>
              </a:rPr>
              <a:t>2</a:t>
            </a:r>
            <a:r>
              <a:rPr sz="850" spc="-40" dirty="0">
                <a:latin typeface="Times New Roman"/>
                <a:cs typeface="Times New Roman"/>
              </a:rPr>
              <a:t>5</a:t>
            </a:r>
            <a:r>
              <a:rPr sz="850" spc="10" dirty="0">
                <a:latin typeface="Times New Roman"/>
                <a:cs typeface="Times New Roman"/>
              </a:rPr>
              <a:t>.</a:t>
            </a:r>
            <a:r>
              <a:rPr sz="850" spc="-5" dirty="0">
                <a:latin typeface="Times New Roman"/>
                <a:cs typeface="Times New Roman"/>
              </a:rPr>
              <a:t>0</a:t>
            </a:r>
            <a:endParaRPr sz="850">
              <a:latin typeface="Times New Roman"/>
              <a:cs typeface="Times New Roman"/>
            </a:endParaRPr>
          </a:p>
        </p:txBody>
      </p:sp>
      <p:grpSp>
        <p:nvGrpSpPr>
          <p:cNvPr id="54" name="object 54"/>
          <p:cNvGrpSpPr/>
          <p:nvPr/>
        </p:nvGrpSpPr>
        <p:grpSpPr>
          <a:xfrm>
            <a:off x="5569458" y="4328540"/>
            <a:ext cx="893444" cy="436245"/>
            <a:chOff x="5569458" y="4328540"/>
            <a:chExt cx="893444" cy="436245"/>
          </a:xfrm>
        </p:grpSpPr>
        <p:sp>
          <p:nvSpPr>
            <p:cNvPr id="55" name="object 55"/>
            <p:cNvSpPr/>
            <p:nvPr/>
          </p:nvSpPr>
          <p:spPr>
            <a:xfrm>
              <a:off x="5569458" y="4328921"/>
              <a:ext cx="893444" cy="0"/>
            </a:xfrm>
            <a:custGeom>
              <a:avLst/>
              <a:gdLst/>
              <a:ahLst/>
              <a:cxnLst/>
              <a:rect l="l" t="t" r="r" b="b"/>
              <a:pathLst>
                <a:path w="893445">
                  <a:moveTo>
                    <a:pt x="0" y="0"/>
                  </a:moveTo>
                  <a:lnTo>
                    <a:pt x="893063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5569458" y="4328921"/>
              <a:ext cx="893444" cy="7620"/>
            </a:xfrm>
            <a:custGeom>
              <a:avLst/>
              <a:gdLst/>
              <a:ahLst/>
              <a:cxnLst/>
              <a:rect l="l" t="t" r="r" b="b"/>
              <a:pathLst>
                <a:path w="893445" h="7620">
                  <a:moveTo>
                    <a:pt x="893063" y="7619"/>
                  </a:moveTo>
                  <a:lnTo>
                    <a:pt x="893063" y="0"/>
                  </a:lnTo>
                  <a:lnTo>
                    <a:pt x="0" y="0"/>
                  </a:lnTo>
                  <a:lnTo>
                    <a:pt x="0" y="7619"/>
                  </a:lnTo>
                  <a:lnTo>
                    <a:pt x="893063" y="761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5569458" y="4614671"/>
              <a:ext cx="893444" cy="0"/>
            </a:xfrm>
            <a:custGeom>
              <a:avLst/>
              <a:gdLst/>
              <a:ahLst/>
              <a:cxnLst/>
              <a:rect l="l" t="t" r="r" b="b"/>
              <a:pathLst>
                <a:path w="893445">
                  <a:moveTo>
                    <a:pt x="0" y="0"/>
                  </a:moveTo>
                  <a:lnTo>
                    <a:pt x="893063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5569458" y="4614671"/>
              <a:ext cx="893444" cy="7620"/>
            </a:xfrm>
            <a:custGeom>
              <a:avLst/>
              <a:gdLst/>
              <a:ahLst/>
              <a:cxnLst/>
              <a:rect l="l" t="t" r="r" b="b"/>
              <a:pathLst>
                <a:path w="893445" h="7620">
                  <a:moveTo>
                    <a:pt x="893063" y="7619"/>
                  </a:moveTo>
                  <a:lnTo>
                    <a:pt x="893063" y="0"/>
                  </a:lnTo>
                  <a:lnTo>
                    <a:pt x="0" y="0"/>
                  </a:lnTo>
                  <a:lnTo>
                    <a:pt x="0" y="7619"/>
                  </a:lnTo>
                  <a:lnTo>
                    <a:pt x="893063" y="761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5926836" y="4335779"/>
              <a:ext cx="0" cy="429259"/>
            </a:xfrm>
            <a:custGeom>
              <a:avLst/>
              <a:gdLst/>
              <a:ahLst/>
              <a:cxnLst/>
              <a:rect l="l" t="t" r="r" b="b"/>
              <a:pathLst>
                <a:path h="429260">
                  <a:moveTo>
                    <a:pt x="0" y="0"/>
                  </a:moveTo>
                  <a:lnTo>
                    <a:pt x="0" y="429006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5926836" y="4336541"/>
              <a:ext cx="6985" cy="428625"/>
            </a:xfrm>
            <a:custGeom>
              <a:avLst/>
              <a:gdLst/>
              <a:ahLst/>
              <a:cxnLst/>
              <a:rect l="l" t="t" r="r" b="b"/>
              <a:pathLst>
                <a:path w="6985" h="428625">
                  <a:moveTo>
                    <a:pt x="6858" y="428243"/>
                  </a:moveTo>
                  <a:lnTo>
                    <a:pt x="6858" y="0"/>
                  </a:lnTo>
                  <a:lnTo>
                    <a:pt x="0" y="0"/>
                  </a:lnTo>
                  <a:lnTo>
                    <a:pt x="0" y="428243"/>
                  </a:lnTo>
                  <a:lnTo>
                    <a:pt x="6858" y="428243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61" name="object 61"/>
          <p:cNvGrpSpPr/>
          <p:nvPr/>
        </p:nvGrpSpPr>
        <p:grpSpPr>
          <a:xfrm>
            <a:off x="4354829" y="5042534"/>
            <a:ext cx="893444" cy="723265"/>
            <a:chOff x="4354829" y="5042534"/>
            <a:chExt cx="893444" cy="723265"/>
          </a:xfrm>
        </p:grpSpPr>
        <p:sp>
          <p:nvSpPr>
            <p:cNvPr id="62" name="object 62"/>
            <p:cNvSpPr/>
            <p:nvPr/>
          </p:nvSpPr>
          <p:spPr>
            <a:xfrm>
              <a:off x="4354829" y="5614415"/>
              <a:ext cx="893444" cy="0"/>
            </a:xfrm>
            <a:custGeom>
              <a:avLst/>
              <a:gdLst/>
              <a:ahLst/>
              <a:cxnLst/>
              <a:rect l="l" t="t" r="r" b="b"/>
              <a:pathLst>
                <a:path w="893445">
                  <a:moveTo>
                    <a:pt x="0" y="0"/>
                  </a:moveTo>
                  <a:lnTo>
                    <a:pt x="893063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4355591" y="5615177"/>
              <a:ext cx="892810" cy="6985"/>
            </a:xfrm>
            <a:custGeom>
              <a:avLst/>
              <a:gdLst/>
              <a:ahLst/>
              <a:cxnLst/>
              <a:rect l="l" t="t" r="r" b="b"/>
              <a:pathLst>
                <a:path w="892810" h="6985">
                  <a:moveTo>
                    <a:pt x="892301" y="6858"/>
                  </a:moveTo>
                  <a:lnTo>
                    <a:pt x="892301" y="0"/>
                  </a:lnTo>
                  <a:lnTo>
                    <a:pt x="0" y="0"/>
                  </a:lnTo>
                  <a:lnTo>
                    <a:pt x="0" y="6858"/>
                  </a:lnTo>
                  <a:lnTo>
                    <a:pt x="892301" y="6858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4354829" y="5042915"/>
              <a:ext cx="893444" cy="0"/>
            </a:xfrm>
            <a:custGeom>
              <a:avLst/>
              <a:gdLst/>
              <a:ahLst/>
              <a:cxnLst/>
              <a:rect l="l" t="t" r="r" b="b"/>
              <a:pathLst>
                <a:path w="893445">
                  <a:moveTo>
                    <a:pt x="0" y="0"/>
                  </a:moveTo>
                  <a:lnTo>
                    <a:pt x="893063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4355591" y="5043677"/>
              <a:ext cx="892810" cy="6985"/>
            </a:xfrm>
            <a:custGeom>
              <a:avLst/>
              <a:gdLst/>
              <a:ahLst/>
              <a:cxnLst/>
              <a:rect l="l" t="t" r="r" b="b"/>
              <a:pathLst>
                <a:path w="892810" h="6985">
                  <a:moveTo>
                    <a:pt x="892301" y="6858"/>
                  </a:moveTo>
                  <a:lnTo>
                    <a:pt x="892301" y="0"/>
                  </a:lnTo>
                  <a:lnTo>
                    <a:pt x="0" y="0"/>
                  </a:lnTo>
                  <a:lnTo>
                    <a:pt x="0" y="6858"/>
                  </a:lnTo>
                  <a:lnTo>
                    <a:pt x="892301" y="6858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4712207" y="5050535"/>
              <a:ext cx="0" cy="714375"/>
            </a:xfrm>
            <a:custGeom>
              <a:avLst/>
              <a:gdLst/>
              <a:ahLst/>
              <a:cxnLst/>
              <a:rect l="l" t="t" r="r" b="b"/>
              <a:pathLst>
                <a:path h="714375">
                  <a:moveTo>
                    <a:pt x="0" y="0"/>
                  </a:moveTo>
                  <a:lnTo>
                    <a:pt x="0" y="713994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4712207" y="5050535"/>
              <a:ext cx="7620" cy="715010"/>
            </a:xfrm>
            <a:custGeom>
              <a:avLst/>
              <a:gdLst/>
              <a:ahLst/>
              <a:cxnLst/>
              <a:rect l="l" t="t" r="r" b="b"/>
              <a:pathLst>
                <a:path w="7620" h="715010">
                  <a:moveTo>
                    <a:pt x="7620" y="714756"/>
                  </a:moveTo>
                  <a:lnTo>
                    <a:pt x="7620" y="0"/>
                  </a:lnTo>
                  <a:lnTo>
                    <a:pt x="0" y="0"/>
                  </a:lnTo>
                  <a:lnTo>
                    <a:pt x="0" y="714756"/>
                  </a:lnTo>
                  <a:lnTo>
                    <a:pt x="7620" y="71475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68" name="object 68"/>
          <p:cNvGrpSpPr/>
          <p:nvPr/>
        </p:nvGrpSpPr>
        <p:grpSpPr>
          <a:xfrm>
            <a:off x="5569458" y="5042534"/>
            <a:ext cx="893444" cy="723265"/>
            <a:chOff x="5569458" y="5042534"/>
            <a:chExt cx="893444" cy="723265"/>
          </a:xfrm>
        </p:grpSpPr>
        <p:sp>
          <p:nvSpPr>
            <p:cNvPr id="69" name="object 69"/>
            <p:cNvSpPr/>
            <p:nvPr/>
          </p:nvSpPr>
          <p:spPr>
            <a:xfrm>
              <a:off x="5569458" y="5042915"/>
              <a:ext cx="893444" cy="0"/>
            </a:xfrm>
            <a:custGeom>
              <a:avLst/>
              <a:gdLst/>
              <a:ahLst/>
              <a:cxnLst/>
              <a:rect l="l" t="t" r="r" b="b"/>
              <a:pathLst>
                <a:path w="893445">
                  <a:moveTo>
                    <a:pt x="0" y="0"/>
                  </a:moveTo>
                  <a:lnTo>
                    <a:pt x="893063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5569458" y="5043677"/>
              <a:ext cx="893444" cy="6985"/>
            </a:xfrm>
            <a:custGeom>
              <a:avLst/>
              <a:gdLst/>
              <a:ahLst/>
              <a:cxnLst/>
              <a:rect l="l" t="t" r="r" b="b"/>
              <a:pathLst>
                <a:path w="893445" h="6985">
                  <a:moveTo>
                    <a:pt x="893063" y="6858"/>
                  </a:moveTo>
                  <a:lnTo>
                    <a:pt x="893063" y="0"/>
                  </a:lnTo>
                  <a:lnTo>
                    <a:pt x="0" y="0"/>
                  </a:lnTo>
                  <a:lnTo>
                    <a:pt x="0" y="6858"/>
                  </a:lnTo>
                  <a:lnTo>
                    <a:pt x="893063" y="6858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5569458" y="5614415"/>
              <a:ext cx="893444" cy="0"/>
            </a:xfrm>
            <a:custGeom>
              <a:avLst/>
              <a:gdLst/>
              <a:ahLst/>
              <a:cxnLst/>
              <a:rect l="l" t="t" r="r" b="b"/>
              <a:pathLst>
                <a:path w="893445">
                  <a:moveTo>
                    <a:pt x="0" y="0"/>
                  </a:moveTo>
                  <a:lnTo>
                    <a:pt x="893063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5569458" y="5615177"/>
              <a:ext cx="893444" cy="6985"/>
            </a:xfrm>
            <a:custGeom>
              <a:avLst/>
              <a:gdLst/>
              <a:ahLst/>
              <a:cxnLst/>
              <a:rect l="l" t="t" r="r" b="b"/>
              <a:pathLst>
                <a:path w="893445" h="6985">
                  <a:moveTo>
                    <a:pt x="893063" y="6858"/>
                  </a:moveTo>
                  <a:lnTo>
                    <a:pt x="893063" y="0"/>
                  </a:lnTo>
                  <a:lnTo>
                    <a:pt x="0" y="0"/>
                  </a:lnTo>
                  <a:lnTo>
                    <a:pt x="0" y="6858"/>
                  </a:lnTo>
                  <a:lnTo>
                    <a:pt x="893063" y="6858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5926836" y="5050535"/>
              <a:ext cx="0" cy="714375"/>
            </a:xfrm>
            <a:custGeom>
              <a:avLst/>
              <a:gdLst/>
              <a:ahLst/>
              <a:cxnLst/>
              <a:rect l="l" t="t" r="r" b="b"/>
              <a:pathLst>
                <a:path h="714375">
                  <a:moveTo>
                    <a:pt x="0" y="0"/>
                  </a:moveTo>
                  <a:lnTo>
                    <a:pt x="0" y="713994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5926836" y="5050535"/>
              <a:ext cx="6985" cy="715010"/>
            </a:xfrm>
            <a:custGeom>
              <a:avLst/>
              <a:gdLst/>
              <a:ahLst/>
              <a:cxnLst/>
              <a:rect l="l" t="t" r="r" b="b"/>
              <a:pathLst>
                <a:path w="6985" h="715010">
                  <a:moveTo>
                    <a:pt x="6858" y="714756"/>
                  </a:moveTo>
                  <a:lnTo>
                    <a:pt x="6858" y="0"/>
                  </a:lnTo>
                  <a:lnTo>
                    <a:pt x="0" y="0"/>
                  </a:lnTo>
                  <a:lnTo>
                    <a:pt x="0" y="714756"/>
                  </a:lnTo>
                  <a:lnTo>
                    <a:pt x="6858" y="71475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75" name="object 75"/>
          <p:cNvGrpSpPr/>
          <p:nvPr/>
        </p:nvGrpSpPr>
        <p:grpSpPr>
          <a:xfrm>
            <a:off x="5569458" y="6043040"/>
            <a:ext cx="893444" cy="1007744"/>
            <a:chOff x="5569458" y="6043040"/>
            <a:chExt cx="893444" cy="1007744"/>
          </a:xfrm>
        </p:grpSpPr>
        <p:sp>
          <p:nvSpPr>
            <p:cNvPr id="76" name="object 76"/>
            <p:cNvSpPr/>
            <p:nvPr/>
          </p:nvSpPr>
          <p:spPr>
            <a:xfrm>
              <a:off x="5569458" y="6043421"/>
              <a:ext cx="893444" cy="0"/>
            </a:xfrm>
            <a:custGeom>
              <a:avLst/>
              <a:gdLst/>
              <a:ahLst/>
              <a:cxnLst/>
              <a:rect l="l" t="t" r="r" b="b"/>
              <a:pathLst>
                <a:path w="893445">
                  <a:moveTo>
                    <a:pt x="0" y="0"/>
                  </a:moveTo>
                  <a:lnTo>
                    <a:pt x="893063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5569458" y="6043421"/>
              <a:ext cx="893444" cy="6985"/>
            </a:xfrm>
            <a:custGeom>
              <a:avLst/>
              <a:gdLst/>
              <a:ahLst/>
              <a:cxnLst/>
              <a:rect l="l" t="t" r="r" b="b"/>
              <a:pathLst>
                <a:path w="893445" h="6985">
                  <a:moveTo>
                    <a:pt x="893063" y="6857"/>
                  </a:moveTo>
                  <a:lnTo>
                    <a:pt x="893063" y="0"/>
                  </a:lnTo>
                  <a:lnTo>
                    <a:pt x="0" y="0"/>
                  </a:lnTo>
                  <a:lnTo>
                    <a:pt x="0" y="6857"/>
                  </a:lnTo>
                  <a:lnTo>
                    <a:pt x="893063" y="685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5569458" y="6900671"/>
              <a:ext cx="893444" cy="0"/>
            </a:xfrm>
            <a:custGeom>
              <a:avLst/>
              <a:gdLst/>
              <a:ahLst/>
              <a:cxnLst/>
              <a:rect l="l" t="t" r="r" b="b"/>
              <a:pathLst>
                <a:path w="893445">
                  <a:moveTo>
                    <a:pt x="0" y="0"/>
                  </a:moveTo>
                  <a:lnTo>
                    <a:pt x="893063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5569458" y="6900671"/>
              <a:ext cx="893444" cy="6985"/>
            </a:xfrm>
            <a:custGeom>
              <a:avLst/>
              <a:gdLst/>
              <a:ahLst/>
              <a:cxnLst/>
              <a:rect l="l" t="t" r="r" b="b"/>
              <a:pathLst>
                <a:path w="893445" h="6984">
                  <a:moveTo>
                    <a:pt x="893063" y="6857"/>
                  </a:moveTo>
                  <a:lnTo>
                    <a:pt x="893063" y="0"/>
                  </a:lnTo>
                  <a:lnTo>
                    <a:pt x="0" y="0"/>
                  </a:lnTo>
                  <a:lnTo>
                    <a:pt x="0" y="6857"/>
                  </a:lnTo>
                  <a:lnTo>
                    <a:pt x="893063" y="685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5926836" y="6050279"/>
              <a:ext cx="0" cy="1000125"/>
            </a:xfrm>
            <a:custGeom>
              <a:avLst/>
              <a:gdLst/>
              <a:ahLst/>
              <a:cxnLst/>
              <a:rect l="l" t="t" r="r" b="b"/>
              <a:pathLst>
                <a:path h="1000125">
                  <a:moveTo>
                    <a:pt x="0" y="0"/>
                  </a:moveTo>
                  <a:lnTo>
                    <a:pt x="0" y="999744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5926836" y="6050279"/>
              <a:ext cx="6985" cy="1000760"/>
            </a:xfrm>
            <a:custGeom>
              <a:avLst/>
              <a:gdLst/>
              <a:ahLst/>
              <a:cxnLst/>
              <a:rect l="l" t="t" r="r" b="b"/>
              <a:pathLst>
                <a:path w="6985" h="1000759">
                  <a:moveTo>
                    <a:pt x="6858" y="1000506"/>
                  </a:moveTo>
                  <a:lnTo>
                    <a:pt x="6858" y="0"/>
                  </a:lnTo>
                  <a:lnTo>
                    <a:pt x="0" y="0"/>
                  </a:lnTo>
                  <a:lnTo>
                    <a:pt x="0" y="1000506"/>
                  </a:lnTo>
                  <a:lnTo>
                    <a:pt x="6858" y="100050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2" name="object 82"/>
          <p:cNvSpPr/>
          <p:nvPr/>
        </p:nvSpPr>
        <p:spPr>
          <a:xfrm>
            <a:off x="6784085" y="1743455"/>
            <a:ext cx="893444" cy="21590"/>
          </a:xfrm>
          <a:custGeom>
            <a:avLst/>
            <a:gdLst/>
            <a:ahLst/>
            <a:cxnLst/>
            <a:rect l="l" t="t" r="r" b="b"/>
            <a:pathLst>
              <a:path w="893445" h="21589">
                <a:moveTo>
                  <a:pt x="893064" y="21336"/>
                </a:moveTo>
                <a:lnTo>
                  <a:pt x="893064" y="0"/>
                </a:lnTo>
                <a:lnTo>
                  <a:pt x="0" y="0"/>
                </a:lnTo>
                <a:lnTo>
                  <a:pt x="0" y="21336"/>
                </a:lnTo>
                <a:lnTo>
                  <a:pt x="893064" y="2133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83" name="object 83"/>
          <p:cNvGraphicFramePr>
            <a:graphicFrameLocks noGrp="1"/>
          </p:cNvGraphicFramePr>
          <p:nvPr/>
        </p:nvGraphicFramePr>
        <p:xfrm>
          <a:off x="6780085" y="2042541"/>
          <a:ext cx="905510" cy="201231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00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27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649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10160" algn="r">
                        <a:lnSpc>
                          <a:spcPts val="1010"/>
                        </a:lnSpc>
                        <a:spcBef>
                          <a:spcPts val="45"/>
                        </a:spcBef>
                      </a:pPr>
                      <a:r>
                        <a:rPr sz="850" spc="-20" dirty="0">
                          <a:latin typeface="Times New Roman"/>
                          <a:cs typeface="Times New Roman"/>
                        </a:rPr>
                        <a:t>787.5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solidFill>
                      <a:srgbClr val="8EA9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559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10160" algn="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850" spc="-20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250.0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254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287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10160" algn="r">
                        <a:lnSpc>
                          <a:spcPts val="1015"/>
                        </a:lnSpc>
                      </a:pPr>
                      <a:r>
                        <a:rPr sz="850" spc="-20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25.0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287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10160" algn="r">
                        <a:lnSpc>
                          <a:spcPts val="1019"/>
                        </a:lnSpc>
                      </a:pPr>
                      <a:r>
                        <a:rPr sz="850" spc="-20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150.0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287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10160" algn="r">
                        <a:lnSpc>
                          <a:spcPts val="1015"/>
                        </a:lnSpc>
                      </a:pPr>
                      <a:r>
                        <a:rPr sz="850" spc="-20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60.0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287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10160" algn="r">
                        <a:lnSpc>
                          <a:spcPts val="1019"/>
                        </a:lnSpc>
                      </a:pPr>
                      <a:r>
                        <a:rPr sz="850" spc="-20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15.0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287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10160" algn="r">
                        <a:lnSpc>
                          <a:spcPts val="1015"/>
                        </a:lnSpc>
                      </a:pPr>
                      <a:r>
                        <a:rPr sz="850" spc="-20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12.5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4287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10160" algn="r">
                        <a:lnSpc>
                          <a:spcPts val="1019"/>
                        </a:lnSpc>
                      </a:pPr>
                      <a:r>
                        <a:rPr sz="850" spc="-10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0.0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4287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10160" algn="r">
                        <a:lnSpc>
                          <a:spcPts val="1015"/>
                        </a:lnSpc>
                      </a:pPr>
                      <a:r>
                        <a:rPr sz="850" spc="-20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275.0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42879">
                <a:tc>
                  <a:txBody>
                    <a:bodyPr/>
                    <a:lstStyle/>
                    <a:p>
                      <a:pPr marR="5715" algn="r">
                        <a:lnSpc>
                          <a:spcPts val="1019"/>
                        </a:lnSpc>
                      </a:pPr>
                      <a:r>
                        <a:rPr sz="850" spc="-20" dirty="0">
                          <a:latin typeface="Times New Roman"/>
                          <a:cs typeface="Times New Roman"/>
                        </a:rPr>
                        <a:t>262.5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42879">
                <a:tc>
                  <a:txBody>
                    <a:bodyPr/>
                    <a:lstStyle/>
                    <a:p>
                      <a:pPr marR="6350" algn="r">
                        <a:lnSpc>
                          <a:spcPts val="1015"/>
                        </a:lnSpc>
                      </a:pPr>
                      <a:r>
                        <a:rPr sz="850" spc="-20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250.0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42879">
                <a:tc>
                  <a:txBody>
                    <a:bodyPr/>
                    <a:lstStyle/>
                    <a:p>
                      <a:pPr marR="6350" algn="r">
                        <a:lnSpc>
                          <a:spcPts val="1019"/>
                        </a:lnSpc>
                      </a:pPr>
                      <a:r>
                        <a:rPr sz="850" spc="-20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12.5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36114">
                <a:tc>
                  <a:txBody>
                    <a:bodyPr/>
                    <a:lstStyle/>
                    <a:p>
                      <a:pPr marR="6350" algn="r">
                        <a:lnSpc>
                          <a:spcPts val="969"/>
                        </a:lnSpc>
                      </a:pPr>
                      <a:r>
                        <a:rPr sz="850" spc="-10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0.0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47256">
                <a:tc>
                  <a:txBody>
                    <a:bodyPr/>
                    <a:lstStyle/>
                    <a:p>
                      <a:pPr marR="6350" algn="r">
                        <a:lnSpc>
                          <a:spcPts val="1010"/>
                        </a:lnSpc>
                        <a:spcBef>
                          <a:spcPts val="50"/>
                        </a:spcBef>
                      </a:pPr>
                      <a:r>
                        <a:rPr sz="850" spc="-20" dirty="0">
                          <a:latin typeface="Times New Roman"/>
                          <a:cs typeface="Times New Roman"/>
                        </a:rPr>
                        <a:t>525.0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119" name="object 119"/>
          <p:cNvSpPr txBox="1"/>
          <p:nvPr/>
        </p:nvSpPr>
        <p:spPr>
          <a:xfrm>
            <a:off x="999247" y="5481210"/>
            <a:ext cx="384175" cy="1441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50" spc="-15" dirty="0">
                <a:latin typeface="Times New Roman"/>
                <a:cs typeface="Times New Roman"/>
              </a:rPr>
              <a:t>Account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20" name="object 120"/>
          <p:cNvSpPr txBox="1"/>
          <p:nvPr/>
        </p:nvSpPr>
        <p:spPr>
          <a:xfrm>
            <a:off x="4457187" y="5624426"/>
            <a:ext cx="257810" cy="1441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50" spc="-40" dirty="0">
                <a:latin typeface="Times New Roman"/>
                <a:cs typeface="Times New Roman"/>
              </a:rPr>
              <a:t>2</a:t>
            </a:r>
            <a:r>
              <a:rPr sz="850" spc="-35" dirty="0">
                <a:latin typeface="Times New Roman"/>
                <a:cs typeface="Times New Roman"/>
              </a:rPr>
              <a:t>8</a:t>
            </a:r>
            <a:r>
              <a:rPr sz="850" spc="-40" dirty="0">
                <a:latin typeface="Times New Roman"/>
                <a:cs typeface="Times New Roman"/>
              </a:rPr>
              <a:t>7</a:t>
            </a:r>
            <a:r>
              <a:rPr sz="850" spc="10" dirty="0">
                <a:latin typeface="Times New Roman"/>
                <a:cs typeface="Times New Roman"/>
              </a:rPr>
              <a:t>.</a:t>
            </a:r>
            <a:r>
              <a:rPr sz="850" spc="-5" dirty="0">
                <a:latin typeface="Times New Roman"/>
                <a:cs typeface="Times New Roman"/>
              </a:rPr>
              <a:t>5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21" name="object 121"/>
          <p:cNvSpPr txBox="1"/>
          <p:nvPr/>
        </p:nvSpPr>
        <p:spPr>
          <a:xfrm>
            <a:off x="5721333" y="5624426"/>
            <a:ext cx="208279" cy="1441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50" spc="-35" dirty="0">
                <a:latin typeface="Times New Roman"/>
                <a:cs typeface="Times New Roman"/>
              </a:rPr>
              <a:t>2</a:t>
            </a:r>
            <a:r>
              <a:rPr sz="850" spc="-40" dirty="0">
                <a:latin typeface="Times New Roman"/>
                <a:cs typeface="Times New Roman"/>
              </a:rPr>
              <a:t>5</a:t>
            </a:r>
            <a:r>
              <a:rPr sz="850" spc="10" dirty="0">
                <a:latin typeface="Times New Roman"/>
                <a:cs typeface="Times New Roman"/>
              </a:rPr>
              <a:t>.</a:t>
            </a:r>
            <a:r>
              <a:rPr sz="850" spc="-5" dirty="0">
                <a:latin typeface="Times New Roman"/>
                <a:cs typeface="Times New Roman"/>
              </a:rPr>
              <a:t>0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22" name="object 122"/>
          <p:cNvSpPr txBox="1"/>
          <p:nvPr/>
        </p:nvSpPr>
        <p:spPr>
          <a:xfrm>
            <a:off x="3149608" y="5910174"/>
            <a:ext cx="310515" cy="1441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50" dirty="0">
                <a:latin typeface="Times New Roman"/>
                <a:cs typeface="Times New Roman"/>
              </a:rPr>
              <a:t>As</a:t>
            </a:r>
            <a:r>
              <a:rPr sz="850" spc="5" dirty="0">
                <a:latin typeface="Times New Roman"/>
                <a:cs typeface="Times New Roman"/>
              </a:rPr>
              <a:t>s</a:t>
            </a:r>
            <a:r>
              <a:rPr sz="850" spc="10" dirty="0">
                <a:latin typeface="Times New Roman"/>
                <a:cs typeface="Times New Roman"/>
              </a:rPr>
              <a:t>e</a:t>
            </a:r>
            <a:r>
              <a:rPr sz="850" spc="-15" dirty="0">
                <a:latin typeface="Times New Roman"/>
                <a:cs typeface="Times New Roman"/>
              </a:rPr>
              <a:t>t</a:t>
            </a:r>
            <a:r>
              <a:rPr sz="850" spc="-5" dirty="0">
                <a:latin typeface="Times New Roman"/>
                <a:cs typeface="Times New Roman"/>
              </a:rPr>
              <a:t>s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23" name="object 123"/>
          <p:cNvSpPr txBox="1"/>
          <p:nvPr/>
        </p:nvSpPr>
        <p:spPr>
          <a:xfrm>
            <a:off x="3606779" y="5910174"/>
            <a:ext cx="417195" cy="1441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50" spc="-40" dirty="0">
                <a:latin typeface="Times New Roman"/>
                <a:cs typeface="Times New Roman"/>
              </a:rPr>
              <a:t>Liabilities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24" name="object 124"/>
          <p:cNvSpPr txBox="1"/>
          <p:nvPr/>
        </p:nvSpPr>
        <p:spPr>
          <a:xfrm>
            <a:off x="4364368" y="5910174"/>
            <a:ext cx="309880" cy="1441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50" dirty="0">
                <a:latin typeface="Times New Roman"/>
                <a:cs typeface="Times New Roman"/>
              </a:rPr>
              <a:t>Ass</a:t>
            </a:r>
            <a:r>
              <a:rPr sz="850" spc="15" dirty="0">
                <a:latin typeface="Times New Roman"/>
                <a:cs typeface="Times New Roman"/>
              </a:rPr>
              <a:t>e</a:t>
            </a:r>
            <a:r>
              <a:rPr sz="850" spc="-20" dirty="0">
                <a:latin typeface="Times New Roman"/>
                <a:cs typeface="Times New Roman"/>
              </a:rPr>
              <a:t>t</a:t>
            </a:r>
            <a:r>
              <a:rPr sz="850" spc="-5" dirty="0">
                <a:latin typeface="Times New Roman"/>
                <a:cs typeface="Times New Roman"/>
              </a:rPr>
              <a:t>s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25" name="object 125"/>
          <p:cNvSpPr txBox="1"/>
          <p:nvPr/>
        </p:nvSpPr>
        <p:spPr>
          <a:xfrm>
            <a:off x="4821540" y="5910174"/>
            <a:ext cx="422275" cy="2870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9525" algn="r">
              <a:lnSpc>
                <a:spcPct val="100000"/>
              </a:lnSpc>
            </a:pPr>
            <a:r>
              <a:rPr sz="850" spc="-40" dirty="0">
                <a:latin typeface="Times New Roman"/>
                <a:cs typeface="Times New Roman"/>
              </a:rPr>
              <a:t>Liabilities</a:t>
            </a:r>
            <a:endParaRPr sz="850">
              <a:latin typeface="Times New Roman"/>
              <a:cs typeface="Times New Roman"/>
            </a:endParaRPr>
          </a:p>
          <a:p>
            <a:pPr marR="5080" algn="r">
              <a:lnSpc>
                <a:spcPct val="100000"/>
              </a:lnSpc>
              <a:spcBef>
                <a:spcPts val="100"/>
              </a:spcBef>
            </a:pPr>
            <a:r>
              <a:rPr sz="850" spc="-20" dirty="0">
                <a:latin typeface="Times New Roman"/>
                <a:cs typeface="Times New Roman"/>
              </a:rPr>
              <a:t>287.5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26" name="object 126"/>
          <p:cNvSpPr txBox="1"/>
          <p:nvPr/>
        </p:nvSpPr>
        <p:spPr>
          <a:xfrm>
            <a:off x="5578357" y="5910174"/>
            <a:ext cx="310515" cy="1441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50" spc="5" dirty="0">
                <a:latin typeface="Times New Roman"/>
                <a:cs typeface="Times New Roman"/>
              </a:rPr>
              <a:t>A</a:t>
            </a:r>
            <a:r>
              <a:rPr sz="850" dirty="0">
                <a:latin typeface="Times New Roman"/>
                <a:cs typeface="Times New Roman"/>
              </a:rPr>
              <a:t>ss</a:t>
            </a:r>
            <a:r>
              <a:rPr sz="850" spc="15" dirty="0">
                <a:latin typeface="Times New Roman"/>
                <a:cs typeface="Times New Roman"/>
              </a:rPr>
              <a:t>e</a:t>
            </a:r>
            <a:r>
              <a:rPr sz="850" spc="-20" dirty="0">
                <a:latin typeface="Times New Roman"/>
                <a:cs typeface="Times New Roman"/>
              </a:rPr>
              <a:t>t</a:t>
            </a:r>
            <a:r>
              <a:rPr sz="850" spc="-5" dirty="0">
                <a:latin typeface="Times New Roman"/>
                <a:cs typeface="Times New Roman"/>
              </a:rPr>
              <a:t>s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27" name="object 127"/>
          <p:cNvSpPr txBox="1"/>
          <p:nvPr/>
        </p:nvSpPr>
        <p:spPr>
          <a:xfrm>
            <a:off x="6035529" y="5910174"/>
            <a:ext cx="421640" cy="2870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8890" algn="r">
              <a:lnSpc>
                <a:spcPct val="100000"/>
              </a:lnSpc>
            </a:pPr>
            <a:r>
              <a:rPr sz="850" spc="-40" dirty="0">
                <a:latin typeface="Times New Roman"/>
                <a:cs typeface="Times New Roman"/>
              </a:rPr>
              <a:t>Liabilities</a:t>
            </a:r>
            <a:endParaRPr sz="850">
              <a:latin typeface="Times New Roman"/>
              <a:cs typeface="Times New Roman"/>
            </a:endParaRPr>
          </a:p>
          <a:p>
            <a:pPr marR="5080" algn="r">
              <a:lnSpc>
                <a:spcPct val="100000"/>
              </a:lnSpc>
              <a:spcBef>
                <a:spcPts val="100"/>
              </a:spcBef>
            </a:pPr>
            <a:r>
              <a:rPr sz="850" spc="-20" dirty="0">
                <a:latin typeface="Times New Roman"/>
                <a:cs typeface="Times New Roman"/>
              </a:rPr>
              <a:t>25.0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28" name="object 128"/>
          <p:cNvSpPr txBox="1"/>
          <p:nvPr/>
        </p:nvSpPr>
        <p:spPr>
          <a:xfrm>
            <a:off x="6793106" y="5910174"/>
            <a:ext cx="310515" cy="1441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50" dirty="0">
                <a:latin typeface="Times New Roman"/>
                <a:cs typeface="Times New Roman"/>
              </a:rPr>
              <a:t>A</a:t>
            </a:r>
            <a:r>
              <a:rPr sz="850" spc="5" dirty="0">
                <a:latin typeface="Times New Roman"/>
                <a:cs typeface="Times New Roman"/>
              </a:rPr>
              <a:t>s</a:t>
            </a:r>
            <a:r>
              <a:rPr sz="850" dirty="0">
                <a:latin typeface="Times New Roman"/>
                <a:cs typeface="Times New Roman"/>
              </a:rPr>
              <a:t>s</a:t>
            </a:r>
            <a:r>
              <a:rPr sz="850" spc="10" dirty="0">
                <a:latin typeface="Times New Roman"/>
                <a:cs typeface="Times New Roman"/>
              </a:rPr>
              <a:t>e</a:t>
            </a:r>
            <a:r>
              <a:rPr sz="850" spc="-15" dirty="0">
                <a:latin typeface="Times New Roman"/>
                <a:cs typeface="Times New Roman"/>
              </a:rPr>
              <a:t>t</a:t>
            </a:r>
            <a:r>
              <a:rPr sz="850" spc="-5" dirty="0">
                <a:latin typeface="Times New Roman"/>
                <a:cs typeface="Times New Roman"/>
              </a:rPr>
              <a:t>s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29" name="object 129"/>
          <p:cNvSpPr txBox="1"/>
          <p:nvPr/>
        </p:nvSpPr>
        <p:spPr>
          <a:xfrm>
            <a:off x="7250277" y="5910174"/>
            <a:ext cx="421640" cy="2870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8255" algn="r">
              <a:lnSpc>
                <a:spcPct val="100000"/>
              </a:lnSpc>
            </a:pPr>
            <a:r>
              <a:rPr sz="850" spc="-40" dirty="0">
                <a:latin typeface="Times New Roman"/>
                <a:cs typeface="Times New Roman"/>
              </a:rPr>
              <a:t>Liabilities</a:t>
            </a:r>
            <a:endParaRPr sz="850">
              <a:latin typeface="Times New Roman"/>
              <a:cs typeface="Times New Roman"/>
            </a:endParaRPr>
          </a:p>
          <a:p>
            <a:pPr marR="5080" algn="r">
              <a:lnSpc>
                <a:spcPct val="100000"/>
              </a:lnSpc>
              <a:spcBef>
                <a:spcPts val="100"/>
              </a:spcBef>
            </a:pPr>
            <a:r>
              <a:rPr sz="850" spc="-20" dirty="0">
                <a:latin typeface="Times New Roman"/>
                <a:cs typeface="Times New Roman"/>
              </a:rPr>
              <a:t>237.5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30" name="object 130"/>
          <p:cNvSpPr txBox="1"/>
          <p:nvPr/>
        </p:nvSpPr>
        <p:spPr>
          <a:xfrm>
            <a:off x="4457205" y="6195932"/>
            <a:ext cx="257810" cy="85851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50" spc="-40" dirty="0">
                <a:latin typeface="Times New Roman"/>
                <a:cs typeface="Times New Roman"/>
              </a:rPr>
              <a:t>2</a:t>
            </a:r>
            <a:r>
              <a:rPr sz="850" spc="-35" dirty="0">
                <a:latin typeface="Times New Roman"/>
                <a:cs typeface="Times New Roman"/>
              </a:rPr>
              <a:t>3</a:t>
            </a:r>
            <a:r>
              <a:rPr sz="850" spc="-40" dirty="0">
                <a:latin typeface="Times New Roman"/>
                <a:cs typeface="Times New Roman"/>
              </a:rPr>
              <a:t>7</a:t>
            </a:r>
            <a:r>
              <a:rPr sz="850" spc="10" dirty="0">
                <a:latin typeface="Times New Roman"/>
                <a:cs typeface="Times New Roman"/>
              </a:rPr>
              <a:t>.</a:t>
            </a:r>
            <a:r>
              <a:rPr sz="850" spc="-5" dirty="0">
                <a:latin typeface="Times New Roman"/>
                <a:cs typeface="Times New Roman"/>
              </a:rPr>
              <a:t>5</a:t>
            </a:r>
            <a:endParaRPr sz="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50" spc="-40" dirty="0">
                <a:solidFill>
                  <a:srgbClr val="7F7F7F"/>
                </a:solidFill>
                <a:latin typeface="Times New Roman"/>
                <a:cs typeface="Times New Roman"/>
              </a:rPr>
              <a:t>1</a:t>
            </a:r>
            <a:r>
              <a:rPr sz="850" spc="-35" dirty="0">
                <a:solidFill>
                  <a:srgbClr val="7F7F7F"/>
                </a:solidFill>
                <a:latin typeface="Times New Roman"/>
                <a:cs typeface="Times New Roman"/>
              </a:rPr>
              <a:t>5</a:t>
            </a:r>
            <a:r>
              <a:rPr sz="850" spc="-40" dirty="0">
                <a:solidFill>
                  <a:srgbClr val="7F7F7F"/>
                </a:solidFill>
                <a:latin typeface="Times New Roman"/>
                <a:cs typeface="Times New Roman"/>
              </a:rPr>
              <a:t>0</a:t>
            </a:r>
            <a:r>
              <a:rPr sz="850" spc="10" dirty="0">
                <a:solidFill>
                  <a:srgbClr val="7F7F7F"/>
                </a:solidFill>
                <a:latin typeface="Times New Roman"/>
                <a:cs typeface="Times New Roman"/>
              </a:rPr>
              <a:t>.</a:t>
            </a:r>
            <a:r>
              <a:rPr sz="850" spc="-5" dirty="0">
                <a:solidFill>
                  <a:srgbClr val="7F7F7F"/>
                </a:solidFill>
                <a:latin typeface="Times New Roman"/>
                <a:cs typeface="Times New Roman"/>
              </a:rPr>
              <a:t>0</a:t>
            </a:r>
            <a:endParaRPr sz="850">
              <a:latin typeface="Times New Roman"/>
              <a:cs typeface="Times New Roman"/>
            </a:endParaRPr>
          </a:p>
          <a:p>
            <a:pPr marL="62230">
              <a:lnSpc>
                <a:spcPct val="100000"/>
              </a:lnSpc>
              <a:spcBef>
                <a:spcPts val="110"/>
              </a:spcBef>
            </a:pPr>
            <a:r>
              <a:rPr sz="850" spc="-35" dirty="0">
                <a:solidFill>
                  <a:srgbClr val="7F7F7F"/>
                </a:solidFill>
                <a:latin typeface="Times New Roman"/>
                <a:cs typeface="Times New Roman"/>
              </a:rPr>
              <a:t>6</a:t>
            </a:r>
            <a:r>
              <a:rPr sz="850" spc="-40" dirty="0">
                <a:solidFill>
                  <a:srgbClr val="7F7F7F"/>
                </a:solidFill>
                <a:latin typeface="Times New Roman"/>
                <a:cs typeface="Times New Roman"/>
              </a:rPr>
              <a:t>0</a:t>
            </a:r>
            <a:r>
              <a:rPr sz="850" spc="10" dirty="0">
                <a:solidFill>
                  <a:srgbClr val="7F7F7F"/>
                </a:solidFill>
                <a:latin typeface="Times New Roman"/>
                <a:cs typeface="Times New Roman"/>
              </a:rPr>
              <a:t>.</a:t>
            </a:r>
            <a:r>
              <a:rPr sz="850" spc="-5" dirty="0">
                <a:solidFill>
                  <a:srgbClr val="7F7F7F"/>
                </a:solidFill>
                <a:latin typeface="Times New Roman"/>
                <a:cs typeface="Times New Roman"/>
              </a:rPr>
              <a:t>0</a:t>
            </a:r>
            <a:endParaRPr sz="850">
              <a:latin typeface="Times New Roman"/>
              <a:cs typeface="Times New Roman"/>
            </a:endParaRPr>
          </a:p>
          <a:p>
            <a:pPr marL="62230">
              <a:lnSpc>
                <a:spcPct val="100000"/>
              </a:lnSpc>
              <a:spcBef>
                <a:spcPts val="100"/>
              </a:spcBef>
            </a:pPr>
            <a:r>
              <a:rPr sz="850" spc="-35" dirty="0">
                <a:solidFill>
                  <a:srgbClr val="7F7F7F"/>
                </a:solidFill>
                <a:latin typeface="Times New Roman"/>
                <a:cs typeface="Times New Roman"/>
              </a:rPr>
              <a:t>1</a:t>
            </a:r>
            <a:r>
              <a:rPr sz="850" spc="-40" dirty="0">
                <a:solidFill>
                  <a:srgbClr val="7F7F7F"/>
                </a:solidFill>
                <a:latin typeface="Times New Roman"/>
                <a:cs typeface="Times New Roman"/>
              </a:rPr>
              <a:t>5</a:t>
            </a:r>
            <a:r>
              <a:rPr sz="850" spc="10" dirty="0">
                <a:solidFill>
                  <a:srgbClr val="7F7F7F"/>
                </a:solidFill>
                <a:latin typeface="Times New Roman"/>
                <a:cs typeface="Times New Roman"/>
              </a:rPr>
              <a:t>.</a:t>
            </a:r>
            <a:r>
              <a:rPr sz="850" spc="-5" dirty="0">
                <a:solidFill>
                  <a:srgbClr val="7F7F7F"/>
                </a:solidFill>
                <a:latin typeface="Times New Roman"/>
                <a:cs typeface="Times New Roman"/>
              </a:rPr>
              <a:t>0</a:t>
            </a:r>
            <a:endParaRPr sz="850">
              <a:latin typeface="Times New Roman"/>
              <a:cs typeface="Times New Roman"/>
            </a:endParaRPr>
          </a:p>
          <a:p>
            <a:pPr marL="62230">
              <a:lnSpc>
                <a:spcPct val="100000"/>
              </a:lnSpc>
              <a:spcBef>
                <a:spcPts val="110"/>
              </a:spcBef>
            </a:pPr>
            <a:r>
              <a:rPr sz="850" spc="-35" dirty="0">
                <a:solidFill>
                  <a:srgbClr val="7F7F7F"/>
                </a:solidFill>
                <a:latin typeface="Times New Roman"/>
                <a:cs typeface="Times New Roman"/>
              </a:rPr>
              <a:t>1</a:t>
            </a:r>
            <a:r>
              <a:rPr sz="850" spc="-40" dirty="0">
                <a:solidFill>
                  <a:srgbClr val="7F7F7F"/>
                </a:solidFill>
                <a:latin typeface="Times New Roman"/>
                <a:cs typeface="Times New Roman"/>
              </a:rPr>
              <a:t>2</a:t>
            </a:r>
            <a:r>
              <a:rPr sz="850" spc="10" dirty="0">
                <a:solidFill>
                  <a:srgbClr val="7F7F7F"/>
                </a:solidFill>
                <a:latin typeface="Times New Roman"/>
                <a:cs typeface="Times New Roman"/>
              </a:rPr>
              <a:t>.</a:t>
            </a:r>
            <a:r>
              <a:rPr sz="850" spc="-5" dirty="0">
                <a:solidFill>
                  <a:srgbClr val="7F7F7F"/>
                </a:solidFill>
                <a:latin typeface="Times New Roman"/>
                <a:cs typeface="Times New Roman"/>
              </a:rPr>
              <a:t>5</a:t>
            </a:r>
            <a:endParaRPr sz="850">
              <a:latin typeface="Times New Roman"/>
              <a:cs typeface="Times New Roman"/>
            </a:endParaRPr>
          </a:p>
          <a:p>
            <a:pPr marL="62230">
              <a:lnSpc>
                <a:spcPct val="100000"/>
              </a:lnSpc>
              <a:spcBef>
                <a:spcPts val="100"/>
              </a:spcBef>
            </a:pPr>
            <a:r>
              <a:rPr sz="850" spc="-35" dirty="0">
                <a:latin typeface="Times New Roman"/>
                <a:cs typeface="Times New Roman"/>
              </a:rPr>
              <a:t>5</a:t>
            </a:r>
            <a:r>
              <a:rPr sz="850" spc="-40" dirty="0">
                <a:latin typeface="Times New Roman"/>
                <a:cs typeface="Times New Roman"/>
              </a:rPr>
              <a:t>0</a:t>
            </a:r>
            <a:r>
              <a:rPr sz="850" spc="10" dirty="0">
                <a:latin typeface="Times New Roman"/>
                <a:cs typeface="Times New Roman"/>
              </a:rPr>
              <a:t>.</a:t>
            </a:r>
            <a:r>
              <a:rPr sz="850" spc="-5" dirty="0">
                <a:latin typeface="Times New Roman"/>
                <a:cs typeface="Times New Roman"/>
              </a:rPr>
              <a:t>0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31" name="object 131"/>
          <p:cNvSpPr txBox="1"/>
          <p:nvPr/>
        </p:nvSpPr>
        <p:spPr>
          <a:xfrm>
            <a:off x="5771750" y="6195932"/>
            <a:ext cx="157480" cy="1441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50" spc="-40" dirty="0">
                <a:latin typeface="Times New Roman"/>
                <a:cs typeface="Times New Roman"/>
              </a:rPr>
              <a:t>0</a:t>
            </a:r>
            <a:r>
              <a:rPr sz="850" spc="10" dirty="0">
                <a:latin typeface="Times New Roman"/>
                <a:cs typeface="Times New Roman"/>
              </a:rPr>
              <a:t>.</a:t>
            </a:r>
            <a:r>
              <a:rPr sz="850" spc="-5" dirty="0">
                <a:latin typeface="Times New Roman"/>
                <a:cs typeface="Times New Roman"/>
              </a:rPr>
              <a:t>0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32" name="object 132"/>
          <p:cNvSpPr txBox="1"/>
          <p:nvPr/>
        </p:nvSpPr>
        <p:spPr>
          <a:xfrm>
            <a:off x="6885694" y="6195932"/>
            <a:ext cx="257810" cy="85851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r">
              <a:lnSpc>
                <a:spcPct val="100000"/>
              </a:lnSpc>
            </a:pPr>
            <a:r>
              <a:rPr sz="850" spc="-35" dirty="0">
                <a:latin typeface="Times New Roman"/>
                <a:cs typeface="Times New Roman"/>
              </a:rPr>
              <a:t>2</a:t>
            </a:r>
            <a:r>
              <a:rPr sz="850" spc="-40" dirty="0">
                <a:latin typeface="Times New Roman"/>
                <a:cs typeface="Times New Roman"/>
              </a:rPr>
              <a:t>3</a:t>
            </a:r>
            <a:r>
              <a:rPr sz="850" spc="-35" dirty="0">
                <a:latin typeface="Times New Roman"/>
                <a:cs typeface="Times New Roman"/>
              </a:rPr>
              <a:t>7</a:t>
            </a:r>
            <a:r>
              <a:rPr sz="850" spc="5" dirty="0">
                <a:latin typeface="Times New Roman"/>
                <a:cs typeface="Times New Roman"/>
              </a:rPr>
              <a:t>.</a:t>
            </a:r>
            <a:r>
              <a:rPr sz="850" spc="-5" dirty="0">
                <a:latin typeface="Times New Roman"/>
                <a:cs typeface="Times New Roman"/>
              </a:rPr>
              <a:t>5</a:t>
            </a:r>
            <a:endParaRPr sz="850">
              <a:latin typeface="Times New Roman"/>
              <a:cs typeface="Times New Roman"/>
            </a:endParaRPr>
          </a:p>
          <a:p>
            <a:pPr marR="5080" algn="r">
              <a:lnSpc>
                <a:spcPct val="100000"/>
              </a:lnSpc>
              <a:spcBef>
                <a:spcPts val="100"/>
              </a:spcBef>
            </a:pPr>
            <a:r>
              <a:rPr sz="850" spc="-35" dirty="0">
                <a:solidFill>
                  <a:srgbClr val="7F7F7F"/>
                </a:solidFill>
                <a:latin typeface="Times New Roman"/>
                <a:cs typeface="Times New Roman"/>
              </a:rPr>
              <a:t>1</a:t>
            </a:r>
            <a:r>
              <a:rPr sz="850" spc="-40" dirty="0">
                <a:solidFill>
                  <a:srgbClr val="7F7F7F"/>
                </a:solidFill>
                <a:latin typeface="Times New Roman"/>
                <a:cs typeface="Times New Roman"/>
              </a:rPr>
              <a:t>5</a:t>
            </a:r>
            <a:r>
              <a:rPr sz="850" spc="-35" dirty="0">
                <a:solidFill>
                  <a:srgbClr val="7F7F7F"/>
                </a:solidFill>
                <a:latin typeface="Times New Roman"/>
                <a:cs typeface="Times New Roman"/>
              </a:rPr>
              <a:t>0</a:t>
            </a:r>
            <a:r>
              <a:rPr sz="850" spc="5" dirty="0">
                <a:solidFill>
                  <a:srgbClr val="7F7F7F"/>
                </a:solidFill>
                <a:latin typeface="Times New Roman"/>
                <a:cs typeface="Times New Roman"/>
              </a:rPr>
              <a:t>.</a:t>
            </a:r>
            <a:r>
              <a:rPr sz="850" spc="-5" dirty="0">
                <a:solidFill>
                  <a:srgbClr val="7F7F7F"/>
                </a:solidFill>
                <a:latin typeface="Times New Roman"/>
                <a:cs typeface="Times New Roman"/>
              </a:rPr>
              <a:t>0</a:t>
            </a:r>
            <a:endParaRPr sz="850">
              <a:latin typeface="Times New Roman"/>
              <a:cs typeface="Times New Roman"/>
            </a:endParaRPr>
          </a:p>
          <a:p>
            <a:pPr marR="5080" algn="r">
              <a:lnSpc>
                <a:spcPct val="100000"/>
              </a:lnSpc>
              <a:spcBef>
                <a:spcPts val="110"/>
              </a:spcBef>
            </a:pPr>
            <a:r>
              <a:rPr sz="850" spc="-20" dirty="0">
                <a:solidFill>
                  <a:srgbClr val="7F7F7F"/>
                </a:solidFill>
                <a:latin typeface="Times New Roman"/>
                <a:cs typeface="Times New Roman"/>
              </a:rPr>
              <a:t>60.0</a:t>
            </a:r>
            <a:endParaRPr sz="850">
              <a:latin typeface="Times New Roman"/>
              <a:cs typeface="Times New Roman"/>
            </a:endParaRPr>
          </a:p>
          <a:p>
            <a:pPr marR="5080" algn="r">
              <a:lnSpc>
                <a:spcPct val="100000"/>
              </a:lnSpc>
              <a:spcBef>
                <a:spcPts val="100"/>
              </a:spcBef>
            </a:pPr>
            <a:r>
              <a:rPr sz="850" spc="-20" dirty="0">
                <a:solidFill>
                  <a:srgbClr val="7F7F7F"/>
                </a:solidFill>
                <a:latin typeface="Times New Roman"/>
                <a:cs typeface="Times New Roman"/>
              </a:rPr>
              <a:t>15.0</a:t>
            </a:r>
            <a:endParaRPr sz="850">
              <a:latin typeface="Times New Roman"/>
              <a:cs typeface="Times New Roman"/>
            </a:endParaRPr>
          </a:p>
          <a:p>
            <a:pPr marR="5080" algn="r">
              <a:lnSpc>
                <a:spcPct val="100000"/>
              </a:lnSpc>
              <a:spcBef>
                <a:spcPts val="110"/>
              </a:spcBef>
            </a:pPr>
            <a:r>
              <a:rPr sz="850" spc="-20" dirty="0">
                <a:solidFill>
                  <a:srgbClr val="7F7F7F"/>
                </a:solidFill>
                <a:latin typeface="Times New Roman"/>
                <a:cs typeface="Times New Roman"/>
              </a:rPr>
              <a:t>12.5</a:t>
            </a:r>
            <a:endParaRPr sz="850">
              <a:latin typeface="Times New Roman"/>
              <a:cs typeface="Times New Roman"/>
            </a:endParaRPr>
          </a:p>
          <a:p>
            <a:pPr marR="5080" algn="r">
              <a:lnSpc>
                <a:spcPct val="100000"/>
              </a:lnSpc>
              <a:spcBef>
                <a:spcPts val="100"/>
              </a:spcBef>
            </a:pPr>
            <a:r>
              <a:rPr sz="850" spc="-10" dirty="0">
                <a:latin typeface="Times New Roman"/>
                <a:cs typeface="Times New Roman"/>
              </a:rPr>
              <a:t>0.0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33" name="object 133"/>
          <p:cNvSpPr txBox="1"/>
          <p:nvPr/>
        </p:nvSpPr>
        <p:spPr>
          <a:xfrm>
            <a:off x="999247" y="6403224"/>
            <a:ext cx="384175" cy="294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50" spc="-15" dirty="0">
                <a:latin typeface="Times New Roman"/>
                <a:cs typeface="Times New Roman"/>
              </a:rPr>
              <a:t>Capital</a:t>
            </a:r>
            <a:endParaRPr sz="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55"/>
              </a:spcBef>
            </a:pPr>
            <a:r>
              <a:rPr sz="850" spc="-15" dirty="0">
                <a:latin typeface="Times New Roman"/>
                <a:cs typeface="Times New Roman"/>
              </a:rPr>
              <a:t>Account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34" name="object 13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18</a:t>
            </a:fld>
            <a:endParaRPr dirty="0"/>
          </a:p>
        </p:txBody>
      </p:sp>
      <p:sp>
        <p:nvSpPr>
          <p:cNvPr id="135" name="object 135"/>
          <p:cNvSpPr txBox="1"/>
          <p:nvPr/>
        </p:nvSpPr>
        <p:spPr>
          <a:xfrm>
            <a:off x="5721384" y="6909947"/>
            <a:ext cx="208279" cy="1441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50" spc="-35" dirty="0">
                <a:latin typeface="Times New Roman"/>
                <a:cs typeface="Times New Roman"/>
              </a:rPr>
              <a:t>2</a:t>
            </a:r>
            <a:r>
              <a:rPr sz="850" spc="-40" dirty="0">
                <a:latin typeface="Times New Roman"/>
                <a:cs typeface="Times New Roman"/>
              </a:rPr>
              <a:t>5</a:t>
            </a:r>
            <a:r>
              <a:rPr sz="850" spc="10" dirty="0">
                <a:latin typeface="Times New Roman"/>
                <a:cs typeface="Times New Roman"/>
              </a:rPr>
              <a:t>.</a:t>
            </a:r>
            <a:r>
              <a:rPr sz="850" spc="-5" dirty="0">
                <a:latin typeface="Times New Roman"/>
                <a:cs typeface="Times New Roman"/>
              </a:rPr>
              <a:t>0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3149608" y="4183979"/>
            <a:ext cx="241300" cy="1543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50" dirty="0">
                <a:latin typeface="Times New Roman"/>
                <a:cs typeface="Times New Roman"/>
              </a:rPr>
              <a:t>Us</a:t>
            </a:r>
            <a:r>
              <a:rPr sz="850" spc="15" dirty="0">
                <a:latin typeface="Times New Roman"/>
                <a:cs typeface="Times New Roman"/>
              </a:rPr>
              <a:t>es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3556515" y="4183979"/>
            <a:ext cx="467359" cy="1543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50" spc="-5" dirty="0">
                <a:latin typeface="Times New Roman"/>
                <a:cs typeface="Times New Roman"/>
              </a:rPr>
              <a:t>R</a:t>
            </a:r>
            <a:r>
              <a:rPr sz="850" spc="15" dirty="0">
                <a:latin typeface="Times New Roman"/>
                <a:cs typeface="Times New Roman"/>
              </a:rPr>
              <a:t>e</a:t>
            </a:r>
            <a:r>
              <a:rPr sz="850" dirty="0">
                <a:latin typeface="Times New Roman"/>
                <a:cs typeface="Times New Roman"/>
              </a:rPr>
              <a:t>s</a:t>
            </a:r>
            <a:r>
              <a:rPr sz="850" spc="-35" dirty="0">
                <a:latin typeface="Times New Roman"/>
                <a:cs typeface="Times New Roman"/>
              </a:rPr>
              <a:t>o</a:t>
            </a:r>
            <a:r>
              <a:rPr sz="850" spc="-40" dirty="0">
                <a:latin typeface="Times New Roman"/>
                <a:cs typeface="Times New Roman"/>
              </a:rPr>
              <a:t>u</a:t>
            </a:r>
            <a:r>
              <a:rPr sz="850" spc="-5" dirty="0">
                <a:latin typeface="Times New Roman"/>
                <a:cs typeface="Times New Roman"/>
              </a:rPr>
              <a:t>r</a:t>
            </a:r>
            <a:r>
              <a:rPr sz="850" spc="15" dirty="0">
                <a:latin typeface="Times New Roman"/>
                <a:cs typeface="Times New Roman"/>
              </a:rPr>
              <a:t>c</a:t>
            </a:r>
            <a:r>
              <a:rPr sz="850" spc="10" dirty="0">
                <a:latin typeface="Times New Roman"/>
                <a:cs typeface="Times New Roman"/>
              </a:rPr>
              <a:t>e</a:t>
            </a:r>
            <a:r>
              <a:rPr sz="850" spc="-5" dirty="0">
                <a:latin typeface="Times New Roman"/>
                <a:cs typeface="Times New Roman"/>
              </a:rPr>
              <a:t>s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4364250" y="4183979"/>
            <a:ext cx="238760" cy="1543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50" dirty="0">
                <a:latin typeface="Times New Roman"/>
                <a:cs typeface="Times New Roman"/>
              </a:rPr>
              <a:t>Us</a:t>
            </a:r>
            <a:r>
              <a:rPr sz="850" spc="15" dirty="0">
                <a:latin typeface="Times New Roman"/>
                <a:cs typeface="Times New Roman"/>
              </a:rPr>
              <a:t>e</a:t>
            </a:r>
            <a:r>
              <a:rPr sz="850" spc="-5" dirty="0">
                <a:latin typeface="Times New Roman"/>
                <a:cs typeface="Times New Roman"/>
              </a:rPr>
              <a:t>s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4771124" y="4183979"/>
            <a:ext cx="470534" cy="1543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50" spc="-5" dirty="0">
                <a:latin typeface="Times New Roman"/>
                <a:cs typeface="Times New Roman"/>
              </a:rPr>
              <a:t>Resources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5578132" y="4183979"/>
            <a:ext cx="238760" cy="1543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50" spc="5" dirty="0">
                <a:latin typeface="Times New Roman"/>
                <a:cs typeface="Times New Roman"/>
              </a:rPr>
              <a:t>U</a:t>
            </a:r>
            <a:r>
              <a:rPr sz="850" dirty="0">
                <a:latin typeface="Times New Roman"/>
                <a:cs typeface="Times New Roman"/>
              </a:rPr>
              <a:t>s</a:t>
            </a:r>
            <a:r>
              <a:rPr sz="850" spc="10" dirty="0">
                <a:latin typeface="Times New Roman"/>
                <a:cs typeface="Times New Roman"/>
              </a:rPr>
              <a:t>e</a:t>
            </a:r>
            <a:r>
              <a:rPr sz="850" spc="-5" dirty="0">
                <a:latin typeface="Times New Roman"/>
                <a:cs typeface="Times New Roman"/>
              </a:rPr>
              <a:t>s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5985766" y="4183979"/>
            <a:ext cx="467359" cy="1543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50" spc="-5" dirty="0">
                <a:latin typeface="Times New Roman"/>
                <a:cs typeface="Times New Roman"/>
              </a:rPr>
              <a:t>R</a:t>
            </a:r>
            <a:r>
              <a:rPr sz="850" spc="10" dirty="0">
                <a:latin typeface="Times New Roman"/>
                <a:cs typeface="Times New Roman"/>
              </a:rPr>
              <a:t>e</a:t>
            </a:r>
            <a:r>
              <a:rPr sz="850" dirty="0">
                <a:latin typeface="Times New Roman"/>
                <a:cs typeface="Times New Roman"/>
              </a:rPr>
              <a:t>s</a:t>
            </a:r>
            <a:r>
              <a:rPr sz="850" spc="-35" dirty="0">
                <a:latin typeface="Times New Roman"/>
                <a:cs typeface="Times New Roman"/>
              </a:rPr>
              <a:t>ou</a:t>
            </a:r>
            <a:r>
              <a:rPr sz="850" spc="-5" dirty="0">
                <a:latin typeface="Times New Roman"/>
                <a:cs typeface="Times New Roman"/>
              </a:rPr>
              <a:t>r</a:t>
            </a:r>
            <a:r>
              <a:rPr sz="850" spc="10" dirty="0">
                <a:latin typeface="Times New Roman"/>
                <a:cs typeface="Times New Roman"/>
              </a:rPr>
              <a:t>c</a:t>
            </a:r>
            <a:r>
              <a:rPr sz="850" spc="15" dirty="0">
                <a:latin typeface="Times New Roman"/>
                <a:cs typeface="Times New Roman"/>
              </a:rPr>
              <a:t>e</a:t>
            </a:r>
            <a:r>
              <a:rPr sz="850" spc="-5" dirty="0">
                <a:latin typeface="Times New Roman"/>
                <a:cs typeface="Times New Roman"/>
              </a:rPr>
              <a:t>s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6792741" y="4183979"/>
            <a:ext cx="238760" cy="1543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50" dirty="0">
                <a:latin typeface="Times New Roman"/>
                <a:cs typeface="Times New Roman"/>
              </a:rPr>
              <a:t>U</a:t>
            </a:r>
            <a:r>
              <a:rPr sz="850" spc="5" dirty="0">
                <a:latin typeface="Times New Roman"/>
                <a:cs typeface="Times New Roman"/>
              </a:rPr>
              <a:t>s</a:t>
            </a:r>
            <a:r>
              <a:rPr sz="850" spc="10" dirty="0">
                <a:latin typeface="Times New Roman"/>
                <a:cs typeface="Times New Roman"/>
              </a:rPr>
              <a:t>e</a:t>
            </a:r>
            <a:r>
              <a:rPr sz="850" spc="-5" dirty="0">
                <a:latin typeface="Times New Roman"/>
                <a:cs typeface="Times New Roman"/>
              </a:rPr>
              <a:t>s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91" name="object 91"/>
          <p:cNvSpPr txBox="1"/>
          <p:nvPr/>
        </p:nvSpPr>
        <p:spPr>
          <a:xfrm>
            <a:off x="7200375" y="4183979"/>
            <a:ext cx="470534" cy="1543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50" spc="-5" dirty="0">
                <a:latin typeface="Times New Roman"/>
                <a:cs typeface="Times New Roman"/>
              </a:rPr>
              <a:t>Resources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92" name="object 92"/>
          <p:cNvSpPr txBox="1"/>
          <p:nvPr/>
        </p:nvSpPr>
        <p:spPr>
          <a:xfrm>
            <a:off x="6250299" y="4326478"/>
            <a:ext cx="207010" cy="1543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50" spc="-40" dirty="0">
                <a:latin typeface="Times New Roman"/>
                <a:cs typeface="Times New Roman"/>
              </a:rPr>
              <a:t>2</a:t>
            </a:r>
            <a:r>
              <a:rPr sz="850" spc="-35" dirty="0">
                <a:latin typeface="Times New Roman"/>
                <a:cs typeface="Times New Roman"/>
              </a:rPr>
              <a:t>5</a:t>
            </a:r>
            <a:r>
              <a:rPr sz="850" spc="5" dirty="0">
                <a:latin typeface="Times New Roman"/>
                <a:cs typeface="Times New Roman"/>
              </a:rPr>
              <a:t>.</a:t>
            </a:r>
            <a:r>
              <a:rPr sz="850" spc="-5" dirty="0">
                <a:latin typeface="Times New Roman"/>
                <a:cs typeface="Times New Roman"/>
              </a:rPr>
              <a:t>0</a:t>
            </a:r>
            <a:endParaRPr sz="850">
              <a:latin typeface="Times New Roman"/>
              <a:cs typeface="Times New Roman"/>
            </a:endParaRPr>
          </a:p>
        </p:txBody>
      </p:sp>
      <p:graphicFrame>
        <p:nvGraphicFramePr>
          <p:cNvPr id="93" name="object 93"/>
          <p:cNvGraphicFramePr>
            <a:graphicFrameLocks noGrp="1"/>
          </p:cNvGraphicFramePr>
          <p:nvPr/>
        </p:nvGraphicFramePr>
        <p:xfrm>
          <a:off x="1640204" y="4328540"/>
          <a:ext cx="2393950" cy="4406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960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13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39636">
                <a:tc>
                  <a:txBody>
                    <a:bodyPr/>
                    <a:lstStyle/>
                    <a:p>
                      <a:pPr marL="17145">
                        <a:lnSpc>
                          <a:spcPts val="955"/>
                        </a:lnSpc>
                        <a:spcBef>
                          <a:spcPts val="45"/>
                        </a:spcBef>
                      </a:pPr>
                      <a:r>
                        <a:rPr sz="850" spc="-10" dirty="0">
                          <a:latin typeface="Times New Roman"/>
                          <a:cs typeface="Times New Roman"/>
                        </a:rPr>
                        <a:t>Balance</a:t>
                      </a:r>
                      <a:r>
                        <a:rPr sz="85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spc="-25" dirty="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sz="85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spc="-25" dirty="0">
                          <a:latin typeface="Times New Roman"/>
                          <a:cs typeface="Times New Roman"/>
                        </a:rPr>
                        <a:t>primary incomes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rowSpan="2">
                  <a:txBody>
                    <a:bodyPr/>
                    <a:lstStyle/>
                    <a:p>
                      <a:pPr marL="282575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850" spc="-20" dirty="0">
                          <a:latin typeface="Times New Roman"/>
                          <a:cs typeface="Times New Roman"/>
                        </a:rPr>
                        <a:t>225.0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6113">
                <a:tc gridSpan="2">
                  <a:txBody>
                    <a:bodyPr/>
                    <a:lstStyle/>
                    <a:p>
                      <a:pPr marL="81915">
                        <a:lnSpc>
                          <a:spcPts val="975"/>
                        </a:lnSpc>
                        <a:spcBef>
                          <a:spcPts val="75"/>
                        </a:spcBef>
                        <a:tabLst>
                          <a:tab pos="1660525" algn="l"/>
                        </a:tabLst>
                      </a:pPr>
                      <a:r>
                        <a:rPr sz="850" spc="-20" dirty="0">
                          <a:latin typeface="Times New Roman"/>
                          <a:cs typeface="Times New Roman"/>
                        </a:rPr>
                        <a:t>Imputed</a:t>
                      </a:r>
                      <a:r>
                        <a:rPr sz="85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spc="-5" dirty="0">
                          <a:latin typeface="Times New Roman"/>
                          <a:cs typeface="Times New Roman"/>
                        </a:rPr>
                        <a:t>transfer</a:t>
                      </a:r>
                      <a:r>
                        <a:rPr sz="85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spc="-20" dirty="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sz="85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spc="5" dirty="0">
                          <a:latin typeface="Times New Roman"/>
                          <a:cs typeface="Times New Roman"/>
                        </a:rPr>
                        <a:t>OPs	</a:t>
                      </a:r>
                      <a:r>
                        <a:rPr sz="850" spc="-20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12.5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952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solidFill>
                      <a:srgbClr val="A9D08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5715" marB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6494">
                <a:tc gridSpan="2">
                  <a:txBody>
                    <a:bodyPr/>
                    <a:lstStyle/>
                    <a:p>
                      <a:pPr marL="17145">
                        <a:lnSpc>
                          <a:spcPts val="1005"/>
                        </a:lnSpc>
                        <a:spcBef>
                          <a:spcPts val="45"/>
                        </a:spcBef>
                        <a:tabLst>
                          <a:tab pos="1610995" algn="l"/>
                        </a:tabLst>
                      </a:pPr>
                      <a:r>
                        <a:rPr sz="850" spc="5" dirty="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850" spc="-65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850" spc="5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850" spc="-35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850" spc="-30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850" spc="5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850" spc="2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850" spc="-30" dirty="0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sz="850" spc="-70" dirty="0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sz="85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85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spc="-70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850" spc="-30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850" spc="15" dirty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850" spc="-30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850" spc="-40" dirty="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sz="850" dirty="0">
                          <a:latin typeface="Times New Roman"/>
                          <a:cs typeface="Times New Roman"/>
                        </a:rPr>
                        <a:t>e	</a:t>
                      </a:r>
                      <a:r>
                        <a:rPr sz="850" spc="-35" dirty="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sz="850" spc="-30" dirty="0">
                          <a:latin typeface="Times New Roman"/>
                          <a:cs typeface="Times New Roman"/>
                        </a:rPr>
                        <a:t>12</a:t>
                      </a:r>
                      <a:r>
                        <a:rPr sz="850" spc="10" dirty="0"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sz="850" dirty="0">
                          <a:latin typeface="Times New Roman"/>
                          <a:cs typeface="Times New Roman"/>
                        </a:rPr>
                        <a:t>5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solidFill>
                      <a:srgbClr val="8EA9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94" name="object 94"/>
          <p:cNvGraphicFramePr>
            <a:graphicFrameLocks noGrp="1"/>
          </p:cNvGraphicFramePr>
          <p:nvPr/>
        </p:nvGraphicFramePr>
        <p:xfrm>
          <a:off x="4351591" y="4328540"/>
          <a:ext cx="896619" cy="4362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00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21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9636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9525" algn="r">
                        <a:lnSpc>
                          <a:spcPts val="955"/>
                        </a:lnSpc>
                        <a:spcBef>
                          <a:spcPts val="45"/>
                        </a:spcBef>
                      </a:pPr>
                      <a:r>
                        <a:rPr sz="850" spc="-20" dirty="0">
                          <a:latin typeface="Times New Roman"/>
                          <a:cs typeface="Times New Roman"/>
                        </a:rPr>
                        <a:t>275.0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6113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9525" algn="r">
                        <a:lnSpc>
                          <a:spcPts val="975"/>
                        </a:lnSpc>
                        <a:spcBef>
                          <a:spcPts val="75"/>
                        </a:spcBef>
                      </a:pPr>
                      <a:r>
                        <a:rPr sz="850" spc="-20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12.5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9525" marB="0">
                    <a:lnL w="9525">
                      <a:solidFill>
                        <a:srgbClr val="000000"/>
                      </a:solidFill>
                      <a:prstDash val="solid"/>
                    </a:lnL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A9D08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6494">
                <a:tc>
                  <a:txBody>
                    <a:bodyPr/>
                    <a:lstStyle/>
                    <a:p>
                      <a:pPr marL="114300">
                        <a:lnSpc>
                          <a:spcPts val="1005"/>
                        </a:lnSpc>
                        <a:spcBef>
                          <a:spcPts val="45"/>
                        </a:spcBef>
                      </a:pPr>
                      <a:r>
                        <a:rPr sz="850" spc="-35" dirty="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sz="850" spc="-30" dirty="0">
                          <a:latin typeface="Times New Roman"/>
                          <a:cs typeface="Times New Roman"/>
                        </a:rPr>
                        <a:t>8</a:t>
                      </a:r>
                      <a:r>
                        <a:rPr sz="850" spc="-35" dirty="0">
                          <a:latin typeface="Times New Roman"/>
                          <a:cs typeface="Times New Roman"/>
                        </a:rPr>
                        <a:t>7</a:t>
                      </a:r>
                      <a:r>
                        <a:rPr sz="850" spc="15" dirty="0"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sz="850" dirty="0">
                          <a:latin typeface="Times New Roman"/>
                          <a:cs typeface="Times New Roman"/>
                        </a:rPr>
                        <a:t>5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5" name="object 95"/>
          <p:cNvSpPr txBox="1"/>
          <p:nvPr/>
        </p:nvSpPr>
        <p:spPr>
          <a:xfrm>
            <a:off x="5721422" y="4612236"/>
            <a:ext cx="208279" cy="1543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50" spc="-35" dirty="0">
                <a:latin typeface="Times New Roman"/>
                <a:cs typeface="Times New Roman"/>
              </a:rPr>
              <a:t>2</a:t>
            </a:r>
            <a:r>
              <a:rPr sz="850" spc="-40" dirty="0">
                <a:latin typeface="Times New Roman"/>
                <a:cs typeface="Times New Roman"/>
              </a:rPr>
              <a:t>5</a:t>
            </a:r>
            <a:r>
              <a:rPr sz="850" spc="10" dirty="0">
                <a:latin typeface="Times New Roman"/>
                <a:cs typeface="Times New Roman"/>
              </a:rPr>
              <a:t>.</a:t>
            </a:r>
            <a:r>
              <a:rPr sz="850" spc="-5" dirty="0">
                <a:latin typeface="Times New Roman"/>
                <a:cs typeface="Times New Roman"/>
              </a:rPr>
              <a:t>0</a:t>
            </a:r>
            <a:endParaRPr sz="850">
              <a:latin typeface="Times New Roman"/>
              <a:cs typeface="Times New Roman"/>
            </a:endParaRPr>
          </a:p>
        </p:txBody>
      </p:sp>
      <p:graphicFrame>
        <p:nvGraphicFramePr>
          <p:cNvPr id="96" name="object 96"/>
          <p:cNvGraphicFramePr>
            <a:graphicFrameLocks noGrp="1"/>
          </p:cNvGraphicFramePr>
          <p:nvPr/>
        </p:nvGraphicFramePr>
        <p:xfrm>
          <a:off x="6780085" y="4328540"/>
          <a:ext cx="905510" cy="4406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00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27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963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10160" algn="r">
                        <a:lnSpc>
                          <a:spcPts val="955"/>
                        </a:lnSpc>
                        <a:spcBef>
                          <a:spcPts val="45"/>
                        </a:spcBef>
                      </a:pPr>
                      <a:r>
                        <a:rPr sz="850" spc="-20" dirty="0">
                          <a:latin typeface="Times New Roman"/>
                          <a:cs typeface="Times New Roman"/>
                        </a:rPr>
                        <a:t>525.0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6113">
                <a:tc>
                  <a:txBody>
                    <a:bodyPr/>
                    <a:lstStyle/>
                    <a:p>
                      <a:pPr marR="6350" algn="r">
                        <a:lnSpc>
                          <a:spcPts val="975"/>
                        </a:lnSpc>
                        <a:spcBef>
                          <a:spcPts val="75"/>
                        </a:spcBef>
                      </a:pPr>
                      <a:r>
                        <a:rPr sz="850" spc="-20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12.5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9525" marB="0"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marR="10160" algn="r">
                        <a:lnSpc>
                          <a:spcPts val="975"/>
                        </a:lnSpc>
                        <a:spcBef>
                          <a:spcPts val="75"/>
                        </a:spcBef>
                      </a:pPr>
                      <a:r>
                        <a:rPr sz="850" spc="-20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12.5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9525" marB="0">
                    <a:lnL w="9525">
                      <a:solidFill>
                        <a:srgbClr val="000000"/>
                      </a:solidFill>
                      <a:prstDash val="solid"/>
                    </a:lnL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A9D08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6494">
                <a:tc>
                  <a:txBody>
                    <a:bodyPr/>
                    <a:lstStyle/>
                    <a:p>
                      <a:pPr marR="6350" algn="r">
                        <a:lnSpc>
                          <a:spcPts val="1005"/>
                        </a:lnSpc>
                        <a:spcBef>
                          <a:spcPts val="45"/>
                        </a:spcBef>
                      </a:pPr>
                      <a:r>
                        <a:rPr sz="850" spc="-20" dirty="0">
                          <a:latin typeface="Times New Roman"/>
                          <a:cs typeface="Times New Roman"/>
                        </a:rPr>
                        <a:t>525.0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7" name="object 97"/>
          <p:cNvSpPr txBox="1"/>
          <p:nvPr/>
        </p:nvSpPr>
        <p:spPr>
          <a:xfrm>
            <a:off x="3149608" y="4897983"/>
            <a:ext cx="241300" cy="1543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50" dirty="0">
                <a:latin typeface="Times New Roman"/>
                <a:cs typeface="Times New Roman"/>
              </a:rPr>
              <a:t>Us</a:t>
            </a:r>
            <a:r>
              <a:rPr sz="850" spc="15" dirty="0">
                <a:latin typeface="Times New Roman"/>
                <a:cs typeface="Times New Roman"/>
              </a:rPr>
              <a:t>es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98" name="object 98"/>
          <p:cNvSpPr txBox="1"/>
          <p:nvPr/>
        </p:nvSpPr>
        <p:spPr>
          <a:xfrm>
            <a:off x="3556515" y="4897983"/>
            <a:ext cx="467359" cy="1543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50" spc="-5" dirty="0">
                <a:latin typeface="Times New Roman"/>
                <a:cs typeface="Times New Roman"/>
              </a:rPr>
              <a:t>R</a:t>
            </a:r>
            <a:r>
              <a:rPr sz="850" spc="15" dirty="0">
                <a:latin typeface="Times New Roman"/>
                <a:cs typeface="Times New Roman"/>
              </a:rPr>
              <a:t>e</a:t>
            </a:r>
            <a:r>
              <a:rPr sz="850" dirty="0">
                <a:latin typeface="Times New Roman"/>
                <a:cs typeface="Times New Roman"/>
              </a:rPr>
              <a:t>s</a:t>
            </a:r>
            <a:r>
              <a:rPr sz="850" spc="-35" dirty="0">
                <a:latin typeface="Times New Roman"/>
                <a:cs typeface="Times New Roman"/>
              </a:rPr>
              <a:t>o</a:t>
            </a:r>
            <a:r>
              <a:rPr sz="850" spc="-40" dirty="0">
                <a:latin typeface="Times New Roman"/>
                <a:cs typeface="Times New Roman"/>
              </a:rPr>
              <a:t>u</a:t>
            </a:r>
            <a:r>
              <a:rPr sz="850" spc="-5" dirty="0">
                <a:latin typeface="Times New Roman"/>
                <a:cs typeface="Times New Roman"/>
              </a:rPr>
              <a:t>r</a:t>
            </a:r>
            <a:r>
              <a:rPr sz="850" spc="15" dirty="0">
                <a:latin typeface="Times New Roman"/>
                <a:cs typeface="Times New Roman"/>
              </a:rPr>
              <a:t>c</a:t>
            </a:r>
            <a:r>
              <a:rPr sz="850" spc="10" dirty="0">
                <a:latin typeface="Times New Roman"/>
                <a:cs typeface="Times New Roman"/>
              </a:rPr>
              <a:t>e</a:t>
            </a:r>
            <a:r>
              <a:rPr sz="850" spc="-5" dirty="0">
                <a:latin typeface="Times New Roman"/>
                <a:cs typeface="Times New Roman"/>
              </a:rPr>
              <a:t>s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99" name="object 99"/>
          <p:cNvSpPr txBox="1"/>
          <p:nvPr/>
        </p:nvSpPr>
        <p:spPr>
          <a:xfrm>
            <a:off x="4364250" y="4897983"/>
            <a:ext cx="238760" cy="1543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50" dirty="0">
                <a:latin typeface="Times New Roman"/>
                <a:cs typeface="Times New Roman"/>
              </a:rPr>
              <a:t>Us</a:t>
            </a:r>
            <a:r>
              <a:rPr sz="850" spc="15" dirty="0">
                <a:latin typeface="Times New Roman"/>
                <a:cs typeface="Times New Roman"/>
              </a:rPr>
              <a:t>e</a:t>
            </a:r>
            <a:r>
              <a:rPr sz="850" spc="-5" dirty="0">
                <a:latin typeface="Times New Roman"/>
                <a:cs typeface="Times New Roman"/>
              </a:rPr>
              <a:t>s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00" name="object 100"/>
          <p:cNvSpPr txBox="1"/>
          <p:nvPr/>
        </p:nvSpPr>
        <p:spPr>
          <a:xfrm>
            <a:off x="4771124" y="4897983"/>
            <a:ext cx="470534" cy="1543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50" spc="-5" dirty="0">
                <a:latin typeface="Times New Roman"/>
                <a:cs typeface="Times New Roman"/>
              </a:rPr>
              <a:t>Resources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01" name="object 101"/>
          <p:cNvSpPr txBox="1"/>
          <p:nvPr/>
        </p:nvSpPr>
        <p:spPr>
          <a:xfrm>
            <a:off x="5578132" y="4897983"/>
            <a:ext cx="238760" cy="1543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50" spc="5" dirty="0">
                <a:latin typeface="Times New Roman"/>
                <a:cs typeface="Times New Roman"/>
              </a:rPr>
              <a:t>U</a:t>
            </a:r>
            <a:r>
              <a:rPr sz="850" dirty="0">
                <a:latin typeface="Times New Roman"/>
                <a:cs typeface="Times New Roman"/>
              </a:rPr>
              <a:t>s</a:t>
            </a:r>
            <a:r>
              <a:rPr sz="850" spc="10" dirty="0">
                <a:latin typeface="Times New Roman"/>
                <a:cs typeface="Times New Roman"/>
              </a:rPr>
              <a:t>e</a:t>
            </a:r>
            <a:r>
              <a:rPr sz="850" spc="-5" dirty="0">
                <a:latin typeface="Times New Roman"/>
                <a:cs typeface="Times New Roman"/>
              </a:rPr>
              <a:t>s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02" name="object 102"/>
          <p:cNvSpPr txBox="1"/>
          <p:nvPr/>
        </p:nvSpPr>
        <p:spPr>
          <a:xfrm>
            <a:off x="5985766" y="4897983"/>
            <a:ext cx="467359" cy="1543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50" spc="-5" dirty="0">
                <a:latin typeface="Times New Roman"/>
                <a:cs typeface="Times New Roman"/>
              </a:rPr>
              <a:t>R</a:t>
            </a:r>
            <a:r>
              <a:rPr sz="850" spc="10" dirty="0">
                <a:latin typeface="Times New Roman"/>
                <a:cs typeface="Times New Roman"/>
              </a:rPr>
              <a:t>e</a:t>
            </a:r>
            <a:r>
              <a:rPr sz="850" dirty="0">
                <a:latin typeface="Times New Roman"/>
                <a:cs typeface="Times New Roman"/>
              </a:rPr>
              <a:t>s</a:t>
            </a:r>
            <a:r>
              <a:rPr sz="850" spc="-35" dirty="0">
                <a:latin typeface="Times New Roman"/>
                <a:cs typeface="Times New Roman"/>
              </a:rPr>
              <a:t>ou</a:t>
            </a:r>
            <a:r>
              <a:rPr sz="850" spc="-5" dirty="0">
                <a:latin typeface="Times New Roman"/>
                <a:cs typeface="Times New Roman"/>
              </a:rPr>
              <a:t>r</a:t>
            </a:r>
            <a:r>
              <a:rPr sz="850" spc="10" dirty="0">
                <a:latin typeface="Times New Roman"/>
                <a:cs typeface="Times New Roman"/>
              </a:rPr>
              <a:t>c</a:t>
            </a:r>
            <a:r>
              <a:rPr sz="850" spc="15" dirty="0">
                <a:latin typeface="Times New Roman"/>
                <a:cs typeface="Times New Roman"/>
              </a:rPr>
              <a:t>e</a:t>
            </a:r>
            <a:r>
              <a:rPr sz="850" spc="-5" dirty="0">
                <a:latin typeface="Times New Roman"/>
                <a:cs typeface="Times New Roman"/>
              </a:rPr>
              <a:t>s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03" name="object 103"/>
          <p:cNvSpPr txBox="1"/>
          <p:nvPr/>
        </p:nvSpPr>
        <p:spPr>
          <a:xfrm>
            <a:off x="6792741" y="4897983"/>
            <a:ext cx="238760" cy="1543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50" dirty="0">
                <a:latin typeface="Times New Roman"/>
                <a:cs typeface="Times New Roman"/>
              </a:rPr>
              <a:t>U</a:t>
            </a:r>
            <a:r>
              <a:rPr sz="850" spc="5" dirty="0">
                <a:latin typeface="Times New Roman"/>
                <a:cs typeface="Times New Roman"/>
              </a:rPr>
              <a:t>s</a:t>
            </a:r>
            <a:r>
              <a:rPr sz="850" spc="10" dirty="0">
                <a:latin typeface="Times New Roman"/>
                <a:cs typeface="Times New Roman"/>
              </a:rPr>
              <a:t>e</a:t>
            </a:r>
            <a:r>
              <a:rPr sz="850" spc="-5" dirty="0">
                <a:latin typeface="Times New Roman"/>
                <a:cs typeface="Times New Roman"/>
              </a:rPr>
              <a:t>s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04" name="object 104"/>
          <p:cNvSpPr txBox="1"/>
          <p:nvPr/>
        </p:nvSpPr>
        <p:spPr>
          <a:xfrm>
            <a:off x="7200375" y="4897983"/>
            <a:ext cx="470534" cy="1543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50" spc="-5" dirty="0">
                <a:latin typeface="Times New Roman"/>
                <a:cs typeface="Times New Roman"/>
              </a:rPr>
              <a:t>Resources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05" name="object 105"/>
          <p:cNvSpPr txBox="1"/>
          <p:nvPr/>
        </p:nvSpPr>
        <p:spPr>
          <a:xfrm>
            <a:off x="4985323" y="5041243"/>
            <a:ext cx="258445" cy="1543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50" spc="-35" dirty="0">
                <a:latin typeface="Times New Roman"/>
                <a:cs typeface="Times New Roman"/>
              </a:rPr>
              <a:t>28</a:t>
            </a:r>
            <a:r>
              <a:rPr sz="850" spc="-40" dirty="0">
                <a:latin typeface="Times New Roman"/>
                <a:cs typeface="Times New Roman"/>
              </a:rPr>
              <a:t>7</a:t>
            </a:r>
            <a:r>
              <a:rPr sz="850" spc="10" dirty="0">
                <a:latin typeface="Times New Roman"/>
                <a:cs typeface="Times New Roman"/>
              </a:rPr>
              <a:t>.</a:t>
            </a:r>
            <a:r>
              <a:rPr sz="850" spc="-5" dirty="0">
                <a:latin typeface="Times New Roman"/>
                <a:cs typeface="Times New Roman"/>
              </a:rPr>
              <a:t>5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06" name="object 106"/>
          <p:cNvSpPr txBox="1"/>
          <p:nvPr/>
        </p:nvSpPr>
        <p:spPr>
          <a:xfrm>
            <a:off x="6250229" y="5041243"/>
            <a:ext cx="207010" cy="1543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50" spc="-40" dirty="0">
                <a:latin typeface="Times New Roman"/>
                <a:cs typeface="Times New Roman"/>
              </a:rPr>
              <a:t>2</a:t>
            </a:r>
            <a:r>
              <a:rPr sz="850" spc="-35" dirty="0">
                <a:latin typeface="Times New Roman"/>
                <a:cs typeface="Times New Roman"/>
              </a:rPr>
              <a:t>5</a:t>
            </a:r>
            <a:r>
              <a:rPr sz="850" spc="5" dirty="0">
                <a:latin typeface="Times New Roman"/>
                <a:cs typeface="Times New Roman"/>
              </a:rPr>
              <a:t>.</a:t>
            </a:r>
            <a:r>
              <a:rPr sz="850" spc="-5" dirty="0">
                <a:latin typeface="Times New Roman"/>
                <a:cs typeface="Times New Roman"/>
              </a:rPr>
              <a:t>0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07" name="object 107"/>
          <p:cNvSpPr txBox="1"/>
          <p:nvPr/>
        </p:nvSpPr>
        <p:spPr>
          <a:xfrm>
            <a:off x="4557068" y="5183742"/>
            <a:ext cx="157480" cy="1543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50" spc="-40" dirty="0">
                <a:latin typeface="Times New Roman"/>
                <a:cs typeface="Times New Roman"/>
              </a:rPr>
              <a:t>0</a:t>
            </a:r>
            <a:r>
              <a:rPr sz="850" spc="10" dirty="0">
                <a:latin typeface="Times New Roman"/>
                <a:cs typeface="Times New Roman"/>
              </a:rPr>
              <a:t>.</a:t>
            </a:r>
            <a:r>
              <a:rPr sz="850" spc="-5" dirty="0">
                <a:latin typeface="Times New Roman"/>
                <a:cs typeface="Times New Roman"/>
              </a:rPr>
              <a:t>0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08" name="object 108"/>
          <p:cNvSpPr txBox="1"/>
          <p:nvPr/>
        </p:nvSpPr>
        <p:spPr>
          <a:xfrm>
            <a:off x="5771698" y="5183742"/>
            <a:ext cx="157480" cy="1543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50" spc="-40" dirty="0">
                <a:latin typeface="Times New Roman"/>
                <a:cs typeface="Times New Roman"/>
              </a:rPr>
              <a:t>0</a:t>
            </a:r>
            <a:r>
              <a:rPr sz="850" spc="10" dirty="0">
                <a:latin typeface="Times New Roman"/>
                <a:cs typeface="Times New Roman"/>
              </a:rPr>
              <a:t>.</a:t>
            </a:r>
            <a:r>
              <a:rPr sz="850" spc="-5" dirty="0">
                <a:latin typeface="Times New Roman"/>
                <a:cs typeface="Times New Roman"/>
              </a:rPr>
              <a:t>0</a:t>
            </a:r>
            <a:endParaRPr sz="850">
              <a:latin typeface="Times New Roman"/>
              <a:cs typeface="Times New Roman"/>
            </a:endParaRPr>
          </a:p>
        </p:txBody>
      </p:sp>
      <p:graphicFrame>
        <p:nvGraphicFramePr>
          <p:cNvPr id="109" name="object 109"/>
          <p:cNvGraphicFramePr>
            <a:graphicFrameLocks noGrp="1"/>
          </p:cNvGraphicFramePr>
          <p:nvPr/>
        </p:nvGraphicFramePr>
        <p:xfrm>
          <a:off x="1640204" y="5042534"/>
          <a:ext cx="2393950" cy="7270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960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36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25386">
                <a:tc>
                  <a:txBody>
                    <a:bodyPr/>
                    <a:lstStyle/>
                    <a:p>
                      <a:pPr marL="17145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850" spc="-25" dirty="0">
                          <a:latin typeface="Times New Roman"/>
                          <a:cs typeface="Times New Roman"/>
                        </a:rPr>
                        <a:t>Disposable</a:t>
                      </a:r>
                      <a:r>
                        <a:rPr sz="85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spc="-30" dirty="0">
                          <a:latin typeface="Times New Roman"/>
                          <a:cs typeface="Times New Roman"/>
                        </a:rPr>
                        <a:t>income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L="81915" marR="208279" indent="-64769">
                        <a:lnSpc>
                          <a:spcPts val="1130"/>
                        </a:lnSpc>
                      </a:pPr>
                      <a:r>
                        <a:rPr sz="850" spc="-20" dirty="0"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sz="850" spc="-70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850" spc="-30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850" spc="2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850" dirty="0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sz="85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spc="20" dirty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850" spc="-30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850" spc="-35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850" spc="5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850" spc="-30" dirty="0"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sz="850" spc="-40" dirty="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sz="850" spc="-30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850" spc="-15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850" spc="-70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850" spc="-30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850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85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spc="2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850" spc="-35" dirty="0"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sz="850" spc="-30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850" spc="2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850" spc="-35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850" spc="-30" dirty="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850" spc="-70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850" spc="-10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850" spc="-35" dirty="0"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sz="850" dirty="0">
                          <a:latin typeface="Times New Roman"/>
                          <a:cs typeface="Times New Roman"/>
                        </a:rPr>
                        <a:t>re  </a:t>
                      </a:r>
                      <a:r>
                        <a:rPr sz="850" spc="-15" dirty="0">
                          <a:latin typeface="Times New Roman"/>
                          <a:cs typeface="Times New Roman"/>
                        </a:rPr>
                        <a:t>Advertised</a:t>
                      </a:r>
                      <a:r>
                        <a:rPr sz="85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spc="-20" dirty="0">
                          <a:latin typeface="Times New Roman"/>
                          <a:cs typeface="Times New Roman"/>
                        </a:rPr>
                        <a:t>product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11493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850" spc="-35" dirty="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sz="850" spc="-30" dirty="0">
                          <a:latin typeface="Times New Roman"/>
                          <a:cs typeface="Times New Roman"/>
                        </a:rPr>
                        <a:t>87</a:t>
                      </a:r>
                      <a:r>
                        <a:rPr sz="850" spc="10" dirty="0"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sz="850" dirty="0">
                          <a:latin typeface="Times New Roman"/>
                          <a:cs typeface="Times New Roman"/>
                        </a:rPr>
                        <a:t>5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L="114935">
                        <a:lnSpc>
                          <a:spcPts val="944"/>
                        </a:lnSpc>
                        <a:spcBef>
                          <a:spcPts val="105"/>
                        </a:spcBef>
                      </a:pPr>
                      <a:r>
                        <a:rPr sz="850" spc="-35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sz="850" spc="-30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75</a:t>
                      </a:r>
                      <a:r>
                        <a:rPr sz="850" spc="10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sz="850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2540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rowSpan="2">
                  <a:txBody>
                    <a:bodyPr/>
                    <a:lstStyle/>
                    <a:p>
                      <a:pPr marL="282575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850" spc="-20" dirty="0">
                          <a:latin typeface="Times New Roman"/>
                          <a:cs typeface="Times New Roman"/>
                        </a:rPr>
                        <a:t>212.5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6113">
                <a:tc gridSpan="2">
                  <a:txBody>
                    <a:bodyPr/>
                    <a:lstStyle/>
                    <a:p>
                      <a:pPr marL="81915">
                        <a:lnSpc>
                          <a:spcPts val="975"/>
                        </a:lnSpc>
                        <a:spcBef>
                          <a:spcPts val="75"/>
                        </a:spcBef>
                        <a:tabLst>
                          <a:tab pos="1660525" algn="l"/>
                        </a:tabLst>
                      </a:pPr>
                      <a:r>
                        <a:rPr sz="850" spc="-65" dirty="0">
                          <a:latin typeface="Times New Roman"/>
                          <a:cs typeface="Times New Roman"/>
                        </a:rPr>
                        <a:t>"</a:t>
                      </a:r>
                      <a:r>
                        <a:rPr sz="850" spc="-20" dirty="0"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sz="850" spc="-5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850" spc="20" dirty="0">
                          <a:latin typeface="Times New Roman"/>
                          <a:cs typeface="Times New Roman"/>
                        </a:rPr>
                        <a:t>ee</a:t>
                      </a:r>
                      <a:r>
                        <a:rPr sz="850" dirty="0">
                          <a:latin typeface="Times New Roman"/>
                          <a:cs typeface="Times New Roman"/>
                        </a:rPr>
                        <a:t>"</a:t>
                      </a:r>
                      <a:r>
                        <a:rPr sz="85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spc="-30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850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850" spc="-3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850" spc="-30" dirty="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850" spc="-35" dirty="0"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sz="850" spc="20" dirty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850" spc="-10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850" dirty="0">
                          <a:latin typeface="Times New Roman"/>
                          <a:cs typeface="Times New Roman"/>
                        </a:rPr>
                        <a:t>s	</a:t>
                      </a:r>
                      <a:r>
                        <a:rPr sz="850" spc="-30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12</a:t>
                      </a:r>
                      <a:r>
                        <a:rPr sz="850" spc="10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sz="850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5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952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solidFill>
                      <a:srgbClr val="FFD96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0" marB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7256">
                <a:tc>
                  <a:txBody>
                    <a:bodyPr/>
                    <a:lstStyle/>
                    <a:p>
                      <a:pPr marL="17145">
                        <a:lnSpc>
                          <a:spcPts val="1005"/>
                        </a:lnSpc>
                        <a:spcBef>
                          <a:spcPts val="50"/>
                        </a:spcBef>
                      </a:pPr>
                      <a:r>
                        <a:rPr sz="850" spc="-30" dirty="0">
                          <a:latin typeface="Times New Roman"/>
                          <a:cs typeface="Times New Roman"/>
                        </a:rPr>
                        <a:t>Saving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9525">
                      <a:solidFill>
                        <a:srgbClr val="000000"/>
                      </a:solidFill>
                      <a:prstDash val="solid"/>
                    </a:lnL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marL="121920">
                        <a:lnSpc>
                          <a:spcPts val="1005"/>
                        </a:lnSpc>
                        <a:spcBef>
                          <a:spcPts val="50"/>
                        </a:spcBef>
                      </a:pPr>
                      <a:r>
                        <a:rPr sz="850" spc="-5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850" spc="-30" dirty="0">
                          <a:latin typeface="Times New Roman"/>
                          <a:cs typeface="Times New Roman"/>
                        </a:rPr>
                        <a:t>75</a:t>
                      </a:r>
                      <a:r>
                        <a:rPr sz="850" spc="10" dirty="0"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sz="850" dirty="0">
                          <a:latin typeface="Times New Roman"/>
                          <a:cs typeface="Times New Roman"/>
                        </a:rPr>
                        <a:t>0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10" name="object 110"/>
          <p:cNvGraphicFramePr>
            <a:graphicFrameLocks noGrp="1"/>
          </p:cNvGraphicFramePr>
          <p:nvPr/>
        </p:nvGraphicFramePr>
        <p:xfrm>
          <a:off x="6780085" y="5042534"/>
          <a:ext cx="905510" cy="7270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00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27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965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282575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850" spc="-20" dirty="0">
                          <a:latin typeface="Times New Roman"/>
                          <a:cs typeface="Times New Roman"/>
                        </a:rPr>
                        <a:t>525.0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2879">
                <a:tc>
                  <a:txBody>
                    <a:bodyPr/>
                    <a:lstStyle/>
                    <a:p>
                      <a:pPr marR="6350" algn="r">
                        <a:lnSpc>
                          <a:spcPts val="1015"/>
                        </a:lnSpc>
                      </a:pPr>
                      <a:r>
                        <a:rPr sz="850" spc="-20" dirty="0">
                          <a:latin typeface="Times New Roman"/>
                          <a:cs typeface="Times New Roman"/>
                        </a:rPr>
                        <a:t>287.5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2852">
                <a:tc>
                  <a:txBody>
                    <a:bodyPr/>
                    <a:lstStyle/>
                    <a:p>
                      <a:pPr marR="6350" algn="r">
                        <a:lnSpc>
                          <a:spcPts val="944"/>
                        </a:lnSpc>
                      </a:pPr>
                      <a:r>
                        <a:rPr sz="850" spc="-20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275.0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6113">
                <a:tc>
                  <a:txBody>
                    <a:bodyPr/>
                    <a:lstStyle/>
                    <a:p>
                      <a:pPr marR="6350" algn="r">
                        <a:lnSpc>
                          <a:spcPts val="975"/>
                        </a:lnSpc>
                        <a:spcBef>
                          <a:spcPts val="75"/>
                        </a:spcBef>
                      </a:pPr>
                      <a:r>
                        <a:rPr sz="850" spc="-20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12.5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9525" marB="0"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D96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7256">
                <a:tc>
                  <a:txBody>
                    <a:bodyPr/>
                    <a:lstStyle/>
                    <a:p>
                      <a:pPr marR="6350" algn="r">
                        <a:lnSpc>
                          <a:spcPts val="1005"/>
                        </a:lnSpc>
                        <a:spcBef>
                          <a:spcPts val="50"/>
                        </a:spcBef>
                      </a:pPr>
                      <a:r>
                        <a:rPr sz="850" spc="-20" dirty="0">
                          <a:latin typeface="Times New Roman"/>
                          <a:cs typeface="Times New Roman"/>
                        </a:rPr>
                        <a:t>237.5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11" name="object 111"/>
          <p:cNvGraphicFramePr>
            <a:graphicFrameLocks noGrp="1"/>
          </p:cNvGraphicFramePr>
          <p:nvPr/>
        </p:nvGraphicFramePr>
        <p:xfrm>
          <a:off x="1640204" y="6043040"/>
          <a:ext cx="2393950" cy="10121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03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36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11517">
                <a:tc>
                  <a:txBody>
                    <a:bodyPr/>
                    <a:lstStyle/>
                    <a:p>
                      <a:pPr marL="17145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850" spc="-35" dirty="0">
                          <a:latin typeface="Times New Roman"/>
                          <a:cs typeface="Times New Roman"/>
                        </a:rPr>
                        <a:t>Saving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L="81915" marR="248920" indent="-64769">
                        <a:lnSpc>
                          <a:spcPct val="110200"/>
                        </a:lnSpc>
                      </a:pPr>
                      <a:r>
                        <a:rPr sz="850" spc="-50" dirty="0"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sz="850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850" spc="-30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850" spc="5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850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85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spc="-5" dirty="0"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sz="850" spc="-65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850" spc="-35" dirty="0"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sz="850" spc="2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850" dirty="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85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spc="20" dirty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850" spc="15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850" spc="-30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850" spc="-70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850" spc="-15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850" spc="2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850" dirty="0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sz="85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dirty="0"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sz="850" spc="-3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850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850" spc="-40" dirty="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sz="850" spc="2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850" spc="-15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850" spc="-70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850" spc="-30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850" dirty="0">
                          <a:latin typeface="Times New Roman"/>
                          <a:cs typeface="Times New Roman"/>
                        </a:rPr>
                        <a:t>n  </a:t>
                      </a:r>
                      <a:r>
                        <a:rPr sz="850" spc="-20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850" spc="-3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850" dirty="0"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sz="850" spc="-10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850" spc="5" dirty="0">
                          <a:latin typeface="Times New Roman"/>
                          <a:cs typeface="Times New Roman"/>
                        </a:rPr>
                        <a:t>w</a:t>
                      </a:r>
                      <a:r>
                        <a:rPr sz="850" spc="15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850" dirty="0">
                          <a:latin typeface="Times New Roman"/>
                          <a:cs typeface="Times New Roman"/>
                        </a:rPr>
                        <a:t>re</a:t>
                      </a:r>
                      <a:r>
                        <a:rPr sz="85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850" spc="-30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850" spc="-70" dirty="0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sz="850" spc="2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850" spc="-15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850" dirty="0"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sz="850" spc="-30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850" dirty="0">
                          <a:latin typeface="Times New Roman"/>
                          <a:cs typeface="Times New Roman"/>
                        </a:rPr>
                        <a:t>rm</a:t>
                      </a:r>
                      <a:r>
                        <a:rPr sz="85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spc="2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850" spc="5" dirty="0">
                          <a:latin typeface="Times New Roman"/>
                          <a:cs typeface="Times New Roman"/>
                        </a:rPr>
                        <a:t>ss</a:t>
                      </a:r>
                      <a:r>
                        <a:rPr sz="850" spc="2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850" spc="-15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850" dirty="0">
                          <a:latin typeface="Times New Roman"/>
                          <a:cs typeface="Times New Roman"/>
                        </a:rPr>
                        <a:t>)  </a:t>
                      </a:r>
                      <a:r>
                        <a:rPr sz="850" spc="-10" dirty="0">
                          <a:latin typeface="Times New Roman"/>
                          <a:cs typeface="Times New Roman"/>
                        </a:rPr>
                        <a:t>Software</a:t>
                      </a:r>
                      <a:r>
                        <a:rPr sz="85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spc="-5" dirty="0">
                          <a:latin typeface="Times New Roman"/>
                          <a:cs typeface="Times New Roman"/>
                        </a:rPr>
                        <a:t>(database</a:t>
                      </a:r>
                      <a:r>
                        <a:rPr sz="85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dirty="0">
                          <a:latin typeface="Times New Roman"/>
                          <a:cs typeface="Times New Roman"/>
                        </a:rPr>
                        <a:t>asset) </a:t>
                      </a:r>
                      <a:r>
                        <a:rPr sz="85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spc="-10" dirty="0">
                          <a:latin typeface="Times New Roman"/>
                          <a:cs typeface="Times New Roman"/>
                        </a:rPr>
                        <a:t>Software</a:t>
                      </a:r>
                      <a:r>
                        <a:rPr sz="85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spc="-10" dirty="0">
                          <a:latin typeface="Times New Roman"/>
                          <a:cs typeface="Times New Roman"/>
                        </a:rPr>
                        <a:t>(data</a:t>
                      </a:r>
                      <a:r>
                        <a:rPr sz="8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spc="5" dirty="0">
                          <a:latin typeface="Times New Roman"/>
                          <a:cs typeface="Times New Roman"/>
                        </a:rPr>
                        <a:t>asset-R&amp;P)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207010">
                        <a:lnSpc>
                          <a:spcPct val="100000"/>
                        </a:lnSpc>
                      </a:pPr>
                      <a:r>
                        <a:rPr sz="850" spc="-30" dirty="0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850" spc="10" dirty="0"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sz="850" dirty="0">
                          <a:latin typeface="Times New Roman"/>
                          <a:cs typeface="Times New Roman"/>
                        </a:rPr>
                        <a:t>0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3175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rowSpan="2">
                  <a:txBody>
                    <a:bodyPr/>
                    <a:lstStyle/>
                    <a:p>
                      <a:pPr marL="296545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850" spc="-15" dirty="0">
                          <a:latin typeface="Times New Roman"/>
                          <a:cs typeface="Times New Roman"/>
                        </a:rPr>
                        <a:t>-75.0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5732">
                <a:tc>
                  <a:txBody>
                    <a:bodyPr/>
                    <a:lstStyle/>
                    <a:p>
                      <a:pPr marL="81915">
                        <a:lnSpc>
                          <a:spcPts val="975"/>
                        </a:lnSpc>
                        <a:spcBef>
                          <a:spcPts val="75"/>
                        </a:spcBef>
                      </a:pPr>
                      <a:r>
                        <a:rPr sz="850" spc="-10" dirty="0">
                          <a:latin typeface="Times New Roman"/>
                          <a:cs typeface="Times New Roman"/>
                        </a:rPr>
                        <a:t>Software</a:t>
                      </a:r>
                      <a:r>
                        <a:rPr sz="85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spc="-10" dirty="0">
                          <a:latin typeface="Times New Roman"/>
                          <a:cs typeface="Times New Roman"/>
                        </a:rPr>
                        <a:t>(data</a:t>
                      </a:r>
                      <a:r>
                        <a:rPr sz="85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spc="5" dirty="0">
                          <a:latin typeface="Times New Roman"/>
                          <a:cs typeface="Times New Roman"/>
                        </a:rPr>
                        <a:t>asset-OP-P)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9525" marB="0">
                    <a:lnL w="9525">
                      <a:solidFill>
                        <a:srgbClr val="000000"/>
                      </a:solidFill>
                      <a:prstDash val="solid"/>
                    </a:lnL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0" marB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6875">
                <a:tc gridSpan="2">
                  <a:txBody>
                    <a:bodyPr/>
                    <a:lstStyle/>
                    <a:p>
                      <a:pPr marL="17145">
                        <a:lnSpc>
                          <a:spcPts val="1005"/>
                        </a:lnSpc>
                        <a:spcBef>
                          <a:spcPts val="50"/>
                        </a:spcBef>
                        <a:tabLst>
                          <a:tab pos="1624965" algn="l"/>
                        </a:tabLst>
                      </a:pPr>
                      <a:r>
                        <a:rPr sz="850" spc="5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850" spc="2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850" dirty="0">
                          <a:latin typeface="Times New Roman"/>
                          <a:cs typeface="Times New Roman"/>
                        </a:rPr>
                        <a:t>t </a:t>
                      </a:r>
                      <a:r>
                        <a:rPr sz="850" spc="-70" dirty="0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sz="850" spc="2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850" spc="-35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850" spc="-30" dirty="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850" spc="-70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850" spc="-30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850" spc="-35" dirty="0"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sz="850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850" spc="-30" dirty="0">
                          <a:latin typeface="Times New Roman"/>
                          <a:cs typeface="Times New Roman"/>
                        </a:rPr>
                        <a:t>+</a:t>
                      </a:r>
                      <a:r>
                        <a:rPr sz="850" dirty="0">
                          <a:latin typeface="Times New Roman"/>
                          <a:cs typeface="Times New Roman"/>
                        </a:rPr>
                        <a:t>)</a:t>
                      </a:r>
                      <a:r>
                        <a:rPr sz="850" spc="-10" dirty="0">
                          <a:latin typeface="Times New Roman"/>
                          <a:cs typeface="Times New Roman"/>
                        </a:rPr>
                        <a:t>/</a:t>
                      </a:r>
                      <a:r>
                        <a:rPr sz="850" spc="-35" dirty="0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sz="850" spc="-30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850" dirty="0">
                          <a:latin typeface="Times New Roman"/>
                          <a:cs typeface="Times New Roman"/>
                        </a:rPr>
                        <a:t>rr</a:t>
                      </a:r>
                      <a:r>
                        <a:rPr sz="850" spc="-3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850" spc="5" dirty="0">
                          <a:latin typeface="Times New Roman"/>
                          <a:cs typeface="Times New Roman"/>
                        </a:rPr>
                        <a:t>w</a:t>
                      </a:r>
                      <a:r>
                        <a:rPr sz="850" spc="-65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850" spc="-35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850" spc="-30" dirty="0"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sz="850" dirty="0">
                          <a:latin typeface="Times New Roman"/>
                          <a:cs typeface="Times New Roman"/>
                        </a:rPr>
                        <a:t>(-)	</a:t>
                      </a:r>
                      <a:r>
                        <a:rPr sz="850" spc="-5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850" spc="-30" dirty="0">
                          <a:latin typeface="Times New Roman"/>
                          <a:cs typeface="Times New Roman"/>
                        </a:rPr>
                        <a:t>75</a:t>
                      </a:r>
                      <a:r>
                        <a:rPr sz="850" spc="10" dirty="0"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sz="850" dirty="0">
                          <a:latin typeface="Times New Roman"/>
                          <a:cs typeface="Times New Roman"/>
                        </a:rPr>
                        <a:t>0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12" name="object 112"/>
          <p:cNvSpPr txBox="1"/>
          <p:nvPr/>
        </p:nvSpPr>
        <p:spPr>
          <a:xfrm>
            <a:off x="999247" y="4304994"/>
            <a:ext cx="472440" cy="46926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 marR="5080">
              <a:lnSpc>
                <a:spcPct val="113199"/>
              </a:lnSpc>
              <a:spcBef>
                <a:spcPts val="125"/>
              </a:spcBef>
            </a:pPr>
            <a:r>
              <a:rPr sz="850" spc="-25" dirty="0">
                <a:latin typeface="Times New Roman"/>
                <a:cs typeface="Times New Roman"/>
              </a:rPr>
              <a:t>S</a:t>
            </a:r>
            <a:r>
              <a:rPr sz="850" spc="15" dirty="0">
                <a:latin typeface="Times New Roman"/>
                <a:cs typeface="Times New Roman"/>
              </a:rPr>
              <a:t>e</a:t>
            </a:r>
            <a:r>
              <a:rPr sz="850" spc="10" dirty="0">
                <a:latin typeface="Times New Roman"/>
                <a:cs typeface="Times New Roman"/>
              </a:rPr>
              <a:t>c</a:t>
            </a:r>
            <a:r>
              <a:rPr sz="850" spc="-35" dirty="0">
                <a:latin typeface="Times New Roman"/>
                <a:cs typeface="Times New Roman"/>
              </a:rPr>
              <a:t>on</a:t>
            </a:r>
            <a:r>
              <a:rPr sz="850" spc="-40" dirty="0">
                <a:latin typeface="Times New Roman"/>
                <a:cs typeface="Times New Roman"/>
              </a:rPr>
              <a:t>d</a:t>
            </a:r>
            <a:r>
              <a:rPr sz="850" spc="15" dirty="0">
                <a:latin typeface="Times New Roman"/>
                <a:cs typeface="Times New Roman"/>
              </a:rPr>
              <a:t>a</a:t>
            </a:r>
            <a:r>
              <a:rPr sz="850" spc="-5" dirty="0">
                <a:latin typeface="Times New Roman"/>
                <a:cs typeface="Times New Roman"/>
              </a:rPr>
              <a:t>ry  </a:t>
            </a:r>
            <a:r>
              <a:rPr sz="850" spc="-20" dirty="0">
                <a:latin typeface="Times New Roman"/>
                <a:cs typeface="Times New Roman"/>
              </a:rPr>
              <a:t>Income </a:t>
            </a:r>
            <a:r>
              <a:rPr sz="850" spc="-15" dirty="0">
                <a:latin typeface="Times New Roman"/>
                <a:cs typeface="Times New Roman"/>
              </a:rPr>
              <a:t> Account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13" name="object 113"/>
          <p:cNvSpPr txBox="1"/>
          <p:nvPr/>
        </p:nvSpPr>
        <p:spPr>
          <a:xfrm>
            <a:off x="999247" y="5155390"/>
            <a:ext cx="337820" cy="325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5900"/>
              </a:lnSpc>
              <a:spcBef>
                <a:spcPts val="100"/>
              </a:spcBef>
            </a:pPr>
            <a:r>
              <a:rPr sz="850" dirty="0">
                <a:latin typeface="Times New Roman"/>
                <a:cs typeface="Times New Roman"/>
              </a:rPr>
              <a:t>Use </a:t>
            </a:r>
            <a:r>
              <a:rPr sz="850" spc="-25" dirty="0">
                <a:latin typeface="Times New Roman"/>
                <a:cs typeface="Times New Roman"/>
              </a:rPr>
              <a:t>of </a:t>
            </a:r>
            <a:r>
              <a:rPr sz="850" spc="-200" dirty="0">
                <a:latin typeface="Times New Roman"/>
                <a:cs typeface="Times New Roman"/>
              </a:rPr>
              <a:t> </a:t>
            </a:r>
            <a:r>
              <a:rPr sz="850" spc="-5" dirty="0">
                <a:latin typeface="Times New Roman"/>
                <a:cs typeface="Times New Roman"/>
              </a:rPr>
              <a:t>I</a:t>
            </a:r>
            <a:r>
              <a:rPr sz="850" spc="-35" dirty="0">
                <a:latin typeface="Times New Roman"/>
                <a:cs typeface="Times New Roman"/>
              </a:rPr>
              <a:t>n</a:t>
            </a:r>
            <a:r>
              <a:rPr sz="850" spc="10" dirty="0">
                <a:latin typeface="Times New Roman"/>
                <a:cs typeface="Times New Roman"/>
              </a:rPr>
              <a:t>c</a:t>
            </a:r>
            <a:r>
              <a:rPr sz="850" spc="-35" dirty="0">
                <a:latin typeface="Times New Roman"/>
                <a:cs typeface="Times New Roman"/>
              </a:rPr>
              <a:t>o</a:t>
            </a:r>
            <a:r>
              <a:rPr sz="850" spc="-45" dirty="0">
                <a:latin typeface="Times New Roman"/>
                <a:cs typeface="Times New Roman"/>
              </a:rPr>
              <a:t>m</a:t>
            </a:r>
            <a:r>
              <a:rPr sz="850" spc="-5" dirty="0">
                <a:latin typeface="Times New Roman"/>
                <a:cs typeface="Times New Roman"/>
              </a:rPr>
              <a:t>e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14" name="object 114"/>
          <p:cNvSpPr txBox="1"/>
          <p:nvPr/>
        </p:nvSpPr>
        <p:spPr>
          <a:xfrm>
            <a:off x="3327933" y="1597831"/>
            <a:ext cx="508000" cy="1543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50" i="1" dirty="0">
                <a:latin typeface="Times New Roman"/>
                <a:cs typeface="Times New Roman"/>
              </a:rPr>
              <a:t>H</a:t>
            </a:r>
            <a:r>
              <a:rPr sz="850" i="1" spc="20" dirty="0">
                <a:latin typeface="Times New Roman"/>
                <a:cs typeface="Times New Roman"/>
              </a:rPr>
              <a:t>ou</a:t>
            </a:r>
            <a:r>
              <a:rPr sz="850" i="1" spc="5" dirty="0">
                <a:latin typeface="Times New Roman"/>
                <a:cs typeface="Times New Roman"/>
              </a:rPr>
              <a:t>s</a:t>
            </a:r>
            <a:r>
              <a:rPr sz="850" i="1" spc="10" dirty="0">
                <a:latin typeface="Times New Roman"/>
                <a:cs typeface="Times New Roman"/>
              </a:rPr>
              <a:t>e</a:t>
            </a:r>
            <a:r>
              <a:rPr sz="850" i="1" spc="20" dirty="0">
                <a:latin typeface="Times New Roman"/>
                <a:cs typeface="Times New Roman"/>
              </a:rPr>
              <a:t>ho</a:t>
            </a:r>
            <a:r>
              <a:rPr sz="850" i="1" spc="-15" dirty="0">
                <a:latin typeface="Times New Roman"/>
                <a:cs typeface="Times New Roman"/>
              </a:rPr>
              <a:t>l</a:t>
            </a:r>
            <a:r>
              <a:rPr sz="850" i="1" spc="-5" dirty="0">
                <a:latin typeface="Times New Roman"/>
                <a:cs typeface="Times New Roman"/>
              </a:rPr>
              <a:t>d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15" name="object 115"/>
          <p:cNvSpPr txBox="1"/>
          <p:nvPr/>
        </p:nvSpPr>
        <p:spPr>
          <a:xfrm>
            <a:off x="4364228" y="1597831"/>
            <a:ext cx="874394" cy="45465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R="635" algn="ctr">
              <a:lnSpc>
                <a:spcPct val="100000"/>
              </a:lnSpc>
              <a:spcBef>
                <a:spcPts val="90"/>
              </a:spcBef>
            </a:pPr>
            <a:r>
              <a:rPr sz="850" i="1" dirty="0">
                <a:latin typeface="Times New Roman"/>
                <a:cs typeface="Times New Roman"/>
              </a:rPr>
              <a:t>Intermediary</a:t>
            </a:r>
            <a:endParaRPr sz="8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  <a:tabLst>
                <a:tab pos="406400" algn="l"/>
              </a:tabLst>
            </a:pPr>
            <a:r>
              <a:rPr sz="850" dirty="0">
                <a:latin typeface="Times New Roman"/>
                <a:cs typeface="Times New Roman"/>
              </a:rPr>
              <a:t>Uses	</a:t>
            </a:r>
            <a:r>
              <a:rPr sz="850" spc="-5" dirty="0">
                <a:latin typeface="Times New Roman"/>
                <a:cs typeface="Times New Roman"/>
              </a:rPr>
              <a:t>Resources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16" name="object 116"/>
          <p:cNvSpPr txBox="1"/>
          <p:nvPr/>
        </p:nvSpPr>
        <p:spPr>
          <a:xfrm>
            <a:off x="5771661" y="1597831"/>
            <a:ext cx="481330" cy="1543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50" i="1" dirty="0">
                <a:latin typeface="Times New Roman"/>
                <a:cs typeface="Times New Roman"/>
              </a:rPr>
              <a:t>Advertiser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17" name="object 117"/>
          <p:cNvSpPr txBox="1"/>
          <p:nvPr/>
        </p:nvSpPr>
        <p:spPr>
          <a:xfrm>
            <a:off x="6792686" y="1597831"/>
            <a:ext cx="875030" cy="45465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R="7620" algn="ctr">
              <a:lnSpc>
                <a:spcPct val="100000"/>
              </a:lnSpc>
              <a:spcBef>
                <a:spcPts val="90"/>
              </a:spcBef>
            </a:pPr>
            <a:r>
              <a:rPr sz="850" i="1" dirty="0">
                <a:latin typeface="Times New Roman"/>
                <a:cs typeface="Times New Roman"/>
              </a:rPr>
              <a:t>Total</a:t>
            </a:r>
            <a:r>
              <a:rPr sz="850" i="1" spc="-20" dirty="0">
                <a:latin typeface="Times New Roman"/>
                <a:cs typeface="Times New Roman"/>
              </a:rPr>
              <a:t> </a:t>
            </a:r>
            <a:r>
              <a:rPr sz="850" i="1" dirty="0">
                <a:latin typeface="Times New Roman"/>
                <a:cs typeface="Times New Roman"/>
              </a:rPr>
              <a:t>Economy</a:t>
            </a:r>
            <a:endParaRPr sz="8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  <a:tabLst>
                <a:tab pos="407034" algn="l"/>
              </a:tabLst>
            </a:pPr>
            <a:r>
              <a:rPr sz="850" dirty="0">
                <a:latin typeface="Times New Roman"/>
                <a:cs typeface="Times New Roman"/>
              </a:rPr>
              <a:t>Uses	</a:t>
            </a:r>
            <a:r>
              <a:rPr sz="850" spc="-5" dirty="0">
                <a:latin typeface="Times New Roman"/>
                <a:cs typeface="Times New Roman"/>
              </a:rPr>
              <a:t>Resources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18" name="object 118"/>
          <p:cNvSpPr txBox="1"/>
          <p:nvPr/>
        </p:nvSpPr>
        <p:spPr>
          <a:xfrm>
            <a:off x="999247" y="2869400"/>
            <a:ext cx="479425" cy="325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5900"/>
              </a:lnSpc>
              <a:spcBef>
                <a:spcPts val="100"/>
              </a:spcBef>
            </a:pPr>
            <a:r>
              <a:rPr sz="850" spc="35" dirty="0">
                <a:latin typeface="Times New Roman"/>
                <a:cs typeface="Times New Roman"/>
              </a:rPr>
              <a:t>P</a:t>
            </a:r>
            <a:r>
              <a:rPr sz="850" spc="-10" dirty="0">
                <a:latin typeface="Times New Roman"/>
                <a:cs typeface="Times New Roman"/>
              </a:rPr>
              <a:t>r</a:t>
            </a:r>
            <a:r>
              <a:rPr sz="850" spc="-35" dirty="0">
                <a:latin typeface="Times New Roman"/>
                <a:cs typeface="Times New Roman"/>
              </a:rPr>
              <a:t>od</a:t>
            </a:r>
            <a:r>
              <a:rPr sz="850" spc="-40" dirty="0">
                <a:latin typeface="Times New Roman"/>
                <a:cs typeface="Times New Roman"/>
              </a:rPr>
              <a:t>u</a:t>
            </a:r>
            <a:r>
              <a:rPr sz="850" spc="15" dirty="0">
                <a:latin typeface="Times New Roman"/>
                <a:cs typeface="Times New Roman"/>
              </a:rPr>
              <a:t>c</a:t>
            </a:r>
            <a:r>
              <a:rPr sz="850" spc="-20" dirty="0">
                <a:latin typeface="Times New Roman"/>
                <a:cs typeface="Times New Roman"/>
              </a:rPr>
              <a:t>t</a:t>
            </a:r>
            <a:r>
              <a:rPr sz="850" spc="-70" dirty="0">
                <a:latin typeface="Times New Roman"/>
                <a:cs typeface="Times New Roman"/>
              </a:rPr>
              <a:t>i</a:t>
            </a:r>
            <a:r>
              <a:rPr sz="850" spc="-40" dirty="0">
                <a:latin typeface="Times New Roman"/>
                <a:cs typeface="Times New Roman"/>
              </a:rPr>
              <a:t>o</a:t>
            </a:r>
            <a:r>
              <a:rPr sz="850" spc="-5" dirty="0">
                <a:latin typeface="Times New Roman"/>
                <a:cs typeface="Times New Roman"/>
              </a:rPr>
              <a:t>n  </a:t>
            </a:r>
            <a:r>
              <a:rPr sz="850" spc="-15" dirty="0">
                <a:latin typeface="Times New Roman"/>
                <a:cs typeface="Times New Roman"/>
              </a:rPr>
              <a:t>Account</a:t>
            </a:r>
            <a:endParaRPr sz="8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731011"/>
            <a:ext cx="4677410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200" spc="-15" dirty="0">
                <a:solidFill>
                  <a:srgbClr val="FF0000"/>
                </a:solidFill>
              </a:rPr>
              <a:t>Satellite</a:t>
            </a:r>
            <a:r>
              <a:rPr sz="3200" spc="-5" dirty="0">
                <a:solidFill>
                  <a:srgbClr val="FF0000"/>
                </a:solidFill>
              </a:rPr>
              <a:t> </a:t>
            </a:r>
            <a:r>
              <a:rPr sz="3200" spc="-10" dirty="0">
                <a:solidFill>
                  <a:srgbClr val="FF0000"/>
                </a:solidFill>
              </a:rPr>
              <a:t>Account:</a:t>
            </a:r>
            <a:r>
              <a:rPr sz="3200" spc="-20" dirty="0">
                <a:solidFill>
                  <a:srgbClr val="FF0000"/>
                </a:solidFill>
              </a:rPr>
              <a:t> </a:t>
            </a:r>
            <a:r>
              <a:rPr sz="3200" spc="-15" dirty="0">
                <a:solidFill>
                  <a:srgbClr val="FF0000"/>
                </a:solidFill>
              </a:rPr>
              <a:t>Outcomes</a:t>
            </a:r>
            <a:endParaRPr sz="320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19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925322" y="1686560"/>
            <a:ext cx="7749540" cy="4841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34950" indent="-222885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235585" algn="l"/>
              </a:tabLst>
            </a:pPr>
            <a:r>
              <a:rPr sz="2800" spc="-5" dirty="0">
                <a:latin typeface="Calibri"/>
                <a:cs typeface="Calibri"/>
              </a:rPr>
              <a:t>Increased</a:t>
            </a:r>
            <a:r>
              <a:rPr sz="2800" spc="-2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visibility</a:t>
            </a:r>
            <a:r>
              <a:rPr sz="2800" spc="-3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of the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household’s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role</a:t>
            </a:r>
            <a:endParaRPr sz="2800">
              <a:latin typeface="Calibri"/>
              <a:cs typeface="Calibri"/>
            </a:endParaRPr>
          </a:p>
          <a:p>
            <a:pPr marL="689610" lvl="1" indent="-287655">
              <a:lnSpc>
                <a:spcPct val="100000"/>
              </a:lnSpc>
              <a:spcBef>
                <a:spcPts val="25"/>
              </a:spcBef>
              <a:buFont typeface="Arial"/>
              <a:buChar char="–"/>
              <a:tabLst>
                <a:tab pos="690245" algn="l"/>
              </a:tabLst>
            </a:pPr>
            <a:r>
              <a:rPr sz="2400" dirty="0">
                <a:latin typeface="Calibri"/>
                <a:cs typeface="Calibri"/>
              </a:rPr>
              <a:t>Final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consumer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of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some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“free”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products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(but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not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all)</a:t>
            </a:r>
            <a:endParaRPr sz="2400">
              <a:latin typeface="Calibri"/>
              <a:cs typeface="Calibri"/>
            </a:endParaRPr>
          </a:p>
          <a:p>
            <a:pPr marL="689610" lvl="1" indent="-287655">
              <a:lnSpc>
                <a:spcPct val="100000"/>
              </a:lnSpc>
              <a:buFont typeface="Arial"/>
              <a:buChar char="–"/>
              <a:tabLst>
                <a:tab pos="690245" algn="l"/>
              </a:tabLst>
            </a:pPr>
            <a:r>
              <a:rPr sz="2400" spc="-5" dirty="0">
                <a:latin typeface="Calibri"/>
                <a:cs typeface="Calibri"/>
              </a:rPr>
              <a:t>Imputed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transfer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of </a:t>
            </a:r>
            <a:r>
              <a:rPr sz="2400" spc="-15" dirty="0">
                <a:latin typeface="Calibri"/>
                <a:cs typeface="Calibri"/>
              </a:rPr>
              <a:t>OPs</a:t>
            </a:r>
            <a:r>
              <a:rPr sz="2400" spc="-20" dirty="0">
                <a:latin typeface="Calibri"/>
                <a:cs typeface="Calibri"/>
              </a:rPr>
              <a:t> for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displaced</a:t>
            </a:r>
            <a:r>
              <a:rPr sz="2400" spc="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final </a:t>
            </a:r>
            <a:r>
              <a:rPr sz="2400" spc="-10" dirty="0">
                <a:latin typeface="Calibri"/>
                <a:cs typeface="Calibri"/>
              </a:rPr>
              <a:t>consumption</a:t>
            </a:r>
            <a:endParaRPr sz="2400">
              <a:latin typeface="Calibri"/>
              <a:cs typeface="Calibri"/>
            </a:endParaRPr>
          </a:p>
          <a:p>
            <a:pPr lvl="1">
              <a:lnSpc>
                <a:spcPct val="100000"/>
              </a:lnSpc>
              <a:spcBef>
                <a:spcPts val="40"/>
              </a:spcBef>
              <a:buFont typeface="Arial"/>
              <a:buChar char="–"/>
            </a:pPr>
            <a:endParaRPr sz="2700">
              <a:latin typeface="Calibri"/>
              <a:cs typeface="Calibri"/>
            </a:endParaRPr>
          </a:p>
          <a:p>
            <a:pPr marL="234950" marR="951230" indent="-235585" algn="r">
              <a:lnSpc>
                <a:spcPct val="100000"/>
              </a:lnSpc>
              <a:buFont typeface="Arial"/>
              <a:buChar char="•"/>
              <a:tabLst>
                <a:tab pos="235585" algn="l"/>
              </a:tabLst>
            </a:pPr>
            <a:r>
              <a:rPr sz="2800" spc="-10" dirty="0">
                <a:latin typeface="Calibri"/>
                <a:cs typeface="Calibri"/>
              </a:rPr>
              <a:t>Preserved</a:t>
            </a:r>
            <a:r>
              <a:rPr sz="2800" spc="-2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current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SNA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scope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for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sum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of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costs</a:t>
            </a:r>
            <a:endParaRPr sz="2800">
              <a:latin typeface="Calibri"/>
              <a:cs typeface="Calibri"/>
            </a:endParaRPr>
          </a:p>
          <a:p>
            <a:pPr marL="287655" marR="930275" lvl="1" indent="-287655" algn="r">
              <a:lnSpc>
                <a:spcPct val="100000"/>
              </a:lnSpc>
              <a:spcBef>
                <a:spcPts val="20"/>
              </a:spcBef>
              <a:buFont typeface="Arial"/>
              <a:buChar char="–"/>
              <a:tabLst>
                <a:tab pos="287655" algn="l"/>
              </a:tabLst>
            </a:pPr>
            <a:r>
              <a:rPr sz="2400" dirty="0">
                <a:latin typeface="Calibri"/>
                <a:cs typeface="Calibri"/>
              </a:rPr>
              <a:t>SOC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=</a:t>
            </a:r>
            <a:r>
              <a:rPr sz="2400" spc="-5" dirty="0">
                <a:latin typeface="Calibri"/>
                <a:cs typeface="Calibri"/>
              </a:rPr>
              <a:t> labor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+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capital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+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intermediate consumption</a:t>
            </a:r>
            <a:endParaRPr sz="2400">
              <a:latin typeface="Calibri"/>
              <a:cs typeface="Calibri"/>
            </a:endParaRPr>
          </a:p>
          <a:p>
            <a:pPr lvl="1">
              <a:lnSpc>
                <a:spcPct val="100000"/>
              </a:lnSpc>
              <a:spcBef>
                <a:spcPts val="45"/>
              </a:spcBef>
              <a:buFont typeface="Arial"/>
              <a:buChar char="–"/>
            </a:pPr>
            <a:endParaRPr sz="2700">
              <a:latin typeface="Calibri"/>
              <a:cs typeface="Calibri"/>
            </a:endParaRPr>
          </a:p>
          <a:p>
            <a:pPr marL="234950" indent="-222885">
              <a:lnSpc>
                <a:spcPct val="100000"/>
              </a:lnSpc>
              <a:buFont typeface="Arial"/>
              <a:buChar char="•"/>
              <a:tabLst>
                <a:tab pos="235585" algn="l"/>
              </a:tabLst>
            </a:pPr>
            <a:r>
              <a:rPr sz="2800" spc="-15" dirty="0">
                <a:latin typeface="Calibri"/>
                <a:cs typeface="Calibri"/>
              </a:rPr>
              <a:t>Avoided</a:t>
            </a:r>
            <a:r>
              <a:rPr sz="2800" spc="-5" dirty="0">
                <a:latin typeface="Calibri"/>
                <a:cs typeface="Calibri"/>
              </a:rPr>
              <a:t> double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counting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production</a:t>
            </a:r>
            <a:endParaRPr sz="2800">
              <a:latin typeface="Calibri"/>
              <a:cs typeface="Calibri"/>
            </a:endParaRPr>
          </a:p>
          <a:p>
            <a:pPr marL="689610" lvl="1" indent="-287655">
              <a:lnSpc>
                <a:spcPct val="100000"/>
              </a:lnSpc>
              <a:spcBef>
                <a:spcPts val="20"/>
              </a:spcBef>
              <a:buFont typeface="Arial"/>
              <a:buChar char="–"/>
              <a:tabLst>
                <a:tab pos="690245" algn="l"/>
              </a:tabLst>
            </a:pPr>
            <a:r>
              <a:rPr sz="2400" spc="-5" dirty="0">
                <a:latin typeface="Calibri"/>
                <a:cs typeface="Calibri"/>
              </a:rPr>
              <a:t>Output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only</a:t>
            </a:r>
            <a:r>
              <a:rPr sz="2400" spc="-10" dirty="0">
                <a:latin typeface="Calibri"/>
                <a:cs typeface="Calibri"/>
              </a:rPr>
              <a:t> increases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by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the</a:t>
            </a:r>
            <a:r>
              <a:rPr sz="2400" spc="-10" dirty="0">
                <a:latin typeface="Calibri"/>
                <a:cs typeface="Calibri"/>
              </a:rPr>
              <a:t> value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of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the </a:t>
            </a:r>
            <a:r>
              <a:rPr sz="2400" spc="-15" dirty="0">
                <a:latin typeface="Calibri"/>
                <a:cs typeface="Calibri"/>
              </a:rPr>
              <a:t>data</a:t>
            </a:r>
            <a:r>
              <a:rPr sz="2400" spc="-5" dirty="0">
                <a:latin typeface="Calibri"/>
                <a:cs typeface="Calibri"/>
              </a:rPr>
              <a:t> asset</a:t>
            </a:r>
            <a:endParaRPr sz="2400">
              <a:latin typeface="Calibri"/>
              <a:cs typeface="Calibri"/>
            </a:endParaRPr>
          </a:p>
          <a:p>
            <a:pPr marL="689610" lvl="1" indent="-287655">
              <a:lnSpc>
                <a:spcPct val="100000"/>
              </a:lnSpc>
              <a:buFont typeface="Arial"/>
              <a:buChar char="–"/>
              <a:tabLst>
                <a:tab pos="690245" algn="l"/>
              </a:tabLst>
            </a:pPr>
            <a:r>
              <a:rPr sz="2400" spc="-15" dirty="0">
                <a:latin typeface="Calibri"/>
                <a:cs typeface="Calibri"/>
              </a:rPr>
              <a:t>Value‐added</a:t>
            </a:r>
            <a:r>
              <a:rPr sz="2400" spc="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only</a:t>
            </a:r>
            <a:r>
              <a:rPr sz="2400" spc="-10" dirty="0">
                <a:latin typeface="Calibri"/>
                <a:cs typeface="Calibri"/>
              </a:rPr>
              <a:t> increases</a:t>
            </a:r>
            <a:r>
              <a:rPr sz="2400" spc="1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by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the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value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of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the R&amp;P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costs</a:t>
            </a:r>
            <a:endParaRPr sz="2400">
              <a:latin typeface="Calibri"/>
              <a:cs typeface="Calibri"/>
            </a:endParaRPr>
          </a:p>
          <a:p>
            <a:pPr lvl="1">
              <a:lnSpc>
                <a:spcPct val="100000"/>
              </a:lnSpc>
              <a:spcBef>
                <a:spcPts val="40"/>
              </a:spcBef>
              <a:buFont typeface="Arial"/>
              <a:buChar char="–"/>
            </a:pPr>
            <a:endParaRPr sz="2700">
              <a:latin typeface="Calibri"/>
              <a:cs typeface="Calibri"/>
            </a:endParaRPr>
          </a:p>
          <a:p>
            <a:pPr marL="234950" indent="-222885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235585" algn="l"/>
              </a:tabLst>
            </a:pPr>
            <a:r>
              <a:rPr sz="2800" spc="-15" dirty="0">
                <a:latin typeface="Calibri"/>
                <a:cs typeface="Calibri"/>
              </a:rPr>
              <a:t>Mitigated</a:t>
            </a:r>
            <a:r>
              <a:rPr sz="2800" spc="-2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imputed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transactions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731011"/>
            <a:ext cx="1976755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200" spc="-15" dirty="0">
                <a:solidFill>
                  <a:srgbClr val="9EA2A2"/>
                </a:solidFill>
              </a:rPr>
              <a:t>Background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925322" y="1686560"/>
            <a:ext cx="6833234" cy="3256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34950" indent="-222885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235585" algn="l"/>
              </a:tabLst>
            </a:pPr>
            <a:r>
              <a:rPr sz="2800" spc="-10" dirty="0">
                <a:latin typeface="Calibri"/>
                <a:cs typeface="Calibri"/>
              </a:rPr>
              <a:t>March </a:t>
            </a:r>
            <a:r>
              <a:rPr sz="2800" dirty="0">
                <a:latin typeface="Calibri"/>
                <a:cs typeface="Calibri"/>
              </a:rPr>
              <a:t>2020</a:t>
            </a:r>
            <a:endParaRPr sz="2800">
              <a:latin typeface="Calibri"/>
              <a:cs typeface="Calibri"/>
            </a:endParaRPr>
          </a:p>
          <a:p>
            <a:pPr marL="689610" lvl="1" indent="-287655">
              <a:lnSpc>
                <a:spcPct val="100000"/>
              </a:lnSpc>
              <a:spcBef>
                <a:spcPts val="25"/>
              </a:spcBef>
              <a:buFont typeface="Arial"/>
              <a:buChar char="–"/>
              <a:tabLst>
                <a:tab pos="690245" algn="l"/>
              </a:tabLst>
            </a:pPr>
            <a:r>
              <a:rPr sz="2400" spc="-5" dirty="0">
                <a:latin typeface="Calibri"/>
                <a:cs typeface="Calibri"/>
              </a:rPr>
              <a:t>Issue paper on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data, </a:t>
            </a:r>
            <a:r>
              <a:rPr sz="2400" spc="-10" dirty="0">
                <a:latin typeface="Calibri"/>
                <a:cs typeface="Calibri"/>
              </a:rPr>
              <a:t>free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assets,</a:t>
            </a:r>
            <a:r>
              <a:rPr sz="2400" dirty="0">
                <a:latin typeface="Calibri"/>
                <a:cs typeface="Calibri"/>
              </a:rPr>
              <a:t> and</a:t>
            </a:r>
            <a:r>
              <a:rPr sz="2400" spc="-10" dirty="0">
                <a:latin typeface="Calibri"/>
                <a:cs typeface="Calibri"/>
              </a:rPr>
              <a:t> free</a:t>
            </a:r>
            <a:r>
              <a:rPr sz="2400" spc="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services</a:t>
            </a:r>
            <a:endParaRPr sz="2400">
              <a:latin typeface="Calibri"/>
              <a:cs typeface="Calibri"/>
            </a:endParaRPr>
          </a:p>
          <a:p>
            <a:pPr lvl="1">
              <a:lnSpc>
                <a:spcPct val="100000"/>
              </a:lnSpc>
              <a:spcBef>
                <a:spcPts val="40"/>
              </a:spcBef>
              <a:buFont typeface="Arial"/>
              <a:buChar char="–"/>
            </a:pPr>
            <a:endParaRPr sz="2700">
              <a:latin typeface="Calibri"/>
              <a:cs typeface="Calibri"/>
            </a:endParaRPr>
          </a:p>
          <a:p>
            <a:pPr marL="234950" indent="-222885">
              <a:lnSpc>
                <a:spcPct val="100000"/>
              </a:lnSpc>
              <a:buFont typeface="Arial"/>
              <a:buChar char="•"/>
              <a:tabLst>
                <a:tab pos="235585" algn="l"/>
              </a:tabLst>
            </a:pPr>
            <a:r>
              <a:rPr sz="2800" spc="-5" dirty="0">
                <a:latin typeface="Calibri"/>
                <a:cs typeface="Calibri"/>
              </a:rPr>
              <a:t>June</a:t>
            </a:r>
            <a:r>
              <a:rPr sz="2800" spc="-2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2020</a:t>
            </a:r>
            <a:endParaRPr sz="2800">
              <a:latin typeface="Calibri"/>
              <a:cs typeface="Calibri"/>
            </a:endParaRPr>
          </a:p>
          <a:p>
            <a:pPr marL="689610" lvl="1" indent="-287655">
              <a:lnSpc>
                <a:spcPct val="100000"/>
              </a:lnSpc>
              <a:spcBef>
                <a:spcPts val="20"/>
              </a:spcBef>
              <a:buFont typeface="Arial"/>
              <a:buChar char="–"/>
              <a:tabLst>
                <a:tab pos="690245" algn="l"/>
              </a:tabLst>
            </a:pPr>
            <a:r>
              <a:rPr sz="2400" spc="-5" dirty="0">
                <a:latin typeface="Calibri"/>
                <a:cs typeface="Calibri"/>
              </a:rPr>
              <a:t>GN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on</a:t>
            </a:r>
            <a:r>
              <a:rPr sz="2400" spc="-15" dirty="0">
                <a:latin typeface="Calibri"/>
                <a:cs typeface="Calibri"/>
              </a:rPr>
              <a:t> recording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and</a:t>
            </a:r>
            <a:r>
              <a:rPr sz="2400" spc="-10" dirty="0">
                <a:latin typeface="Calibri"/>
                <a:cs typeface="Calibri"/>
              </a:rPr>
              <a:t> valuation </a:t>
            </a:r>
            <a:r>
              <a:rPr sz="2400" spc="-5" dirty="0">
                <a:latin typeface="Calibri"/>
                <a:cs typeface="Calibri"/>
              </a:rPr>
              <a:t>of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data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as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an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asset</a:t>
            </a:r>
            <a:endParaRPr sz="2400">
              <a:latin typeface="Calibri"/>
              <a:cs typeface="Calibri"/>
            </a:endParaRPr>
          </a:p>
          <a:p>
            <a:pPr marL="689610" lvl="1" indent="-287655">
              <a:lnSpc>
                <a:spcPct val="100000"/>
              </a:lnSpc>
              <a:buFont typeface="Arial"/>
              <a:buChar char="–"/>
              <a:tabLst>
                <a:tab pos="690245" algn="l"/>
              </a:tabLst>
            </a:pPr>
            <a:r>
              <a:rPr sz="2400" spc="-45" dirty="0">
                <a:latin typeface="Calibri"/>
                <a:cs typeface="Calibri"/>
              </a:rPr>
              <a:t>Way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forward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for</a:t>
            </a:r>
            <a:r>
              <a:rPr sz="2400" spc="-10" dirty="0">
                <a:latin typeface="Calibri"/>
                <a:cs typeface="Calibri"/>
              </a:rPr>
              <a:t> “free”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products</a:t>
            </a:r>
            <a:endParaRPr sz="2400">
              <a:latin typeface="Calibri"/>
              <a:cs typeface="Calibri"/>
            </a:endParaRPr>
          </a:p>
          <a:p>
            <a:pPr lvl="1">
              <a:lnSpc>
                <a:spcPct val="100000"/>
              </a:lnSpc>
              <a:spcBef>
                <a:spcPts val="45"/>
              </a:spcBef>
              <a:buFont typeface="Arial"/>
              <a:buChar char="–"/>
            </a:pPr>
            <a:endParaRPr sz="2700">
              <a:latin typeface="Calibri"/>
              <a:cs typeface="Calibri"/>
            </a:endParaRPr>
          </a:p>
          <a:p>
            <a:pPr marL="234950" indent="-222885">
              <a:lnSpc>
                <a:spcPct val="100000"/>
              </a:lnSpc>
              <a:buFont typeface="Arial"/>
              <a:buChar char="•"/>
              <a:tabLst>
                <a:tab pos="235585" algn="l"/>
              </a:tabLst>
            </a:pPr>
            <a:r>
              <a:rPr sz="2800" spc="-10" dirty="0">
                <a:latin typeface="Calibri"/>
                <a:cs typeface="Calibri"/>
              </a:rPr>
              <a:t>November</a:t>
            </a:r>
            <a:r>
              <a:rPr sz="2800" spc="-1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2020: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50" dirty="0">
                <a:latin typeface="Calibri"/>
                <a:cs typeface="Calibri"/>
              </a:rPr>
              <a:t>Two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GNs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for</a:t>
            </a:r>
            <a:r>
              <a:rPr sz="2800" spc="-1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“free” products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15466" y="4920488"/>
            <a:ext cx="499745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720" indent="-287655">
              <a:lnSpc>
                <a:spcPct val="100000"/>
              </a:lnSpc>
              <a:spcBef>
                <a:spcPts val="100"/>
              </a:spcBef>
              <a:buFont typeface="Arial"/>
              <a:buChar char="–"/>
              <a:tabLst>
                <a:tab pos="300355" algn="l"/>
              </a:tabLst>
            </a:pPr>
            <a:r>
              <a:rPr sz="2400" spc="-5" dirty="0">
                <a:latin typeface="Calibri"/>
                <a:cs typeface="Calibri"/>
              </a:rPr>
              <a:t>Clarification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of</a:t>
            </a:r>
            <a:r>
              <a:rPr sz="2400" spc="-15" dirty="0">
                <a:latin typeface="Calibri"/>
                <a:cs typeface="Calibri"/>
              </a:rPr>
              <a:t> current</a:t>
            </a:r>
            <a:r>
              <a:rPr sz="2400" spc="-5" dirty="0">
                <a:latin typeface="Calibri"/>
                <a:cs typeface="Calibri"/>
              </a:rPr>
              <a:t> SNA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treatment</a:t>
            </a:r>
            <a:endParaRPr sz="2400">
              <a:latin typeface="Calibri"/>
              <a:cs typeface="Calibri"/>
            </a:endParaRPr>
          </a:p>
          <a:p>
            <a:pPr marL="299720" indent="-287655">
              <a:lnSpc>
                <a:spcPct val="100000"/>
              </a:lnSpc>
              <a:buFont typeface="Arial"/>
              <a:buChar char="–"/>
              <a:tabLst>
                <a:tab pos="300355" algn="l"/>
              </a:tabLst>
            </a:pPr>
            <a:r>
              <a:rPr sz="2400" spc="-10" dirty="0">
                <a:latin typeface="Calibri"/>
                <a:cs typeface="Calibri"/>
              </a:rPr>
              <a:t>Proposal</a:t>
            </a:r>
            <a:r>
              <a:rPr sz="2400" spc="-20" dirty="0">
                <a:latin typeface="Calibri"/>
                <a:cs typeface="Calibri"/>
              </a:rPr>
              <a:t> for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an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SNA</a:t>
            </a:r>
            <a:r>
              <a:rPr sz="2400" spc="-15" dirty="0">
                <a:latin typeface="Calibri"/>
                <a:cs typeface="Calibri"/>
              </a:rPr>
              <a:t> satellite</a:t>
            </a:r>
            <a:r>
              <a:rPr sz="2400" spc="-10" dirty="0">
                <a:latin typeface="Calibri"/>
                <a:cs typeface="Calibri"/>
              </a:rPr>
              <a:t> account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25322" y="6075679"/>
            <a:ext cx="7574915" cy="452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34950" indent="-222885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235585" algn="l"/>
              </a:tabLst>
            </a:pPr>
            <a:r>
              <a:rPr sz="2800" dirty="0">
                <a:latin typeface="Calibri"/>
                <a:cs typeface="Calibri"/>
              </a:rPr>
              <a:t>April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2021: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OECD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update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paper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on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data</a:t>
            </a:r>
            <a:r>
              <a:rPr sz="2800" dirty="0">
                <a:latin typeface="Calibri"/>
                <a:cs typeface="Calibri"/>
              </a:rPr>
              <a:t> as an </a:t>
            </a:r>
            <a:r>
              <a:rPr sz="2800" spc="-5" dirty="0">
                <a:latin typeface="Calibri"/>
                <a:cs typeface="Calibri"/>
              </a:rPr>
              <a:t>asset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6324600" y="5029200"/>
            <a:ext cx="381000" cy="609600"/>
          </a:xfrm>
          <a:custGeom>
            <a:avLst/>
            <a:gdLst/>
            <a:ahLst/>
            <a:cxnLst/>
            <a:rect l="l" t="t" r="r" b="b"/>
            <a:pathLst>
              <a:path w="381000" h="609600">
                <a:moveTo>
                  <a:pt x="0" y="0"/>
                </a:moveTo>
                <a:lnTo>
                  <a:pt x="74449" y="2536"/>
                </a:lnTo>
                <a:lnTo>
                  <a:pt x="134969" y="9429"/>
                </a:lnTo>
                <a:lnTo>
                  <a:pt x="175629" y="19609"/>
                </a:lnTo>
                <a:lnTo>
                  <a:pt x="190500" y="273558"/>
                </a:lnTo>
                <a:lnTo>
                  <a:pt x="205478" y="285833"/>
                </a:lnTo>
                <a:lnTo>
                  <a:pt x="246316" y="295751"/>
                </a:lnTo>
                <a:lnTo>
                  <a:pt x="306871" y="302383"/>
                </a:lnTo>
                <a:lnTo>
                  <a:pt x="381000" y="304799"/>
                </a:lnTo>
                <a:lnTo>
                  <a:pt x="306871" y="307336"/>
                </a:lnTo>
                <a:lnTo>
                  <a:pt x="246316" y="314229"/>
                </a:lnTo>
                <a:lnTo>
                  <a:pt x="205478" y="324409"/>
                </a:lnTo>
                <a:lnTo>
                  <a:pt x="190500" y="336804"/>
                </a:lnTo>
                <a:lnTo>
                  <a:pt x="190500" y="578358"/>
                </a:lnTo>
                <a:lnTo>
                  <a:pt x="175629" y="590633"/>
                </a:lnTo>
                <a:lnTo>
                  <a:pt x="134969" y="600551"/>
                </a:lnTo>
                <a:lnTo>
                  <a:pt x="74449" y="607183"/>
                </a:lnTo>
                <a:lnTo>
                  <a:pt x="0" y="609600"/>
                </a:lnTo>
              </a:path>
            </a:pathLst>
          </a:custGeom>
          <a:ln w="952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6804152" y="4941061"/>
            <a:ext cx="236664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FF0000"/>
                </a:solidFill>
                <a:latin typeface="Calibri"/>
                <a:cs typeface="Calibri"/>
              </a:rPr>
              <a:t>No</a:t>
            </a:r>
            <a:r>
              <a:rPr sz="2400" spc="-4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0000"/>
                </a:solidFill>
                <a:latin typeface="Calibri"/>
                <a:cs typeface="Calibri"/>
              </a:rPr>
              <a:t>changes</a:t>
            </a:r>
            <a:r>
              <a:rPr sz="2400" spc="-3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400" spc="-15" dirty="0">
                <a:solidFill>
                  <a:srgbClr val="FF0000"/>
                </a:solidFill>
                <a:latin typeface="Calibri"/>
                <a:cs typeface="Calibri"/>
              </a:rPr>
              <a:t>to</a:t>
            </a:r>
            <a:r>
              <a:rPr sz="2400" spc="-4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0000"/>
                </a:solidFill>
                <a:latin typeface="Calibri"/>
                <a:cs typeface="Calibri"/>
              </a:rPr>
              <a:t>SNA </a:t>
            </a:r>
            <a:r>
              <a:rPr sz="2400" spc="-53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400" spc="-15" dirty="0">
                <a:solidFill>
                  <a:srgbClr val="FF0000"/>
                </a:solidFill>
                <a:latin typeface="Calibri"/>
                <a:cs typeface="Calibri"/>
              </a:rPr>
              <a:t>central</a:t>
            </a:r>
            <a:r>
              <a:rPr sz="2400" spc="-3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400" spc="-15" dirty="0">
                <a:solidFill>
                  <a:srgbClr val="FF0000"/>
                </a:solidFill>
                <a:latin typeface="Calibri"/>
                <a:cs typeface="Calibri"/>
              </a:rPr>
              <a:t>framework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2</a:t>
            </a:fld>
            <a:endParaRPr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767582" y="3139693"/>
            <a:ext cx="2379980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b="1" spc="-5" dirty="0">
                <a:latin typeface="Calibri"/>
                <a:cs typeface="Calibri"/>
              </a:rPr>
              <a:t>Thank</a:t>
            </a:r>
            <a:r>
              <a:rPr sz="4000" b="1" spc="-65" dirty="0">
                <a:latin typeface="Calibri"/>
                <a:cs typeface="Calibri"/>
              </a:rPr>
              <a:t> </a:t>
            </a:r>
            <a:r>
              <a:rPr sz="4000" b="1" spc="-15" dirty="0">
                <a:latin typeface="Calibri"/>
                <a:cs typeface="Calibri"/>
              </a:rPr>
              <a:t>you!</a:t>
            </a:r>
            <a:endParaRPr sz="4000">
              <a:latin typeface="Calibri"/>
              <a:cs typeface="Calibri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20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3068827" y="4365752"/>
            <a:ext cx="3774440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200" spc="-10" dirty="0">
                <a:latin typeface="Calibri"/>
                <a:cs typeface="Calibri"/>
                <a:hlinkClick r:id="rId2"/>
              </a:rPr>
              <a:t>dylan.rassier@bea.gov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731011"/>
            <a:ext cx="6706870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200" spc="-15" dirty="0">
                <a:solidFill>
                  <a:srgbClr val="9EA2A2"/>
                </a:solidFill>
              </a:rPr>
              <a:t>Intersection</a:t>
            </a:r>
            <a:r>
              <a:rPr sz="3200" spc="10" dirty="0">
                <a:solidFill>
                  <a:srgbClr val="9EA2A2"/>
                </a:solidFill>
              </a:rPr>
              <a:t> </a:t>
            </a:r>
            <a:r>
              <a:rPr sz="3200" spc="-5" dirty="0">
                <a:solidFill>
                  <a:srgbClr val="9EA2A2"/>
                </a:solidFill>
              </a:rPr>
              <a:t>of</a:t>
            </a:r>
            <a:r>
              <a:rPr sz="3200" spc="5" dirty="0">
                <a:solidFill>
                  <a:srgbClr val="9EA2A2"/>
                </a:solidFill>
              </a:rPr>
              <a:t> </a:t>
            </a:r>
            <a:r>
              <a:rPr sz="3200" spc="-10" dirty="0">
                <a:solidFill>
                  <a:srgbClr val="9EA2A2"/>
                </a:solidFill>
              </a:rPr>
              <a:t>“Free”</a:t>
            </a:r>
            <a:r>
              <a:rPr sz="3200" spc="-5" dirty="0">
                <a:solidFill>
                  <a:srgbClr val="9EA2A2"/>
                </a:solidFill>
              </a:rPr>
              <a:t> </a:t>
            </a:r>
            <a:r>
              <a:rPr sz="3200" spc="-15" dirty="0">
                <a:solidFill>
                  <a:srgbClr val="9EA2A2"/>
                </a:solidFill>
              </a:rPr>
              <a:t>Products</a:t>
            </a:r>
            <a:r>
              <a:rPr sz="3200" spc="20" dirty="0">
                <a:solidFill>
                  <a:srgbClr val="9EA2A2"/>
                </a:solidFill>
              </a:rPr>
              <a:t> </a:t>
            </a:r>
            <a:r>
              <a:rPr sz="3200" spc="-5" dirty="0">
                <a:solidFill>
                  <a:srgbClr val="9EA2A2"/>
                </a:solidFill>
              </a:rPr>
              <a:t>and</a:t>
            </a:r>
            <a:r>
              <a:rPr sz="3200" spc="20" dirty="0">
                <a:solidFill>
                  <a:srgbClr val="9EA2A2"/>
                </a:solidFill>
              </a:rPr>
              <a:t> </a:t>
            </a:r>
            <a:r>
              <a:rPr sz="3200" spc="-25" dirty="0">
                <a:solidFill>
                  <a:srgbClr val="9EA2A2"/>
                </a:solidFill>
              </a:rPr>
              <a:t>Data</a:t>
            </a:r>
            <a:endParaRPr sz="320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3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925322" y="1686560"/>
            <a:ext cx="8062595" cy="40557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34950" indent="-222885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235585" algn="l"/>
              </a:tabLst>
            </a:pPr>
            <a:r>
              <a:rPr sz="2800" spc="-10" dirty="0">
                <a:latin typeface="Calibri"/>
                <a:cs typeface="Calibri"/>
              </a:rPr>
              <a:t>Focus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on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digital</a:t>
            </a:r>
            <a:r>
              <a:rPr sz="2800" spc="-15" dirty="0">
                <a:latin typeface="Calibri"/>
                <a:cs typeface="Calibri"/>
              </a:rPr>
              <a:t> platforms</a:t>
            </a:r>
            <a:r>
              <a:rPr sz="2800" spc="-5" dirty="0">
                <a:latin typeface="Calibri"/>
                <a:cs typeface="Calibri"/>
              </a:rPr>
              <a:t> and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digital</a:t>
            </a:r>
            <a:r>
              <a:rPr sz="2800" spc="-1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apps</a:t>
            </a:r>
            <a:endParaRPr sz="2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Arial"/>
              <a:buChar char="•"/>
            </a:pPr>
            <a:endParaRPr sz="2750">
              <a:latin typeface="Calibri"/>
              <a:cs typeface="Calibri"/>
            </a:endParaRPr>
          </a:p>
          <a:p>
            <a:pPr marL="234950" indent="-222885">
              <a:lnSpc>
                <a:spcPct val="100000"/>
              </a:lnSpc>
              <a:buFont typeface="Arial"/>
              <a:buChar char="•"/>
              <a:tabLst>
                <a:tab pos="235585" algn="l"/>
              </a:tabLst>
            </a:pPr>
            <a:r>
              <a:rPr sz="2800" spc="-15" dirty="0">
                <a:latin typeface="Calibri"/>
                <a:cs typeface="Calibri"/>
              </a:rPr>
              <a:t>OECD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update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on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recording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and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measuring</a:t>
            </a:r>
            <a:r>
              <a:rPr sz="2800" spc="-1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data</a:t>
            </a:r>
            <a:endParaRPr sz="2800">
              <a:latin typeface="Calibri"/>
              <a:cs typeface="Calibri"/>
            </a:endParaRPr>
          </a:p>
          <a:p>
            <a:pPr marL="689610" lvl="1" indent="-287655">
              <a:lnSpc>
                <a:spcPct val="100000"/>
              </a:lnSpc>
              <a:spcBef>
                <a:spcPts val="20"/>
              </a:spcBef>
              <a:buFont typeface="Arial"/>
              <a:buChar char="–"/>
              <a:tabLst>
                <a:tab pos="690245" algn="l"/>
              </a:tabLst>
            </a:pPr>
            <a:r>
              <a:rPr sz="2400" spc="-15" dirty="0">
                <a:latin typeface="Calibri"/>
                <a:cs typeface="Calibri"/>
              </a:rPr>
              <a:t>Paper</a:t>
            </a:r>
            <a:r>
              <a:rPr sz="2400" spc="-10" dirty="0">
                <a:latin typeface="Calibri"/>
                <a:cs typeface="Calibri"/>
              </a:rPr>
              <a:t> by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van </a:t>
            </a:r>
            <a:r>
              <a:rPr sz="2400" spc="-5" dirty="0">
                <a:latin typeface="Calibri"/>
                <a:cs typeface="Calibri"/>
              </a:rPr>
              <a:t>de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35" dirty="0">
                <a:latin typeface="Calibri"/>
                <a:cs typeface="Calibri"/>
              </a:rPr>
              <a:t>Ven,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Zwijnenburg,</a:t>
            </a:r>
            <a:r>
              <a:rPr sz="2400" spc="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Mitchell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(2021)</a:t>
            </a:r>
            <a:endParaRPr sz="2400">
              <a:latin typeface="Calibri"/>
              <a:cs typeface="Calibri"/>
            </a:endParaRPr>
          </a:p>
          <a:p>
            <a:pPr marL="689610" marR="5080" lvl="1" indent="-287655">
              <a:lnSpc>
                <a:spcPct val="100000"/>
              </a:lnSpc>
              <a:buFont typeface="Arial"/>
              <a:buChar char="–"/>
              <a:tabLst>
                <a:tab pos="690245" algn="l"/>
              </a:tabLst>
            </a:pPr>
            <a:r>
              <a:rPr sz="2400" spc="-10" dirty="0">
                <a:latin typeface="Calibri"/>
                <a:cs typeface="Calibri"/>
              </a:rPr>
              <a:t>Distinguishes</a:t>
            </a:r>
            <a:r>
              <a:rPr sz="2400" spc="1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recording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and </a:t>
            </a:r>
            <a:r>
              <a:rPr sz="2400" spc="-10" dirty="0">
                <a:latin typeface="Calibri"/>
                <a:cs typeface="Calibri"/>
              </a:rPr>
              <a:t>processing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(R&amp;P)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costs from</a:t>
            </a:r>
            <a:r>
              <a:rPr sz="2400" dirty="0">
                <a:latin typeface="Calibri"/>
                <a:cs typeface="Calibri"/>
              </a:rPr>
              <a:t> OP </a:t>
            </a:r>
            <a:r>
              <a:rPr sz="2400" spc="-525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procurement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(OP‐P)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costs</a:t>
            </a:r>
            <a:endParaRPr sz="2400">
              <a:latin typeface="Calibri"/>
              <a:cs typeface="Calibri"/>
            </a:endParaRPr>
          </a:p>
          <a:p>
            <a:pPr marL="689610" lvl="1" indent="-287655">
              <a:lnSpc>
                <a:spcPct val="100000"/>
              </a:lnSpc>
              <a:buFont typeface="Arial"/>
              <a:buChar char="–"/>
              <a:tabLst>
                <a:tab pos="690245" algn="l"/>
              </a:tabLst>
            </a:pPr>
            <a:r>
              <a:rPr sz="2400" spc="-5" dirty="0">
                <a:latin typeface="Calibri"/>
                <a:cs typeface="Calibri"/>
              </a:rPr>
              <a:t>OP‐P</a:t>
            </a:r>
            <a:r>
              <a:rPr sz="2400" spc="-15" dirty="0">
                <a:latin typeface="Calibri"/>
                <a:cs typeface="Calibri"/>
              </a:rPr>
              <a:t> costs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may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be</a:t>
            </a:r>
            <a:r>
              <a:rPr sz="2400" dirty="0">
                <a:latin typeface="Calibri"/>
                <a:cs typeface="Calibri"/>
              </a:rPr>
              <a:t> either </a:t>
            </a:r>
            <a:r>
              <a:rPr sz="2400" spc="-10" dirty="0">
                <a:latin typeface="Calibri"/>
                <a:cs typeface="Calibri"/>
              </a:rPr>
              <a:t>produced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or </a:t>
            </a:r>
            <a:r>
              <a:rPr sz="2400" spc="-10" dirty="0">
                <a:latin typeface="Calibri"/>
                <a:cs typeface="Calibri"/>
              </a:rPr>
              <a:t>non‐produced</a:t>
            </a:r>
            <a:endParaRPr sz="2400">
              <a:latin typeface="Calibri"/>
              <a:cs typeface="Calibri"/>
            </a:endParaRPr>
          </a:p>
          <a:p>
            <a:pPr marL="689610" lvl="1" indent="-287655">
              <a:lnSpc>
                <a:spcPct val="100000"/>
              </a:lnSpc>
              <a:buFont typeface="Arial"/>
              <a:buChar char="–"/>
              <a:tabLst>
                <a:tab pos="690245" algn="l"/>
              </a:tabLst>
            </a:pPr>
            <a:r>
              <a:rPr sz="2400" spc="-5" dirty="0">
                <a:latin typeface="Calibri"/>
                <a:cs typeface="Calibri"/>
              </a:rPr>
              <a:t>Access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to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OPs</a:t>
            </a:r>
            <a:endParaRPr sz="2400">
              <a:latin typeface="Calibri"/>
              <a:cs typeface="Calibri"/>
            </a:endParaRPr>
          </a:p>
          <a:p>
            <a:pPr marL="1146810" lvl="2" indent="-229235">
              <a:lnSpc>
                <a:spcPct val="100000"/>
              </a:lnSpc>
              <a:spcBef>
                <a:spcPts val="30"/>
              </a:spcBef>
              <a:buFont typeface="Arial"/>
              <a:buChar char="•"/>
              <a:tabLst>
                <a:tab pos="1146810" algn="l"/>
                <a:tab pos="1147445" algn="l"/>
              </a:tabLst>
            </a:pPr>
            <a:r>
              <a:rPr sz="2000" spc="-10" dirty="0">
                <a:latin typeface="Calibri"/>
                <a:cs typeface="Calibri"/>
              </a:rPr>
              <a:t>Exchanged </a:t>
            </a:r>
            <a:r>
              <a:rPr sz="2000" spc="-20" dirty="0">
                <a:latin typeface="Calibri"/>
                <a:cs typeface="Calibri"/>
              </a:rPr>
              <a:t>for</a:t>
            </a:r>
            <a:r>
              <a:rPr sz="2000" spc="-10" dirty="0">
                <a:latin typeface="Calibri"/>
                <a:cs typeface="Calibri"/>
              </a:rPr>
              <a:t> “free”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services</a:t>
            </a:r>
            <a:endParaRPr sz="2000">
              <a:latin typeface="Calibri"/>
              <a:cs typeface="Calibri"/>
            </a:endParaRPr>
          </a:p>
          <a:p>
            <a:pPr marL="1146810" lvl="2" indent="-229235">
              <a:lnSpc>
                <a:spcPct val="100000"/>
              </a:lnSpc>
              <a:buFont typeface="Arial"/>
              <a:buChar char="•"/>
              <a:tabLst>
                <a:tab pos="1146810" algn="l"/>
                <a:tab pos="1147445" algn="l"/>
              </a:tabLst>
            </a:pPr>
            <a:r>
              <a:rPr sz="2000" spc="-10" dirty="0">
                <a:latin typeface="Calibri"/>
                <a:cs typeface="Calibri"/>
              </a:rPr>
              <a:t>Exchanged </a:t>
            </a:r>
            <a:r>
              <a:rPr sz="2000" spc="-20" dirty="0">
                <a:latin typeface="Calibri"/>
                <a:cs typeface="Calibri"/>
              </a:rPr>
              <a:t>for</a:t>
            </a:r>
            <a:r>
              <a:rPr sz="2000" spc="-10" dirty="0">
                <a:latin typeface="Calibri"/>
                <a:cs typeface="Calibri"/>
              </a:rPr>
              <a:t> explicit</a:t>
            </a:r>
            <a:r>
              <a:rPr sz="2000" spc="2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payment</a:t>
            </a:r>
            <a:endParaRPr sz="2000">
              <a:latin typeface="Calibri"/>
              <a:cs typeface="Calibri"/>
            </a:endParaRPr>
          </a:p>
          <a:p>
            <a:pPr marL="1146810" lvl="2" indent="-229235">
              <a:lnSpc>
                <a:spcPct val="100000"/>
              </a:lnSpc>
              <a:buFont typeface="Arial"/>
              <a:buChar char="•"/>
              <a:tabLst>
                <a:tab pos="1146810" algn="l"/>
                <a:tab pos="1147445" algn="l"/>
              </a:tabLst>
            </a:pPr>
            <a:r>
              <a:rPr sz="2000" spc="-10" dirty="0">
                <a:latin typeface="Calibri"/>
                <a:cs typeface="Calibri"/>
              </a:rPr>
              <a:t>By‐product</a:t>
            </a:r>
            <a:r>
              <a:rPr sz="2000" spc="-5" dirty="0">
                <a:latin typeface="Calibri"/>
                <a:cs typeface="Calibri"/>
              </a:rPr>
              <a:t> of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production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731011"/>
            <a:ext cx="6939280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200" spc="-5" dirty="0">
                <a:solidFill>
                  <a:srgbClr val="9EA2A2"/>
                </a:solidFill>
              </a:rPr>
              <a:t>Guidance</a:t>
            </a:r>
            <a:r>
              <a:rPr sz="3200" spc="20" dirty="0">
                <a:solidFill>
                  <a:srgbClr val="9EA2A2"/>
                </a:solidFill>
              </a:rPr>
              <a:t> </a:t>
            </a:r>
            <a:r>
              <a:rPr sz="3200" spc="-10" dirty="0">
                <a:solidFill>
                  <a:srgbClr val="9EA2A2"/>
                </a:solidFill>
              </a:rPr>
              <a:t>Note </a:t>
            </a:r>
            <a:r>
              <a:rPr sz="3200" spc="-5" dirty="0">
                <a:solidFill>
                  <a:srgbClr val="9EA2A2"/>
                </a:solidFill>
              </a:rPr>
              <a:t>on</a:t>
            </a:r>
            <a:r>
              <a:rPr sz="3200" dirty="0">
                <a:solidFill>
                  <a:srgbClr val="9EA2A2"/>
                </a:solidFill>
              </a:rPr>
              <a:t> </a:t>
            </a:r>
            <a:r>
              <a:rPr sz="3200" spc="-15" dirty="0">
                <a:solidFill>
                  <a:srgbClr val="9EA2A2"/>
                </a:solidFill>
              </a:rPr>
              <a:t>Current</a:t>
            </a:r>
            <a:r>
              <a:rPr sz="3200" spc="10" dirty="0">
                <a:solidFill>
                  <a:srgbClr val="9EA2A2"/>
                </a:solidFill>
              </a:rPr>
              <a:t> </a:t>
            </a:r>
            <a:r>
              <a:rPr sz="3200" spc="-5" dirty="0">
                <a:solidFill>
                  <a:srgbClr val="9EA2A2"/>
                </a:solidFill>
              </a:rPr>
              <a:t>SNA</a:t>
            </a:r>
            <a:r>
              <a:rPr sz="3200" dirty="0">
                <a:solidFill>
                  <a:srgbClr val="9EA2A2"/>
                </a:solidFill>
              </a:rPr>
              <a:t> </a:t>
            </a:r>
            <a:r>
              <a:rPr sz="3200" spc="-40" dirty="0">
                <a:solidFill>
                  <a:srgbClr val="9EA2A2"/>
                </a:solidFill>
              </a:rPr>
              <a:t>Treatment</a:t>
            </a:r>
            <a:endParaRPr sz="320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4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925322" y="1686560"/>
            <a:ext cx="7966709" cy="4902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34950" indent="-222885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235585" algn="l"/>
              </a:tabLst>
            </a:pPr>
            <a:r>
              <a:rPr sz="2800" spc="-20" dirty="0">
                <a:latin typeface="Calibri"/>
                <a:cs typeface="Calibri"/>
              </a:rPr>
              <a:t>Draft</a:t>
            </a:r>
            <a:r>
              <a:rPr sz="2800" spc="-10" dirty="0">
                <a:latin typeface="Calibri"/>
                <a:cs typeface="Calibri"/>
              </a:rPr>
              <a:t> by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Reinsdorf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and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Ribarsky </a:t>
            </a:r>
            <a:r>
              <a:rPr sz="2800" dirty="0">
                <a:latin typeface="Calibri"/>
                <a:cs typeface="Calibri"/>
              </a:rPr>
              <a:t>(2021)</a:t>
            </a:r>
            <a:endParaRPr sz="2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Arial"/>
              <a:buChar char="•"/>
            </a:pPr>
            <a:endParaRPr sz="2750">
              <a:latin typeface="Calibri"/>
              <a:cs typeface="Calibri"/>
            </a:endParaRPr>
          </a:p>
          <a:p>
            <a:pPr marL="234950" marR="5080" indent="-222885">
              <a:lnSpc>
                <a:spcPct val="100000"/>
              </a:lnSpc>
              <a:buFont typeface="Arial"/>
              <a:buChar char="•"/>
              <a:tabLst>
                <a:tab pos="235585" algn="l"/>
              </a:tabLst>
            </a:pPr>
            <a:r>
              <a:rPr sz="2800" spc="-10" dirty="0">
                <a:latin typeface="Calibri"/>
                <a:cs typeface="Calibri"/>
              </a:rPr>
              <a:t>Digital</a:t>
            </a:r>
            <a:r>
              <a:rPr sz="2800" spc="-15" dirty="0">
                <a:latin typeface="Calibri"/>
                <a:cs typeface="Calibri"/>
              </a:rPr>
              <a:t> platforms </a:t>
            </a:r>
            <a:r>
              <a:rPr sz="2800" spc="-5" dirty="0">
                <a:latin typeface="Calibri"/>
                <a:cs typeface="Calibri"/>
              </a:rPr>
              <a:t>supply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“free”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products</a:t>
            </a:r>
            <a:r>
              <a:rPr sz="2800" spc="3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that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facilitate </a:t>
            </a:r>
            <a:r>
              <a:rPr sz="2800" spc="-62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the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interaction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of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two</a:t>
            </a:r>
            <a:r>
              <a:rPr sz="2800" spc="-5" dirty="0">
                <a:latin typeface="Calibri"/>
                <a:cs typeface="Calibri"/>
              </a:rPr>
              <a:t> or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more</a:t>
            </a:r>
            <a:r>
              <a:rPr sz="2800" spc="-2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parties</a:t>
            </a:r>
            <a:endParaRPr sz="2800">
              <a:latin typeface="Calibri"/>
              <a:cs typeface="Calibri"/>
            </a:endParaRPr>
          </a:p>
          <a:p>
            <a:pPr marL="689610" lvl="1" indent="-287655">
              <a:lnSpc>
                <a:spcPct val="100000"/>
              </a:lnSpc>
              <a:spcBef>
                <a:spcPts val="20"/>
              </a:spcBef>
              <a:buFont typeface="Arial"/>
              <a:buChar char="–"/>
              <a:tabLst>
                <a:tab pos="690245" algn="l"/>
              </a:tabLst>
            </a:pPr>
            <a:r>
              <a:rPr sz="2400" spc="-15" dirty="0">
                <a:latin typeface="Calibri"/>
                <a:cs typeface="Calibri"/>
              </a:rPr>
              <a:t>Subsidized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side </a:t>
            </a:r>
            <a:r>
              <a:rPr sz="2400" dirty="0">
                <a:latin typeface="Calibri"/>
                <a:cs typeface="Calibri"/>
              </a:rPr>
              <a:t>(e.g.,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households)</a:t>
            </a:r>
            <a:endParaRPr sz="2400">
              <a:latin typeface="Calibri"/>
              <a:cs typeface="Calibri"/>
            </a:endParaRPr>
          </a:p>
          <a:p>
            <a:pPr marL="689610" lvl="1" indent="-287655">
              <a:lnSpc>
                <a:spcPct val="100000"/>
              </a:lnSpc>
              <a:buFont typeface="Arial"/>
              <a:buChar char="–"/>
              <a:tabLst>
                <a:tab pos="690245" algn="l"/>
              </a:tabLst>
            </a:pPr>
            <a:r>
              <a:rPr sz="2400" spc="-5" dirty="0">
                <a:latin typeface="Calibri"/>
                <a:cs typeface="Calibri"/>
              </a:rPr>
              <a:t>Funder side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(e.g.,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advertisers)</a:t>
            </a:r>
            <a:endParaRPr sz="2400">
              <a:latin typeface="Calibri"/>
              <a:cs typeface="Calibri"/>
            </a:endParaRPr>
          </a:p>
          <a:p>
            <a:pPr lvl="1">
              <a:lnSpc>
                <a:spcPct val="100000"/>
              </a:lnSpc>
              <a:spcBef>
                <a:spcPts val="40"/>
              </a:spcBef>
              <a:buFont typeface="Arial"/>
              <a:buChar char="–"/>
            </a:pPr>
            <a:endParaRPr sz="2700">
              <a:latin typeface="Calibri"/>
              <a:cs typeface="Calibri"/>
            </a:endParaRPr>
          </a:p>
          <a:p>
            <a:pPr marL="234950" indent="-222885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235585" algn="l"/>
              </a:tabLst>
            </a:pPr>
            <a:r>
              <a:rPr sz="2800" spc="-5" dirty="0">
                <a:latin typeface="Calibri"/>
                <a:cs typeface="Calibri"/>
              </a:rPr>
              <a:t>Funder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pays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markup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to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cover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cost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of </a:t>
            </a:r>
            <a:r>
              <a:rPr sz="2800" spc="-10" dirty="0">
                <a:latin typeface="Calibri"/>
                <a:cs typeface="Calibri"/>
              </a:rPr>
              <a:t>“free”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products</a:t>
            </a:r>
            <a:endParaRPr sz="2800">
              <a:latin typeface="Calibri"/>
              <a:cs typeface="Calibri"/>
            </a:endParaRPr>
          </a:p>
          <a:p>
            <a:pPr marL="689610" lvl="1" indent="-287655">
              <a:lnSpc>
                <a:spcPct val="100000"/>
              </a:lnSpc>
              <a:spcBef>
                <a:spcPts val="20"/>
              </a:spcBef>
              <a:buFont typeface="Arial"/>
              <a:buChar char="–"/>
              <a:tabLst>
                <a:tab pos="690245" algn="l"/>
              </a:tabLst>
            </a:pPr>
            <a:r>
              <a:rPr sz="2400" spc="-5" dirty="0">
                <a:latin typeface="Calibri"/>
                <a:cs typeface="Calibri"/>
              </a:rPr>
              <a:t>Funder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side </a:t>
            </a:r>
            <a:r>
              <a:rPr sz="2400" spc="-20" dirty="0">
                <a:latin typeface="Calibri"/>
                <a:cs typeface="Calibri"/>
              </a:rPr>
              <a:t>recovers</a:t>
            </a:r>
            <a:r>
              <a:rPr sz="2400" spc="-5" dirty="0">
                <a:latin typeface="Calibri"/>
                <a:cs typeface="Calibri"/>
              </a:rPr>
              <a:t> the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cost </a:t>
            </a:r>
            <a:r>
              <a:rPr sz="2400" dirty="0">
                <a:latin typeface="Calibri"/>
                <a:cs typeface="Calibri"/>
              </a:rPr>
              <a:t>in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its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sales</a:t>
            </a:r>
            <a:endParaRPr sz="2400">
              <a:latin typeface="Calibri"/>
              <a:cs typeface="Calibri"/>
            </a:endParaRPr>
          </a:p>
          <a:p>
            <a:pPr marL="689610" lvl="1" indent="-287655">
              <a:lnSpc>
                <a:spcPct val="100000"/>
              </a:lnSpc>
              <a:buFont typeface="Arial"/>
              <a:buChar char="–"/>
              <a:tabLst>
                <a:tab pos="690245" algn="l"/>
              </a:tabLst>
            </a:pPr>
            <a:r>
              <a:rPr sz="2400" spc="-15" dirty="0">
                <a:latin typeface="Calibri"/>
                <a:cs typeface="Calibri"/>
              </a:rPr>
              <a:t>Subsidized</a:t>
            </a:r>
            <a:r>
              <a:rPr sz="2400" spc="1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side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indirectly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pays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for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use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of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“free”</a:t>
            </a:r>
            <a:r>
              <a:rPr sz="2400" spc="1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products</a:t>
            </a:r>
            <a:endParaRPr sz="2400">
              <a:latin typeface="Calibri"/>
              <a:cs typeface="Calibri"/>
            </a:endParaRPr>
          </a:p>
          <a:p>
            <a:pPr lvl="1">
              <a:lnSpc>
                <a:spcPct val="100000"/>
              </a:lnSpc>
              <a:spcBef>
                <a:spcPts val="40"/>
              </a:spcBef>
              <a:buFont typeface="Arial"/>
              <a:buChar char="–"/>
            </a:pPr>
            <a:endParaRPr sz="2700">
              <a:latin typeface="Calibri"/>
              <a:cs typeface="Calibri"/>
            </a:endParaRPr>
          </a:p>
          <a:p>
            <a:pPr marL="234950" indent="-222885">
              <a:lnSpc>
                <a:spcPct val="100000"/>
              </a:lnSpc>
              <a:buFont typeface="Arial"/>
              <a:buChar char="•"/>
              <a:tabLst>
                <a:tab pos="235585" algn="l"/>
              </a:tabLst>
            </a:pPr>
            <a:r>
              <a:rPr sz="2800" spc="-15" dirty="0">
                <a:latin typeface="Calibri"/>
                <a:cs typeface="Calibri"/>
              </a:rPr>
              <a:t>Consistent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treatment </a:t>
            </a:r>
            <a:r>
              <a:rPr sz="2800" spc="-25" dirty="0">
                <a:latin typeface="Calibri"/>
                <a:cs typeface="Calibri"/>
              </a:rPr>
              <a:t>for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all</a:t>
            </a:r>
            <a:r>
              <a:rPr sz="2800" spc="-1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bundled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products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731011"/>
            <a:ext cx="4667250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200" spc="-15" dirty="0">
                <a:solidFill>
                  <a:srgbClr val="9EA2A2"/>
                </a:solidFill>
              </a:rPr>
              <a:t>Current</a:t>
            </a:r>
            <a:r>
              <a:rPr sz="3200" spc="5" dirty="0">
                <a:solidFill>
                  <a:srgbClr val="9EA2A2"/>
                </a:solidFill>
              </a:rPr>
              <a:t> </a:t>
            </a:r>
            <a:r>
              <a:rPr sz="3200" spc="-35" dirty="0">
                <a:solidFill>
                  <a:srgbClr val="9EA2A2"/>
                </a:solidFill>
              </a:rPr>
              <a:t>Treatment:</a:t>
            </a:r>
            <a:r>
              <a:rPr sz="3200" spc="15" dirty="0">
                <a:solidFill>
                  <a:srgbClr val="9EA2A2"/>
                </a:solidFill>
              </a:rPr>
              <a:t> </a:t>
            </a:r>
            <a:r>
              <a:rPr sz="3200" spc="-10" dirty="0">
                <a:solidFill>
                  <a:srgbClr val="9EA2A2"/>
                </a:solidFill>
              </a:rPr>
              <a:t>Baseline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6692148" y="1986442"/>
            <a:ext cx="309880" cy="1968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spc="30" dirty="0">
                <a:latin typeface="Times New Roman"/>
                <a:cs typeface="Times New Roman"/>
              </a:rPr>
              <a:t>U</a:t>
            </a:r>
            <a:r>
              <a:rPr sz="1100" spc="15" dirty="0">
                <a:latin typeface="Times New Roman"/>
                <a:cs typeface="Times New Roman"/>
              </a:rPr>
              <a:t>s</a:t>
            </a:r>
            <a:r>
              <a:rPr sz="1100" spc="30" dirty="0">
                <a:latin typeface="Times New Roman"/>
                <a:cs typeface="Times New Roman"/>
              </a:rPr>
              <a:t>e</a:t>
            </a:r>
            <a:r>
              <a:rPr sz="1100" spc="5" dirty="0">
                <a:latin typeface="Times New Roman"/>
                <a:cs typeface="Times New Roman"/>
              </a:rPr>
              <a:t>s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235400" y="1986442"/>
            <a:ext cx="614680" cy="1968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spc="10" dirty="0">
                <a:latin typeface="Times New Roman"/>
                <a:cs typeface="Times New Roman"/>
              </a:rPr>
              <a:t>R</a:t>
            </a:r>
            <a:r>
              <a:rPr sz="1100" spc="30" dirty="0">
                <a:latin typeface="Times New Roman"/>
                <a:cs typeface="Times New Roman"/>
              </a:rPr>
              <a:t>e</a:t>
            </a:r>
            <a:r>
              <a:rPr sz="1100" spc="15" dirty="0">
                <a:latin typeface="Times New Roman"/>
                <a:cs typeface="Times New Roman"/>
              </a:rPr>
              <a:t>s</a:t>
            </a:r>
            <a:r>
              <a:rPr sz="1100" spc="-25" dirty="0">
                <a:latin typeface="Times New Roman"/>
                <a:cs typeface="Times New Roman"/>
              </a:rPr>
              <a:t>o</a:t>
            </a:r>
            <a:r>
              <a:rPr sz="1100" spc="-35" dirty="0">
                <a:latin typeface="Times New Roman"/>
                <a:cs typeface="Times New Roman"/>
              </a:rPr>
              <a:t>u</a:t>
            </a:r>
            <a:r>
              <a:rPr sz="1100" spc="5" dirty="0">
                <a:latin typeface="Times New Roman"/>
                <a:cs typeface="Times New Roman"/>
              </a:rPr>
              <a:t>r</a:t>
            </a:r>
            <a:r>
              <a:rPr sz="1100" spc="30" dirty="0">
                <a:latin typeface="Times New Roman"/>
                <a:cs typeface="Times New Roman"/>
              </a:rPr>
              <a:t>c</a:t>
            </a:r>
            <a:r>
              <a:rPr sz="1100" spc="35" dirty="0">
                <a:latin typeface="Times New Roman"/>
                <a:cs typeface="Times New Roman"/>
              </a:rPr>
              <a:t>e</a:t>
            </a:r>
            <a:r>
              <a:rPr sz="1100" spc="5" dirty="0">
                <a:latin typeface="Times New Roman"/>
                <a:cs typeface="Times New Roman"/>
              </a:rPr>
              <a:t>s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625596" y="2176947"/>
            <a:ext cx="230504" cy="1968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spc="-25" dirty="0">
                <a:latin typeface="Times New Roman"/>
                <a:cs typeface="Times New Roman"/>
              </a:rPr>
              <a:t>3</a:t>
            </a:r>
            <a:r>
              <a:rPr sz="1100" spc="-35" dirty="0">
                <a:latin typeface="Times New Roman"/>
                <a:cs typeface="Times New Roman"/>
              </a:rPr>
              <a:t>0</a:t>
            </a:r>
            <a:r>
              <a:rPr sz="1100" spc="10" dirty="0">
                <a:latin typeface="Times New Roman"/>
                <a:cs typeface="Times New Roman"/>
              </a:rPr>
              <a:t>0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625591" y="2938967"/>
            <a:ext cx="230504" cy="1968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spc="-25" dirty="0">
                <a:solidFill>
                  <a:srgbClr val="7F7F7F"/>
                </a:solidFill>
                <a:latin typeface="Times New Roman"/>
                <a:cs typeface="Times New Roman"/>
              </a:rPr>
              <a:t>3</a:t>
            </a:r>
            <a:r>
              <a:rPr sz="1100" spc="-35" dirty="0">
                <a:solidFill>
                  <a:srgbClr val="7F7F7F"/>
                </a:solidFill>
                <a:latin typeface="Times New Roman"/>
                <a:cs typeface="Times New Roman"/>
              </a:rPr>
              <a:t>0</a:t>
            </a:r>
            <a:r>
              <a:rPr sz="1100" spc="10" dirty="0">
                <a:solidFill>
                  <a:srgbClr val="7F7F7F"/>
                </a:solidFill>
                <a:latin typeface="Times New Roman"/>
                <a:cs typeface="Times New Roman"/>
              </a:rPr>
              <a:t>0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920736" y="3110375"/>
            <a:ext cx="230504" cy="407034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sz="1100" spc="-25" dirty="0">
                <a:latin typeface="Times New Roman"/>
                <a:cs typeface="Times New Roman"/>
              </a:rPr>
              <a:t>2</a:t>
            </a:r>
            <a:r>
              <a:rPr sz="1100" spc="-35" dirty="0">
                <a:latin typeface="Times New Roman"/>
                <a:cs typeface="Times New Roman"/>
              </a:rPr>
              <a:t>7</a:t>
            </a:r>
            <a:r>
              <a:rPr sz="1100" spc="10" dirty="0">
                <a:latin typeface="Times New Roman"/>
                <a:cs typeface="Times New Roman"/>
              </a:rPr>
              <a:t>5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sz="1100" spc="-25" dirty="0">
                <a:solidFill>
                  <a:srgbClr val="7F7F7F"/>
                </a:solidFill>
                <a:latin typeface="Times New Roman"/>
                <a:cs typeface="Times New Roman"/>
              </a:rPr>
              <a:t>2</a:t>
            </a:r>
            <a:r>
              <a:rPr sz="1100" spc="-35" dirty="0">
                <a:solidFill>
                  <a:srgbClr val="7F7F7F"/>
                </a:solidFill>
                <a:latin typeface="Times New Roman"/>
                <a:cs typeface="Times New Roman"/>
              </a:rPr>
              <a:t>7</a:t>
            </a:r>
            <a:r>
              <a:rPr sz="1100" spc="10" dirty="0">
                <a:solidFill>
                  <a:srgbClr val="7F7F7F"/>
                </a:solidFill>
                <a:latin typeface="Times New Roman"/>
                <a:cs typeface="Times New Roman"/>
              </a:rPr>
              <a:t>5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454150" y="2157850"/>
            <a:ext cx="1577975" cy="1550035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sz="1100" spc="-20" dirty="0">
                <a:latin typeface="Times New Roman"/>
                <a:cs typeface="Times New Roman"/>
              </a:rPr>
              <a:t>Output</a:t>
            </a:r>
            <a:endParaRPr sz="1100">
              <a:latin typeface="Times New Roman"/>
              <a:cs typeface="Times New Roman"/>
            </a:endParaRPr>
          </a:p>
          <a:p>
            <a:pPr marL="97790" marR="5080">
              <a:lnSpc>
                <a:spcPct val="113599"/>
              </a:lnSpc>
            </a:pPr>
            <a:r>
              <a:rPr sz="1100" spc="-10" dirty="0">
                <a:latin typeface="Times New Roman"/>
                <a:cs typeface="Times New Roman"/>
              </a:rPr>
              <a:t>Predictive</a:t>
            </a:r>
            <a:r>
              <a:rPr sz="1100" spc="40" dirty="0">
                <a:latin typeface="Times New Roman"/>
                <a:cs typeface="Times New Roman"/>
              </a:rPr>
              <a:t> </a:t>
            </a:r>
            <a:r>
              <a:rPr sz="1100" spc="20" dirty="0">
                <a:latin typeface="Times New Roman"/>
                <a:cs typeface="Times New Roman"/>
              </a:rPr>
              <a:t>ad</a:t>
            </a:r>
            <a:r>
              <a:rPr sz="1100" spc="-1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services </a:t>
            </a:r>
            <a:r>
              <a:rPr sz="1100" spc="5" dirty="0">
                <a:latin typeface="Times New Roman"/>
                <a:cs typeface="Times New Roman"/>
              </a:rPr>
              <a:t> Software </a:t>
            </a:r>
            <a:r>
              <a:rPr sz="1100" spc="-10" dirty="0">
                <a:latin typeface="Times New Roman"/>
                <a:cs typeface="Times New Roman"/>
              </a:rPr>
              <a:t>(platform </a:t>
            </a:r>
            <a:r>
              <a:rPr sz="1100" spc="15" dirty="0">
                <a:latin typeface="Times New Roman"/>
                <a:cs typeface="Times New Roman"/>
              </a:rPr>
              <a:t>asset) </a:t>
            </a:r>
            <a:r>
              <a:rPr sz="1100" spc="-260" dirty="0">
                <a:latin typeface="Times New Roman"/>
                <a:cs typeface="Times New Roman"/>
              </a:rPr>
              <a:t> </a:t>
            </a:r>
            <a:r>
              <a:rPr sz="1100" spc="5" dirty="0">
                <a:latin typeface="Times New Roman"/>
                <a:cs typeface="Times New Roman"/>
              </a:rPr>
              <a:t>Software</a:t>
            </a:r>
            <a:r>
              <a:rPr sz="1100" spc="20" dirty="0">
                <a:latin typeface="Times New Roman"/>
                <a:cs typeface="Times New Roman"/>
              </a:rPr>
              <a:t> </a:t>
            </a:r>
            <a:r>
              <a:rPr sz="1100" spc="5" dirty="0">
                <a:latin typeface="Times New Roman"/>
                <a:cs typeface="Times New Roman"/>
              </a:rPr>
              <a:t>(database</a:t>
            </a:r>
            <a:r>
              <a:rPr sz="1100" spc="25" dirty="0">
                <a:latin typeface="Times New Roman"/>
                <a:cs typeface="Times New Roman"/>
              </a:rPr>
              <a:t> </a:t>
            </a:r>
            <a:r>
              <a:rPr sz="1100" spc="15" dirty="0">
                <a:latin typeface="Times New Roman"/>
                <a:cs typeface="Times New Roman"/>
              </a:rPr>
              <a:t>asset) </a:t>
            </a:r>
            <a:r>
              <a:rPr sz="1100" spc="-26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Advertised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Times New Roman"/>
                <a:cs typeface="Times New Roman"/>
              </a:rPr>
              <a:t>product</a:t>
            </a:r>
            <a:endParaRPr sz="1100">
              <a:latin typeface="Times New Roman"/>
              <a:cs typeface="Times New Roman"/>
            </a:endParaRPr>
          </a:p>
          <a:p>
            <a:pPr marL="97790" marR="114300" indent="-85725">
              <a:lnSpc>
                <a:spcPct val="113599"/>
              </a:lnSpc>
            </a:pPr>
            <a:r>
              <a:rPr sz="1100" spc="-10" dirty="0">
                <a:latin typeface="Times New Roman"/>
                <a:cs typeface="Times New Roman"/>
              </a:rPr>
              <a:t>Intermediate</a:t>
            </a:r>
            <a:r>
              <a:rPr sz="1100" spc="35" dirty="0">
                <a:latin typeface="Times New Roman"/>
                <a:cs typeface="Times New Roman"/>
              </a:rPr>
              <a:t> </a:t>
            </a:r>
            <a:r>
              <a:rPr sz="1100" spc="-20" dirty="0">
                <a:latin typeface="Times New Roman"/>
                <a:cs typeface="Times New Roman"/>
              </a:rPr>
              <a:t>consumption </a:t>
            </a:r>
            <a:r>
              <a:rPr sz="1100" spc="-260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Times New Roman"/>
                <a:cs typeface="Times New Roman"/>
              </a:rPr>
              <a:t>Predictive</a:t>
            </a:r>
            <a:r>
              <a:rPr sz="1100" spc="35" dirty="0">
                <a:latin typeface="Times New Roman"/>
                <a:cs typeface="Times New Roman"/>
              </a:rPr>
              <a:t> </a:t>
            </a:r>
            <a:r>
              <a:rPr sz="1100" spc="20" dirty="0">
                <a:latin typeface="Times New Roman"/>
                <a:cs typeface="Times New Roman"/>
              </a:rPr>
              <a:t>ad</a:t>
            </a:r>
            <a:r>
              <a:rPr sz="1100" spc="-1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services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sz="1100" dirty="0">
                <a:latin typeface="Times New Roman"/>
                <a:cs typeface="Times New Roman"/>
              </a:rPr>
              <a:t>Value-added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438144" y="1776983"/>
            <a:ext cx="1190625" cy="28575"/>
          </a:xfrm>
          <a:custGeom>
            <a:avLst/>
            <a:gdLst/>
            <a:ahLst/>
            <a:cxnLst/>
            <a:rect l="l" t="t" r="r" b="b"/>
            <a:pathLst>
              <a:path w="1190625" h="28575">
                <a:moveTo>
                  <a:pt x="1190244" y="28193"/>
                </a:moveTo>
                <a:lnTo>
                  <a:pt x="1190244" y="0"/>
                </a:lnTo>
                <a:lnTo>
                  <a:pt x="0" y="0"/>
                </a:lnTo>
                <a:lnTo>
                  <a:pt x="0" y="28193"/>
                </a:lnTo>
                <a:lnTo>
                  <a:pt x="1190244" y="28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057394" y="1776983"/>
            <a:ext cx="1190625" cy="28575"/>
          </a:xfrm>
          <a:custGeom>
            <a:avLst/>
            <a:gdLst/>
            <a:ahLst/>
            <a:cxnLst/>
            <a:rect l="l" t="t" r="r" b="b"/>
            <a:pathLst>
              <a:path w="1190625" h="28575">
                <a:moveTo>
                  <a:pt x="1190244" y="28193"/>
                </a:moveTo>
                <a:lnTo>
                  <a:pt x="1190244" y="0"/>
                </a:lnTo>
                <a:lnTo>
                  <a:pt x="0" y="0"/>
                </a:lnTo>
                <a:lnTo>
                  <a:pt x="0" y="28193"/>
                </a:lnTo>
                <a:lnTo>
                  <a:pt x="1190244" y="28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676643" y="1776983"/>
            <a:ext cx="1190625" cy="28575"/>
          </a:xfrm>
          <a:custGeom>
            <a:avLst/>
            <a:gdLst/>
            <a:ahLst/>
            <a:cxnLst/>
            <a:rect l="l" t="t" r="r" b="b"/>
            <a:pathLst>
              <a:path w="1190625" h="28575">
                <a:moveTo>
                  <a:pt x="1190244" y="28193"/>
                </a:moveTo>
                <a:lnTo>
                  <a:pt x="1190244" y="0"/>
                </a:lnTo>
                <a:lnTo>
                  <a:pt x="0" y="0"/>
                </a:lnTo>
                <a:lnTo>
                  <a:pt x="0" y="28193"/>
                </a:lnTo>
                <a:lnTo>
                  <a:pt x="1190244" y="28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2" name="object 12"/>
          <p:cNvGrpSpPr/>
          <p:nvPr/>
        </p:nvGrpSpPr>
        <p:grpSpPr>
          <a:xfrm>
            <a:off x="1437513" y="2176272"/>
            <a:ext cx="10795" cy="1534160"/>
            <a:chOff x="1437513" y="2176272"/>
            <a:chExt cx="10795" cy="1534160"/>
          </a:xfrm>
        </p:grpSpPr>
        <p:sp>
          <p:nvSpPr>
            <p:cNvPr id="13" name="object 13"/>
            <p:cNvSpPr/>
            <p:nvPr/>
          </p:nvSpPr>
          <p:spPr>
            <a:xfrm>
              <a:off x="1437894" y="2176272"/>
              <a:ext cx="0" cy="1533525"/>
            </a:xfrm>
            <a:custGeom>
              <a:avLst/>
              <a:gdLst/>
              <a:ahLst/>
              <a:cxnLst/>
              <a:rect l="l" t="t" r="r" b="b"/>
              <a:pathLst>
                <a:path h="1533525">
                  <a:moveTo>
                    <a:pt x="0" y="0"/>
                  </a:moveTo>
                  <a:lnTo>
                    <a:pt x="0" y="1533144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437894" y="2177034"/>
              <a:ext cx="10160" cy="1533525"/>
            </a:xfrm>
            <a:custGeom>
              <a:avLst/>
              <a:gdLst/>
              <a:ahLst/>
              <a:cxnLst/>
              <a:rect l="l" t="t" r="r" b="b"/>
              <a:pathLst>
                <a:path w="10159" h="1533525">
                  <a:moveTo>
                    <a:pt x="9906" y="1533144"/>
                  </a:moveTo>
                  <a:lnTo>
                    <a:pt x="9906" y="0"/>
                  </a:lnTo>
                  <a:lnTo>
                    <a:pt x="0" y="0"/>
                  </a:lnTo>
                  <a:lnTo>
                    <a:pt x="0" y="1533144"/>
                  </a:lnTo>
                  <a:lnTo>
                    <a:pt x="9906" y="1533144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5" name="object 15"/>
          <p:cNvGrpSpPr/>
          <p:nvPr/>
        </p:nvGrpSpPr>
        <p:grpSpPr>
          <a:xfrm>
            <a:off x="6675881" y="2175891"/>
            <a:ext cx="1191260" cy="1534795"/>
            <a:chOff x="6675881" y="2175891"/>
            <a:chExt cx="1191260" cy="1534795"/>
          </a:xfrm>
        </p:grpSpPr>
        <p:sp>
          <p:nvSpPr>
            <p:cNvPr id="16" name="object 16"/>
            <p:cNvSpPr/>
            <p:nvPr/>
          </p:nvSpPr>
          <p:spPr>
            <a:xfrm>
              <a:off x="6675881" y="2176272"/>
              <a:ext cx="1191260" cy="0"/>
            </a:xfrm>
            <a:custGeom>
              <a:avLst/>
              <a:gdLst/>
              <a:ahLst/>
              <a:cxnLst/>
              <a:rect l="l" t="t" r="r" b="b"/>
              <a:pathLst>
                <a:path w="1191259">
                  <a:moveTo>
                    <a:pt x="0" y="0"/>
                  </a:moveTo>
                  <a:lnTo>
                    <a:pt x="1191006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6676643" y="2177034"/>
              <a:ext cx="1190625" cy="9525"/>
            </a:xfrm>
            <a:custGeom>
              <a:avLst/>
              <a:gdLst/>
              <a:ahLst/>
              <a:cxnLst/>
              <a:rect l="l" t="t" r="r" b="b"/>
              <a:pathLst>
                <a:path w="1190625" h="9525">
                  <a:moveTo>
                    <a:pt x="1190244" y="9143"/>
                  </a:moveTo>
                  <a:lnTo>
                    <a:pt x="1190244" y="0"/>
                  </a:lnTo>
                  <a:lnTo>
                    <a:pt x="0" y="0"/>
                  </a:lnTo>
                  <a:lnTo>
                    <a:pt x="0" y="9143"/>
                  </a:lnTo>
                  <a:lnTo>
                    <a:pt x="1190244" y="9143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6675881" y="3509772"/>
              <a:ext cx="1191260" cy="0"/>
            </a:xfrm>
            <a:custGeom>
              <a:avLst/>
              <a:gdLst/>
              <a:ahLst/>
              <a:cxnLst/>
              <a:rect l="l" t="t" r="r" b="b"/>
              <a:pathLst>
                <a:path w="1191259">
                  <a:moveTo>
                    <a:pt x="0" y="0"/>
                  </a:moveTo>
                  <a:lnTo>
                    <a:pt x="1191006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6676643" y="3509772"/>
              <a:ext cx="1190625" cy="10160"/>
            </a:xfrm>
            <a:custGeom>
              <a:avLst/>
              <a:gdLst/>
              <a:ahLst/>
              <a:cxnLst/>
              <a:rect l="l" t="t" r="r" b="b"/>
              <a:pathLst>
                <a:path w="1190625" h="10160">
                  <a:moveTo>
                    <a:pt x="1190244" y="9905"/>
                  </a:moveTo>
                  <a:lnTo>
                    <a:pt x="1190244" y="0"/>
                  </a:lnTo>
                  <a:lnTo>
                    <a:pt x="0" y="0"/>
                  </a:lnTo>
                  <a:lnTo>
                    <a:pt x="0" y="9905"/>
                  </a:lnTo>
                  <a:lnTo>
                    <a:pt x="1190244" y="9905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7152131" y="2186178"/>
              <a:ext cx="0" cy="1523365"/>
            </a:xfrm>
            <a:custGeom>
              <a:avLst/>
              <a:gdLst/>
              <a:ahLst/>
              <a:cxnLst/>
              <a:rect l="l" t="t" r="r" b="b"/>
              <a:pathLst>
                <a:path h="1523364">
                  <a:moveTo>
                    <a:pt x="0" y="0"/>
                  </a:moveTo>
                  <a:lnTo>
                    <a:pt x="0" y="1523238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7152893" y="2186178"/>
              <a:ext cx="9525" cy="1524000"/>
            </a:xfrm>
            <a:custGeom>
              <a:avLst/>
              <a:gdLst/>
              <a:ahLst/>
              <a:cxnLst/>
              <a:rect l="l" t="t" r="r" b="b"/>
              <a:pathLst>
                <a:path w="9525" h="1524000">
                  <a:moveTo>
                    <a:pt x="9143" y="1523999"/>
                  </a:moveTo>
                  <a:lnTo>
                    <a:pt x="9143" y="0"/>
                  </a:lnTo>
                  <a:lnTo>
                    <a:pt x="0" y="0"/>
                  </a:lnTo>
                  <a:lnTo>
                    <a:pt x="0" y="1523999"/>
                  </a:lnTo>
                  <a:lnTo>
                    <a:pt x="9143" y="152399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2" name="object 22"/>
          <p:cNvGrpSpPr/>
          <p:nvPr/>
        </p:nvGrpSpPr>
        <p:grpSpPr>
          <a:xfrm>
            <a:off x="3438144" y="4080890"/>
            <a:ext cx="1190625" cy="772795"/>
            <a:chOff x="3438144" y="4080890"/>
            <a:chExt cx="1190625" cy="772795"/>
          </a:xfrm>
        </p:grpSpPr>
        <p:sp>
          <p:nvSpPr>
            <p:cNvPr id="23" name="object 23"/>
            <p:cNvSpPr/>
            <p:nvPr/>
          </p:nvSpPr>
          <p:spPr>
            <a:xfrm>
              <a:off x="3438144" y="4081271"/>
              <a:ext cx="1190625" cy="0"/>
            </a:xfrm>
            <a:custGeom>
              <a:avLst/>
              <a:gdLst/>
              <a:ahLst/>
              <a:cxnLst/>
              <a:rect l="l" t="t" r="r" b="b"/>
              <a:pathLst>
                <a:path w="1190625">
                  <a:moveTo>
                    <a:pt x="0" y="0"/>
                  </a:moveTo>
                  <a:lnTo>
                    <a:pt x="1190244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3438144" y="4081271"/>
              <a:ext cx="1190625" cy="10160"/>
            </a:xfrm>
            <a:custGeom>
              <a:avLst/>
              <a:gdLst/>
              <a:ahLst/>
              <a:cxnLst/>
              <a:rect l="l" t="t" r="r" b="b"/>
              <a:pathLst>
                <a:path w="1190625" h="10160">
                  <a:moveTo>
                    <a:pt x="1190244" y="9905"/>
                  </a:moveTo>
                  <a:lnTo>
                    <a:pt x="1190244" y="0"/>
                  </a:lnTo>
                  <a:lnTo>
                    <a:pt x="0" y="0"/>
                  </a:lnTo>
                  <a:lnTo>
                    <a:pt x="0" y="9905"/>
                  </a:lnTo>
                  <a:lnTo>
                    <a:pt x="1190244" y="9905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3914394" y="4090415"/>
              <a:ext cx="0" cy="762000"/>
            </a:xfrm>
            <a:custGeom>
              <a:avLst/>
              <a:gdLst/>
              <a:ahLst/>
              <a:cxnLst/>
              <a:rect l="l" t="t" r="r" b="b"/>
              <a:pathLst>
                <a:path h="762000">
                  <a:moveTo>
                    <a:pt x="0" y="0"/>
                  </a:moveTo>
                  <a:lnTo>
                    <a:pt x="0" y="76200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3914394" y="4091177"/>
              <a:ext cx="10160" cy="762000"/>
            </a:xfrm>
            <a:custGeom>
              <a:avLst/>
              <a:gdLst/>
              <a:ahLst/>
              <a:cxnLst/>
              <a:rect l="l" t="t" r="r" b="b"/>
              <a:pathLst>
                <a:path w="10160" h="762000">
                  <a:moveTo>
                    <a:pt x="9905" y="762000"/>
                  </a:moveTo>
                  <a:lnTo>
                    <a:pt x="9905" y="0"/>
                  </a:lnTo>
                  <a:lnTo>
                    <a:pt x="0" y="0"/>
                  </a:lnTo>
                  <a:lnTo>
                    <a:pt x="0" y="762000"/>
                  </a:lnTo>
                  <a:lnTo>
                    <a:pt x="9905" y="7620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27" name="object 27"/>
          <p:cNvGraphicFramePr>
            <a:graphicFrameLocks noGrp="1"/>
          </p:cNvGraphicFramePr>
          <p:nvPr/>
        </p:nvGraphicFramePr>
        <p:xfrm>
          <a:off x="5051488" y="2175891"/>
          <a:ext cx="1196340" cy="15347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813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05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85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15875" algn="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485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15875" algn="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100" spc="-15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275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3810" marB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15875" algn="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100" spc="-15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150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3810" marB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575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20955" algn="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100" spc="-35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60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3810" marB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8221">
                <a:tc>
                  <a:txBody>
                    <a:bodyPr/>
                    <a:lstStyle/>
                    <a:p>
                      <a:pPr marR="10795" algn="r">
                        <a:lnSpc>
                          <a:spcPct val="100000"/>
                        </a:lnSpc>
                        <a:spcBef>
                          <a:spcPts val="780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99060" marB="0"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5643">
                <a:tc>
                  <a:txBody>
                    <a:bodyPr/>
                    <a:lstStyle/>
                    <a:p>
                      <a:pPr marR="10795" algn="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485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1143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8" name="object 28"/>
          <p:cNvSpPr txBox="1"/>
          <p:nvPr/>
        </p:nvSpPr>
        <p:spPr>
          <a:xfrm>
            <a:off x="6987924" y="3510482"/>
            <a:ext cx="163195" cy="1968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spc="-35" dirty="0">
                <a:latin typeface="Times New Roman"/>
                <a:cs typeface="Times New Roman"/>
              </a:rPr>
              <a:t>2</a:t>
            </a:r>
            <a:r>
              <a:rPr sz="1100" spc="10" dirty="0">
                <a:latin typeface="Times New Roman"/>
                <a:cs typeface="Times New Roman"/>
              </a:rPr>
              <a:t>5</a:t>
            </a:r>
            <a:endParaRPr sz="1100">
              <a:latin typeface="Times New Roman"/>
              <a:cs typeface="Times New Roman"/>
            </a:endParaRPr>
          </a:p>
        </p:txBody>
      </p:sp>
      <p:grpSp>
        <p:nvGrpSpPr>
          <p:cNvPr id="29" name="object 29"/>
          <p:cNvGrpSpPr/>
          <p:nvPr/>
        </p:nvGrpSpPr>
        <p:grpSpPr>
          <a:xfrm>
            <a:off x="1437513" y="4081271"/>
            <a:ext cx="10795" cy="772160"/>
            <a:chOff x="1437513" y="4081271"/>
            <a:chExt cx="10795" cy="772160"/>
          </a:xfrm>
        </p:grpSpPr>
        <p:sp>
          <p:nvSpPr>
            <p:cNvPr id="30" name="object 30"/>
            <p:cNvSpPr/>
            <p:nvPr/>
          </p:nvSpPr>
          <p:spPr>
            <a:xfrm>
              <a:off x="1437894" y="4081271"/>
              <a:ext cx="0" cy="771525"/>
            </a:xfrm>
            <a:custGeom>
              <a:avLst/>
              <a:gdLst/>
              <a:ahLst/>
              <a:cxnLst/>
              <a:rect l="l" t="t" r="r" b="b"/>
              <a:pathLst>
                <a:path h="771525">
                  <a:moveTo>
                    <a:pt x="0" y="0"/>
                  </a:moveTo>
                  <a:lnTo>
                    <a:pt x="0" y="771144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1437894" y="4081271"/>
              <a:ext cx="10160" cy="772160"/>
            </a:xfrm>
            <a:custGeom>
              <a:avLst/>
              <a:gdLst/>
              <a:ahLst/>
              <a:cxnLst/>
              <a:rect l="l" t="t" r="r" b="b"/>
              <a:pathLst>
                <a:path w="10159" h="772160">
                  <a:moveTo>
                    <a:pt x="9906" y="771905"/>
                  </a:moveTo>
                  <a:lnTo>
                    <a:pt x="9906" y="0"/>
                  </a:lnTo>
                  <a:lnTo>
                    <a:pt x="0" y="0"/>
                  </a:lnTo>
                  <a:lnTo>
                    <a:pt x="0" y="771905"/>
                  </a:lnTo>
                  <a:lnTo>
                    <a:pt x="9906" y="771905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2" name="object 32"/>
          <p:cNvGrpSpPr/>
          <p:nvPr/>
        </p:nvGrpSpPr>
        <p:grpSpPr>
          <a:xfrm>
            <a:off x="5056632" y="4080890"/>
            <a:ext cx="1191260" cy="772795"/>
            <a:chOff x="5056632" y="4080890"/>
            <a:chExt cx="1191260" cy="772795"/>
          </a:xfrm>
        </p:grpSpPr>
        <p:sp>
          <p:nvSpPr>
            <p:cNvPr id="33" name="object 33"/>
            <p:cNvSpPr/>
            <p:nvPr/>
          </p:nvSpPr>
          <p:spPr>
            <a:xfrm>
              <a:off x="5056632" y="4081271"/>
              <a:ext cx="1191260" cy="0"/>
            </a:xfrm>
            <a:custGeom>
              <a:avLst/>
              <a:gdLst/>
              <a:ahLst/>
              <a:cxnLst/>
              <a:rect l="l" t="t" r="r" b="b"/>
              <a:pathLst>
                <a:path w="1191260">
                  <a:moveTo>
                    <a:pt x="0" y="0"/>
                  </a:moveTo>
                  <a:lnTo>
                    <a:pt x="1191006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5057394" y="4081271"/>
              <a:ext cx="1190625" cy="10160"/>
            </a:xfrm>
            <a:custGeom>
              <a:avLst/>
              <a:gdLst/>
              <a:ahLst/>
              <a:cxnLst/>
              <a:rect l="l" t="t" r="r" b="b"/>
              <a:pathLst>
                <a:path w="1190625" h="10160">
                  <a:moveTo>
                    <a:pt x="1190244" y="9905"/>
                  </a:moveTo>
                  <a:lnTo>
                    <a:pt x="1190244" y="0"/>
                  </a:lnTo>
                  <a:lnTo>
                    <a:pt x="0" y="0"/>
                  </a:lnTo>
                  <a:lnTo>
                    <a:pt x="0" y="9906"/>
                  </a:lnTo>
                  <a:lnTo>
                    <a:pt x="1190244" y="9905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5532882" y="4090415"/>
              <a:ext cx="0" cy="762000"/>
            </a:xfrm>
            <a:custGeom>
              <a:avLst/>
              <a:gdLst/>
              <a:ahLst/>
              <a:cxnLst/>
              <a:rect l="l" t="t" r="r" b="b"/>
              <a:pathLst>
                <a:path h="762000">
                  <a:moveTo>
                    <a:pt x="0" y="0"/>
                  </a:moveTo>
                  <a:lnTo>
                    <a:pt x="0" y="76200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5533644" y="4091177"/>
              <a:ext cx="9525" cy="762000"/>
            </a:xfrm>
            <a:custGeom>
              <a:avLst/>
              <a:gdLst/>
              <a:ahLst/>
              <a:cxnLst/>
              <a:rect l="l" t="t" r="r" b="b"/>
              <a:pathLst>
                <a:path w="9525" h="762000">
                  <a:moveTo>
                    <a:pt x="9144" y="762000"/>
                  </a:moveTo>
                  <a:lnTo>
                    <a:pt x="9144" y="0"/>
                  </a:lnTo>
                  <a:lnTo>
                    <a:pt x="0" y="0"/>
                  </a:lnTo>
                  <a:lnTo>
                    <a:pt x="0" y="762000"/>
                  </a:lnTo>
                  <a:lnTo>
                    <a:pt x="9144" y="7620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7" name="object 37"/>
          <p:cNvGrpSpPr/>
          <p:nvPr/>
        </p:nvGrpSpPr>
        <p:grpSpPr>
          <a:xfrm>
            <a:off x="6675881" y="4080890"/>
            <a:ext cx="1191260" cy="772795"/>
            <a:chOff x="6675881" y="4080890"/>
            <a:chExt cx="1191260" cy="772795"/>
          </a:xfrm>
        </p:grpSpPr>
        <p:sp>
          <p:nvSpPr>
            <p:cNvPr id="38" name="object 38"/>
            <p:cNvSpPr/>
            <p:nvPr/>
          </p:nvSpPr>
          <p:spPr>
            <a:xfrm>
              <a:off x="6675881" y="4081271"/>
              <a:ext cx="1191260" cy="0"/>
            </a:xfrm>
            <a:custGeom>
              <a:avLst/>
              <a:gdLst/>
              <a:ahLst/>
              <a:cxnLst/>
              <a:rect l="l" t="t" r="r" b="b"/>
              <a:pathLst>
                <a:path w="1191259">
                  <a:moveTo>
                    <a:pt x="0" y="0"/>
                  </a:moveTo>
                  <a:lnTo>
                    <a:pt x="1191006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6676643" y="4081271"/>
              <a:ext cx="1190625" cy="10160"/>
            </a:xfrm>
            <a:custGeom>
              <a:avLst/>
              <a:gdLst/>
              <a:ahLst/>
              <a:cxnLst/>
              <a:rect l="l" t="t" r="r" b="b"/>
              <a:pathLst>
                <a:path w="1190625" h="10160">
                  <a:moveTo>
                    <a:pt x="1190244" y="9905"/>
                  </a:moveTo>
                  <a:lnTo>
                    <a:pt x="1190244" y="0"/>
                  </a:lnTo>
                  <a:lnTo>
                    <a:pt x="0" y="0"/>
                  </a:lnTo>
                  <a:lnTo>
                    <a:pt x="0" y="9905"/>
                  </a:lnTo>
                  <a:lnTo>
                    <a:pt x="1190244" y="9905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7152131" y="4090415"/>
              <a:ext cx="0" cy="762000"/>
            </a:xfrm>
            <a:custGeom>
              <a:avLst/>
              <a:gdLst/>
              <a:ahLst/>
              <a:cxnLst/>
              <a:rect l="l" t="t" r="r" b="b"/>
              <a:pathLst>
                <a:path h="762000">
                  <a:moveTo>
                    <a:pt x="0" y="0"/>
                  </a:moveTo>
                  <a:lnTo>
                    <a:pt x="0" y="76200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7152893" y="4091177"/>
              <a:ext cx="9525" cy="762000"/>
            </a:xfrm>
            <a:custGeom>
              <a:avLst/>
              <a:gdLst/>
              <a:ahLst/>
              <a:cxnLst/>
              <a:rect l="l" t="t" r="r" b="b"/>
              <a:pathLst>
                <a:path w="9525" h="762000">
                  <a:moveTo>
                    <a:pt x="9143" y="762000"/>
                  </a:moveTo>
                  <a:lnTo>
                    <a:pt x="9143" y="0"/>
                  </a:lnTo>
                  <a:lnTo>
                    <a:pt x="0" y="0"/>
                  </a:lnTo>
                  <a:lnTo>
                    <a:pt x="0" y="762000"/>
                  </a:lnTo>
                  <a:lnTo>
                    <a:pt x="9143" y="7620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2" name="object 42"/>
          <p:cNvGrpSpPr/>
          <p:nvPr/>
        </p:nvGrpSpPr>
        <p:grpSpPr>
          <a:xfrm>
            <a:off x="1437513" y="5223509"/>
            <a:ext cx="10795" cy="962660"/>
            <a:chOff x="1437513" y="5223509"/>
            <a:chExt cx="10795" cy="962660"/>
          </a:xfrm>
        </p:grpSpPr>
        <p:sp>
          <p:nvSpPr>
            <p:cNvPr id="43" name="object 43"/>
            <p:cNvSpPr/>
            <p:nvPr/>
          </p:nvSpPr>
          <p:spPr>
            <a:xfrm>
              <a:off x="1437894" y="5223509"/>
              <a:ext cx="0" cy="962660"/>
            </a:xfrm>
            <a:custGeom>
              <a:avLst/>
              <a:gdLst/>
              <a:ahLst/>
              <a:cxnLst/>
              <a:rect l="l" t="t" r="r" b="b"/>
              <a:pathLst>
                <a:path h="962660">
                  <a:moveTo>
                    <a:pt x="0" y="0"/>
                  </a:moveTo>
                  <a:lnTo>
                    <a:pt x="0" y="962406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1437894" y="5224271"/>
              <a:ext cx="10160" cy="962025"/>
            </a:xfrm>
            <a:custGeom>
              <a:avLst/>
              <a:gdLst/>
              <a:ahLst/>
              <a:cxnLst/>
              <a:rect l="l" t="t" r="r" b="b"/>
              <a:pathLst>
                <a:path w="10159" h="962025">
                  <a:moveTo>
                    <a:pt x="9906" y="961644"/>
                  </a:moveTo>
                  <a:lnTo>
                    <a:pt x="9906" y="0"/>
                  </a:lnTo>
                  <a:lnTo>
                    <a:pt x="0" y="0"/>
                  </a:lnTo>
                  <a:lnTo>
                    <a:pt x="0" y="961644"/>
                  </a:lnTo>
                  <a:lnTo>
                    <a:pt x="9906" y="961644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5" name="object 45"/>
          <p:cNvGrpSpPr/>
          <p:nvPr/>
        </p:nvGrpSpPr>
        <p:grpSpPr>
          <a:xfrm>
            <a:off x="6675881" y="5223128"/>
            <a:ext cx="1191260" cy="963294"/>
            <a:chOff x="6675881" y="5223128"/>
            <a:chExt cx="1191260" cy="963294"/>
          </a:xfrm>
        </p:grpSpPr>
        <p:sp>
          <p:nvSpPr>
            <p:cNvPr id="46" name="object 46"/>
            <p:cNvSpPr/>
            <p:nvPr/>
          </p:nvSpPr>
          <p:spPr>
            <a:xfrm>
              <a:off x="6675881" y="5223509"/>
              <a:ext cx="1191260" cy="0"/>
            </a:xfrm>
            <a:custGeom>
              <a:avLst/>
              <a:gdLst/>
              <a:ahLst/>
              <a:cxnLst/>
              <a:rect l="l" t="t" r="r" b="b"/>
              <a:pathLst>
                <a:path w="1191259">
                  <a:moveTo>
                    <a:pt x="0" y="0"/>
                  </a:moveTo>
                  <a:lnTo>
                    <a:pt x="1191006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6676643" y="5224271"/>
              <a:ext cx="1190625" cy="9525"/>
            </a:xfrm>
            <a:custGeom>
              <a:avLst/>
              <a:gdLst/>
              <a:ahLst/>
              <a:cxnLst/>
              <a:rect l="l" t="t" r="r" b="b"/>
              <a:pathLst>
                <a:path w="1190625" h="9525">
                  <a:moveTo>
                    <a:pt x="1190244" y="9143"/>
                  </a:moveTo>
                  <a:lnTo>
                    <a:pt x="1190244" y="0"/>
                  </a:lnTo>
                  <a:lnTo>
                    <a:pt x="0" y="0"/>
                  </a:lnTo>
                  <a:lnTo>
                    <a:pt x="0" y="9143"/>
                  </a:lnTo>
                  <a:lnTo>
                    <a:pt x="1190244" y="9143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6675881" y="5985509"/>
              <a:ext cx="1191260" cy="0"/>
            </a:xfrm>
            <a:custGeom>
              <a:avLst/>
              <a:gdLst/>
              <a:ahLst/>
              <a:cxnLst/>
              <a:rect l="l" t="t" r="r" b="b"/>
              <a:pathLst>
                <a:path w="1191259">
                  <a:moveTo>
                    <a:pt x="0" y="0"/>
                  </a:moveTo>
                  <a:lnTo>
                    <a:pt x="1191006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6676643" y="5986271"/>
              <a:ext cx="1190625" cy="9525"/>
            </a:xfrm>
            <a:custGeom>
              <a:avLst/>
              <a:gdLst/>
              <a:ahLst/>
              <a:cxnLst/>
              <a:rect l="l" t="t" r="r" b="b"/>
              <a:pathLst>
                <a:path w="1190625" h="9525">
                  <a:moveTo>
                    <a:pt x="1190244" y="9143"/>
                  </a:moveTo>
                  <a:lnTo>
                    <a:pt x="1190244" y="0"/>
                  </a:lnTo>
                  <a:lnTo>
                    <a:pt x="0" y="0"/>
                  </a:lnTo>
                  <a:lnTo>
                    <a:pt x="0" y="9143"/>
                  </a:lnTo>
                  <a:lnTo>
                    <a:pt x="1190244" y="9143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7152131" y="5233415"/>
              <a:ext cx="0" cy="952500"/>
            </a:xfrm>
            <a:custGeom>
              <a:avLst/>
              <a:gdLst/>
              <a:ahLst/>
              <a:cxnLst/>
              <a:rect l="l" t="t" r="r" b="b"/>
              <a:pathLst>
                <a:path h="952500">
                  <a:moveTo>
                    <a:pt x="0" y="0"/>
                  </a:moveTo>
                  <a:lnTo>
                    <a:pt x="0" y="95250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7152893" y="5233415"/>
              <a:ext cx="9525" cy="952500"/>
            </a:xfrm>
            <a:custGeom>
              <a:avLst/>
              <a:gdLst/>
              <a:ahLst/>
              <a:cxnLst/>
              <a:rect l="l" t="t" r="r" b="b"/>
              <a:pathLst>
                <a:path w="9525" h="952500">
                  <a:moveTo>
                    <a:pt x="9143" y="952500"/>
                  </a:moveTo>
                  <a:lnTo>
                    <a:pt x="9143" y="0"/>
                  </a:lnTo>
                  <a:lnTo>
                    <a:pt x="0" y="0"/>
                  </a:lnTo>
                  <a:lnTo>
                    <a:pt x="0" y="952500"/>
                  </a:lnTo>
                  <a:lnTo>
                    <a:pt x="9143" y="9525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2" name="object 52"/>
          <p:cNvGrpSpPr/>
          <p:nvPr/>
        </p:nvGrpSpPr>
        <p:grpSpPr>
          <a:xfrm>
            <a:off x="3438144" y="5223128"/>
            <a:ext cx="1190625" cy="963294"/>
            <a:chOff x="3438144" y="5223128"/>
            <a:chExt cx="1190625" cy="963294"/>
          </a:xfrm>
        </p:grpSpPr>
        <p:sp>
          <p:nvSpPr>
            <p:cNvPr id="53" name="object 53"/>
            <p:cNvSpPr/>
            <p:nvPr/>
          </p:nvSpPr>
          <p:spPr>
            <a:xfrm>
              <a:off x="3438144" y="5223509"/>
              <a:ext cx="1190625" cy="0"/>
            </a:xfrm>
            <a:custGeom>
              <a:avLst/>
              <a:gdLst/>
              <a:ahLst/>
              <a:cxnLst/>
              <a:rect l="l" t="t" r="r" b="b"/>
              <a:pathLst>
                <a:path w="1190625">
                  <a:moveTo>
                    <a:pt x="0" y="0"/>
                  </a:moveTo>
                  <a:lnTo>
                    <a:pt x="1190244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3438144" y="5224271"/>
              <a:ext cx="1190625" cy="9525"/>
            </a:xfrm>
            <a:custGeom>
              <a:avLst/>
              <a:gdLst/>
              <a:ahLst/>
              <a:cxnLst/>
              <a:rect l="l" t="t" r="r" b="b"/>
              <a:pathLst>
                <a:path w="1190625" h="9525">
                  <a:moveTo>
                    <a:pt x="1190244" y="9143"/>
                  </a:moveTo>
                  <a:lnTo>
                    <a:pt x="1190244" y="0"/>
                  </a:lnTo>
                  <a:lnTo>
                    <a:pt x="0" y="0"/>
                  </a:lnTo>
                  <a:lnTo>
                    <a:pt x="0" y="9143"/>
                  </a:lnTo>
                  <a:lnTo>
                    <a:pt x="1190244" y="9143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3438144" y="5985509"/>
              <a:ext cx="1190625" cy="0"/>
            </a:xfrm>
            <a:custGeom>
              <a:avLst/>
              <a:gdLst/>
              <a:ahLst/>
              <a:cxnLst/>
              <a:rect l="l" t="t" r="r" b="b"/>
              <a:pathLst>
                <a:path w="1190625">
                  <a:moveTo>
                    <a:pt x="0" y="0"/>
                  </a:moveTo>
                  <a:lnTo>
                    <a:pt x="1190244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3438144" y="5986271"/>
              <a:ext cx="1190625" cy="9525"/>
            </a:xfrm>
            <a:custGeom>
              <a:avLst/>
              <a:gdLst/>
              <a:ahLst/>
              <a:cxnLst/>
              <a:rect l="l" t="t" r="r" b="b"/>
              <a:pathLst>
                <a:path w="1190625" h="9525">
                  <a:moveTo>
                    <a:pt x="1190244" y="9143"/>
                  </a:moveTo>
                  <a:lnTo>
                    <a:pt x="1190244" y="0"/>
                  </a:lnTo>
                  <a:lnTo>
                    <a:pt x="0" y="0"/>
                  </a:lnTo>
                  <a:lnTo>
                    <a:pt x="0" y="9143"/>
                  </a:lnTo>
                  <a:lnTo>
                    <a:pt x="1190244" y="9143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3914394" y="5233415"/>
              <a:ext cx="0" cy="952500"/>
            </a:xfrm>
            <a:custGeom>
              <a:avLst/>
              <a:gdLst/>
              <a:ahLst/>
              <a:cxnLst/>
              <a:rect l="l" t="t" r="r" b="b"/>
              <a:pathLst>
                <a:path h="952500">
                  <a:moveTo>
                    <a:pt x="0" y="0"/>
                  </a:moveTo>
                  <a:lnTo>
                    <a:pt x="0" y="95250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3914394" y="5233415"/>
              <a:ext cx="10160" cy="952500"/>
            </a:xfrm>
            <a:custGeom>
              <a:avLst/>
              <a:gdLst/>
              <a:ahLst/>
              <a:cxnLst/>
              <a:rect l="l" t="t" r="r" b="b"/>
              <a:pathLst>
                <a:path w="10160" h="952500">
                  <a:moveTo>
                    <a:pt x="9906" y="952500"/>
                  </a:moveTo>
                  <a:lnTo>
                    <a:pt x="9905" y="0"/>
                  </a:lnTo>
                  <a:lnTo>
                    <a:pt x="0" y="0"/>
                  </a:lnTo>
                  <a:lnTo>
                    <a:pt x="0" y="952500"/>
                  </a:lnTo>
                  <a:lnTo>
                    <a:pt x="9906" y="9525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9" name="object 59"/>
          <p:cNvSpPr/>
          <p:nvPr/>
        </p:nvSpPr>
        <p:spPr>
          <a:xfrm>
            <a:off x="8295893" y="1776983"/>
            <a:ext cx="1190625" cy="28575"/>
          </a:xfrm>
          <a:custGeom>
            <a:avLst/>
            <a:gdLst/>
            <a:ahLst/>
            <a:cxnLst/>
            <a:rect l="l" t="t" r="r" b="b"/>
            <a:pathLst>
              <a:path w="1190625" h="28575">
                <a:moveTo>
                  <a:pt x="1190244" y="28193"/>
                </a:moveTo>
                <a:lnTo>
                  <a:pt x="1190244" y="0"/>
                </a:lnTo>
                <a:lnTo>
                  <a:pt x="0" y="0"/>
                </a:lnTo>
                <a:lnTo>
                  <a:pt x="0" y="28193"/>
                </a:lnTo>
                <a:lnTo>
                  <a:pt x="1190244" y="28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60" name="object 60"/>
          <p:cNvGrpSpPr/>
          <p:nvPr/>
        </p:nvGrpSpPr>
        <p:grpSpPr>
          <a:xfrm>
            <a:off x="8295131" y="4080890"/>
            <a:ext cx="1191260" cy="772795"/>
            <a:chOff x="8295131" y="4080890"/>
            <a:chExt cx="1191260" cy="772795"/>
          </a:xfrm>
        </p:grpSpPr>
        <p:sp>
          <p:nvSpPr>
            <p:cNvPr id="61" name="object 61"/>
            <p:cNvSpPr/>
            <p:nvPr/>
          </p:nvSpPr>
          <p:spPr>
            <a:xfrm>
              <a:off x="8771381" y="4090415"/>
              <a:ext cx="0" cy="762000"/>
            </a:xfrm>
            <a:custGeom>
              <a:avLst/>
              <a:gdLst/>
              <a:ahLst/>
              <a:cxnLst/>
              <a:rect l="l" t="t" r="r" b="b"/>
              <a:pathLst>
                <a:path h="762000">
                  <a:moveTo>
                    <a:pt x="0" y="0"/>
                  </a:moveTo>
                  <a:lnTo>
                    <a:pt x="0" y="76200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8771381" y="4091177"/>
              <a:ext cx="10160" cy="762000"/>
            </a:xfrm>
            <a:custGeom>
              <a:avLst/>
              <a:gdLst/>
              <a:ahLst/>
              <a:cxnLst/>
              <a:rect l="l" t="t" r="r" b="b"/>
              <a:pathLst>
                <a:path w="10159" h="762000">
                  <a:moveTo>
                    <a:pt x="9905" y="762000"/>
                  </a:moveTo>
                  <a:lnTo>
                    <a:pt x="9905" y="0"/>
                  </a:lnTo>
                  <a:lnTo>
                    <a:pt x="0" y="0"/>
                  </a:lnTo>
                  <a:lnTo>
                    <a:pt x="0" y="762000"/>
                  </a:lnTo>
                  <a:lnTo>
                    <a:pt x="9905" y="7620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8295131" y="4081271"/>
              <a:ext cx="1190625" cy="0"/>
            </a:xfrm>
            <a:custGeom>
              <a:avLst/>
              <a:gdLst/>
              <a:ahLst/>
              <a:cxnLst/>
              <a:rect l="l" t="t" r="r" b="b"/>
              <a:pathLst>
                <a:path w="1190625">
                  <a:moveTo>
                    <a:pt x="0" y="0"/>
                  </a:moveTo>
                  <a:lnTo>
                    <a:pt x="1190244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8295893" y="4081271"/>
              <a:ext cx="1190625" cy="10160"/>
            </a:xfrm>
            <a:custGeom>
              <a:avLst/>
              <a:gdLst/>
              <a:ahLst/>
              <a:cxnLst/>
              <a:rect l="l" t="t" r="r" b="b"/>
              <a:pathLst>
                <a:path w="1190625" h="10160">
                  <a:moveTo>
                    <a:pt x="1190244" y="9905"/>
                  </a:moveTo>
                  <a:lnTo>
                    <a:pt x="1190244" y="0"/>
                  </a:lnTo>
                  <a:lnTo>
                    <a:pt x="0" y="0"/>
                  </a:lnTo>
                  <a:lnTo>
                    <a:pt x="0" y="9905"/>
                  </a:lnTo>
                  <a:lnTo>
                    <a:pt x="1190244" y="9905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8295131" y="4652771"/>
              <a:ext cx="1190625" cy="0"/>
            </a:xfrm>
            <a:custGeom>
              <a:avLst/>
              <a:gdLst/>
              <a:ahLst/>
              <a:cxnLst/>
              <a:rect l="l" t="t" r="r" b="b"/>
              <a:pathLst>
                <a:path w="1190625">
                  <a:moveTo>
                    <a:pt x="0" y="0"/>
                  </a:moveTo>
                  <a:lnTo>
                    <a:pt x="1190244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8295893" y="4652771"/>
              <a:ext cx="1190625" cy="10160"/>
            </a:xfrm>
            <a:custGeom>
              <a:avLst/>
              <a:gdLst/>
              <a:ahLst/>
              <a:cxnLst/>
              <a:rect l="l" t="t" r="r" b="b"/>
              <a:pathLst>
                <a:path w="1190625" h="10160">
                  <a:moveTo>
                    <a:pt x="1190244" y="9905"/>
                  </a:moveTo>
                  <a:lnTo>
                    <a:pt x="1190244" y="0"/>
                  </a:lnTo>
                  <a:lnTo>
                    <a:pt x="0" y="0"/>
                  </a:lnTo>
                  <a:lnTo>
                    <a:pt x="0" y="9905"/>
                  </a:lnTo>
                  <a:lnTo>
                    <a:pt x="1190244" y="9905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67" name="object 67"/>
          <p:cNvGraphicFramePr>
            <a:graphicFrameLocks noGrp="1"/>
          </p:cNvGraphicFramePr>
          <p:nvPr/>
        </p:nvGraphicFramePr>
        <p:xfrm>
          <a:off x="8289988" y="2175891"/>
          <a:ext cx="1206500" cy="15398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806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99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85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15875" algn="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785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20320" algn="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100" spc="-30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275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3810" marB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20320" algn="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100" spc="-30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150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3810" marB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15875" algn="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100" spc="-10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60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3810" marB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20320" algn="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100" spc="-30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300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3810" marB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4">
                <a:tc>
                  <a:txBody>
                    <a:bodyPr/>
                    <a:lstStyle/>
                    <a:p>
                      <a:pPr marR="14604" algn="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100" spc="-30" dirty="0">
                          <a:latin typeface="Times New Roman"/>
                          <a:cs typeface="Times New Roman"/>
                        </a:rPr>
                        <a:t>275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3810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2464">
                <a:tc>
                  <a:txBody>
                    <a:bodyPr/>
                    <a:lstStyle/>
                    <a:p>
                      <a:pPr marR="15240" algn="r">
                        <a:lnSpc>
                          <a:spcPts val="1305"/>
                        </a:lnSpc>
                        <a:spcBef>
                          <a:spcPts val="30"/>
                        </a:spcBef>
                      </a:pPr>
                      <a:r>
                        <a:rPr sz="1100" spc="-30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275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3810" marB="0"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5643">
                <a:tc>
                  <a:txBody>
                    <a:bodyPr/>
                    <a:lstStyle/>
                    <a:p>
                      <a:pPr marR="10795" algn="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510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1143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93" name="object 9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5</a:t>
            </a:fld>
            <a:endParaRPr dirty="0"/>
          </a:p>
        </p:txBody>
      </p:sp>
      <p:graphicFrame>
        <p:nvGraphicFramePr>
          <p:cNvPr id="68" name="object 68"/>
          <p:cNvGraphicFramePr>
            <a:graphicFrameLocks noGrp="1"/>
          </p:cNvGraphicFramePr>
          <p:nvPr/>
        </p:nvGraphicFramePr>
        <p:xfrm>
          <a:off x="1420431" y="3919731"/>
          <a:ext cx="8086090" cy="9334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173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06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64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921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271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9278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271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934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088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615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8575">
                        <a:lnSpc>
                          <a:spcPts val="1170"/>
                        </a:lnSpc>
                      </a:pPr>
                      <a:r>
                        <a:rPr sz="1100" spc="20" dirty="0">
                          <a:latin typeface="Times New Roman"/>
                          <a:cs typeface="Times New Roman"/>
                        </a:rPr>
                        <a:t>Uses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38760" algn="r">
                        <a:lnSpc>
                          <a:spcPts val="1170"/>
                        </a:lnSpc>
                      </a:pPr>
                      <a:r>
                        <a:rPr sz="1100" spc="10" dirty="0">
                          <a:latin typeface="Times New Roman"/>
                          <a:cs typeface="Times New Roman"/>
                        </a:rPr>
                        <a:t>Resources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40029">
                        <a:lnSpc>
                          <a:spcPts val="1170"/>
                        </a:lnSpc>
                      </a:pPr>
                      <a:r>
                        <a:rPr sz="1100" spc="20" dirty="0">
                          <a:latin typeface="Times New Roman"/>
                          <a:cs typeface="Times New Roman"/>
                        </a:rPr>
                        <a:t>Uses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38760" algn="r">
                        <a:lnSpc>
                          <a:spcPts val="1170"/>
                        </a:lnSpc>
                      </a:pPr>
                      <a:r>
                        <a:rPr sz="1100" spc="10" dirty="0">
                          <a:latin typeface="Times New Roman"/>
                          <a:cs typeface="Times New Roman"/>
                        </a:rPr>
                        <a:t>Resources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40029">
                        <a:lnSpc>
                          <a:spcPts val="1170"/>
                        </a:lnSpc>
                      </a:pPr>
                      <a:r>
                        <a:rPr sz="1100" spc="20" dirty="0">
                          <a:latin typeface="Times New Roman"/>
                          <a:cs typeface="Times New Roman"/>
                        </a:rPr>
                        <a:t>Uses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38760" algn="r">
                        <a:lnSpc>
                          <a:spcPts val="1170"/>
                        </a:lnSpc>
                      </a:pPr>
                      <a:r>
                        <a:rPr sz="1100" spc="10" dirty="0">
                          <a:latin typeface="Times New Roman"/>
                          <a:cs typeface="Times New Roman"/>
                        </a:rPr>
                        <a:t>Resources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40029">
                        <a:lnSpc>
                          <a:spcPts val="1170"/>
                        </a:lnSpc>
                      </a:pPr>
                      <a:r>
                        <a:rPr sz="1100" spc="20" dirty="0">
                          <a:latin typeface="Times New Roman"/>
                          <a:cs typeface="Times New Roman"/>
                        </a:rPr>
                        <a:t>Uses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42545" algn="r">
                        <a:lnSpc>
                          <a:spcPts val="1170"/>
                        </a:lnSpc>
                      </a:pPr>
                      <a:r>
                        <a:rPr sz="1100" spc="10" dirty="0">
                          <a:latin typeface="Times New Roman"/>
                          <a:cs typeface="Times New Roman"/>
                        </a:rPr>
                        <a:t>Resources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9469">
                <a:tc>
                  <a:txBody>
                    <a:bodyPr/>
                    <a:lstStyle/>
                    <a:p>
                      <a:pPr marL="4635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Disposable</a:t>
                      </a:r>
                      <a:r>
                        <a:rPr sz="110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income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1651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32410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225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1651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32410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260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1651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32410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25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1651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35560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510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1651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4344">
                <a:tc>
                  <a:txBody>
                    <a:bodyPr/>
                    <a:lstStyle/>
                    <a:p>
                      <a:pPr marL="46355">
                        <a:lnSpc>
                          <a:spcPts val="1220"/>
                        </a:lnSpc>
                      </a:pPr>
                      <a:r>
                        <a:rPr sz="1100" spc="-30" dirty="0"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sz="1100" spc="-95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100" spc="2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sz="11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20" dirty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100" spc="10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sz="1100" spc="-55" dirty="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100" spc="-95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25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1100" spc="2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1100" spc="-85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re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4604" algn="r">
                        <a:lnSpc>
                          <a:spcPts val="1220"/>
                        </a:lnSpc>
                      </a:pPr>
                      <a:r>
                        <a:rPr sz="1100" spc="-30" dirty="0">
                          <a:latin typeface="Times New Roman"/>
                          <a:cs typeface="Times New Roman"/>
                        </a:rPr>
                        <a:t>300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R="10795" algn="r">
                        <a:lnSpc>
                          <a:spcPts val="122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R="10795" algn="r">
                        <a:lnSpc>
                          <a:spcPts val="122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R="10795" algn="r">
                        <a:lnSpc>
                          <a:spcPts val="1220"/>
                        </a:lnSpc>
                      </a:pP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300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2449">
                <a:tc>
                  <a:txBody>
                    <a:bodyPr/>
                    <a:lstStyle/>
                    <a:p>
                      <a:pPr marL="131445">
                        <a:lnSpc>
                          <a:spcPts val="1305"/>
                        </a:lnSpc>
                        <a:spcBef>
                          <a:spcPts val="30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Advertised</a:t>
                      </a:r>
                      <a:r>
                        <a:rPr sz="11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product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3810" marB="0"/>
                </a:tc>
                <a:tc>
                  <a:txBody>
                    <a:bodyPr/>
                    <a:lstStyle/>
                    <a:p>
                      <a:pPr marR="10795" algn="r">
                        <a:lnSpc>
                          <a:spcPts val="1305"/>
                        </a:lnSpc>
                        <a:spcBef>
                          <a:spcPts val="30"/>
                        </a:spcBef>
                      </a:pPr>
                      <a:r>
                        <a:rPr sz="1100" spc="-15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300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381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R="10795" algn="r">
                        <a:lnSpc>
                          <a:spcPts val="1305"/>
                        </a:lnSpc>
                        <a:spcBef>
                          <a:spcPts val="30"/>
                        </a:spcBef>
                      </a:pPr>
                      <a:r>
                        <a:rPr sz="1100" spc="-15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300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381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5643">
                <a:tc>
                  <a:txBody>
                    <a:bodyPr/>
                    <a:lstStyle/>
                    <a:p>
                      <a:pPr marL="46355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Saving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11430" marB="0"/>
                </a:tc>
                <a:tc>
                  <a:txBody>
                    <a:bodyPr/>
                    <a:lstStyle/>
                    <a:p>
                      <a:pPr marR="10795" algn="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-75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11430" marB="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2">
                  <a:txBody>
                    <a:bodyPr/>
                    <a:lstStyle/>
                    <a:p>
                      <a:pPr marR="10795" algn="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260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1143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R="10795" algn="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25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1143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R="10795" algn="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210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1143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9" name="object 69"/>
          <p:cNvSpPr txBox="1"/>
          <p:nvPr/>
        </p:nvSpPr>
        <p:spPr>
          <a:xfrm>
            <a:off x="3454401" y="5033736"/>
            <a:ext cx="405130" cy="1968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spc="20" dirty="0">
                <a:latin typeface="Times New Roman"/>
                <a:cs typeface="Times New Roman"/>
              </a:rPr>
              <a:t>Ass</a:t>
            </a:r>
            <a:r>
              <a:rPr sz="1100" spc="35" dirty="0">
                <a:latin typeface="Times New Roman"/>
                <a:cs typeface="Times New Roman"/>
              </a:rPr>
              <a:t>e</a:t>
            </a:r>
            <a:r>
              <a:rPr sz="1100" spc="-10" dirty="0">
                <a:latin typeface="Times New Roman"/>
                <a:cs typeface="Times New Roman"/>
              </a:rPr>
              <a:t>t</a:t>
            </a:r>
            <a:r>
              <a:rPr sz="1100" spc="5" dirty="0">
                <a:latin typeface="Times New Roman"/>
                <a:cs typeface="Times New Roman"/>
              </a:rPr>
              <a:t>s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4064164" y="5033736"/>
            <a:ext cx="548005" cy="1968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dirty="0">
                <a:latin typeface="Times New Roman"/>
                <a:cs typeface="Times New Roman"/>
              </a:rPr>
              <a:t>L</a:t>
            </a:r>
            <a:r>
              <a:rPr sz="1100" spc="-80" dirty="0">
                <a:latin typeface="Times New Roman"/>
                <a:cs typeface="Times New Roman"/>
              </a:rPr>
              <a:t>i</a:t>
            </a:r>
            <a:r>
              <a:rPr sz="1100" spc="30" dirty="0">
                <a:latin typeface="Times New Roman"/>
                <a:cs typeface="Times New Roman"/>
              </a:rPr>
              <a:t>a</a:t>
            </a:r>
            <a:r>
              <a:rPr sz="1100" spc="-25" dirty="0">
                <a:latin typeface="Times New Roman"/>
                <a:cs typeface="Times New Roman"/>
              </a:rPr>
              <a:t>b</a:t>
            </a:r>
            <a:r>
              <a:rPr sz="1100" spc="-90" dirty="0">
                <a:latin typeface="Times New Roman"/>
                <a:cs typeface="Times New Roman"/>
              </a:rPr>
              <a:t>i</a:t>
            </a:r>
            <a:r>
              <a:rPr sz="1100" spc="-80" dirty="0">
                <a:latin typeface="Times New Roman"/>
                <a:cs typeface="Times New Roman"/>
              </a:rPr>
              <a:t>l</a:t>
            </a:r>
            <a:r>
              <a:rPr sz="1100" spc="-90" dirty="0">
                <a:latin typeface="Times New Roman"/>
                <a:cs typeface="Times New Roman"/>
              </a:rPr>
              <a:t>i</a:t>
            </a:r>
            <a:r>
              <a:rPr sz="1100" spc="-10" dirty="0">
                <a:latin typeface="Times New Roman"/>
                <a:cs typeface="Times New Roman"/>
              </a:rPr>
              <a:t>t</a:t>
            </a:r>
            <a:r>
              <a:rPr sz="1100" spc="-80" dirty="0">
                <a:latin typeface="Times New Roman"/>
                <a:cs typeface="Times New Roman"/>
              </a:rPr>
              <a:t>i</a:t>
            </a:r>
            <a:r>
              <a:rPr sz="1100" spc="30" dirty="0">
                <a:latin typeface="Times New Roman"/>
                <a:cs typeface="Times New Roman"/>
              </a:rPr>
              <a:t>e</a:t>
            </a:r>
            <a:r>
              <a:rPr sz="1100" spc="5" dirty="0">
                <a:latin typeface="Times New Roman"/>
                <a:cs typeface="Times New Roman"/>
              </a:rPr>
              <a:t>s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5073268" y="5033736"/>
            <a:ext cx="405130" cy="1968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spc="30" dirty="0">
                <a:latin typeface="Times New Roman"/>
                <a:cs typeface="Times New Roman"/>
              </a:rPr>
              <a:t>A</a:t>
            </a:r>
            <a:r>
              <a:rPr sz="1100" spc="15" dirty="0">
                <a:latin typeface="Times New Roman"/>
                <a:cs typeface="Times New Roman"/>
              </a:rPr>
              <a:t>ss</a:t>
            </a:r>
            <a:r>
              <a:rPr sz="1100" spc="30" dirty="0">
                <a:latin typeface="Times New Roman"/>
                <a:cs typeface="Times New Roman"/>
              </a:rPr>
              <a:t>e</a:t>
            </a:r>
            <a:r>
              <a:rPr sz="1100" spc="-10" dirty="0">
                <a:latin typeface="Times New Roman"/>
                <a:cs typeface="Times New Roman"/>
              </a:rPr>
              <a:t>t</a:t>
            </a:r>
            <a:r>
              <a:rPr sz="1100" spc="5" dirty="0">
                <a:latin typeface="Times New Roman"/>
                <a:cs typeface="Times New Roman"/>
              </a:rPr>
              <a:t>s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5682735" y="5033736"/>
            <a:ext cx="548640" cy="1968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spc="-35" dirty="0">
                <a:latin typeface="Times New Roman"/>
                <a:cs typeface="Times New Roman"/>
              </a:rPr>
              <a:t>Liabilities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6692582" y="5033736"/>
            <a:ext cx="405130" cy="1968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spc="30" dirty="0">
                <a:latin typeface="Times New Roman"/>
                <a:cs typeface="Times New Roman"/>
              </a:rPr>
              <a:t>A</a:t>
            </a:r>
            <a:r>
              <a:rPr sz="1100" spc="15" dirty="0">
                <a:latin typeface="Times New Roman"/>
                <a:cs typeface="Times New Roman"/>
              </a:rPr>
              <a:t>ss</a:t>
            </a:r>
            <a:r>
              <a:rPr sz="1100" spc="30" dirty="0">
                <a:latin typeface="Times New Roman"/>
                <a:cs typeface="Times New Roman"/>
              </a:rPr>
              <a:t>e</a:t>
            </a:r>
            <a:r>
              <a:rPr sz="1100" spc="-10" dirty="0">
                <a:latin typeface="Times New Roman"/>
                <a:cs typeface="Times New Roman"/>
              </a:rPr>
              <a:t>t</a:t>
            </a:r>
            <a:r>
              <a:rPr sz="1100" spc="5" dirty="0">
                <a:latin typeface="Times New Roman"/>
                <a:cs typeface="Times New Roman"/>
              </a:rPr>
              <a:t>s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7302048" y="5033736"/>
            <a:ext cx="548640" cy="1968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spc="-35" dirty="0">
                <a:latin typeface="Times New Roman"/>
                <a:cs typeface="Times New Roman"/>
              </a:rPr>
              <a:t>Liabilities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8311881" y="5033736"/>
            <a:ext cx="405130" cy="1968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spc="30" dirty="0">
                <a:latin typeface="Times New Roman"/>
                <a:cs typeface="Times New Roman"/>
              </a:rPr>
              <a:t>A</a:t>
            </a:r>
            <a:r>
              <a:rPr sz="1100" spc="15" dirty="0">
                <a:latin typeface="Times New Roman"/>
                <a:cs typeface="Times New Roman"/>
              </a:rPr>
              <a:t>ss</a:t>
            </a:r>
            <a:r>
              <a:rPr sz="1100" spc="30" dirty="0">
                <a:latin typeface="Times New Roman"/>
                <a:cs typeface="Times New Roman"/>
              </a:rPr>
              <a:t>e</a:t>
            </a:r>
            <a:r>
              <a:rPr sz="1100" spc="-10" dirty="0">
                <a:latin typeface="Times New Roman"/>
                <a:cs typeface="Times New Roman"/>
              </a:rPr>
              <a:t>t</a:t>
            </a:r>
            <a:r>
              <a:rPr sz="1100" spc="5" dirty="0">
                <a:latin typeface="Times New Roman"/>
                <a:cs typeface="Times New Roman"/>
              </a:rPr>
              <a:t>s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8921348" y="5033736"/>
            <a:ext cx="548005" cy="1968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dirty="0">
                <a:latin typeface="Times New Roman"/>
                <a:cs typeface="Times New Roman"/>
              </a:rPr>
              <a:t>L</a:t>
            </a:r>
            <a:r>
              <a:rPr sz="1100" spc="-80" dirty="0">
                <a:latin typeface="Times New Roman"/>
                <a:cs typeface="Times New Roman"/>
              </a:rPr>
              <a:t>i</a:t>
            </a:r>
            <a:r>
              <a:rPr sz="1100" spc="30" dirty="0">
                <a:latin typeface="Times New Roman"/>
                <a:cs typeface="Times New Roman"/>
              </a:rPr>
              <a:t>a</a:t>
            </a:r>
            <a:r>
              <a:rPr sz="1100" spc="-25" dirty="0">
                <a:latin typeface="Times New Roman"/>
                <a:cs typeface="Times New Roman"/>
              </a:rPr>
              <a:t>b</a:t>
            </a:r>
            <a:r>
              <a:rPr sz="1100" spc="-90" dirty="0">
                <a:latin typeface="Times New Roman"/>
                <a:cs typeface="Times New Roman"/>
              </a:rPr>
              <a:t>i</a:t>
            </a:r>
            <a:r>
              <a:rPr sz="1100" spc="-80" dirty="0">
                <a:latin typeface="Times New Roman"/>
                <a:cs typeface="Times New Roman"/>
              </a:rPr>
              <a:t>l</a:t>
            </a:r>
            <a:r>
              <a:rPr sz="1100" spc="-90" dirty="0">
                <a:latin typeface="Times New Roman"/>
                <a:cs typeface="Times New Roman"/>
              </a:rPr>
              <a:t>i</a:t>
            </a:r>
            <a:r>
              <a:rPr sz="1100" spc="-10" dirty="0">
                <a:latin typeface="Times New Roman"/>
                <a:cs typeface="Times New Roman"/>
              </a:rPr>
              <a:t>t</a:t>
            </a:r>
            <a:r>
              <a:rPr sz="1100" spc="-80" dirty="0">
                <a:latin typeface="Times New Roman"/>
                <a:cs typeface="Times New Roman"/>
              </a:rPr>
              <a:t>i</a:t>
            </a:r>
            <a:r>
              <a:rPr sz="1100" spc="30" dirty="0">
                <a:latin typeface="Times New Roman"/>
                <a:cs typeface="Times New Roman"/>
              </a:rPr>
              <a:t>e</a:t>
            </a:r>
            <a:r>
              <a:rPr sz="1100" spc="5" dirty="0">
                <a:latin typeface="Times New Roman"/>
                <a:cs typeface="Times New Roman"/>
              </a:rPr>
              <a:t>s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4406894" y="5224241"/>
            <a:ext cx="211454" cy="1968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dirty="0">
                <a:latin typeface="Times New Roman"/>
                <a:cs typeface="Times New Roman"/>
              </a:rPr>
              <a:t>-</a:t>
            </a:r>
            <a:r>
              <a:rPr sz="1100" spc="-25" dirty="0">
                <a:latin typeface="Times New Roman"/>
                <a:cs typeface="Times New Roman"/>
              </a:rPr>
              <a:t>7</a:t>
            </a:r>
            <a:r>
              <a:rPr sz="1100" spc="10" dirty="0">
                <a:latin typeface="Times New Roman"/>
                <a:cs typeface="Times New Roman"/>
              </a:rPr>
              <a:t>5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7692655" y="5224241"/>
            <a:ext cx="163195" cy="1968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spc="-35" dirty="0">
                <a:latin typeface="Times New Roman"/>
                <a:cs typeface="Times New Roman"/>
              </a:rPr>
              <a:t>2</a:t>
            </a:r>
            <a:r>
              <a:rPr sz="1100" spc="10" dirty="0">
                <a:latin typeface="Times New Roman"/>
                <a:cs typeface="Times New Roman"/>
              </a:rPr>
              <a:t>5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3816549" y="5414746"/>
            <a:ext cx="97155" cy="1968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spc="10" dirty="0">
                <a:latin typeface="Times New Roman"/>
                <a:cs typeface="Times New Roman"/>
              </a:rPr>
              <a:t>0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7054294" y="5414746"/>
            <a:ext cx="97155" cy="1968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spc="10" dirty="0">
                <a:latin typeface="Times New Roman"/>
                <a:cs typeface="Times New Roman"/>
              </a:rPr>
              <a:t>0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1454150" y="5205143"/>
            <a:ext cx="1640205" cy="978535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R="1235075" algn="ctr">
              <a:lnSpc>
                <a:spcPct val="100000"/>
              </a:lnSpc>
              <a:spcBef>
                <a:spcPts val="275"/>
              </a:spcBef>
            </a:pPr>
            <a:r>
              <a:rPr sz="1100" spc="-25" dirty="0">
                <a:latin typeface="Times New Roman"/>
                <a:cs typeface="Times New Roman"/>
              </a:rPr>
              <a:t>Saving</a:t>
            </a:r>
            <a:endParaRPr sz="1100">
              <a:latin typeface="Times New Roman"/>
              <a:cs typeface="Times New Roman"/>
            </a:endParaRPr>
          </a:p>
          <a:p>
            <a:pPr marL="12700" marR="5080" algn="ctr">
              <a:lnSpc>
                <a:spcPct val="113599"/>
              </a:lnSpc>
            </a:pPr>
            <a:r>
              <a:rPr sz="1100" spc="-50" dirty="0">
                <a:latin typeface="Times New Roman"/>
                <a:cs typeface="Times New Roman"/>
              </a:rPr>
              <a:t>G</a:t>
            </a:r>
            <a:r>
              <a:rPr sz="1100" dirty="0">
                <a:latin typeface="Times New Roman"/>
                <a:cs typeface="Times New Roman"/>
              </a:rPr>
              <a:t>r</a:t>
            </a:r>
            <a:r>
              <a:rPr sz="1100" spc="-25" dirty="0">
                <a:latin typeface="Times New Roman"/>
                <a:cs typeface="Times New Roman"/>
              </a:rPr>
              <a:t>o</a:t>
            </a:r>
            <a:r>
              <a:rPr sz="1100" spc="15" dirty="0">
                <a:latin typeface="Times New Roman"/>
                <a:cs typeface="Times New Roman"/>
              </a:rPr>
              <a:t>s</a:t>
            </a:r>
            <a:r>
              <a:rPr sz="1100" spc="5" dirty="0">
                <a:latin typeface="Times New Roman"/>
                <a:cs typeface="Times New Roman"/>
              </a:rPr>
              <a:t>s</a:t>
            </a:r>
            <a:r>
              <a:rPr sz="1100" spc="3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f</a:t>
            </a:r>
            <a:r>
              <a:rPr sz="1100" spc="-80" dirty="0">
                <a:latin typeface="Times New Roman"/>
                <a:cs typeface="Times New Roman"/>
              </a:rPr>
              <a:t>i</a:t>
            </a:r>
            <a:r>
              <a:rPr sz="1100" spc="-35" dirty="0">
                <a:latin typeface="Times New Roman"/>
                <a:cs typeface="Times New Roman"/>
              </a:rPr>
              <a:t>x</a:t>
            </a:r>
            <a:r>
              <a:rPr sz="1100" spc="35" dirty="0">
                <a:latin typeface="Times New Roman"/>
                <a:cs typeface="Times New Roman"/>
              </a:rPr>
              <a:t>e</a:t>
            </a:r>
            <a:r>
              <a:rPr sz="1100" spc="10" dirty="0">
                <a:latin typeface="Times New Roman"/>
                <a:cs typeface="Times New Roman"/>
              </a:rPr>
              <a:t>d</a:t>
            </a:r>
            <a:r>
              <a:rPr sz="1100" spc="-20" dirty="0">
                <a:latin typeface="Times New Roman"/>
                <a:cs typeface="Times New Roman"/>
              </a:rPr>
              <a:t> </a:t>
            </a:r>
            <a:r>
              <a:rPr sz="1100" spc="35" dirty="0">
                <a:latin typeface="Times New Roman"/>
                <a:cs typeface="Times New Roman"/>
              </a:rPr>
              <a:t>c</a:t>
            </a:r>
            <a:r>
              <a:rPr sz="1100" spc="30" dirty="0">
                <a:latin typeface="Times New Roman"/>
                <a:cs typeface="Times New Roman"/>
              </a:rPr>
              <a:t>a</a:t>
            </a:r>
            <a:r>
              <a:rPr sz="1100" spc="-25" dirty="0">
                <a:latin typeface="Times New Roman"/>
                <a:cs typeface="Times New Roman"/>
              </a:rPr>
              <a:t>p</a:t>
            </a:r>
            <a:r>
              <a:rPr sz="1100" spc="-90" dirty="0">
                <a:latin typeface="Times New Roman"/>
                <a:cs typeface="Times New Roman"/>
              </a:rPr>
              <a:t>i</a:t>
            </a:r>
            <a:r>
              <a:rPr sz="1100" spc="-10" dirty="0">
                <a:latin typeface="Times New Roman"/>
                <a:cs typeface="Times New Roman"/>
              </a:rPr>
              <a:t>t</a:t>
            </a:r>
            <a:r>
              <a:rPr sz="1100" spc="35" dirty="0">
                <a:latin typeface="Times New Roman"/>
                <a:cs typeface="Times New Roman"/>
              </a:rPr>
              <a:t>a</a:t>
            </a:r>
            <a:r>
              <a:rPr sz="1100" spc="5" dirty="0">
                <a:latin typeface="Times New Roman"/>
                <a:cs typeface="Times New Roman"/>
              </a:rPr>
              <a:t>l</a:t>
            </a:r>
            <a:r>
              <a:rPr sz="1100" spc="-70" dirty="0">
                <a:latin typeface="Times New Roman"/>
                <a:cs typeface="Times New Roman"/>
              </a:rPr>
              <a:t> </a:t>
            </a:r>
            <a:r>
              <a:rPr sz="1100" spc="5" dirty="0">
                <a:latin typeface="Times New Roman"/>
                <a:cs typeface="Times New Roman"/>
              </a:rPr>
              <a:t>f</a:t>
            </a:r>
            <a:r>
              <a:rPr sz="1100" spc="-35" dirty="0">
                <a:latin typeface="Times New Roman"/>
                <a:cs typeface="Times New Roman"/>
              </a:rPr>
              <a:t>o</a:t>
            </a:r>
            <a:r>
              <a:rPr sz="1100" spc="5" dirty="0">
                <a:latin typeface="Times New Roman"/>
                <a:cs typeface="Times New Roman"/>
              </a:rPr>
              <a:t>r</a:t>
            </a:r>
            <a:r>
              <a:rPr sz="1100" spc="-40" dirty="0">
                <a:latin typeface="Times New Roman"/>
                <a:cs typeface="Times New Roman"/>
              </a:rPr>
              <a:t>m</a:t>
            </a:r>
            <a:r>
              <a:rPr sz="1100" spc="35" dirty="0">
                <a:latin typeface="Times New Roman"/>
                <a:cs typeface="Times New Roman"/>
              </a:rPr>
              <a:t>a</a:t>
            </a:r>
            <a:r>
              <a:rPr sz="1100" spc="-10" dirty="0">
                <a:latin typeface="Times New Roman"/>
                <a:cs typeface="Times New Roman"/>
              </a:rPr>
              <a:t>t</a:t>
            </a:r>
            <a:r>
              <a:rPr sz="1100" spc="-90" dirty="0">
                <a:latin typeface="Times New Roman"/>
                <a:cs typeface="Times New Roman"/>
              </a:rPr>
              <a:t>i</a:t>
            </a:r>
            <a:r>
              <a:rPr sz="1100" spc="-25" dirty="0">
                <a:latin typeface="Times New Roman"/>
                <a:cs typeface="Times New Roman"/>
              </a:rPr>
              <a:t>o</a:t>
            </a:r>
            <a:r>
              <a:rPr sz="1100" spc="5" dirty="0">
                <a:latin typeface="Times New Roman"/>
                <a:cs typeface="Times New Roman"/>
              </a:rPr>
              <a:t>n  Software</a:t>
            </a:r>
            <a:r>
              <a:rPr sz="1100" spc="30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Times New Roman"/>
                <a:cs typeface="Times New Roman"/>
              </a:rPr>
              <a:t>(platform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spc="15" dirty="0">
                <a:latin typeface="Times New Roman"/>
                <a:cs typeface="Times New Roman"/>
              </a:rPr>
              <a:t>asset) </a:t>
            </a:r>
            <a:r>
              <a:rPr sz="1100" spc="20" dirty="0">
                <a:latin typeface="Times New Roman"/>
                <a:cs typeface="Times New Roman"/>
              </a:rPr>
              <a:t> </a:t>
            </a:r>
            <a:r>
              <a:rPr sz="1100" spc="5" dirty="0">
                <a:latin typeface="Times New Roman"/>
                <a:cs typeface="Times New Roman"/>
              </a:rPr>
              <a:t>Software</a:t>
            </a:r>
            <a:r>
              <a:rPr sz="1100" spc="35" dirty="0">
                <a:latin typeface="Times New Roman"/>
                <a:cs typeface="Times New Roman"/>
              </a:rPr>
              <a:t> </a:t>
            </a:r>
            <a:r>
              <a:rPr sz="1100" spc="5" dirty="0">
                <a:latin typeface="Times New Roman"/>
                <a:cs typeface="Times New Roman"/>
              </a:rPr>
              <a:t>(database</a:t>
            </a:r>
            <a:r>
              <a:rPr sz="1100" spc="40" dirty="0">
                <a:latin typeface="Times New Roman"/>
                <a:cs typeface="Times New Roman"/>
              </a:rPr>
              <a:t> </a:t>
            </a:r>
            <a:r>
              <a:rPr sz="1100" spc="15" dirty="0">
                <a:latin typeface="Times New Roman"/>
                <a:cs typeface="Times New Roman"/>
              </a:rPr>
              <a:t>asset) </a:t>
            </a:r>
            <a:r>
              <a:rPr sz="1100" spc="20" dirty="0">
                <a:latin typeface="Times New Roman"/>
                <a:cs typeface="Times New Roman"/>
              </a:rPr>
              <a:t> Net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spc="-20" dirty="0">
                <a:latin typeface="Times New Roman"/>
                <a:cs typeface="Times New Roman"/>
              </a:rPr>
              <a:t>lending(+)/borrowing(-)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3702522" y="5986260"/>
            <a:ext cx="211454" cy="1968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dirty="0">
                <a:latin typeface="Times New Roman"/>
                <a:cs typeface="Times New Roman"/>
              </a:rPr>
              <a:t>-</a:t>
            </a:r>
            <a:r>
              <a:rPr sz="1100" spc="-25" dirty="0">
                <a:latin typeface="Times New Roman"/>
                <a:cs typeface="Times New Roman"/>
              </a:rPr>
              <a:t>7</a:t>
            </a:r>
            <a:r>
              <a:rPr sz="1100" spc="10" dirty="0">
                <a:latin typeface="Times New Roman"/>
                <a:cs typeface="Times New Roman"/>
              </a:rPr>
              <a:t>5</a:t>
            </a:r>
            <a:endParaRPr sz="1100">
              <a:latin typeface="Times New Roman"/>
              <a:cs typeface="Times New Roman"/>
            </a:endParaRPr>
          </a:p>
        </p:txBody>
      </p:sp>
      <p:graphicFrame>
        <p:nvGraphicFramePr>
          <p:cNvPr id="83" name="object 83"/>
          <p:cNvGraphicFramePr>
            <a:graphicFrameLocks noGrp="1"/>
          </p:cNvGraphicFramePr>
          <p:nvPr/>
        </p:nvGraphicFramePr>
        <p:xfrm>
          <a:off x="5051488" y="5223128"/>
          <a:ext cx="1196340" cy="96329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813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05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856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15875" algn="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260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4">
                <a:tc>
                  <a:txBody>
                    <a:bodyPr/>
                    <a:lstStyle/>
                    <a:p>
                      <a:pPr marR="10795" algn="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210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3810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4">
                <a:tc>
                  <a:txBody>
                    <a:bodyPr/>
                    <a:lstStyle/>
                    <a:p>
                      <a:pPr marR="10795" algn="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100" spc="-15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150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3810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2423">
                <a:tc>
                  <a:txBody>
                    <a:bodyPr/>
                    <a:lstStyle/>
                    <a:p>
                      <a:pPr marR="15875" algn="r">
                        <a:lnSpc>
                          <a:spcPts val="1305"/>
                        </a:lnSpc>
                        <a:spcBef>
                          <a:spcPts val="30"/>
                        </a:spcBef>
                      </a:pPr>
                      <a:r>
                        <a:rPr sz="1100" spc="-35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60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3810" marB="0"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5643">
                <a:tc>
                  <a:txBody>
                    <a:bodyPr/>
                    <a:lstStyle/>
                    <a:p>
                      <a:pPr marR="15240" algn="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50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1143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4" name="object 84"/>
          <p:cNvSpPr txBox="1"/>
          <p:nvPr/>
        </p:nvSpPr>
        <p:spPr>
          <a:xfrm>
            <a:off x="6988339" y="5986260"/>
            <a:ext cx="158115" cy="1968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spc="-35" dirty="0">
                <a:latin typeface="Times New Roman"/>
                <a:cs typeface="Times New Roman"/>
              </a:rPr>
              <a:t>25</a:t>
            </a:r>
            <a:endParaRPr sz="1100">
              <a:latin typeface="Times New Roman"/>
              <a:cs typeface="Times New Roman"/>
            </a:endParaRPr>
          </a:p>
        </p:txBody>
      </p:sp>
      <p:graphicFrame>
        <p:nvGraphicFramePr>
          <p:cNvPr id="85" name="object 85"/>
          <p:cNvGraphicFramePr>
            <a:graphicFrameLocks noGrp="1"/>
          </p:cNvGraphicFramePr>
          <p:nvPr/>
        </p:nvGraphicFramePr>
        <p:xfrm>
          <a:off x="8289988" y="5223128"/>
          <a:ext cx="1206500" cy="9683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806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99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856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15875" algn="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210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4">
                <a:tc>
                  <a:txBody>
                    <a:bodyPr/>
                    <a:lstStyle/>
                    <a:p>
                      <a:pPr marR="10795" algn="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210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3810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4">
                <a:tc>
                  <a:txBody>
                    <a:bodyPr/>
                    <a:lstStyle/>
                    <a:p>
                      <a:pPr marR="15240" algn="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100" spc="-30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150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3810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2423">
                <a:tc>
                  <a:txBody>
                    <a:bodyPr/>
                    <a:lstStyle/>
                    <a:p>
                      <a:pPr marR="10795" algn="r">
                        <a:lnSpc>
                          <a:spcPts val="1305"/>
                        </a:lnSpc>
                        <a:spcBef>
                          <a:spcPts val="30"/>
                        </a:spcBef>
                      </a:pPr>
                      <a:r>
                        <a:rPr sz="1100" spc="-10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60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3810" marB="0"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5643">
                <a:tc>
                  <a:txBody>
                    <a:bodyPr/>
                    <a:lstStyle/>
                    <a:p>
                      <a:pPr marR="10160" algn="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1143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6" name="object 86"/>
          <p:cNvSpPr txBox="1"/>
          <p:nvPr/>
        </p:nvSpPr>
        <p:spPr>
          <a:xfrm>
            <a:off x="587762" y="5472624"/>
            <a:ext cx="502920" cy="4248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19100"/>
              </a:lnSpc>
              <a:spcBef>
                <a:spcPts val="95"/>
              </a:spcBef>
            </a:pPr>
            <a:r>
              <a:rPr sz="1100" spc="-10" dirty="0">
                <a:latin typeface="Times New Roman"/>
                <a:cs typeface="Times New Roman"/>
              </a:rPr>
              <a:t>Capital </a:t>
            </a:r>
            <a:r>
              <a:rPr sz="1100" spc="-5" dirty="0">
                <a:latin typeface="Times New Roman"/>
                <a:cs typeface="Times New Roman"/>
              </a:rPr>
              <a:t> </a:t>
            </a:r>
            <a:r>
              <a:rPr sz="1100" spc="20" dirty="0">
                <a:latin typeface="Times New Roman"/>
                <a:cs typeface="Times New Roman"/>
              </a:rPr>
              <a:t>A</a:t>
            </a:r>
            <a:r>
              <a:rPr sz="1100" spc="35" dirty="0">
                <a:latin typeface="Times New Roman"/>
                <a:cs typeface="Times New Roman"/>
              </a:rPr>
              <a:t>c</a:t>
            </a:r>
            <a:r>
              <a:rPr sz="1100" spc="30" dirty="0">
                <a:latin typeface="Times New Roman"/>
                <a:cs typeface="Times New Roman"/>
              </a:rPr>
              <a:t>c</a:t>
            </a:r>
            <a:r>
              <a:rPr sz="1100" spc="-35" dirty="0">
                <a:latin typeface="Times New Roman"/>
                <a:cs typeface="Times New Roman"/>
              </a:rPr>
              <a:t>o</a:t>
            </a:r>
            <a:r>
              <a:rPr sz="1100" spc="-25" dirty="0">
                <a:latin typeface="Times New Roman"/>
                <a:cs typeface="Times New Roman"/>
              </a:rPr>
              <a:t>u</a:t>
            </a:r>
            <a:r>
              <a:rPr sz="1100" spc="-35" dirty="0">
                <a:latin typeface="Times New Roman"/>
                <a:cs typeface="Times New Roman"/>
              </a:rPr>
              <a:t>n</a:t>
            </a:r>
            <a:r>
              <a:rPr sz="1100" spc="5" dirty="0">
                <a:latin typeface="Times New Roman"/>
                <a:cs typeface="Times New Roman"/>
              </a:rPr>
              <a:t>t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8311408" y="1587220"/>
            <a:ext cx="1156970" cy="59626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R="12700" algn="ctr">
              <a:lnSpc>
                <a:spcPct val="100000"/>
              </a:lnSpc>
              <a:spcBef>
                <a:spcPts val="125"/>
              </a:spcBef>
            </a:pPr>
            <a:r>
              <a:rPr sz="1100" i="1" spc="15" dirty="0">
                <a:latin typeface="Times New Roman"/>
                <a:cs typeface="Times New Roman"/>
              </a:rPr>
              <a:t>Total</a:t>
            </a:r>
            <a:r>
              <a:rPr sz="1100" i="1" spc="-10" dirty="0">
                <a:latin typeface="Times New Roman"/>
                <a:cs typeface="Times New Roman"/>
              </a:rPr>
              <a:t> </a:t>
            </a:r>
            <a:r>
              <a:rPr sz="1100" i="1" spc="20" dirty="0">
                <a:latin typeface="Times New Roman"/>
                <a:cs typeface="Times New Roman"/>
              </a:rPr>
              <a:t>Economy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5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tabLst>
                <a:tab pos="542290" algn="l"/>
              </a:tabLst>
            </a:pPr>
            <a:r>
              <a:rPr sz="1100" spc="20" dirty="0">
                <a:latin typeface="Times New Roman"/>
                <a:cs typeface="Times New Roman"/>
              </a:rPr>
              <a:t>Uses	</a:t>
            </a:r>
            <a:r>
              <a:rPr sz="1100" spc="10" dirty="0">
                <a:latin typeface="Times New Roman"/>
                <a:cs typeface="Times New Roman"/>
              </a:rPr>
              <a:t>Resources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587762" y="2711124"/>
            <a:ext cx="629920" cy="4248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19100"/>
              </a:lnSpc>
              <a:spcBef>
                <a:spcPts val="95"/>
              </a:spcBef>
            </a:pPr>
            <a:r>
              <a:rPr sz="1100" spc="55" dirty="0">
                <a:latin typeface="Times New Roman"/>
                <a:cs typeface="Times New Roman"/>
              </a:rPr>
              <a:t>P</a:t>
            </a:r>
            <a:r>
              <a:rPr sz="1100" spc="5" dirty="0">
                <a:latin typeface="Times New Roman"/>
                <a:cs typeface="Times New Roman"/>
              </a:rPr>
              <a:t>r</a:t>
            </a:r>
            <a:r>
              <a:rPr sz="1100" spc="-35" dirty="0">
                <a:latin typeface="Times New Roman"/>
                <a:cs typeface="Times New Roman"/>
              </a:rPr>
              <a:t>od</a:t>
            </a:r>
            <a:r>
              <a:rPr sz="1100" spc="-25" dirty="0">
                <a:latin typeface="Times New Roman"/>
                <a:cs typeface="Times New Roman"/>
              </a:rPr>
              <a:t>u</a:t>
            </a:r>
            <a:r>
              <a:rPr sz="1100" spc="30" dirty="0">
                <a:latin typeface="Times New Roman"/>
                <a:cs typeface="Times New Roman"/>
              </a:rPr>
              <a:t>c</a:t>
            </a:r>
            <a:r>
              <a:rPr sz="1100" spc="-10" dirty="0">
                <a:latin typeface="Times New Roman"/>
                <a:cs typeface="Times New Roman"/>
              </a:rPr>
              <a:t>t</a:t>
            </a:r>
            <a:r>
              <a:rPr sz="1100" spc="-80" dirty="0">
                <a:latin typeface="Times New Roman"/>
                <a:cs typeface="Times New Roman"/>
              </a:rPr>
              <a:t>i</a:t>
            </a:r>
            <a:r>
              <a:rPr sz="1100" spc="-35" dirty="0">
                <a:latin typeface="Times New Roman"/>
                <a:cs typeface="Times New Roman"/>
              </a:rPr>
              <a:t>o</a:t>
            </a:r>
            <a:r>
              <a:rPr sz="1100" spc="5" dirty="0">
                <a:latin typeface="Times New Roman"/>
                <a:cs typeface="Times New Roman"/>
              </a:rPr>
              <a:t>n  </a:t>
            </a:r>
            <a:r>
              <a:rPr sz="1100" dirty="0">
                <a:latin typeface="Times New Roman"/>
                <a:cs typeface="Times New Roman"/>
              </a:rPr>
              <a:t>Account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587762" y="4138361"/>
            <a:ext cx="502920" cy="6172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marR="5080" algn="just">
              <a:lnSpc>
                <a:spcPct val="116599"/>
              </a:lnSpc>
              <a:spcBef>
                <a:spcPts val="130"/>
              </a:spcBef>
            </a:pPr>
            <a:r>
              <a:rPr sz="1100" spc="15" dirty="0">
                <a:latin typeface="Times New Roman"/>
                <a:cs typeface="Times New Roman"/>
              </a:rPr>
              <a:t>Use </a:t>
            </a:r>
            <a:r>
              <a:rPr sz="1100" spc="-10" dirty="0">
                <a:latin typeface="Times New Roman"/>
                <a:cs typeface="Times New Roman"/>
              </a:rPr>
              <a:t>of </a:t>
            </a:r>
            <a:r>
              <a:rPr sz="1100" spc="-5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Times New Roman"/>
                <a:cs typeface="Times New Roman"/>
              </a:rPr>
              <a:t>Income </a:t>
            </a:r>
            <a:r>
              <a:rPr sz="1100" spc="-5" dirty="0">
                <a:latin typeface="Times New Roman"/>
                <a:cs typeface="Times New Roman"/>
              </a:rPr>
              <a:t> </a:t>
            </a:r>
            <a:r>
              <a:rPr sz="1100" spc="20" dirty="0">
                <a:latin typeface="Times New Roman"/>
                <a:cs typeface="Times New Roman"/>
              </a:rPr>
              <a:t>A</a:t>
            </a:r>
            <a:r>
              <a:rPr sz="1100" spc="35" dirty="0">
                <a:latin typeface="Times New Roman"/>
                <a:cs typeface="Times New Roman"/>
              </a:rPr>
              <a:t>c</a:t>
            </a:r>
            <a:r>
              <a:rPr sz="1100" spc="30" dirty="0">
                <a:latin typeface="Times New Roman"/>
                <a:cs typeface="Times New Roman"/>
              </a:rPr>
              <a:t>c</a:t>
            </a:r>
            <a:r>
              <a:rPr sz="1100" spc="-35" dirty="0">
                <a:latin typeface="Times New Roman"/>
                <a:cs typeface="Times New Roman"/>
              </a:rPr>
              <a:t>o</a:t>
            </a:r>
            <a:r>
              <a:rPr sz="1100" spc="-25" dirty="0">
                <a:latin typeface="Times New Roman"/>
                <a:cs typeface="Times New Roman"/>
              </a:rPr>
              <a:t>u</a:t>
            </a:r>
            <a:r>
              <a:rPr sz="1100" spc="-35" dirty="0">
                <a:latin typeface="Times New Roman"/>
                <a:cs typeface="Times New Roman"/>
              </a:rPr>
              <a:t>n</a:t>
            </a:r>
            <a:r>
              <a:rPr sz="1100" spc="5" dirty="0">
                <a:latin typeface="Times New Roman"/>
                <a:cs typeface="Times New Roman"/>
              </a:rPr>
              <a:t>t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3692148" y="1587220"/>
            <a:ext cx="668655" cy="1968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i="1" spc="30" dirty="0">
                <a:latin typeface="Times New Roman"/>
                <a:cs typeface="Times New Roman"/>
              </a:rPr>
              <a:t>H</a:t>
            </a:r>
            <a:r>
              <a:rPr sz="1100" i="1" spc="45" dirty="0">
                <a:latin typeface="Times New Roman"/>
                <a:cs typeface="Times New Roman"/>
              </a:rPr>
              <a:t>ou</a:t>
            </a:r>
            <a:r>
              <a:rPr sz="1100" i="1" spc="15" dirty="0">
                <a:latin typeface="Times New Roman"/>
                <a:cs typeface="Times New Roman"/>
              </a:rPr>
              <a:t>s</a:t>
            </a:r>
            <a:r>
              <a:rPr sz="1100" i="1" spc="30" dirty="0">
                <a:latin typeface="Times New Roman"/>
                <a:cs typeface="Times New Roman"/>
              </a:rPr>
              <a:t>e</a:t>
            </a:r>
            <a:r>
              <a:rPr sz="1100" i="1" spc="45" dirty="0">
                <a:latin typeface="Times New Roman"/>
                <a:cs typeface="Times New Roman"/>
              </a:rPr>
              <a:t>ho</a:t>
            </a:r>
            <a:r>
              <a:rPr sz="1100" i="1" spc="-10" dirty="0">
                <a:latin typeface="Times New Roman"/>
                <a:cs typeface="Times New Roman"/>
              </a:rPr>
              <a:t>l</a:t>
            </a:r>
            <a:r>
              <a:rPr sz="1100" i="1" spc="10" dirty="0">
                <a:latin typeface="Times New Roman"/>
                <a:cs typeface="Times New Roman"/>
              </a:rPr>
              <a:t>d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91" name="object 91"/>
          <p:cNvSpPr txBox="1"/>
          <p:nvPr/>
        </p:nvSpPr>
        <p:spPr>
          <a:xfrm>
            <a:off x="5072888" y="1587220"/>
            <a:ext cx="1158240" cy="59626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R="3175" algn="ctr">
              <a:lnSpc>
                <a:spcPct val="100000"/>
              </a:lnSpc>
              <a:spcBef>
                <a:spcPts val="125"/>
              </a:spcBef>
            </a:pPr>
            <a:r>
              <a:rPr sz="1100" i="1" spc="15" dirty="0">
                <a:latin typeface="Times New Roman"/>
                <a:cs typeface="Times New Roman"/>
              </a:rPr>
              <a:t>Intermediary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5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tabLst>
                <a:tab pos="542925" algn="l"/>
              </a:tabLst>
            </a:pPr>
            <a:r>
              <a:rPr sz="1100" spc="20" dirty="0">
                <a:latin typeface="Times New Roman"/>
                <a:cs typeface="Times New Roman"/>
              </a:rPr>
              <a:t>Uses	</a:t>
            </a:r>
            <a:r>
              <a:rPr sz="1100" spc="10" dirty="0">
                <a:latin typeface="Times New Roman"/>
                <a:cs typeface="Times New Roman"/>
              </a:rPr>
              <a:t>Resources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92" name="object 92"/>
          <p:cNvSpPr txBox="1"/>
          <p:nvPr/>
        </p:nvSpPr>
        <p:spPr>
          <a:xfrm>
            <a:off x="6949753" y="1587220"/>
            <a:ext cx="633730" cy="1968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i="1" spc="15" dirty="0">
                <a:latin typeface="Times New Roman"/>
                <a:cs typeface="Times New Roman"/>
              </a:rPr>
              <a:t>Advertiser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731011"/>
            <a:ext cx="3964304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200" spc="-15" dirty="0">
                <a:solidFill>
                  <a:srgbClr val="9EA2A2"/>
                </a:solidFill>
              </a:rPr>
              <a:t>Current</a:t>
            </a:r>
            <a:r>
              <a:rPr sz="3200" spc="-5" dirty="0">
                <a:solidFill>
                  <a:srgbClr val="9EA2A2"/>
                </a:solidFill>
              </a:rPr>
              <a:t> </a:t>
            </a:r>
            <a:r>
              <a:rPr sz="3200" spc="-35" dirty="0">
                <a:solidFill>
                  <a:srgbClr val="9EA2A2"/>
                </a:solidFill>
              </a:rPr>
              <a:t>Treatment:</a:t>
            </a:r>
            <a:r>
              <a:rPr sz="3200" spc="5" dirty="0">
                <a:solidFill>
                  <a:srgbClr val="9EA2A2"/>
                </a:solidFill>
              </a:rPr>
              <a:t> </a:t>
            </a:r>
            <a:r>
              <a:rPr sz="3200" spc="-20" dirty="0">
                <a:solidFill>
                  <a:srgbClr val="9EA2A2"/>
                </a:solidFill>
              </a:rPr>
              <a:t>IPPs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6692148" y="1986442"/>
            <a:ext cx="309880" cy="1968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spc="30" dirty="0">
                <a:latin typeface="Times New Roman"/>
                <a:cs typeface="Times New Roman"/>
              </a:rPr>
              <a:t>U</a:t>
            </a:r>
            <a:r>
              <a:rPr sz="1100" spc="15" dirty="0">
                <a:latin typeface="Times New Roman"/>
                <a:cs typeface="Times New Roman"/>
              </a:rPr>
              <a:t>s</a:t>
            </a:r>
            <a:r>
              <a:rPr sz="1100" spc="30" dirty="0">
                <a:latin typeface="Times New Roman"/>
                <a:cs typeface="Times New Roman"/>
              </a:rPr>
              <a:t>e</a:t>
            </a:r>
            <a:r>
              <a:rPr sz="1100" spc="5" dirty="0">
                <a:latin typeface="Times New Roman"/>
                <a:cs typeface="Times New Roman"/>
              </a:rPr>
              <a:t>s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235400" y="1986442"/>
            <a:ext cx="614680" cy="1968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spc="10" dirty="0">
                <a:latin typeface="Times New Roman"/>
                <a:cs typeface="Times New Roman"/>
              </a:rPr>
              <a:t>R</a:t>
            </a:r>
            <a:r>
              <a:rPr sz="1100" spc="30" dirty="0">
                <a:latin typeface="Times New Roman"/>
                <a:cs typeface="Times New Roman"/>
              </a:rPr>
              <a:t>e</a:t>
            </a:r>
            <a:r>
              <a:rPr sz="1100" spc="15" dirty="0">
                <a:latin typeface="Times New Roman"/>
                <a:cs typeface="Times New Roman"/>
              </a:rPr>
              <a:t>s</a:t>
            </a:r>
            <a:r>
              <a:rPr sz="1100" spc="-25" dirty="0">
                <a:latin typeface="Times New Roman"/>
                <a:cs typeface="Times New Roman"/>
              </a:rPr>
              <a:t>o</a:t>
            </a:r>
            <a:r>
              <a:rPr sz="1100" spc="-35" dirty="0">
                <a:latin typeface="Times New Roman"/>
                <a:cs typeface="Times New Roman"/>
              </a:rPr>
              <a:t>u</a:t>
            </a:r>
            <a:r>
              <a:rPr sz="1100" spc="5" dirty="0">
                <a:latin typeface="Times New Roman"/>
                <a:cs typeface="Times New Roman"/>
              </a:rPr>
              <a:t>r</a:t>
            </a:r>
            <a:r>
              <a:rPr sz="1100" spc="30" dirty="0">
                <a:latin typeface="Times New Roman"/>
                <a:cs typeface="Times New Roman"/>
              </a:rPr>
              <a:t>c</a:t>
            </a:r>
            <a:r>
              <a:rPr sz="1100" spc="35" dirty="0">
                <a:latin typeface="Times New Roman"/>
                <a:cs typeface="Times New Roman"/>
              </a:rPr>
              <a:t>e</a:t>
            </a:r>
            <a:r>
              <a:rPr sz="1100" spc="5" dirty="0">
                <a:latin typeface="Times New Roman"/>
                <a:cs typeface="Times New Roman"/>
              </a:rPr>
              <a:t>s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625596" y="2176947"/>
            <a:ext cx="230504" cy="1968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spc="-25" dirty="0">
                <a:latin typeface="Times New Roman"/>
                <a:cs typeface="Times New Roman"/>
              </a:rPr>
              <a:t>3</a:t>
            </a:r>
            <a:r>
              <a:rPr sz="1100" spc="-35" dirty="0">
                <a:latin typeface="Times New Roman"/>
                <a:cs typeface="Times New Roman"/>
              </a:rPr>
              <a:t>0</a:t>
            </a:r>
            <a:r>
              <a:rPr sz="1100" spc="10" dirty="0">
                <a:latin typeface="Times New Roman"/>
                <a:cs typeface="Times New Roman"/>
              </a:rPr>
              <a:t>0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454150" y="2157850"/>
            <a:ext cx="1338580" cy="407034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sz="1100" spc="-20" dirty="0">
                <a:latin typeface="Times New Roman"/>
                <a:cs typeface="Times New Roman"/>
              </a:rPr>
              <a:t>Output</a:t>
            </a:r>
            <a:endParaRPr sz="1100">
              <a:latin typeface="Times New Roman"/>
              <a:cs typeface="Times New Roman"/>
            </a:endParaRPr>
          </a:p>
          <a:p>
            <a:pPr marL="97790">
              <a:lnSpc>
                <a:spcPct val="100000"/>
              </a:lnSpc>
              <a:spcBef>
                <a:spcPts val="180"/>
              </a:spcBef>
            </a:pPr>
            <a:r>
              <a:rPr sz="1100" spc="-10" dirty="0">
                <a:latin typeface="Times New Roman"/>
                <a:cs typeface="Times New Roman"/>
              </a:rPr>
              <a:t>Predictive</a:t>
            </a:r>
            <a:r>
              <a:rPr sz="1100" spc="25" dirty="0">
                <a:latin typeface="Times New Roman"/>
                <a:cs typeface="Times New Roman"/>
              </a:rPr>
              <a:t> </a:t>
            </a:r>
            <a:r>
              <a:rPr sz="1100" spc="20" dirty="0">
                <a:latin typeface="Times New Roman"/>
                <a:cs typeface="Times New Roman"/>
              </a:rPr>
              <a:t>ad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services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447800" y="2558033"/>
            <a:ext cx="2000250" cy="390525"/>
          </a:xfrm>
          <a:prstGeom prst="rect">
            <a:avLst/>
          </a:prstGeom>
          <a:solidFill>
            <a:srgbClr val="F4B084"/>
          </a:solidFill>
        </p:spPr>
        <p:txBody>
          <a:bodyPr vert="horz" wrap="square" lIns="0" tIns="3175" rIns="0" bIns="0" rtlCol="0">
            <a:spAutoFit/>
          </a:bodyPr>
          <a:lstStyle/>
          <a:p>
            <a:pPr marL="104139" marR="421005">
              <a:lnSpc>
                <a:spcPts val="1500"/>
              </a:lnSpc>
              <a:spcBef>
                <a:spcPts val="25"/>
              </a:spcBef>
            </a:pPr>
            <a:r>
              <a:rPr sz="1100" spc="5" dirty="0">
                <a:latin typeface="Times New Roman"/>
                <a:cs typeface="Times New Roman"/>
              </a:rPr>
              <a:t>Software </a:t>
            </a:r>
            <a:r>
              <a:rPr sz="1100" spc="-10" dirty="0">
                <a:latin typeface="Times New Roman"/>
                <a:cs typeface="Times New Roman"/>
              </a:rPr>
              <a:t>(platform </a:t>
            </a:r>
            <a:r>
              <a:rPr sz="1100" spc="15" dirty="0">
                <a:latin typeface="Times New Roman"/>
                <a:cs typeface="Times New Roman"/>
              </a:rPr>
              <a:t>asset) </a:t>
            </a:r>
            <a:r>
              <a:rPr sz="1100" spc="-260" dirty="0">
                <a:latin typeface="Times New Roman"/>
                <a:cs typeface="Times New Roman"/>
              </a:rPr>
              <a:t> </a:t>
            </a:r>
            <a:r>
              <a:rPr sz="1100" spc="5" dirty="0">
                <a:latin typeface="Times New Roman"/>
                <a:cs typeface="Times New Roman"/>
              </a:rPr>
              <a:t>Software</a:t>
            </a:r>
            <a:r>
              <a:rPr sz="1100" spc="20" dirty="0">
                <a:latin typeface="Times New Roman"/>
                <a:cs typeface="Times New Roman"/>
              </a:rPr>
              <a:t> </a:t>
            </a:r>
            <a:r>
              <a:rPr sz="1100" spc="5" dirty="0">
                <a:latin typeface="Times New Roman"/>
                <a:cs typeface="Times New Roman"/>
              </a:rPr>
              <a:t>(database</a:t>
            </a:r>
            <a:r>
              <a:rPr sz="1100" spc="25" dirty="0">
                <a:latin typeface="Times New Roman"/>
                <a:cs typeface="Times New Roman"/>
              </a:rPr>
              <a:t> </a:t>
            </a:r>
            <a:r>
              <a:rPr sz="1100" spc="15" dirty="0">
                <a:latin typeface="Times New Roman"/>
                <a:cs typeface="Times New Roman"/>
              </a:rPr>
              <a:t>asset)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625591" y="2938967"/>
            <a:ext cx="230504" cy="1968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spc="-25" dirty="0">
                <a:solidFill>
                  <a:srgbClr val="7F7F7F"/>
                </a:solidFill>
                <a:latin typeface="Times New Roman"/>
                <a:cs typeface="Times New Roman"/>
              </a:rPr>
              <a:t>3</a:t>
            </a:r>
            <a:r>
              <a:rPr sz="1100" spc="-35" dirty="0">
                <a:solidFill>
                  <a:srgbClr val="7F7F7F"/>
                </a:solidFill>
                <a:latin typeface="Times New Roman"/>
                <a:cs typeface="Times New Roman"/>
              </a:rPr>
              <a:t>0</a:t>
            </a:r>
            <a:r>
              <a:rPr sz="1100" spc="10" dirty="0">
                <a:solidFill>
                  <a:srgbClr val="7F7F7F"/>
                </a:solidFill>
                <a:latin typeface="Times New Roman"/>
                <a:cs typeface="Times New Roman"/>
              </a:rPr>
              <a:t>0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920736" y="3110375"/>
            <a:ext cx="230504" cy="407034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sz="1100" spc="-25" dirty="0">
                <a:latin typeface="Times New Roman"/>
                <a:cs typeface="Times New Roman"/>
              </a:rPr>
              <a:t>2</a:t>
            </a:r>
            <a:r>
              <a:rPr sz="1100" spc="-35" dirty="0">
                <a:latin typeface="Times New Roman"/>
                <a:cs typeface="Times New Roman"/>
              </a:rPr>
              <a:t>7</a:t>
            </a:r>
            <a:r>
              <a:rPr sz="1100" spc="10" dirty="0">
                <a:latin typeface="Times New Roman"/>
                <a:cs typeface="Times New Roman"/>
              </a:rPr>
              <a:t>5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sz="1100" spc="-25" dirty="0">
                <a:solidFill>
                  <a:srgbClr val="7F7F7F"/>
                </a:solidFill>
                <a:latin typeface="Times New Roman"/>
                <a:cs typeface="Times New Roman"/>
              </a:rPr>
              <a:t>2</a:t>
            </a:r>
            <a:r>
              <a:rPr sz="1100" spc="-35" dirty="0">
                <a:solidFill>
                  <a:srgbClr val="7F7F7F"/>
                </a:solidFill>
                <a:latin typeface="Times New Roman"/>
                <a:cs typeface="Times New Roman"/>
              </a:rPr>
              <a:t>7</a:t>
            </a:r>
            <a:r>
              <a:rPr sz="1100" spc="10" dirty="0">
                <a:solidFill>
                  <a:srgbClr val="7F7F7F"/>
                </a:solidFill>
                <a:latin typeface="Times New Roman"/>
                <a:cs typeface="Times New Roman"/>
              </a:rPr>
              <a:t>5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454150" y="2919869"/>
            <a:ext cx="1468755" cy="7880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85090">
              <a:lnSpc>
                <a:spcPct val="113599"/>
              </a:lnSpc>
              <a:spcBef>
                <a:spcPts val="95"/>
              </a:spcBef>
            </a:pPr>
            <a:r>
              <a:rPr sz="1100" spc="-5" dirty="0">
                <a:latin typeface="Times New Roman"/>
                <a:cs typeface="Times New Roman"/>
              </a:rPr>
              <a:t>Advertised </a:t>
            </a:r>
            <a:r>
              <a:rPr sz="1100" spc="-10" dirty="0">
                <a:latin typeface="Times New Roman"/>
                <a:cs typeface="Times New Roman"/>
              </a:rPr>
              <a:t>product </a:t>
            </a:r>
            <a:r>
              <a:rPr sz="1100" spc="-5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Times New Roman"/>
                <a:cs typeface="Times New Roman"/>
              </a:rPr>
              <a:t>Intermediate</a:t>
            </a:r>
            <a:r>
              <a:rPr sz="1100" spc="35" dirty="0">
                <a:latin typeface="Times New Roman"/>
                <a:cs typeface="Times New Roman"/>
              </a:rPr>
              <a:t> </a:t>
            </a:r>
            <a:r>
              <a:rPr sz="1100" spc="-20" dirty="0">
                <a:latin typeface="Times New Roman"/>
                <a:cs typeface="Times New Roman"/>
              </a:rPr>
              <a:t>consumption</a:t>
            </a:r>
            <a:endParaRPr sz="1100">
              <a:latin typeface="Times New Roman"/>
              <a:cs typeface="Times New Roman"/>
            </a:endParaRPr>
          </a:p>
          <a:p>
            <a:pPr marL="12700" marR="134620" indent="85090">
              <a:lnSpc>
                <a:spcPct val="113599"/>
              </a:lnSpc>
            </a:pPr>
            <a:r>
              <a:rPr sz="1100" spc="-10" dirty="0">
                <a:latin typeface="Times New Roman"/>
                <a:cs typeface="Times New Roman"/>
              </a:rPr>
              <a:t>Predictive </a:t>
            </a:r>
            <a:r>
              <a:rPr sz="1100" spc="20" dirty="0">
                <a:latin typeface="Times New Roman"/>
                <a:cs typeface="Times New Roman"/>
              </a:rPr>
              <a:t>ad </a:t>
            </a:r>
            <a:r>
              <a:rPr sz="1100" dirty="0">
                <a:latin typeface="Times New Roman"/>
                <a:cs typeface="Times New Roman"/>
              </a:rPr>
              <a:t>services </a:t>
            </a:r>
            <a:r>
              <a:rPr sz="1100" spc="-26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Value-added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3438144" y="1776983"/>
            <a:ext cx="1190625" cy="28575"/>
          </a:xfrm>
          <a:custGeom>
            <a:avLst/>
            <a:gdLst/>
            <a:ahLst/>
            <a:cxnLst/>
            <a:rect l="l" t="t" r="r" b="b"/>
            <a:pathLst>
              <a:path w="1190625" h="28575">
                <a:moveTo>
                  <a:pt x="1190244" y="28193"/>
                </a:moveTo>
                <a:lnTo>
                  <a:pt x="1190244" y="0"/>
                </a:lnTo>
                <a:lnTo>
                  <a:pt x="0" y="0"/>
                </a:lnTo>
                <a:lnTo>
                  <a:pt x="0" y="28193"/>
                </a:lnTo>
                <a:lnTo>
                  <a:pt x="1190244" y="28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057394" y="1776983"/>
            <a:ext cx="1190625" cy="28575"/>
          </a:xfrm>
          <a:custGeom>
            <a:avLst/>
            <a:gdLst/>
            <a:ahLst/>
            <a:cxnLst/>
            <a:rect l="l" t="t" r="r" b="b"/>
            <a:pathLst>
              <a:path w="1190625" h="28575">
                <a:moveTo>
                  <a:pt x="1190244" y="28193"/>
                </a:moveTo>
                <a:lnTo>
                  <a:pt x="1190244" y="0"/>
                </a:lnTo>
                <a:lnTo>
                  <a:pt x="0" y="0"/>
                </a:lnTo>
                <a:lnTo>
                  <a:pt x="0" y="28193"/>
                </a:lnTo>
                <a:lnTo>
                  <a:pt x="1190244" y="28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676643" y="1776983"/>
            <a:ext cx="1190625" cy="28575"/>
          </a:xfrm>
          <a:custGeom>
            <a:avLst/>
            <a:gdLst/>
            <a:ahLst/>
            <a:cxnLst/>
            <a:rect l="l" t="t" r="r" b="b"/>
            <a:pathLst>
              <a:path w="1190625" h="28575">
                <a:moveTo>
                  <a:pt x="1190244" y="28193"/>
                </a:moveTo>
                <a:lnTo>
                  <a:pt x="1190244" y="0"/>
                </a:lnTo>
                <a:lnTo>
                  <a:pt x="0" y="0"/>
                </a:lnTo>
                <a:lnTo>
                  <a:pt x="0" y="28193"/>
                </a:lnTo>
                <a:lnTo>
                  <a:pt x="1190244" y="28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4" name="object 14"/>
          <p:cNvGrpSpPr/>
          <p:nvPr/>
        </p:nvGrpSpPr>
        <p:grpSpPr>
          <a:xfrm>
            <a:off x="1437513" y="2176272"/>
            <a:ext cx="10795" cy="1534160"/>
            <a:chOff x="1437513" y="2176272"/>
            <a:chExt cx="10795" cy="1534160"/>
          </a:xfrm>
        </p:grpSpPr>
        <p:sp>
          <p:nvSpPr>
            <p:cNvPr id="15" name="object 15"/>
            <p:cNvSpPr/>
            <p:nvPr/>
          </p:nvSpPr>
          <p:spPr>
            <a:xfrm>
              <a:off x="1437894" y="2176272"/>
              <a:ext cx="0" cy="1533525"/>
            </a:xfrm>
            <a:custGeom>
              <a:avLst/>
              <a:gdLst/>
              <a:ahLst/>
              <a:cxnLst/>
              <a:rect l="l" t="t" r="r" b="b"/>
              <a:pathLst>
                <a:path h="1533525">
                  <a:moveTo>
                    <a:pt x="0" y="0"/>
                  </a:moveTo>
                  <a:lnTo>
                    <a:pt x="0" y="1533144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437894" y="2177034"/>
              <a:ext cx="10160" cy="1533525"/>
            </a:xfrm>
            <a:custGeom>
              <a:avLst/>
              <a:gdLst/>
              <a:ahLst/>
              <a:cxnLst/>
              <a:rect l="l" t="t" r="r" b="b"/>
              <a:pathLst>
                <a:path w="10159" h="1533525">
                  <a:moveTo>
                    <a:pt x="9906" y="1533144"/>
                  </a:moveTo>
                  <a:lnTo>
                    <a:pt x="9906" y="0"/>
                  </a:lnTo>
                  <a:lnTo>
                    <a:pt x="0" y="0"/>
                  </a:lnTo>
                  <a:lnTo>
                    <a:pt x="0" y="1533144"/>
                  </a:lnTo>
                  <a:lnTo>
                    <a:pt x="9906" y="1533144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7" name="object 17"/>
          <p:cNvGrpSpPr/>
          <p:nvPr/>
        </p:nvGrpSpPr>
        <p:grpSpPr>
          <a:xfrm>
            <a:off x="6675881" y="2175891"/>
            <a:ext cx="1191260" cy="1534795"/>
            <a:chOff x="6675881" y="2175891"/>
            <a:chExt cx="1191260" cy="1534795"/>
          </a:xfrm>
        </p:grpSpPr>
        <p:sp>
          <p:nvSpPr>
            <p:cNvPr id="18" name="object 18"/>
            <p:cNvSpPr/>
            <p:nvPr/>
          </p:nvSpPr>
          <p:spPr>
            <a:xfrm>
              <a:off x="6675881" y="2176272"/>
              <a:ext cx="1191260" cy="0"/>
            </a:xfrm>
            <a:custGeom>
              <a:avLst/>
              <a:gdLst/>
              <a:ahLst/>
              <a:cxnLst/>
              <a:rect l="l" t="t" r="r" b="b"/>
              <a:pathLst>
                <a:path w="1191259">
                  <a:moveTo>
                    <a:pt x="0" y="0"/>
                  </a:moveTo>
                  <a:lnTo>
                    <a:pt x="1191006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6676643" y="2177034"/>
              <a:ext cx="1190625" cy="9525"/>
            </a:xfrm>
            <a:custGeom>
              <a:avLst/>
              <a:gdLst/>
              <a:ahLst/>
              <a:cxnLst/>
              <a:rect l="l" t="t" r="r" b="b"/>
              <a:pathLst>
                <a:path w="1190625" h="9525">
                  <a:moveTo>
                    <a:pt x="1190244" y="9143"/>
                  </a:moveTo>
                  <a:lnTo>
                    <a:pt x="1190244" y="0"/>
                  </a:lnTo>
                  <a:lnTo>
                    <a:pt x="0" y="0"/>
                  </a:lnTo>
                  <a:lnTo>
                    <a:pt x="0" y="9143"/>
                  </a:lnTo>
                  <a:lnTo>
                    <a:pt x="1190244" y="9143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6675881" y="3509772"/>
              <a:ext cx="1191260" cy="0"/>
            </a:xfrm>
            <a:custGeom>
              <a:avLst/>
              <a:gdLst/>
              <a:ahLst/>
              <a:cxnLst/>
              <a:rect l="l" t="t" r="r" b="b"/>
              <a:pathLst>
                <a:path w="1191259">
                  <a:moveTo>
                    <a:pt x="0" y="0"/>
                  </a:moveTo>
                  <a:lnTo>
                    <a:pt x="1191006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6676643" y="3509772"/>
              <a:ext cx="1190625" cy="10160"/>
            </a:xfrm>
            <a:custGeom>
              <a:avLst/>
              <a:gdLst/>
              <a:ahLst/>
              <a:cxnLst/>
              <a:rect l="l" t="t" r="r" b="b"/>
              <a:pathLst>
                <a:path w="1190625" h="10160">
                  <a:moveTo>
                    <a:pt x="1190244" y="9905"/>
                  </a:moveTo>
                  <a:lnTo>
                    <a:pt x="1190244" y="0"/>
                  </a:lnTo>
                  <a:lnTo>
                    <a:pt x="0" y="0"/>
                  </a:lnTo>
                  <a:lnTo>
                    <a:pt x="0" y="9905"/>
                  </a:lnTo>
                  <a:lnTo>
                    <a:pt x="1190244" y="9905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7152131" y="2186178"/>
              <a:ext cx="0" cy="1523365"/>
            </a:xfrm>
            <a:custGeom>
              <a:avLst/>
              <a:gdLst/>
              <a:ahLst/>
              <a:cxnLst/>
              <a:rect l="l" t="t" r="r" b="b"/>
              <a:pathLst>
                <a:path h="1523364">
                  <a:moveTo>
                    <a:pt x="0" y="0"/>
                  </a:moveTo>
                  <a:lnTo>
                    <a:pt x="0" y="1523238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7152893" y="2186178"/>
              <a:ext cx="9525" cy="1524000"/>
            </a:xfrm>
            <a:custGeom>
              <a:avLst/>
              <a:gdLst/>
              <a:ahLst/>
              <a:cxnLst/>
              <a:rect l="l" t="t" r="r" b="b"/>
              <a:pathLst>
                <a:path w="9525" h="1524000">
                  <a:moveTo>
                    <a:pt x="9143" y="1523999"/>
                  </a:moveTo>
                  <a:lnTo>
                    <a:pt x="9143" y="0"/>
                  </a:lnTo>
                  <a:lnTo>
                    <a:pt x="0" y="0"/>
                  </a:lnTo>
                  <a:lnTo>
                    <a:pt x="0" y="1523999"/>
                  </a:lnTo>
                  <a:lnTo>
                    <a:pt x="9143" y="152399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4" name="object 24"/>
          <p:cNvGrpSpPr/>
          <p:nvPr/>
        </p:nvGrpSpPr>
        <p:grpSpPr>
          <a:xfrm>
            <a:off x="3438144" y="4080890"/>
            <a:ext cx="1190625" cy="772795"/>
            <a:chOff x="3438144" y="4080890"/>
            <a:chExt cx="1190625" cy="772795"/>
          </a:xfrm>
        </p:grpSpPr>
        <p:sp>
          <p:nvSpPr>
            <p:cNvPr id="25" name="object 25"/>
            <p:cNvSpPr/>
            <p:nvPr/>
          </p:nvSpPr>
          <p:spPr>
            <a:xfrm>
              <a:off x="3438144" y="4081271"/>
              <a:ext cx="1190625" cy="0"/>
            </a:xfrm>
            <a:custGeom>
              <a:avLst/>
              <a:gdLst/>
              <a:ahLst/>
              <a:cxnLst/>
              <a:rect l="l" t="t" r="r" b="b"/>
              <a:pathLst>
                <a:path w="1190625">
                  <a:moveTo>
                    <a:pt x="0" y="0"/>
                  </a:moveTo>
                  <a:lnTo>
                    <a:pt x="1190244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3438144" y="4081271"/>
              <a:ext cx="1190625" cy="10160"/>
            </a:xfrm>
            <a:custGeom>
              <a:avLst/>
              <a:gdLst/>
              <a:ahLst/>
              <a:cxnLst/>
              <a:rect l="l" t="t" r="r" b="b"/>
              <a:pathLst>
                <a:path w="1190625" h="10160">
                  <a:moveTo>
                    <a:pt x="1190244" y="9905"/>
                  </a:moveTo>
                  <a:lnTo>
                    <a:pt x="1190244" y="0"/>
                  </a:lnTo>
                  <a:lnTo>
                    <a:pt x="0" y="0"/>
                  </a:lnTo>
                  <a:lnTo>
                    <a:pt x="0" y="9905"/>
                  </a:lnTo>
                  <a:lnTo>
                    <a:pt x="1190244" y="9905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3914394" y="4090415"/>
              <a:ext cx="0" cy="762000"/>
            </a:xfrm>
            <a:custGeom>
              <a:avLst/>
              <a:gdLst/>
              <a:ahLst/>
              <a:cxnLst/>
              <a:rect l="l" t="t" r="r" b="b"/>
              <a:pathLst>
                <a:path h="762000">
                  <a:moveTo>
                    <a:pt x="0" y="0"/>
                  </a:moveTo>
                  <a:lnTo>
                    <a:pt x="0" y="76200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3914394" y="4091177"/>
              <a:ext cx="10160" cy="762000"/>
            </a:xfrm>
            <a:custGeom>
              <a:avLst/>
              <a:gdLst/>
              <a:ahLst/>
              <a:cxnLst/>
              <a:rect l="l" t="t" r="r" b="b"/>
              <a:pathLst>
                <a:path w="10160" h="762000">
                  <a:moveTo>
                    <a:pt x="9905" y="762000"/>
                  </a:moveTo>
                  <a:lnTo>
                    <a:pt x="9905" y="0"/>
                  </a:lnTo>
                  <a:lnTo>
                    <a:pt x="0" y="0"/>
                  </a:lnTo>
                  <a:lnTo>
                    <a:pt x="0" y="762000"/>
                  </a:lnTo>
                  <a:lnTo>
                    <a:pt x="9905" y="7620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29" name="object 29"/>
          <p:cNvGraphicFramePr>
            <a:graphicFrameLocks noGrp="1"/>
          </p:cNvGraphicFramePr>
          <p:nvPr/>
        </p:nvGraphicFramePr>
        <p:xfrm>
          <a:off x="5051488" y="2175891"/>
          <a:ext cx="1196340" cy="15347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813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05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85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15875" algn="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485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848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15875" algn="r">
                        <a:lnSpc>
                          <a:spcPts val="1275"/>
                        </a:lnSpc>
                        <a:spcBef>
                          <a:spcPts val="30"/>
                        </a:spcBef>
                      </a:pPr>
                      <a:r>
                        <a:rPr sz="1100" spc="-15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275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3810" marB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252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1587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100" spc="-15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150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15875" marB="0">
                    <a:lnL w="12700">
                      <a:solidFill>
                        <a:srgbClr val="000000"/>
                      </a:solidFill>
                      <a:prstDash val="solid"/>
                    </a:lnL>
                    <a:solidFill>
                      <a:srgbClr val="F4B0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76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20955" algn="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100" spc="-35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60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3810" marB="0">
                    <a:lnL w="12700">
                      <a:solidFill>
                        <a:srgbClr val="000000"/>
                      </a:solidFill>
                      <a:prstDash val="solid"/>
                    </a:lnL>
                    <a:solidFill>
                      <a:srgbClr val="F4B0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635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R="10795" algn="r">
                        <a:lnSpc>
                          <a:spcPct val="10000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6985" marB="0"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5643">
                <a:tc>
                  <a:txBody>
                    <a:bodyPr/>
                    <a:lstStyle/>
                    <a:p>
                      <a:pPr marR="10795" algn="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485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1143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0" name="object 30"/>
          <p:cNvSpPr txBox="1"/>
          <p:nvPr/>
        </p:nvSpPr>
        <p:spPr>
          <a:xfrm>
            <a:off x="6987924" y="3510482"/>
            <a:ext cx="163195" cy="1968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spc="-35" dirty="0">
                <a:latin typeface="Times New Roman"/>
                <a:cs typeface="Times New Roman"/>
              </a:rPr>
              <a:t>2</a:t>
            </a:r>
            <a:r>
              <a:rPr sz="1100" spc="10" dirty="0">
                <a:latin typeface="Times New Roman"/>
                <a:cs typeface="Times New Roman"/>
              </a:rPr>
              <a:t>5</a:t>
            </a:r>
            <a:endParaRPr sz="1100">
              <a:latin typeface="Times New Roman"/>
              <a:cs typeface="Times New Roman"/>
            </a:endParaRPr>
          </a:p>
        </p:txBody>
      </p:sp>
      <p:grpSp>
        <p:nvGrpSpPr>
          <p:cNvPr id="31" name="object 31"/>
          <p:cNvGrpSpPr/>
          <p:nvPr/>
        </p:nvGrpSpPr>
        <p:grpSpPr>
          <a:xfrm>
            <a:off x="1437513" y="4081271"/>
            <a:ext cx="10795" cy="772160"/>
            <a:chOff x="1437513" y="4081271"/>
            <a:chExt cx="10795" cy="772160"/>
          </a:xfrm>
        </p:grpSpPr>
        <p:sp>
          <p:nvSpPr>
            <p:cNvPr id="32" name="object 32"/>
            <p:cNvSpPr/>
            <p:nvPr/>
          </p:nvSpPr>
          <p:spPr>
            <a:xfrm>
              <a:off x="1437894" y="4081271"/>
              <a:ext cx="0" cy="771525"/>
            </a:xfrm>
            <a:custGeom>
              <a:avLst/>
              <a:gdLst/>
              <a:ahLst/>
              <a:cxnLst/>
              <a:rect l="l" t="t" r="r" b="b"/>
              <a:pathLst>
                <a:path h="771525">
                  <a:moveTo>
                    <a:pt x="0" y="0"/>
                  </a:moveTo>
                  <a:lnTo>
                    <a:pt x="0" y="771144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1437894" y="4081271"/>
              <a:ext cx="10160" cy="772160"/>
            </a:xfrm>
            <a:custGeom>
              <a:avLst/>
              <a:gdLst/>
              <a:ahLst/>
              <a:cxnLst/>
              <a:rect l="l" t="t" r="r" b="b"/>
              <a:pathLst>
                <a:path w="10159" h="772160">
                  <a:moveTo>
                    <a:pt x="9906" y="771905"/>
                  </a:moveTo>
                  <a:lnTo>
                    <a:pt x="9906" y="0"/>
                  </a:lnTo>
                  <a:lnTo>
                    <a:pt x="0" y="0"/>
                  </a:lnTo>
                  <a:lnTo>
                    <a:pt x="0" y="771905"/>
                  </a:lnTo>
                  <a:lnTo>
                    <a:pt x="9906" y="771905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4" name="object 34"/>
          <p:cNvGrpSpPr/>
          <p:nvPr/>
        </p:nvGrpSpPr>
        <p:grpSpPr>
          <a:xfrm>
            <a:off x="5056632" y="4080890"/>
            <a:ext cx="1191260" cy="772795"/>
            <a:chOff x="5056632" y="4080890"/>
            <a:chExt cx="1191260" cy="772795"/>
          </a:xfrm>
        </p:grpSpPr>
        <p:sp>
          <p:nvSpPr>
            <p:cNvPr id="35" name="object 35"/>
            <p:cNvSpPr/>
            <p:nvPr/>
          </p:nvSpPr>
          <p:spPr>
            <a:xfrm>
              <a:off x="5056632" y="4081271"/>
              <a:ext cx="1191260" cy="0"/>
            </a:xfrm>
            <a:custGeom>
              <a:avLst/>
              <a:gdLst/>
              <a:ahLst/>
              <a:cxnLst/>
              <a:rect l="l" t="t" r="r" b="b"/>
              <a:pathLst>
                <a:path w="1191260">
                  <a:moveTo>
                    <a:pt x="0" y="0"/>
                  </a:moveTo>
                  <a:lnTo>
                    <a:pt x="1191006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5057394" y="4081271"/>
              <a:ext cx="1190625" cy="10160"/>
            </a:xfrm>
            <a:custGeom>
              <a:avLst/>
              <a:gdLst/>
              <a:ahLst/>
              <a:cxnLst/>
              <a:rect l="l" t="t" r="r" b="b"/>
              <a:pathLst>
                <a:path w="1190625" h="10160">
                  <a:moveTo>
                    <a:pt x="1190244" y="9905"/>
                  </a:moveTo>
                  <a:lnTo>
                    <a:pt x="1190244" y="0"/>
                  </a:lnTo>
                  <a:lnTo>
                    <a:pt x="0" y="0"/>
                  </a:lnTo>
                  <a:lnTo>
                    <a:pt x="0" y="9906"/>
                  </a:lnTo>
                  <a:lnTo>
                    <a:pt x="1190244" y="9905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5532882" y="4090415"/>
              <a:ext cx="0" cy="762000"/>
            </a:xfrm>
            <a:custGeom>
              <a:avLst/>
              <a:gdLst/>
              <a:ahLst/>
              <a:cxnLst/>
              <a:rect l="l" t="t" r="r" b="b"/>
              <a:pathLst>
                <a:path h="762000">
                  <a:moveTo>
                    <a:pt x="0" y="0"/>
                  </a:moveTo>
                  <a:lnTo>
                    <a:pt x="0" y="76200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5533644" y="4091177"/>
              <a:ext cx="9525" cy="762000"/>
            </a:xfrm>
            <a:custGeom>
              <a:avLst/>
              <a:gdLst/>
              <a:ahLst/>
              <a:cxnLst/>
              <a:rect l="l" t="t" r="r" b="b"/>
              <a:pathLst>
                <a:path w="9525" h="762000">
                  <a:moveTo>
                    <a:pt x="9144" y="762000"/>
                  </a:moveTo>
                  <a:lnTo>
                    <a:pt x="9144" y="0"/>
                  </a:lnTo>
                  <a:lnTo>
                    <a:pt x="0" y="0"/>
                  </a:lnTo>
                  <a:lnTo>
                    <a:pt x="0" y="762000"/>
                  </a:lnTo>
                  <a:lnTo>
                    <a:pt x="9144" y="7620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9" name="object 39"/>
          <p:cNvGrpSpPr/>
          <p:nvPr/>
        </p:nvGrpSpPr>
        <p:grpSpPr>
          <a:xfrm>
            <a:off x="6675881" y="4080890"/>
            <a:ext cx="1191260" cy="772795"/>
            <a:chOff x="6675881" y="4080890"/>
            <a:chExt cx="1191260" cy="772795"/>
          </a:xfrm>
        </p:grpSpPr>
        <p:sp>
          <p:nvSpPr>
            <p:cNvPr id="40" name="object 40"/>
            <p:cNvSpPr/>
            <p:nvPr/>
          </p:nvSpPr>
          <p:spPr>
            <a:xfrm>
              <a:off x="6675881" y="4081271"/>
              <a:ext cx="1191260" cy="0"/>
            </a:xfrm>
            <a:custGeom>
              <a:avLst/>
              <a:gdLst/>
              <a:ahLst/>
              <a:cxnLst/>
              <a:rect l="l" t="t" r="r" b="b"/>
              <a:pathLst>
                <a:path w="1191259">
                  <a:moveTo>
                    <a:pt x="0" y="0"/>
                  </a:moveTo>
                  <a:lnTo>
                    <a:pt x="1191006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6676643" y="4081271"/>
              <a:ext cx="1190625" cy="10160"/>
            </a:xfrm>
            <a:custGeom>
              <a:avLst/>
              <a:gdLst/>
              <a:ahLst/>
              <a:cxnLst/>
              <a:rect l="l" t="t" r="r" b="b"/>
              <a:pathLst>
                <a:path w="1190625" h="10160">
                  <a:moveTo>
                    <a:pt x="1190244" y="9905"/>
                  </a:moveTo>
                  <a:lnTo>
                    <a:pt x="1190244" y="0"/>
                  </a:lnTo>
                  <a:lnTo>
                    <a:pt x="0" y="0"/>
                  </a:lnTo>
                  <a:lnTo>
                    <a:pt x="0" y="9905"/>
                  </a:lnTo>
                  <a:lnTo>
                    <a:pt x="1190244" y="9905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7152131" y="4090415"/>
              <a:ext cx="0" cy="762000"/>
            </a:xfrm>
            <a:custGeom>
              <a:avLst/>
              <a:gdLst/>
              <a:ahLst/>
              <a:cxnLst/>
              <a:rect l="l" t="t" r="r" b="b"/>
              <a:pathLst>
                <a:path h="762000">
                  <a:moveTo>
                    <a:pt x="0" y="0"/>
                  </a:moveTo>
                  <a:lnTo>
                    <a:pt x="0" y="76200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7152893" y="4091177"/>
              <a:ext cx="9525" cy="762000"/>
            </a:xfrm>
            <a:custGeom>
              <a:avLst/>
              <a:gdLst/>
              <a:ahLst/>
              <a:cxnLst/>
              <a:rect l="l" t="t" r="r" b="b"/>
              <a:pathLst>
                <a:path w="9525" h="762000">
                  <a:moveTo>
                    <a:pt x="9143" y="762000"/>
                  </a:moveTo>
                  <a:lnTo>
                    <a:pt x="9143" y="0"/>
                  </a:lnTo>
                  <a:lnTo>
                    <a:pt x="0" y="0"/>
                  </a:lnTo>
                  <a:lnTo>
                    <a:pt x="0" y="762000"/>
                  </a:lnTo>
                  <a:lnTo>
                    <a:pt x="9143" y="7620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4" name="object 44"/>
          <p:cNvGrpSpPr/>
          <p:nvPr/>
        </p:nvGrpSpPr>
        <p:grpSpPr>
          <a:xfrm>
            <a:off x="5056632" y="5223128"/>
            <a:ext cx="1191260" cy="963294"/>
            <a:chOff x="5056632" y="5223128"/>
            <a:chExt cx="1191260" cy="963294"/>
          </a:xfrm>
        </p:grpSpPr>
        <p:sp>
          <p:nvSpPr>
            <p:cNvPr id="45" name="object 45"/>
            <p:cNvSpPr/>
            <p:nvPr/>
          </p:nvSpPr>
          <p:spPr>
            <a:xfrm>
              <a:off x="5056632" y="5223509"/>
              <a:ext cx="1191260" cy="0"/>
            </a:xfrm>
            <a:custGeom>
              <a:avLst/>
              <a:gdLst/>
              <a:ahLst/>
              <a:cxnLst/>
              <a:rect l="l" t="t" r="r" b="b"/>
              <a:pathLst>
                <a:path w="1191260">
                  <a:moveTo>
                    <a:pt x="0" y="0"/>
                  </a:moveTo>
                  <a:lnTo>
                    <a:pt x="1191006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5057394" y="5224271"/>
              <a:ext cx="1190625" cy="9525"/>
            </a:xfrm>
            <a:custGeom>
              <a:avLst/>
              <a:gdLst/>
              <a:ahLst/>
              <a:cxnLst/>
              <a:rect l="l" t="t" r="r" b="b"/>
              <a:pathLst>
                <a:path w="1190625" h="9525">
                  <a:moveTo>
                    <a:pt x="1190244" y="9143"/>
                  </a:moveTo>
                  <a:lnTo>
                    <a:pt x="1190244" y="0"/>
                  </a:lnTo>
                  <a:lnTo>
                    <a:pt x="0" y="0"/>
                  </a:lnTo>
                  <a:lnTo>
                    <a:pt x="0" y="9143"/>
                  </a:lnTo>
                  <a:lnTo>
                    <a:pt x="1190244" y="9143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5056632" y="5985509"/>
              <a:ext cx="1191260" cy="0"/>
            </a:xfrm>
            <a:custGeom>
              <a:avLst/>
              <a:gdLst/>
              <a:ahLst/>
              <a:cxnLst/>
              <a:rect l="l" t="t" r="r" b="b"/>
              <a:pathLst>
                <a:path w="1191260">
                  <a:moveTo>
                    <a:pt x="0" y="0"/>
                  </a:moveTo>
                  <a:lnTo>
                    <a:pt x="1191006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5057394" y="5986271"/>
              <a:ext cx="1190625" cy="9525"/>
            </a:xfrm>
            <a:custGeom>
              <a:avLst/>
              <a:gdLst/>
              <a:ahLst/>
              <a:cxnLst/>
              <a:rect l="l" t="t" r="r" b="b"/>
              <a:pathLst>
                <a:path w="1190625" h="9525">
                  <a:moveTo>
                    <a:pt x="1190244" y="9143"/>
                  </a:moveTo>
                  <a:lnTo>
                    <a:pt x="1190244" y="0"/>
                  </a:lnTo>
                  <a:lnTo>
                    <a:pt x="0" y="0"/>
                  </a:lnTo>
                  <a:lnTo>
                    <a:pt x="0" y="9143"/>
                  </a:lnTo>
                  <a:lnTo>
                    <a:pt x="1190244" y="9143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5532882" y="5233415"/>
              <a:ext cx="0" cy="952500"/>
            </a:xfrm>
            <a:custGeom>
              <a:avLst/>
              <a:gdLst/>
              <a:ahLst/>
              <a:cxnLst/>
              <a:rect l="l" t="t" r="r" b="b"/>
              <a:pathLst>
                <a:path h="952500">
                  <a:moveTo>
                    <a:pt x="0" y="0"/>
                  </a:moveTo>
                  <a:lnTo>
                    <a:pt x="0" y="95250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5533644" y="5233415"/>
              <a:ext cx="9525" cy="952500"/>
            </a:xfrm>
            <a:custGeom>
              <a:avLst/>
              <a:gdLst/>
              <a:ahLst/>
              <a:cxnLst/>
              <a:rect l="l" t="t" r="r" b="b"/>
              <a:pathLst>
                <a:path w="9525" h="952500">
                  <a:moveTo>
                    <a:pt x="9144" y="952500"/>
                  </a:moveTo>
                  <a:lnTo>
                    <a:pt x="9144" y="0"/>
                  </a:lnTo>
                  <a:lnTo>
                    <a:pt x="0" y="0"/>
                  </a:lnTo>
                  <a:lnTo>
                    <a:pt x="0" y="952500"/>
                  </a:lnTo>
                  <a:lnTo>
                    <a:pt x="9144" y="9525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1" name="object 51"/>
          <p:cNvGrpSpPr/>
          <p:nvPr/>
        </p:nvGrpSpPr>
        <p:grpSpPr>
          <a:xfrm>
            <a:off x="6675881" y="5223128"/>
            <a:ext cx="1191260" cy="963294"/>
            <a:chOff x="6675881" y="5223128"/>
            <a:chExt cx="1191260" cy="963294"/>
          </a:xfrm>
        </p:grpSpPr>
        <p:sp>
          <p:nvSpPr>
            <p:cNvPr id="52" name="object 52"/>
            <p:cNvSpPr/>
            <p:nvPr/>
          </p:nvSpPr>
          <p:spPr>
            <a:xfrm>
              <a:off x="6675881" y="5223509"/>
              <a:ext cx="1191260" cy="0"/>
            </a:xfrm>
            <a:custGeom>
              <a:avLst/>
              <a:gdLst/>
              <a:ahLst/>
              <a:cxnLst/>
              <a:rect l="l" t="t" r="r" b="b"/>
              <a:pathLst>
                <a:path w="1191259">
                  <a:moveTo>
                    <a:pt x="0" y="0"/>
                  </a:moveTo>
                  <a:lnTo>
                    <a:pt x="1191006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6676643" y="5224271"/>
              <a:ext cx="1190625" cy="9525"/>
            </a:xfrm>
            <a:custGeom>
              <a:avLst/>
              <a:gdLst/>
              <a:ahLst/>
              <a:cxnLst/>
              <a:rect l="l" t="t" r="r" b="b"/>
              <a:pathLst>
                <a:path w="1190625" h="9525">
                  <a:moveTo>
                    <a:pt x="1190244" y="9143"/>
                  </a:moveTo>
                  <a:lnTo>
                    <a:pt x="1190244" y="0"/>
                  </a:lnTo>
                  <a:lnTo>
                    <a:pt x="0" y="0"/>
                  </a:lnTo>
                  <a:lnTo>
                    <a:pt x="0" y="9143"/>
                  </a:lnTo>
                  <a:lnTo>
                    <a:pt x="1190244" y="9143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6675881" y="5985509"/>
              <a:ext cx="1191260" cy="0"/>
            </a:xfrm>
            <a:custGeom>
              <a:avLst/>
              <a:gdLst/>
              <a:ahLst/>
              <a:cxnLst/>
              <a:rect l="l" t="t" r="r" b="b"/>
              <a:pathLst>
                <a:path w="1191259">
                  <a:moveTo>
                    <a:pt x="0" y="0"/>
                  </a:moveTo>
                  <a:lnTo>
                    <a:pt x="1191006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6676643" y="5986271"/>
              <a:ext cx="1190625" cy="9525"/>
            </a:xfrm>
            <a:custGeom>
              <a:avLst/>
              <a:gdLst/>
              <a:ahLst/>
              <a:cxnLst/>
              <a:rect l="l" t="t" r="r" b="b"/>
              <a:pathLst>
                <a:path w="1190625" h="9525">
                  <a:moveTo>
                    <a:pt x="1190244" y="9143"/>
                  </a:moveTo>
                  <a:lnTo>
                    <a:pt x="1190244" y="0"/>
                  </a:lnTo>
                  <a:lnTo>
                    <a:pt x="0" y="0"/>
                  </a:lnTo>
                  <a:lnTo>
                    <a:pt x="0" y="9143"/>
                  </a:lnTo>
                  <a:lnTo>
                    <a:pt x="1190244" y="9143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7152131" y="5233415"/>
              <a:ext cx="0" cy="952500"/>
            </a:xfrm>
            <a:custGeom>
              <a:avLst/>
              <a:gdLst/>
              <a:ahLst/>
              <a:cxnLst/>
              <a:rect l="l" t="t" r="r" b="b"/>
              <a:pathLst>
                <a:path h="952500">
                  <a:moveTo>
                    <a:pt x="0" y="0"/>
                  </a:moveTo>
                  <a:lnTo>
                    <a:pt x="0" y="95250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7152893" y="5233415"/>
              <a:ext cx="9525" cy="952500"/>
            </a:xfrm>
            <a:custGeom>
              <a:avLst/>
              <a:gdLst/>
              <a:ahLst/>
              <a:cxnLst/>
              <a:rect l="l" t="t" r="r" b="b"/>
              <a:pathLst>
                <a:path w="9525" h="952500">
                  <a:moveTo>
                    <a:pt x="9143" y="952500"/>
                  </a:moveTo>
                  <a:lnTo>
                    <a:pt x="9143" y="0"/>
                  </a:lnTo>
                  <a:lnTo>
                    <a:pt x="0" y="0"/>
                  </a:lnTo>
                  <a:lnTo>
                    <a:pt x="0" y="952500"/>
                  </a:lnTo>
                  <a:lnTo>
                    <a:pt x="9143" y="9525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8" name="object 58"/>
          <p:cNvSpPr/>
          <p:nvPr/>
        </p:nvSpPr>
        <p:spPr>
          <a:xfrm>
            <a:off x="8295893" y="1776983"/>
            <a:ext cx="1190625" cy="28575"/>
          </a:xfrm>
          <a:custGeom>
            <a:avLst/>
            <a:gdLst/>
            <a:ahLst/>
            <a:cxnLst/>
            <a:rect l="l" t="t" r="r" b="b"/>
            <a:pathLst>
              <a:path w="1190625" h="28575">
                <a:moveTo>
                  <a:pt x="1190244" y="28193"/>
                </a:moveTo>
                <a:lnTo>
                  <a:pt x="1190244" y="0"/>
                </a:lnTo>
                <a:lnTo>
                  <a:pt x="0" y="0"/>
                </a:lnTo>
                <a:lnTo>
                  <a:pt x="0" y="28193"/>
                </a:lnTo>
                <a:lnTo>
                  <a:pt x="1190244" y="28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59" name="object 59"/>
          <p:cNvGrpSpPr/>
          <p:nvPr/>
        </p:nvGrpSpPr>
        <p:grpSpPr>
          <a:xfrm>
            <a:off x="8295131" y="4080890"/>
            <a:ext cx="1191260" cy="772795"/>
            <a:chOff x="8295131" y="4080890"/>
            <a:chExt cx="1191260" cy="772795"/>
          </a:xfrm>
        </p:grpSpPr>
        <p:sp>
          <p:nvSpPr>
            <p:cNvPr id="60" name="object 60"/>
            <p:cNvSpPr/>
            <p:nvPr/>
          </p:nvSpPr>
          <p:spPr>
            <a:xfrm>
              <a:off x="8771381" y="4090415"/>
              <a:ext cx="0" cy="762000"/>
            </a:xfrm>
            <a:custGeom>
              <a:avLst/>
              <a:gdLst/>
              <a:ahLst/>
              <a:cxnLst/>
              <a:rect l="l" t="t" r="r" b="b"/>
              <a:pathLst>
                <a:path h="762000">
                  <a:moveTo>
                    <a:pt x="0" y="0"/>
                  </a:moveTo>
                  <a:lnTo>
                    <a:pt x="0" y="76200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8771381" y="4091177"/>
              <a:ext cx="10160" cy="762000"/>
            </a:xfrm>
            <a:custGeom>
              <a:avLst/>
              <a:gdLst/>
              <a:ahLst/>
              <a:cxnLst/>
              <a:rect l="l" t="t" r="r" b="b"/>
              <a:pathLst>
                <a:path w="10159" h="762000">
                  <a:moveTo>
                    <a:pt x="9905" y="762000"/>
                  </a:moveTo>
                  <a:lnTo>
                    <a:pt x="9905" y="0"/>
                  </a:lnTo>
                  <a:lnTo>
                    <a:pt x="0" y="0"/>
                  </a:lnTo>
                  <a:lnTo>
                    <a:pt x="0" y="762000"/>
                  </a:lnTo>
                  <a:lnTo>
                    <a:pt x="9905" y="7620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8295131" y="4081271"/>
              <a:ext cx="1190625" cy="0"/>
            </a:xfrm>
            <a:custGeom>
              <a:avLst/>
              <a:gdLst/>
              <a:ahLst/>
              <a:cxnLst/>
              <a:rect l="l" t="t" r="r" b="b"/>
              <a:pathLst>
                <a:path w="1190625">
                  <a:moveTo>
                    <a:pt x="0" y="0"/>
                  </a:moveTo>
                  <a:lnTo>
                    <a:pt x="1190244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8295893" y="4081271"/>
              <a:ext cx="1190625" cy="10160"/>
            </a:xfrm>
            <a:custGeom>
              <a:avLst/>
              <a:gdLst/>
              <a:ahLst/>
              <a:cxnLst/>
              <a:rect l="l" t="t" r="r" b="b"/>
              <a:pathLst>
                <a:path w="1190625" h="10160">
                  <a:moveTo>
                    <a:pt x="1190244" y="9905"/>
                  </a:moveTo>
                  <a:lnTo>
                    <a:pt x="1190244" y="0"/>
                  </a:lnTo>
                  <a:lnTo>
                    <a:pt x="0" y="0"/>
                  </a:lnTo>
                  <a:lnTo>
                    <a:pt x="0" y="9905"/>
                  </a:lnTo>
                  <a:lnTo>
                    <a:pt x="1190244" y="9905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8295131" y="4652771"/>
              <a:ext cx="1190625" cy="0"/>
            </a:xfrm>
            <a:custGeom>
              <a:avLst/>
              <a:gdLst/>
              <a:ahLst/>
              <a:cxnLst/>
              <a:rect l="l" t="t" r="r" b="b"/>
              <a:pathLst>
                <a:path w="1190625">
                  <a:moveTo>
                    <a:pt x="0" y="0"/>
                  </a:moveTo>
                  <a:lnTo>
                    <a:pt x="1190244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8295893" y="4652771"/>
              <a:ext cx="1190625" cy="10160"/>
            </a:xfrm>
            <a:custGeom>
              <a:avLst/>
              <a:gdLst/>
              <a:ahLst/>
              <a:cxnLst/>
              <a:rect l="l" t="t" r="r" b="b"/>
              <a:pathLst>
                <a:path w="1190625" h="10160">
                  <a:moveTo>
                    <a:pt x="1190244" y="9905"/>
                  </a:moveTo>
                  <a:lnTo>
                    <a:pt x="1190244" y="0"/>
                  </a:lnTo>
                  <a:lnTo>
                    <a:pt x="0" y="0"/>
                  </a:lnTo>
                  <a:lnTo>
                    <a:pt x="0" y="9905"/>
                  </a:lnTo>
                  <a:lnTo>
                    <a:pt x="1190244" y="9905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66" name="object 66"/>
          <p:cNvGraphicFramePr>
            <a:graphicFrameLocks noGrp="1"/>
          </p:cNvGraphicFramePr>
          <p:nvPr/>
        </p:nvGraphicFramePr>
        <p:xfrm>
          <a:off x="8289988" y="2175891"/>
          <a:ext cx="1206500" cy="15398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806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99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85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15875" algn="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785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20320" algn="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100" spc="-30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275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3810" marB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20320" algn="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100" spc="-30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150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3810" marB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15875" algn="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100" spc="-10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60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3810" marB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20320" algn="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100" spc="-30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300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3810" marB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4">
                <a:tc>
                  <a:txBody>
                    <a:bodyPr/>
                    <a:lstStyle/>
                    <a:p>
                      <a:pPr marR="14604" algn="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100" spc="-30" dirty="0">
                          <a:latin typeface="Times New Roman"/>
                          <a:cs typeface="Times New Roman"/>
                        </a:rPr>
                        <a:t>275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3810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2464">
                <a:tc>
                  <a:txBody>
                    <a:bodyPr/>
                    <a:lstStyle/>
                    <a:p>
                      <a:pPr marR="15240" algn="r">
                        <a:lnSpc>
                          <a:spcPts val="1305"/>
                        </a:lnSpc>
                        <a:spcBef>
                          <a:spcPts val="30"/>
                        </a:spcBef>
                      </a:pPr>
                      <a:r>
                        <a:rPr sz="1100" spc="-30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275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3810" marB="0"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5643">
                <a:tc>
                  <a:txBody>
                    <a:bodyPr/>
                    <a:lstStyle/>
                    <a:p>
                      <a:pPr marR="10795" algn="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510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1143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92" name="object 9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6</a:t>
            </a:fld>
            <a:endParaRPr dirty="0"/>
          </a:p>
        </p:txBody>
      </p:sp>
      <p:graphicFrame>
        <p:nvGraphicFramePr>
          <p:cNvPr id="67" name="object 67"/>
          <p:cNvGraphicFramePr>
            <a:graphicFrameLocks noGrp="1"/>
          </p:cNvGraphicFramePr>
          <p:nvPr/>
        </p:nvGraphicFramePr>
        <p:xfrm>
          <a:off x="1420431" y="3919731"/>
          <a:ext cx="8086090" cy="9334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173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06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64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921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271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9278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271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934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088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615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8575">
                        <a:lnSpc>
                          <a:spcPts val="1170"/>
                        </a:lnSpc>
                      </a:pPr>
                      <a:r>
                        <a:rPr sz="1100" spc="20" dirty="0">
                          <a:latin typeface="Times New Roman"/>
                          <a:cs typeface="Times New Roman"/>
                        </a:rPr>
                        <a:t>Uses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38760" algn="r">
                        <a:lnSpc>
                          <a:spcPts val="1170"/>
                        </a:lnSpc>
                      </a:pPr>
                      <a:r>
                        <a:rPr sz="1100" spc="10" dirty="0">
                          <a:latin typeface="Times New Roman"/>
                          <a:cs typeface="Times New Roman"/>
                        </a:rPr>
                        <a:t>Resources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40029">
                        <a:lnSpc>
                          <a:spcPts val="1170"/>
                        </a:lnSpc>
                      </a:pPr>
                      <a:r>
                        <a:rPr sz="1100" spc="20" dirty="0">
                          <a:latin typeface="Times New Roman"/>
                          <a:cs typeface="Times New Roman"/>
                        </a:rPr>
                        <a:t>Uses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38760" algn="r">
                        <a:lnSpc>
                          <a:spcPts val="1170"/>
                        </a:lnSpc>
                      </a:pPr>
                      <a:r>
                        <a:rPr sz="1100" spc="10" dirty="0">
                          <a:latin typeface="Times New Roman"/>
                          <a:cs typeface="Times New Roman"/>
                        </a:rPr>
                        <a:t>Resources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40029">
                        <a:lnSpc>
                          <a:spcPts val="1170"/>
                        </a:lnSpc>
                      </a:pPr>
                      <a:r>
                        <a:rPr sz="1100" spc="20" dirty="0">
                          <a:latin typeface="Times New Roman"/>
                          <a:cs typeface="Times New Roman"/>
                        </a:rPr>
                        <a:t>Uses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38760" algn="r">
                        <a:lnSpc>
                          <a:spcPts val="1170"/>
                        </a:lnSpc>
                      </a:pPr>
                      <a:r>
                        <a:rPr sz="1100" spc="10" dirty="0">
                          <a:latin typeface="Times New Roman"/>
                          <a:cs typeface="Times New Roman"/>
                        </a:rPr>
                        <a:t>Resources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40029">
                        <a:lnSpc>
                          <a:spcPts val="1170"/>
                        </a:lnSpc>
                      </a:pPr>
                      <a:r>
                        <a:rPr sz="1100" spc="20" dirty="0">
                          <a:latin typeface="Times New Roman"/>
                          <a:cs typeface="Times New Roman"/>
                        </a:rPr>
                        <a:t>Uses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42545" algn="r">
                        <a:lnSpc>
                          <a:spcPts val="1170"/>
                        </a:lnSpc>
                      </a:pPr>
                      <a:r>
                        <a:rPr sz="1100" spc="10" dirty="0">
                          <a:latin typeface="Times New Roman"/>
                          <a:cs typeface="Times New Roman"/>
                        </a:rPr>
                        <a:t>Resources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9469">
                <a:tc>
                  <a:txBody>
                    <a:bodyPr/>
                    <a:lstStyle/>
                    <a:p>
                      <a:pPr marL="4635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Disposable</a:t>
                      </a:r>
                      <a:r>
                        <a:rPr sz="110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income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1651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32410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225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1651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32410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260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1651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32410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25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1651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35560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510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1651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4344">
                <a:tc>
                  <a:txBody>
                    <a:bodyPr/>
                    <a:lstStyle/>
                    <a:p>
                      <a:pPr marL="46355">
                        <a:lnSpc>
                          <a:spcPts val="1220"/>
                        </a:lnSpc>
                      </a:pPr>
                      <a:r>
                        <a:rPr sz="1100" spc="-30" dirty="0"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sz="1100" spc="-95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100" spc="2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sz="11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20" dirty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100" spc="10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sz="1100" spc="-55" dirty="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100" spc="-95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25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1100" spc="2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1100" spc="-85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re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4604" algn="r">
                        <a:lnSpc>
                          <a:spcPts val="1220"/>
                        </a:lnSpc>
                      </a:pPr>
                      <a:r>
                        <a:rPr sz="1100" spc="-30" dirty="0">
                          <a:latin typeface="Times New Roman"/>
                          <a:cs typeface="Times New Roman"/>
                        </a:rPr>
                        <a:t>300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R="10795" algn="r">
                        <a:lnSpc>
                          <a:spcPts val="122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R="10795" algn="r">
                        <a:lnSpc>
                          <a:spcPts val="122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R="10795" algn="r">
                        <a:lnSpc>
                          <a:spcPts val="1220"/>
                        </a:lnSpc>
                      </a:pP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300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2449">
                <a:tc>
                  <a:txBody>
                    <a:bodyPr/>
                    <a:lstStyle/>
                    <a:p>
                      <a:pPr marL="131445">
                        <a:lnSpc>
                          <a:spcPts val="1305"/>
                        </a:lnSpc>
                        <a:spcBef>
                          <a:spcPts val="30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Advertised</a:t>
                      </a:r>
                      <a:r>
                        <a:rPr sz="11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product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3810" marB="0"/>
                </a:tc>
                <a:tc>
                  <a:txBody>
                    <a:bodyPr/>
                    <a:lstStyle/>
                    <a:p>
                      <a:pPr marR="10795" algn="r">
                        <a:lnSpc>
                          <a:spcPts val="1305"/>
                        </a:lnSpc>
                        <a:spcBef>
                          <a:spcPts val="30"/>
                        </a:spcBef>
                      </a:pPr>
                      <a:r>
                        <a:rPr sz="1100" spc="-15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300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381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R="10795" algn="r">
                        <a:lnSpc>
                          <a:spcPts val="1305"/>
                        </a:lnSpc>
                        <a:spcBef>
                          <a:spcPts val="30"/>
                        </a:spcBef>
                      </a:pPr>
                      <a:r>
                        <a:rPr sz="1100" spc="-15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300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381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5643">
                <a:tc>
                  <a:txBody>
                    <a:bodyPr/>
                    <a:lstStyle/>
                    <a:p>
                      <a:pPr marL="46355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Saving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11430" marB="0"/>
                </a:tc>
                <a:tc>
                  <a:txBody>
                    <a:bodyPr/>
                    <a:lstStyle/>
                    <a:p>
                      <a:pPr marR="10795" algn="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-75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11430" marB="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2">
                  <a:txBody>
                    <a:bodyPr/>
                    <a:lstStyle/>
                    <a:p>
                      <a:pPr marR="10795" algn="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260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1143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R="10795" algn="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25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1143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R="10795" algn="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210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1143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8" name="object 68"/>
          <p:cNvSpPr txBox="1"/>
          <p:nvPr/>
        </p:nvSpPr>
        <p:spPr>
          <a:xfrm>
            <a:off x="3454401" y="5033736"/>
            <a:ext cx="405130" cy="1968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spc="20" dirty="0">
                <a:latin typeface="Times New Roman"/>
                <a:cs typeface="Times New Roman"/>
              </a:rPr>
              <a:t>Ass</a:t>
            </a:r>
            <a:r>
              <a:rPr sz="1100" spc="35" dirty="0">
                <a:latin typeface="Times New Roman"/>
                <a:cs typeface="Times New Roman"/>
              </a:rPr>
              <a:t>e</a:t>
            </a:r>
            <a:r>
              <a:rPr sz="1100" spc="-10" dirty="0">
                <a:latin typeface="Times New Roman"/>
                <a:cs typeface="Times New Roman"/>
              </a:rPr>
              <a:t>t</a:t>
            </a:r>
            <a:r>
              <a:rPr sz="1100" spc="5" dirty="0">
                <a:latin typeface="Times New Roman"/>
                <a:cs typeface="Times New Roman"/>
              </a:rPr>
              <a:t>s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4064164" y="5033736"/>
            <a:ext cx="548005" cy="1968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dirty="0">
                <a:latin typeface="Times New Roman"/>
                <a:cs typeface="Times New Roman"/>
              </a:rPr>
              <a:t>L</a:t>
            </a:r>
            <a:r>
              <a:rPr sz="1100" spc="-80" dirty="0">
                <a:latin typeface="Times New Roman"/>
                <a:cs typeface="Times New Roman"/>
              </a:rPr>
              <a:t>i</a:t>
            </a:r>
            <a:r>
              <a:rPr sz="1100" spc="30" dirty="0">
                <a:latin typeface="Times New Roman"/>
                <a:cs typeface="Times New Roman"/>
              </a:rPr>
              <a:t>a</a:t>
            </a:r>
            <a:r>
              <a:rPr sz="1100" spc="-25" dirty="0">
                <a:latin typeface="Times New Roman"/>
                <a:cs typeface="Times New Roman"/>
              </a:rPr>
              <a:t>b</a:t>
            </a:r>
            <a:r>
              <a:rPr sz="1100" spc="-90" dirty="0">
                <a:latin typeface="Times New Roman"/>
                <a:cs typeface="Times New Roman"/>
              </a:rPr>
              <a:t>i</a:t>
            </a:r>
            <a:r>
              <a:rPr sz="1100" spc="-80" dirty="0">
                <a:latin typeface="Times New Roman"/>
                <a:cs typeface="Times New Roman"/>
              </a:rPr>
              <a:t>l</a:t>
            </a:r>
            <a:r>
              <a:rPr sz="1100" spc="-90" dirty="0">
                <a:latin typeface="Times New Roman"/>
                <a:cs typeface="Times New Roman"/>
              </a:rPr>
              <a:t>i</a:t>
            </a:r>
            <a:r>
              <a:rPr sz="1100" spc="-10" dirty="0">
                <a:latin typeface="Times New Roman"/>
                <a:cs typeface="Times New Roman"/>
              </a:rPr>
              <a:t>t</a:t>
            </a:r>
            <a:r>
              <a:rPr sz="1100" spc="-80" dirty="0">
                <a:latin typeface="Times New Roman"/>
                <a:cs typeface="Times New Roman"/>
              </a:rPr>
              <a:t>i</a:t>
            </a:r>
            <a:r>
              <a:rPr sz="1100" spc="30" dirty="0">
                <a:latin typeface="Times New Roman"/>
                <a:cs typeface="Times New Roman"/>
              </a:rPr>
              <a:t>e</a:t>
            </a:r>
            <a:r>
              <a:rPr sz="1100" spc="5" dirty="0">
                <a:latin typeface="Times New Roman"/>
                <a:cs typeface="Times New Roman"/>
              </a:rPr>
              <a:t>s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5073268" y="5033736"/>
            <a:ext cx="405130" cy="1968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spc="30" dirty="0">
                <a:latin typeface="Times New Roman"/>
                <a:cs typeface="Times New Roman"/>
              </a:rPr>
              <a:t>A</a:t>
            </a:r>
            <a:r>
              <a:rPr sz="1100" spc="15" dirty="0">
                <a:latin typeface="Times New Roman"/>
                <a:cs typeface="Times New Roman"/>
              </a:rPr>
              <a:t>ss</a:t>
            </a:r>
            <a:r>
              <a:rPr sz="1100" spc="30" dirty="0">
                <a:latin typeface="Times New Roman"/>
                <a:cs typeface="Times New Roman"/>
              </a:rPr>
              <a:t>e</a:t>
            </a:r>
            <a:r>
              <a:rPr sz="1100" spc="-10" dirty="0">
                <a:latin typeface="Times New Roman"/>
                <a:cs typeface="Times New Roman"/>
              </a:rPr>
              <a:t>t</a:t>
            </a:r>
            <a:r>
              <a:rPr sz="1100" spc="5" dirty="0">
                <a:latin typeface="Times New Roman"/>
                <a:cs typeface="Times New Roman"/>
              </a:rPr>
              <a:t>s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5682735" y="5033736"/>
            <a:ext cx="548640" cy="1968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spc="-35" dirty="0">
                <a:latin typeface="Times New Roman"/>
                <a:cs typeface="Times New Roman"/>
              </a:rPr>
              <a:t>Liabilities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6692582" y="5033736"/>
            <a:ext cx="405130" cy="1968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spc="30" dirty="0">
                <a:latin typeface="Times New Roman"/>
                <a:cs typeface="Times New Roman"/>
              </a:rPr>
              <a:t>A</a:t>
            </a:r>
            <a:r>
              <a:rPr sz="1100" spc="15" dirty="0">
                <a:latin typeface="Times New Roman"/>
                <a:cs typeface="Times New Roman"/>
              </a:rPr>
              <a:t>ss</a:t>
            </a:r>
            <a:r>
              <a:rPr sz="1100" spc="30" dirty="0">
                <a:latin typeface="Times New Roman"/>
                <a:cs typeface="Times New Roman"/>
              </a:rPr>
              <a:t>e</a:t>
            </a:r>
            <a:r>
              <a:rPr sz="1100" spc="-10" dirty="0">
                <a:latin typeface="Times New Roman"/>
                <a:cs typeface="Times New Roman"/>
              </a:rPr>
              <a:t>t</a:t>
            </a:r>
            <a:r>
              <a:rPr sz="1100" spc="5" dirty="0">
                <a:latin typeface="Times New Roman"/>
                <a:cs typeface="Times New Roman"/>
              </a:rPr>
              <a:t>s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7302048" y="5033736"/>
            <a:ext cx="548640" cy="1968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spc="-35" dirty="0">
                <a:latin typeface="Times New Roman"/>
                <a:cs typeface="Times New Roman"/>
              </a:rPr>
              <a:t>Liabilities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8311881" y="5033736"/>
            <a:ext cx="405130" cy="1968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spc="30" dirty="0">
                <a:latin typeface="Times New Roman"/>
                <a:cs typeface="Times New Roman"/>
              </a:rPr>
              <a:t>A</a:t>
            </a:r>
            <a:r>
              <a:rPr sz="1100" spc="15" dirty="0">
                <a:latin typeface="Times New Roman"/>
                <a:cs typeface="Times New Roman"/>
              </a:rPr>
              <a:t>ss</a:t>
            </a:r>
            <a:r>
              <a:rPr sz="1100" spc="30" dirty="0">
                <a:latin typeface="Times New Roman"/>
                <a:cs typeface="Times New Roman"/>
              </a:rPr>
              <a:t>e</a:t>
            </a:r>
            <a:r>
              <a:rPr sz="1100" spc="-10" dirty="0">
                <a:latin typeface="Times New Roman"/>
                <a:cs typeface="Times New Roman"/>
              </a:rPr>
              <a:t>t</a:t>
            </a:r>
            <a:r>
              <a:rPr sz="1100" spc="5" dirty="0">
                <a:latin typeface="Times New Roman"/>
                <a:cs typeface="Times New Roman"/>
              </a:rPr>
              <a:t>s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8921348" y="5033736"/>
            <a:ext cx="548005" cy="1968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dirty="0">
                <a:latin typeface="Times New Roman"/>
                <a:cs typeface="Times New Roman"/>
              </a:rPr>
              <a:t>L</a:t>
            </a:r>
            <a:r>
              <a:rPr sz="1100" spc="-80" dirty="0">
                <a:latin typeface="Times New Roman"/>
                <a:cs typeface="Times New Roman"/>
              </a:rPr>
              <a:t>i</a:t>
            </a:r>
            <a:r>
              <a:rPr sz="1100" spc="30" dirty="0">
                <a:latin typeface="Times New Roman"/>
                <a:cs typeface="Times New Roman"/>
              </a:rPr>
              <a:t>a</a:t>
            </a:r>
            <a:r>
              <a:rPr sz="1100" spc="-25" dirty="0">
                <a:latin typeface="Times New Roman"/>
                <a:cs typeface="Times New Roman"/>
              </a:rPr>
              <a:t>b</a:t>
            </a:r>
            <a:r>
              <a:rPr sz="1100" spc="-90" dirty="0">
                <a:latin typeface="Times New Roman"/>
                <a:cs typeface="Times New Roman"/>
              </a:rPr>
              <a:t>i</a:t>
            </a:r>
            <a:r>
              <a:rPr sz="1100" spc="-80" dirty="0">
                <a:latin typeface="Times New Roman"/>
                <a:cs typeface="Times New Roman"/>
              </a:rPr>
              <a:t>l</a:t>
            </a:r>
            <a:r>
              <a:rPr sz="1100" spc="-90" dirty="0">
                <a:latin typeface="Times New Roman"/>
                <a:cs typeface="Times New Roman"/>
              </a:rPr>
              <a:t>i</a:t>
            </a:r>
            <a:r>
              <a:rPr sz="1100" spc="-10" dirty="0">
                <a:latin typeface="Times New Roman"/>
                <a:cs typeface="Times New Roman"/>
              </a:rPr>
              <a:t>t</a:t>
            </a:r>
            <a:r>
              <a:rPr sz="1100" spc="-80" dirty="0">
                <a:latin typeface="Times New Roman"/>
                <a:cs typeface="Times New Roman"/>
              </a:rPr>
              <a:t>i</a:t>
            </a:r>
            <a:r>
              <a:rPr sz="1100" spc="30" dirty="0">
                <a:latin typeface="Times New Roman"/>
                <a:cs typeface="Times New Roman"/>
              </a:rPr>
              <a:t>e</a:t>
            </a:r>
            <a:r>
              <a:rPr sz="1100" spc="5" dirty="0">
                <a:latin typeface="Times New Roman"/>
                <a:cs typeface="Times New Roman"/>
              </a:rPr>
              <a:t>s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6006338" y="5224241"/>
            <a:ext cx="230504" cy="1968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spc="-25" dirty="0">
                <a:latin typeface="Times New Roman"/>
                <a:cs typeface="Times New Roman"/>
              </a:rPr>
              <a:t>2</a:t>
            </a:r>
            <a:r>
              <a:rPr sz="1100" spc="-35" dirty="0">
                <a:latin typeface="Times New Roman"/>
                <a:cs typeface="Times New Roman"/>
              </a:rPr>
              <a:t>6</a:t>
            </a:r>
            <a:r>
              <a:rPr sz="1100" spc="10" dirty="0">
                <a:latin typeface="Times New Roman"/>
                <a:cs typeface="Times New Roman"/>
              </a:rPr>
              <a:t>0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7692655" y="5224241"/>
            <a:ext cx="163195" cy="1968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spc="-35" dirty="0">
                <a:latin typeface="Times New Roman"/>
                <a:cs typeface="Times New Roman"/>
              </a:rPr>
              <a:t>2</a:t>
            </a:r>
            <a:r>
              <a:rPr sz="1100" spc="10" dirty="0">
                <a:latin typeface="Times New Roman"/>
                <a:cs typeface="Times New Roman"/>
              </a:rPr>
              <a:t>5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5301691" y="5414746"/>
            <a:ext cx="230504" cy="1968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spc="-25" dirty="0">
                <a:latin typeface="Times New Roman"/>
                <a:cs typeface="Times New Roman"/>
              </a:rPr>
              <a:t>2</a:t>
            </a:r>
            <a:r>
              <a:rPr sz="1100" spc="-35" dirty="0">
                <a:latin typeface="Times New Roman"/>
                <a:cs typeface="Times New Roman"/>
              </a:rPr>
              <a:t>1</a:t>
            </a:r>
            <a:r>
              <a:rPr sz="1100" spc="10" dirty="0">
                <a:latin typeface="Times New Roman"/>
                <a:cs typeface="Times New Roman"/>
              </a:rPr>
              <a:t>0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7054294" y="5414746"/>
            <a:ext cx="97155" cy="1968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spc="10" dirty="0">
                <a:latin typeface="Times New Roman"/>
                <a:cs typeface="Times New Roman"/>
              </a:rPr>
              <a:t>0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5057394" y="5605271"/>
            <a:ext cx="475615" cy="380365"/>
          </a:xfrm>
          <a:prstGeom prst="rect">
            <a:avLst/>
          </a:prstGeom>
          <a:solidFill>
            <a:srgbClr val="F4B084"/>
          </a:solidFill>
        </p:spPr>
        <p:txBody>
          <a:bodyPr vert="horz" wrap="square" lIns="0" tIns="15875" rIns="0" bIns="0" rtlCol="0">
            <a:spAutoFit/>
          </a:bodyPr>
          <a:lstStyle/>
          <a:p>
            <a:pPr marR="5715" algn="r">
              <a:lnSpc>
                <a:spcPct val="100000"/>
              </a:lnSpc>
              <a:spcBef>
                <a:spcPts val="125"/>
              </a:spcBef>
            </a:pPr>
            <a:r>
              <a:rPr sz="1100" spc="-15" dirty="0">
                <a:solidFill>
                  <a:srgbClr val="7F7F7F"/>
                </a:solidFill>
                <a:latin typeface="Times New Roman"/>
                <a:cs typeface="Times New Roman"/>
              </a:rPr>
              <a:t>150</a:t>
            </a:r>
            <a:endParaRPr sz="1100">
              <a:latin typeface="Times New Roman"/>
              <a:cs typeface="Times New Roman"/>
            </a:endParaRPr>
          </a:p>
          <a:p>
            <a:pPr marR="10795" algn="r">
              <a:lnSpc>
                <a:spcPct val="100000"/>
              </a:lnSpc>
              <a:spcBef>
                <a:spcPts val="180"/>
              </a:spcBef>
            </a:pPr>
            <a:r>
              <a:rPr sz="1100" spc="-35" dirty="0">
                <a:solidFill>
                  <a:srgbClr val="7F7F7F"/>
                </a:solidFill>
                <a:latin typeface="Times New Roman"/>
                <a:cs typeface="Times New Roman"/>
              </a:rPr>
              <a:t>60</a:t>
            </a:r>
            <a:endParaRPr sz="1100">
              <a:latin typeface="Times New Roman"/>
              <a:cs typeface="Times New Roman"/>
            </a:endParaRPr>
          </a:p>
        </p:txBody>
      </p:sp>
      <p:graphicFrame>
        <p:nvGraphicFramePr>
          <p:cNvPr id="81" name="object 81"/>
          <p:cNvGraphicFramePr>
            <a:graphicFrameLocks noGrp="1"/>
          </p:cNvGraphicFramePr>
          <p:nvPr/>
        </p:nvGraphicFramePr>
        <p:xfrm>
          <a:off x="1437513" y="5223128"/>
          <a:ext cx="3190875" cy="9683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053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11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92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6999">
                <a:tc>
                  <a:txBody>
                    <a:bodyPr/>
                    <a:lstStyle/>
                    <a:p>
                      <a:pPr marL="24130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Saving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4130">
                        <a:lnSpc>
                          <a:spcPts val="1275"/>
                        </a:lnSpc>
                        <a:spcBef>
                          <a:spcPts val="180"/>
                        </a:spcBef>
                      </a:pPr>
                      <a:r>
                        <a:rPr sz="1100" spc="-65" dirty="0"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100" spc="10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100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sz="1100" spc="-85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sz="1100" spc="25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25" dirty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1100" spc="2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1100" spc="-95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100" spc="25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sz="1100" spc="-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100" spc="-55" dirty="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sz="1100" spc="25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100" spc="-95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n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R="10795" algn="r">
                        <a:lnSpc>
                          <a:spcPts val="1275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rowSpan="2">
                  <a:txBody>
                    <a:bodyPr/>
                    <a:lstStyle/>
                    <a:p>
                      <a:pPr marR="15240" algn="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-75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5000">
                <a:tc>
                  <a:txBody>
                    <a:bodyPr/>
                    <a:lstStyle/>
                    <a:p>
                      <a:pPr marL="109220" marR="421005">
                        <a:lnSpc>
                          <a:spcPts val="1500"/>
                        </a:lnSpc>
                      </a:pPr>
                      <a:r>
                        <a:rPr sz="1100" spc="5" dirty="0">
                          <a:latin typeface="Times New Roman"/>
                          <a:cs typeface="Times New Roman"/>
                        </a:rPr>
                        <a:t>Software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(platform </a:t>
                      </a:r>
                      <a:r>
                        <a:rPr sz="1100" spc="15" dirty="0">
                          <a:latin typeface="Times New Roman"/>
                          <a:cs typeface="Times New Roman"/>
                        </a:rPr>
                        <a:t>asset) </a:t>
                      </a:r>
                      <a:r>
                        <a:rPr sz="1100" spc="-2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Software</a:t>
                      </a:r>
                      <a:r>
                        <a:rPr sz="11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(database</a:t>
                      </a:r>
                      <a:r>
                        <a:rPr sz="110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15" dirty="0">
                          <a:latin typeface="Times New Roman"/>
                          <a:cs typeface="Times New Roman"/>
                        </a:rPr>
                        <a:t>asset)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143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5643">
                <a:tc gridSpan="2">
                  <a:txBody>
                    <a:bodyPr/>
                    <a:lstStyle/>
                    <a:p>
                      <a:pPr marL="24130">
                        <a:lnSpc>
                          <a:spcPct val="100000"/>
                        </a:lnSpc>
                        <a:spcBef>
                          <a:spcPts val="90"/>
                        </a:spcBef>
                        <a:tabLst>
                          <a:tab pos="2272030" algn="l"/>
                        </a:tabLst>
                      </a:pPr>
                      <a:r>
                        <a:rPr sz="1100" spc="20" dirty="0">
                          <a:latin typeface="Times New Roman"/>
                          <a:cs typeface="Times New Roman"/>
                        </a:rPr>
                        <a:t>Net 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lending(+)/borrowing(-)	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-75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2" name="object 82"/>
          <p:cNvSpPr txBox="1"/>
          <p:nvPr/>
        </p:nvSpPr>
        <p:spPr>
          <a:xfrm>
            <a:off x="5369067" y="5986260"/>
            <a:ext cx="158115" cy="1968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spc="-35" dirty="0">
                <a:latin typeface="Times New Roman"/>
                <a:cs typeface="Times New Roman"/>
              </a:rPr>
              <a:t>50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6988339" y="5986260"/>
            <a:ext cx="158115" cy="1968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spc="-35" dirty="0">
                <a:latin typeface="Times New Roman"/>
                <a:cs typeface="Times New Roman"/>
              </a:rPr>
              <a:t>25</a:t>
            </a:r>
            <a:endParaRPr sz="1100">
              <a:latin typeface="Times New Roman"/>
              <a:cs typeface="Times New Roman"/>
            </a:endParaRPr>
          </a:p>
        </p:txBody>
      </p:sp>
      <p:graphicFrame>
        <p:nvGraphicFramePr>
          <p:cNvPr id="84" name="object 84"/>
          <p:cNvGraphicFramePr>
            <a:graphicFrameLocks noGrp="1"/>
          </p:cNvGraphicFramePr>
          <p:nvPr/>
        </p:nvGraphicFramePr>
        <p:xfrm>
          <a:off x="8289988" y="5223128"/>
          <a:ext cx="1206500" cy="9683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806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99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856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15875" algn="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210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4">
                <a:tc>
                  <a:txBody>
                    <a:bodyPr/>
                    <a:lstStyle/>
                    <a:p>
                      <a:pPr marR="10795" algn="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210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3810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4">
                <a:tc>
                  <a:txBody>
                    <a:bodyPr/>
                    <a:lstStyle/>
                    <a:p>
                      <a:pPr marR="15240" algn="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100" spc="-30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150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3810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2423">
                <a:tc>
                  <a:txBody>
                    <a:bodyPr/>
                    <a:lstStyle/>
                    <a:p>
                      <a:pPr marR="10795" algn="r">
                        <a:lnSpc>
                          <a:spcPts val="1305"/>
                        </a:lnSpc>
                        <a:spcBef>
                          <a:spcPts val="30"/>
                        </a:spcBef>
                      </a:pPr>
                      <a:r>
                        <a:rPr sz="1100" spc="-10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60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3810" marB="0"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5643">
                <a:tc>
                  <a:txBody>
                    <a:bodyPr/>
                    <a:lstStyle/>
                    <a:p>
                      <a:pPr marR="10160" algn="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1143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5" name="object 85"/>
          <p:cNvSpPr txBox="1"/>
          <p:nvPr/>
        </p:nvSpPr>
        <p:spPr>
          <a:xfrm>
            <a:off x="5072888" y="1587220"/>
            <a:ext cx="1158240" cy="59626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R="3175" algn="ctr">
              <a:lnSpc>
                <a:spcPct val="100000"/>
              </a:lnSpc>
              <a:spcBef>
                <a:spcPts val="125"/>
              </a:spcBef>
            </a:pPr>
            <a:r>
              <a:rPr sz="1100" i="1" spc="15" dirty="0">
                <a:latin typeface="Times New Roman"/>
                <a:cs typeface="Times New Roman"/>
              </a:rPr>
              <a:t>Intermediary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5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tabLst>
                <a:tab pos="542925" algn="l"/>
              </a:tabLst>
            </a:pPr>
            <a:r>
              <a:rPr sz="1100" spc="20" dirty="0">
                <a:latin typeface="Times New Roman"/>
                <a:cs typeface="Times New Roman"/>
              </a:rPr>
              <a:t>Uses	</a:t>
            </a:r>
            <a:r>
              <a:rPr sz="1100" spc="10" dirty="0">
                <a:latin typeface="Times New Roman"/>
                <a:cs typeface="Times New Roman"/>
              </a:rPr>
              <a:t>Resources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6949764" y="1587220"/>
            <a:ext cx="633730" cy="1968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i="1" spc="15" dirty="0">
                <a:latin typeface="Times New Roman"/>
                <a:cs typeface="Times New Roman"/>
              </a:rPr>
              <a:t>Advertiser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8311408" y="1587220"/>
            <a:ext cx="1156970" cy="59626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R="12065" algn="ctr">
              <a:lnSpc>
                <a:spcPct val="100000"/>
              </a:lnSpc>
              <a:spcBef>
                <a:spcPts val="125"/>
              </a:spcBef>
            </a:pPr>
            <a:r>
              <a:rPr sz="1100" i="1" spc="15" dirty="0">
                <a:latin typeface="Times New Roman"/>
                <a:cs typeface="Times New Roman"/>
              </a:rPr>
              <a:t>Total</a:t>
            </a:r>
            <a:r>
              <a:rPr sz="1100" i="1" spc="-10" dirty="0">
                <a:latin typeface="Times New Roman"/>
                <a:cs typeface="Times New Roman"/>
              </a:rPr>
              <a:t> </a:t>
            </a:r>
            <a:r>
              <a:rPr sz="1100" i="1" spc="20" dirty="0">
                <a:latin typeface="Times New Roman"/>
                <a:cs typeface="Times New Roman"/>
              </a:rPr>
              <a:t>Economy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5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tabLst>
                <a:tab pos="542290" algn="l"/>
              </a:tabLst>
            </a:pPr>
            <a:r>
              <a:rPr sz="1100" spc="20" dirty="0">
                <a:latin typeface="Times New Roman"/>
                <a:cs typeface="Times New Roman"/>
              </a:rPr>
              <a:t>Uses	</a:t>
            </a:r>
            <a:r>
              <a:rPr sz="1100" spc="10" dirty="0">
                <a:latin typeface="Times New Roman"/>
                <a:cs typeface="Times New Roman"/>
              </a:rPr>
              <a:t>Resources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587762" y="2711124"/>
            <a:ext cx="629920" cy="4248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19100"/>
              </a:lnSpc>
              <a:spcBef>
                <a:spcPts val="95"/>
              </a:spcBef>
            </a:pPr>
            <a:r>
              <a:rPr sz="1100" spc="55" dirty="0">
                <a:latin typeface="Times New Roman"/>
                <a:cs typeface="Times New Roman"/>
              </a:rPr>
              <a:t>P</a:t>
            </a:r>
            <a:r>
              <a:rPr sz="1100" spc="5" dirty="0">
                <a:latin typeface="Times New Roman"/>
                <a:cs typeface="Times New Roman"/>
              </a:rPr>
              <a:t>r</a:t>
            </a:r>
            <a:r>
              <a:rPr sz="1100" spc="-35" dirty="0">
                <a:latin typeface="Times New Roman"/>
                <a:cs typeface="Times New Roman"/>
              </a:rPr>
              <a:t>od</a:t>
            </a:r>
            <a:r>
              <a:rPr sz="1100" spc="-25" dirty="0">
                <a:latin typeface="Times New Roman"/>
                <a:cs typeface="Times New Roman"/>
              </a:rPr>
              <a:t>u</a:t>
            </a:r>
            <a:r>
              <a:rPr sz="1100" spc="30" dirty="0">
                <a:latin typeface="Times New Roman"/>
                <a:cs typeface="Times New Roman"/>
              </a:rPr>
              <a:t>c</a:t>
            </a:r>
            <a:r>
              <a:rPr sz="1100" spc="-10" dirty="0">
                <a:latin typeface="Times New Roman"/>
                <a:cs typeface="Times New Roman"/>
              </a:rPr>
              <a:t>t</a:t>
            </a:r>
            <a:r>
              <a:rPr sz="1100" spc="-80" dirty="0">
                <a:latin typeface="Times New Roman"/>
                <a:cs typeface="Times New Roman"/>
              </a:rPr>
              <a:t>i</a:t>
            </a:r>
            <a:r>
              <a:rPr sz="1100" spc="-35" dirty="0">
                <a:latin typeface="Times New Roman"/>
                <a:cs typeface="Times New Roman"/>
              </a:rPr>
              <a:t>o</a:t>
            </a:r>
            <a:r>
              <a:rPr sz="1100" spc="5" dirty="0">
                <a:latin typeface="Times New Roman"/>
                <a:cs typeface="Times New Roman"/>
              </a:rPr>
              <a:t>n  </a:t>
            </a:r>
            <a:r>
              <a:rPr sz="1100" dirty="0">
                <a:latin typeface="Times New Roman"/>
                <a:cs typeface="Times New Roman"/>
              </a:rPr>
              <a:t>Account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587762" y="4138361"/>
            <a:ext cx="502920" cy="6172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marR="5080" algn="just">
              <a:lnSpc>
                <a:spcPct val="116599"/>
              </a:lnSpc>
              <a:spcBef>
                <a:spcPts val="130"/>
              </a:spcBef>
            </a:pPr>
            <a:r>
              <a:rPr sz="1100" spc="15" dirty="0">
                <a:latin typeface="Times New Roman"/>
                <a:cs typeface="Times New Roman"/>
              </a:rPr>
              <a:t>Use </a:t>
            </a:r>
            <a:r>
              <a:rPr sz="1100" spc="-10" dirty="0">
                <a:latin typeface="Times New Roman"/>
                <a:cs typeface="Times New Roman"/>
              </a:rPr>
              <a:t>of </a:t>
            </a:r>
            <a:r>
              <a:rPr sz="1100" spc="-5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Times New Roman"/>
                <a:cs typeface="Times New Roman"/>
              </a:rPr>
              <a:t>Income </a:t>
            </a:r>
            <a:r>
              <a:rPr sz="1100" spc="-5" dirty="0">
                <a:latin typeface="Times New Roman"/>
                <a:cs typeface="Times New Roman"/>
              </a:rPr>
              <a:t> </a:t>
            </a:r>
            <a:r>
              <a:rPr sz="1100" spc="20" dirty="0">
                <a:latin typeface="Times New Roman"/>
                <a:cs typeface="Times New Roman"/>
              </a:rPr>
              <a:t>A</a:t>
            </a:r>
            <a:r>
              <a:rPr sz="1100" spc="35" dirty="0">
                <a:latin typeface="Times New Roman"/>
                <a:cs typeface="Times New Roman"/>
              </a:rPr>
              <a:t>c</a:t>
            </a:r>
            <a:r>
              <a:rPr sz="1100" spc="30" dirty="0">
                <a:latin typeface="Times New Roman"/>
                <a:cs typeface="Times New Roman"/>
              </a:rPr>
              <a:t>c</a:t>
            </a:r>
            <a:r>
              <a:rPr sz="1100" spc="-35" dirty="0">
                <a:latin typeface="Times New Roman"/>
                <a:cs typeface="Times New Roman"/>
              </a:rPr>
              <a:t>o</a:t>
            </a:r>
            <a:r>
              <a:rPr sz="1100" spc="-25" dirty="0">
                <a:latin typeface="Times New Roman"/>
                <a:cs typeface="Times New Roman"/>
              </a:rPr>
              <a:t>u</a:t>
            </a:r>
            <a:r>
              <a:rPr sz="1100" spc="-35" dirty="0">
                <a:latin typeface="Times New Roman"/>
                <a:cs typeface="Times New Roman"/>
              </a:rPr>
              <a:t>n</a:t>
            </a:r>
            <a:r>
              <a:rPr sz="1100" spc="5" dirty="0">
                <a:latin typeface="Times New Roman"/>
                <a:cs typeface="Times New Roman"/>
              </a:rPr>
              <a:t>t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587762" y="5472624"/>
            <a:ext cx="502920" cy="4248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19100"/>
              </a:lnSpc>
              <a:spcBef>
                <a:spcPts val="95"/>
              </a:spcBef>
            </a:pPr>
            <a:r>
              <a:rPr sz="1100" spc="-10" dirty="0">
                <a:latin typeface="Times New Roman"/>
                <a:cs typeface="Times New Roman"/>
              </a:rPr>
              <a:t>Capital </a:t>
            </a:r>
            <a:r>
              <a:rPr sz="1100" spc="-5" dirty="0">
                <a:latin typeface="Times New Roman"/>
                <a:cs typeface="Times New Roman"/>
              </a:rPr>
              <a:t> </a:t>
            </a:r>
            <a:r>
              <a:rPr sz="1100" spc="20" dirty="0">
                <a:latin typeface="Times New Roman"/>
                <a:cs typeface="Times New Roman"/>
              </a:rPr>
              <a:t>A</a:t>
            </a:r>
            <a:r>
              <a:rPr sz="1100" spc="35" dirty="0">
                <a:latin typeface="Times New Roman"/>
                <a:cs typeface="Times New Roman"/>
              </a:rPr>
              <a:t>c</a:t>
            </a:r>
            <a:r>
              <a:rPr sz="1100" spc="30" dirty="0">
                <a:latin typeface="Times New Roman"/>
                <a:cs typeface="Times New Roman"/>
              </a:rPr>
              <a:t>c</a:t>
            </a:r>
            <a:r>
              <a:rPr sz="1100" spc="-35" dirty="0">
                <a:latin typeface="Times New Roman"/>
                <a:cs typeface="Times New Roman"/>
              </a:rPr>
              <a:t>o</a:t>
            </a:r>
            <a:r>
              <a:rPr sz="1100" spc="-25" dirty="0">
                <a:latin typeface="Times New Roman"/>
                <a:cs typeface="Times New Roman"/>
              </a:rPr>
              <a:t>u</a:t>
            </a:r>
            <a:r>
              <a:rPr sz="1100" spc="-35" dirty="0">
                <a:latin typeface="Times New Roman"/>
                <a:cs typeface="Times New Roman"/>
              </a:rPr>
              <a:t>n</a:t>
            </a:r>
            <a:r>
              <a:rPr sz="1100" spc="5" dirty="0">
                <a:latin typeface="Times New Roman"/>
                <a:cs typeface="Times New Roman"/>
              </a:rPr>
              <a:t>t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91" name="object 91"/>
          <p:cNvSpPr txBox="1"/>
          <p:nvPr/>
        </p:nvSpPr>
        <p:spPr>
          <a:xfrm>
            <a:off x="3692148" y="1587220"/>
            <a:ext cx="668655" cy="1968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i="1" spc="30" dirty="0">
                <a:latin typeface="Times New Roman"/>
                <a:cs typeface="Times New Roman"/>
              </a:rPr>
              <a:t>H</a:t>
            </a:r>
            <a:r>
              <a:rPr sz="1100" i="1" spc="45" dirty="0">
                <a:latin typeface="Times New Roman"/>
                <a:cs typeface="Times New Roman"/>
              </a:rPr>
              <a:t>ou</a:t>
            </a:r>
            <a:r>
              <a:rPr sz="1100" i="1" spc="15" dirty="0">
                <a:latin typeface="Times New Roman"/>
                <a:cs typeface="Times New Roman"/>
              </a:rPr>
              <a:t>s</a:t>
            </a:r>
            <a:r>
              <a:rPr sz="1100" i="1" spc="30" dirty="0">
                <a:latin typeface="Times New Roman"/>
                <a:cs typeface="Times New Roman"/>
              </a:rPr>
              <a:t>e</a:t>
            </a:r>
            <a:r>
              <a:rPr sz="1100" i="1" spc="45" dirty="0">
                <a:latin typeface="Times New Roman"/>
                <a:cs typeface="Times New Roman"/>
              </a:rPr>
              <a:t>ho</a:t>
            </a:r>
            <a:r>
              <a:rPr sz="1100" i="1" spc="-10" dirty="0">
                <a:latin typeface="Times New Roman"/>
                <a:cs typeface="Times New Roman"/>
              </a:rPr>
              <a:t>l</a:t>
            </a:r>
            <a:r>
              <a:rPr sz="1100" i="1" spc="10" dirty="0">
                <a:latin typeface="Times New Roman"/>
                <a:cs typeface="Times New Roman"/>
              </a:rPr>
              <a:t>d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731011"/>
            <a:ext cx="6585584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200" spc="-15" dirty="0">
                <a:solidFill>
                  <a:srgbClr val="9EA2A2"/>
                </a:solidFill>
              </a:rPr>
              <a:t>Current</a:t>
            </a:r>
            <a:r>
              <a:rPr sz="3200" spc="10" dirty="0">
                <a:solidFill>
                  <a:srgbClr val="9EA2A2"/>
                </a:solidFill>
              </a:rPr>
              <a:t> </a:t>
            </a:r>
            <a:r>
              <a:rPr sz="3200" spc="-35" dirty="0">
                <a:solidFill>
                  <a:srgbClr val="9EA2A2"/>
                </a:solidFill>
              </a:rPr>
              <a:t>Treatment:</a:t>
            </a:r>
            <a:r>
              <a:rPr sz="3200" spc="20" dirty="0">
                <a:solidFill>
                  <a:srgbClr val="9EA2A2"/>
                </a:solidFill>
              </a:rPr>
              <a:t> </a:t>
            </a:r>
            <a:r>
              <a:rPr sz="3200" spc="-5" dirty="0">
                <a:solidFill>
                  <a:srgbClr val="9EA2A2"/>
                </a:solidFill>
              </a:rPr>
              <a:t>Advertising</a:t>
            </a:r>
            <a:r>
              <a:rPr sz="3200" spc="15" dirty="0">
                <a:solidFill>
                  <a:srgbClr val="9EA2A2"/>
                </a:solidFill>
              </a:rPr>
              <a:t> </a:t>
            </a:r>
            <a:r>
              <a:rPr sz="3200" spc="-5" dirty="0">
                <a:solidFill>
                  <a:srgbClr val="9EA2A2"/>
                </a:solidFill>
              </a:rPr>
              <a:t>Services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6692148" y="1986442"/>
            <a:ext cx="309880" cy="1968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spc="30" dirty="0">
                <a:latin typeface="Times New Roman"/>
                <a:cs typeface="Times New Roman"/>
              </a:rPr>
              <a:t>U</a:t>
            </a:r>
            <a:r>
              <a:rPr sz="1100" spc="15" dirty="0">
                <a:latin typeface="Times New Roman"/>
                <a:cs typeface="Times New Roman"/>
              </a:rPr>
              <a:t>s</a:t>
            </a:r>
            <a:r>
              <a:rPr sz="1100" spc="30" dirty="0">
                <a:latin typeface="Times New Roman"/>
                <a:cs typeface="Times New Roman"/>
              </a:rPr>
              <a:t>e</a:t>
            </a:r>
            <a:r>
              <a:rPr sz="1100" spc="5" dirty="0">
                <a:latin typeface="Times New Roman"/>
                <a:cs typeface="Times New Roman"/>
              </a:rPr>
              <a:t>s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235400" y="1986442"/>
            <a:ext cx="614680" cy="1968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spc="10" dirty="0">
                <a:latin typeface="Times New Roman"/>
                <a:cs typeface="Times New Roman"/>
              </a:rPr>
              <a:t>R</a:t>
            </a:r>
            <a:r>
              <a:rPr sz="1100" spc="30" dirty="0">
                <a:latin typeface="Times New Roman"/>
                <a:cs typeface="Times New Roman"/>
              </a:rPr>
              <a:t>e</a:t>
            </a:r>
            <a:r>
              <a:rPr sz="1100" spc="15" dirty="0">
                <a:latin typeface="Times New Roman"/>
                <a:cs typeface="Times New Roman"/>
              </a:rPr>
              <a:t>s</a:t>
            </a:r>
            <a:r>
              <a:rPr sz="1100" spc="-25" dirty="0">
                <a:latin typeface="Times New Roman"/>
                <a:cs typeface="Times New Roman"/>
              </a:rPr>
              <a:t>o</a:t>
            </a:r>
            <a:r>
              <a:rPr sz="1100" spc="-35" dirty="0">
                <a:latin typeface="Times New Roman"/>
                <a:cs typeface="Times New Roman"/>
              </a:rPr>
              <a:t>u</a:t>
            </a:r>
            <a:r>
              <a:rPr sz="1100" spc="5" dirty="0">
                <a:latin typeface="Times New Roman"/>
                <a:cs typeface="Times New Roman"/>
              </a:rPr>
              <a:t>r</a:t>
            </a:r>
            <a:r>
              <a:rPr sz="1100" spc="30" dirty="0">
                <a:latin typeface="Times New Roman"/>
                <a:cs typeface="Times New Roman"/>
              </a:rPr>
              <a:t>c</a:t>
            </a:r>
            <a:r>
              <a:rPr sz="1100" spc="35" dirty="0">
                <a:latin typeface="Times New Roman"/>
                <a:cs typeface="Times New Roman"/>
              </a:rPr>
              <a:t>e</a:t>
            </a:r>
            <a:r>
              <a:rPr sz="1100" spc="5" dirty="0">
                <a:latin typeface="Times New Roman"/>
                <a:cs typeface="Times New Roman"/>
              </a:rPr>
              <a:t>s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454150" y="2176947"/>
            <a:ext cx="403860" cy="1968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spc="-20" dirty="0">
                <a:latin typeface="Times New Roman"/>
                <a:cs typeface="Times New Roman"/>
              </a:rPr>
              <a:t>Output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447800" y="2367533"/>
            <a:ext cx="2000250" cy="200025"/>
          </a:xfrm>
          <a:prstGeom prst="rect">
            <a:avLst/>
          </a:prstGeom>
          <a:solidFill>
            <a:srgbClr val="F4B084"/>
          </a:solidFill>
        </p:spPr>
        <p:txBody>
          <a:bodyPr vert="horz" wrap="square" lIns="0" tIns="15875" rIns="0" bIns="0" rtlCol="0">
            <a:spAutoFit/>
          </a:bodyPr>
          <a:lstStyle/>
          <a:p>
            <a:pPr marL="104139">
              <a:lnSpc>
                <a:spcPct val="100000"/>
              </a:lnSpc>
              <a:spcBef>
                <a:spcPts val="125"/>
              </a:spcBef>
            </a:pPr>
            <a:r>
              <a:rPr sz="1100" spc="-10" dirty="0">
                <a:latin typeface="Times New Roman"/>
                <a:cs typeface="Times New Roman"/>
              </a:rPr>
              <a:t>Predictive</a:t>
            </a:r>
            <a:r>
              <a:rPr sz="1100" spc="35" dirty="0">
                <a:latin typeface="Times New Roman"/>
                <a:cs typeface="Times New Roman"/>
              </a:rPr>
              <a:t> </a:t>
            </a:r>
            <a:r>
              <a:rPr sz="1100" spc="20" dirty="0">
                <a:latin typeface="Times New Roman"/>
                <a:cs typeface="Times New Roman"/>
              </a:rPr>
              <a:t>ad</a:t>
            </a:r>
            <a:r>
              <a:rPr sz="1100" spc="-1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services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454150" y="2538859"/>
            <a:ext cx="1577975" cy="7880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97790" marR="5080" algn="just">
              <a:lnSpc>
                <a:spcPct val="113599"/>
              </a:lnSpc>
              <a:spcBef>
                <a:spcPts val="95"/>
              </a:spcBef>
            </a:pPr>
            <a:r>
              <a:rPr sz="1100" spc="5" dirty="0">
                <a:latin typeface="Times New Roman"/>
                <a:cs typeface="Times New Roman"/>
              </a:rPr>
              <a:t>Software </a:t>
            </a:r>
            <a:r>
              <a:rPr sz="1100" spc="-10" dirty="0">
                <a:latin typeface="Times New Roman"/>
                <a:cs typeface="Times New Roman"/>
              </a:rPr>
              <a:t>(platform </a:t>
            </a:r>
            <a:r>
              <a:rPr sz="1100" spc="15" dirty="0">
                <a:latin typeface="Times New Roman"/>
                <a:cs typeface="Times New Roman"/>
              </a:rPr>
              <a:t>asset) </a:t>
            </a:r>
            <a:r>
              <a:rPr sz="1100" spc="-260" dirty="0">
                <a:latin typeface="Times New Roman"/>
                <a:cs typeface="Times New Roman"/>
              </a:rPr>
              <a:t> </a:t>
            </a:r>
            <a:r>
              <a:rPr sz="1100" spc="5" dirty="0">
                <a:latin typeface="Times New Roman"/>
                <a:cs typeface="Times New Roman"/>
              </a:rPr>
              <a:t>Software (database </a:t>
            </a:r>
            <a:r>
              <a:rPr sz="1100" spc="15" dirty="0">
                <a:latin typeface="Times New Roman"/>
                <a:cs typeface="Times New Roman"/>
              </a:rPr>
              <a:t>asset) </a:t>
            </a:r>
            <a:r>
              <a:rPr sz="1100" spc="-26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Advertised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Times New Roman"/>
                <a:cs typeface="Times New Roman"/>
              </a:rPr>
              <a:t>product</a:t>
            </a:r>
            <a:endParaRPr sz="11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180"/>
              </a:spcBef>
            </a:pPr>
            <a:r>
              <a:rPr sz="1100" spc="-10" dirty="0">
                <a:latin typeface="Times New Roman"/>
                <a:cs typeface="Times New Roman"/>
              </a:rPr>
              <a:t>Intermediate</a:t>
            </a:r>
            <a:r>
              <a:rPr sz="1100" spc="45" dirty="0">
                <a:latin typeface="Times New Roman"/>
                <a:cs typeface="Times New Roman"/>
              </a:rPr>
              <a:t> </a:t>
            </a:r>
            <a:r>
              <a:rPr sz="1100" spc="-20" dirty="0">
                <a:latin typeface="Times New Roman"/>
                <a:cs typeface="Times New Roman"/>
              </a:rPr>
              <a:t>consumption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447800" y="3319271"/>
            <a:ext cx="2000250" cy="200660"/>
          </a:xfrm>
          <a:prstGeom prst="rect">
            <a:avLst/>
          </a:prstGeom>
          <a:solidFill>
            <a:srgbClr val="F4B084"/>
          </a:solidFill>
        </p:spPr>
        <p:txBody>
          <a:bodyPr vert="horz" wrap="square" lIns="0" tIns="16510" rIns="0" bIns="0" rtlCol="0">
            <a:spAutoFit/>
          </a:bodyPr>
          <a:lstStyle/>
          <a:p>
            <a:pPr marL="104139">
              <a:lnSpc>
                <a:spcPct val="100000"/>
              </a:lnSpc>
              <a:spcBef>
                <a:spcPts val="130"/>
              </a:spcBef>
            </a:pPr>
            <a:r>
              <a:rPr sz="1100" spc="-10" dirty="0">
                <a:latin typeface="Times New Roman"/>
                <a:cs typeface="Times New Roman"/>
              </a:rPr>
              <a:t>Predictive</a:t>
            </a:r>
            <a:r>
              <a:rPr sz="1100" spc="35" dirty="0">
                <a:latin typeface="Times New Roman"/>
                <a:cs typeface="Times New Roman"/>
              </a:rPr>
              <a:t> </a:t>
            </a:r>
            <a:r>
              <a:rPr sz="1100" spc="20" dirty="0">
                <a:latin typeface="Times New Roman"/>
                <a:cs typeface="Times New Roman"/>
              </a:rPr>
              <a:t>ad</a:t>
            </a:r>
            <a:r>
              <a:rPr sz="1100" spc="-1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services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454150" y="3510482"/>
            <a:ext cx="744855" cy="1968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dirty="0">
                <a:latin typeface="Times New Roman"/>
                <a:cs typeface="Times New Roman"/>
              </a:rPr>
              <a:t>Value-added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438144" y="1776983"/>
            <a:ext cx="1190625" cy="28575"/>
          </a:xfrm>
          <a:custGeom>
            <a:avLst/>
            <a:gdLst/>
            <a:ahLst/>
            <a:cxnLst/>
            <a:rect l="l" t="t" r="r" b="b"/>
            <a:pathLst>
              <a:path w="1190625" h="28575">
                <a:moveTo>
                  <a:pt x="1190244" y="28193"/>
                </a:moveTo>
                <a:lnTo>
                  <a:pt x="1190244" y="0"/>
                </a:lnTo>
                <a:lnTo>
                  <a:pt x="0" y="0"/>
                </a:lnTo>
                <a:lnTo>
                  <a:pt x="0" y="28193"/>
                </a:lnTo>
                <a:lnTo>
                  <a:pt x="1190244" y="28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057394" y="1776983"/>
            <a:ext cx="1190625" cy="28575"/>
          </a:xfrm>
          <a:custGeom>
            <a:avLst/>
            <a:gdLst/>
            <a:ahLst/>
            <a:cxnLst/>
            <a:rect l="l" t="t" r="r" b="b"/>
            <a:pathLst>
              <a:path w="1190625" h="28575">
                <a:moveTo>
                  <a:pt x="1190244" y="28193"/>
                </a:moveTo>
                <a:lnTo>
                  <a:pt x="1190244" y="0"/>
                </a:lnTo>
                <a:lnTo>
                  <a:pt x="0" y="0"/>
                </a:lnTo>
                <a:lnTo>
                  <a:pt x="0" y="28193"/>
                </a:lnTo>
                <a:lnTo>
                  <a:pt x="1190244" y="28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676643" y="1776983"/>
            <a:ext cx="1190625" cy="28575"/>
          </a:xfrm>
          <a:custGeom>
            <a:avLst/>
            <a:gdLst/>
            <a:ahLst/>
            <a:cxnLst/>
            <a:rect l="l" t="t" r="r" b="b"/>
            <a:pathLst>
              <a:path w="1190625" h="28575">
                <a:moveTo>
                  <a:pt x="1190244" y="28193"/>
                </a:moveTo>
                <a:lnTo>
                  <a:pt x="1190244" y="0"/>
                </a:lnTo>
                <a:lnTo>
                  <a:pt x="0" y="0"/>
                </a:lnTo>
                <a:lnTo>
                  <a:pt x="0" y="28193"/>
                </a:lnTo>
                <a:lnTo>
                  <a:pt x="1190244" y="28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3" name="object 13"/>
          <p:cNvGrpSpPr/>
          <p:nvPr/>
        </p:nvGrpSpPr>
        <p:grpSpPr>
          <a:xfrm>
            <a:off x="1437513" y="2176272"/>
            <a:ext cx="10795" cy="1534160"/>
            <a:chOff x="1437513" y="2176272"/>
            <a:chExt cx="10795" cy="1534160"/>
          </a:xfrm>
        </p:grpSpPr>
        <p:sp>
          <p:nvSpPr>
            <p:cNvPr id="14" name="object 14"/>
            <p:cNvSpPr/>
            <p:nvPr/>
          </p:nvSpPr>
          <p:spPr>
            <a:xfrm>
              <a:off x="1437894" y="2176272"/>
              <a:ext cx="0" cy="1533525"/>
            </a:xfrm>
            <a:custGeom>
              <a:avLst/>
              <a:gdLst/>
              <a:ahLst/>
              <a:cxnLst/>
              <a:rect l="l" t="t" r="r" b="b"/>
              <a:pathLst>
                <a:path h="1533525">
                  <a:moveTo>
                    <a:pt x="0" y="0"/>
                  </a:moveTo>
                  <a:lnTo>
                    <a:pt x="0" y="1533144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437894" y="2177034"/>
              <a:ext cx="10160" cy="1533525"/>
            </a:xfrm>
            <a:custGeom>
              <a:avLst/>
              <a:gdLst/>
              <a:ahLst/>
              <a:cxnLst/>
              <a:rect l="l" t="t" r="r" b="b"/>
              <a:pathLst>
                <a:path w="10159" h="1533525">
                  <a:moveTo>
                    <a:pt x="9906" y="1533144"/>
                  </a:moveTo>
                  <a:lnTo>
                    <a:pt x="9906" y="0"/>
                  </a:lnTo>
                  <a:lnTo>
                    <a:pt x="0" y="0"/>
                  </a:lnTo>
                  <a:lnTo>
                    <a:pt x="0" y="1533144"/>
                  </a:lnTo>
                  <a:lnTo>
                    <a:pt x="9906" y="1533144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6" name="object 16"/>
          <p:cNvGrpSpPr/>
          <p:nvPr/>
        </p:nvGrpSpPr>
        <p:grpSpPr>
          <a:xfrm>
            <a:off x="3438144" y="4080890"/>
            <a:ext cx="1190625" cy="772795"/>
            <a:chOff x="3438144" y="4080890"/>
            <a:chExt cx="1190625" cy="772795"/>
          </a:xfrm>
        </p:grpSpPr>
        <p:sp>
          <p:nvSpPr>
            <p:cNvPr id="17" name="object 17"/>
            <p:cNvSpPr/>
            <p:nvPr/>
          </p:nvSpPr>
          <p:spPr>
            <a:xfrm>
              <a:off x="3438144" y="4081271"/>
              <a:ext cx="1190625" cy="0"/>
            </a:xfrm>
            <a:custGeom>
              <a:avLst/>
              <a:gdLst/>
              <a:ahLst/>
              <a:cxnLst/>
              <a:rect l="l" t="t" r="r" b="b"/>
              <a:pathLst>
                <a:path w="1190625">
                  <a:moveTo>
                    <a:pt x="0" y="0"/>
                  </a:moveTo>
                  <a:lnTo>
                    <a:pt x="1190244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3438144" y="4081271"/>
              <a:ext cx="1190625" cy="10160"/>
            </a:xfrm>
            <a:custGeom>
              <a:avLst/>
              <a:gdLst/>
              <a:ahLst/>
              <a:cxnLst/>
              <a:rect l="l" t="t" r="r" b="b"/>
              <a:pathLst>
                <a:path w="1190625" h="10160">
                  <a:moveTo>
                    <a:pt x="1190244" y="9905"/>
                  </a:moveTo>
                  <a:lnTo>
                    <a:pt x="1190244" y="0"/>
                  </a:lnTo>
                  <a:lnTo>
                    <a:pt x="0" y="0"/>
                  </a:lnTo>
                  <a:lnTo>
                    <a:pt x="0" y="9905"/>
                  </a:lnTo>
                  <a:lnTo>
                    <a:pt x="1190244" y="9905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3438144" y="4652771"/>
              <a:ext cx="1190625" cy="0"/>
            </a:xfrm>
            <a:custGeom>
              <a:avLst/>
              <a:gdLst/>
              <a:ahLst/>
              <a:cxnLst/>
              <a:rect l="l" t="t" r="r" b="b"/>
              <a:pathLst>
                <a:path w="1190625">
                  <a:moveTo>
                    <a:pt x="0" y="0"/>
                  </a:moveTo>
                  <a:lnTo>
                    <a:pt x="1190244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3438144" y="4652771"/>
              <a:ext cx="1190625" cy="10160"/>
            </a:xfrm>
            <a:custGeom>
              <a:avLst/>
              <a:gdLst/>
              <a:ahLst/>
              <a:cxnLst/>
              <a:rect l="l" t="t" r="r" b="b"/>
              <a:pathLst>
                <a:path w="1190625" h="10160">
                  <a:moveTo>
                    <a:pt x="1190244" y="9905"/>
                  </a:moveTo>
                  <a:lnTo>
                    <a:pt x="1190244" y="0"/>
                  </a:lnTo>
                  <a:lnTo>
                    <a:pt x="0" y="0"/>
                  </a:lnTo>
                  <a:lnTo>
                    <a:pt x="0" y="9905"/>
                  </a:lnTo>
                  <a:lnTo>
                    <a:pt x="1190244" y="9905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3914394" y="4090415"/>
              <a:ext cx="0" cy="762000"/>
            </a:xfrm>
            <a:custGeom>
              <a:avLst/>
              <a:gdLst/>
              <a:ahLst/>
              <a:cxnLst/>
              <a:rect l="l" t="t" r="r" b="b"/>
              <a:pathLst>
                <a:path h="762000">
                  <a:moveTo>
                    <a:pt x="0" y="0"/>
                  </a:moveTo>
                  <a:lnTo>
                    <a:pt x="0" y="76200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3914394" y="4091177"/>
              <a:ext cx="10160" cy="762000"/>
            </a:xfrm>
            <a:custGeom>
              <a:avLst/>
              <a:gdLst/>
              <a:ahLst/>
              <a:cxnLst/>
              <a:rect l="l" t="t" r="r" b="b"/>
              <a:pathLst>
                <a:path w="10160" h="762000">
                  <a:moveTo>
                    <a:pt x="9905" y="762000"/>
                  </a:moveTo>
                  <a:lnTo>
                    <a:pt x="9905" y="0"/>
                  </a:lnTo>
                  <a:lnTo>
                    <a:pt x="0" y="0"/>
                  </a:lnTo>
                  <a:lnTo>
                    <a:pt x="0" y="762000"/>
                  </a:lnTo>
                  <a:lnTo>
                    <a:pt x="9905" y="7620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23" name="object 23"/>
          <p:cNvGraphicFramePr>
            <a:graphicFrameLocks noGrp="1"/>
          </p:cNvGraphicFramePr>
          <p:nvPr/>
        </p:nvGraphicFramePr>
        <p:xfrm>
          <a:off x="5051488" y="2175891"/>
          <a:ext cx="1196340" cy="15347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813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05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6499"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R="10795" algn="r">
                        <a:lnSpc>
                          <a:spcPct val="100000"/>
                        </a:lnSpc>
                        <a:spcBef>
                          <a:spcPts val="690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5875" algn="r">
                        <a:lnSpc>
                          <a:spcPts val="1275"/>
                        </a:lnSpc>
                        <a:spcBef>
                          <a:spcPts val="90"/>
                        </a:spcBef>
                      </a:pP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485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9644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587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100" spc="-15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275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15875" marB="0">
                    <a:lnL w="12700">
                      <a:solidFill>
                        <a:srgbClr val="000000"/>
                      </a:solidFill>
                      <a:prstDash val="solid"/>
                    </a:lnL>
                    <a:solidFill>
                      <a:srgbClr val="F4B0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7356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5875" algn="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100" spc="-15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150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R="20955" algn="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100" spc="-35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60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5643">
                <a:tc>
                  <a:txBody>
                    <a:bodyPr/>
                    <a:lstStyle/>
                    <a:p>
                      <a:pPr marL="257175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485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1143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24" name="object 24"/>
          <p:cNvGrpSpPr/>
          <p:nvPr/>
        </p:nvGrpSpPr>
        <p:grpSpPr>
          <a:xfrm>
            <a:off x="5056632" y="4080890"/>
            <a:ext cx="1191260" cy="772795"/>
            <a:chOff x="5056632" y="4080890"/>
            <a:chExt cx="1191260" cy="772795"/>
          </a:xfrm>
        </p:grpSpPr>
        <p:sp>
          <p:nvSpPr>
            <p:cNvPr id="25" name="object 25"/>
            <p:cNvSpPr/>
            <p:nvPr/>
          </p:nvSpPr>
          <p:spPr>
            <a:xfrm>
              <a:off x="5056632" y="4081271"/>
              <a:ext cx="1191260" cy="0"/>
            </a:xfrm>
            <a:custGeom>
              <a:avLst/>
              <a:gdLst/>
              <a:ahLst/>
              <a:cxnLst/>
              <a:rect l="l" t="t" r="r" b="b"/>
              <a:pathLst>
                <a:path w="1191260">
                  <a:moveTo>
                    <a:pt x="0" y="0"/>
                  </a:moveTo>
                  <a:lnTo>
                    <a:pt x="1191006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5057394" y="4081271"/>
              <a:ext cx="1190625" cy="10160"/>
            </a:xfrm>
            <a:custGeom>
              <a:avLst/>
              <a:gdLst/>
              <a:ahLst/>
              <a:cxnLst/>
              <a:rect l="l" t="t" r="r" b="b"/>
              <a:pathLst>
                <a:path w="1190625" h="10160">
                  <a:moveTo>
                    <a:pt x="1190244" y="9905"/>
                  </a:moveTo>
                  <a:lnTo>
                    <a:pt x="1190244" y="0"/>
                  </a:lnTo>
                  <a:lnTo>
                    <a:pt x="0" y="0"/>
                  </a:lnTo>
                  <a:lnTo>
                    <a:pt x="0" y="9906"/>
                  </a:lnTo>
                  <a:lnTo>
                    <a:pt x="1190244" y="9905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5056632" y="4652771"/>
              <a:ext cx="1191260" cy="0"/>
            </a:xfrm>
            <a:custGeom>
              <a:avLst/>
              <a:gdLst/>
              <a:ahLst/>
              <a:cxnLst/>
              <a:rect l="l" t="t" r="r" b="b"/>
              <a:pathLst>
                <a:path w="1191260">
                  <a:moveTo>
                    <a:pt x="0" y="0"/>
                  </a:moveTo>
                  <a:lnTo>
                    <a:pt x="1191006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5057394" y="4652771"/>
              <a:ext cx="1190625" cy="10160"/>
            </a:xfrm>
            <a:custGeom>
              <a:avLst/>
              <a:gdLst/>
              <a:ahLst/>
              <a:cxnLst/>
              <a:rect l="l" t="t" r="r" b="b"/>
              <a:pathLst>
                <a:path w="1190625" h="10160">
                  <a:moveTo>
                    <a:pt x="1190244" y="9905"/>
                  </a:moveTo>
                  <a:lnTo>
                    <a:pt x="1190244" y="0"/>
                  </a:lnTo>
                  <a:lnTo>
                    <a:pt x="0" y="0"/>
                  </a:lnTo>
                  <a:lnTo>
                    <a:pt x="0" y="9906"/>
                  </a:lnTo>
                  <a:lnTo>
                    <a:pt x="1190244" y="9905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5532882" y="4090415"/>
              <a:ext cx="0" cy="762000"/>
            </a:xfrm>
            <a:custGeom>
              <a:avLst/>
              <a:gdLst/>
              <a:ahLst/>
              <a:cxnLst/>
              <a:rect l="l" t="t" r="r" b="b"/>
              <a:pathLst>
                <a:path h="762000">
                  <a:moveTo>
                    <a:pt x="0" y="0"/>
                  </a:moveTo>
                  <a:lnTo>
                    <a:pt x="0" y="76200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5533644" y="4091177"/>
              <a:ext cx="9525" cy="762000"/>
            </a:xfrm>
            <a:custGeom>
              <a:avLst/>
              <a:gdLst/>
              <a:ahLst/>
              <a:cxnLst/>
              <a:rect l="l" t="t" r="r" b="b"/>
              <a:pathLst>
                <a:path w="9525" h="762000">
                  <a:moveTo>
                    <a:pt x="9144" y="762000"/>
                  </a:moveTo>
                  <a:lnTo>
                    <a:pt x="9144" y="0"/>
                  </a:lnTo>
                  <a:lnTo>
                    <a:pt x="0" y="0"/>
                  </a:lnTo>
                  <a:lnTo>
                    <a:pt x="0" y="762000"/>
                  </a:lnTo>
                  <a:lnTo>
                    <a:pt x="9144" y="7620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31" name="object 31"/>
          <p:cNvGraphicFramePr>
            <a:graphicFrameLocks noGrp="1"/>
          </p:cNvGraphicFramePr>
          <p:nvPr/>
        </p:nvGraphicFramePr>
        <p:xfrm>
          <a:off x="6671500" y="2175891"/>
          <a:ext cx="1195705" cy="15347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800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99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426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15875" algn="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300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626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R="15875" algn="r">
                        <a:lnSpc>
                          <a:spcPct val="100000"/>
                        </a:lnSpc>
                        <a:spcBef>
                          <a:spcPts val="900"/>
                        </a:spcBef>
                      </a:pPr>
                      <a:r>
                        <a:rPr sz="1100" spc="-15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300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7707">
                <a:tc>
                  <a:txBody>
                    <a:bodyPr/>
                    <a:lstStyle/>
                    <a:p>
                      <a:pPr marR="10795" algn="r">
                        <a:lnSpc>
                          <a:spcPts val="1270"/>
                        </a:lnSpc>
                        <a:spcBef>
                          <a:spcPts val="30"/>
                        </a:spcBef>
                      </a:pP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275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3810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5262">
                <a:tc>
                  <a:txBody>
                    <a:bodyPr/>
                    <a:lstStyle/>
                    <a:p>
                      <a:pPr marR="10795" algn="r">
                        <a:lnSpc>
                          <a:spcPts val="1305"/>
                        </a:lnSpc>
                        <a:spcBef>
                          <a:spcPts val="130"/>
                        </a:spcBef>
                      </a:pPr>
                      <a:r>
                        <a:rPr sz="1100" spc="-15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275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16510" marB="0"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5643">
                <a:tc>
                  <a:txBody>
                    <a:bodyPr/>
                    <a:lstStyle/>
                    <a:p>
                      <a:pPr marR="10795" algn="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25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1143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pSp>
        <p:nvGrpSpPr>
          <p:cNvPr id="32" name="object 32"/>
          <p:cNvGrpSpPr/>
          <p:nvPr/>
        </p:nvGrpSpPr>
        <p:grpSpPr>
          <a:xfrm>
            <a:off x="1437513" y="4081271"/>
            <a:ext cx="10795" cy="772160"/>
            <a:chOff x="1437513" y="4081271"/>
            <a:chExt cx="10795" cy="772160"/>
          </a:xfrm>
        </p:grpSpPr>
        <p:sp>
          <p:nvSpPr>
            <p:cNvPr id="33" name="object 33"/>
            <p:cNvSpPr/>
            <p:nvPr/>
          </p:nvSpPr>
          <p:spPr>
            <a:xfrm>
              <a:off x="1437894" y="4081271"/>
              <a:ext cx="0" cy="771525"/>
            </a:xfrm>
            <a:custGeom>
              <a:avLst/>
              <a:gdLst/>
              <a:ahLst/>
              <a:cxnLst/>
              <a:rect l="l" t="t" r="r" b="b"/>
              <a:pathLst>
                <a:path h="771525">
                  <a:moveTo>
                    <a:pt x="0" y="0"/>
                  </a:moveTo>
                  <a:lnTo>
                    <a:pt x="0" y="771144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1437894" y="4081271"/>
              <a:ext cx="10160" cy="772160"/>
            </a:xfrm>
            <a:custGeom>
              <a:avLst/>
              <a:gdLst/>
              <a:ahLst/>
              <a:cxnLst/>
              <a:rect l="l" t="t" r="r" b="b"/>
              <a:pathLst>
                <a:path w="10159" h="772160">
                  <a:moveTo>
                    <a:pt x="9906" y="771905"/>
                  </a:moveTo>
                  <a:lnTo>
                    <a:pt x="9906" y="0"/>
                  </a:lnTo>
                  <a:lnTo>
                    <a:pt x="0" y="0"/>
                  </a:lnTo>
                  <a:lnTo>
                    <a:pt x="0" y="771905"/>
                  </a:lnTo>
                  <a:lnTo>
                    <a:pt x="9906" y="771905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5" name="object 35"/>
          <p:cNvGrpSpPr/>
          <p:nvPr/>
        </p:nvGrpSpPr>
        <p:grpSpPr>
          <a:xfrm>
            <a:off x="6675881" y="4080890"/>
            <a:ext cx="1191260" cy="772795"/>
            <a:chOff x="6675881" y="4080890"/>
            <a:chExt cx="1191260" cy="772795"/>
          </a:xfrm>
        </p:grpSpPr>
        <p:sp>
          <p:nvSpPr>
            <p:cNvPr id="36" name="object 36"/>
            <p:cNvSpPr/>
            <p:nvPr/>
          </p:nvSpPr>
          <p:spPr>
            <a:xfrm>
              <a:off x="6675881" y="4081271"/>
              <a:ext cx="1191260" cy="0"/>
            </a:xfrm>
            <a:custGeom>
              <a:avLst/>
              <a:gdLst/>
              <a:ahLst/>
              <a:cxnLst/>
              <a:rect l="l" t="t" r="r" b="b"/>
              <a:pathLst>
                <a:path w="1191259">
                  <a:moveTo>
                    <a:pt x="0" y="0"/>
                  </a:moveTo>
                  <a:lnTo>
                    <a:pt x="1191006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6676643" y="4081271"/>
              <a:ext cx="1190625" cy="10160"/>
            </a:xfrm>
            <a:custGeom>
              <a:avLst/>
              <a:gdLst/>
              <a:ahLst/>
              <a:cxnLst/>
              <a:rect l="l" t="t" r="r" b="b"/>
              <a:pathLst>
                <a:path w="1190625" h="10160">
                  <a:moveTo>
                    <a:pt x="1190244" y="9905"/>
                  </a:moveTo>
                  <a:lnTo>
                    <a:pt x="1190244" y="0"/>
                  </a:lnTo>
                  <a:lnTo>
                    <a:pt x="0" y="0"/>
                  </a:lnTo>
                  <a:lnTo>
                    <a:pt x="0" y="9905"/>
                  </a:lnTo>
                  <a:lnTo>
                    <a:pt x="1190244" y="9905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6675881" y="4652771"/>
              <a:ext cx="1191260" cy="0"/>
            </a:xfrm>
            <a:custGeom>
              <a:avLst/>
              <a:gdLst/>
              <a:ahLst/>
              <a:cxnLst/>
              <a:rect l="l" t="t" r="r" b="b"/>
              <a:pathLst>
                <a:path w="1191259">
                  <a:moveTo>
                    <a:pt x="0" y="0"/>
                  </a:moveTo>
                  <a:lnTo>
                    <a:pt x="1191006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6676643" y="4652771"/>
              <a:ext cx="1190625" cy="10160"/>
            </a:xfrm>
            <a:custGeom>
              <a:avLst/>
              <a:gdLst/>
              <a:ahLst/>
              <a:cxnLst/>
              <a:rect l="l" t="t" r="r" b="b"/>
              <a:pathLst>
                <a:path w="1190625" h="10160">
                  <a:moveTo>
                    <a:pt x="1190244" y="9905"/>
                  </a:moveTo>
                  <a:lnTo>
                    <a:pt x="1190244" y="0"/>
                  </a:lnTo>
                  <a:lnTo>
                    <a:pt x="0" y="0"/>
                  </a:lnTo>
                  <a:lnTo>
                    <a:pt x="0" y="9905"/>
                  </a:lnTo>
                  <a:lnTo>
                    <a:pt x="1190244" y="9905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7152131" y="4090415"/>
              <a:ext cx="0" cy="762000"/>
            </a:xfrm>
            <a:custGeom>
              <a:avLst/>
              <a:gdLst/>
              <a:ahLst/>
              <a:cxnLst/>
              <a:rect l="l" t="t" r="r" b="b"/>
              <a:pathLst>
                <a:path h="762000">
                  <a:moveTo>
                    <a:pt x="0" y="0"/>
                  </a:moveTo>
                  <a:lnTo>
                    <a:pt x="0" y="76200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7152893" y="4091177"/>
              <a:ext cx="9525" cy="762000"/>
            </a:xfrm>
            <a:custGeom>
              <a:avLst/>
              <a:gdLst/>
              <a:ahLst/>
              <a:cxnLst/>
              <a:rect l="l" t="t" r="r" b="b"/>
              <a:pathLst>
                <a:path w="9525" h="762000">
                  <a:moveTo>
                    <a:pt x="9143" y="762000"/>
                  </a:moveTo>
                  <a:lnTo>
                    <a:pt x="9143" y="0"/>
                  </a:lnTo>
                  <a:lnTo>
                    <a:pt x="0" y="0"/>
                  </a:lnTo>
                  <a:lnTo>
                    <a:pt x="0" y="762000"/>
                  </a:lnTo>
                  <a:lnTo>
                    <a:pt x="9143" y="7620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2" name="object 42"/>
          <p:cNvGrpSpPr/>
          <p:nvPr/>
        </p:nvGrpSpPr>
        <p:grpSpPr>
          <a:xfrm>
            <a:off x="1437513" y="5223509"/>
            <a:ext cx="10795" cy="962660"/>
            <a:chOff x="1437513" y="5223509"/>
            <a:chExt cx="10795" cy="962660"/>
          </a:xfrm>
        </p:grpSpPr>
        <p:sp>
          <p:nvSpPr>
            <p:cNvPr id="43" name="object 43"/>
            <p:cNvSpPr/>
            <p:nvPr/>
          </p:nvSpPr>
          <p:spPr>
            <a:xfrm>
              <a:off x="1437894" y="5223509"/>
              <a:ext cx="0" cy="962660"/>
            </a:xfrm>
            <a:custGeom>
              <a:avLst/>
              <a:gdLst/>
              <a:ahLst/>
              <a:cxnLst/>
              <a:rect l="l" t="t" r="r" b="b"/>
              <a:pathLst>
                <a:path h="962660">
                  <a:moveTo>
                    <a:pt x="0" y="0"/>
                  </a:moveTo>
                  <a:lnTo>
                    <a:pt x="0" y="962406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1437894" y="5224271"/>
              <a:ext cx="10160" cy="962025"/>
            </a:xfrm>
            <a:custGeom>
              <a:avLst/>
              <a:gdLst/>
              <a:ahLst/>
              <a:cxnLst/>
              <a:rect l="l" t="t" r="r" b="b"/>
              <a:pathLst>
                <a:path w="10159" h="962025">
                  <a:moveTo>
                    <a:pt x="9906" y="961644"/>
                  </a:moveTo>
                  <a:lnTo>
                    <a:pt x="9906" y="0"/>
                  </a:lnTo>
                  <a:lnTo>
                    <a:pt x="0" y="0"/>
                  </a:lnTo>
                  <a:lnTo>
                    <a:pt x="0" y="961644"/>
                  </a:lnTo>
                  <a:lnTo>
                    <a:pt x="9906" y="961644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5" name="object 45"/>
          <p:cNvGrpSpPr/>
          <p:nvPr/>
        </p:nvGrpSpPr>
        <p:grpSpPr>
          <a:xfrm>
            <a:off x="6675881" y="5223128"/>
            <a:ext cx="1191260" cy="963294"/>
            <a:chOff x="6675881" y="5223128"/>
            <a:chExt cx="1191260" cy="963294"/>
          </a:xfrm>
        </p:grpSpPr>
        <p:sp>
          <p:nvSpPr>
            <p:cNvPr id="46" name="object 46"/>
            <p:cNvSpPr/>
            <p:nvPr/>
          </p:nvSpPr>
          <p:spPr>
            <a:xfrm>
              <a:off x="6675881" y="5223509"/>
              <a:ext cx="1191260" cy="0"/>
            </a:xfrm>
            <a:custGeom>
              <a:avLst/>
              <a:gdLst/>
              <a:ahLst/>
              <a:cxnLst/>
              <a:rect l="l" t="t" r="r" b="b"/>
              <a:pathLst>
                <a:path w="1191259">
                  <a:moveTo>
                    <a:pt x="0" y="0"/>
                  </a:moveTo>
                  <a:lnTo>
                    <a:pt x="1191006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6676643" y="5224271"/>
              <a:ext cx="1190625" cy="9525"/>
            </a:xfrm>
            <a:custGeom>
              <a:avLst/>
              <a:gdLst/>
              <a:ahLst/>
              <a:cxnLst/>
              <a:rect l="l" t="t" r="r" b="b"/>
              <a:pathLst>
                <a:path w="1190625" h="9525">
                  <a:moveTo>
                    <a:pt x="1190244" y="9143"/>
                  </a:moveTo>
                  <a:lnTo>
                    <a:pt x="1190244" y="0"/>
                  </a:lnTo>
                  <a:lnTo>
                    <a:pt x="0" y="0"/>
                  </a:lnTo>
                  <a:lnTo>
                    <a:pt x="0" y="9143"/>
                  </a:lnTo>
                  <a:lnTo>
                    <a:pt x="1190244" y="9143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6675881" y="5985509"/>
              <a:ext cx="1191260" cy="0"/>
            </a:xfrm>
            <a:custGeom>
              <a:avLst/>
              <a:gdLst/>
              <a:ahLst/>
              <a:cxnLst/>
              <a:rect l="l" t="t" r="r" b="b"/>
              <a:pathLst>
                <a:path w="1191259">
                  <a:moveTo>
                    <a:pt x="0" y="0"/>
                  </a:moveTo>
                  <a:lnTo>
                    <a:pt x="1191006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6676643" y="5986271"/>
              <a:ext cx="1190625" cy="9525"/>
            </a:xfrm>
            <a:custGeom>
              <a:avLst/>
              <a:gdLst/>
              <a:ahLst/>
              <a:cxnLst/>
              <a:rect l="l" t="t" r="r" b="b"/>
              <a:pathLst>
                <a:path w="1190625" h="9525">
                  <a:moveTo>
                    <a:pt x="1190244" y="9143"/>
                  </a:moveTo>
                  <a:lnTo>
                    <a:pt x="1190244" y="0"/>
                  </a:lnTo>
                  <a:lnTo>
                    <a:pt x="0" y="0"/>
                  </a:lnTo>
                  <a:lnTo>
                    <a:pt x="0" y="9143"/>
                  </a:lnTo>
                  <a:lnTo>
                    <a:pt x="1190244" y="9143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7152131" y="5233415"/>
              <a:ext cx="0" cy="952500"/>
            </a:xfrm>
            <a:custGeom>
              <a:avLst/>
              <a:gdLst/>
              <a:ahLst/>
              <a:cxnLst/>
              <a:rect l="l" t="t" r="r" b="b"/>
              <a:pathLst>
                <a:path h="952500">
                  <a:moveTo>
                    <a:pt x="0" y="0"/>
                  </a:moveTo>
                  <a:lnTo>
                    <a:pt x="0" y="95250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7152893" y="5233415"/>
              <a:ext cx="9525" cy="952500"/>
            </a:xfrm>
            <a:custGeom>
              <a:avLst/>
              <a:gdLst/>
              <a:ahLst/>
              <a:cxnLst/>
              <a:rect l="l" t="t" r="r" b="b"/>
              <a:pathLst>
                <a:path w="9525" h="952500">
                  <a:moveTo>
                    <a:pt x="9143" y="952500"/>
                  </a:moveTo>
                  <a:lnTo>
                    <a:pt x="9143" y="0"/>
                  </a:lnTo>
                  <a:lnTo>
                    <a:pt x="0" y="0"/>
                  </a:lnTo>
                  <a:lnTo>
                    <a:pt x="0" y="952500"/>
                  </a:lnTo>
                  <a:lnTo>
                    <a:pt x="9143" y="9525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2" name="object 52"/>
          <p:cNvGrpSpPr/>
          <p:nvPr/>
        </p:nvGrpSpPr>
        <p:grpSpPr>
          <a:xfrm>
            <a:off x="3438144" y="5223128"/>
            <a:ext cx="1190625" cy="963294"/>
            <a:chOff x="3438144" y="5223128"/>
            <a:chExt cx="1190625" cy="963294"/>
          </a:xfrm>
        </p:grpSpPr>
        <p:sp>
          <p:nvSpPr>
            <p:cNvPr id="53" name="object 53"/>
            <p:cNvSpPr/>
            <p:nvPr/>
          </p:nvSpPr>
          <p:spPr>
            <a:xfrm>
              <a:off x="3438144" y="5223509"/>
              <a:ext cx="1190625" cy="0"/>
            </a:xfrm>
            <a:custGeom>
              <a:avLst/>
              <a:gdLst/>
              <a:ahLst/>
              <a:cxnLst/>
              <a:rect l="l" t="t" r="r" b="b"/>
              <a:pathLst>
                <a:path w="1190625">
                  <a:moveTo>
                    <a:pt x="0" y="0"/>
                  </a:moveTo>
                  <a:lnTo>
                    <a:pt x="1190244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3438144" y="5224271"/>
              <a:ext cx="1190625" cy="9525"/>
            </a:xfrm>
            <a:custGeom>
              <a:avLst/>
              <a:gdLst/>
              <a:ahLst/>
              <a:cxnLst/>
              <a:rect l="l" t="t" r="r" b="b"/>
              <a:pathLst>
                <a:path w="1190625" h="9525">
                  <a:moveTo>
                    <a:pt x="1190244" y="9143"/>
                  </a:moveTo>
                  <a:lnTo>
                    <a:pt x="1190244" y="0"/>
                  </a:lnTo>
                  <a:lnTo>
                    <a:pt x="0" y="0"/>
                  </a:lnTo>
                  <a:lnTo>
                    <a:pt x="0" y="9143"/>
                  </a:lnTo>
                  <a:lnTo>
                    <a:pt x="1190244" y="9143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3438144" y="5985509"/>
              <a:ext cx="1190625" cy="0"/>
            </a:xfrm>
            <a:custGeom>
              <a:avLst/>
              <a:gdLst/>
              <a:ahLst/>
              <a:cxnLst/>
              <a:rect l="l" t="t" r="r" b="b"/>
              <a:pathLst>
                <a:path w="1190625">
                  <a:moveTo>
                    <a:pt x="0" y="0"/>
                  </a:moveTo>
                  <a:lnTo>
                    <a:pt x="1190244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3438144" y="5986271"/>
              <a:ext cx="1190625" cy="9525"/>
            </a:xfrm>
            <a:custGeom>
              <a:avLst/>
              <a:gdLst/>
              <a:ahLst/>
              <a:cxnLst/>
              <a:rect l="l" t="t" r="r" b="b"/>
              <a:pathLst>
                <a:path w="1190625" h="9525">
                  <a:moveTo>
                    <a:pt x="1190244" y="9143"/>
                  </a:moveTo>
                  <a:lnTo>
                    <a:pt x="1190244" y="0"/>
                  </a:lnTo>
                  <a:lnTo>
                    <a:pt x="0" y="0"/>
                  </a:lnTo>
                  <a:lnTo>
                    <a:pt x="0" y="9143"/>
                  </a:lnTo>
                  <a:lnTo>
                    <a:pt x="1190244" y="9143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3914394" y="5233415"/>
              <a:ext cx="0" cy="952500"/>
            </a:xfrm>
            <a:custGeom>
              <a:avLst/>
              <a:gdLst/>
              <a:ahLst/>
              <a:cxnLst/>
              <a:rect l="l" t="t" r="r" b="b"/>
              <a:pathLst>
                <a:path h="952500">
                  <a:moveTo>
                    <a:pt x="0" y="0"/>
                  </a:moveTo>
                  <a:lnTo>
                    <a:pt x="0" y="95250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3914394" y="5233415"/>
              <a:ext cx="10160" cy="952500"/>
            </a:xfrm>
            <a:custGeom>
              <a:avLst/>
              <a:gdLst/>
              <a:ahLst/>
              <a:cxnLst/>
              <a:rect l="l" t="t" r="r" b="b"/>
              <a:pathLst>
                <a:path w="10160" h="952500">
                  <a:moveTo>
                    <a:pt x="9906" y="952500"/>
                  </a:moveTo>
                  <a:lnTo>
                    <a:pt x="9905" y="0"/>
                  </a:lnTo>
                  <a:lnTo>
                    <a:pt x="0" y="0"/>
                  </a:lnTo>
                  <a:lnTo>
                    <a:pt x="0" y="952500"/>
                  </a:lnTo>
                  <a:lnTo>
                    <a:pt x="9906" y="9525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9" name="object 59"/>
          <p:cNvSpPr/>
          <p:nvPr/>
        </p:nvSpPr>
        <p:spPr>
          <a:xfrm>
            <a:off x="8295893" y="1776983"/>
            <a:ext cx="1190625" cy="28575"/>
          </a:xfrm>
          <a:custGeom>
            <a:avLst/>
            <a:gdLst/>
            <a:ahLst/>
            <a:cxnLst/>
            <a:rect l="l" t="t" r="r" b="b"/>
            <a:pathLst>
              <a:path w="1190625" h="28575">
                <a:moveTo>
                  <a:pt x="1190244" y="28193"/>
                </a:moveTo>
                <a:lnTo>
                  <a:pt x="1190244" y="0"/>
                </a:lnTo>
                <a:lnTo>
                  <a:pt x="0" y="0"/>
                </a:lnTo>
                <a:lnTo>
                  <a:pt x="0" y="28193"/>
                </a:lnTo>
                <a:lnTo>
                  <a:pt x="1190244" y="28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60" name="object 60"/>
          <p:cNvGrpSpPr/>
          <p:nvPr/>
        </p:nvGrpSpPr>
        <p:grpSpPr>
          <a:xfrm>
            <a:off x="8295131" y="4080890"/>
            <a:ext cx="1191260" cy="772795"/>
            <a:chOff x="8295131" y="4080890"/>
            <a:chExt cx="1191260" cy="772795"/>
          </a:xfrm>
        </p:grpSpPr>
        <p:sp>
          <p:nvSpPr>
            <p:cNvPr id="61" name="object 61"/>
            <p:cNvSpPr/>
            <p:nvPr/>
          </p:nvSpPr>
          <p:spPr>
            <a:xfrm>
              <a:off x="8771381" y="4090415"/>
              <a:ext cx="0" cy="762000"/>
            </a:xfrm>
            <a:custGeom>
              <a:avLst/>
              <a:gdLst/>
              <a:ahLst/>
              <a:cxnLst/>
              <a:rect l="l" t="t" r="r" b="b"/>
              <a:pathLst>
                <a:path h="762000">
                  <a:moveTo>
                    <a:pt x="0" y="0"/>
                  </a:moveTo>
                  <a:lnTo>
                    <a:pt x="0" y="76200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8771381" y="4091177"/>
              <a:ext cx="10160" cy="762000"/>
            </a:xfrm>
            <a:custGeom>
              <a:avLst/>
              <a:gdLst/>
              <a:ahLst/>
              <a:cxnLst/>
              <a:rect l="l" t="t" r="r" b="b"/>
              <a:pathLst>
                <a:path w="10159" h="762000">
                  <a:moveTo>
                    <a:pt x="9905" y="762000"/>
                  </a:moveTo>
                  <a:lnTo>
                    <a:pt x="9905" y="0"/>
                  </a:lnTo>
                  <a:lnTo>
                    <a:pt x="0" y="0"/>
                  </a:lnTo>
                  <a:lnTo>
                    <a:pt x="0" y="762000"/>
                  </a:lnTo>
                  <a:lnTo>
                    <a:pt x="9905" y="7620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8295131" y="4081271"/>
              <a:ext cx="1190625" cy="0"/>
            </a:xfrm>
            <a:custGeom>
              <a:avLst/>
              <a:gdLst/>
              <a:ahLst/>
              <a:cxnLst/>
              <a:rect l="l" t="t" r="r" b="b"/>
              <a:pathLst>
                <a:path w="1190625">
                  <a:moveTo>
                    <a:pt x="0" y="0"/>
                  </a:moveTo>
                  <a:lnTo>
                    <a:pt x="1190244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8295893" y="4081271"/>
              <a:ext cx="1190625" cy="10160"/>
            </a:xfrm>
            <a:custGeom>
              <a:avLst/>
              <a:gdLst/>
              <a:ahLst/>
              <a:cxnLst/>
              <a:rect l="l" t="t" r="r" b="b"/>
              <a:pathLst>
                <a:path w="1190625" h="10160">
                  <a:moveTo>
                    <a:pt x="1190244" y="9905"/>
                  </a:moveTo>
                  <a:lnTo>
                    <a:pt x="1190244" y="0"/>
                  </a:lnTo>
                  <a:lnTo>
                    <a:pt x="0" y="0"/>
                  </a:lnTo>
                  <a:lnTo>
                    <a:pt x="0" y="9905"/>
                  </a:lnTo>
                  <a:lnTo>
                    <a:pt x="1190244" y="9905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8295131" y="4652771"/>
              <a:ext cx="1190625" cy="0"/>
            </a:xfrm>
            <a:custGeom>
              <a:avLst/>
              <a:gdLst/>
              <a:ahLst/>
              <a:cxnLst/>
              <a:rect l="l" t="t" r="r" b="b"/>
              <a:pathLst>
                <a:path w="1190625">
                  <a:moveTo>
                    <a:pt x="0" y="0"/>
                  </a:moveTo>
                  <a:lnTo>
                    <a:pt x="1190244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8295893" y="4652771"/>
              <a:ext cx="1190625" cy="10160"/>
            </a:xfrm>
            <a:custGeom>
              <a:avLst/>
              <a:gdLst/>
              <a:ahLst/>
              <a:cxnLst/>
              <a:rect l="l" t="t" r="r" b="b"/>
              <a:pathLst>
                <a:path w="1190625" h="10160">
                  <a:moveTo>
                    <a:pt x="1190244" y="9905"/>
                  </a:moveTo>
                  <a:lnTo>
                    <a:pt x="1190244" y="0"/>
                  </a:lnTo>
                  <a:lnTo>
                    <a:pt x="0" y="0"/>
                  </a:lnTo>
                  <a:lnTo>
                    <a:pt x="0" y="9905"/>
                  </a:lnTo>
                  <a:lnTo>
                    <a:pt x="1190244" y="9905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67" name="object 67"/>
          <p:cNvGraphicFramePr>
            <a:graphicFrameLocks noGrp="1"/>
          </p:cNvGraphicFramePr>
          <p:nvPr/>
        </p:nvGraphicFramePr>
        <p:xfrm>
          <a:off x="8289988" y="2175891"/>
          <a:ext cx="1206500" cy="15398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806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99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85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15875" algn="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785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20320" algn="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100" spc="-30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275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3810" marB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20320" algn="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100" spc="-30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150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3810" marB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15875" algn="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100" spc="-10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60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3810" marB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20320" algn="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100" spc="-30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300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3810" marB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4">
                <a:tc>
                  <a:txBody>
                    <a:bodyPr/>
                    <a:lstStyle/>
                    <a:p>
                      <a:pPr marR="14604" algn="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100" spc="-30" dirty="0">
                          <a:latin typeface="Times New Roman"/>
                          <a:cs typeface="Times New Roman"/>
                        </a:rPr>
                        <a:t>275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3810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2464">
                <a:tc>
                  <a:txBody>
                    <a:bodyPr/>
                    <a:lstStyle/>
                    <a:p>
                      <a:pPr marR="15240" algn="r">
                        <a:lnSpc>
                          <a:spcPts val="1305"/>
                        </a:lnSpc>
                        <a:spcBef>
                          <a:spcPts val="30"/>
                        </a:spcBef>
                      </a:pPr>
                      <a:r>
                        <a:rPr sz="1100" spc="-30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275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3810" marB="0"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5643">
                <a:tc>
                  <a:txBody>
                    <a:bodyPr/>
                    <a:lstStyle/>
                    <a:p>
                      <a:pPr marR="10795" algn="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510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1143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13" name="object 11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7</a:t>
            </a:fld>
            <a:endParaRPr dirty="0"/>
          </a:p>
        </p:txBody>
      </p:sp>
      <p:sp>
        <p:nvSpPr>
          <p:cNvPr id="68" name="object 68"/>
          <p:cNvSpPr txBox="1"/>
          <p:nvPr/>
        </p:nvSpPr>
        <p:spPr>
          <a:xfrm>
            <a:off x="3454401" y="3891477"/>
            <a:ext cx="309880" cy="1968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spc="20" dirty="0">
                <a:latin typeface="Times New Roman"/>
                <a:cs typeface="Times New Roman"/>
              </a:rPr>
              <a:t>Us</a:t>
            </a:r>
            <a:r>
              <a:rPr sz="1100" spc="35" dirty="0">
                <a:latin typeface="Times New Roman"/>
                <a:cs typeface="Times New Roman"/>
              </a:rPr>
              <a:t>e</a:t>
            </a:r>
            <a:r>
              <a:rPr sz="1100" spc="5" dirty="0">
                <a:latin typeface="Times New Roman"/>
                <a:cs typeface="Times New Roman"/>
              </a:rPr>
              <a:t>s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3997207" y="3891477"/>
            <a:ext cx="614680" cy="1968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spc="10" dirty="0">
                <a:latin typeface="Times New Roman"/>
                <a:cs typeface="Times New Roman"/>
              </a:rPr>
              <a:t>R</a:t>
            </a:r>
            <a:r>
              <a:rPr sz="1100" spc="35" dirty="0">
                <a:latin typeface="Times New Roman"/>
                <a:cs typeface="Times New Roman"/>
              </a:rPr>
              <a:t>e</a:t>
            </a:r>
            <a:r>
              <a:rPr sz="1100" spc="15" dirty="0">
                <a:latin typeface="Times New Roman"/>
                <a:cs typeface="Times New Roman"/>
              </a:rPr>
              <a:t>s</a:t>
            </a:r>
            <a:r>
              <a:rPr sz="1100" spc="-35" dirty="0">
                <a:latin typeface="Times New Roman"/>
                <a:cs typeface="Times New Roman"/>
              </a:rPr>
              <a:t>o</a:t>
            </a:r>
            <a:r>
              <a:rPr sz="1100" spc="-25" dirty="0">
                <a:latin typeface="Times New Roman"/>
                <a:cs typeface="Times New Roman"/>
              </a:rPr>
              <a:t>u</a:t>
            </a:r>
            <a:r>
              <a:rPr sz="1100" dirty="0">
                <a:latin typeface="Times New Roman"/>
                <a:cs typeface="Times New Roman"/>
              </a:rPr>
              <a:t>r</a:t>
            </a:r>
            <a:r>
              <a:rPr sz="1100" spc="35" dirty="0">
                <a:latin typeface="Times New Roman"/>
                <a:cs typeface="Times New Roman"/>
              </a:rPr>
              <a:t>c</a:t>
            </a:r>
            <a:r>
              <a:rPr sz="1100" spc="30" dirty="0">
                <a:latin typeface="Times New Roman"/>
                <a:cs typeface="Times New Roman"/>
              </a:rPr>
              <a:t>e</a:t>
            </a:r>
            <a:r>
              <a:rPr sz="1100" spc="5" dirty="0">
                <a:latin typeface="Times New Roman"/>
                <a:cs typeface="Times New Roman"/>
              </a:rPr>
              <a:t>s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5073161" y="3891477"/>
            <a:ext cx="309880" cy="1968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spc="30" dirty="0">
                <a:latin typeface="Times New Roman"/>
                <a:cs typeface="Times New Roman"/>
              </a:rPr>
              <a:t>U</a:t>
            </a:r>
            <a:r>
              <a:rPr sz="1100" spc="15" dirty="0">
                <a:latin typeface="Times New Roman"/>
                <a:cs typeface="Times New Roman"/>
              </a:rPr>
              <a:t>s</a:t>
            </a:r>
            <a:r>
              <a:rPr sz="1100" spc="30" dirty="0">
                <a:latin typeface="Times New Roman"/>
                <a:cs typeface="Times New Roman"/>
              </a:rPr>
              <a:t>e</a:t>
            </a:r>
            <a:r>
              <a:rPr sz="1100" spc="5" dirty="0">
                <a:latin typeface="Times New Roman"/>
                <a:cs typeface="Times New Roman"/>
              </a:rPr>
              <a:t>s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5616383" y="3891477"/>
            <a:ext cx="614680" cy="1968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spc="10" dirty="0">
                <a:latin typeface="Times New Roman"/>
                <a:cs typeface="Times New Roman"/>
              </a:rPr>
              <a:t>R</a:t>
            </a:r>
            <a:r>
              <a:rPr sz="1100" spc="30" dirty="0">
                <a:latin typeface="Times New Roman"/>
                <a:cs typeface="Times New Roman"/>
              </a:rPr>
              <a:t>e</a:t>
            </a:r>
            <a:r>
              <a:rPr sz="1100" spc="15" dirty="0">
                <a:latin typeface="Times New Roman"/>
                <a:cs typeface="Times New Roman"/>
              </a:rPr>
              <a:t>s</a:t>
            </a:r>
            <a:r>
              <a:rPr sz="1100" spc="-25" dirty="0">
                <a:latin typeface="Times New Roman"/>
                <a:cs typeface="Times New Roman"/>
              </a:rPr>
              <a:t>o</a:t>
            </a:r>
            <a:r>
              <a:rPr sz="1100" spc="-35" dirty="0">
                <a:latin typeface="Times New Roman"/>
                <a:cs typeface="Times New Roman"/>
              </a:rPr>
              <a:t>u</a:t>
            </a:r>
            <a:r>
              <a:rPr sz="1100" spc="5" dirty="0">
                <a:latin typeface="Times New Roman"/>
                <a:cs typeface="Times New Roman"/>
              </a:rPr>
              <a:t>r</a:t>
            </a:r>
            <a:r>
              <a:rPr sz="1100" spc="30" dirty="0">
                <a:latin typeface="Times New Roman"/>
                <a:cs typeface="Times New Roman"/>
              </a:rPr>
              <a:t>c</a:t>
            </a:r>
            <a:r>
              <a:rPr sz="1100" spc="35" dirty="0">
                <a:latin typeface="Times New Roman"/>
                <a:cs typeface="Times New Roman"/>
              </a:rPr>
              <a:t>e</a:t>
            </a:r>
            <a:r>
              <a:rPr sz="1100" spc="5" dirty="0">
                <a:latin typeface="Times New Roman"/>
                <a:cs typeface="Times New Roman"/>
              </a:rPr>
              <a:t>s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6692346" y="3891477"/>
            <a:ext cx="309245" cy="1968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spc="20" dirty="0">
                <a:latin typeface="Times New Roman"/>
                <a:cs typeface="Times New Roman"/>
              </a:rPr>
              <a:t>Us</a:t>
            </a:r>
            <a:r>
              <a:rPr sz="1100" spc="30" dirty="0">
                <a:latin typeface="Times New Roman"/>
                <a:cs typeface="Times New Roman"/>
              </a:rPr>
              <a:t>e</a:t>
            </a:r>
            <a:r>
              <a:rPr sz="1100" spc="5" dirty="0">
                <a:latin typeface="Times New Roman"/>
                <a:cs typeface="Times New Roman"/>
              </a:rPr>
              <a:t>s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7235152" y="3891477"/>
            <a:ext cx="614680" cy="1968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spc="10" dirty="0">
                <a:latin typeface="Times New Roman"/>
                <a:cs typeface="Times New Roman"/>
              </a:rPr>
              <a:t>R</a:t>
            </a:r>
            <a:r>
              <a:rPr sz="1100" spc="30" dirty="0">
                <a:latin typeface="Times New Roman"/>
                <a:cs typeface="Times New Roman"/>
              </a:rPr>
              <a:t>e</a:t>
            </a:r>
            <a:r>
              <a:rPr sz="1100" spc="15" dirty="0">
                <a:latin typeface="Times New Roman"/>
                <a:cs typeface="Times New Roman"/>
              </a:rPr>
              <a:t>s</a:t>
            </a:r>
            <a:r>
              <a:rPr sz="1100" spc="-25" dirty="0">
                <a:latin typeface="Times New Roman"/>
                <a:cs typeface="Times New Roman"/>
              </a:rPr>
              <a:t>o</a:t>
            </a:r>
            <a:r>
              <a:rPr sz="1100" spc="-35" dirty="0">
                <a:latin typeface="Times New Roman"/>
                <a:cs typeface="Times New Roman"/>
              </a:rPr>
              <a:t>u</a:t>
            </a:r>
            <a:r>
              <a:rPr sz="1100" spc="5" dirty="0">
                <a:latin typeface="Times New Roman"/>
                <a:cs typeface="Times New Roman"/>
              </a:rPr>
              <a:t>r</a:t>
            </a:r>
            <a:r>
              <a:rPr sz="1100" spc="30" dirty="0">
                <a:latin typeface="Times New Roman"/>
                <a:cs typeface="Times New Roman"/>
              </a:rPr>
              <a:t>c</a:t>
            </a:r>
            <a:r>
              <a:rPr sz="1100" spc="35" dirty="0">
                <a:latin typeface="Times New Roman"/>
                <a:cs typeface="Times New Roman"/>
              </a:rPr>
              <a:t>e</a:t>
            </a:r>
            <a:r>
              <a:rPr sz="1100" spc="5" dirty="0">
                <a:latin typeface="Times New Roman"/>
                <a:cs typeface="Times New Roman"/>
              </a:rPr>
              <a:t>s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8311105" y="3891477"/>
            <a:ext cx="309880" cy="1968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spc="30" dirty="0">
                <a:latin typeface="Times New Roman"/>
                <a:cs typeface="Times New Roman"/>
              </a:rPr>
              <a:t>U</a:t>
            </a:r>
            <a:r>
              <a:rPr sz="1100" spc="15" dirty="0">
                <a:latin typeface="Times New Roman"/>
                <a:cs typeface="Times New Roman"/>
              </a:rPr>
              <a:t>s</a:t>
            </a:r>
            <a:r>
              <a:rPr sz="1100" spc="30" dirty="0">
                <a:latin typeface="Times New Roman"/>
                <a:cs typeface="Times New Roman"/>
              </a:rPr>
              <a:t>e</a:t>
            </a:r>
            <a:r>
              <a:rPr sz="1100" spc="5" dirty="0">
                <a:latin typeface="Times New Roman"/>
                <a:cs typeface="Times New Roman"/>
              </a:rPr>
              <a:t>s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8853571" y="3891477"/>
            <a:ext cx="614680" cy="1968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spc="10" dirty="0">
                <a:latin typeface="Times New Roman"/>
                <a:cs typeface="Times New Roman"/>
              </a:rPr>
              <a:t>R</a:t>
            </a:r>
            <a:r>
              <a:rPr sz="1100" spc="35" dirty="0">
                <a:latin typeface="Times New Roman"/>
                <a:cs typeface="Times New Roman"/>
              </a:rPr>
              <a:t>e</a:t>
            </a:r>
            <a:r>
              <a:rPr sz="1100" spc="15" dirty="0">
                <a:latin typeface="Times New Roman"/>
                <a:cs typeface="Times New Roman"/>
              </a:rPr>
              <a:t>s</a:t>
            </a:r>
            <a:r>
              <a:rPr sz="1100" spc="-35" dirty="0">
                <a:latin typeface="Times New Roman"/>
                <a:cs typeface="Times New Roman"/>
              </a:rPr>
              <a:t>o</a:t>
            </a:r>
            <a:r>
              <a:rPr sz="1100" spc="-25" dirty="0">
                <a:latin typeface="Times New Roman"/>
                <a:cs typeface="Times New Roman"/>
              </a:rPr>
              <a:t>u</a:t>
            </a:r>
            <a:r>
              <a:rPr sz="1100" dirty="0">
                <a:latin typeface="Times New Roman"/>
                <a:cs typeface="Times New Roman"/>
              </a:rPr>
              <a:t>r</a:t>
            </a:r>
            <a:r>
              <a:rPr sz="1100" spc="35" dirty="0">
                <a:latin typeface="Times New Roman"/>
                <a:cs typeface="Times New Roman"/>
              </a:rPr>
              <a:t>c</a:t>
            </a:r>
            <a:r>
              <a:rPr sz="1100" spc="30" dirty="0">
                <a:latin typeface="Times New Roman"/>
                <a:cs typeface="Times New Roman"/>
              </a:rPr>
              <a:t>e</a:t>
            </a:r>
            <a:r>
              <a:rPr sz="1100" spc="5" dirty="0">
                <a:latin typeface="Times New Roman"/>
                <a:cs typeface="Times New Roman"/>
              </a:rPr>
              <a:t>s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4387987" y="4081983"/>
            <a:ext cx="230504" cy="1968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spc="-35" dirty="0">
                <a:latin typeface="Times New Roman"/>
                <a:cs typeface="Times New Roman"/>
              </a:rPr>
              <a:t>2</a:t>
            </a:r>
            <a:r>
              <a:rPr sz="1100" spc="-25" dirty="0">
                <a:latin typeface="Times New Roman"/>
                <a:cs typeface="Times New Roman"/>
              </a:rPr>
              <a:t>2</a:t>
            </a:r>
            <a:r>
              <a:rPr sz="1100" spc="10" dirty="0">
                <a:latin typeface="Times New Roman"/>
                <a:cs typeface="Times New Roman"/>
              </a:rPr>
              <a:t>5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6006474" y="4081983"/>
            <a:ext cx="230504" cy="1968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spc="-25" dirty="0">
                <a:latin typeface="Times New Roman"/>
                <a:cs typeface="Times New Roman"/>
              </a:rPr>
              <a:t>2</a:t>
            </a:r>
            <a:r>
              <a:rPr sz="1100" spc="-35" dirty="0">
                <a:latin typeface="Times New Roman"/>
                <a:cs typeface="Times New Roman"/>
              </a:rPr>
              <a:t>6</a:t>
            </a:r>
            <a:r>
              <a:rPr sz="1100" spc="10" dirty="0">
                <a:latin typeface="Times New Roman"/>
                <a:cs typeface="Times New Roman"/>
              </a:rPr>
              <a:t>0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7692790" y="4081983"/>
            <a:ext cx="163195" cy="1968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spc="-35" dirty="0">
                <a:latin typeface="Times New Roman"/>
                <a:cs typeface="Times New Roman"/>
              </a:rPr>
              <a:t>2</a:t>
            </a:r>
            <a:r>
              <a:rPr sz="1100" spc="10" dirty="0">
                <a:latin typeface="Times New Roman"/>
                <a:cs typeface="Times New Roman"/>
              </a:rPr>
              <a:t>5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9244976" y="4081983"/>
            <a:ext cx="230504" cy="1968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spc="-35" dirty="0">
                <a:latin typeface="Times New Roman"/>
                <a:cs typeface="Times New Roman"/>
              </a:rPr>
              <a:t>5</a:t>
            </a:r>
            <a:r>
              <a:rPr sz="1100" spc="-25" dirty="0">
                <a:latin typeface="Times New Roman"/>
                <a:cs typeface="Times New Roman"/>
              </a:rPr>
              <a:t>1</a:t>
            </a:r>
            <a:r>
              <a:rPr sz="1100" spc="10" dirty="0">
                <a:latin typeface="Times New Roman"/>
                <a:cs typeface="Times New Roman"/>
              </a:rPr>
              <a:t>0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5435031" y="4272488"/>
            <a:ext cx="97155" cy="1968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spc="10" dirty="0">
                <a:latin typeface="Times New Roman"/>
                <a:cs typeface="Times New Roman"/>
              </a:rPr>
              <a:t>0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7054275" y="4272488"/>
            <a:ext cx="97155" cy="1968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spc="10" dirty="0">
                <a:latin typeface="Times New Roman"/>
                <a:cs typeface="Times New Roman"/>
              </a:rPr>
              <a:t>0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3683005" y="4253390"/>
            <a:ext cx="230504" cy="407034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sz="1100" spc="-30" dirty="0">
                <a:latin typeface="Times New Roman"/>
                <a:cs typeface="Times New Roman"/>
              </a:rPr>
              <a:t>300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sz="1100" spc="-35" dirty="0">
                <a:solidFill>
                  <a:srgbClr val="7F7F7F"/>
                </a:solidFill>
                <a:latin typeface="Times New Roman"/>
                <a:cs typeface="Times New Roman"/>
              </a:rPr>
              <a:t>3</a:t>
            </a:r>
            <a:r>
              <a:rPr sz="1100" spc="-25" dirty="0">
                <a:solidFill>
                  <a:srgbClr val="7F7F7F"/>
                </a:solidFill>
                <a:latin typeface="Times New Roman"/>
                <a:cs typeface="Times New Roman"/>
              </a:rPr>
              <a:t>0</a:t>
            </a:r>
            <a:r>
              <a:rPr sz="1100" spc="10" dirty="0">
                <a:solidFill>
                  <a:srgbClr val="7F7F7F"/>
                </a:solidFill>
                <a:latin typeface="Times New Roman"/>
                <a:cs typeface="Times New Roman"/>
              </a:rPr>
              <a:t>0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8539994" y="4253390"/>
            <a:ext cx="230504" cy="407034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sz="1100" spc="-35" dirty="0">
                <a:latin typeface="Times New Roman"/>
                <a:cs typeface="Times New Roman"/>
              </a:rPr>
              <a:t>3</a:t>
            </a:r>
            <a:r>
              <a:rPr sz="1100" spc="-25" dirty="0">
                <a:latin typeface="Times New Roman"/>
                <a:cs typeface="Times New Roman"/>
              </a:rPr>
              <a:t>0</a:t>
            </a:r>
            <a:r>
              <a:rPr sz="1100" spc="10" dirty="0">
                <a:latin typeface="Times New Roman"/>
                <a:cs typeface="Times New Roman"/>
              </a:rPr>
              <a:t>0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sz="1100" spc="-35" dirty="0">
                <a:solidFill>
                  <a:srgbClr val="7F7F7F"/>
                </a:solidFill>
                <a:latin typeface="Times New Roman"/>
                <a:cs typeface="Times New Roman"/>
              </a:rPr>
              <a:t>3</a:t>
            </a:r>
            <a:r>
              <a:rPr sz="1100" spc="-25" dirty="0">
                <a:solidFill>
                  <a:srgbClr val="7F7F7F"/>
                </a:solidFill>
                <a:latin typeface="Times New Roman"/>
                <a:cs typeface="Times New Roman"/>
              </a:rPr>
              <a:t>0</a:t>
            </a:r>
            <a:r>
              <a:rPr sz="1100" spc="10" dirty="0">
                <a:solidFill>
                  <a:srgbClr val="7F7F7F"/>
                </a:solidFill>
                <a:latin typeface="Times New Roman"/>
                <a:cs typeface="Times New Roman"/>
              </a:rPr>
              <a:t>0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1454150" y="4062885"/>
            <a:ext cx="1708785" cy="788035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sz="1100" spc="-15" dirty="0">
                <a:latin typeface="Times New Roman"/>
                <a:cs typeface="Times New Roman"/>
              </a:rPr>
              <a:t>Disposable</a:t>
            </a:r>
            <a:r>
              <a:rPr sz="1100" spc="30" dirty="0">
                <a:latin typeface="Times New Roman"/>
                <a:cs typeface="Times New Roman"/>
              </a:rPr>
              <a:t> </a:t>
            </a:r>
            <a:r>
              <a:rPr sz="1100" spc="-25" dirty="0">
                <a:latin typeface="Times New Roman"/>
                <a:cs typeface="Times New Roman"/>
              </a:rPr>
              <a:t>income</a:t>
            </a:r>
            <a:endParaRPr sz="1100">
              <a:latin typeface="Times New Roman"/>
              <a:cs typeface="Times New Roman"/>
            </a:endParaRPr>
          </a:p>
          <a:p>
            <a:pPr marL="97790" marR="5080" indent="-85725">
              <a:lnSpc>
                <a:spcPct val="113599"/>
              </a:lnSpc>
            </a:pPr>
            <a:r>
              <a:rPr sz="1100" spc="-20" dirty="0">
                <a:latin typeface="Times New Roman"/>
                <a:cs typeface="Times New Roman"/>
              </a:rPr>
              <a:t>F</a:t>
            </a:r>
            <a:r>
              <a:rPr sz="1100" spc="-90" dirty="0">
                <a:latin typeface="Times New Roman"/>
                <a:cs typeface="Times New Roman"/>
              </a:rPr>
              <a:t>i</a:t>
            </a:r>
            <a:r>
              <a:rPr sz="1100" spc="-25" dirty="0">
                <a:latin typeface="Times New Roman"/>
                <a:cs typeface="Times New Roman"/>
              </a:rPr>
              <a:t>n</a:t>
            </a:r>
            <a:r>
              <a:rPr sz="1100" spc="30" dirty="0">
                <a:latin typeface="Times New Roman"/>
                <a:cs typeface="Times New Roman"/>
              </a:rPr>
              <a:t>a</a:t>
            </a:r>
            <a:r>
              <a:rPr sz="1100" spc="5" dirty="0">
                <a:latin typeface="Times New Roman"/>
                <a:cs typeface="Times New Roman"/>
              </a:rPr>
              <a:t>l</a:t>
            </a:r>
            <a:r>
              <a:rPr sz="1100" spc="-60" dirty="0">
                <a:latin typeface="Times New Roman"/>
                <a:cs typeface="Times New Roman"/>
              </a:rPr>
              <a:t> </a:t>
            </a:r>
            <a:r>
              <a:rPr sz="1100" spc="30" dirty="0">
                <a:latin typeface="Times New Roman"/>
                <a:cs typeface="Times New Roman"/>
              </a:rPr>
              <a:t>c</a:t>
            </a:r>
            <a:r>
              <a:rPr sz="1100" spc="-25" dirty="0">
                <a:latin typeface="Times New Roman"/>
                <a:cs typeface="Times New Roman"/>
              </a:rPr>
              <a:t>o</a:t>
            </a:r>
            <a:r>
              <a:rPr sz="1100" spc="-35" dirty="0">
                <a:latin typeface="Times New Roman"/>
                <a:cs typeface="Times New Roman"/>
              </a:rPr>
              <a:t>n</a:t>
            </a:r>
            <a:r>
              <a:rPr sz="1100" spc="15" dirty="0">
                <a:latin typeface="Times New Roman"/>
                <a:cs typeface="Times New Roman"/>
              </a:rPr>
              <a:t>s</a:t>
            </a:r>
            <a:r>
              <a:rPr sz="1100" spc="-25" dirty="0">
                <a:latin typeface="Times New Roman"/>
                <a:cs typeface="Times New Roman"/>
              </a:rPr>
              <a:t>u</a:t>
            </a:r>
            <a:r>
              <a:rPr sz="1100" spc="-40" dirty="0">
                <a:latin typeface="Times New Roman"/>
                <a:cs typeface="Times New Roman"/>
              </a:rPr>
              <a:t>m</a:t>
            </a:r>
            <a:r>
              <a:rPr sz="1100" spc="-25" dirty="0">
                <a:latin typeface="Times New Roman"/>
                <a:cs typeface="Times New Roman"/>
              </a:rPr>
              <a:t>p</a:t>
            </a:r>
            <a:r>
              <a:rPr sz="1100" spc="-10" dirty="0">
                <a:latin typeface="Times New Roman"/>
                <a:cs typeface="Times New Roman"/>
              </a:rPr>
              <a:t>t</a:t>
            </a:r>
            <a:r>
              <a:rPr sz="1100" spc="-90" dirty="0">
                <a:latin typeface="Times New Roman"/>
                <a:cs typeface="Times New Roman"/>
              </a:rPr>
              <a:t>i</a:t>
            </a:r>
            <a:r>
              <a:rPr sz="1100" spc="-25" dirty="0">
                <a:latin typeface="Times New Roman"/>
                <a:cs typeface="Times New Roman"/>
              </a:rPr>
              <a:t>o</a:t>
            </a:r>
            <a:r>
              <a:rPr sz="1100" spc="10" dirty="0">
                <a:latin typeface="Times New Roman"/>
                <a:cs typeface="Times New Roman"/>
              </a:rPr>
              <a:t>n</a:t>
            </a:r>
            <a:r>
              <a:rPr sz="1100" spc="-20" dirty="0">
                <a:latin typeface="Times New Roman"/>
                <a:cs typeface="Times New Roman"/>
              </a:rPr>
              <a:t> </a:t>
            </a:r>
            <a:r>
              <a:rPr sz="1100" spc="35" dirty="0">
                <a:latin typeface="Times New Roman"/>
                <a:cs typeface="Times New Roman"/>
              </a:rPr>
              <a:t>e</a:t>
            </a:r>
            <a:r>
              <a:rPr sz="1100" spc="-35" dirty="0">
                <a:latin typeface="Times New Roman"/>
                <a:cs typeface="Times New Roman"/>
              </a:rPr>
              <a:t>x</a:t>
            </a:r>
            <a:r>
              <a:rPr sz="1100" spc="-25" dirty="0">
                <a:latin typeface="Times New Roman"/>
                <a:cs typeface="Times New Roman"/>
              </a:rPr>
              <a:t>p</a:t>
            </a:r>
            <a:r>
              <a:rPr sz="1100" spc="30" dirty="0">
                <a:latin typeface="Times New Roman"/>
                <a:cs typeface="Times New Roman"/>
              </a:rPr>
              <a:t>e</a:t>
            </a:r>
            <a:r>
              <a:rPr sz="1100" spc="-25" dirty="0">
                <a:latin typeface="Times New Roman"/>
                <a:cs typeface="Times New Roman"/>
              </a:rPr>
              <a:t>n</a:t>
            </a:r>
            <a:r>
              <a:rPr sz="1100" spc="-35" dirty="0">
                <a:latin typeface="Times New Roman"/>
                <a:cs typeface="Times New Roman"/>
              </a:rPr>
              <a:t>d</a:t>
            </a:r>
            <a:r>
              <a:rPr sz="1100" spc="-80" dirty="0">
                <a:latin typeface="Times New Roman"/>
                <a:cs typeface="Times New Roman"/>
              </a:rPr>
              <a:t>i</a:t>
            </a:r>
            <a:r>
              <a:rPr sz="1100" spc="-10" dirty="0">
                <a:latin typeface="Times New Roman"/>
                <a:cs typeface="Times New Roman"/>
              </a:rPr>
              <a:t>t</a:t>
            </a:r>
            <a:r>
              <a:rPr sz="1100" spc="-35" dirty="0">
                <a:latin typeface="Times New Roman"/>
                <a:cs typeface="Times New Roman"/>
              </a:rPr>
              <a:t>u</a:t>
            </a:r>
            <a:r>
              <a:rPr sz="1100" spc="5" dirty="0">
                <a:latin typeface="Times New Roman"/>
                <a:cs typeface="Times New Roman"/>
              </a:rPr>
              <a:t>re  </a:t>
            </a:r>
            <a:r>
              <a:rPr sz="1100" spc="-5" dirty="0">
                <a:latin typeface="Times New Roman"/>
                <a:cs typeface="Times New Roman"/>
              </a:rPr>
              <a:t>Advertised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Times New Roman"/>
                <a:cs typeface="Times New Roman"/>
              </a:rPr>
              <a:t>product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sz="1100" spc="-25" dirty="0">
                <a:latin typeface="Times New Roman"/>
                <a:cs typeface="Times New Roman"/>
              </a:rPr>
              <a:t>Saving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3702038" y="4653497"/>
            <a:ext cx="211454" cy="1968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dirty="0">
                <a:latin typeface="Times New Roman"/>
                <a:cs typeface="Times New Roman"/>
              </a:rPr>
              <a:t>-</a:t>
            </a:r>
            <a:r>
              <a:rPr sz="1100" spc="-25" dirty="0">
                <a:latin typeface="Times New Roman"/>
                <a:cs typeface="Times New Roman"/>
              </a:rPr>
              <a:t>7</a:t>
            </a:r>
            <a:r>
              <a:rPr sz="1100" spc="10" dirty="0">
                <a:latin typeface="Times New Roman"/>
                <a:cs typeface="Times New Roman"/>
              </a:rPr>
              <a:t>5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5301482" y="4653497"/>
            <a:ext cx="230504" cy="1968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spc="-25" dirty="0">
                <a:latin typeface="Times New Roman"/>
                <a:cs typeface="Times New Roman"/>
              </a:rPr>
              <a:t>2</a:t>
            </a:r>
            <a:r>
              <a:rPr sz="1100" spc="-35" dirty="0">
                <a:latin typeface="Times New Roman"/>
                <a:cs typeface="Times New Roman"/>
              </a:rPr>
              <a:t>6</a:t>
            </a:r>
            <a:r>
              <a:rPr sz="1100" spc="10" dirty="0">
                <a:latin typeface="Times New Roman"/>
                <a:cs typeface="Times New Roman"/>
              </a:rPr>
              <a:t>0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6987799" y="4653497"/>
            <a:ext cx="163195" cy="1968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spc="-35" dirty="0">
                <a:latin typeface="Times New Roman"/>
                <a:cs typeface="Times New Roman"/>
              </a:rPr>
              <a:t>2</a:t>
            </a:r>
            <a:r>
              <a:rPr sz="1100" spc="10" dirty="0">
                <a:latin typeface="Times New Roman"/>
                <a:cs typeface="Times New Roman"/>
              </a:rPr>
              <a:t>5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8539984" y="4653497"/>
            <a:ext cx="230504" cy="1968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spc="-35" dirty="0">
                <a:latin typeface="Times New Roman"/>
                <a:cs typeface="Times New Roman"/>
              </a:rPr>
              <a:t>2</a:t>
            </a:r>
            <a:r>
              <a:rPr sz="1100" spc="-25" dirty="0">
                <a:latin typeface="Times New Roman"/>
                <a:cs typeface="Times New Roman"/>
              </a:rPr>
              <a:t>1</a:t>
            </a:r>
            <a:r>
              <a:rPr sz="1100" spc="10" dirty="0">
                <a:latin typeface="Times New Roman"/>
                <a:cs typeface="Times New Roman"/>
              </a:rPr>
              <a:t>0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3454401" y="5033736"/>
            <a:ext cx="405130" cy="1968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spc="20" dirty="0">
                <a:latin typeface="Times New Roman"/>
                <a:cs typeface="Times New Roman"/>
              </a:rPr>
              <a:t>Ass</a:t>
            </a:r>
            <a:r>
              <a:rPr sz="1100" spc="35" dirty="0">
                <a:latin typeface="Times New Roman"/>
                <a:cs typeface="Times New Roman"/>
              </a:rPr>
              <a:t>e</a:t>
            </a:r>
            <a:r>
              <a:rPr sz="1100" spc="-10" dirty="0">
                <a:latin typeface="Times New Roman"/>
                <a:cs typeface="Times New Roman"/>
              </a:rPr>
              <a:t>t</a:t>
            </a:r>
            <a:r>
              <a:rPr sz="1100" spc="5" dirty="0">
                <a:latin typeface="Times New Roman"/>
                <a:cs typeface="Times New Roman"/>
              </a:rPr>
              <a:t>s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4064164" y="5033736"/>
            <a:ext cx="548005" cy="1968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dirty="0">
                <a:latin typeface="Times New Roman"/>
                <a:cs typeface="Times New Roman"/>
              </a:rPr>
              <a:t>L</a:t>
            </a:r>
            <a:r>
              <a:rPr sz="1100" spc="-80" dirty="0">
                <a:latin typeface="Times New Roman"/>
                <a:cs typeface="Times New Roman"/>
              </a:rPr>
              <a:t>i</a:t>
            </a:r>
            <a:r>
              <a:rPr sz="1100" spc="30" dirty="0">
                <a:latin typeface="Times New Roman"/>
                <a:cs typeface="Times New Roman"/>
              </a:rPr>
              <a:t>a</a:t>
            </a:r>
            <a:r>
              <a:rPr sz="1100" spc="-25" dirty="0">
                <a:latin typeface="Times New Roman"/>
                <a:cs typeface="Times New Roman"/>
              </a:rPr>
              <a:t>b</a:t>
            </a:r>
            <a:r>
              <a:rPr sz="1100" spc="-90" dirty="0">
                <a:latin typeface="Times New Roman"/>
                <a:cs typeface="Times New Roman"/>
              </a:rPr>
              <a:t>i</a:t>
            </a:r>
            <a:r>
              <a:rPr sz="1100" spc="-80" dirty="0">
                <a:latin typeface="Times New Roman"/>
                <a:cs typeface="Times New Roman"/>
              </a:rPr>
              <a:t>l</a:t>
            </a:r>
            <a:r>
              <a:rPr sz="1100" spc="-90" dirty="0">
                <a:latin typeface="Times New Roman"/>
                <a:cs typeface="Times New Roman"/>
              </a:rPr>
              <a:t>i</a:t>
            </a:r>
            <a:r>
              <a:rPr sz="1100" spc="-10" dirty="0">
                <a:latin typeface="Times New Roman"/>
                <a:cs typeface="Times New Roman"/>
              </a:rPr>
              <a:t>t</a:t>
            </a:r>
            <a:r>
              <a:rPr sz="1100" spc="-80" dirty="0">
                <a:latin typeface="Times New Roman"/>
                <a:cs typeface="Times New Roman"/>
              </a:rPr>
              <a:t>i</a:t>
            </a:r>
            <a:r>
              <a:rPr sz="1100" spc="30" dirty="0">
                <a:latin typeface="Times New Roman"/>
                <a:cs typeface="Times New Roman"/>
              </a:rPr>
              <a:t>e</a:t>
            </a:r>
            <a:r>
              <a:rPr sz="1100" spc="5" dirty="0">
                <a:latin typeface="Times New Roman"/>
                <a:cs typeface="Times New Roman"/>
              </a:rPr>
              <a:t>s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91" name="object 91"/>
          <p:cNvSpPr txBox="1"/>
          <p:nvPr/>
        </p:nvSpPr>
        <p:spPr>
          <a:xfrm>
            <a:off x="5073268" y="5033736"/>
            <a:ext cx="405130" cy="1968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spc="30" dirty="0">
                <a:latin typeface="Times New Roman"/>
                <a:cs typeface="Times New Roman"/>
              </a:rPr>
              <a:t>A</a:t>
            </a:r>
            <a:r>
              <a:rPr sz="1100" spc="15" dirty="0">
                <a:latin typeface="Times New Roman"/>
                <a:cs typeface="Times New Roman"/>
              </a:rPr>
              <a:t>ss</a:t>
            </a:r>
            <a:r>
              <a:rPr sz="1100" spc="30" dirty="0">
                <a:latin typeface="Times New Roman"/>
                <a:cs typeface="Times New Roman"/>
              </a:rPr>
              <a:t>e</a:t>
            </a:r>
            <a:r>
              <a:rPr sz="1100" spc="-10" dirty="0">
                <a:latin typeface="Times New Roman"/>
                <a:cs typeface="Times New Roman"/>
              </a:rPr>
              <a:t>t</a:t>
            </a:r>
            <a:r>
              <a:rPr sz="1100" spc="5" dirty="0">
                <a:latin typeface="Times New Roman"/>
                <a:cs typeface="Times New Roman"/>
              </a:rPr>
              <a:t>s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92" name="object 92"/>
          <p:cNvSpPr txBox="1"/>
          <p:nvPr/>
        </p:nvSpPr>
        <p:spPr>
          <a:xfrm>
            <a:off x="5682735" y="5033736"/>
            <a:ext cx="548640" cy="1968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spc="-35" dirty="0">
                <a:latin typeface="Times New Roman"/>
                <a:cs typeface="Times New Roman"/>
              </a:rPr>
              <a:t>Liabilities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93" name="object 93"/>
          <p:cNvSpPr txBox="1"/>
          <p:nvPr/>
        </p:nvSpPr>
        <p:spPr>
          <a:xfrm>
            <a:off x="6692582" y="5033736"/>
            <a:ext cx="405130" cy="1968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spc="30" dirty="0">
                <a:latin typeface="Times New Roman"/>
                <a:cs typeface="Times New Roman"/>
              </a:rPr>
              <a:t>A</a:t>
            </a:r>
            <a:r>
              <a:rPr sz="1100" spc="15" dirty="0">
                <a:latin typeface="Times New Roman"/>
                <a:cs typeface="Times New Roman"/>
              </a:rPr>
              <a:t>ss</a:t>
            </a:r>
            <a:r>
              <a:rPr sz="1100" spc="30" dirty="0">
                <a:latin typeface="Times New Roman"/>
                <a:cs typeface="Times New Roman"/>
              </a:rPr>
              <a:t>e</a:t>
            </a:r>
            <a:r>
              <a:rPr sz="1100" spc="-10" dirty="0">
                <a:latin typeface="Times New Roman"/>
                <a:cs typeface="Times New Roman"/>
              </a:rPr>
              <a:t>t</a:t>
            </a:r>
            <a:r>
              <a:rPr sz="1100" spc="5" dirty="0">
                <a:latin typeface="Times New Roman"/>
                <a:cs typeface="Times New Roman"/>
              </a:rPr>
              <a:t>s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94" name="object 94"/>
          <p:cNvSpPr txBox="1"/>
          <p:nvPr/>
        </p:nvSpPr>
        <p:spPr>
          <a:xfrm>
            <a:off x="7302048" y="5033736"/>
            <a:ext cx="548640" cy="1968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spc="-35" dirty="0">
                <a:latin typeface="Times New Roman"/>
                <a:cs typeface="Times New Roman"/>
              </a:rPr>
              <a:t>Liabilities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95" name="object 95"/>
          <p:cNvSpPr txBox="1"/>
          <p:nvPr/>
        </p:nvSpPr>
        <p:spPr>
          <a:xfrm>
            <a:off x="8311881" y="5033736"/>
            <a:ext cx="405130" cy="1968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spc="30" dirty="0">
                <a:latin typeface="Times New Roman"/>
                <a:cs typeface="Times New Roman"/>
              </a:rPr>
              <a:t>A</a:t>
            </a:r>
            <a:r>
              <a:rPr sz="1100" spc="15" dirty="0">
                <a:latin typeface="Times New Roman"/>
                <a:cs typeface="Times New Roman"/>
              </a:rPr>
              <a:t>ss</a:t>
            </a:r>
            <a:r>
              <a:rPr sz="1100" spc="30" dirty="0">
                <a:latin typeface="Times New Roman"/>
                <a:cs typeface="Times New Roman"/>
              </a:rPr>
              <a:t>e</a:t>
            </a:r>
            <a:r>
              <a:rPr sz="1100" spc="-10" dirty="0">
                <a:latin typeface="Times New Roman"/>
                <a:cs typeface="Times New Roman"/>
              </a:rPr>
              <a:t>t</a:t>
            </a:r>
            <a:r>
              <a:rPr sz="1100" spc="5" dirty="0">
                <a:latin typeface="Times New Roman"/>
                <a:cs typeface="Times New Roman"/>
              </a:rPr>
              <a:t>s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96" name="object 96"/>
          <p:cNvSpPr txBox="1"/>
          <p:nvPr/>
        </p:nvSpPr>
        <p:spPr>
          <a:xfrm>
            <a:off x="8921348" y="5033736"/>
            <a:ext cx="548005" cy="1968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dirty="0">
                <a:latin typeface="Times New Roman"/>
                <a:cs typeface="Times New Roman"/>
              </a:rPr>
              <a:t>L</a:t>
            </a:r>
            <a:r>
              <a:rPr sz="1100" spc="-80" dirty="0">
                <a:latin typeface="Times New Roman"/>
                <a:cs typeface="Times New Roman"/>
              </a:rPr>
              <a:t>i</a:t>
            </a:r>
            <a:r>
              <a:rPr sz="1100" spc="30" dirty="0">
                <a:latin typeface="Times New Roman"/>
                <a:cs typeface="Times New Roman"/>
              </a:rPr>
              <a:t>a</a:t>
            </a:r>
            <a:r>
              <a:rPr sz="1100" spc="-25" dirty="0">
                <a:latin typeface="Times New Roman"/>
                <a:cs typeface="Times New Roman"/>
              </a:rPr>
              <a:t>b</a:t>
            </a:r>
            <a:r>
              <a:rPr sz="1100" spc="-90" dirty="0">
                <a:latin typeface="Times New Roman"/>
                <a:cs typeface="Times New Roman"/>
              </a:rPr>
              <a:t>i</a:t>
            </a:r>
            <a:r>
              <a:rPr sz="1100" spc="-80" dirty="0">
                <a:latin typeface="Times New Roman"/>
                <a:cs typeface="Times New Roman"/>
              </a:rPr>
              <a:t>l</a:t>
            </a:r>
            <a:r>
              <a:rPr sz="1100" spc="-90" dirty="0">
                <a:latin typeface="Times New Roman"/>
                <a:cs typeface="Times New Roman"/>
              </a:rPr>
              <a:t>i</a:t>
            </a:r>
            <a:r>
              <a:rPr sz="1100" spc="-10" dirty="0">
                <a:latin typeface="Times New Roman"/>
                <a:cs typeface="Times New Roman"/>
              </a:rPr>
              <a:t>t</a:t>
            </a:r>
            <a:r>
              <a:rPr sz="1100" spc="-80" dirty="0">
                <a:latin typeface="Times New Roman"/>
                <a:cs typeface="Times New Roman"/>
              </a:rPr>
              <a:t>i</a:t>
            </a:r>
            <a:r>
              <a:rPr sz="1100" spc="30" dirty="0">
                <a:latin typeface="Times New Roman"/>
                <a:cs typeface="Times New Roman"/>
              </a:rPr>
              <a:t>e</a:t>
            </a:r>
            <a:r>
              <a:rPr sz="1100" spc="5" dirty="0">
                <a:latin typeface="Times New Roman"/>
                <a:cs typeface="Times New Roman"/>
              </a:rPr>
              <a:t>s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97" name="object 97"/>
          <p:cNvSpPr txBox="1"/>
          <p:nvPr/>
        </p:nvSpPr>
        <p:spPr>
          <a:xfrm>
            <a:off x="4406894" y="5224241"/>
            <a:ext cx="211454" cy="1968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dirty="0">
                <a:latin typeface="Times New Roman"/>
                <a:cs typeface="Times New Roman"/>
              </a:rPr>
              <a:t>-</a:t>
            </a:r>
            <a:r>
              <a:rPr sz="1100" spc="-25" dirty="0">
                <a:latin typeface="Times New Roman"/>
                <a:cs typeface="Times New Roman"/>
              </a:rPr>
              <a:t>7</a:t>
            </a:r>
            <a:r>
              <a:rPr sz="1100" spc="10" dirty="0">
                <a:latin typeface="Times New Roman"/>
                <a:cs typeface="Times New Roman"/>
              </a:rPr>
              <a:t>5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98" name="object 98"/>
          <p:cNvSpPr txBox="1"/>
          <p:nvPr/>
        </p:nvSpPr>
        <p:spPr>
          <a:xfrm>
            <a:off x="7692655" y="5224241"/>
            <a:ext cx="163195" cy="1968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spc="-35" dirty="0">
                <a:latin typeface="Times New Roman"/>
                <a:cs typeface="Times New Roman"/>
              </a:rPr>
              <a:t>2</a:t>
            </a:r>
            <a:r>
              <a:rPr sz="1100" spc="10" dirty="0">
                <a:latin typeface="Times New Roman"/>
                <a:cs typeface="Times New Roman"/>
              </a:rPr>
              <a:t>5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99" name="object 99"/>
          <p:cNvSpPr txBox="1"/>
          <p:nvPr/>
        </p:nvSpPr>
        <p:spPr>
          <a:xfrm>
            <a:off x="3816549" y="5414746"/>
            <a:ext cx="97155" cy="1968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spc="10" dirty="0">
                <a:latin typeface="Times New Roman"/>
                <a:cs typeface="Times New Roman"/>
              </a:rPr>
              <a:t>0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00" name="object 100"/>
          <p:cNvSpPr txBox="1"/>
          <p:nvPr/>
        </p:nvSpPr>
        <p:spPr>
          <a:xfrm>
            <a:off x="7054294" y="5414746"/>
            <a:ext cx="97155" cy="1968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spc="10" dirty="0">
                <a:latin typeface="Times New Roman"/>
                <a:cs typeface="Times New Roman"/>
              </a:rPr>
              <a:t>0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01" name="object 101"/>
          <p:cNvSpPr txBox="1"/>
          <p:nvPr/>
        </p:nvSpPr>
        <p:spPr>
          <a:xfrm>
            <a:off x="1454150" y="5205143"/>
            <a:ext cx="1640205" cy="978535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R="1235075" algn="ctr">
              <a:lnSpc>
                <a:spcPct val="100000"/>
              </a:lnSpc>
              <a:spcBef>
                <a:spcPts val="275"/>
              </a:spcBef>
            </a:pPr>
            <a:r>
              <a:rPr sz="1100" spc="-25" dirty="0">
                <a:latin typeface="Times New Roman"/>
                <a:cs typeface="Times New Roman"/>
              </a:rPr>
              <a:t>Saving</a:t>
            </a:r>
            <a:endParaRPr sz="1100">
              <a:latin typeface="Times New Roman"/>
              <a:cs typeface="Times New Roman"/>
            </a:endParaRPr>
          </a:p>
          <a:p>
            <a:pPr marL="12700" marR="5080" algn="ctr">
              <a:lnSpc>
                <a:spcPct val="113599"/>
              </a:lnSpc>
            </a:pPr>
            <a:r>
              <a:rPr sz="1100" spc="-50" dirty="0">
                <a:latin typeface="Times New Roman"/>
                <a:cs typeface="Times New Roman"/>
              </a:rPr>
              <a:t>G</a:t>
            </a:r>
            <a:r>
              <a:rPr sz="1100" dirty="0">
                <a:latin typeface="Times New Roman"/>
                <a:cs typeface="Times New Roman"/>
              </a:rPr>
              <a:t>r</a:t>
            </a:r>
            <a:r>
              <a:rPr sz="1100" spc="-25" dirty="0">
                <a:latin typeface="Times New Roman"/>
                <a:cs typeface="Times New Roman"/>
              </a:rPr>
              <a:t>o</a:t>
            </a:r>
            <a:r>
              <a:rPr sz="1100" spc="15" dirty="0">
                <a:latin typeface="Times New Roman"/>
                <a:cs typeface="Times New Roman"/>
              </a:rPr>
              <a:t>s</a:t>
            </a:r>
            <a:r>
              <a:rPr sz="1100" spc="5" dirty="0">
                <a:latin typeface="Times New Roman"/>
                <a:cs typeface="Times New Roman"/>
              </a:rPr>
              <a:t>s</a:t>
            </a:r>
            <a:r>
              <a:rPr sz="1100" spc="3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f</a:t>
            </a:r>
            <a:r>
              <a:rPr sz="1100" spc="-80" dirty="0">
                <a:latin typeface="Times New Roman"/>
                <a:cs typeface="Times New Roman"/>
              </a:rPr>
              <a:t>i</a:t>
            </a:r>
            <a:r>
              <a:rPr sz="1100" spc="-35" dirty="0">
                <a:latin typeface="Times New Roman"/>
                <a:cs typeface="Times New Roman"/>
              </a:rPr>
              <a:t>x</a:t>
            </a:r>
            <a:r>
              <a:rPr sz="1100" spc="35" dirty="0">
                <a:latin typeface="Times New Roman"/>
                <a:cs typeface="Times New Roman"/>
              </a:rPr>
              <a:t>e</a:t>
            </a:r>
            <a:r>
              <a:rPr sz="1100" spc="10" dirty="0">
                <a:latin typeface="Times New Roman"/>
                <a:cs typeface="Times New Roman"/>
              </a:rPr>
              <a:t>d</a:t>
            </a:r>
            <a:r>
              <a:rPr sz="1100" spc="-20" dirty="0">
                <a:latin typeface="Times New Roman"/>
                <a:cs typeface="Times New Roman"/>
              </a:rPr>
              <a:t> </a:t>
            </a:r>
            <a:r>
              <a:rPr sz="1100" spc="35" dirty="0">
                <a:latin typeface="Times New Roman"/>
                <a:cs typeface="Times New Roman"/>
              </a:rPr>
              <a:t>c</a:t>
            </a:r>
            <a:r>
              <a:rPr sz="1100" spc="30" dirty="0">
                <a:latin typeface="Times New Roman"/>
                <a:cs typeface="Times New Roman"/>
              </a:rPr>
              <a:t>a</a:t>
            </a:r>
            <a:r>
              <a:rPr sz="1100" spc="-25" dirty="0">
                <a:latin typeface="Times New Roman"/>
                <a:cs typeface="Times New Roman"/>
              </a:rPr>
              <a:t>p</a:t>
            </a:r>
            <a:r>
              <a:rPr sz="1100" spc="-90" dirty="0">
                <a:latin typeface="Times New Roman"/>
                <a:cs typeface="Times New Roman"/>
              </a:rPr>
              <a:t>i</a:t>
            </a:r>
            <a:r>
              <a:rPr sz="1100" spc="-10" dirty="0">
                <a:latin typeface="Times New Roman"/>
                <a:cs typeface="Times New Roman"/>
              </a:rPr>
              <a:t>t</a:t>
            </a:r>
            <a:r>
              <a:rPr sz="1100" spc="35" dirty="0">
                <a:latin typeface="Times New Roman"/>
                <a:cs typeface="Times New Roman"/>
              </a:rPr>
              <a:t>a</a:t>
            </a:r>
            <a:r>
              <a:rPr sz="1100" spc="5" dirty="0">
                <a:latin typeface="Times New Roman"/>
                <a:cs typeface="Times New Roman"/>
              </a:rPr>
              <a:t>l</a:t>
            </a:r>
            <a:r>
              <a:rPr sz="1100" spc="-70" dirty="0">
                <a:latin typeface="Times New Roman"/>
                <a:cs typeface="Times New Roman"/>
              </a:rPr>
              <a:t> </a:t>
            </a:r>
            <a:r>
              <a:rPr sz="1100" spc="5" dirty="0">
                <a:latin typeface="Times New Roman"/>
                <a:cs typeface="Times New Roman"/>
              </a:rPr>
              <a:t>f</a:t>
            </a:r>
            <a:r>
              <a:rPr sz="1100" spc="-35" dirty="0">
                <a:latin typeface="Times New Roman"/>
                <a:cs typeface="Times New Roman"/>
              </a:rPr>
              <a:t>o</a:t>
            </a:r>
            <a:r>
              <a:rPr sz="1100" spc="5" dirty="0">
                <a:latin typeface="Times New Roman"/>
                <a:cs typeface="Times New Roman"/>
              </a:rPr>
              <a:t>r</a:t>
            </a:r>
            <a:r>
              <a:rPr sz="1100" spc="-40" dirty="0">
                <a:latin typeface="Times New Roman"/>
                <a:cs typeface="Times New Roman"/>
              </a:rPr>
              <a:t>m</a:t>
            </a:r>
            <a:r>
              <a:rPr sz="1100" spc="35" dirty="0">
                <a:latin typeface="Times New Roman"/>
                <a:cs typeface="Times New Roman"/>
              </a:rPr>
              <a:t>a</a:t>
            </a:r>
            <a:r>
              <a:rPr sz="1100" spc="-10" dirty="0">
                <a:latin typeface="Times New Roman"/>
                <a:cs typeface="Times New Roman"/>
              </a:rPr>
              <a:t>t</a:t>
            </a:r>
            <a:r>
              <a:rPr sz="1100" spc="-90" dirty="0">
                <a:latin typeface="Times New Roman"/>
                <a:cs typeface="Times New Roman"/>
              </a:rPr>
              <a:t>i</a:t>
            </a:r>
            <a:r>
              <a:rPr sz="1100" spc="-25" dirty="0">
                <a:latin typeface="Times New Roman"/>
                <a:cs typeface="Times New Roman"/>
              </a:rPr>
              <a:t>o</a:t>
            </a:r>
            <a:r>
              <a:rPr sz="1100" spc="5" dirty="0">
                <a:latin typeface="Times New Roman"/>
                <a:cs typeface="Times New Roman"/>
              </a:rPr>
              <a:t>n  Software</a:t>
            </a:r>
            <a:r>
              <a:rPr sz="1100" spc="30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Times New Roman"/>
                <a:cs typeface="Times New Roman"/>
              </a:rPr>
              <a:t>(platform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spc="15" dirty="0">
                <a:latin typeface="Times New Roman"/>
                <a:cs typeface="Times New Roman"/>
              </a:rPr>
              <a:t>asset) </a:t>
            </a:r>
            <a:r>
              <a:rPr sz="1100" spc="20" dirty="0">
                <a:latin typeface="Times New Roman"/>
                <a:cs typeface="Times New Roman"/>
              </a:rPr>
              <a:t> </a:t>
            </a:r>
            <a:r>
              <a:rPr sz="1100" spc="5" dirty="0">
                <a:latin typeface="Times New Roman"/>
                <a:cs typeface="Times New Roman"/>
              </a:rPr>
              <a:t>Software</a:t>
            </a:r>
            <a:r>
              <a:rPr sz="1100" spc="35" dirty="0">
                <a:latin typeface="Times New Roman"/>
                <a:cs typeface="Times New Roman"/>
              </a:rPr>
              <a:t> </a:t>
            </a:r>
            <a:r>
              <a:rPr sz="1100" spc="5" dirty="0">
                <a:latin typeface="Times New Roman"/>
                <a:cs typeface="Times New Roman"/>
              </a:rPr>
              <a:t>(database</a:t>
            </a:r>
            <a:r>
              <a:rPr sz="1100" spc="40" dirty="0">
                <a:latin typeface="Times New Roman"/>
                <a:cs typeface="Times New Roman"/>
              </a:rPr>
              <a:t> </a:t>
            </a:r>
            <a:r>
              <a:rPr sz="1100" spc="15" dirty="0">
                <a:latin typeface="Times New Roman"/>
                <a:cs typeface="Times New Roman"/>
              </a:rPr>
              <a:t>asset) </a:t>
            </a:r>
            <a:r>
              <a:rPr sz="1100" spc="20" dirty="0">
                <a:latin typeface="Times New Roman"/>
                <a:cs typeface="Times New Roman"/>
              </a:rPr>
              <a:t> Net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spc="-20" dirty="0">
                <a:latin typeface="Times New Roman"/>
                <a:cs typeface="Times New Roman"/>
              </a:rPr>
              <a:t>lending(+)/borrowing(-)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02" name="object 102"/>
          <p:cNvSpPr txBox="1"/>
          <p:nvPr/>
        </p:nvSpPr>
        <p:spPr>
          <a:xfrm>
            <a:off x="3702522" y="5986260"/>
            <a:ext cx="211454" cy="1968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dirty="0">
                <a:latin typeface="Times New Roman"/>
                <a:cs typeface="Times New Roman"/>
              </a:rPr>
              <a:t>-</a:t>
            </a:r>
            <a:r>
              <a:rPr sz="1100" spc="-25" dirty="0">
                <a:latin typeface="Times New Roman"/>
                <a:cs typeface="Times New Roman"/>
              </a:rPr>
              <a:t>7</a:t>
            </a:r>
            <a:r>
              <a:rPr sz="1100" spc="10" dirty="0">
                <a:latin typeface="Times New Roman"/>
                <a:cs typeface="Times New Roman"/>
              </a:rPr>
              <a:t>5</a:t>
            </a:r>
            <a:endParaRPr sz="1100">
              <a:latin typeface="Times New Roman"/>
              <a:cs typeface="Times New Roman"/>
            </a:endParaRPr>
          </a:p>
        </p:txBody>
      </p:sp>
      <p:graphicFrame>
        <p:nvGraphicFramePr>
          <p:cNvPr id="103" name="object 103"/>
          <p:cNvGraphicFramePr>
            <a:graphicFrameLocks noGrp="1"/>
          </p:cNvGraphicFramePr>
          <p:nvPr/>
        </p:nvGraphicFramePr>
        <p:xfrm>
          <a:off x="5051488" y="5223128"/>
          <a:ext cx="1196340" cy="96329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813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05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856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15875" algn="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260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4">
                <a:tc>
                  <a:txBody>
                    <a:bodyPr/>
                    <a:lstStyle/>
                    <a:p>
                      <a:pPr marR="10795" algn="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210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3810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4">
                <a:tc>
                  <a:txBody>
                    <a:bodyPr/>
                    <a:lstStyle/>
                    <a:p>
                      <a:pPr marR="10795" algn="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100" spc="-15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150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3810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2423">
                <a:tc>
                  <a:txBody>
                    <a:bodyPr/>
                    <a:lstStyle/>
                    <a:p>
                      <a:pPr marR="15875" algn="r">
                        <a:lnSpc>
                          <a:spcPts val="1305"/>
                        </a:lnSpc>
                        <a:spcBef>
                          <a:spcPts val="30"/>
                        </a:spcBef>
                      </a:pPr>
                      <a:r>
                        <a:rPr sz="1100" spc="-35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60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3810" marB="0"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5643">
                <a:tc>
                  <a:txBody>
                    <a:bodyPr/>
                    <a:lstStyle/>
                    <a:p>
                      <a:pPr marR="15240" algn="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50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1143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04" name="object 104"/>
          <p:cNvSpPr txBox="1"/>
          <p:nvPr/>
        </p:nvSpPr>
        <p:spPr>
          <a:xfrm>
            <a:off x="6988339" y="5986260"/>
            <a:ext cx="158115" cy="1968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spc="-35" dirty="0">
                <a:latin typeface="Times New Roman"/>
                <a:cs typeface="Times New Roman"/>
              </a:rPr>
              <a:t>25</a:t>
            </a:r>
            <a:endParaRPr sz="1100">
              <a:latin typeface="Times New Roman"/>
              <a:cs typeface="Times New Roman"/>
            </a:endParaRPr>
          </a:p>
        </p:txBody>
      </p:sp>
      <p:graphicFrame>
        <p:nvGraphicFramePr>
          <p:cNvPr id="105" name="object 105"/>
          <p:cNvGraphicFramePr>
            <a:graphicFrameLocks noGrp="1"/>
          </p:cNvGraphicFramePr>
          <p:nvPr/>
        </p:nvGraphicFramePr>
        <p:xfrm>
          <a:off x="8289988" y="5223128"/>
          <a:ext cx="1206500" cy="9683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806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99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856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15875" algn="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210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4">
                <a:tc>
                  <a:txBody>
                    <a:bodyPr/>
                    <a:lstStyle/>
                    <a:p>
                      <a:pPr marR="10795" algn="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210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3810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4">
                <a:tc>
                  <a:txBody>
                    <a:bodyPr/>
                    <a:lstStyle/>
                    <a:p>
                      <a:pPr marR="15240" algn="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100" spc="-30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150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3810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2423">
                <a:tc>
                  <a:txBody>
                    <a:bodyPr/>
                    <a:lstStyle/>
                    <a:p>
                      <a:pPr marR="10795" algn="r">
                        <a:lnSpc>
                          <a:spcPts val="1305"/>
                        </a:lnSpc>
                        <a:spcBef>
                          <a:spcPts val="30"/>
                        </a:spcBef>
                      </a:pPr>
                      <a:r>
                        <a:rPr sz="1100" spc="-10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60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3810" marB="0"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5643">
                <a:tc>
                  <a:txBody>
                    <a:bodyPr/>
                    <a:lstStyle/>
                    <a:p>
                      <a:pPr marR="10160" algn="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1143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06" name="object 106"/>
          <p:cNvSpPr txBox="1"/>
          <p:nvPr/>
        </p:nvSpPr>
        <p:spPr>
          <a:xfrm>
            <a:off x="5072888" y="1587220"/>
            <a:ext cx="1158240" cy="59626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R="3175" algn="ctr">
              <a:lnSpc>
                <a:spcPct val="100000"/>
              </a:lnSpc>
              <a:spcBef>
                <a:spcPts val="125"/>
              </a:spcBef>
            </a:pPr>
            <a:r>
              <a:rPr sz="1100" i="1" spc="15" dirty="0">
                <a:latin typeface="Times New Roman"/>
                <a:cs typeface="Times New Roman"/>
              </a:rPr>
              <a:t>Intermediary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5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tabLst>
                <a:tab pos="542925" algn="l"/>
              </a:tabLst>
            </a:pPr>
            <a:r>
              <a:rPr sz="1100" spc="20" dirty="0">
                <a:latin typeface="Times New Roman"/>
                <a:cs typeface="Times New Roman"/>
              </a:rPr>
              <a:t>Uses	</a:t>
            </a:r>
            <a:r>
              <a:rPr sz="1100" spc="10" dirty="0">
                <a:latin typeface="Times New Roman"/>
                <a:cs typeface="Times New Roman"/>
              </a:rPr>
              <a:t>Resources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07" name="object 107"/>
          <p:cNvSpPr txBox="1"/>
          <p:nvPr/>
        </p:nvSpPr>
        <p:spPr>
          <a:xfrm>
            <a:off x="6949764" y="1587220"/>
            <a:ext cx="633730" cy="1968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i="1" spc="15" dirty="0">
                <a:latin typeface="Times New Roman"/>
                <a:cs typeface="Times New Roman"/>
              </a:rPr>
              <a:t>Advertiser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08" name="object 108"/>
          <p:cNvSpPr txBox="1"/>
          <p:nvPr/>
        </p:nvSpPr>
        <p:spPr>
          <a:xfrm>
            <a:off x="8311408" y="1587220"/>
            <a:ext cx="1156970" cy="59626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R="12065" algn="ctr">
              <a:lnSpc>
                <a:spcPct val="100000"/>
              </a:lnSpc>
              <a:spcBef>
                <a:spcPts val="125"/>
              </a:spcBef>
            </a:pPr>
            <a:r>
              <a:rPr sz="1100" i="1" spc="15" dirty="0">
                <a:latin typeface="Times New Roman"/>
                <a:cs typeface="Times New Roman"/>
              </a:rPr>
              <a:t>Total</a:t>
            </a:r>
            <a:r>
              <a:rPr sz="1100" i="1" spc="-10" dirty="0">
                <a:latin typeface="Times New Roman"/>
                <a:cs typeface="Times New Roman"/>
              </a:rPr>
              <a:t> </a:t>
            </a:r>
            <a:r>
              <a:rPr sz="1100" i="1" spc="20" dirty="0">
                <a:latin typeface="Times New Roman"/>
                <a:cs typeface="Times New Roman"/>
              </a:rPr>
              <a:t>Economy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5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tabLst>
                <a:tab pos="542290" algn="l"/>
              </a:tabLst>
            </a:pPr>
            <a:r>
              <a:rPr sz="1100" spc="20" dirty="0">
                <a:latin typeface="Times New Roman"/>
                <a:cs typeface="Times New Roman"/>
              </a:rPr>
              <a:t>Uses	</a:t>
            </a:r>
            <a:r>
              <a:rPr sz="1100" spc="10" dirty="0">
                <a:latin typeface="Times New Roman"/>
                <a:cs typeface="Times New Roman"/>
              </a:rPr>
              <a:t>Resources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09" name="object 109"/>
          <p:cNvSpPr txBox="1"/>
          <p:nvPr/>
        </p:nvSpPr>
        <p:spPr>
          <a:xfrm>
            <a:off x="587762" y="2711124"/>
            <a:ext cx="629920" cy="4248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19100"/>
              </a:lnSpc>
              <a:spcBef>
                <a:spcPts val="95"/>
              </a:spcBef>
            </a:pPr>
            <a:r>
              <a:rPr sz="1100" spc="55" dirty="0">
                <a:latin typeface="Times New Roman"/>
                <a:cs typeface="Times New Roman"/>
              </a:rPr>
              <a:t>P</a:t>
            </a:r>
            <a:r>
              <a:rPr sz="1100" spc="5" dirty="0">
                <a:latin typeface="Times New Roman"/>
                <a:cs typeface="Times New Roman"/>
              </a:rPr>
              <a:t>r</a:t>
            </a:r>
            <a:r>
              <a:rPr sz="1100" spc="-35" dirty="0">
                <a:latin typeface="Times New Roman"/>
                <a:cs typeface="Times New Roman"/>
              </a:rPr>
              <a:t>od</a:t>
            </a:r>
            <a:r>
              <a:rPr sz="1100" spc="-25" dirty="0">
                <a:latin typeface="Times New Roman"/>
                <a:cs typeface="Times New Roman"/>
              </a:rPr>
              <a:t>u</a:t>
            </a:r>
            <a:r>
              <a:rPr sz="1100" spc="30" dirty="0">
                <a:latin typeface="Times New Roman"/>
                <a:cs typeface="Times New Roman"/>
              </a:rPr>
              <a:t>c</a:t>
            </a:r>
            <a:r>
              <a:rPr sz="1100" spc="-10" dirty="0">
                <a:latin typeface="Times New Roman"/>
                <a:cs typeface="Times New Roman"/>
              </a:rPr>
              <a:t>t</a:t>
            </a:r>
            <a:r>
              <a:rPr sz="1100" spc="-80" dirty="0">
                <a:latin typeface="Times New Roman"/>
                <a:cs typeface="Times New Roman"/>
              </a:rPr>
              <a:t>i</a:t>
            </a:r>
            <a:r>
              <a:rPr sz="1100" spc="-35" dirty="0">
                <a:latin typeface="Times New Roman"/>
                <a:cs typeface="Times New Roman"/>
              </a:rPr>
              <a:t>o</a:t>
            </a:r>
            <a:r>
              <a:rPr sz="1100" spc="5" dirty="0">
                <a:latin typeface="Times New Roman"/>
                <a:cs typeface="Times New Roman"/>
              </a:rPr>
              <a:t>n  </a:t>
            </a:r>
            <a:r>
              <a:rPr sz="1100" dirty="0">
                <a:latin typeface="Times New Roman"/>
                <a:cs typeface="Times New Roman"/>
              </a:rPr>
              <a:t>Account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10" name="object 110"/>
          <p:cNvSpPr txBox="1"/>
          <p:nvPr/>
        </p:nvSpPr>
        <p:spPr>
          <a:xfrm>
            <a:off x="587762" y="4138361"/>
            <a:ext cx="502920" cy="6172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marR="5080" algn="just">
              <a:lnSpc>
                <a:spcPct val="116599"/>
              </a:lnSpc>
              <a:spcBef>
                <a:spcPts val="130"/>
              </a:spcBef>
            </a:pPr>
            <a:r>
              <a:rPr sz="1100" spc="15" dirty="0">
                <a:latin typeface="Times New Roman"/>
                <a:cs typeface="Times New Roman"/>
              </a:rPr>
              <a:t>Use </a:t>
            </a:r>
            <a:r>
              <a:rPr sz="1100" spc="-10" dirty="0">
                <a:latin typeface="Times New Roman"/>
                <a:cs typeface="Times New Roman"/>
              </a:rPr>
              <a:t>of </a:t>
            </a:r>
            <a:r>
              <a:rPr sz="1100" spc="-5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Times New Roman"/>
                <a:cs typeface="Times New Roman"/>
              </a:rPr>
              <a:t>Income </a:t>
            </a:r>
            <a:r>
              <a:rPr sz="1100" spc="-5" dirty="0">
                <a:latin typeface="Times New Roman"/>
                <a:cs typeface="Times New Roman"/>
              </a:rPr>
              <a:t> </a:t>
            </a:r>
            <a:r>
              <a:rPr sz="1100" spc="20" dirty="0">
                <a:latin typeface="Times New Roman"/>
                <a:cs typeface="Times New Roman"/>
              </a:rPr>
              <a:t>A</a:t>
            </a:r>
            <a:r>
              <a:rPr sz="1100" spc="35" dirty="0">
                <a:latin typeface="Times New Roman"/>
                <a:cs typeface="Times New Roman"/>
              </a:rPr>
              <a:t>c</a:t>
            </a:r>
            <a:r>
              <a:rPr sz="1100" spc="30" dirty="0">
                <a:latin typeface="Times New Roman"/>
                <a:cs typeface="Times New Roman"/>
              </a:rPr>
              <a:t>c</a:t>
            </a:r>
            <a:r>
              <a:rPr sz="1100" spc="-35" dirty="0">
                <a:latin typeface="Times New Roman"/>
                <a:cs typeface="Times New Roman"/>
              </a:rPr>
              <a:t>o</a:t>
            </a:r>
            <a:r>
              <a:rPr sz="1100" spc="-25" dirty="0">
                <a:latin typeface="Times New Roman"/>
                <a:cs typeface="Times New Roman"/>
              </a:rPr>
              <a:t>u</a:t>
            </a:r>
            <a:r>
              <a:rPr sz="1100" spc="-35" dirty="0">
                <a:latin typeface="Times New Roman"/>
                <a:cs typeface="Times New Roman"/>
              </a:rPr>
              <a:t>n</a:t>
            </a:r>
            <a:r>
              <a:rPr sz="1100" spc="5" dirty="0">
                <a:latin typeface="Times New Roman"/>
                <a:cs typeface="Times New Roman"/>
              </a:rPr>
              <a:t>t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11" name="object 111"/>
          <p:cNvSpPr txBox="1"/>
          <p:nvPr/>
        </p:nvSpPr>
        <p:spPr>
          <a:xfrm>
            <a:off x="587762" y="5472624"/>
            <a:ext cx="502920" cy="4248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19100"/>
              </a:lnSpc>
              <a:spcBef>
                <a:spcPts val="95"/>
              </a:spcBef>
            </a:pPr>
            <a:r>
              <a:rPr sz="1100" spc="-10" dirty="0">
                <a:latin typeface="Times New Roman"/>
                <a:cs typeface="Times New Roman"/>
              </a:rPr>
              <a:t>Capital </a:t>
            </a:r>
            <a:r>
              <a:rPr sz="1100" spc="-5" dirty="0">
                <a:latin typeface="Times New Roman"/>
                <a:cs typeface="Times New Roman"/>
              </a:rPr>
              <a:t> </a:t>
            </a:r>
            <a:r>
              <a:rPr sz="1100" spc="20" dirty="0">
                <a:latin typeface="Times New Roman"/>
                <a:cs typeface="Times New Roman"/>
              </a:rPr>
              <a:t>A</a:t>
            </a:r>
            <a:r>
              <a:rPr sz="1100" spc="35" dirty="0">
                <a:latin typeface="Times New Roman"/>
                <a:cs typeface="Times New Roman"/>
              </a:rPr>
              <a:t>c</a:t>
            </a:r>
            <a:r>
              <a:rPr sz="1100" spc="30" dirty="0">
                <a:latin typeface="Times New Roman"/>
                <a:cs typeface="Times New Roman"/>
              </a:rPr>
              <a:t>c</a:t>
            </a:r>
            <a:r>
              <a:rPr sz="1100" spc="-35" dirty="0">
                <a:latin typeface="Times New Roman"/>
                <a:cs typeface="Times New Roman"/>
              </a:rPr>
              <a:t>o</a:t>
            </a:r>
            <a:r>
              <a:rPr sz="1100" spc="-25" dirty="0">
                <a:latin typeface="Times New Roman"/>
                <a:cs typeface="Times New Roman"/>
              </a:rPr>
              <a:t>u</a:t>
            </a:r>
            <a:r>
              <a:rPr sz="1100" spc="-35" dirty="0">
                <a:latin typeface="Times New Roman"/>
                <a:cs typeface="Times New Roman"/>
              </a:rPr>
              <a:t>n</a:t>
            </a:r>
            <a:r>
              <a:rPr sz="1100" spc="5" dirty="0">
                <a:latin typeface="Times New Roman"/>
                <a:cs typeface="Times New Roman"/>
              </a:rPr>
              <a:t>t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12" name="object 112"/>
          <p:cNvSpPr txBox="1"/>
          <p:nvPr/>
        </p:nvSpPr>
        <p:spPr>
          <a:xfrm>
            <a:off x="3692148" y="1587220"/>
            <a:ext cx="668655" cy="1968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i="1" spc="30" dirty="0">
                <a:latin typeface="Times New Roman"/>
                <a:cs typeface="Times New Roman"/>
              </a:rPr>
              <a:t>H</a:t>
            </a:r>
            <a:r>
              <a:rPr sz="1100" i="1" spc="45" dirty="0">
                <a:latin typeface="Times New Roman"/>
                <a:cs typeface="Times New Roman"/>
              </a:rPr>
              <a:t>ou</a:t>
            </a:r>
            <a:r>
              <a:rPr sz="1100" i="1" spc="15" dirty="0">
                <a:latin typeface="Times New Roman"/>
                <a:cs typeface="Times New Roman"/>
              </a:rPr>
              <a:t>s</a:t>
            </a:r>
            <a:r>
              <a:rPr sz="1100" i="1" spc="30" dirty="0">
                <a:latin typeface="Times New Roman"/>
                <a:cs typeface="Times New Roman"/>
              </a:rPr>
              <a:t>e</a:t>
            </a:r>
            <a:r>
              <a:rPr sz="1100" i="1" spc="45" dirty="0">
                <a:latin typeface="Times New Roman"/>
                <a:cs typeface="Times New Roman"/>
              </a:rPr>
              <a:t>ho</a:t>
            </a:r>
            <a:r>
              <a:rPr sz="1100" i="1" spc="-10" dirty="0">
                <a:latin typeface="Times New Roman"/>
                <a:cs typeface="Times New Roman"/>
              </a:rPr>
              <a:t>l</a:t>
            </a:r>
            <a:r>
              <a:rPr sz="1100" i="1" spc="10" dirty="0">
                <a:latin typeface="Times New Roman"/>
                <a:cs typeface="Times New Roman"/>
              </a:rPr>
              <a:t>d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731011"/>
            <a:ext cx="6451600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200" spc="-15" dirty="0">
                <a:solidFill>
                  <a:srgbClr val="9EA2A2"/>
                </a:solidFill>
              </a:rPr>
              <a:t>Current</a:t>
            </a:r>
            <a:r>
              <a:rPr sz="3200" spc="5" dirty="0">
                <a:solidFill>
                  <a:srgbClr val="9EA2A2"/>
                </a:solidFill>
              </a:rPr>
              <a:t> </a:t>
            </a:r>
            <a:r>
              <a:rPr sz="3200" spc="-35" dirty="0">
                <a:solidFill>
                  <a:srgbClr val="9EA2A2"/>
                </a:solidFill>
              </a:rPr>
              <a:t>Treatment:</a:t>
            </a:r>
            <a:r>
              <a:rPr sz="3200" spc="15" dirty="0">
                <a:solidFill>
                  <a:srgbClr val="9EA2A2"/>
                </a:solidFill>
              </a:rPr>
              <a:t> </a:t>
            </a:r>
            <a:r>
              <a:rPr sz="3200" spc="-5" dirty="0">
                <a:solidFill>
                  <a:srgbClr val="9EA2A2"/>
                </a:solidFill>
              </a:rPr>
              <a:t>Advertised</a:t>
            </a:r>
            <a:r>
              <a:rPr sz="3200" spc="5" dirty="0">
                <a:solidFill>
                  <a:srgbClr val="9EA2A2"/>
                </a:solidFill>
              </a:rPr>
              <a:t> </a:t>
            </a:r>
            <a:r>
              <a:rPr sz="3200" spc="-15" dirty="0">
                <a:solidFill>
                  <a:srgbClr val="9EA2A2"/>
                </a:solidFill>
              </a:rPr>
              <a:t>Product</a:t>
            </a:r>
            <a:endParaRPr sz="3200"/>
          </a:p>
        </p:txBody>
      </p:sp>
      <p:sp>
        <p:nvSpPr>
          <p:cNvPr id="3" name="object 3"/>
          <p:cNvSpPr/>
          <p:nvPr/>
        </p:nvSpPr>
        <p:spPr>
          <a:xfrm>
            <a:off x="7152893" y="2939033"/>
            <a:ext cx="714375" cy="200025"/>
          </a:xfrm>
          <a:custGeom>
            <a:avLst/>
            <a:gdLst/>
            <a:ahLst/>
            <a:cxnLst/>
            <a:rect l="l" t="t" r="r" b="b"/>
            <a:pathLst>
              <a:path w="714375" h="200025">
                <a:moveTo>
                  <a:pt x="713994" y="199644"/>
                </a:moveTo>
                <a:lnTo>
                  <a:pt x="713994" y="0"/>
                </a:lnTo>
                <a:lnTo>
                  <a:pt x="0" y="0"/>
                </a:lnTo>
                <a:lnTo>
                  <a:pt x="0" y="199644"/>
                </a:lnTo>
                <a:lnTo>
                  <a:pt x="713994" y="199644"/>
                </a:lnTo>
                <a:close/>
              </a:path>
            </a:pathLst>
          </a:custGeom>
          <a:solidFill>
            <a:srgbClr val="F4B08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6692148" y="1986442"/>
            <a:ext cx="309880" cy="1968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spc="30" dirty="0">
                <a:latin typeface="Times New Roman"/>
                <a:cs typeface="Times New Roman"/>
              </a:rPr>
              <a:t>U</a:t>
            </a:r>
            <a:r>
              <a:rPr sz="1100" spc="15" dirty="0">
                <a:latin typeface="Times New Roman"/>
                <a:cs typeface="Times New Roman"/>
              </a:rPr>
              <a:t>s</a:t>
            </a:r>
            <a:r>
              <a:rPr sz="1100" spc="30" dirty="0">
                <a:latin typeface="Times New Roman"/>
                <a:cs typeface="Times New Roman"/>
              </a:rPr>
              <a:t>e</a:t>
            </a:r>
            <a:r>
              <a:rPr sz="1100" spc="5" dirty="0">
                <a:latin typeface="Times New Roman"/>
                <a:cs typeface="Times New Roman"/>
              </a:rPr>
              <a:t>s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235400" y="1986442"/>
            <a:ext cx="614680" cy="1968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spc="10" dirty="0">
                <a:latin typeface="Times New Roman"/>
                <a:cs typeface="Times New Roman"/>
              </a:rPr>
              <a:t>R</a:t>
            </a:r>
            <a:r>
              <a:rPr sz="1100" spc="30" dirty="0">
                <a:latin typeface="Times New Roman"/>
                <a:cs typeface="Times New Roman"/>
              </a:rPr>
              <a:t>e</a:t>
            </a:r>
            <a:r>
              <a:rPr sz="1100" spc="15" dirty="0">
                <a:latin typeface="Times New Roman"/>
                <a:cs typeface="Times New Roman"/>
              </a:rPr>
              <a:t>s</a:t>
            </a:r>
            <a:r>
              <a:rPr sz="1100" spc="-25" dirty="0">
                <a:latin typeface="Times New Roman"/>
                <a:cs typeface="Times New Roman"/>
              </a:rPr>
              <a:t>o</a:t>
            </a:r>
            <a:r>
              <a:rPr sz="1100" spc="-35" dirty="0">
                <a:latin typeface="Times New Roman"/>
                <a:cs typeface="Times New Roman"/>
              </a:rPr>
              <a:t>u</a:t>
            </a:r>
            <a:r>
              <a:rPr sz="1100" spc="5" dirty="0">
                <a:latin typeface="Times New Roman"/>
                <a:cs typeface="Times New Roman"/>
              </a:rPr>
              <a:t>r</a:t>
            </a:r>
            <a:r>
              <a:rPr sz="1100" spc="30" dirty="0">
                <a:latin typeface="Times New Roman"/>
                <a:cs typeface="Times New Roman"/>
              </a:rPr>
              <a:t>c</a:t>
            </a:r>
            <a:r>
              <a:rPr sz="1100" spc="35" dirty="0">
                <a:latin typeface="Times New Roman"/>
                <a:cs typeface="Times New Roman"/>
              </a:rPr>
              <a:t>e</a:t>
            </a:r>
            <a:r>
              <a:rPr sz="1100" spc="5" dirty="0">
                <a:latin typeface="Times New Roman"/>
                <a:cs typeface="Times New Roman"/>
              </a:rPr>
              <a:t>s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454150" y="2157850"/>
            <a:ext cx="1577975" cy="788035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sz="1100" spc="-20" dirty="0">
                <a:latin typeface="Times New Roman"/>
                <a:cs typeface="Times New Roman"/>
              </a:rPr>
              <a:t>Output</a:t>
            </a:r>
            <a:endParaRPr sz="1100">
              <a:latin typeface="Times New Roman"/>
              <a:cs typeface="Times New Roman"/>
            </a:endParaRPr>
          </a:p>
          <a:p>
            <a:pPr marL="97790" marR="5080">
              <a:lnSpc>
                <a:spcPct val="113599"/>
              </a:lnSpc>
            </a:pPr>
            <a:r>
              <a:rPr sz="1100" spc="-10" dirty="0">
                <a:latin typeface="Times New Roman"/>
                <a:cs typeface="Times New Roman"/>
              </a:rPr>
              <a:t>Predictive</a:t>
            </a:r>
            <a:r>
              <a:rPr sz="1100" spc="40" dirty="0">
                <a:latin typeface="Times New Roman"/>
                <a:cs typeface="Times New Roman"/>
              </a:rPr>
              <a:t> </a:t>
            </a:r>
            <a:r>
              <a:rPr sz="1100" spc="20" dirty="0">
                <a:latin typeface="Times New Roman"/>
                <a:cs typeface="Times New Roman"/>
              </a:rPr>
              <a:t>ad</a:t>
            </a:r>
            <a:r>
              <a:rPr sz="1100" spc="-1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services </a:t>
            </a:r>
            <a:r>
              <a:rPr sz="1100" spc="5" dirty="0">
                <a:latin typeface="Times New Roman"/>
                <a:cs typeface="Times New Roman"/>
              </a:rPr>
              <a:t> Software </a:t>
            </a:r>
            <a:r>
              <a:rPr sz="1100" spc="-10" dirty="0">
                <a:latin typeface="Times New Roman"/>
                <a:cs typeface="Times New Roman"/>
              </a:rPr>
              <a:t>(platform </a:t>
            </a:r>
            <a:r>
              <a:rPr sz="1100" spc="15" dirty="0">
                <a:latin typeface="Times New Roman"/>
                <a:cs typeface="Times New Roman"/>
              </a:rPr>
              <a:t>asset) </a:t>
            </a:r>
            <a:r>
              <a:rPr sz="1100" spc="-260" dirty="0">
                <a:latin typeface="Times New Roman"/>
                <a:cs typeface="Times New Roman"/>
              </a:rPr>
              <a:t> </a:t>
            </a:r>
            <a:r>
              <a:rPr sz="1100" spc="5" dirty="0">
                <a:latin typeface="Times New Roman"/>
                <a:cs typeface="Times New Roman"/>
              </a:rPr>
              <a:t>Software</a:t>
            </a:r>
            <a:r>
              <a:rPr sz="1100" spc="20" dirty="0">
                <a:latin typeface="Times New Roman"/>
                <a:cs typeface="Times New Roman"/>
              </a:rPr>
              <a:t> </a:t>
            </a:r>
            <a:r>
              <a:rPr sz="1100" spc="5" dirty="0">
                <a:latin typeface="Times New Roman"/>
                <a:cs typeface="Times New Roman"/>
              </a:rPr>
              <a:t>(database</a:t>
            </a:r>
            <a:r>
              <a:rPr sz="1100" spc="25" dirty="0">
                <a:latin typeface="Times New Roman"/>
                <a:cs typeface="Times New Roman"/>
              </a:rPr>
              <a:t> </a:t>
            </a:r>
            <a:r>
              <a:rPr sz="1100" spc="15" dirty="0">
                <a:latin typeface="Times New Roman"/>
                <a:cs typeface="Times New Roman"/>
              </a:rPr>
              <a:t>asset)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447800" y="2939033"/>
            <a:ext cx="2000250" cy="200025"/>
          </a:xfrm>
          <a:prstGeom prst="rect">
            <a:avLst/>
          </a:prstGeom>
          <a:solidFill>
            <a:srgbClr val="F4B084"/>
          </a:solidFill>
        </p:spPr>
        <p:txBody>
          <a:bodyPr vert="horz" wrap="square" lIns="0" tIns="15875" rIns="0" bIns="0" rtlCol="0">
            <a:spAutoFit/>
          </a:bodyPr>
          <a:lstStyle/>
          <a:p>
            <a:pPr marL="104139">
              <a:lnSpc>
                <a:spcPct val="100000"/>
              </a:lnSpc>
              <a:spcBef>
                <a:spcPts val="125"/>
              </a:spcBef>
            </a:pPr>
            <a:r>
              <a:rPr sz="1100" spc="-5" dirty="0">
                <a:latin typeface="Times New Roman"/>
                <a:cs typeface="Times New Roman"/>
              </a:rPr>
              <a:t>Advertised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Times New Roman"/>
                <a:cs typeface="Times New Roman"/>
              </a:rPr>
              <a:t>product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454150" y="3110375"/>
            <a:ext cx="1468755" cy="40703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97790" marR="5080" indent="-85725">
              <a:lnSpc>
                <a:spcPct val="113599"/>
              </a:lnSpc>
              <a:spcBef>
                <a:spcPts val="95"/>
              </a:spcBef>
            </a:pPr>
            <a:r>
              <a:rPr sz="1100" spc="-10" dirty="0">
                <a:latin typeface="Times New Roman"/>
                <a:cs typeface="Times New Roman"/>
              </a:rPr>
              <a:t>Intermediate</a:t>
            </a:r>
            <a:r>
              <a:rPr sz="1100" spc="35" dirty="0">
                <a:latin typeface="Times New Roman"/>
                <a:cs typeface="Times New Roman"/>
              </a:rPr>
              <a:t> </a:t>
            </a:r>
            <a:r>
              <a:rPr sz="1100" spc="-20" dirty="0">
                <a:latin typeface="Times New Roman"/>
                <a:cs typeface="Times New Roman"/>
              </a:rPr>
              <a:t>consumption </a:t>
            </a:r>
            <a:r>
              <a:rPr sz="1100" spc="-260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Times New Roman"/>
                <a:cs typeface="Times New Roman"/>
              </a:rPr>
              <a:t>Predictive</a:t>
            </a:r>
            <a:r>
              <a:rPr sz="1100" spc="35" dirty="0">
                <a:latin typeface="Times New Roman"/>
                <a:cs typeface="Times New Roman"/>
              </a:rPr>
              <a:t> </a:t>
            </a:r>
            <a:r>
              <a:rPr sz="1100" spc="20" dirty="0">
                <a:latin typeface="Times New Roman"/>
                <a:cs typeface="Times New Roman"/>
              </a:rPr>
              <a:t>ad</a:t>
            </a:r>
            <a:r>
              <a:rPr sz="1100" spc="-1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services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447800" y="3509771"/>
            <a:ext cx="2000250" cy="200660"/>
          </a:xfrm>
          <a:prstGeom prst="rect">
            <a:avLst/>
          </a:prstGeom>
          <a:solidFill>
            <a:srgbClr val="8EA9DB"/>
          </a:solidFill>
        </p:spPr>
        <p:txBody>
          <a:bodyPr vert="horz" wrap="square" lIns="0" tIns="16510" rIns="0" bIns="0" rtlCol="0">
            <a:spAutoFit/>
          </a:bodyPr>
          <a:lstStyle/>
          <a:p>
            <a:pPr marL="19050">
              <a:lnSpc>
                <a:spcPct val="100000"/>
              </a:lnSpc>
              <a:spcBef>
                <a:spcPts val="130"/>
              </a:spcBef>
            </a:pPr>
            <a:r>
              <a:rPr sz="1100" dirty="0">
                <a:latin typeface="Times New Roman"/>
                <a:cs typeface="Times New Roman"/>
              </a:rPr>
              <a:t>Value-added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438144" y="1776983"/>
            <a:ext cx="1190625" cy="28575"/>
          </a:xfrm>
          <a:custGeom>
            <a:avLst/>
            <a:gdLst/>
            <a:ahLst/>
            <a:cxnLst/>
            <a:rect l="l" t="t" r="r" b="b"/>
            <a:pathLst>
              <a:path w="1190625" h="28575">
                <a:moveTo>
                  <a:pt x="1190244" y="28193"/>
                </a:moveTo>
                <a:lnTo>
                  <a:pt x="1190244" y="0"/>
                </a:lnTo>
                <a:lnTo>
                  <a:pt x="0" y="0"/>
                </a:lnTo>
                <a:lnTo>
                  <a:pt x="0" y="28193"/>
                </a:lnTo>
                <a:lnTo>
                  <a:pt x="1190244" y="28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057394" y="1776983"/>
            <a:ext cx="1190625" cy="28575"/>
          </a:xfrm>
          <a:custGeom>
            <a:avLst/>
            <a:gdLst/>
            <a:ahLst/>
            <a:cxnLst/>
            <a:rect l="l" t="t" r="r" b="b"/>
            <a:pathLst>
              <a:path w="1190625" h="28575">
                <a:moveTo>
                  <a:pt x="1190244" y="28193"/>
                </a:moveTo>
                <a:lnTo>
                  <a:pt x="1190244" y="0"/>
                </a:lnTo>
                <a:lnTo>
                  <a:pt x="0" y="0"/>
                </a:lnTo>
                <a:lnTo>
                  <a:pt x="0" y="28193"/>
                </a:lnTo>
                <a:lnTo>
                  <a:pt x="1190244" y="28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676643" y="1776983"/>
            <a:ext cx="1190625" cy="28575"/>
          </a:xfrm>
          <a:custGeom>
            <a:avLst/>
            <a:gdLst/>
            <a:ahLst/>
            <a:cxnLst/>
            <a:rect l="l" t="t" r="r" b="b"/>
            <a:pathLst>
              <a:path w="1190625" h="28575">
                <a:moveTo>
                  <a:pt x="1190244" y="28193"/>
                </a:moveTo>
                <a:lnTo>
                  <a:pt x="1190244" y="0"/>
                </a:lnTo>
                <a:lnTo>
                  <a:pt x="0" y="0"/>
                </a:lnTo>
                <a:lnTo>
                  <a:pt x="0" y="28193"/>
                </a:lnTo>
                <a:lnTo>
                  <a:pt x="1190244" y="28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3" name="object 13"/>
          <p:cNvGrpSpPr/>
          <p:nvPr/>
        </p:nvGrpSpPr>
        <p:grpSpPr>
          <a:xfrm>
            <a:off x="1437513" y="2176272"/>
            <a:ext cx="10795" cy="1534160"/>
            <a:chOff x="1437513" y="2176272"/>
            <a:chExt cx="10795" cy="1534160"/>
          </a:xfrm>
        </p:grpSpPr>
        <p:sp>
          <p:nvSpPr>
            <p:cNvPr id="14" name="object 14"/>
            <p:cNvSpPr/>
            <p:nvPr/>
          </p:nvSpPr>
          <p:spPr>
            <a:xfrm>
              <a:off x="1437894" y="2176272"/>
              <a:ext cx="0" cy="1533525"/>
            </a:xfrm>
            <a:custGeom>
              <a:avLst/>
              <a:gdLst/>
              <a:ahLst/>
              <a:cxnLst/>
              <a:rect l="l" t="t" r="r" b="b"/>
              <a:pathLst>
                <a:path h="1533525">
                  <a:moveTo>
                    <a:pt x="0" y="0"/>
                  </a:moveTo>
                  <a:lnTo>
                    <a:pt x="0" y="1533144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437894" y="2177034"/>
              <a:ext cx="10160" cy="1533525"/>
            </a:xfrm>
            <a:custGeom>
              <a:avLst/>
              <a:gdLst/>
              <a:ahLst/>
              <a:cxnLst/>
              <a:rect l="l" t="t" r="r" b="b"/>
              <a:pathLst>
                <a:path w="10159" h="1533525">
                  <a:moveTo>
                    <a:pt x="9906" y="1533144"/>
                  </a:moveTo>
                  <a:lnTo>
                    <a:pt x="9906" y="0"/>
                  </a:lnTo>
                  <a:lnTo>
                    <a:pt x="0" y="0"/>
                  </a:lnTo>
                  <a:lnTo>
                    <a:pt x="0" y="1533144"/>
                  </a:lnTo>
                  <a:lnTo>
                    <a:pt x="9906" y="1533144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16" name="object 16"/>
          <p:cNvGraphicFramePr>
            <a:graphicFrameLocks noGrp="1"/>
          </p:cNvGraphicFramePr>
          <p:nvPr/>
        </p:nvGraphicFramePr>
        <p:xfrm>
          <a:off x="5052250" y="2175891"/>
          <a:ext cx="1195705" cy="15347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800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99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85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15875" algn="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485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15875" algn="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100" spc="-15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275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3810" marB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15875" algn="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100" spc="-15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150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3810" marB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575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20955" algn="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100" spc="-35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60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3810" marB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8221">
                <a:tc>
                  <a:txBody>
                    <a:bodyPr/>
                    <a:lstStyle/>
                    <a:p>
                      <a:pPr marR="10795" algn="r">
                        <a:lnSpc>
                          <a:spcPct val="100000"/>
                        </a:lnSpc>
                        <a:spcBef>
                          <a:spcPts val="780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99060" marB="0"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5643">
                <a:tc>
                  <a:txBody>
                    <a:bodyPr/>
                    <a:lstStyle/>
                    <a:p>
                      <a:pPr marR="10795" algn="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485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1143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pSp>
        <p:nvGrpSpPr>
          <p:cNvPr id="17" name="object 17"/>
          <p:cNvGrpSpPr/>
          <p:nvPr/>
        </p:nvGrpSpPr>
        <p:grpSpPr>
          <a:xfrm>
            <a:off x="5056632" y="4080890"/>
            <a:ext cx="1191260" cy="772795"/>
            <a:chOff x="5056632" y="4080890"/>
            <a:chExt cx="1191260" cy="772795"/>
          </a:xfrm>
        </p:grpSpPr>
        <p:sp>
          <p:nvSpPr>
            <p:cNvPr id="18" name="object 18"/>
            <p:cNvSpPr/>
            <p:nvPr/>
          </p:nvSpPr>
          <p:spPr>
            <a:xfrm>
              <a:off x="5056632" y="4081271"/>
              <a:ext cx="1191260" cy="0"/>
            </a:xfrm>
            <a:custGeom>
              <a:avLst/>
              <a:gdLst/>
              <a:ahLst/>
              <a:cxnLst/>
              <a:rect l="l" t="t" r="r" b="b"/>
              <a:pathLst>
                <a:path w="1191260">
                  <a:moveTo>
                    <a:pt x="0" y="0"/>
                  </a:moveTo>
                  <a:lnTo>
                    <a:pt x="1191006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5057394" y="4081271"/>
              <a:ext cx="1190625" cy="10160"/>
            </a:xfrm>
            <a:custGeom>
              <a:avLst/>
              <a:gdLst/>
              <a:ahLst/>
              <a:cxnLst/>
              <a:rect l="l" t="t" r="r" b="b"/>
              <a:pathLst>
                <a:path w="1190625" h="10160">
                  <a:moveTo>
                    <a:pt x="1190244" y="9905"/>
                  </a:moveTo>
                  <a:lnTo>
                    <a:pt x="1190244" y="0"/>
                  </a:lnTo>
                  <a:lnTo>
                    <a:pt x="0" y="0"/>
                  </a:lnTo>
                  <a:lnTo>
                    <a:pt x="0" y="9906"/>
                  </a:lnTo>
                  <a:lnTo>
                    <a:pt x="1190244" y="9905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5056632" y="4652771"/>
              <a:ext cx="1191260" cy="0"/>
            </a:xfrm>
            <a:custGeom>
              <a:avLst/>
              <a:gdLst/>
              <a:ahLst/>
              <a:cxnLst/>
              <a:rect l="l" t="t" r="r" b="b"/>
              <a:pathLst>
                <a:path w="1191260">
                  <a:moveTo>
                    <a:pt x="0" y="0"/>
                  </a:moveTo>
                  <a:lnTo>
                    <a:pt x="1191006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5057394" y="4652771"/>
              <a:ext cx="1190625" cy="10160"/>
            </a:xfrm>
            <a:custGeom>
              <a:avLst/>
              <a:gdLst/>
              <a:ahLst/>
              <a:cxnLst/>
              <a:rect l="l" t="t" r="r" b="b"/>
              <a:pathLst>
                <a:path w="1190625" h="10160">
                  <a:moveTo>
                    <a:pt x="1190244" y="9905"/>
                  </a:moveTo>
                  <a:lnTo>
                    <a:pt x="1190244" y="0"/>
                  </a:lnTo>
                  <a:lnTo>
                    <a:pt x="0" y="0"/>
                  </a:lnTo>
                  <a:lnTo>
                    <a:pt x="0" y="9906"/>
                  </a:lnTo>
                  <a:lnTo>
                    <a:pt x="1190244" y="9905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5532882" y="4090415"/>
              <a:ext cx="0" cy="762000"/>
            </a:xfrm>
            <a:custGeom>
              <a:avLst/>
              <a:gdLst/>
              <a:ahLst/>
              <a:cxnLst/>
              <a:rect l="l" t="t" r="r" b="b"/>
              <a:pathLst>
                <a:path h="762000">
                  <a:moveTo>
                    <a:pt x="0" y="0"/>
                  </a:moveTo>
                  <a:lnTo>
                    <a:pt x="0" y="76200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5533644" y="4091177"/>
              <a:ext cx="9525" cy="762000"/>
            </a:xfrm>
            <a:custGeom>
              <a:avLst/>
              <a:gdLst/>
              <a:ahLst/>
              <a:cxnLst/>
              <a:rect l="l" t="t" r="r" b="b"/>
              <a:pathLst>
                <a:path w="9525" h="762000">
                  <a:moveTo>
                    <a:pt x="9144" y="762000"/>
                  </a:moveTo>
                  <a:lnTo>
                    <a:pt x="9144" y="0"/>
                  </a:lnTo>
                  <a:lnTo>
                    <a:pt x="0" y="0"/>
                  </a:lnTo>
                  <a:lnTo>
                    <a:pt x="0" y="762000"/>
                  </a:lnTo>
                  <a:lnTo>
                    <a:pt x="9144" y="7620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24" name="object 24"/>
          <p:cNvGraphicFramePr>
            <a:graphicFrameLocks noGrp="1"/>
          </p:cNvGraphicFramePr>
          <p:nvPr/>
        </p:nvGraphicFramePr>
        <p:xfrm>
          <a:off x="6671500" y="2175891"/>
          <a:ext cx="1195705" cy="15347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800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99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334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56540">
                        <a:lnSpc>
                          <a:spcPct val="100000"/>
                        </a:lnSpc>
                        <a:spcBef>
                          <a:spcPts val="690"/>
                        </a:spcBef>
                      </a:pP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275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56540">
                        <a:lnSpc>
                          <a:spcPts val="1305"/>
                        </a:lnSpc>
                        <a:spcBef>
                          <a:spcPts val="180"/>
                        </a:spcBef>
                      </a:pPr>
                      <a:r>
                        <a:rPr sz="1100" spc="-15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275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5875" algn="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300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650">
                        <a:latin typeface="Times New Roman"/>
                        <a:cs typeface="Times New Roman"/>
                      </a:endParaRPr>
                    </a:p>
                    <a:p>
                      <a:pPr marR="15875" algn="r">
                        <a:lnSpc>
                          <a:spcPct val="100000"/>
                        </a:lnSpc>
                      </a:pPr>
                      <a:r>
                        <a:rPr sz="1100" spc="-15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300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5643">
                <a:tc>
                  <a:txBody>
                    <a:bodyPr/>
                    <a:lstStyle/>
                    <a:p>
                      <a:pPr marR="10795" algn="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25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1143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25" name="object 25"/>
          <p:cNvGrpSpPr/>
          <p:nvPr/>
        </p:nvGrpSpPr>
        <p:grpSpPr>
          <a:xfrm>
            <a:off x="6675881" y="4080890"/>
            <a:ext cx="1191260" cy="772795"/>
            <a:chOff x="6675881" y="4080890"/>
            <a:chExt cx="1191260" cy="772795"/>
          </a:xfrm>
        </p:grpSpPr>
        <p:sp>
          <p:nvSpPr>
            <p:cNvPr id="26" name="object 26"/>
            <p:cNvSpPr/>
            <p:nvPr/>
          </p:nvSpPr>
          <p:spPr>
            <a:xfrm>
              <a:off x="6675881" y="4081271"/>
              <a:ext cx="1191260" cy="0"/>
            </a:xfrm>
            <a:custGeom>
              <a:avLst/>
              <a:gdLst/>
              <a:ahLst/>
              <a:cxnLst/>
              <a:rect l="l" t="t" r="r" b="b"/>
              <a:pathLst>
                <a:path w="1191259">
                  <a:moveTo>
                    <a:pt x="0" y="0"/>
                  </a:moveTo>
                  <a:lnTo>
                    <a:pt x="1191006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6676643" y="4081271"/>
              <a:ext cx="1190625" cy="10160"/>
            </a:xfrm>
            <a:custGeom>
              <a:avLst/>
              <a:gdLst/>
              <a:ahLst/>
              <a:cxnLst/>
              <a:rect l="l" t="t" r="r" b="b"/>
              <a:pathLst>
                <a:path w="1190625" h="10160">
                  <a:moveTo>
                    <a:pt x="1190244" y="9905"/>
                  </a:moveTo>
                  <a:lnTo>
                    <a:pt x="1190244" y="0"/>
                  </a:lnTo>
                  <a:lnTo>
                    <a:pt x="0" y="0"/>
                  </a:lnTo>
                  <a:lnTo>
                    <a:pt x="0" y="9905"/>
                  </a:lnTo>
                  <a:lnTo>
                    <a:pt x="1190244" y="9905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6675881" y="4652771"/>
              <a:ext cx="1191260" cy="0"/>
            </a:xfrm>
            <a:custGeom>
              <a:avLst/>
              <a:gdLst/>
              <a:ahLst/>
              <a:cxnLst/>
              <a:rect l="l" t="t" r="r" b="b"/>
              <a:pathLst>
                <a:path w="1191259">
                  <a:moveTo>
                    <a:pt x="0" y="0"/>
                  </a:moveTo>
                  <a:lnTo>
                    <a:pt x="1191006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6676643" y="4652771"/>
              <a:ext cx="1190625" cy="10160"/>
            </a:xfrm>
            <a:custGeom>
              <a:avLst/>
              <a:gdLst/>
              <a:ahLst/>
              <a:cxnLst/>
              <a:rect l="l" t="t" r="r" b="b"/>
              <a:pathLst>
                <a:path w="1190625" h="10160">
                  <a:moveTo>
                    <a:pt x="1190244" y="9905"/>
                  </a:moveTo>
                  <a:lnTo>
                    <a:pt x="1190244" y="0"/>
                  </a:lnTo>
                  <a:lnTo>
                    <a:pt x="0" y="0"/>
                  </a:lnTo>
                  <a:lnTo>
                    <a:pt x="0" y="9905"/>
                  </a:lnTo>
                  <a:lnTo>
                    <a:pt x="1190244" y="9905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7152131" y="4090415"/>
              <a:ext cx="0" cy="762000"/>
            </a:xfrm>
            <a:custGeom>
              <a:avLst/>
              <a:gdLst/>
              <a:ahLst/>
              <a:cxnLst/>
              <a:rect l="l" t="t" r="r" b="b"/>
              <a:pathLst>
                <a:path h="762000">
                  <a:moveTo>
                    <a:pt x="0" y="0"/>
                  </a:moveTo>
                  <a:lnTo>
                    <a:pt x="0" y="76200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7152893" y="4091177"/>
              <a:ext cx="9525" cy="762000"/>
            </a:xfrm>
            <a:custGeom>
              <a:avLst/>
              <a:gdLst/>
              <a:ahLst/>
              <a:cxnLst/>
              <a:rect l="l" t="t" r="r" b="b"/>
              <a:pathLst>
                <a:path w="9525" h="762000">
                  <a:moveTo>
                    <a:pt x="9143" y="762000"/>
                  </a:moveTo>
                  <a:lnTo>
                    <a:pt x="9143" y="0"/>
                  </a:lnTo>
                  <a:lnTo>
                    <a:pt x="0" y="0"/>
                  </a:lnTo>
                  <a:lnTo>
                    <a:pt x="0" y="762000"/>
                  </a:lnTo>
                  <a:lnTo>
                    <a:pt x="9143" y="7620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2" name="object 32"/>
          <p:cNvGrpSpPr/>
          <p:nvPr/>
        </p:nvGrpSpPr>
        <p:grpSpPr>
          <a:xfrm>
            <a:off x="5056632" y="5223128"/>
            <a:ext cx="1191260" cy="963294"/>
            <a:chOff x="5056632" y="5223128"/>
            <a:chExt cx="1191260" cy="963294"/>
          </a:xfrm>
        </p:grpSpPr>
        <p:sp>
          <p:nvSpPr>
            <p:cNvPr id="33" name="object 33"/>
            <p:cNvSpPr/>
            <p:nvPr/>
          </p:nvSpPr>
          <p:spPr>
            <a:xfrm>
              <a:off x="5056632" y="5223509"/>
              <a:ext cx="1191260" cy="0"/>
            </a:xfrm>
            <a:custGeom>
              <a:avLst/>
              <a:gdLst/>
              <a:ahLst/>
              <a:cxnLst/>
              <a:rect l="l" t="t" r="r" b="b"/>
              <a:pathLst>
                <a:path w="1191260">
                  <a:moveTo>
                    <a:pt x="0" y="0"/>
                  </a:moveTo>
                  <a:lnTo>
                    <a:pt x="1191006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5057394" y="5224271"/>
              <a:ext cx="1190625" cy="9525"/>
            </a:xfrm>
            <a:custGeom>
              <a:avLst/>
              <a:gdLst/>
              <a:ahLst/>
              <a:cxnLst/>
              <a:rect l="l" t="t" r="r" b="b"/>
              <a:pathLst>
                <a:path w="1190625" h="9525">
                  <a:moveTo>
                    <a:pt x="1190244" y="9143"/>
                  </a:moveTo>
                  <a:lnTo>
                    <a:pt x="1190244" y="0"/>
                  </a:lnTo>
                  <a:lnTo>
                    <a:pt x="0" y="0"/>
                  </a:lnTo>
                  <a:lnTo>
                    <a:pt x="0" y="9143"/>
                  </a:lnTo>
                  <a:lnTo>
                    <a:pt x="1190244" y="9143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5056632" y="5985509"/>
              <a:ext cx="1191260" cy="0"/>
            </a:xfrm>
            <a:custGeom>
              <a:avLst/>
              <a:gdLst/>
              <a:ahLst/>
              <a:cxnLst/>
              <a:rect l="l" t="t" r="r" b="b"/>
              <a:pathLst>
                <a:path w="1191260">
                  <a:moveTo>
                    <a:pt x="0" y="0"/>
                  </a:moveTo>
                  <a:lnTo>
                    <a:pt x="1191006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5057394" y="5986271"/>
              <a:ext cx="1190625" cy="9525"/>
            </a:xfrm>
            <a:custGeom>
              <a:avLst/>
              <a:gdLst/>
              <a:ahLst/>
              <a:cxnLst/>
              <a:rect l="l" t="t" r="r" b="b"/>
              <a:pathLst>
                <a:path w="1190625" h="9525">
                  <a:moveTo>
                    <a:pt x="1190244" y="9143"/>
                  </a:moveTo>
                  <a:lnTo>
                    <a:pt x="1190244" y="0"/>
                  </a:lnTo>
                  <a:lnTo>
                    <a:pt x="0" y="0"/>
                  </a:lnTo>
                  <a:lnTo>
                    <a:pt x="0" y="9143"/>
                  </a:lnTo>
                  <a:lnTo>
                    <a:pt x="1190244" y="9143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5532882" y="5233415"/>
              <a:ext cx="0" cy="952500"/>
            </a:xfrm>
            <a:custGeom>
              <a:avLst/>
              <a:gdLst/>
              <a:ahLst/>
              <a:cxnLst/>
              <a:rect l="l" t="t" r="r" b="b"/>
              <a:pathLst>
                <a:path h="952500">
                  <a:moveTo>
                    <a:pt x="0" y="0"/>
                  </a:moveTo>
                  <a:lnTo>
                    <a:pt x="0" y="95250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5533644" y="5233415"/>
              <a:ext cx="9525" cy="952500"/>
            </a:xfrm>
            <a:custGeom>
              <a:avLst/>
              <a:gdLst/>
              <a:ahLst/>
              <a:cxnLst/>
              <a:rect l="l" t="t" r="r" b="b"/>
              <a:pathLst>
                <a:path w="9525" h="952500">
                  <a:moveTo>
                    <a:pt x="9144" y="952500"/>
                  </a:moveTo>
                  <a:lnTo>
                    <a:pt x="9144" y="0"/>
                  </a:lnTo>
                  <a:lnTo>
                    <a:pt x="0" y="0"/>
                  </a:lnTo>
                  <a:lnTo>
                    <a:pt x="0" y="952500"/>
                  </a:lnTo>
                  <a:lnTo>
                    <a:pt x="9144" y="9525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9" name="object 39"/>
          <p:cNvGrpSpPr/>
          <p:nvPr/>
        </p:nvGrpSpPr>
        <p:grpSpPr>
          <a:xfrm>
            <a:off x="6675881" y="5223128"/>
            <a:ext cx="1191260" cy="963294"/>
            <a:chOff x="6675881" y="5223128"/>
            <a:chExt cx="1191260" cy="963294"/>
          </a:xfrm>
        </p:grpSpPr>
        <p:sp>
          <p:nvSpPr>
            <p:cNvPr id="40" name="object 40"/>
            <p:cNvSpPr/>
            <p:nvPr/>
          </p:nvSpPr>
          <p:spPr>
            <a:xfrm>
              <a:off x="6675881" y="5223509"/>
              <a:ext cx="1191260" cy="0"/>
            </a:xfrm>
            <a:custGeom>
              <a:avLst/>
              <a:gdLst/>
              <a:ahLst/>
              <a:cxnLst/>
              <a:rect l="l" t="t" r="r" b="b"/>
              <a:pathLst>
                <a:path w="1191259">
                  <a:moveTo>
                    <a:pt x="0" y="0"/>
                  </a:moveTo>
                  <a:lnTo>
                    <a:pt x="1191006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6676643" y="5224271"/>
              <a:ext cx="1190625" cy="9525"/>
            </a:xfrm>
            <a:custGeom>
              <a:avLst/>
              <a:gdLst/>
              <a:ahLst/>
              <a:cxnLst/>
              <a:rect l="l" t="t" r="r" b="b"/>
              <a:pathLst>
                <a:path w="1190625" h="9525">
                  <a:moveTo>
                    <a:pt x="1190244" y="9143"/>
                  </a:moveTo>
                  <a:lnTo>
                    <a:pt x="1190244" y="0"/>
                  </a:lnTo>
                  <a:lnTo>
                    <a:pt x="0" y="0"/>
                  </a:lnTo>
                  <a:lnTo>
                    <a:pt x="0" y="9143"/>
                  </a:lnTo>
                  <a:lnTo>
                    <a:pt x="1190244" y="9143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6675881" y="5985509"/>
              <a:ext cx="1191260" cy="0"/>
            </a:xfrm>
            <a:custGeom>
              <a:avLst/>
              <a:gdLst/>
              <a:ahLst/>
              <a:cxnLst/>
              <a:rect l="l" t="t" r="r" b="b"/>
              <a:pathLst>
                <a:path w="1191259">
                  <a:moveTo>
                    <a:pt x="0" y="0"/>
                  </a:moveTo>
                  <a:lnTo>
                    <a:pt x="1191006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6676643" y="5986271"/>
              <a:ext cx="1190625" cy="9525"/>
            </a:xfrm>
            <a:custGeom>
              <a:avLst/>
              <a:gdLst/>
              <a:ahLst/>
              <a:cxnLst/>
              <a:rect l="l" t="t" r="r" b="b"/>
              <a:pathLst>
                <a:path w="1190625" h="9525">
                  <a:moveTo>
                    <a:pt x="1190244" y="9143"/>
                  </a:moveTo>
                  <a:lnTo>
                    <a:pt x="1190244" y="0"/>
                  </a:lnTo>
                  <a:lnTo>
                    <a:pt x="0" y="0"/>
                  </a:lnTo>
                  <a:lnTo>
                    <a:pt x="0" y="9143"/>
                  </a:lnTo>
                  <a:lnTo>
                    <a:pt x="1190244" y="9143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7152131" y="5233415"/>
              <a:ext cx="0" cy="952500"/>
            </a:xfrm>
            <a:custGeom>
              <a:avLst/>
              <a:gdLst/>
              <a:ahLst/>
              <a:cxnLst/>
              <a:rect l="l" t="t" r="r" b="b"/>
              <a:pathLst>
                <a:path h="952500">
                  <a:moveTo>
                    <a:pt x="0" y="0"/>
                  </a:moveTo>
                  <a:lnTo>
                    <a:pt x="0" y="95250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7152893" y="5233415"/>
              <a:ext cx="9525" cy="952500"/>
            </a:xfrm>
            <a:custGeom>
              <a:avLst/>
              <a:gdLst/>
              <a:ahLst/>
              <a:cxnLst/>
              <a:rect l="l" t="t" r="r" b="b"/>
              <a:pathLst>
                <a:path w="9525" h="952500">
                  <a:moveTo>
                    <a:pt x="9143" y="952500"/>
                  </a:moveTo>
                  <a:lnTo>
                    <a:pt x="9143" y="0"/>
                  </a:lnTo>
                  <a:lnTo>
                    <a:pt x="0" y="0"/>
                  </a:lnTo>
                  <a:lnTo>
                    <a:pt x="0" y="952500"/>
                  </a:lnTo>
                  <a:lnTo>
                    <a:pt x="9143" y="9525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6" name="object 46"/>
          <p:cNvSpPr/>
          <p:nvPr/>
        </p:nvSpPr>
        <p:spPr>
          <a:xfrm>
            <a:off x="8295893" y="1776983"/>
            <a:ext cx="1190625" cy="28575"/>
          </a:xfrm>
          <a:custGeom>
            <a:avLst/>
            <a:gdLst/>
            <a:ahLst/>
            <a:cxnLst/>
            <a:rect l="l" t="t" r="r" b="b"/>
            <a:pathLst>
              <a:path w="1190625" h="28575">
                <a:moveTo>
                  <a:pt x="1190244" y="28193"/>
                </a:moveTo>
                <a:lnTo>
                  <a:pt x="1190244" y="0"/>
                </a:lnTo>
                <a:lnTo>
                  <a:pt x="0" y="0"/>
                </a:lnTo>
                <a:lnTo>
                  <a:pt x="0" y="28193"/>
                </a:lnTo>
                <a:lnTo>
                  <a:pt x="1190244" y="28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7" name="object 47"/>
          <p:cNvGrpSpPr/>
          <p:nvPr/>
        </p:nvGrpSpPr>
        <p:grpSpPr>
          <a:xfrm>
            <a:off x="8295131" y="4080890"/>
            <a:ext cx="1191260" cy="772795"/>
            <a:chOff x="8295131" y="4080890"/>
            <a:chExt cx="1191260" cy="772795"/>
          </a:xfrm>
        </p:grpSpPr>
        <p:sp>
          <p:nvSpPr>
            <p:cNvPr id="48" name="object 48"/>
            <p:cNvSpPr/>
            <p:nvPr/>
          </p:nvSpPr>
          <p:spPr>
            <a:xfrm>
              <a:off x="8771381" y="4090415"/>
              <a:ext cx="0" cy="762000"/>
            </a:xfrm>
            <a:custGeom>
              <a:avLst/>
              <a:gdLst/>
              <a:ahLst/>
              <a:cxnLst/>
              <a:rect l="l" t="t" r="r" b="b"/>
              <a:pathLst>
                <a:path h="762000">
                  <a:moveTo>
                    <a:pt x="0" y="0"/>
                  </a:moveTo>
                  <a:lnTo>
                    <a:pt x="0" y="76200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8771381" y="4091177"/>
              <a:ext cx="10160" cy="762000"/>
            </a:xfrm>
            <a:custGeom>
              <a:avLst/>
              <a:gdLst/>
              <a:ahLst/>
              <a:cxnLst/>
              <a:rect l="l" t="t" r="r" b="b"/>
              <a:pathLst>
                <a:path w="10159" h="762000">
                  <a:moveTo>
                    <a:pt x="9905" y="762000"/>
                  </a:moveTo>
                  <a:lnTo>
                    <a:pt x="9905" y="0"/>
                  </a:lnTo>
                  <a:lnTo>
                    <a:pt x="0" y="0"/>
                  </a:lnTo>
                  <a:lnTo>
                    <a:pt x="0" y="762000"/>
                  </a:lnTo>
                  <a:lnTo>
                    <a:pt x="9905" y="7620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8295131" y="4081271"/>
              <a:ext cx="1190625" cy="0"/>
            </a:xfrm>
            <a:custGeom>
              <a:avLst/>
              <a:gdLst/>
              <a:ahLst/>
              <a:cxnLst/>
              <a:rect l="l" t="t" r="r" b="b"/>
              <a:pathLst>
                <a:path w="1190625">
                  <a:moveTo>
                    <a:pt x="0" y="0"/>
                  </a:moveTo>
                  <a:lnTo>
                    <a:pt x="1190244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8295893" y="4081271"/>
              <a:ext cx="1190625" cy="10160"/>
            </a:xfrm>
            <a:custGeom>
              <a:avLst/>
              <a:gdLst/>
              <a:ahLst/>
              <a:cxnLst/>
              <a:rect l="l" t="t" r="r" b="b"/>
              <a:pathLst>
                <a:path w="1190625" h="10160">
                  <a:moveTo>
                    <a:pt x="1190244" y="9905"/>
                  </a:moveTo>
                  <a:lnTo>
                    <a:pt x="1190244" y="0"/>
                  </a:lnTo>
                  <a:lnTo>
                    <a:pt x="0" y="0"/>
                  </a:lnTo>
                  <a:lnTo>
                    <a:pt x="0" y="9905"/>
                  </a:lnTo>
                  <a:lnTo>
                    <a:pt x="1190244" y="9905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8295131" y="4652771"/>
              <a:ext cx="1190625" cy="0"/>
            </a:xfrm>
            <a:custGeom>
              <a:avLst/>
              <a:gdLst/>
              <a:ahLst/>
              <a:cxnLst/>
              <a:rect l="l" t="t" r="r" b="b"/>
              <a:pathLst>
                <a:path w="1190625">
                  <a:moveTo>
                    <a:pt x="0" y="0"/>
                  </a:moveTo>
                  <a:lnTo>
                    <a:pt x="1190244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8295893" y="4652771"/>
              <a:ext cx="1190625" cy="10160"/>
            </a:xfrm>
            <a:custGeom>
              <a:avLst/>
              <a:gdLst/>
              <a:ahLst/>
              <a:cxnLst/>
              <a:rect l="l" t="t" r="r" b="b"/>
              <a:pathLst>
                <a:path w="1190625" h="10160">
                  <a:moveTo>
                    <a:pt x="1190244" y="9905"/>
                  </a:moveTo>
                  <a:lnTo>
                    <a:pt x="1190244" y="0"/>
                  </a:lnTo>
                  <a:lnTo>
                    <a:pt x="0" y="0"/>
                  </a:lnTo>
                  <a:lnTo>
                    <a:pt x="0" y="9905"/>
                  </a:lnTo>
                  <a:lnTo>
                    <a:pt x="1190244" y="9905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4" name="object 54"/>
          <p:cNvGrpSpPr/>
          <p:nvPr/>
        </p:nvGrpSpPr>
        <p:grpSpPr>
          <a:xfrm>
            <a:off x="8295131" y="5223128"/>
            <a:ext cx="1191260" cy="963294"/>
            <a:chOff x="8295131" y="5223128"/>
            <a:chExt cx="1191260" cy="963294"/>
          </a:xfrm>
        </p:grpSpPr>
        <p:sp>
          <p:nvSpPr>
            <p:cNvPr id="55" name="object 55"/>
            <p:cNvSpPr/>
            <p:nvPr/>
          </p:nvSpPr>
          <p:spPr>
            <a:xfrm>
              <a:off x="8771381" y="5233415"/>
              <a:ext cx="0" cy="952500"/>
            </a:xfrm>
            <a:custGeom>
              <a:avLst/>
              <a:gdLst/>
              <a:ahLst/>
              <a:cxnLst/>
              <a:rect l="l" t="t" r="r" b="b"/>
              <a:pathLst>
                <a:path h="952500">
                  <a:moveTo>
                    <a:pt x="0" y="0"/>
                  </a:moveTo>
                  <a:lnTo>
                    <a:pt x="0" y="95250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8771381" y="5233415"/>
              <a:ext cx="10160" cy="952500"/>
            </a:xfrm>
            <a:custGeom>
              <a:avLst/>
              <a:gdLst/>
              <a:ahLst/>
              <a:cxnLst/>
              <a:rect l="l" t="t" r="r" b="b"/>
              <a:pathLst>
                <a:path w="10159" h="952500">
                  <a:moveTo>
                    <a:pt x="9905" y="952500"/>
                  </a:moveTo>
                  <a:lnTo>
                    <a:pt x="9905" y="0"/>
                  </a:lnTo>
                  <a:lnTo>
                    <a:pt x="0" y="0"/>
                  </a:lnTo>
                  <a:lnTo>
                    <a:pt x="0" y="952500"/>
                  </a:lnTo>
                  <a:lnTo>
                    <a:pt x="9905" y="9525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8295131" y="5223509"/>
              <a:ext cx="1190625" cy="0"/>
            </a:xfrm>
            <a:custGeom>
              <a:avLst/>
              <a:gdLst/>
              <a:ahLst/>
              <a:cxnLst/>
              <a:rect l="l" t="t" r="r" b="b"/>
              <a:pathLst>
                <a:path w="1190625">
                  <a:moveTo>
                    <a:pt x="0" y="0"/>
                  </a:moveTo>
                  <a:lnTo>
                    <a:pt x="1190244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8295893" y="5224271"/>
              <a:ext cx="1190625" cy="9525"/>
            </a:xfrm>
            <a:custGeom>
              <a:avLst/>
              <a:gdLst/>
              <a:ahLst/>
              <a:cxnLst/>
              <a:rect l="l" t="t" r="r" b="b"/>
              <a:pathLst>
                <a:path w="1190625" h="9525">
                  <a:moveTo>
                    <a:pt x="1190244" y="9143"/>
                  </a:moveTo>
                  <a:lnTo>
                    <a:pt x="1190244" y="0"/>
                  </a:lnTo>
                  <a:lnTo>
                    <a:pt x="0" y="0"/>
                  </a:lnTo>
                  <a:lnTo>
                    <a:pt x="0" y="9143"/>
                  </a:lnTo>
                  <a:lnTo>
                    <a:pt x="1190244" y="9143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8295131" y="5985509"/>
              <a:ext cx="1190625" cy="0"/>
            </a:xfrm>
            <a:custGeom>
              <a:avLst/>
              <a:gdLst/>
              <a:ahLst/>
              <a:cxnLst/>
              <a:rect l="l" t="t" r="r" b="b"/>
              <a:pathLst>
                <a:path w="1190625">
                  <a:moveTo>
                    <a:pt x="0" y="0"/>
                  </a:moveTo>
                  <a:lnTo>
                    <a:pt x="1190244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8295893" y="5986271"/>
              <a:ext cx="1190625" cy="9525"/>
            </a:xfrm>
            <a:custGeom>
              <a:avLst/>
              <a:gdLst/>
              <a:ahLst/>
              <a:cxnLst/>
              <a:rect l="l" t="t" r="r" b="b"/>
              <a:pathLst>
                <a:path w="1190625" h="9525">
                  <a:moveTo>
                    <a:pt x="1190244" y="9143"/>
                  </a:moveTo>
                  <a:lnTo>
                    <a:pt x="1190244" y="0"/>
                  </a:lnTo>
                  <a:lnTo>
                    <a:pt x="0" y="0"/>
                  </a:lnTo>
                  <a:lnTo>
                    <a:pt x="0" y="9143"/>
                  </a:lnTo>
                  <a:lnTo>
                    <a:pt x="1190244" y="9143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61" name="object 61"/>
          <p:cNvGraphicFramePr>
            <a:graphicFrameLocks noGrp="1"/>
          </p:cNvGraphicFramePr>
          <p:nvPr/>
        </p:nvGraphicFramePr>
        <p:xfrm>
          <a:off x="8290750" y="2175891"/>
          <a:ext cx="1205865" cy="15398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800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99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85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15875" algn="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785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20320" algn="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100" spc="-30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275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3810" marB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20320" algn="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100" spc="-30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150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3810" marB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15875" algn="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100" spc="-10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60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3810" marB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20320" algn="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100" spc="-30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300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3810" marB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4">
                <a:tc>
                  <a:txBody>
                    <a:bodyPr/>
                    <a:lstStyle/>
                    <a:p>
                      <a:pPr marR="14604" algn="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100" spc="-30" dirty="0">
                          <a:latin typeface="Times New Roman"/>
                          <a:cs typeface="Times New Roman"/>
                        </a:rPr>
                        <a:t>275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3810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2464">
                <a:tc>
                  <a:txBody>
                    <a:bodyPr/>
                    <a:lstStyle/>
                    <a:p>
                      <a:pPr marR="15240" algn="r">
                        <a:lnSpc>
                          <a:spcPts val="1305"/>
                        </a:lnSpc>
                        <a:spcBef>
                          <a:spcPts val="30"/>
                        </a:spcBef>
                      </a:pPr>
                      <a:r>
                        <a:rPr sz="1100" spc="-30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275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3810" marB="0"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5643">
                <a:tc>
                  <a:txBody>
                    <a:bodyPr/>
                    <a:lstStyle/>
                    <a:p>
                      <a:pPr marR="10795" algn="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510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1143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05" name="object 10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8</a:t>
            </a:fld>
            <a:endParaRPr dirty="0"/>
          </a:p>
        </p:txBody>
      </p:sp>
      <p:sp>
        <p:nvSpPr>
          <p:cNvPr id="62" name="object 62"/>
          <p:cNvSpPr txBox="1"/>
          <p:nvPr/>
        </p:nvSpPr>
        <p:spPr>
          <a:xfrm>
            <a:off x="3454401" y="3891477"/>
            <a:ext cx="309880" cy="1968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spc="20" dirty="0">
                <a:latin typeface="Times New Roman"/>
                <a:cs typeface="Times New Roman"/>
              </a:rPr>
              <a:t>Us</a:t>
            </a:r>
            <a:r>
              <a:rPr sz="1100" spc="35" dirty="0">
                <a:latin typeface="Times New Roman"/>
                <a:cs typeface="Times New Roman"/>
              </a:rPr>
              <a:t>e</a:t>
            </a:r>
            <a:r>
              <a:rPr sz="1100" spc="5" dirty="0">
                <a:latin typeface="Times New Roman"/>
                <a:cs typeface="Times New Roman"/>
              </a:rPr>
              <a:t>s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3997207" y="3891477"/>
            <a:ext cx="614680" cy="1968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spc="10" dirty="0">
                <a:latin typeface="Times New Roman"/>
                <a:cs typeface="Times New Roman"/>
              </a:rPr>
              <a:t>R</a:t>
            </a:r>
            <a:r>
              <a:rPr sz="1100" spc="35" dirty="0">
                <a:latin typeface="Times New Roman"/>
                <a:cs typeface="Times New Roman"/>
              </a:rPr>
              <a:t>e</a:t>
            </a:r>
            <a:r>
              <a:rPr sz="1100" spc="15" dirty="0">
                <a:latin typeface="Times New Roman"/>
                <a:cs typeface="Times New Roman"/>
              </a:rPr>
              <a:t>s</a:t>
            </a:r>
            <a:r>
              <a:rPr sz="1100" spc="-35" dirty="0">
                <a:latin typeface="Times New Roman"/>
                <a:cs typeface="Times New Roman"/>
              </a:rPr>
              <a:t>o</a:t>
            </a:r>
            <a:r>
              <a:rPr sz="1100" spc="-25" dirty="0">
                <a:latin typeface="Times New Roman"/>
                <a:cs typeface="Times New Roman"/>
              </a:rPr>
              <a:t>u</a:t>
            </a:r>
            <a:r>
              <a:rPr sz="1100" dirty="0">
                <a:latin typeface="Times New Roman"/>
                <a:cs typeface="Times New Roman"/>
              </a:rPr>
              <a:t>r</a:t>
            </a:r>
            <a:r>
              <a:rPr sz="1100" spc="35" dirty="0">
                <a:latin typeface="Times New Roman"/>
                <a:cs typeface="Times New Roman"/>
              </a:rPr>
              <a:t>c</a:t>
            </a:r>
            <a:r>
              <a:rPr sz="1100" spc="30" dirty="0">
                <a:latin typeface="Times New Roman"/>
                <a:cs typeface="Times New Roman"/>
              </a:rPr>
              <a:t>e</a:t>
            </a:r>
            <a:r>
              <a:rPr sz="1100" spc="5" dirty="0">
                <a:latin typeface="Times New Roman"/>
                <a:cs typeface="Times New Roman"/>
              </a:rPr>
              <a:t>s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5073161" y="3891477"/>
            <a:ext cx="309880" cy="1968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spc="30" dirty="0">
                <a:latin typeface="Times New Roman"/>
                <a:cs typeface="Times New Roman"/>
              </a:rPr>
              <a:t>U</a:t>
            </a:r>
            <a:r>
              <a:rPr sz="1100" spc="15" dirty="0">
                <a:latin typeface="Times New Roman"/>
                <a:cs typeface="Times New Roman"/>
              </a:rPr>
              <a:t>s</a:t>
            </a:r>
            <a:r>
              <a:rPr sz="1100" spc="30" dirty="0">
                <a:latin typeface="Times New Roman"/>
                <a:cs typeface="Times New Roman"/>
              </a:rPr>
              <a:t>e</a:t>
            </a:r>
            <a:r>
              <a:rPr sz="1100" spc="5" dirty="0">
                <a:latin typeface="Times New Roman"/>
                <a:cs typeface="Times New Roman"/>
              </a:rPr>
              <a:t>s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5616383" y="3891477"/>
            <a:ext cx="614680" cy="1968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spc="10" dirty="0">
                <a:latin typeface="Times New Roman"/>
                <a:cs typeface="Times New Roman"/>
              </a:rPr>
              <a:t>R</a:t>
            </a:r>
            <a:r>
              <a:rPr sz="1100" spc="30" dirty="0">
                <a:latin typeface="Times New Roman"/>
                <a:cs typeface="Times New Roman"/>
              </a:rPr>
              <a:t>e</a:t>
            </a:r>
            <a:r>
              <a:rPr sz="1100" spc="15" dirty="0">
                <a:latin typeface="Times New Roman"/>
                <a:cs typeface="Times New Roman"/>
              </a:rPr>
              <a:t>s</a:t>
            </a:r>
            <a:r>
              <a:rPr sz="1100" spc="-25" dirty="0">
                <a:latin typeface="Times New Roman"/>
                <a:cs typeface="Times New Roman"/>
              </a:rPr>
              <a:t>o</a:t>
            </a:r>
            <a:r>
              <a:rPr sz="1100" spc="-35" dirty="0">
                <a:latin typeface="Times New Roman"/>
                <a:cs typeface="Times New Roman"/>
              </a:rPr>
              <a:t>u</a:t>
            </a:r>
            <a:r>
              <a:rPr sz="1100" spc="5" dirty="0">
                <a:latin typeface="Times New Roman"/>
                <a:cs typeface="Times New Roman"/>
              </a:rPr>
              <a:t>r</a:t>
            </a:r>
            <a:r>
              <a:rPr sz="1100" spc="30" dirty="0">
                <a:latin typeface="Times New Roman"/>
                <a:cs typeface="Times New Roman"/>
              </a:rPr>
              <a:t>c</a:t>
            </a:r>
            <a:r>
              <a:rPr sz="1100" spc="35" dirty="0">
                <a:latin typeface="Times New Roman"/>
                <a:cs typeface="Times New Roman"/>
              </a:rPr>
              <a:t>e</a:t>
            </a:r>
            <a:r>
              <a:rPr sz="1100" spc="5" dirty="0">
                <a:latin typeface="Times New Roman"/>
                <a:cs typeface="Times New Roman"/>
              </a:rPr>
              <a:t>s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6692346" y="3891477"/>
            <a:ext cx="309245" cy="1968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spc="20" dirty="0">
                <a:latin typeface="Times New Roman"/>
                <a:cs typeface="Times New Roman"/>
              </a:rPr>
              <a:t>Us</a:t>
            </a:r>
            <a:r>
              <a:rPr sz="1100" spc="30" dirty="0">
                <a:latin typeface="Times New Roman"/>
                <a:cs typeface="Times New Roman"/>
              </a:rPr>
              <a:t>e</a:t>
            </a:r>
            <a:r>
              <a:rPr sz="1100" spc="5" dirty="0">
                <a:latin typeface="Times New Roman"/>
                <a:cs typeface="Times New Roman"/>
              </a:rPr>
              <a:t>s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7235152" y="3891477"/>
            <a:ext cx="614680" cy="1968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spc="10" dirty="0">
                <a:latin typeface="Times New Roman"/>
                <a:cs typeface="Times New Roman"/>
              </a:rPr>
              <a:t>R</a:t>
            </a:r>
            <a:r>
              <a:rPr sz="1100" spc="30" dirty="0">
                <a:latin typeface="Times New Roman"/>
                <a:cs typeface="Times New Roman"/>
              </a:rPr>
              <a:t>e</a:t>
            </a:r>
            <a:r>
              <a:rPr sz="1100" spc="15" dirty="0">
                <a:latin typeface="Times New Roman"/>
                <a:cs typeface="Times New Roman"/>
              </a:rPr>
              <a:t>s</a:t>
            </a:r>
            <a:r>
              <a:rPr sz="1100" spc="-25" dirty="0">
                <a:latin typeface="Times New Roman"/>
                <a:cs typeface="Times New Roman"/>
              </a:rPr>
              <a:t>o</a:t>
            </a:r>
            <a:r>
              <a:rPr sz="1100" spc="-35" dirty="0">
                <a:latin typeface="Times New Roman"/>
                <a:cs typeface="Times New Roman"/>
              </a:rPr>
              <a:t>u</a:t>
            </a:r>
            <a:r>
              <a:rPr sz="1100" spc="5" dirty="0">
                <a:latin typeface="Times New Roman"/>
                <a:cs typeface="Times New Roman"/>
              </a:rPr>
              <a:t>r</a:t>
            </a:r>
            <a:r>
              <a:rPr sz="1100" spc="30" dirty="0">
                <a:latin typeface="Times New Roman"/>
                <a:cs typeface="Times New Roman"/>
              </a:rPr>
              <a:t>c</a:t>
            </a:r>
            <a:r>
              <a:rPr sz="1100" spc="35" dirty="0">
                <a:latin typeface="Times New Roman"/>
                <a:cs typeface="Times New Roman"/>
              </a:rPr>
              <a:t>e</a:t>
            </a:r>
            <a:r>
              <a:rPr sz="1100" spc="5" dirty="0">
                <a:latin typeface="Times New Roman"/>
                <a:cs typeface="Times New Roman"/>
              </a:rPr>
              <a:t>s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8311105" y="3891477"/>
            <a:ext cx="309880" cy="1968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spc="30" dirty="0">
                <a:latin typeface="Times New Roman"/>
                <a:cs typeface="Times New Roman"/>
              </a:rPr>
              <a:t>U</a:t>
            </a:r>
            <a:r>
              <a:rPr sz="1100" spc="15" dirty="0">
                <a:latin typeface="Times New Roman"/>
                <a:cs typeface="Times New Roman"/>
              </a:rPr>
              <a:t>s</a:t>
            </a:r>
            <a:r>
              <a:rPr sz="1100" spc="30" dirty="0">
                <a:latin typeface="Times New Roman"/>
                <a:cs typeface="Times New Roman"/>
              </a:rPr>
              <a:t>e</a:t>
            </a:r>
            <a:r>
              <a:rPr sz="1100" spc="5" dirty="0">
                <a:latin typeface="Times New Roman"/>
                <a:cs typeface="Times New Roman"/>
              </a:rPr>
              <a:t>s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8853571" y="3891477"/>
            <a:ext cx="614680" cy="1968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spc="10" dirty="0">
                <a:latin typeface="Times New Roman"/>
                <a:cs typeface="Times New Roman"/>
              </a:rPr>
              <a:t>R</a:t>
            </a:r>
            <a:r>
              <a:rPr sz="1100" spc="35" dirty="0">
                <a:latin typeface="Times New Roman"/>
                <a:cs typeface="Times New Roman"/>
              </a:rPr>
              <a:t>e</a:t>
            </a:r>
            <a:r>
              <a:rPr sz="1100" spc="15" dirty="0">
                <a:latin typeface="Times New Roman"/>
                <a:cs typeface="Times New Roman"/>
              </a:rPr>
              <a:t>s</a:t>
            </a:r>
            <a:r>
              <a:rPr sz="1100" spc="-35" dirty="0">
                <a:latin typeface="Times New Roman"/>
                <a:cs typeface="Times New Roman"/>
              </a:rPr>
              <a:t>o</a:t>
            </a:r>
            <a:r>
              <a:rPr sz="1100" spc="-25" dirty="0">
                <a:latin typeface="Times New Roman"/>
                <a:cs typeface="Times New Roman"/>
              </a:rPr>
              <a:t>u</a:t>
            </a:r>
            <a:r>
              <a:rPr sz="1100" dirty="0">
                <a:latin typeface="Times New Roman"/>
                <a:cs typeface="Times New Roman"/>
              </a:rPr>
              <a:t>r</a:t>
            </a:r>
            <a:r>
              <a:rPr sz="1100" spc="35" dirty="0">
                <a:latin typeface="Times New Roman"/>
                <a:cs typeface="Times New Roman"/>
              </a:rPr>
              <a:t>c</a:t>
            </a:r>
            <a:r>
              <a:rPr sz="1100" spc="30" dirty="0">
                <a:latin typeface="Times New Roman"/>
                <a:cs typeface="Times New Roman"/>
              </a:rPr>
              <a:t>e</a:t>
            </a:r>
            <a:r>
              <a:rPr sz="1100" spc="5" dirty="0">
                <a:latin typeface="Times New Roman"/>
                <a:cs typeface="Times New Roman"/>
              </a:rPr>
              <a:t>s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6006474" y="4081983"/>
            <a:ext cx="230504" cy="1968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spc="-25" dirty="0">
                <a:latin typeface="Times New Roman"/>
                <a:cs typeface="Times New Roman"/>
              </a:rPr>
              <a:t>2</a:t>
            </a:r>
            <a:r>
              <a:rPr sz="1100" spc="-35" dirty="0">
                <a:latin typeface="Times New Roman"/>
                <a:cs typeface="Times New Roman"/>
              </a:rPr>
              <a:t>6</a:t>
            </a:r>
            <a:r>
              <a:rPr sz="1100" spc="10" dirty="0">
                <a:latin typeface="Times New Roman"/>
                <a:cs typeface="Times New Roman"/>
              </a:rPr>
              <a:t>0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7692790" y="4081983"/>
            <a:ext cx="163195" cy="1968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spc="-35" dirty="0">
                <a:latin typeface="Times New Roman"/>
                <a:cs typeface="Times New Roman"/>
              </a:rPr>
              <a:t>2</a:t>
            </a:r>
            <a:r>
              <a:rPr sz="1100" spc="10" dirty="0">
                <a:latin typeface="Times New Roman"/>
                <a:cs typeface="Times New Roman"/>
              </a:rPr>
              <a:t>5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9244976" y="4081983"/>
            <a:ext cx="230504" cy="1968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spc="-35" dirty="0">
                <a:latin typeface="Times New Roman"/>
                <a:cs typeface="Times New Roman"/>
              </a:rPr>
              <a:t>5</a:t>
            </a:r>
            <a:r>
              <a:rPr sz="1100" spc="-25" dirty="0">
                <a:latin typeface="Times New Roman"/>
                <a:cs typeface="Times New Roman"/>
              </a:rPr>
              <a:t>1</a:t>
            </a:r>
            <a:r>
              <a:rPr sz="1100" spc="10" dirty="0">
                <a:latin typeface="Times New Roman"/>
                <a:cs typeface="Times New Roman"/>
              </a:rPr>
              <a:t>0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5435031" y="4272488"/>
            <a:ext cx="97155" cy="1968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spc="10" dirty="0">
                <a:latin typeface="Times New Roman"/>
                <a:cs typeface="Times New Roman"/>
              </a:rPr>
              <a:t>0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7054275" y="4272488"/>
            <a:ext cx="97155" cy="1968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spc="10" dirty="0">
                <a:latin typeface="Times New Roman"/>
                <a:cs typeface="Times New Roman"/>
              </a:rPr>
              <a:t>0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8539994" y="4253390"/>
            <a:ext cx="230504" cy="407034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sz="1100" spc="-35" dirty="0">
                <a:latin typeface="Times New Roman"/>
                <a:cs typeface="Times New Roman"/>
              </a:rPr>
              <a:t>3</a:t>
            </a:r>
            <a:r>
              <a:rPr sz="1100" spc="-25" dirty="0">
                <a:latin typeface="Times New Roman"/>
                <a:cs typeface="Times New Roman"/>
              </a:rPr>
              <a:t>0</a:t>
            </a:r>
            <a:r>
              <a:rPr sz="1100" spc="10" dirty="0">
                <a:latin typeface="Times New Roman"/>
                <a:cs typeface="Times New Roman"/>
              </a:rPr>
              <a:t>0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sz="1100" spc="-35" dirty="0">
                <a:solidFill>
                  <a:srgbClr val="7F7F7F"/>
                </a:solidFill>
                <a:latin typeface="Times New Roman"/>
                <a:cs typeface="Times New Roman"/>
              </a:rPr>
              <a:t>3</a:t>
            </a:r>
            <a:r>
              <a:rPr sz="1100" spc="-25" dirty="0">
                <a:solidFill>
                  <a:srgbClr val="7F7F7F"/>
                </a:solidFill>
                <a:latin typeface="Times New Roman"/>
                <a:cs typeface="Times New Roman"/>
              </a:rPr>
              <a:t>0</a:t>
            </a:r>
            <a:r>
              <a:rPr sz="1100" spc="10" dirty="0">
                <a:solidFill>
                  <a:srgbClr val="7F7F7F"/>
                </a:solidFill>
                <a:latin typeface="Times New Roman"/>
                <a:cs typeface="Times New Roman"/>
              </a:rPr>
              <a:t>0</a:t>
            </a:r>
            <a:endParaRPr sz="1100">
              <a:latin typeface="Times New Roman"/>
              <a:cs typeface="Times New Roman"/>
            </a:endParaRPr>
          </a:p>
        </p:txBody>
      </p:sp>
      <p:graphicFrame>
        <p:nvGraphicFramePr>
          <p:cNvPr id="76" name="object 76"/>
          <p:cNvGraphicFramePr>
            <a:graphicFrameLocks noGrp="1"/>
          </p:cNvGraphicFramePr>
          <p:nvPr/>
        </p:nvGraphicFramePr>
        <p:xfrm>
          <a:off x="1437513" y="4080890"/>
          <a:ext cx="3190875" cy="7778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958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13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92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6237">
                <a:tc>
                  <a:txBody>
                    <a:bodyPr/>
                    <a:lstStyle/>
                    <a:p>
                      <a:pPr marL="24130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Disposable</a:t>
                      </a:r>
                      <a:r>
                        <a:rPr sz="110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income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4130">
                        <a:lnSpc>
                          <a:spcPts val="1270"/>
                        </a:lnSpc>
                        <a:spcBef>
                          <a:spcPts val="180"/>
                        </a:spcBef>
                      </a:pPr>
                      <a:r>
                        <a:rPr sz="1100" spc="-30" dirty="0"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sz="1100" spc="-95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100" spc="2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sz="11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20" dirty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100" spc="10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sz="1100" spc="-55" dirty="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100" spc="-95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25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1100" spc="2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1100" spc="-85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re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257175">
                        <a:lnSpc>
                          <a:spcPts val="1270"/>
                        </a:lnSpc>
                      </a:pPr>
                      <a:r>
                        <a:rPr sz="1100" spc="-30" dirty="0">
                          <a:latin typeface="Times New Roman"/>
                          <a:cs typeface="Times New Roman"/>
                        </a:rPr>
                        <a:t>300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rowSpan="2">
                  <a:txBody>
                    <a:bodyPr/>
                    <a:lstStyle/>
                    <a:p>
                      <a:pPr marR="15240" algn="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225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5262">
                <a:tc gridSpan="2">
                  <a:txBody>
                    <a:bodyPr/>
                    <a:lstStyle/>
                    <a:p>
                      <a:pPr marL="109220">
                        <a:lnSpc>
                          <a:spcPts val="1305"/>
                        </a:lnSpc>
                        <a:spcBef>
                          <a:spcPts val="130"/>
                        </a:spcBef>
                        <a:tabLst>
                          <a:tab pos="2252980" algn="l"/>
                        </a:tabLst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Advertised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product	</a:t>
                      </a:r>
                      <a:r>
                        <a:rPr sz="1100" spc="-15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300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165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F4B08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143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5643">
                <a:tc gridSpan="2">
                  <a:txBody>
                    <a:bodyPr/>
                    <a:lstStyle/>
                    <a:p>
                      <a:pPr marL="24130">
                        <a:lnSpc>
                          <a:spcPct val="100000"/>
                        </a:lnSpc>
                        <a:spcBef>
                          <a:spcPts val="90"/>
                        </a:spcBef>
                        <a:tabLst>
                          <a:tab pos="2271395" algn="l"/>
                        </a:tabLst>
                      </a:pP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Saving	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-75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7" name="object 77"/>
          <p:cNvSpPr txBox="1"/>
          <p:nvPr/>
        </p:nvSpPr>
        <p:spPr>
          <a:xfrm>
            <a:off x="5301482" y="4653497"/>
            <a:ext cx="230504" cy="1968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spc="-25" dirty="0">
                <a:latin typeface="Times New Roman"/>
                <a:cs typeface="Times New Roman"/>
              </a:rPr>
              <a:t>2</a:t>
            </a:r>
            <a:r>
              <a:rPr sz="1100" spc="-35" dirty="0">
                <a:latin typeface="Times New Roman"/>
                <a:cs typeface="Times New Roman"/>
              </a:rPr>
              <a:t>6</a:t>
            </a:r>
            <a:r>
              <a:rPr sz="1100" spc="10" dirty="0">
                <a:latin typeface="Times New Roman"/>
                <a:cs typeface="Times New Roman"/>
              </a:rPr>
              <a:t>0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6987799" y="4653497"/>
            <a:ext cx="163195" cy="1968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spc="-35" dirty="0">
                <a:latin typeface="Times New Roman"/>
                <a:cs typeface="Times New Roman"/>
              </a:rPr>
              <a:t>2</a:t>
            </a:r>
            <a:r>
              <a:rPr sz="1100" spc="10" dirty="0">
                <a:latin typeface="Times New Roman"/>
                <a:cs typeface="Times New Roman"/>
              </a:rPr>
              <a:t>5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8539984" y="4653497"/>
            <a:ext cx="230504" cy="1968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spc="-35" dirty="0">
                <a:latin typeface="Times New Roman"/>
                <a:cs typeface="Times New Roman"/>
              </a:rPr>
              <a:t>2</a:t>
            </a:r>
            <a:r>
              <a:rPr sz="1100" spc="-25" dirty="0">
                <a:latin typeface="Times New Roman"/>
                <a:cs typeface="Times New Roman"/>
              </a:rPr>
              <a:t>1</a:t>
            </a:r>
            <a:r>
              <a:rPr sz="1100" spc="10" dirty="0">
                <a:latin typeface="Times New Roman"/>
                <a:cs typeface="Times New Roman"/>
              </a:rPr>
              <a:t>0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3454401" y="5033736"/>
            <a:ext cx="405130" cy="1968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spc="20" dirty="0">
                <a:latin typeface="Times New Roman"/>
                <a:cs typeface="Times New Roman"/>
              </a:rPr>
              <a:t>Ass</a:t>
            </a:r>
            <a:r>
              <a:rPr sz="1100" spc="35" dirty="0">
                <a:latin typeface="Times New Roman"/>
                <a:cs typeface="Times New Roman"/>
              </a:rPr>
              <a:t>e</a:t>
            </a:r>
            <a:r>
              <a:rPr sz="1100" spc="-10" dirty="0">
                <a:latin typeface="Times New Roman"/>
                <a:cs typeface="Times New Roman"/>
              </a:rPr>
              <a:t>t</a:t>
            </a:r>
            <a:r>
              <a:rPr sz="1100" spc="5" dirty="0">
                <a:latin typeface="Times New Roman"/>
                <a:cs typeface="Times New Roman"/>
              </a:rPr>
              <a:t>s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4064164" y="5033736"/>
            <a:ext cx="548005" cy="1968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dirty="0">
                <a:latin typeface="Times New Roman"/>
                <a:cs typeface="Times New Roman"/>
              </a:rPr>
              <a:t>L</a:t>
            </a:r>
            <a:r>
              <a:rPr sz="1100" spc="-80" dirty="0">
                <a:latin typeface="Times New Roman"/>
                <a:cs typeface="Times New Roman"/>
              </a:rPr>
              <a:t>i</a:t>
            </a:r>
            <a:r>
              <a:rPr sz="1100" spc="30" dirty="0">
                <a:latin typeface="Times New Roman"/>
                <a:cs typeface="Times New Roman"/>
              </a:rPr>
              <a:t>a</a:t>
            </a:r>
            <a:r>
              <a:rPr sz="1100" spc="-25" dirty="0">
                <a:latin typeface="Times New Roman"/>
                <a:cs typeface="Times New Roman"/>
              </a:rPr>
              <a:t>b</a:t>
            </a:r>
            <a:r>
              <a:rPr sz="1100" spc="-90" dirty="0">
                <a:latin typeface="Times New Roman"/>
                <a:cs typeface="Times New Roman"/>
              </a:rPr>
              <a:t>i</a:t>
            </a:r>
            <a:r>
              <a:rPr sz="1100" spc="-80" dirty="0">
                <a:latin typeface="Times New Roman"/>
                <a:cs typeface="Times New Roman"/>
              </a:rPr>
              <a:t>l</a:t>
            </a:r>
            <a:r>
              <a:rPr sz="1100" spc="-90" dirty="0">
                <a:latin typeface="Times New Roman"/>
                <a:cs typeface="Times New Roman"/>
              </a:rPr>
              <a:t>i</a:t>
            </a:r>
            <a:r>
              <a:rPr sz="1100" spc="-10" dirty="0">
                <a:latin typeface="Times New Roman"/>
                <a:cs typeface="Times New Roman"/>
              </a:rPr>
              <a:t>t</a:t>
            </a:r>
            <a:r>
              <a:rPr sz="1100" spc="-80" dirty="0">
                <a:latin typeface="Times New Roman"/>
                <a:cs typeface="Times New Roman"/>
              </a:rPr>
              <a:t>i</a:t>
            </a:r>
            <a:r>
              <a:rPr sz="1100" spc="30" dirty="0">
                <a:latin typeface="Times New Roman"/>
                <a:cs typeface="Times New Roman"/>
              </a:rPr>
              <a:t>e</a:t>
            </a:r>
            <a:r>
              <a:rPr sz="1100" spc="5" dirty="0">
                <a:latin typeface="Times New Roman"/>
                <a:cs typeface="Times New Roman"/>
              </a:rPr>
              <a:t>s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5073268" y="5033736"/>
            <a:ext cx="405130" cy="1968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spc="30" dirty="0">
                <a:latin typeface="Times New Roman"/>
                <a:cs typeface="Times New Roman"/>
              </a:rPr>
              <a:t>A</a:t>
            </a:r>
            <a:r>
              <a:rPr sz="1100" spc="15" dirty="0">
                <a:latin typeface="Times New Roman"/>
                <a:cs typeface="Times New Roman"/>
              </a:rPr>
              <a:t>ss</a:t>
            </a:r>
            <a:r>
              <a:rPr sz="1100" spc="30" dirty="0">
                <a:latin typeface="Times New Roman"/>
                <a:cs typeface="Times New Roman"/>
              </a:rPr>
              <a:t>e</a:t>
            </a:r>
            <a:r>
              <a:rPr sz="1100" spc="-10" dirty="0">
                <a:latin typeface="Times New Roman"/>
                <a:cs typeface="Times New Roman"/>
              </a:rPr>
              <a:t>t</a:t>
            </a:r>
            <a:r>
              <a:rPr sz="1100" spc="5" dirty="0">
                <a:latin typeface="Times New Roman"/>
                <a:cs typeface="Times New Roman"/>
              </a:rPr>
              <a:t>s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5682735" y="5033736"/>
            <a:ext cx="548640" cy="1968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spc="-35" dirty="0">
                <a:latin typeface="Times New Roman"/>
                <a:cs typeface="Times New Roman"/>
              </a:rPr>
              <a:t>Liabilities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6692582" y="5033736"/>
            <a:ext cx="405130" cy="1968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spc="30" dirty="0">
                <a:latin typeface="Times New Roman"/>
                <a:cs typeface="Times New Roman"/>
              </a:rPr>
              <a:t>A</a:t>
            </a:r>
            <a:r>
              <a:rPr sz="1100" spc="15" dirty="0">
                <a:latin typeface="Times New Roman"/>
                <a:cs typeface="Times New Roman"/>
              </a:rPr>
              <a:t>ss</a:t>
            </a:r>
            <a:r>
              <a:rPr sz="1100" spc="30" dirty="0">
                <a:latin typeface="Times New Roman"/>
                <a:cs typeface="Times New Roman"/>
              </a:rPr>
              <a:t>e</a:t>
            </a:r>
            <a:r>
              <a:rPr sz="1100" spc="-10" dirty="0">
                <a:latin typeface="Times New Roman"/>
                <a:cs typeface="Times New Roman"/>
              </a:rPr>
              <a:t>t</a:t>
            </a:r>
            <a:r>
              <a:rPr sz="1100" spc="5" dirty="0">
                <a:latin typeface="Times New Roman"/>
                <a:cs typeface="Times New Roman"/>
              </a:rPr>
              <a:t>s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7302048" y="5033736"/>
            <a:ext cx="548640" cy="1968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spc="-35" dirty="0">
                <a:latin typeface="Times New Roman"/>
                <a:cs typeface="Times New Roman"/>
              </a:rPr>
              <a:t>Liabilities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8311881" y="5033736"/>
            <a:ext cx="405130" cy="1968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spc="30" dirty="0">
                <a:latin typeface="Times New Roman"/>
                <a:cs typeface="Times New Roman"/>
              </a:rPr>
              <a:t>A</a:t>
            </a:r>
            <a:r>
              <a:rPr sz="1100" spc="15" dirty="0">
                <a:latin typeface="Times New Roman"/>
                <a:cs typeface="Times New Roman"/>
              </a:rPr>
              <a:t>ss</a:t>
            </a:r>
            <a:r>
              <a:rPr sz="1100" spc="30" dirty="0">
                <a:latin typeface="Times New Roman"/>
                <a:cs typeface="Times New Roman"/>
              </a:rPr>
              <a:t>e</a:t>
            </a:r>
            <a:r>
              <a:rPr sz="1100" spc="-10" dirty="0">
                <a:latin typeface="Times New Roman"/>
                <a:cs typeface="Times New Roman"/>
              </a:rPr>
              <a:t>t</a:t>
            </a:r>
            <a:r>
              <a:rPr sz="1100" spc="5" dirty="0">
                <a:latin typeface="Times New Roman"/>
                <a:cs typeface="Times New Roman"/>
              </a:rPr>
              <a:t>s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8921348" y="5033736"/>
            <a:ext cx="548005" cy="1968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dirty="0">
                <a:latin typeface="Times New Roman"/>
                <a:cs typeface="Times New Roman"/>
              </a:rPr>
              <a:t>L</a:t>
            </a:r>
            <a:r>
              <a:rPr sz="1100" spc="-80" dirty="0">
                <a:latin typeface="Times New Roman"/>
                <a:cs typeface="Times New Roman"/>
              </a:rPr>
              <a:t>i</a:t>
            </a:r>
            <a:r>
              <a:rPr sz="1100" spc="30" dirty="0">
                <a:latin typeface="Times New Roman"/>
                <a:cs typeface="Times New Roman"/>
              </a:rPr>
              <a:t>a</a:t>
            </a:r>
            <a:r>
              <a:rPr sz="1100" spc="-25" dirty="0">
                <a:latin typeface="Times New Roman"/>
                <a:cs typeface="Times New Roman"/>
              </a:rPr>
              <a:t>b</a:t>
            </a:r>
            <a:r>
              <a:rPr sz="1100" spc="-90" dirty="0">
                <a:latin typeface="Times New Roman"/>
                <a:cs typeface="Times New Roman"/>
              </a:rPr>
              <a:t>i</a:t>
            </a:r>
            <a:r>
              <a:rPr sz="1100" spc="-80" dirty="0">
                <a:latin typeface="Times New Roman"/>
                <a:cs typeface="Times New Roman"/>
              </a:rPr>
              <a:t>l</a:t>
            </a:r>
            <a:r>
              <a:rPr sz="1100" spc="-90" dirty="0">
                <a:latin typeface="Times New Roman"/>
                <a:cs typeface="Times New Roman"/>
              </a:rPr>
              <a:t>i</a:t>
            </a:r>
            <a:r>
              <a:rPr sz="1100" spc="-10" dirty="0">
                <a:latin typeface="Times New Roman"/>
                <a:cs typeface="Times New Roman"/>
              </a:rPr>
              <a:t>t</a:t>
            </a:r>
            <a:r>
              <a:rPr sz="1100" spc="-80" dirty="0">
                <a:latin typeface="Times New Roman"/>
                <a:cs typeface="Times New Roman"/>
              </a:rPr>
              <a:t>i</a:t>
            </a:r>
            <a:r>
              <a:rPr sz="1100" spc="30" dirty="0">
                <a:latin typeface="Times New Roman"/>
                <a:cs typeface="Times New Roman"/>
              </a:rPr>
              <a:t>e</a:t>
            </a:r>
            <a:r>
              <a:rPr sz="1100" spc="5" dirty="0">
                <a:latin typeface="Times New Roman"/>
                <a:cs typeface="Times New Roman"/>
              </a:rPr>
              <a:t>s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6006338" y="5224241"/>
            <a:ext cx="230504" cy="1968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spc="-25" dirty="0">
                <a:latin typeface="Times New Roman"/>
                <a:cs typeface="Times New Roman"/>
              </a:rPr>
              <a:t>2</a:t>
            </a:r>
            <a:r>
              <a:rPr sz="1100" spc="-35" dirty="0">
                <a:latin typeface="Times New Roman"/>
                <a:cs typeface="Times New Roman"/>
              </a:rPr>
              <a:t>6</a:t>
            </a:r>
            <a:r>
              <a:rPr sz="1100" spc="10" dirty="0">
                <a:latin typeface="Times New Roman"/>
                <a:cs typeface="Times New Roman"/>
              </a:rPr>
              <a:t>0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7692655" y="5224241"/>
            <a:ext cx="163195" cy="1968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spc="-35" dirty="0">
                <a:latin typeface="Times New Roman"/>
                <a:cs typeface="Times New Roman"/>
              </a:rPr>
              <a:t>2</a:t>
            </a:r>
            <a:r>
              <a:rPr sz="1100" spc="10" dirty="0">
                <a:latin typeface="Times New Roman"/>
                <a:cs typeface="Times New Roman"/>
              </a:rPr>
              <a:t>5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9244840" y="5224241"/>
            <a:ext cx="230504" cy="1968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spc="-35" dirty="0">
                <a:latin typeface="Times New Roman"/>
                <a:cs typeface="Times New Roman"/>
              </a:rPr>
              <a:t>2</a:t>
            </a:r>
            <a:r>
              <a:rPr sz="1100" spc="-25" dirty="0">
                <a:latin typeface="Times New Roman"/>
                <a:cs typeface="Times New Roman"/>
              </a:rPr>
              <a:t>1</a:t>
            </a:r>
            <a:r>
              <a:rPr sz="1100" spc="10" dirty="0">
                <a:latin typeface="Times New Roman"/>
                <a:cs typeface="Times New Roman"/>
              </a:rPr>
              <a:t>0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91" name="object 91"/>
          <p:cNvSpPr txBox="1"/>
          <p:nvPr/>
        </p:nvSpPr>
        <p:spPr>
          <a:xfrm>
            <a:off x="7054294" y="5414746"/>
            <a:ext cx="97155" cy="1968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spc="10" dirty="0">
                <a:latin typeface="Times New Roman"/>
                <a:cs typeface="Times New Roman"/>
              </a:rPr>
              <a:t>0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92" name="object 92"/>
          <p:cNvSpPr txBox="1"/>
          <p:nvPr/>
        </p:nvSpPr>
        <p:spPr>
          <a:xfrm>
            <a:off x="5301492" y="5395648"/>
            <a:ext cx="230504" cy="597535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sz="1100" spc="-25" dirty="0">
                <a:latin typeface="Times New Roman"/>
                <a:cs typeface="Times New Roman"/>
              </a:rPr>
              <a:t>2</a:t>
            </a:r>
            <a:r>
              <a:rPr sz="1100" spc="-35" dirty="0">
                <a:latin typeface="Times New Roman"/>
                <a:cs typeface="Times New Roman"/>
              </a:rPr>
              <a:t>1</a:t>
            </a:r>
            <a:r>
              <a:rPr sz="1100" spc="10" dirty="0">
                <a:latin typeface="Times New Roman"/>
                <a:cs typeface="Times New Roman"/>
              </a:rPr>
              <a:t>0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sz="1100" spc="-25" dirty="0">
                <a:solidFill>
                  <a:srgbClr val="7F7F7F"/>
                </a:solidFill>
                <a:latin typeface="Times New Roman"/>
                <a:cs typeface="Times New Roman"/>
              </a:rPr>
              <a:t>1</a:t>
            </a:r>
            <a:r>
              <a:rPr sz="1100" spc="-35" dirty="0">
                <a:solidFill>
                  <a:srgbClr val="7F7F7F"/>
                </a:solidFill>
                <a:latin typeface="Times New Roman"/>
                <a:cs typeface="Times New Roman"/>
              </a:rPr>
              <a:t>5</a:t>
            </a:r>
            <a:r>
              <a:rPr sz="1100" spc="10" dirty="0">
                <a:solidFill>
                  <a:srgbClr val="7F7F7F"/>
                </a:solidFill>
                <a:latin typeface="Times New Roman"/>
                <a:cs typeface="Times New Roman"/>
              </a:rPr>
              <a:t>0</a:t>
            </a:r>
            <a:endParaRPr sz="1100">
              <a:latin typeface="Times New Roman"/>
              <a:cs typeface="Times New Roman"/>
            </a:endParaRPr>
          </a:p>
          <a:p>
            <a:pPr marL="79375">
              <a:lnSpc>
                <a:spcPct val="100000"/>
              </a:lnSpc>
              <a:spcBef>
                <a:spcPts val="180"/>
              </a:spcBef>
            </a:pPr>
            <a:r>
              <a:rPr sz="1100" spc="-35" dirty="0">
                <a:solidFill>
                  <a:srgbClr val="7F7F7F"/>
                </a:solidFill>
                <a:latin typeface="Times New Roman"/>
                <a:cs typeface="Times New Roman"/>
              </a:rPr>
              <a:t>60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93" name="object 93"/>
          <p:cNvSpPr txBox="1"/>
          <p:nvPr/>
        </p:nvSpPr>
        <p:spPr>
          <a:xfrm>
            <a:off x="8539994" y="5395648"/>
            <a:ext cx="230504" cy="597535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sz="1100" spc="-35" dirty="0">
                <a:latin typeface="Times New Roman"/>
                <a:cs typeface="Times New Roman"/>
              </a:rPr>
              <a:t>2</a:t>
            </a:r>
            <a:r>
              <a:rPr sz="1100" spc="-25" dirty="0">
                <a:latin typeface="Times New Roman"/>
                <a:cs typeface="Times New Roman"/>
              </a:rPr>
              <a:t>1</a:t>
            </a:r>
            <a:r>
              <a:rPr sz="1100" spc="10" dirty="0">
                <a:latin typeface="Times New Roman"/>
                <a:cs typeface="Times New Roman"/>
              </a:rPr>
              <a:t>0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sz="1100" spc="-30" dirty="0">
                <a:solidFill>
                  <a:srgbClr val="7F7F7F"/>
                </a:solidFill>
                <a:latin typeface="Times New Roman"/>
                <a:cs typeface="Times New Roman"/>
              </a:rPr>
              <a:t>150</a:t>
            </a:r>
            <a:endParaRPr sz="1100">
              <a:latin typeface="Times New Roman"/>
              <a:cs typeface="Times New Roman"/>
            </a:endParaRPr>
          </a:p>
          <a:p>
            <a:pPr marL="78740">
              <a:lnSpc>
                <a:spcPct val="100000"/>
              </a:lnSpc>
              <a:spcBef>
                <a:spcPts val="180"/>
              </a:spcBef>
            </a:pPr>
            <a:r>
              <a:rPr sz="1100" spc="-25" dirty="0">
                <a:solidFill>
                  <a:srgbClr val="7F7F7F"/>
                </a:solidFill>
                <a:latin typeface="Times New Roman"/>
                <a:cs typeface="Times New Roman"/>
              </a:rPr>
              <a:t>6</a:t>
            </a:r>
            <a:r>
              <a:rPr sz="1100" spc="10" dirty="0">
                <a:solidFill>
                  <a:srgbClr val="7F7F7F"/>
                </a:solidFill>
                <a:latin typeface="Times New Roman"/>
                <a:cs typeface="Times New Roman"/>
              </a:rPr>
              <a:t>0</a:t>
            </a:r>
            <a:endParaRPr sz="1100">
              <a:latin typeface="Times New Roman"/>
              <a:cs typeface="Times New Roman"/>
            </a:endParaRPr>
          </a:p>
        </p:txBody>
      </p:sp>
      <p:graphicFrame>
        <p:nvGraphicFramePr>
          <p:cNvPr id="94" name="object 94"/>
          <p:cNvGraphicFramePr>
            <a:graphicFrameLocks noGrp="1"/>
          </p:cNvGraphicFramePr>
          <p:nvPr/>
        </p:nvGraphicFramePr>
        <p:xfrm>
          <a:off x="1437513" y="5223128"/>
          <a:ext cx="3190875" cy="96329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958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13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92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62000">
                <a:tc>
                  <a:txBody>
                    <a:bodyPr/>
                    <a:lstStyle/>
                    <a:p>
                      <a:pPr marL="24130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Saving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09220" marR="348615" indent="-85725">
                        <a:lnSpc>
                          <a:spcPct val="113599"/>
                        </a:lnSpc>
                      </a:pPr>
                      <a:r>
                        <a:rPr sz="1100" spc="-65" dirty="0"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100" spc="10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100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sz="1100" spc="-85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sz="1100" spc="25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25" dirty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1100" spc="2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1100" spc="-95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100" spc="25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sz="1100" spc="-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100" spc="-55" dirty="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sz="1100" spc="25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100" spc="-95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n  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Software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(platform </a:t>
                      </a:r>
                      <a:r>
                        <a:rPr sz="1100" spc="15" dirty="0">
                          <a:latin typeface="Times New Roman"/>
                          <a:cs typeface="Times New Roman"/>
                        </a:rPr>
                        <a:t>asset) </a:t>
                      </a:r>
                      <a:r>
                        <a:rPr sz="11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Software</a:t>
                      </a:r>
                      <a:r>
                        <a:rPr sz="110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(database</a:t>
                      </a:r>
                      <a:r>
                        <a:rPr sz="1100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15" dirty="0">
                          <a:latin typeface="Times New Roman"/>
                          <a:cs typeface="Times New Roman"/>
                        </a:rPr>
                        <a:t>asset)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R="10795" algn="r">
                        <a:lnSpc>
                          <a:spcPct val="10000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5240" algn="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-75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5643">
                <a:tc gridSpan="2">
                  <a:txBody>
                    <a:bodyPr/>
                    <a:lstStyle/>
                    <a:p>
                      <a:pPr marL="24130">
                        <a:lnSpc>
                          <a:spcPct val="100000"/>
                        </a:lnSpc>
                        <a:spcBef>
                          <a:spcPts val="90"/>
                        </a:spcBef>
                        <a:tabLst>
                          <a:tab pos="2272030" algn="l"/>
                        </a:tabLst>
                      </a:pPr>
                      <a:r>
                        <a:rPr sz="1100" spc="20" dirty="0">
                          <a:latin typeface="Times New Roman"/>
                          <a:cs typeface="Times New Roman"/>
                        </a:rPr>
                        <a:t>Net 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lending(+)/borrowing(-)	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-75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8EA9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5" name="object 95"/>
          <p:cNvSpPr txBox="1"/>
          <p:nvPr/>
        </p:nvSpPr>
        <p:spPr>
          <a:xfrm>
            <a:off x="5057394" y="5995415"/>
            <a:ext cx="475615" cy="190500"/>
          </a:xfrm>
          <a:prstGeom prst="rect">
            <a:avLst/>
          </a:prstGeom>
          <a:solidFill>
            <a:srgbClr val="8EA9DB"/>
          </a:solidFill>
        </p:spPr>
        <p:txBody>
          <a:bodyPr vert="horz" wrap="square" lIns="0" tIns="6350" rIns="0" bIns="0" rtlCol="0">
            <a:spAutoFit/>
          </a:bodyPr>
          <a:lstStyle/>
          <a:p>
            <a:pPr marR="10160" algn="r">
              <a:lnSpc>
                <a:spcPct val="100000"/>
              </a:lnSpc>
              <a:spcBef>
                <a:spcPts val="50"/>
              </a:spcBef>
            </a:pPr>
            <a:r>
              <a:rPr sz="1100" spc="-35" dirty="0">
                <a:latin typeface="Times New Roman"/>
                <a:cs typeface="Times New Roman"/>
              </a:rPr>
              <a:t>50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96" name="object 96"/>
          <p:cNvSpPr txBox="1"/>
          <p:nvPr/>
        </p:nvSpPr>
        <p:spPr>
          <a:xfrm>
            <a:off x="6676643" y="5995415"/>
            <a:ext cx="475615" cy="190500"/>
          </a:xfrm>
          <a:prstGeom prst="rect">
            <a:avLst/>
          </a:prstGeom>
          <a:solidFill>
            <a:srgbClr val="8EA9DB"/>
          </a:solidFill>
        </p:spPr>
        <p:txBody>
          <a:bodyPr vert="horz" wrap="square" lIns="0" tIns="6350" rIns="0" bIns="0" rtlCol="0">
            <a:spAutoFit/>
          </a:bodyPr>
          <a:lstStyle/>
          <a:p>
            <a:pPr marR="10160" algn="r">
              <a:lnSpc>
                <a:spcPct val="100000"/>
              </a:lnSpc>
              <a:spcBef>
                <a:spcPts val="50"/>
              </a:spcBef>
            </a:pPr>
            <a:r>
              <a:rPr sz="1100" spc="-35" dirty="0">
                <a:latin typeface="Times New Roman"/>
                <a:cs typeface="Times New Roman"/>
              </a:rPr>
              <a:t>25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97" name="object 97"/>
          <p:cNvSpPr txBox="1"/>
          <p:nvPr/>
        </p:nvSpPr>
        <p:spPr>
          <a:xfrm>
            <a:off x="8295893" y="5995415"/>
            <a:ext cx="475615" cy="190500"/>
          </a:xfrm>
          <a:prstGeom prst="rect">
            <a:avLst/>
          </a:prstGeom>
          <a:solidFill>
            <a:srgbClr val="8EA9DB"/>
          </a:solidFill>
        </p:spPr>
        <p:txBody>
          <a:bodyPr vert="horz" wrap="square" lIns="0" tIns="6350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50"/>
              </a:spcBef>
            </a:pPr>
            <a:r>
              <a:rPr sz="1100" spc="10" dirty="0">
                <a:latin typeface="Times New Roman"/>
                <a:cs typeface="Times New Roman"/>
              </a:rPr>
              <a:t>0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98" name="object 98"/>
          <p:cNvSpPr txBox="1"/>
          <p:nvPr/>
        </p:nvSpPr>
        <p:spPr>
          <a:xfrm>
            <a:off x="5072888" y="1587220"/>
            <a:ext cx="1158240" cy="59626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R="3175" algn="ctr">
              <a:lnSpc>
                <a:spcPct val="100000"/>
              </a:lnSpc>
              <a:spcBef>
                <a:spcPts val="125"/>
              </a:spcBef>
            </a:pPr>
            <a:r>
              <a:rPr sz="1100" i="1" spc="15" dirty="0">
                <a:latin typeface="Times New Roman"/>
                <a:cs typeface="Times New Roman"/>
              </a:rPr>
              <a:t>Intermediary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5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tabLst>
                <a:tab pos="542925" algn="l"/>
              </a:tabLst>
            </a:pPr>
            <a:r>
              <a:rPr sz="1100" spc="20" dirty="0">
                <a:latin typeface="Times New Roman"/>
                <a:cs typeface="Times New Roman"/>
              </a:rPr>
              <a:t>Uses	</a:t>
            </a:r>
            <a:r>
              <a:rPr sz="1100" spc="10" dirty="0">
                <a:latin typeface="Times New Roman"/>
                <a:cs typeface="Times New Roman"/>
              </a:rPr>
              <a:t>Resources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99" name="object 99"/>
          <p:cNvSpPr txBox="1"/>
          <p:nvPr/>
        </p:nvSpPr>
        <p:spPr>
          <a:xfrm>
            <a:off x="6949764" y="1587220"/>
            <a:ext cx="633730" cy="1968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i="1" spc="15" dirty="0">
                <a:latin typeface="Times New Roman"/>
                <a:cs typeface="Times New Roman"/>
              </a:rPr>
              <a:t>Advertiser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00" name="object 100"/>
          <p:cNvSpPr txBox="1"/>
          <p:nvPr/>
        </p:nvSpPr>
        <p:spPr>
          <a:xfrm>
            <a:off x="8311408" y="1587220"/>
            <a:ext cx="1156970" cy="59626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R="12065" algn="ctr">
              <a:lnSpc>
                <a:spcPct val="100000"/>
              </a:lnSpc>
              <a:spcBef>
                <a:spcPts val="125"/>
              </a:spcBef>
            </a:pPr>
            <a:r>
              <a:rPr sz="1100" i="1" spc="15" dirty="0">
                <a:latin typeface="Times New Roman"/>
                <a:cs typeface="Times New Roman"/>
              </a:rPr>
              <a:t>Total</a:t>
            </a:r>
            <a:r>
              <a:rPr sz="1100" i="1" spc="-10" dirty="0">
                <a:latin typeface="Times New Roman"/>
                <a:cs typeface="Times New Roman"/>
              </a:rPr>
              <a:t> </a:t>
            </a:r>
            <a:r>
              <a:rPr sz="1100" i="1" spc="20" dirty="0">
                <a:latin typeface="Times New Roman"/>
                <a:cs typeface="Times New Roman"/>
              </a:rPr>
              <a:t>Economy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5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tabLst>
                <a:tab pos="542290" algn="l"/>
              </a:tabLst>
            </a:pPr>
            <a:r>
              <a:rPr sz="1100" spc="20" dirty="0">
                <a:latin typeface="Times New Roman"/>
                <a:cs typeface="Times New Roman"/>
              </a:rPr>
              <a:t>Uses	</a:t>
            </a:r>
            <a:r>
              <a:rPr sz="1100" spc="10" dirty="0">
                <a:latin typeface="Times New Roman"/>
                <a:cs typeface="Times New Roman"/>
              </a:rPr>
              <a:t>Resources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01" name="object 101"/>
          <p:cNvSpPr txBox="1"/>
          <p:nvPr/>
        </p:nvSpPr>
        <p:spPr>
          <a:xfrm>
            <a:off x="587762" y="2711124"/>
            <a:ext cx="629920" cy="4248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19100"/>
              </a:lnSpc>
              <a:spcBef>
                <a:spcPts val="95"/>
              </a:spcBef>
            </a:pPr>
            <a:r>
              <a:rPr sz="1100" spc="55" dirty="0">
                <a:latin typeface="Times New Roman"/>
                <a:cs typeface="Times New Roman"/>
              </a:rPr>
              <a:t>P</a:t>
            </a:r>
            <a:r>
              <a:rPr sz="1100" spc="5" dirty="0">
                <a:latin typeface="Times New Roman"/>
                <a:cs typeface="Times New Roman"/>
              </a:rPr>
              <a:t>r</a:t>
            </a:r>
            <a:r>
              <a:rPr sz="1100" spc="-35" dirty="0">
                <a:latin typeface="Times New Roman"/>
                <a:cs typeface="Times New Roman"/>
              </a:rPr>
              <a:t>od</a:t>
            </a:r>
            <a:r>
              <a:rPr sz="1100" spc="-25" dirty="0">
                <a:latin typeface="Times New Roman"/>
                <a:cs typeface="Times New Roman"/>
              </a:rPr>
              <a:t>u</a:t>
            </a:r>
            <a:r>
              <a:rPr sz="1100" spc="30" dirty="0">
                <a:latin typeface="Times New Roman"/>
                <a:cs typeface="Times New Roman"/>
              </a:rPr>
              <a:t>c</a:t>
            </a:r>
            <a:r>
              <a:rPr sz="1100" spc="-10" dirty="0">
                <a:latin typeface="Times New Roman"/>
                <a:cs typeface="Times New Roman"/>
              </a:rPr>
              <a:t>t</a:t>
            </a:r>
            <a:r>
              <a:rPr sz="1100" spc="-80" dirty="0">
                <a:latin typeface="Times New Roman"/>
                <a:cs typeface="Times New Roman"/>
              </a:rPr>
              <a:t>i</a:t>
            </a:r>
            <a:r>
              <a:rPr sz="1100" spc="-35" dirty="0">
                <a:latin typeface="Times New Roman"/>
                <a:cs typeface="Times New Roman"/>
              </a:rPr>
              <a:t>o</a:t>
            </a:r>
            <a:r>
              <a:rPr sz="1100" spc="5" dirty="0">
                <a:latin typeface="Times New Roman"/>
                <a:cs typeface="Times New Roman"/>
              </a:rPr>
              <a:t>n  </a:t>
            </a:r>
            <a:r>
              <a:rPr sz="1100" dirty="0">
                <a:latin typeface="Times New Roman"/>
                <a:cs typeface="Times New Roman"/>
              </a:rPr>
              <a:t>Account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02" name="object 102"/>
          <p:cNvSpPr txBox="1"/>
          <p:nvPr/>
        </p:nvSpPr>
        <p:spPr>
          <a:xfrm>
            <a:off x="587762" y="4138361"/>
            <a:ext cx="502920" cy="6172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marR="5080" algn="just">
              <a:lnSpc>
                <a:spcPct val="116599"/>
              </a:lnSpc>
              <a:spcBef>
                <a:spcPts val="130"/>
              </a:spcBef>
            </a:pPr>
            <a:r>
              <a:rPr sz="1100" spc="15" dirty="0">
                <a:latin typeface="Times New Roman"/>
                <a:cs typeface="Times New Roman"/>
              </a:rPr>
              <a:t>Use </a:t>
            </a:r>
            <a:r>
              <a:rPr sz="1100" spc="-10" dirty="0">
                <a:latin typeface="Times New Roman"/>
                <a:cs typeface="Times New Roman"/>
              </a:rPr>
              <a:t>of </a:t>
            </a:r>
            <a:r>
              <a:rPr sz="1100" spc="-5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Times New Roman"/>
                <a:cs typeface="Times New Roman"/>
              </a:rPr>
              <a:t>Income </a:t>
            </a:r>
            <a:r>
              <a:rPr sz="1100" spc="-5" dirty="0">
                <a:latin typeface="Times New Roman"/>
                <a:cs typeface="Times New Roman"/>
              </a:rPr>
              <a:t> </a:t>
            </a:r>
            <a:r>
              <a:rPr sz="1100" spc="20" dirty="0">
                <a:latin typeface="Times New Roman"/>
                <a:cs typeface="Times New Roman"/>
              </a:rPr>
              <a:t>A</a:t>
            </a:r>
            <a:r>
              <a:rPr sz="1100" spc="35" dirty="0">
                <a:latin typeface="Times New Roman"/>
                <a:cs typeface="Times New Roman"/>
              </a:rPr>
              <a:t>c</a:t>
            </a:r>
            <a:r>
              <a:rPr sz="1100" spc="30" dirty="0">
                <a:latin typeface="Times New Roman"/>
                <a:cs typeface="Times New Roman"/>
              </a:rPr>
              <a:t>c</a:t>
            </a:r>
            <a:r>
              <a:rPr sz="1100" spc="-35" dirty="0">
                <a:latin typeface="Times New Roman"/>
                <a:cs typeface="Times New Roman"/>
              </a:rPr>
              <a:t>o</a:t>
            </a:r>
            <a:r>
              <a:rPr sz="1100" spc="-25" dirty="0">
                <a:latin typeface="Times New Roman"/>
                <a:cs typeface="Times New Roman"/>
              </a:rPr>
              <a:t>u</a:t>
            </a:r>
            <a:r>
              <a:rPr sz="1100" spc="-35" dirty="0">
                <a:latin typeface="Times New Roman"/>
                <a:cs typeface="Times New Roman"/>
              </a:rPr>
              <a:t>n</a:t>
            </a:r>
            <a:r>
              <a:rPr sz="1100" spc="5" dirty="0">
                <a:latin typeface="Times New Roman"/>
                <a:cs typeface="Times New Roman"/>
              </a:rPr>
              <a:t>t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03" name="object 103"/>
          <p:cNvSpPr txBox="1"/>
          <p:nvPr/>
        </p:nvSpPr>
        <p:spPr>
          <a:xfrm>
            <a:off x="587762" y="5472624"/>
            <a:ext cx="502920" cy="4248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19100"/>
              </a:lnSpc>
              <a:spcBef>
                <a:spcPts val="95"/>
              </a:spcBef>
            </a:pPr>
            <a:r>
              <a:rPr sz="1100" spc="-10" dirty="0">
                <a:latin typeface="Times New Roman"/>
                <a:cs typeface="Times New Roman"/>
              </a:rPr>
              <a:t>Capital </a:t>
            </a:r>
            <a:r>
              <a:rPr sz="1100" spc="-5" dirty="0">
                <a:latin typeface="Times New Roman"/>
                <a:cs typeface="Times New Roman"/>
              </a:rPr>
              <a:t> </a:t>
            </a:r>
            <a:r>
              <a:rPr sz="1100" spc="20" dirty="0">
                <a:latin typeface="Times New Roman"/>
                <a:cs typeface="Times New Roman"/>
              </a:rPr>
              <a:t>A</a:t>
            </a:r>
            <a:r>
              <a:rPr sz="1100" spc="35" dirty="0">
                <a:latin typeface="Times New Roman"/>
                <a:cs typeface="Times New Roman"/>
              </a:rPr>
              <a:t>c</a:t>
            </a:r>
            <a:r>
              <a:rPr sz="1100" spc="30" dirty="0">
                <a:latin typeface="Times New Roman"/>
                <a:cs typeface="Times New Roman"/>
              </a:rPr>
              <a:t>c</a:t>
            </a:r>
            <a:r>
              <a:rPr sz="1100" spc="-35" dirty="0">
                <a:latin typeface="Times New Roman"/>
                <a:cs typeface="Times New Roman"/>
              </a:rPr>
              <a:t>o</a:t>
            </a:r>
            <a:r>
              <a:rPr sz="1100" spc="-25" dirty="0">
                <a:latin typeface="Times New Roman"/>
                <a:cs typeface="Times New Roman"/>
              </a:rPr>
              <a:t>u</a:t>
            </a:r>
            <a:r>
              <a:rPr sz="1100" spc="-35" dirty="0">
                <a:latin typeface="Times New Roman"/>
                <a:cs typeface="Times New Roman"/>
              </a:rPr>
              <a:t>n</a:t>
            </a:r>
            <a:r>
              <a:rPr sz="1100" spc="5" dirty="0">
                <a:latin typeface="Times New Roman"/>
                <a:cs typeface="Times New Roman"/>
              </a:rPr>
              <a:t>t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04" name="object 104"/>
          <p:cNvSpPr txBox="1"/>
          <p:nvPr/>
        </p:nvSpPr>
        <p:spPr>
          <a:xfrm>
            <a:off x="3692148" y="1587220"/>
            <a:ext cx="668655" cy="1968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i="1" spc="30" dirty="0">
                <a:latin typeface="Times New Roman"/>
                <a:cs typeface="Times New Roman"/>
              </a:rPr>
              <a:t>H</a:t>
            </a:r>
            <a:r>
              <a:rPr sz="1100" i="1" spc="45" dirty="0">
                <a:latin typeface="Times New Roman"/>
                <a:cs typeface="Times New Roman"/>
              </a:rPr>
              <a:t>ou</a:t>
            </a:r>
            <a:r>
              <a:rPr sz="1100" i="1" spc="15" dirty="0">
                <a:latin typeface="Times New Roman"/>
                <a:cs typeface="Times New Roman"/>
              </a:rPr>
              <a:t>s</a:t>
            </a:r>
            <a:r>
              <a:rPr sz="1100" i="1" spc="30" dirty="0">
                <a:latin typeface="Times New Roman"/>
                <a:cs typeface="Times New Roman"/>
              </a:rPr>
              <a:t>e</a:t>
            </a:r>
            <a:r>
              <a:rPr sz="1100" i="1" spc="45" dirty="0">
                <a:latin typeface="Times New Roman"/>
                <a:cs typeface="Times New Roman"/>
              </a:rPr>
              <a:t>ho</a:t>
            </a:r>
            <a:r>
              <a:rPr sz="1100" i="1" spc="-10" dirty="0">
                <a:latin typeface="Times New Roman"/>
                <a:cs typeface="Times New Roman"/>
              </a:rPr>
              <a:t>l</a:t>
            </a:r>
            <a:r>
              <a:rPr sz="1100" i="1" spc="10" dirty="0">
                <a:latin typeface="Times New Roman"/>
                <a:cs typeface="Times New Roman"/>
              </a:rPr>
              <a:t>d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731011"/>
            <a:ext cx="3569335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200" spc="-5" dirty="0">
                <a:solidFill>
                  <a:srgbClr val="FF0000"/>
                </a:solidFill>
              </a:rPr>
              <a:t>SNA</a:t>
            </a:r>
            <a:r>
              <a:rPr sz="3200" spc="-25" dirty="0">
                <a:solidFill>
                  <a:srgbClr val="FF0000"/>
                </a:solidFill>
              </a:rPr>
              <a:t> </a:t>
            </a:r>
            <a:r>
              <a:rPr sz="3200" spc="-15" dirty="0">
                <a:solidFill>
                  <a:srgbClr val="FF0000"/>
                </a:solidFill>
              </a:rPr>
              <a:t>Satellite</a:t>
            </a:r>
            <a:r>
              <a:rPr sz="3200" dirty="0">
                <a:solidFill>
                  <a:srgbClr val="FF0000"/>
                </a:solidFill>
              </a:rPr>
              <a:t> </a:t>
            </a:r>
            <a:r>
              <a:rPr sz="3200" spc="-15" dirty="0">
                <a:solidFill>
                  <a:srgbClr val="FF0000"/>
                </a:solidFill>
              </a:rPr>
              <a:t>Account</a:t>
            </a:r>
            <a:endParaRPr sz="320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9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925322" y="1686560"/>
            <a:ext cx="7877809" cy="32023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34950" indent="-222885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235585" algn="l"/>
              </a:tabLst>
            </a:pPr>
            <a:r>
              <a:rPr sz="2800" spc="-35" dirty="0">
                <a:latin typeface="Calibri"/>
                <a:cs typeface="Calibri"/>
              </a:rPr>
              <a:t>Effort</a:t>
            </a:r>
            <a:r>
              <a:rPr sz="2800" spc="-1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to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make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the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role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of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the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household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more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visible</a:t>
            </a:r>
            <a:endParaRPr sz="2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Arial"/>
              <a:buChar char="•"/>
            </a:pPr>
            <a:endParaRPr sz="2750">
              <a:latin typeface="Calibri"/>
              <a:cs typeface="Calibri"/>
            </a:endParaRPr>
          </a:p>
          <a:p>
            <a:pPr marL="234950" indent="-222885">
              <a:lnSpc>
                <a:spcPct val="100000"/>
              </a:lnSpc>
              <a:buFont typeface="Arial"/>
              <a:buChar char="•"/>
              <a:tabLst>
                <a:tab pos="235585" algn="l"/>
              </a:tabLst>
            </a:pPr>
            <a:r>
              <a:rPr sz="2800" spc="-10" dirty="0">
                <a:latin typeface="Calibri"/>
                <a:cs typeface="Calibri"/>
              </a:rPr>
              <a:t>Intersection</a:t>
            </a:r>
            <a:r>
              <a:rPr sz="2800" spc="-2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of </a:t>
            </a:r>
            <a:r>
              <a:rPr sz="2800" spc="-10" dirty="0">
                <a:latin typeface="Calibri"/>
                <a:cs typeface="Calibri"/>
              </a:rPr>
              <a:t>“free” digital</a:t>
            </a:r>
            <a:r>
              <a:rPr sz="2800" spc="-2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products</a:t>
            </a:r>
            <a:r>
              <a:rPr sz="2800" spc="3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and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data</a:t>
            </a:r>
            <a:r>
              <a:rPr sz="2800" spc="-5" dirty="0">
                <a:latin typeface="Calibri"/>
                <a:cs typeface="Calibri"/>
              </a:rPr>
              <a:t> is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40" dirty="0">
                <a:latin typeface="Calibri"/>
                <a:cs typeface="Calibri"/>
              </a:rPr>
              <a:t>key</a:t>
            </a:r>
            <a:endParaRPr sz="2800">
              <a:latin typeface="Calibri"/>
              <a:cs typeface="Calibri"/>
            </a:endParaRPr>
          </a:p>
          <a:p>
            <a:pPr>
              <a:lnSpc>
                <a:spcPct val="100000"/>
              </a:lnSpc>
              <a:buFont typeface="Arial"/>
              <a:buChar char="•"/>
            </a:pPr>
            <a:endParaRPr sz="2750">
              <a:latin typeface="Calibri"/>
              <a:cs typeface="Calibri"/>
            </a:endParaRPr>
          </a:p>
          <a:p>
            <a:pPr marL="234950" indent="-222885">
              <a:lnSpc>
                <a:spcPct val="100000"/>
              </a:lnSpc>
              <a:buFont typeface="Arial"/>
              <a:buChar char="•"/>
              <a:tabLst>
                <a:tab pos="235585" algn="l"/>
              </a:tabLst>
            </a:pPr>
            <a:r>
              <a:rPr sz="2800" spc="-5" dirty="0">
                <a:latin typeface="Calibri"/>
                <a:cs typeface="Calibri"/>
              </a:rPr>
              <a:t>Options</a:t>
            </a:r>
            <a:endParaRPr sz="2800">
              <a:latin typeface="Calibri"/>
              <a:cs typeface="Calibri"/>
            </a:endParaRPr>
          </a:p>
          <a:p>
            <a:pPr marL="689610" lvl="1" indent="-287655">
              <a:lnSpc>
                <a:spcPct val="100000"/>
              </a:lnSpc>
              <a:spcBef>
                <a:spcPts val="25"/>
              </a:spcBef>
              <a:buFont typeface="Arial"/>
              <a:buChar char="–"/>
              <a:tabLst>
                <a:tab pos="690245" algn="l"/>
              </a:tabLst>
            </a:pPr>
            <a:r>
              <a:rPr sz="2400" spc="-5" dirty="0">
                <a:latin typeface="Calibri"/>
                <a:cs typeface="Calibri"/>
              </a:rPr>
              <a:t>R&amp;P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costs</a:t>
            </a:r>
            <a:r>
              <a:rPr sz="2400" spc="-20" dirty="0">
                <a:latin typeface="Calibri"/>
                <a:cs typeface="Calibri"/>
              </a:rPr>
              <a:t> for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the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data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asset</a:t>
            </a:r>
            <a:endParaRPr sz="2400">
              <a:latin typeface="Calibri"/>
              <a:cs typeface="Calibri"/>
            </a:endParaRPr>
          </a:p>
          <a:p>
            <a:pPr marL="689610" lvl="1" indent="-287655">
              <a:lnSpc>
                <a:spcPct val="100000"/>
              </a:lnSpc>
              <a:buFont typeface="Arial"/>
              <a:buChar char="–"/>
              <a:tabLst>
                <a:tab pos="690245" algn="l"/>
              </a:tabLst>
            </a:pPr>
            <a:r>
              <a:rPr sz="2400" spc="-5" dirty="0">
                <a:latin typeface="Calibri"/>
                <a:cs typeface="Calibri"/>
              </a:rPr>
              <a:t>OP‐P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costs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for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the </a:t>
            </a:r>
            <a:r>
              <a:rPr sz="2400" spc="-15" dirty="0">
                <a:latin typeface="Calibri"/>
                <a:cs typeface="Calibri"/>
              </a:rPr>
              <a:t>data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asset</a:t>
            </a:r>
            <a:endParaRPr sz="2400">
              <a:latin typeface="Calibri"/>
              <a:cs typeface="Calibri"/>
            </a:endParaRPr>
          </a:p>
          <a:p>
            <a:pPr marL="1146810" lvl="2" indent="-229235">
              <a:lnSpc>
                <a:spcPct val="100000"/>
              </a:lnSpc>
              <a:spcBef>
                <a:spcPts val="25"/>
              </a:spcBef>
              <a:buFont typeface="Arial"/>
              <a:buChar char="•"/>
              <a:tabLst>
                <a:tab pos="1146810" algn="l"/>
                <a:tab pos="1147445" algn="l"/>
              </a:tabLst>
            </a:pPr>
            <a:r>
              <a:rPr sz="2000" spc="-10" dirty="0">
                <a:solidFill>
                  <a:srgbClr val="FF0000"/>
                </a:solidFill>
                <a:latin typeface="Calibri"/>
                <a:cs typeface="Calibri"/>
              </a:rPr>
              <a:t>“Free”</a:t>
            </a:r>
            <a:r>
              <a:rPr sz="2000" spc="1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FF0000"/>
                </a:solidFill>
                <a:latin typeface="Calibri"/>
                <a:cs typeface="Calibri"/>
              </a:rPr>
              <a:t>digital</a:t>
            </a:r>
            <a:r>
              <a:rPr sz="2000" spc="2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FF0000"/>
                </a:solidFill>
                <a:latin typeface="Calibri"/>
                <a:cs typeface="Calibri"/>
              </a:rPr>
              <a:t>products</a:t>
            </a:r>
            <a:r>
              <a:rPr sz="2000" spc="1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FF0000"/>
                </a:solidFill>
                <a:latin typeface="Calibri"/>
                <a:cs typeface="Calibri"/>
              </a:rPr>
              <a:t>–</a:t>
            </a:r>
            <a:r>
              <a:rPr sz="2000" spc="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FF0000"/>
                </a:solidFill>
                <a:latin typeface="Calibri"/>
                <a:cs typeface="Calibri"/>
              </a:rPr>
              <a:t>GFCF</a:t>
            </a:r>
            <a:r>
              <a:rPr sz="2000" spc="1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FF0000"/>
                </a:solidFill>
                <a:latin typeface="Calibri"/>
                <a:cs typeface="Calibri"/>
              </a:rPr>
              <a:t>included</a:t>
            </a:r>
            <a:r>
              <a:rPr sz="2000" spc="2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FF0000"/>
                </a:solidFill>
                <a:latin typeface="Calibri"/>
                <a:cs typeface="Calibri"/>
              </a:rPr>
              <a:t>in</a:t>
            </a:r>
            <a:r>
              <a:rPr sz="2000" spc="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FF0000"/>
                </a:solidFill>
                <a:latin typeface="Calibri"/>
                <a:cs typeface="Calibri"/>
              </a:rPr>
              <a:t>sum</a:t>
            </a:r>
            <a:r>
              <a:rPr sz="2000" spc="1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FF0000"/>
                </a:solidFill>
                <a:latin typeface="Calibri"/>
                <a:cs typeface="Calibri"/>
              </a:rPr>
              <a:t>of </a:t>
            </a:r>
            <a:r>
              <a:rPr sz="2000" spc="-15" dirty="0">
                <a:solidFill>
                  <a:srgbClr val="FF0000"/>
                </a:solidFill>
                <a:latin typeface="Calibri"/>
                <a:cs typeface="Calibri"/>
              </a:rPr>
              <a:t>costs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2738</Words>
  <Application>Microsoft Office PowerPoint</Application>
  <PresentationFormat>Custom</PresentationFormat>
  <Paragraphs>1489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Times New Roman</vt:lpstr>
      <vt:lpstr>Office Theme</vt:lpstr>
      <vt:lpstr>Update on the Treatment of “Free” Digital  Products</vt:lpstr>
      <vt:lpstr>Background</vt:lpstr>
      <vt:lpstr>Intersection of “Free” Products and Data</vt:lpstr>
      <vt:lpstr>Guidance Note on Current SNA Treatment</vt:lpstr>
      <vt:lpstr>Current Treatment: Baseline</vt:lpstr>
      <vt:lpstr>Current Treatment: IPPs</vt:lpstr>
      <vt:lpstr>Current Treatment: Advertising Services</vt:lpstr>
      <vt:lpstr>Current Treatment: Advertised Product</vt:lpstr>
      <vt:lpstr>SNA Satellite Account</vt:lpstr>
      <vt:lpstr>SNA Satellite Account</vt:lpstr>
      <vt:lpstr>Satellite Account: Baseline</vt:lpstr>
      <vt:lpstr>Satellite Account: Baseline</vt:lpstr>
      <vt:lpstr>Satellite Account: Baseline</vt:lpstr>
      <vt:lpstr>Satellite Account: Baseline</vt:lpstr>
      <vt:lpstr>Satellite Account: Data Asset (R&amp;P)</vt:lpstr>
      <vt:lpstr>Satellite Account: Data Asset (OP‐P)</vt:lpstr>
      <vt:lpstr>Satellite Account: Data Asset (OP‐P)</vt:lpstr>
      <vt:lpstr>Satellite Account: Data Asset (OP‐P)</vt:lpstr>
      <vt:lpstr>Satellite Account: Outcomes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Microsoft PowerPoint - Free Products for UNECE May 2021.pptx</dc:title>
  <dc:creator>Oddgr1</dc:creator>
  <cp:lastModifiedBy>Oleksandr SVIRCHEVSKYY</cp:lastModifiedBy>
  <cp:revision>1</cp:revision>
  <dcterms:created xsi:type="dcterms:W3CDTF">2021-05-14T12:28:37Z</dcterms:created>
  <dcterms:modified xsi:type="dcterms:W3CDTF">2021-05-14T12:29:26Z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2021-05-12T00:00:00Z</vt:filetime>
  </property>
  <property fmtid="{D5CDD505-2E9C-101B-9397-08002B2CF9AE}" pid="3" name="Creator">
    <vt:lpwstr>PScript5.dll Version 5.2.2</vt:lpwstr>
  </property>
  <property fmtid="{D5CDD505-2E9C-101B-9397-08002B2CF9AE}" pid="4" name="LastSaved">
    <vt:filetime>2021-05-14T00:00:00Z</vt:filetime>
  </property>
</Properties>
</file>