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70" r:id="rId5"/>
    <p:sldMasterId id="2147483690" r:id="rId6"/>
  </p:sldMasterIdLst>
  <p:notesMasterIdLst>
    <p:notesMasterId r:id="rId21"/>
  </p:notesMasterIdLst>
  <p:sldIdLst>
    <p:sldId id="256" r:id="rId7"/>
    <p:sldId id="1363" r:id="rId8"/>
    <p:sldId id="257" r:id="rId9"/>
    <p:sldId id="1362" r:id="rId10"/>
    <p:sldId id="278" r:id="rId11"/>
    <p:sldId id="279" r:id="rId12"/>
    <p:sldId id="1361" r:id="rId13"/>
    <p:sldId id="272" r:id="rId14"/>
    <p:sldId id="277" r:id="rId15"/>
    <p:sldId id="275" r:id="rId16"/>
    <p:sldId id="270" r:id="rId17"/>
    <p:sldId id="271" r:id="rId18"/>
    <p:sldId id="276" r:id="rId19"/>
    <p:sldId id="1266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4C97"/>
    <a:srgbClr val="004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0"/>
    <p:restoredTop sz="94694"/>
  </p:normalViewPr>
  <p:slideViewPr>
    <p:cSldViewPr snapToGrid="0" snapToObjects="1">
      <p:cViewPr varScale="1">
        <p:scale>
          <a:sx n="49" d="100"/>
          <a:sy n="49" d="100"/>
        </p:scale>
        <p:origin x="2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4E862-E263-8B4A-AFB5-DFAAA754BCA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9F774-CCF9-492C-9AEB-F2814D4A66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84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Agenda">
    <p:bg>
      <p:bgPr>
        <a:solidFill>
          <a:srgbClr val="009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2"/>
          <p:cNvSpPr/>
          <p:nvPr/>
        </p:nvSpPr>
        <p:spPr>
          <a:xfrm>
            <a:off x="-3" y="13277555"/>
            <a:ext cx="24384004" cy="438443"/>
          </a:xfrm>
          <a:prstGeom prst="rect">
            <a:avLst/>
          </a:prstGeom>
          <a:solidFill>
            <a:srgbClr val="004C97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27">
              <a:defRPr sz="3600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0" name="TextBox 2"/>
          <p:cNvSpPr txBox="1"/>
          <p:nvPr/>
        </p:nvSpPr>
        <p:spPr>
          <a:xfrm>
            <a:off x="91437" y="13277558"/>
            <a:ext cx="18105121" cy="461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627">
              <a:defRPr sz="1800">
                <a:solidFill>
                  <a:srgbClr val="FEFEF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ISWGNA Communication TT</a:t>
            </a:r>
            <a:endParaRPr dirty="0"/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905894" y="13272551"/>
            <a:ext cx="478106" cy="46667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627">
              <a:defRPr sz="20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471927" y="1367277"/>
            <a:ext cx="18745201" cy="109728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defTabSz="1828627">
              <a:lnSpc>
                <a:spcPct val="100000"/>
              </a:lnSpc>
              <a:spcBef>
                <a:spcPts val="4800"/>
              </a:spcBef>
              <a:buSzTx/>
              <a:buNone/>
              <a:defRPr sz="6800">
                <a:solidFill>
                  <a:srgbClr val="FEFEF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28662" indent="-728662" defTabSz="1828627">
              <a:lnSpc>
                <a:spcPct val="100000"/>
              </a:lnSpc>
              <a:spcBef>
                <a:spcPts val="4800"/>
              </a:spcBef>
              <a:buSzPct val="120000"/>
              <a:buChar char="▪"/>
              <a:defRPr sz="6800">
                <a:solidFill>
                  <a:srgbClr val="FEFEFE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728662" indent="-728662" defTabSz="1828627">
              <a:lnSpc>
                <a:spcPct val="100000"/>
              </a:lnSpc>
              <a:spcBef>
                <a:spcPts val="4800"/>
              </a:spcBef>
              <a:buSzPct val="100000"/>
              <a:buChar char="▪"/>
              <a:defRPr sz="6800">
                <a:solidFill>
                  <a:srgbClr val="FEFEFE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898071" indent="-555171" defTabSz="1828627">
              <a:lnSpc>
                <a:spcPct val="100000"/>
              </a:lnSpc>
              <a:spcBef>
                <a:spcPts val="4800"/>
              </a:spcBef>
              <a:buSzPct val="75000"/>
              <a:defRPr sz="6800">
                <a:solidFill>
                  <a:srgbClr val="FEFEFE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898071" indent="-555171" defTabSz="1828627">
              <a:lnSpc>
                <a:spcPct val="100000"/>
              </a:lnSpc>
              <a:spcBef>
                <a:spcPts val="4800"/>
              </a:spcBef>
              <a:buSzPct val="100000"/>
              <a:defRPr sz="6800">
                <a:solidFill>
                  <a:srgbClr val="FEFEFE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</a:lstStyle>
          <a:p>
            <a:r>
              <a:t>Title for Divider–Agenda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sentation Title"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Box 3"/>
          <p:cNvSpPr txBox="1"/>
          <p:nvPr/>
        </p:nvSpPr>
        <p:spPr>
          <a:xfrm>
            <a:off x="91437" y="13277558"/>
            <a:ext cx="18105121" cy="51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627">
              <a:defRPr sz="1800">
                <a:solidFill>
                  <a:srgbClr val="BFBFB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INTERNATIONAL MONETARY FUND</a:t>
            </a:r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905894" y="13272551"/>
            <a:ext cx="478106" cy="46667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627">
              <a:defRPr sz="2000">
                <a:solidFill>
                  <a:srgbClr val="009CD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1" name="Rectangle 8"/>
          <p:cNvSpPr/>
          <p:nvPr/>
        </p:nvSpPr>
        <p:spPr>
          <a:xfrm>
            <a:off x="23877916" y="-5"/>
            <a:ext cx="506083" cy="13716006"/>
          </a:xfrm>
          <a:prstGeom prst="rect">
            <a:avLst/>
          </a:prstGeom>
          <a:solidFill>
            <a:srgbClr val="004C97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27">
              <a:defRPr sz="36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2" name="Presentation Title up to three lines in length"/>
          <p:cNvSpPr txBox="1">
            <a:spLocks noGrp="1"/>
          </p:cNvSpPr>
          <p:nvPr>
            <p:ph type="title" hasCustomPrompt="1"/>
          </p:nvPr>
        </p:nvSpPr>
        <p:spPr>
          <a:xfrm>
            <a:off x="11482096" y="3881859"/>
            <a:ext cx="11030568" cy="4478675"/>
          </a:xfrm>
          <a:prstGeom prst="rect">
            <a:avLst/>
          </a:prstGeom>
        </p:spPr>
        <p:txBody>
          <a:bodyPr lIns="0" tIns="0" rIns="0" bIns="0" anchor="b"/>
          <a:lstStyle>
            <a:lvl1pPr defTabSz="1828627">
              <a:lnSpc>
                <a:spcPct val="95000"/>
              </a:lnSpc>
              <a:defRPr sz="8000" b="0" spc="0">
                <a:solidFill>
                  <a:srgbClr val="004C97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Presentation Title up to three lines in length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482096" y="8360533"/>
            <a:ext cx="11030568" cy="930481"/>
          </a:xfrm>
          <a:prstGeom prst="rect">
            <a:avLst/>
          </a:prstGeom>
        </p:spPr>
        <p:txBody>
          <a:bodyPr lIns="0" tIns="0" rIns="0" bIns="0"/>
          <a:lstStyle>
            <a:lvl1pPr marL="0" indent="0" defTabSz="1828627">
              <a:lnSpc>
                <a:spcPct val="100000"/>
              </a:lnSpc>
              <a:spcBef>
                <a:spcPts val="4800"/>
              </a:spcBef>
              <a:buSzTx/>
              <a:buNone/>
              <a:defRPr sz="4000" b="1" cap="all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156" defTabSz="1828627">
              <a:lnSpc>
                <a:spcPct val="100000"/>
              </a:lnSpc>
              <a:spcBef>
                <a:spcPts val="4800"/>
              </a:spcBef>
              <a:buSzTx/>
              <a:buNone/>
              <a:defRPr sz="4000" b="1" cap="all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313" defTabSz="1828627">
              <a:lnSpc>
                <a:spcPct val="100000"/>
              </a:lnSpc>
              <a:spcBef>
                <a:spcPts val="4800"/>
              </a:spcBef>
              <a:buSzTx/>
              <a:buNone/>
              <a:defRPr sz="4000" b="1" cap="all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472" defTabSz="1828627">
              <a:lnSpc>
                <a:spcPct val="100000"/>
              </a:lnSpc>
              <a:spcBef>
                <a:spcPts val="4800"/>
              </a:spcBef>
              <a:buSzTx/>
              <a:buNone/>
              <a:defRPr sz="4000" b="1" cap="all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627" defTabSz="1828627">
              <a:lnSpc>
                <a:spcPct val="100000"/>
              </a:lnSpc>
              <a:spcBef>
                <a:spcPts val="4800"/>
              </a:spcBef>
              <a:buSzTx/>
              <a:buNone/>
              <a:defRPr sz="4000" b="1" cap="all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Month dd, yyyy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4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11482096" y="9759461"/>
            <a:ext cx="11030568" cy="2426677"/>
          </a:xfrm>
          <a:prstGeom prst="rect">
            <a:avLst/>
          </a:prstGeom>
        </p:spPr>
        <p:txBody>
          <a:bodyPr lIns="0" tIns="0" rIns="0" bIns="0" anchor="b"/>
          <a:lstStyle>
            <a:lvl1pPr marL="0" indent="0" defTabSz="1828627">
              <a:lnSpc>
                <a:spcPct val="100000"/>
              </a:lnSpc>
              <a:spcBef>
                <a:spcPts val="600"/>
              </a:spcBef>
              <a:buSzTx/>
              <a:buNone/>
              <a:defRPr sz="4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Speaker Name
Division/Title/Affiliation</a:t>
            </a:r>
          </a:p>
        </p:txBody>
      </p:sp>
      <p:sp>
        <p:nvSpPr>
          <p:cNvPr id="165" name="Picture Placeholder 4"/>
          <p:cNvSpPr>
            <a:spLocks noGrp="1"/>
          </p:cNvSpPr>
          <p:nvPr>
            <p:ph type="pic" idx="22"/>
          </p:nvPr>
        </p:nvSpPr>
        <p:spPr>
          <a:xfrm>
            <a:off x="0" y="0"/>
            <a:ext cx="9782176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6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-1" y="13194320"/>
            <a:ext cx="9782180" cy="521679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828627">
              <a:lnSpc>
                <a:spcPct val="100000"/>
              </a:lnSpc>
              <a:spcBef>
                <a:spcPts val="4800"/>
              </a:spcBef>
              <a:buSzTx/>
              <a:buNone/>
              <a:defRPr sz="18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ngle-Column (W)"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Box 3"/>
          <p:cNvSpPr txBox="1"/>
          <p:nvPr/>
        </p:nvSpPr>
        <p:spPr>
          <a:xfrm>
            <a:off x="91437" y="13277558"/>
            <a:ext cx="18105121" cy="461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627">
              <a:defRPr sz="1800">
                <a:solidFill>
                  <a:srgbClr val="BFBFB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ISWGNA Communication TT</a:t>
            </a:r>
            <a:endParaRPr dirty="0"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905894" y="13272551"/>
            <a:ext cx="478106" cy="46667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627">
              <a:defRPr sz="2000">
                <a:solidFill>
                  <a:srgbClr val="009CD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6" name="Slide Title for Single-Column, White Layout"/>
          <p:cNvSpPr txBox="1">
            <a:spLocks noGrp="1"/>
          </p:cNvSpPr>
          <p:nvPr>
            <p:ph type="title" hasCustomPrompt="1"/>
          </p:nvPr>
        </p:nvSpPr>
        <p:spPr>
          <a:xfrm>
            <a:off x="2479675" y="982769"/>
            <a:ext cx="19431001" cy="1956973"/>
          </a:xfrm>
          <a:prstGeom prst="rect">
            <a:avLst/>
          </a:prstGeom>
        </p:spPr>
        <p:txBody>
          <a:bodyPr lIns="0" tIns="0" rIns="0" bIns="0" anchor="ctr"/>
          <a:lstStyle>
            <a:lvl1pPr defTabSz="1828627">
              <a:lnSpc>
                <a:spcPct val="90000"/>
              </a:lnSpc>
              <a:defRPr sz="5600" b="0" spc="0">
                <a:solidFill>
                  <a:srgbClr val="004C97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Slide Title for Single-Column, White Layout</a:t>
            </a:r>
          </a:p>
        </p:txBody>
      </p:sp>
      <p:sp>
        <p:nvSpPr>
          <p:cNvPr id="17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479675" y="2939742"/>
            <a:ext cx="19431001" cy="9721182"/>
          </a:xfrm>
          <a:prstGeom prst="rect">
            <a:avLst/>
          </a:prstGeom>
        </p:spPr>
        <p:txBody>
          <a:bodyPr lIns="0" tIns="0" rIns="0" bIns="0"/>
          <a:lstStyle>
            <a:lvl1pPr marL="0" indent="0" defTabSz="1828627">
              <a:lnSpc>
                <a:spcPct val="100000"/>
              </a:lnSpc>
              <a:spcBef>
                <a:spcPts val="4800"/>
              </a:spcBef>
              <a:buSzTx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marL="466726" indent="-466726" defTabSz="1828627">
              <a:lnSpc>
                <a:spcPct val="100000"/>
              </a:lnSpc>
              <a:spcBef>
                <a:spcPts val="4800"/>
              </a:spcBef>
              <a:buSzPct val="120000"/>
              <a:buChar char="▪"/>
              <a:defRPr sz="4000">
                <a:latin typeface="Arial"/>
                <a:ea typeface="Arial"/>
                <a:cs typeface="Arial"/>
                <a:sym typeface="Arial"/>
              </a:defRPr>
            </a:lvl2pPr>
            <a:lvl3pPr marL="684212" indent="-450850" defTabSz="1828627">
              <a:lnSpc>
                <a:spcPct val="100000"/>
              </a:lnSpc>
              <a:spcBef>
                <a:spcPts val="4800"/>
              </a:spcBef>
              <a:buSzPct val="65000"/>
              <a:buChar char="►"/>
              <a:defRPr sz="4000">
                <a:latin typeface="Arial"/>
                <a:ea typeface="Arial"/>
                <a:cs typeface="Arial"/>
                <a:sym typeface="Arial"/>
              </a:defRPr>
            </a:lvl3pPr>
            <a:lvl4pPr marL="925512" indent="-466725" defTabSz="1828627">
              <a:lnSpc>
                <a:spcPct val="100000"/>
              </a:lnSpc>
              <a:spcBef>
                <a:spcPts val="4800"/>
              </a:spcBef>
              <a:buSzPct val="75000"/>
              <a:buChar char="◆"/>
              <a:defRPr sz="4000">
                <a:latin typeface="Arial"/>
                <a:ea typeface="Arial"/>
                <a:cs typeface="Arial"/>
                <a:sym typeface="Arial"/>
              </a:defRPr>
            </a:lvl4pPr>
            <a:lvl5pPr marL="1143000" indent="-450850" defTabSz="1828627">
              <a:lnSpc>
                <a:spcPct val="100000"/>
              </a:lnSpc>
              <a:spcBef>
                <a:spcPts val="4800"/>
              </a:spcBef>
              <a:buSzPct val="100000"/>
              <a:buChar char="●"/>
              <a:defRPr sz="4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Paragraph/unbulleted text formatting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Left, White Space Right"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Box 3"/>
          <p:cNvSpPr txBox="1"/>
          <p:nvPr/>
        </p:nvSpPr>
        <p:spPr>
          <a:xfrm>
            <a:off x="91437" y="13277558"/>
            <a:ext cx="18105121" cy="51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627">
              <a:defRPr sz="1800">
                <a:solidFill>
                  <a:srgbClr val="BFBFB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IMF </a:t>
            </a:r>
            <a:r>
              <a:rPr>
                <a:latin typeface="Arial"/>
                <a:ea typeface="Arial"/>
                <a:cs typeface="Arial"/>
                <a:sym typeface="Arial"/>
              </a:rPr>
              <a:t>| Creative</a:t>
            </a:r>
          </a:p>
        </p:txBody>
      </p:sp>
      <p:sp>
        <p:nvSpPr>
          <p:cNvPr id="1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905894" y="13272551"/>
            <a:ext cx="478106" cy="46667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627">
              <a:defRPr sz="2000">
                <a:solidFill>
                  <a:srgbClr val="009CD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Rectangle 7"/>
          <p:cNvSpPr/>
          <p:nvPr/>
        </p:nvSpPr>
        <p:spPr>
          <a:xfrm>
            <a:off x="0" y="0"/>
            <a:ext cx="6666270" cy="13716000"/>
          </a:xfrm>
          <a:prstGeom prst="rect">
            <a:avLst/>
          </a:prstGeom>
          <a:solidFill>
            <a:srgbClr val="009CDE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27">
              <a:defRPr sz="36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7" name="TITLE FOR TEXT"/>
          <p:cNvSpPr txBox="1">
            <a:spLocks noGrp="1"/>
          </p:cNvSpPr>
          <p:nvPr>
            <p:ph type="title" hasCustomPrompt="1"/>
          </p:nvPr>
        </p:nvSpPr>
        <p:spPr>
          <a:xfrm>
            <a:off x="919471" y="982769"/>
            <a:ext cx="4940555" cy="1956973"/>
          </a:xfrm>
          <a:prstGeom prst="rect">
            <a:avLst/>
          </a:prstGeom>
        </p:spPr>
        <p:txBody>
          <a:bodyPr lIns="0" tIns="0" rIns="0" bIns="0" anchor="ctr"/>
          <a:lstStyle>
            <a:lvl1pPr defTabSz="1828627">
              <a:lnSpc>
                <a:spcPct val="90000"/>
              </a:lnSpc>
              <a:defRPr sz="5600" b="0" cap="all" spc="0">
                <a:solidFill>
                  <a:srgbClr val="F1A8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TITLE FOR TEXT</a:t>
            </a:r>
          </a:p>
        </p:txBody>
      </p:sp>
      <p:sp>
        <p:nvSpPr>
          <p:cNvPr id="1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19471" y="2939742"/>
            <a:ext cx="4940555" cy="9721182"/>
          </a:xfrm>
          <a:prstGeom prst="rect">
            <a:avLst/>
          </a:prstGeom>
        </p:spPr>
        <p:txBody>
          <a:bodyPr lIns="0" tIns="0" rIns="0" bIns="0"/>
          <a:lstStyle>
            <a:lvl1pPr marL="0" indent="0" defTabSz="1828627">
              <a:lnSpc>
                <a:spcPct val="100000"/>
              </a:lnSpc>
              <a:spcBef>
                <a:spcPts val="3600"/>
              </a:spcBef>
              <a:buSzTx/>
              <a:buNone/>
              <a:defRPr sz="36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66726" indent="-466726" defTabSz="1828627">
              <a:lnSpc>
                <a:spcPct val="100000"/>
              </a:lnSpc>
              <a:spcBef>
                <a:spcPts val="3600"/>
              </a:spcBef>
              <a:buSzPct val="100000"/>
              <a:buChar char="▪"/>
              <a:defRPr sz="36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4212" indent="-450850" defTabSz="1828627">
              <a:lnSpc>
                <a:spcPct val="100000"/>
              </a:lnSpc>
              <a:spcBef>
                <a:spcPts val="3600"/>
              </a:spcBef>
              <a:buSzPct val="65000"/>
              <a:buChar char="►"/>
              <a:defRPr sz="36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25512" indent="-466725" defTabSz="1828627">
              <a:lnSpc>
                <a:spcPct val="100000"/>
              </a:lnSpc>
              <a:spcBef>
                <a:spcPts val="3600"/>
              </a:spcBef>
              <a:buSzPct val="100000"/>
              <a:buChar char="◆"/>
              <a:defRPr sz="36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indent="-450850" defTabSz="1828627">
              <a:lnSpc>
                <a:spcPct val="100000"/>
              </a:lnSpc>
              <a:spcBef>
                <a:spcPts val="3600"/>
              </a:spcBef>
              <a:buSzPct val="100000"/>
              <a:buChar char="●"/>
              <a:defRPr sz="36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Paragraph/unbulleted text formatting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99" name="TextBox 10"/>
          <p:cNvSpPr txBox="1"/>
          <p:nvPr/>
        </p:nvSpPr>
        <p:spPr>
          <a:xfrm>
            <a:off x="91437" y="13277558"/>
            <a:ext cx="18105121" cy="461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627">
              <a:defRPr sz="1800">
                <a:solidFill>
                  <a:srgbClr val="FEFEFE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dirty="0"/>
              <a:t>ISWGNA Communication TT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7623341" y="1290824"/>
            <a:ext cx="8545341" cy="11134346"/>
          </a:xfrm>
          <a:prstGeom prst="rect">
            <a:avLst/>
          </a:prstGeom>
          <a:ln>
            <a:solidFill>
              <a:srgbClr val="000000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7467153" y="1290821"/>
            <a:ext cx="3034658" cy="549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7467153" y="6925702"/>
            <a:ext cx="3035809" cy="5486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0675576" y="1290821"/>
            <a:ext cx="3034657" cy="549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20675576" y="6925702"/>
            <a:ext cx="3035809" cy="5486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886" y="1086162"/>
            <a:ext cx="21031200" cy="274320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8000" b="0" i="0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886" y="4088534"/>
            <a:ext cx="21031200" cy="7772400"/>
          </a:xfrm>
        </p:spPr>
        <p:txBody>
          <a:bodyPr spcCol="457200">
            <a:normAutofit/>
          </a:bodyPr>
          <a:lstStyle>
            <a:lvl1pPr marL="0" indent="0">
              <a:lnSpc>
                <a:spcPct val="95000"/>
              </a:lnSpc>
              <a:spcBef>
                <a:spcPts val="4800"/>
              </a:spcBef>
              <a:buClr>
                <a:schemeClr val="accent1"/>
              </a:buClr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05000"/>
              </a:lnSpc>
              <a:spcBef>
                <a:spcPts val="1200"/>
              </a:spcBef>
              <a:buClr>
                <a:schemeClr val="accent1"/>
              </a:buClr>
              <a:buNone/>
              <a:tabLst/>
              <a:defRPr sz="3600"/>
            </a:lvl2pPr>
            <a:lvl3pPr marL="365760" indent="-365760">
              <a:lnSpc>
                <a:spcPct val="105000"/>
              </a:lnSpc>
              <a:spcBef>
                <a:spcPts val="1200"/>
              </a:spcBef>
              <a:buClr>
                <a:schemeClr val="accent1"/>
              </a:buClr>
              <a:tabLst/>
              <a:defRPr sz="3600"/>
            </a:lvl3pPr>
            <a:lvl4pPr marL="731520" indent="-365760">
              <a:lnSpc>
                <a:spcPct val="105000"/>
              </a:lnSpc>
              <a:spcBef>
                <a:spcPts val="1200"/>
              </a:spcBef>
              <a:buClr>
                <a:schemeClr val="accent1"/>
              </a:buClr>
              <a:tabLst/>
              <a:defRPr sz="3600"/>
            </a:lvl4pPr>
            <a:lvl5pPr marL="1097280" indent="-365760">
              <a:lnSpc>
                <a:spcPct val="105000"/>
              </a:lnSpc>
              <a:spcBef>
                <a:spcPts val="1200"/>
              </a:spcBef>
              <a:buClr>
                <a:schemeClr val="accent1"/>
              </a:buClr>
              <a:tabLst/>
              <a:defRPr sz="3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6AE387-BB83-F249-8A4C-846392DBE8D9}"/>
              </a:ext>
            </a:extLst>
          </p:cNvPr>
          <p:cNvSpPr/>
          <p:nvPr userDrawn="1"/>
        </p:nvSpPr>
        <p:spPr>
          <a:xfrm>
            <a:off x="20500381" y="12959255"/>
            <a:ext cx="3232726" cy="69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D6B9DE-C2F0-DB4D-91E9-8DEB0AE01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2246" y="13351563"/>
            <a:ext cx="1828800" cy="24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09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82096" y="3881861"/>
            <a:ext cx="11030568" cy="4478674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8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82096" y="8360534"/>
            <a:ext cx="11030568" cy="93048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2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5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82096" y="9759462"/>
            <a:ext cx="11030568" cy="242667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6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6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6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82176" cy="13716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32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194320"/>
            <a:ext cx="9782178" cy="521680"/>
          </a:xfrm>
        </p:spPr>
        <p:txBody>
          <a:bodyPr lIns="91440" tIns="45720" rIns="91440" bIns="4572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124037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>
          <p15:clr>
            <a:srgbClr val="FBAE40"/>
          </p15:clr>
        </p15:guide>
        <p15:guide id="6" orient="horz" pos="83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0" y="2743200"/>
            <a:ext cx="19202400" cy="82296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(Cyan)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21963184" y="13339112"/>
            <a:ext cx="24208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2000" smtClean="0">
                <a:solidFill>
                  <a:schemeClr val="bg1"/>
                </a:solidFill>
              </a:rPr>
              <a:pPr algn="r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985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0" y="2743200"/>
            <a:ext cx="19202400" cy="82296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(Green)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21963184" y="13339112"/>
            <a:ext cx="24208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2000" smtClean="0">
                <a:solidFill>
                  <a:schemeClr val="bg1"/>
                </a:solidFill>
              </a:rPr>
              <a:pPr algn="r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4984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0" y="2743200"/>
            <a:ext cx="19202400" cy="82296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(Yellow)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21963184" y="13339112"/>
            <a:ext cx="24208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2000" smtClean="0">
                <a:solidFill>
                  <a:schemeClr val="bg1"/>
                </a:solidFill>
              </a:rPr>
              <a:pPr algn="r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7690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13277557"/>
            <a:ext cx="24384002" cy="4384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21963184" y="13339112"/>
            <a:ext cx="24208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2000" smtClean="0">
                <a:solidFill>
                  <a:schemeClr val="bg1"/>
                </a:solidFill>
              </a:rPr>
              <a:pPr algn="r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471928" y="1367278"/>
            <a:ext cx="18745200" cy="109728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4800"/>
              </a:spcAft>
              <a:buClrTx/>
              <a:defRPr sz="68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85800" indent="-685800">
              <a:spcBef>
                <a:spcPts val="1800"/>
              </a:spcBef>
              <a:spcAft>
                <a:spcPts val="0"/>
              </a:spcAft>
              <a:buClrTx/>
              <a:tabLst/>
              <a:defRPr sz="6400" b="0">
                <a:solidFill>
                  <a:schemeClr val="bg1"/>
                </a:solidFill>
              </a:defRPr>
            </a:lvl2pPr>
            <a:lvl3pPr marL="685800" indent="-685800"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6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1028700" indent="-342900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/>
              <a:defRPr sz="4200" b="0">
                <a:solidFill>
                  <a:schemeClr val="bg1"/>
                </a:solidFill>
              </a:defRPr>
            </a:lvl4pPr>
            <a:lvl5pPr marL="1028700" indent="-342900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/>
              <a:defRPr sz="4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E04D7F-1B03-4DC3-824C-A1BB68A2B842}"/>
              </a:ext>
            </a:extLst>
          </p:cNvPr>
          <p:cNvSpPr txBox="1"/>
          <p:nvPr userDrawn="1"/>
        </p:nvSpPr>
        <p:spPr>
          <a:xfrm>
            <a:off x="-2" y="13277558"/>
            <a:ext cx="182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ISWGNA </a:t>
            </a:r>
            <a:r>
              <a:rPr lang="en-US" sz="1800" b="0" dirty="0">
                <a:solidFill>
                  <a:schemeClr val="bg1"/>
                </a:solidFill>
                <a:latin typeface="+mn-lt"/>
                <a:cs typeface="Arial Black" charset="0"/>
              </a:rPr>
              <a:t>| Communication TT</a:t>
            </a:r>
            <a:endParaRPr lang="en-US" sz="18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69494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1089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79676" y="982770"/>
            <a:ext cx="19431000" cy="19569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56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9676" y="2939743"/>
            <a:ext cx="19431000" cy="9721182"/>
          </a:xfrm>
        </p:spPr>
        <p:txBody>
          <a:bodyPr/>
          <a:lstStyle>
            <a:lvl1pPr>
              <a:spcBef>
                <a:spcPts val="48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917576" marR="0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917576" marR="0" lvl="2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3388241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79676" y="982770"/>
            <a:ext cx="19431000" cy="19569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56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9676" y="2939743"/>
            <a:ext cx="9144000" cy="9721182"/>
          </a:xfrm>
        </p:spPr>
        <p:txBody>
          <a:bodyPr>
            <a:normAutofit/>
          </a:bodyPr>
          <a:lstStyle>
            <a:lvl1pPr>
              <a:spcBef>
                <a:spcPts val="4800"/>
              </a:spcBef>
              <a:defRPr sz="3600">
                <a:solidFill>
                  <a:schemeClr val="tx1"/>
                </a:solidFill>
              </a:defRPr>
            </a:lvl1pPr>
            <a:lvl2pPr>
              <a:defRPr sz="3600"/>
            </a:lvl2pPr>
            <a:lvl3pPr marL="917576" marR="0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917576" marR="0" lvl="2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66676" y="2939743"/>
            <a:ext cx="9144000" cy="9721182"/>
          </a:xfrm>
        </p:spPr>
        <p:txBody>
          <a:bodyPr>
            <a:normAutofit/>
          </a:bodyPr>
          <a:lstStyle>
            <a:lvl1pPr>
              <a:spcBef>
                <a:spcPts val="4800"/>
              </a:spcBef>
              <a:defRPr sz="3600">
                <a:solidFill>
                  <a:schemeClr val="tx1"/>
                </a:solidFill>
              </a:defRPr>
            </a:lvl1pPr>
            <a:lvl2pPr>
              <a:defRPr sz="3600"/>
            </a:lvl2pPr>
            <a:lvl3pPr marL="917576" marR="0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917576" marR="0" lvl="2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14467239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79676" y="982770"/>
            <a:ext cx="19431000" cy="19569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56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66676" y="2939743"/>
            <a:ext cx="9144000" cy="9721182"/>
          </a:xfrm>
        </p:spPr>
        <p:txBody>
          <a:bodyPr>
            <a:normAutofit/>
          </a:bodyPr>
          <a:lstStyle>
            <a:lvl1pPr>
              <a:spcBef>
                <a:spcPts val="4000"/>
              </a:spcBef>
              <a:defRPr sz="3600">
                <a:solidFill>
                  <a:schemeClr val="tx1"/>
                </a:solidFill>
              </a:defRPr>
            </a:lvl1pPr>
            <a:lvl2pPr>
              <a:defRPr sz="3600"/>
            </a:lvl2pPr>
            <a:lvl3pPr marL="917576" marR="0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3600"/>
            </a:lvl3pPr>
            <a:lvl4pPr>
              <a:defRPr sz="3600"/>
            </a:lvl4pPr>
            <a:lvl5pPr marL="1835150" marR="0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36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917576" marR="0" lvl="2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1835150" marR="0" lvl="4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79676" y="3338998"/>
            <a:ext cx="9712324" cy="896112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3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79678" y="11778438"/>
            <a:ext cx="9712324" cy="521680"/>
          </a:xfrm>
        </p:spPr>
        <p:txBody>
          <a:bodyPr lIns="45720" tIns="45720" rIns="45720" bIns="45720" anchor="b">
            <a:noAutofit/>
          </a:bodyPr>
          <a:lstStyle>
            <a:lvl1pPr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3132481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1613" y="982770"/>
            <a:ext cx="7340518" cy="19569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4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613" y="2939743"/>
            <a:ext cx="7340518" cy="9721182"/>
          </a:xfrm>
        </p:spPr>
        <p:txBody>
          <a:bodyPr>
            <a:normAutofit/>
          </a:bodyPr>
          <a:lstStyle>
            <a:lvl1pPr>
              <a:spcBef>
                <a:spcPts val="4000"/>
              </a:spcBef>
              <a:defRPr sz="3600">
                <a:solidFill>
                  <a:schemeClr val="tx1"/>
                </a:solidFill>
              </a:defRPr>
            </a:lvl1pPr>
            <a:lvl2pPr>
              <a:defRPr sz="3600"/>
            </a:lvl2pPr>
            <a:lvl3pPr marL="917576" marR="0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917576" marR="0" lvl="2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00" y="-2"/>
            <a:ext cx="16002000" cy="132588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17493768" y="6368562"/>
            <a:ext cx="13258792" cy="521680"/>
          </a:xfrm>
        </p:spPr>
        <p:txBody>
          <a:bodyPr lIns="91440" tIns="45720" rIns="91440" bIns="45720">
            <a:noAutofit/>
          </a:bodyPr>
          <a:lstStyle>
            <a:lvl1pPr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1457794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79676" y="982770"/>
            <a:ext cx="19431000" cy="19569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56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939742"/>
            <a:ext cx="12192000" cy="850392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3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" y="10921982"/>
            <a:ext cx="12192000" cy="521680"/>
          </a:xfrm>
        </p:spPr>
        <p:txBody>
          <a:bodyPr lIns="45720" tIns="45720" rIns="45720" bIns="45720" anchor="b">
            <a:noAutofit/>
          </a:bodyPr>
          <a:lstStyle>
            <a:lvl1pPr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86878" y="2939742"/>
            <a:ext cx="12192000" cy="850392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3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86880" y="10921982"/>
            <a:ext cx="12192000" cy="521680"/>
          </a:xfrm>
        </p:spPr>
        <p:txBody>
          <a:bodyPr lIns="45720" tIns="45720" rIns="45720" bIns="45720" anchor="b">
            <a:noAutofit/>
          </a:bodyPr>
          <a:lstStyle>
            <a:lvl1pPr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3956447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10698907"/>
            <a:ext cx="24384000" cy="3017094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4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24384000" cy="10699750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18773713" y="5088616"/>
            <a:ext cx="10698902" cy="521680"/>
          </a:xfrm>
        </p:spPr>
        <p:txBody>
          <a:bodyPr lIns="91440" tIns="45720" rIns="91440" bIns="45720">
            <a:noAutofit/>
          </a:bodyPr>
          <a:lstStyle>
            <a:lvl1pPr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96880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24384000" cy="123444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17950966" y="5911364"/>
            <a:ext cx="12344396" cy="521680"/>
          </a:xfrm>
        </p:spPr>
        <p:txBody>
          <a:bodyPr lIns="91440" tIns="45720" rIns="91440" bIns="45720">
            <a:noAutofit/>
          </a:bodyPr>
          <a:lstStyle>
            <a:lvl1pPr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2344400"/>
            <a:ext cx="24404490" cy="13716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4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Extra-Large </a:t>
            </a:r>
            <a:r>
              <a:rPr lang="en-US" dirty="0" err="1"/>
              <a:t>Photo+Title</a:t>
            </a:r>
            <a:r>
              <a:rPr lang="en-US" dirty="0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14981564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24384000" cy="1316736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17539486" y="6322844"/>
            <a:ext cx="13167356" cy="521680"/>
          </a:xfrm>
        </p:spPr>
        <p:txBody>
          <a:bodyPr lIns="91440" tIns="45720" rIns="91440" bIns="45720">
            <a:noAutofit/>
          </a:bodyPr>
          <a:lstStyle>
            <a:lvl1pPr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0854532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79676" y="982770"/>
            <a:ext cx="19431000" cy="19569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56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9676" y="2939743"/>
            <a:ext cx="19431000" cy="9721182"/>
          </a:xfrm>
        </p:spPr>
        <p:txBody>
          <a:bodyPr/>
          <a:lstStyle>
            <a:lvl1pPr marL="0" marR="0" indent="0" algn="l" defTabSz="1828628" rtl="0" eaLnBrk="1" fontAlgn="auto" latinLnBrk="0" hangingPunct="1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1828628" rtl="0" eaLnBrk="1" fontAlgn="auto" latinLnBrk="0" hangingPunct="1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2" y="13277558"/>
            <a:ext cx="182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ISWGNA </a:t>
            </a:r>
            <a:r>
              <a:rPr lang="en-US" sz="18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Communication</a:t>
            </a:r>
            <a:r>
              <a:rPr lang="en-US" sz="1800" b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 TT</a:t>
            </a:r>
            <a:endParaRPr lang="en-US" sz="18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21963184" y="13339112"/>
            <a:ext cx="24208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2000" smtClean="0">
                <a:solidFill>
                  <a:schemeClr val="bg1"/>
                </a:solidFill>
              </a:rPr>
              <a:pPr algn="r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9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79676" y="982770"/>
            <a:ext cx="19431000" cy="19569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56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9676" y="2939743"/>
            <a:ext cx="9144000" cy="9721182"/>
          </a:xfrm>
        </p:spPr>
        <p:txBody>
          <a:bodyPr>
            <a:normAutofit/>
          </a:bodyPr>
          <a:lstStyle>
            <a:lvl1pPr>
              <a:spcBef>
                <a:spcPts val="4000"/>
              </a:spcBef>
              <a:defRPr sz="36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36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36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36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66676" y="2939743"/>
            <a:ext cx="9144000" cy="9721182"/>
          </a:xfrm>
        </p:spPr>
        <p:txBody>
          <a:bodyPr>
            <a:normAutofit/>
          </a:bodyPr>
          <a:lstStyle>
            <a:lvl1pPr>
              <a:spcBef>
                <a:spcPts val="4000"/>
              </a:spcBef>
              <a:defRPr sz="36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36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36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36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21963184" y="13339112"/>
            <a:ext cx="24208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2000" smtClean="0">
                <a:solidFill>
                  <a:schemeClr val="bg1"/>
                </a:solidFill>
              </a:rPr>
              <a:pPr algn="r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12192000" y="3341076"/>
            <a:ext cx="0" cy="8850924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BF5E7DB-E705-45C6-A8DE-FBC295AB8FA6}"/>
              </a:ext>
            </a:extLst>
          </p:cNvPr>
          <p:cNvSpPr txBox="1"/>
          <p:nvPr userDrawn="1"/>
        </p:nvSpPr>
        <p:spPr>
          <a:xfrm>
            <a:off x="-2" y="13277558"/>
            <a:ext cx="182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ISWGNA </a:t>
            </a:r>
            <a:r>
              <a:rPr lang="en-US" sz="18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Communication</a:t>
            </a:r>
            <a:r>
              <a:rPr lang="en-US" sz="1800" b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 TT</a:t>
            </a:r>
            <a:endParaRPr lang="en-US" sz="18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4644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79676" y="982770"/>
            <a:ext cx="19431000" cy="19569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56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66676" y="2939743"/>
            <a:ext cx="9144000" cy="9721182"/>
          </a:xfrm>
        </p:spPr>
        <p:txBody>
          <a:bodyPr>
            <a:normAutofit/>
          </a:bodyPr>
          <a:lstStyle>
            <a:lvl1pPr>
              <a:spcBef>
                <a:spcPts val="4000"/>
              </a:spcBef>
              <a:defRPr sz="36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36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36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36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21963184" y="13339112"/>
            <a:ext cx="24208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2000" smtClean="0">
                <a:solidFill>
                  <a:schemeClr val="bg1"/>
                </a:solidFill>
              </a:rPr>
              <a:pPr algn="r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79676" y="3344092"/>
            <a:ext cx="9710928" cy="896112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32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9676" y="11783532"/>
            <a:ext cx="9710928" cy="521680"/>
          </a:xfrm>
        </p:spPr>
        <p:txBody>
          <a:bodyPr lIns="45720" tIns="45720" rIns="45720" bIns="45720" anchor="b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EF8C99-32AB-438D-AC6F-B55795068B0B}"/>
              </a:ext>
            </a:extLst>
          </p:cNvPr>
          <p:cNvSpPr txBox="1"/>
          <p:nvPr userDrawn="1"/>
        </p:nvSpPr>
        <p:spPr>
          <a:xfrm>
            <a:off x="-2" y="13277558"/>
            <a:ext cx="182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ISWGNA </a:t>
            </a:r>
            <a:r>
              <a:rPr lang="en-US" sz="18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Communication</a:t>
            </a:r>
            <a:r>
              <a:rPr lang="en-US" sz="1800" b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 TT</a:t>
            </a:r>
            <a:endParaRPr lang="en-US" sz="18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0014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79676" y="982770"/>
            <a:ext cx="19431000" cy="19569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56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939742"/>
            <a:ext cx="12192000" cy="850392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32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" y="10921982"/>
            <a:ext cx="12192000" cy="521680"/>
          </a:xfrm>
        </p:spPr>
        <p:txBody>
          <a:bodyPr lIns="45720" tIns="45720" rIns="45720" bIns="45720" anchor="b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86878" y="2939742"/>
            <a:ext cx="12192000" cy="850392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32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86880" y="10921982"/>
            <a:ext cx="12192000" cy="521680"/>
          </a:xfrm>
        </p:spPr>
        <p:txBody>
          <a:bodyPr lIns="45720" tIns="45720" rIns="45720" bIns="45720" anchor="b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21963184" y="13339112"/>
            <a:ext cx="24208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2000" smtClean="0">
                <a:solidFill>
                  <a:schemeClr val="bg1"/>
                </a:solidFill>
              </a:rPr>
              <a:pPr algn="r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030D58-674A-40D9-9D05-12ACDDBB8A9D}"/>
              </a:ext>
            </a:extLst>
          </p:cNvPr>
          <p:cNvSpPr txBox="1"/>
          <p:nvPr userDrawn="1"/>
        </p:nvSpPr>
        <p:spPr>
          <a:xfrm>
            <a:off x="-2" y="13277558"/>
            <a:ext cx="182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ISWGNA </a:t>
            </a:r>
            <a:r>
              <a:rPr lang="en-US" sz="18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Communication</a:t>
            </a:r>
            <a:r>
              <a:rPr lang="en-US" sz="1800" b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 TT</a:t>
            </a:r>
            <a:endParaRPr lang="en-US" sz="18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2535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" y="10698901"/>
            <a:ext cx="24383998" cy="3017094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4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24384000" cy="10699750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18773713" y="5088616"/>
            <a:ext cx="10698902" cy="521680"/>
          </a:xfrm>
        </p:spPr>
        <p:txBody>
          <a:bodyPr lIns="91440" tIns="45720" rIns="91440" bIns="4572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2" y="13277558"/>
            <a:ext cx="182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18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18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21963184" y="13339112"/>
            <a:ext cx="24208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2000" smtClean="0">
                <a:solidFill>
                  <a:schemeClr val="bg1"/>
                </a:solidFill>
              </a:rPr>
              <a:pPr algn="r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838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82096" y="3881861"/>
            <a:ext cx="11030568" cy="4478674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8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82096" y="8360534"/>
            <a:ext cx="11030568" cy="93048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2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5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82096" y="9759462"/>
            <a:ext cx="11030568" cy="242667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6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6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6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82176" cy="13716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32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194320"/>
            <a:ext cx="9782178" cy="521680"/>
          </a:xfrm>
        </p:spPr>
        <p:txBody>
          <a:bodyPr lIns="91440" tIns="45720" rIns="91440" bIns="4572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8935366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>
          <p15:clr>
            <a:srgbClr val="FBAE40"/>
          </p15:clr>
        </p15:guide>
        <p15:guide id="6" orient="horz" pos="83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0" y="2743200"/>
            <a:ext cx="19202400" cy="82296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(Cyan)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21963184" y="13339112"/>
            <a:ext cx="24208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2000" smtClean="0">
                <a:solidFill>
                  <a:schemeClr val="bg1"/>
                </a:solidFill>
              </a:rPr>
              <a:pPr algn="r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525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0" y="2743200"/>
            <a:ext cx="19202400" cy="82296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(Green)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21963184" y="13339112"/>
            <a:ext cx="24208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2000" smtClean="0">
                <a:solidFill>
                  <a:schemeClr val="bg1"/>
                </a:solidFill>
              </a:rPr>
              <a:pPr algn="r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2058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0" y="2743200"/>
            <a:ext cx="19202400" cy="82296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(Yellow)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21963184" y="13339112"/>
            <a:ext cx="24208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2000" smtClean="0">
                <a:solidFill>
                  <a:schemeClr val="bg1"/>
                </a:solidFill>
              </a:rPr>
              <a:pPr algn="r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1260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13277557"/>
            <a:ext cx="24384002" cy="4384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21963184" y="13339112"/>
            <a:ext cx="24208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2000" smtClean="0">
                <a:solidFill>
                  <a:schemeClr val="bg1"/>
                </a:solidFill>
              </a:rPr>
              <a:pPr algn="r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471928" y="1367278"/>
            <a:ext cx="18745200" cy="109728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4800"/>
              </a:spcAft>
              <a:buClrTx/>
              <a:defRPr sz="68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85800" indent="-685800">
              <a:spcBef>
                <a:spcPts val="1800"/>
              </a:spcBef>
              <a:spcAft>
                <a:spcPts val="0"/>
              </a:spcAft>
              <a:buClrTx/>
              <a:tabLst/>
              <a:defRPr sz="6400" b="0">
                <a:solidFill>
                  <a:schemeClr val="bg1"/>
                </a:solidFill>
              </a:defRPr>
            </a:lvl2pPr>
            <a:lvl3pPr marL="685800" indent="-685800"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6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1028700" indent="-342900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/>
              <a:defRPr sz="4200" b="0">
                <a:solidFill>
                  <a:schemeClr val="bg1"/>
                </a:solidFill>
              </a:defRPr>
            </a:lvl4pPr>
            <a:lvl5pPr marL="1028700" indent="-342900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/>
              <a:defRPr sz="4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E04D7F-1B03-4DC3-824C-A1BB68A2B842}"/>
              </a:ext>
            </a:extLst>
          </p:cNvPr>
          <p:cNvSpPr txBox="1"/>
          <p:nvPr userDrawn="1"/>
        </p:nvSpPr>
        <p:spPr>
          <a:xfrm>
            <a:off x="-2" y="13277558"/>
            <a:ext cx="182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ISWGNA </a:t>
            </a:r>
            <a:r>
              <a:rPr lang="en-US" sz="1800" b="0" dirty="0">
                <a:solidFill>
                  <a:schemeClr val="bg1"/>
                </a:solidFill>
                <a:latin typeface="+mn-lt"/>
                <a:cs typeface="Arial Black" charset="0"/>
              </a:rPr>
              <a:t>| Communication TT</a:t>
            </a:r>
            <a:endParaRPr lang="en-US" sz="18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33565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0102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79676" y="982770"/>
            <a:ext cx="19431000" cy="19569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56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9676" y="2939743"/>
            <a:ext cx="19431000" cy="9721182"/>
          </a:xfrm>
        </p:spPr>
        <p:txBody>
          <a:bodyPr/>
          <a:lstStyle>
            <a:lvl1pPr>
              <a:spcBef>
                <a:spcPts val="48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917576" marR="0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917576" marR="0" lvl="2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10472623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79676" y="982770"/>
            <a:ext cx="19431000" cy="19569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56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9676" y="2939743"/>
            <a:ext cx="9144000" cy="9721182"/>
          </a:xfrm>
        </p:spPr>
        <p:txBody>
          <a:bodyPr>
            <a:normAutofit/>
          </a:bodyPr>
          <a:lstStyle>
            <a:lvl1pPr>
              <a:spcBef>
                <a:spcPts val="4800"/>
              </a:spcBef>
              <a:defRPr sz="3600">
                <a:solidFill>
                  <a:schemeClr val="tx1"/>
                </a:solidFill>
              </a:defRPr>
            </a:lvl1pPr>
            <a:lvl2pPr>
              <a:defRPr sz="3600"/>
            </a:lvl2pPr>
            <a:lvl3pPr marL="917576" marR="0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917576" marR="0" lvl="2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66676" y="2939743"/>
            <a:ext cx="9144000" cy="9721182"/>
          </a:xfrm>
        </p:spPr>
        <p:txBody>
          <a:bodyPr>
            <a:normAutofit/>
          </a:bodyPr>
          <a:lstStyle>
            <a:lvl1pPr>
              <a:spcBef>
                <a:spcPts val="4800"/>
              </a:spcBef>
              <a:defRPr sz="3600">
                <a:solidFill>
                  <a:schemeClr val="tx1"/>
                </a:solidFill>
              </a:defRPr>
            </a:lvl1pPr>
            <a:lvl2pPr>
              <a:defRPr sz="3600"/>
            </a:lvl2pPr>
            <a:lvl3pPr marL="917576" marR="0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917576" marR="0" lvl="2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8662535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79676" y="982770"/>
            <a:ext cx="19431000" cy="19569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56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66676" y="2939743"/>
            <a:ext cx="9144000" cy="9721182"/>
          </a:xfrm>
        </p:spPr>
        <p:txBody>
          <a:bodyPr>
            <a:normAutofit/>
          </a:bodyPr>
          <a:lstStyle>
            <a:lvl1pPr>
              <a:spcBef>
                <a:spcPts val="4000"/>
              </a:spcBef>
              <a:defRPr sz="3600">
                <a:solidFill>
                  <a:schemeClr val="tx1"/>
                </a:solidFill>
              </a:defRPr>
            </a:lvl1pPr>
            <a:lvl2pPr>
              <a:defRPr sz="3600"/>
            </a:lvl2pPr>
            <a:lvl3pPr marL="917576" marR="0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3600"/>
            </a:lvl3pPr>
            <a:lvl4pPr>
              <a:defRPr sz="3600"/>
            </a:lvl4pPr>
            <a:lvl5pPr marL="1835150" marR="0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36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917576" marR="0" lvl="2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1835150" marR="0" lvl="4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79676" y="3338998"/>
            <a:ext cx="9712324" cy="896112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3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79678" y="11778438"/>
            <a:ext cx="9712324" cy="521680"/>
          </a:xfrm>
        </p:spPr>
        <p:txBody>
          <a:bodyPr lIns="45720" tIns="45720" rIns="45720" bIns="45720" anchor="b">
            <a:noAutofit/>
          </a:bodyPr>
          <a:lstStyle>
            <a:lvl1pPr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1125281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1613" y="982770"/>
            <a:ext cx="7340518" cy="19569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4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613" y="2939743"/>
            <a:ext cx="7340518" cy="9721182"/>
          </a:xfrm>
        </p:spPr>
        <p:txBody>
          <a:bodyPr>
            <a:normAutofit/>
          </a:bodyPr>
          <a:lstStyle>
            <a:lvl1pPr>
              <a:spcBef>
                <a:spcPts val="4000"/>
              </a:spcBef>
              <a:defRPr sz="3600">
                <a:solidFill>
                  <a:schemeClr val="tx1"/>
                </a:solidFill>
              </a:defRPr>
            </a:lvl1pPr>
            <a:lvl2pPr>
              <a:defRPr sz="3600"/>
            </a:lvl2pPr>
            <a:lvl3pPr marL="917576" marR="0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917576" marR="0" lvl="2" indent="-450850" algn="l" defTabSz="18286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00" y="-2"/>
            <a:ext cx="16002000" cy="132588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17493768" y="6368562"/>
            <a:ext cx="13258792" cy="521680"/>
          </a:xfrm>
        </p:spPr>
        <p:txBody>
          <a:bodyPr lIns="91440" tIns="45720" rIns="91440" bIns="45720">
            <a:noAutofit/>
          </a:bodyPr>
          <a:lstStyle>
            <a:lvl1pPr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2588813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79676" y="982770"/>
            <a:ext cx="19431000" cy="19569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56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939742"/>
            <a:ext cx="12192000" cy="850392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3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" y="10921982"/>
            <a:ext cx="12192000" cy="521680"/>
          </a:xfrm>
        </p:spPr>
        <p:txBody>
          <a:bodyPr lIns="45720" tIns="45720" rIns="45720" bIns="45720" anchor="b">
            <a:noAutofit/>
          </a:bodyPr>
          <a:lstStyle>
            <a:lvl1pPr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86878" y="2939742"/>
            <a:ext cx="12192000" cy="850392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3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86880" y="10921982"/>
            <a:ext cx="12192000" cy="521680"/>
          </a:xfrm>
        </p:spPr>
        <p:txBody>
          <a:bodyPr lIns="45720" tIns="45720" rIns="45720" bIns="45720" anchor="b">
            <a:noAutofit/>
          </a:bodyPr>
          <a:lstStyle>
            <a:lvl1pPr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8912813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10698907"/>
            <a:ext cx="24384000" cy="3017094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4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24384000" cy="10699750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18773713" y="5088616"/>
            <a:ext cx="10698902" cy="521680"/>
          </a:xfrm>
        </p:spPr>
        <p:txBody>
          <a:bodyPr lIns="91440" tIns="45720" rIns="91440" bIns="45720">
            <a:noAutofit/>
          </a:bodyPr>
          <a:lstStyle>
            <a:lvl1pPr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2506893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24384000" cy="123444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17950966" y="5911364"/>
            <a:ext cx="12344396" cy="521680"/>
          </a:xfrm>
        </p:spPr>
        <p:txBody>
          <a:bodyPr lIns="91440" tIns="45720" rIns="91440" bIns="45720">
            <a:noAutofit/>
          </a:bodyPr>
          <a:lstStyle>
            <a:lvl1pPr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2344400"/>
            <a:ext cx="24404490" cy="13716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4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Extra-Large </a:t>
            </a:r>
            <a:r>
              <a:rPr lang="en-US" dirty="0" err="1"/>
              <a:t>Photo+Title</a:t>
            </a:r>
            <a:r>
              <a:rPr lang="en-US" dirty="0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12404858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24384000" cy="1316736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17539486" y="6322844"/>
            <a:ext cx="13167356" cy="521680"/>
          </a:xfrm>
        </p:spPr>
        <p:txBody>
          <a:bodyPr lIns="91440" tIns="45720" rIns="91440" bIns="45720">
            <a:noAutofit/>
          </a:bodyPr>
          <a:lstStyle>
            <a:lvl1pPr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248314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79676" y="982770"/>
            <a:ext cx="19431000" cy="19569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56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9676" y="2939743"/>
            <a:ext cx="19431000" cy="9721182"/>
          </a:xfrm>
        </p:spPr>
        <p:txBody>
          <a:bodyPr/>
          <a:lstStyle>
            <a:lvl1pPr marL="0" marR="0" indent="0" algn="l" defTabSz="1828628" rtl="0" eaLnBrk="1" fontAlgn="auto" latinLnBrk="0" hangingPunct="1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1828628" rtl="0" eaLnBrk="1" fontAlgn="auto" latinLnBrk="0" hangingPunct="1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2" y="13277558"/>
            <a:ext cx="182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ISWGNA </a:t>
            </a:r>
            <a:r>
              <a:rPr lang="en-US" sz="18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Communication</a:t>
            </a:r>
            <a:r>
              <a:rPr lang="en-US" sz="1800" b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 TT</a:t>
            </a:r>
            <a:endParaRPr lang="en-US" sz="18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21963184" y="13339112"/>
            <a:ext cx="24208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2000" smtClean="0">
                <a:solidFill>
                  <a:schemeClr val="bg1"/>
                </a:solidFill>
              </a:rPr>
              <a:pPr algn="r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0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79676" y="982770"/>
            <a:ext cx="19431000" cy="19569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56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9676" y="2939743"/>
            <a:ext cx="9144000" cy="9721182"/>
          </a:xfrm>
        </p:spPr>
        <p:txBody>
          <a:bodyPr>
            <a:normAutofit/>
          </a:bodyPr>
          <a:lstStyle>
            <a:lvl1pPr>
              <a:spcBef>
                <a:spcPts val="4000"/>
              </a:spcBef>
              <a:defRPr sz="36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36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36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36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66676" y="2939743"/>
            <a:ext cx="9144000" cy="9721182"/>
          </a:xfrm>
        </p:spPr>
        <p:txBody>
          <a:bodyPr>
            <a:normAutofit/>
          </a:bodyPr>
          <a:lstStyle>
            <a:lvl1pPr>
              <a:spcBef>
                <a:spcPts val="4000"/>
              </a:spcBef>
              <a:defRPr sz="36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36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36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36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21963184" y="13339112"/>
            <a:ext cx="24208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2000" smtClean="0">
                <a:solidFill>
                  <a:schemeClr val="bg1"/>
                </a:solidFill>
              </a:rPr>
              <a:pPr algn="r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12192000" y="3341076"/>
            <a:ext cx="0" cy="8850924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BF5E7DB-E705-45C6-A8DE-FBC295AB8FA6}"/>
              </a:ext>
            </a:extLst>
          </p:cNvPr>
          <p:cNvSpPr txBox="1"/>
          <p:nvPr userDrawn="1"/>
        </p:nvSpPr>
        <p:spPr>
          <a:xfrm>
            <a:off x="-2" y="13277558"/>
            <a:ext cx="182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ISWGNA </a:t>
            </a:r>
            <a:r>
              <a:rPr lang="en-US" sz="18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Communication</a:t>
            </a:r>
            <a:r>
              <a:rPr lang="en-US" sz="1800" b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 TT</a:t>
            </a:r>
            <a:endParaRPr lang="en-US" sz="18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395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79676" y="982770"/>
            <a:ext cx="19431000" cy="19569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56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66676" y="2939743"/>
            <a:ext cx="9144000" cy="9721182"/>
          </a:xfrm>
        </p:spPr>
        <p:txBody>
          <a:bodyPr>
            <a:normAutofit/>
          </a:bodyPr>
          <a:lstStyle>
            <a:lvl1pPr>
              <a:spcBef>
                <a:spcPts val="4000"/>
              </a:spcBef>
              <a:defRPr sz="36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36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36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36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21963184" y="13339112"/>
            <a:ext cx="24208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2000" smtClean="0">
                <a:solidFill>
                  <a:schemeClr val="bg1"/>
                </a:solidFill>
              </a:rPr>
              <a:pPr algn="r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79676" y="3344092"/>
            <a:ext cx="9710928" cy="896112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32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9676" y="11783532"/>
            <a:ext cx="9710928" cy="521680"/>
          </a:xfrm>
        </p:spPr>
        <p:txBody>
          <a:bodyPr lIns="45720" tIns="45720" rIns="45720" bIns="45720" anchor="b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EF8C99-32AB-438D-AC6F-B55795068B0B}"/>
              </a:ext>
            </a:extLst>
          </p:cNvPr>
          <p:cNvSpPr txBox="1"/>
          <p:nvPr userDrawn="1"/>
        </p:nvSpPr>
        <p:spPr>
          <a:xfrm>
            <a:off x="-2" y="13277558"/>
            <a:ext cx="182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ISWGNA </a:t>
            </a:r>
            <a:r>
              <a:rPr lang="en-US" sz="18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Communication</a:t>
            </a:r>
            <a:r>
              <a:rPr lang="en-US" sz="1800" b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 TT</a:t>
            </a:r>
            <a:endParaRPr lang="en-US" sz="18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962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79676" y="982770"/>
            <a:ext cx="19431000" cy="19569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56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939742"/>
            <a:ext cx="12192000" cy="850392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32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" y="10921982"/>
            <a:ext cx="12192000" cy="521680"/>
          </a:xfrm>
        </p:spPr>
        <p:txBody>
          <a:bodyPr lIns="45720" tIns="45720" rIns="45720" bIns="45720" anchor="b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86878" y="2939742"/>
            <a:ext cx="12192000" cy="850392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32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86880" y="10921982"/>
            <a:ext cx="12192000" cy="521680"/>
          </a:xfrm>
        </p:spPr>
        <p:txBody>
          <a:bodyPr lIns="45720" tIns="45720" rIns="45720" bIns="45720" anchor="b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21963184" y="13339112"/>
            <a:ext cx="24208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2000" smtClean="0">
                <a:solidFill>
                  <a:schemeClr val="bg1"/>
                </a:solidFill>
              </a:rPr>
              <a:pPr algn="r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030D58-674A-40D9-9D05-12ACDDBB8A9D}"/>
              </a:ext>
            </a:extLst>
          </p:cNvPr>
          <p:cNvSpPr txBox="1"/>
          <p:nvPr userDrawn="1"/>
        </p:nvSpPr>
        <p:spPr>
          <a:xfrm>
            <a:off x="-2" y="13277558"/>
            <a:ext cx="182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ISWGNA </a:t>
            </a:r>
            <a:r>
              <a:rPr lang="en-US" sz="18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Communication</a:t>
            </a:r>
            <a:r>
              <a:rPr lang="en-US" sz="1800" b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 TT</a:t>
            </a:r>
            <a:endParaRPr lang="en-US" sz="18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8938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" y="10698901"/>
            <a:ext cx="24383998" cy="3017094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4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24384000" cy="10699750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18773713" y="5088616"/>
            <a:ext cx="10698902" cy="521680"/>
          </a:xfrm>
        </p:spPr>
        <p:txBody>
          <a:bodyPr lIns="91440" tIns="45720" rIns="91440" bIns="4572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2" y="13277558"/>
            <a:ext cx="182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18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18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21963184" y="13339112"/>
            <a:ext cx="24208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2000" smtClean="0">
                <a:solidFill>
                  <a:schemeClr val="bg1"/>
                </a:solidFill>
              </a:rPr>
              <a:pPr algn="r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602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8" r:id="rId19"/>
    <p:sldLayoutId id="2147483669" r:id="rId20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4"/>
            <a:ext cx="21945600" cy="9583612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964276"/>
            <a:ext cx="21945600" cy="223612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2" y="13277558"/>
            <a:ext cx="182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Arial Black" charset="0"/>
                <a:cs typeface="Arial Black" charset="0"/>
              </a:rPr>
              <a:t>ISWGNA </a:t>
            </a: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+mn-lt"/>
                <a:cs typeface="Arial Black" charset="0"/>
              </a:rPr>
              <a:t>| Communication TT</a:t>
            </a:r>
            <a:endParaRPr lang="en-US" sz="1800" b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21963184" y="13339112"/>
            <a:ext cx="24208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2000" smtClean="0">
                <a:solidFill>
                  <a:schemeClr val="tx2"/>
                </a:solidFill>
              </a:rPr>
              <a:pPr algn="r"/>
              <a:t>‹#›</a:t>
            </a:fld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4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</p:sldLayoutIdLst>
  <p:transition>
    <p:fade/>
  </p:transition>
  <p:hf hdr="0" dt="0"/>
  <p:txStyles>
    <p:titleStyle>
      <a:lvl1pPr algn="l" defTabSz="1828628" rtl="0" eaLnBrk="1" latinLnBrk="0" hangingPunct="1">
        <a:lnSpc>
          <a:spcPct val="90000"/>
        </a:lnSpc>
        <a:spcBef>
          <a:spcPct val="0"/>
        </a:spcBef>
        <a:buNone/>
        <a:defRPr sz="72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1828628" rtl="0" eaLnBrk="1" latinLnBrk="0" hangingPunct="1">
        <a:spcBef>
          <a:spcPts val="4800"/>
        </a:spcBef>
        <a:buClr>
          <a:schemeClr val="accent1"/>
        </a:buClr>
        <a:buSzPct val="110000"/>
        <a:buFont typeface="Wingdings" charset="2"/>
        <a:buNone/>
        <a:tabLst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466726" indent="-466726" algn="l" defTabSz="1828628" rtl="0" eaLnBrk="1" latinLnBrk="0" hangingPunct="1">
        <a:spcBef>
          <a:spcPts val="1200"/>
        </a:spcBef>
        <a:buClr>
          <a:schemeClr val="accent1"/>
        </a:buClr>
        <a:buSzPct val="100000"/>
        <a:buFont typeface="Wingdings" pitchFamily="2" charset="2"/>
        <a:buChar char="§"/>
        <a:tabLst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17576" indent="-450850" algn="l" defTabSz="1828628" rtl="0" eaLnBrk="1" latinLnBrk="0" hangingPunct="1">
        <a:spcBef>
          <a:spcPts val="12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4300" indent="-466726" algn="l" defTabSz="1828628" rtl="0" eaLnBrk="1" latinLnBrk="0" hangingPunct="1">
        <a:spcBef>
          <a:spcPts val="1200"/>
        </a:spcBef>
        <a:buClr>
          <a:schemeClr val="accent1"/>
        </a:buClr>
        <a:buSzPct val="100000"/>
        <a:buFont typeface="LucidaGrande" charset="0"/>
        <a:buChar char="◆"/>
        <a:tabLst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150" indent="-450850" algn="l" defTabSz="1828628" rtl="0" eaLnBrk="1" latinLnBrk="0" hangingPunct="1">
        <a:spcBef>
          <a:spcPts val="12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728" indent="-457156" algn="l" defTabSz="182862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044" indent="-457156" algn="l" defTabSz="182862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358" indent="-457156" algn="l" defTabSz="182862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670" indent="-457156" algn="l" defTabSz="182862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2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14" algn="l" defTabSz="182862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28" algn="l" defTabSz="182862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44" algn="l" defTabSz="182862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56" algn="l" defTabSz="182862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570" algn="l" defTabSz="182862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884" algn="l" defTabSz="182862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00" algn="l" defTabSz="182862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14" algn="l" defTabSz="182862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4"/>
            <a:ext cx="21945600" cy="9583612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964276"/>
            <a:ext cx="21945600" cy="223612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2" y="13277558"/>
            <a:ext cx="182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Arial Black" charset="0"/>
                <a:cs typeface="Arial Black" charset="0"/>
              </a:rPr>
              <a:t>ISWGNA </a:t>
            </a: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+mn-lt"/>
                <a:cs typeface="Arial Black" charset="0"/>
              </a:rPr>
              <a:t>| Communication TT</a:t>
            </a:r>
            <a:endParaRPr lang="en-US" sz="1800" b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21963184" y="13339112"/>
            <a:ext cx="24208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2000" smtClean="0">
                <a:solidFill>
                  <a:schemeClr val="tx2"/>
                </a:solidFill>
              </a:rPr>
              <a:pPr algn="r"/>
              <a:t>‹#›</a:t>
            </a:fld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7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</p:sldLayoutIdLst>
  <p:transition>
    <p:fade/>
  </p:transition>
  <p:hf hdr="0" dt="0"/>
  <p:txStyles>
    <p:titleStyle>
      <a:lvl1pPr algn="l" defTabSz="1828628" rtl="0" eaLnBrk="1" latinLnBrk="0" hangingPunct="1">
        <a:lnSpc>
          <a:spcPct val="90000"/>
        </a:lnSpc>
        <a:spcBef>
          <a:spcPct val="0"/>
        </a:spcBef>
        <a:buNone/>
        <a:defRPr sz="72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1828628" rtl="0" eaLnBrk="1" latinLnBrk="0" hangingPunct="1">
        <a:spcBef>
          <a:spcPts val="4800"/>
        </a:spcBef>
        <a:buClr>
          <a:schemeClr val="accent1"/>
        </a:buClr>
        <a:buSzPct val="110000"/>
        <a:buFont typeface="Wingdings" charset="2"/>
        <a:buNone/>
        <a:tabLst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466726" indent="-466726" algn="l" defTabSz="1828628" rtl="0" eaLnBrk="1" latinLnBrk="0" hangingPunct="1">
        <a:spcBef>
          <a:spcPts val="1200"/>
        </a:spcBef>
        <a:buClr>
          <a:schemeClr val="accent1"/>
        </a:buClr>
        <a:buSzPct val="100000"/>
        <a:buFont typeface="Wingdings" pitchFamily="2" charset="2"/>
        <a:buChar char="§"/>
        <a:tabLst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17576" indent="-450850" algn="l" defTabSz="1828628" rtl="0" eaLnBrk="1" latinLnBrk="0" hangingPunct="1">
        <a:spcBef>
          <a:spcPts val="12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4300" indent="-466726" algn="l" defTabSz="1828628" rtl="0" eaLnBrk="1" latinLnBrk="0" hangingPunct="1">
        <a:spcBef>
          <a:spcPts val="1200"/>
        </a:spcBef>
        <a:buClr>
          <a:schemeClr val="accent1"/>
        </a:buClr>
        <a:buSzPct val="100000"/>
        <a:buFont typeface="LucidaGrande" charset="0"/>
        <a:buChar char="◆"/>
        <a:tabLst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150" indent="-450850" algn="l" defTabSz="1828628" rtl="0" eaLnBrk="1" latinLnBrk="0" hangingPunct="1">
        <a:spcBef>
          <a:spcPts val="12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728" indent="-457156" algn="l" defTabSz="182862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044" indent="-457156" algn="l" defTabSz="182862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358" indent="-457156" algn="l" defTabSz="182862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670" indent="-457156" algn="l" defTabSz="182862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2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14" algn="l" defTabSz="182862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28" algn="l" defTabSz="182862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44" algn="l" defTabSz="182862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56" algn="l" defTabSz="182862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570" algn="l" defTabSz="182862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884" algn="l" defTabSz="182862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00" algn="l" defTabSz="182862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14" algn="l" defTabSz="182862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Box 4"/>
          <p:cNvSpPr txBox="1">
            <a:spLocks noGrp="1"/>
          </p:cNvSpPr>
          <p:nvPr>
            <p:ph type="sldNum" sz="quarter" idx="2"/>
          </p:nvPr>
        </p:nvSpPr>
        <p:spPr>
          <a:xfrm>
            <a:off x="24047157" y="13272551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214" name="Title 1"/>
          <p:cNvSpPr txBox="1">
            <a:spLocks noGrp="1"/>
          </p:cNvSpPr>
          <p:nvPr>
            <p:ph type="title"/>
          </p:nvPr>
        </p:nvSpPr>
        <p:spPr>
          <a:xfrm>
            <a:off x="9778008" y="2940578"/>
            <a:ext cx="14076452" cy="349233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10000" b="1" dirty="0">
                <a:solidFill>
                  <a:srgbClr val="002060"/>
                </a:solidFill>
                <a:latin typeface=".HelveticaNeueDeskInterface-Regular"/>
              </a:rPr>
              <a:t>Communication TT</a:t>
            </a:r>
            <a:br>
              <a:rPr lang="en-US" dirty="0">
                <a:latin typeface=".HelveticaNeueDeskInterface-Regular"/>
              </a:rPr>
            </a:br>
            <a:r>
              <a:rPr lang="en-US" sz="5400" dirty="0">
                <a:latin typeface=".HelveticaNeueDeskInterface-Regular"/>
              </a:rPr>
              <a:t>Collaborative Compilers Hub for the Statistical Community</a:t>
            </a:r>
            <a:endParaRPr sz="5400" dirty="0">
              <a:latin typeface=".HelveticaNeueDeskInterface-Regular"/>
            </a:endParaRPr>
          </a:p>
        </p:txBody>
      </p:sp>
      <p:sp>
        <p:nvSpPr>
          <p:cNvPr id="216" name="Text Placeholder 3"/>
          <p:cNvSpPr>
            <a:spLocks noGrp="1"/>
          </p:cNvSpPr>
          <p:nvPr>
            <p:ph type="body" idx="21"/>
          </p:nvPr>
        </p:nvSpPr>
        <p:spPr>
          <a:xfrm>
            <a:off x="10832805" y="11684420"/>
            <a:ext cx="11619656" cy="15099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James Tebrake</a:t>
            </a:r>
          </a:p>
          <a:p>
            <a:r>
              <a:rPr lang="en-US" b="1" dirty="0"/>
              <a:t>Assistant Director</a:t>
            </a:r>
          </a:p>
          <a:p>
            <a:r>
              <a:rPr lang="en-US" b="1" dirty="0"/>
              <a:t>IMF Statistics Department</a:t>
            </a:r>
            <a:endParaRPr b="1" dirty="0"/>
          </a:p>
        </p:txBody>
      </p:sp>
      <p:sp>
        <p:nvSpPr>
          <p:cNvPr id="217" name="Text Placeholder 15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Rectangle"/>
          <p:cNvSpPr/>
          <p:nvPr/>
        </p:nvSpPr>
        <p:spPr>
          <a:xfrm>
            <a:off x="4168" y="-20818"/>
            <a:ext cx="9773840" cy="13757636"/>
          </a:xfrm>
          <a:prstGeom prst="rect">
            <a:avLst/>
          </a:prstGeom>
          <a:solidFill>
            <a:srgbClr val="004C97"/>
          </a:solidFill>
          <a:ln w="254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 defTabSz="82550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3F5DC8-F0CD-497D-89FA-79CAE7085E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33" t="3007" r="1" b="2963"/>
          <a:stretch/>
        </p:blipFill>
        <p:spPr>
          <a:xfrm>
            <a:off x="-51696" y="0"/>
            <a:ext cx="9833875" cy="137576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47608A-C39A-42DC-A3EA-C74BEF4CB24B}"/>
              </a:ext>
            </a:extLst>
          </p:cNvPr>
          <p:cNvSpPr/>
          <p:nvPr/>
        </p:nvSpPr>
        <p:spPr>
          <a:xfrm>
            <a:off x="10832805" y="8307071"/>
            <a:ext cx="119710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UNECE: Meeting of the Group of Experts on National Accounts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May 17, 2021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extBox 4"/>
          <p:cNvSpPr txBox="1">
            <a:spLocks noGrp="1"/>
          </p:cNvSpPr>
          <p:nvPr>
            <p:ph type="sldNum" sz="quarter" idx="2"/>
          </p:nvPr>
        </p:nvSpPr>
        <p:spPr>
          <a:xfrm>
            <a:off x="23905894" y="13272551"/>
            <a:ext cx="478106" cy="46667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508" name="Title 1"/>
          <p:cNvSpPr txBox="1">
            <a:spLocks noGrp="1"/>
          </p:cNvSpPr>
          <p:nvPr>
            <p:ph type="title"/>
          </p:nvPr>
        </p:nvSpPr>
        <p:spPr>
          <a:xfrm>
            <a:off x="309873" y="344753"/>
            <a:ext cx="5943445" cy="1160198"/>
          </a:xfrm>
          <a:prstGeom prst="rect">
            <a:avLst/>
          </a:prstGeom>
        </p:spPr>
        <p:txBody>
          <a:bodyPr>
            <a:normAutofit/>
          </a:bodyPr>
          <a:lstStyle>
            <a:lvl1pPr defTabSz="1536047">
              <a:defRPr sz="4032" cap="none">
                <a:solidFill>
                  <a:srgbClr val="FFCE5E"/>
                </a:solidFill>
              </a:defRPr>
            </a:lvl1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 Resources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9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71450" y="2114551"/>
            <a:ext cx="6419850" cy="107108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>
              <a:buSzPct val="100000"/>
              <a:buFont typeface="Wingdings" panose="05000000000000000000" pitchFamily="2" charset="2"/>
              <a:buChar char="Ø"/>
              <a:defRPr sz="3200"/>
            </a:pPr>
            <a:r>
              <a:rPr lang="en-US" sz="4000" dirty="0">
                <a:solidFill>
                  <a:srgbClr val="002060"/>
                </a:solidFill>
              </a:rPr>
              <a:t>In this section users will be able to find manuals, </a:t>
            </a:r>
            <a:r>
              <a:rPr lang="en-US" sz="4000" b="1" dirty="0">
                <a:solidFill>
                  <a:srgbClr val="002060"/>
                </a:solidFill>
              </a:rPr>
              <a:t>links to conferences and training materials, and information on ‘tools’ </a:t>
            </a:r>
            <a:r>
              <a:rPr lang="en-US" sz="4000" dirty="0">
                <a:solidFill>
                  <a:srgbClr val="002060"/>
                </a:solidFill>
              </a:rPr>
              <a:t>such as ‘R Programming’, ‘SBR’, ‘Stata’ and Excel templates.</a:t>
            </a:r>
          </a:p>
          <a:p>
            <a:pPr marL="571500" indent="-571500">
              <a:buSzPct val="100000"/>
              <a:buFont typeface="Wingdings" panose="05000000000000000000" pitchFamily="2" charset="2"/>
              <a:buChar char="Ø"/>
              <a:defRPr sz="3200"/>
            </a:pPr>
            <a:r>
              <a:rPr lang="en-US" sz="4000" dirty="0">
                <a:solidFill>
                  <a:srgbClr val="002060"/>
                </a:solidFill>
              </a:rPr>
              <a:t>All resources will be tagged with the domains and topics to which they relate, making it easy for users to filter and access the information they need quickly.</a:t>
            </a:r>
            <a:endParaRPr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FE613-16F8-EA45-B10D-14958BAFA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658" y="0"/>
            <a:ext cx="9290081" cy="178640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Google Shape;126;p16">
            <a:extLst>
              <a:ext uri="{FF2B5EF4-FFF2-40B4-BE49-F238E27FC236}">
                <a16:creationId xmlns:a16="http://schemas.microsoft.com/office/drawing/2014/main" id="{8A95F853-0020-424E-A9A2-907395C01F71}"/>
              </a:ext>
            </a:extLst>
          </p:cNvPr>
          <p:cNvSpPr/>
          <p:nvPr/>
        </p:nvSpPr>
        <p:spPr>
          <a:xfrm>
            <a:off x="20775451" y="833997"/>
            <a:ext cx="2931155" cy="2260220"/>
          </a:xfrm>
          <a:prstGeom prst="wedgeRoundRectCallout">
            <a:avLst>
              <a:gd name="adj1" fmla="val -80646"/>
              <a:gd name="adj2" fmla="val -37649"/>
              <a:gd name="adj3" fmla="val 0"/>
            </a:avLst>
          </a:prstGeom>
          <a:solidFill>
            <a:srgbClr val="004C9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Rotator that enables selected resources to be featured.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0" name="Google Shape;126;p16">
            <a:extLst>
              <a:ext uri="{FF2B5EF4-FFF2-40B4-BE49-F238E27FC236}">
                <a16:creationId xmlns:a16="http://schemas.microsoft.com/office/drawing/2014/main" id="{BC35CECB-4BC8-4449-9EA8-197E13565B57}"/>
              </a:ext>
            </a:extLst>
          </p:cNvPr>
          <p:cNvSpPr/>
          <p:nvPr/>
        </p:nvSpPr>
        <p:spPr>
          <a:xfrm>
            <a:off x="6933089" y="4848447"/>
            <a:ext cx="3130443" cy="1648284"/>
          </a:xfrm>
          <a:prstGeom prst="wedgeRoundRectCallout">
            <a:avLst>
              <a:gd name="adj1" fmla="val 80252"/>
              <a:gd name="adj2" fmla="val -16496"/>
              <a:gd name="adj3" fmla="val 0"/>
            </a:avLst>
          </a:prstGeom>
          <a:solidFill>
            <a:srgbClr val="004C9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Users can filter the content by domains and topics.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1" name="Google Shape;126;p16">
            <a:extLst>
              <a:ext uri="{FF2B5EF4-FFF2-40B4-BE49-F238E27FC236}">
                <a16:creationId xmlns:a16="http://schemas.microsoft.com/office/drawing/2014/main" id="{2A6956E5-903D-6848-879D-8C574E32AFD9}"/>
              </a:ext>
            </a:extLst>
          </p:cNvPr>
          <p:cNvSpPr/>
          <p:nvPr/>
        </p:nvSpPr>
        <p:spPr>
          <a:xfrm>
            <a:off x="20775451" y="4355730"/>
            <a:ext cx="3130443" cy="2633718"/>
          </a:xfrm>
          <a:prstGeom prst="wedgeRoundRectCallout">
            <a:avLst>
              <a:gd name="adj1" fmla="val -82376"/>
              <a:gd name="adj2" fmla="val -37140"/>
              <a:gd name="adj3" fmla="val 0"/>
            </a:avLst>
          </a:prstGeom>
          <a:solidFill>
            <a:srgbClr val="004C9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</a:rPr>
              <a:t>Resources are classified in four main areas: Manuals, Conferences, Trainings and Compilation Tools.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2" name="Google Shape;126;p16">
            <a:extLst>
              <a:ext uri="{FF2B5EF4-FFF2-40B4-BE49-F238E27FC236}">
                <a16:creationId xmlns:a16="http://schemas.microsoft.com/office/drawing/2014/main" id="{C3B86BDC-1E61-0144-8B91-84E9EA7E1844}"/>
              </a:ext>
            </a:extLst>
          </p:cNvPr>
          <p:cNvSpPr/>
          <p:nvPr/>
        </p:nvSpPr>
        <p:spPr>
          <a:xfrm>
            <a:off x="20709865" y="8624457"/>
            <a:ext cx="3130443" cy="2260221"/>
          </a:xfrm>
          <a:prstGeom prst="wedgeRoundRectCallout">
            <a:avLst>
              <a:gd name="adj1" fmla="val -82376"/>
              <a:gd name="adj2" fmla="val -37140"/>
              <a:gd name="adj3" fmla="val 0"/>
            </a:avLst>
          </a:prstGeom>
          <a:solidFill>
            <a:srgbClr val="004C9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</a:rPr>
              <a:t>Based on the user’s domains and topics, relevant content will be positioned at the front.</a:t>
            </a:r>
            <a:endParaRPr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3760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extBox 4"/>
          <p:cNvSpPr txBox="1">
            <a:spLocks noGrp="1"/>
          </p:cNvSpPr>
          <p:nvPr>
            <p:ph type="sldNum" sz="quarter" idx="2"/>
          </p:nvPr>
        </p:nvSpPr>
        <p:spPr>
          <a:xfrm>
            <a:off x="23905894" y="13272551"/>
            <a:ext cx="478106" cy="466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508" name="Title 1"/>
          <p:cNvSpPr txBox="1">
            <a:spLocks noGrp="1"/>
          </p:cNvSpPr>
          <p:nvPr>
            <p:ph type="title"/>
          </p:nvPr>
        </p:nvSpPr>
        <p:spPr>
          <a:xfrm>
            <a:off x="913770" y="555143"/>
            <a:ext cx="4940552" cy="1273657"/>
          </a:xfrm>
          <a:prstGeom prst="rect">
            <a:avLst/>
          </a:prstGeom>
        </p:spPr>
        <p:txBody>
          <a:bodyPr>
            <a:normAutofit/>
          </a:bodyPr>
          <a:lstStyle>
            <a:lvl1pPr defTabSz="1536047">
              <a:defRPr sz="4032" cap="none">
                <a:solidFill>
                  <a:srgbClr val="FFCE5E"/>
                </a:solidFill>
              </a:defRPr>
            </a:lvl1pPr>
          </a:lstStyle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9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365760" y="2944369"/>
            <a:ext cx="5887559" cy="98810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571500" indent="-571500">
              <a:buSzPct val="100000"/>
              <a:buFont typeface="Wingdings" panose="05000000000000000000" pitchFamily="2" charset="2"/>
              <a:buChar char="Ø"/>
              <a:defRPr sz="3200"/>
            </a:pPr>
            <a:r>
              <a:rPr lang="en-US" sz="4000" dirty="0">
                <a:solidFill>
                  <a:srgbClr val="002060"/>
                </a:solidFill>
              </a:rPr>
              <a:t>Users will have the opportunity to interact with other compilers and expand their networks. </a:t>
            </a:r>
          </a:p>
          <a:p>
            <a:pPr>
              <a:buSzPct val="100000"/>
              <a:defRPr sz="3200"/>
            </a:pPr>
            <a:endParaRPr lang="en-US" sz="4000" dirty="0">
              <a:solidFill>
                <a:srgbClr val="002060"/>
              </a:solidFill>
            </a:endParaRPr>
          </a:p>
          <a:p>
            <a:pPr marL="571500" indent="-571500">
              <a:buSzPct val="100000"/>
              <a:buFont typeface="Wingdings" panose="05000000000000000000" pitchFamily="2" charset="2"/>
              <a:buChar char="Ø"/>
              <a:defRPr sz="3200"/>
            </a:pPr>
            <a:r>
              <a:rPr lang="en-US" sz="4000" dirty="0">
                <a:solidFill>
                  <a:srgbClr val="002060"/>
                </a:solidFill>
              </a:rPr>
              <a:t>They can join existing groups or create new ones; participate in discussions; and post the questions that they might have.</a:t>
            </a:r>
            <a:endParaRPr sz="40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4260CB-F0E1-3345-AB98-23208B943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391" y="0"/>
            <a:ext cx="7495561" cy="169482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Google Shape;126;p16">
            <a:extLst>
              <a:ext uri="{FF2B5EF4-FFF2-40B4-BE49-F238E27FC236}">
                <a16:creationId xmlns:a16="http://schemas.microsoft.com/office/drawing/2014/main" id="{9E84B2EB-CC06-2346-9985-2CA4EE5057CC}"/>
              </a:ext>
            </a:extLst>
          </p:cNvPr>
          <p:cNvSpPr/>
          <p:nvPr/>
        </p:nvSpPr>
        <p:spPr>
          <a:xfrm>
            <a:off x="17453009" y="833997"/>
            <a:ext cx="2931155" cy="2260220"/>
          </a:xfrm>
          <a:prstGeom prst="wedgeRoundRectCallout">
            <a:avLst>
              <a:gd name="adj1" fmla="val -80646"/>
              <a:gd name="adj2" fmla="val -37649"/>
              <a:gd name="adj3" fmla="val 0"/>
            </a:avLst>
          </a:prstGeom>
          <a:solidFill>
            <a:srgbClr val="004C9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Rotator that enables certain content to be featured.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2" name="Google Shape;126;p16">
            <a:extLst>
              <a:ext uri="{FF2B5EF4-FFF2-40B4-BE49-F238E27FC236}">
                <a16:creationId xmlns:a16="http://schemas.microsoft.com/office/drawing/2014/main" id="{60E1E260-DB9C-094B-8F7A-7538E181377C}"/>
              </a:ext>
            </a:extLst>
          </p:cNvPr>
          <p:cNvSpPr/>
          <p:nvPr/>
        </p:nvSpPr>
        <p:spPr>
          <a:xfrm>
            <a:off x="7255924" y="2689690"/>
            <a:ext cx="2931155" cy="3116749"/>
          </a:xfrm>
          <a:prstGeom prst="wedgeRoundRectCallout">
            <a:avLst>
              <a:gd name="adj1" fmla="val 91152"/>
              <a:gd name="adj2" fmla="val -14990"/>
              <a:gd name="adj3" fmla="val 0"/>
            </a:avLst>
          </a:prstGeom>
          <a:solidFill>
            <a:srgbClr val="004C9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Most recent questions will be highlighted to give experts more visibility of the less experienced users who need help.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3" name="Google Shape;126;p16">
            <a:extLst>
              <a:ext uri="{FF2B5EF4-FFF2-40B4-BE49-F238E27FC236}">
                <a16:creationId xmlns:a16="http://schemas.microsoft.com/office/drawing/2014/main" id="{554C92BF-FCA3-9547-AA30-5BC69519E6AC}"/>
              </a:ext>
            </a:extLst>
          </p:cNvPr>
          <p:cNvSpPr/>
          <p:nvPr/>
        </p:nvSpPr>
        <p:spPr>
          <a:xfrm>
            <a:off x="18523085" y="5070343"/>
            <a:ext cx="2931155" cy="2727999"/>
          </a:xfrm>
          <a:prstGeom prst="wedgeRoundRectCallout">
            <a:avLst>
              <a:gd name="adj1" fmla="val -98783"/>
              <a:gd name="adj2" fmla="val 31728"/>
              <a:gd name="adj3" fmla="val 0"/>
            </a:avLst>
          </a:prstGeom>
          <a:solidFill>
            <a:srgbClr val="004C9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Groups that might  be of interest based on the domains and topics of the user.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4" name="Google Shape;126;p16">
            <a:extLst>
              <a:ext uri="{FF2B5EF4-FFF2-40B4-BE49-F238E27FC236}">
                <a16:creationId xmlns:a16="http://schemas.microsoft.com/office/drawing/2014/main" id="{3B5A8C5B-DE7C-614E-B32B-FF4AB6BF1DBB}"/>
              </a:ext>
            </a:extLst>
          </p:cNvPr>
          <p:cNvSpPr/>
          <p:nvPr/>
        </p:nvSpPr>
        <p:spPr>
          <a:xfrm>
            <a:off x="18523084" y="9343379"/>
            <a:ext cx="3727315" cy="3538624"/>
          </a:xfrm>
          <a:prstGeom prst="wedgeRoundRectCallout">
            <a:avLst>
              <a:gd name="adj1" fmla="val -90803"/>
              <a:gd name="adj2" fmla="val 6796"/>
              <a:gd name="adj3" fmla="val 0"/>
            </a:avLst>
          </a:prstGeom>
          <a:solidFill>
            <a:srgbClr val="004C9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To encourage community/collaboration, users who participate most  in conversations and in answering  questions will  be featured.</a:t>
            </a:r>
            <a:endParaRPr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5173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extBox 4"/>
          <p:cNvSpPr txBox="1">
            <a:spLocks noGrp="1"/>
          </p:cNvSpPr>
          <p:nvPr>
            <p:ph type="sldNum" sz="quarter" idx="2"/>
          </p:nvPr>
        </p:nvSpPr>
        <p:spPr>
          <a:xfrm>
            <a:off x="23905894" y="13272551"/>
            <a:ext cx="478106" cy="46667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508" name="Title 1"/>
          <p:cNvSpPr txBox="1">
            <a:spLocks noGrp="1"/>
          </p:cNvSpPr>
          <p:nvPr>
            <p:ph type="title"/>
          </p:nvPr>
        </p:nvSpPr>
        <p:spPr>
          <a:xfrm>
            <a:off x="899358" y="775183"/>
            <a:ext cx="5333845" cy="1096111"/>
          </a:xfrm>
          <a:prstGeom prst="rect">
            <a:avLst/>
          </a:prstGeom>
        </p:spPr>
        <p:txBody>
          <a:bodyPr>
            <a:normAutofit/>
          </a:bodyPr>
          <a:lstStyle>
            <a:lvl1pPr defTabSz="1536047">
              <a:defRPr sz="4032" cap="none">
                <a:solidFill>
                  <a:srgbClr val="FFCE5E"/>
                </a:solidFill>
              </a:defRPr>
            </a:lvl1pPr>
          </a:lstStyle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9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304800" y="2057401"/>
            <a:ext cx="5948519" cy="107680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>
              <a:buSzPct val="100000"/>
              <a:buFont typeface="Wingdings" panose="05000000000000000000" pitchFamily="2" charset="2"/>
              <a:buChar char="Ø"/>
              <a:defRPr sz="3200"/>
            </a:pPr>
            <a:r>
              <a:rPr lang="en-US" sz="4000" dirty="0">
                <a:solidFill>
                  <a:srgbClr val="002060"/>
                </a:solidFill>
              </a:rPr>
              <a:t>One of the most sophisticated features of the hub is to give the users the ability to </a:t>
            </a:r>
            <a:r>
              <a:rPr lang="en-US" sz="4000" b="1" dirty="0">
                <a:solidFill>
                  <a:srgbClr val="002060"/>
                </a:solidFill>
              </a:rPr>
              <a:t>collaborate on projects</a:t>
            </a:r>
            <a:r>
              <a:rPr lang="en-US" sz="4000" dirty="0">
                <a:solidFill>
                  <a:srgbClr val="002060"/>
                </a:solidFill>
              </a:rPr>
              <a:t>.</a:t>
            </a:r>
          </a:p>
          <a:p>
            <a:pPr marL="571500" indent="-571500">
              <a:buSzPct val="100000"/>
              <a:buFont typeface="Wingdings" panose="05000000000000000000" pitchFamily="2" charset="2"/>
              <a:buChar char="Ø"/>
              <a:defRPr sz="3200"/>
            </a:pPr>
            <a:r>
              <a:rPr lang="en-US" sz="4000" dirty="0">
                <a:solidFill>
                  <a:srgbClr val="002060"/>
                </a:solidFill>
              </a:rPr>
              <a:t>In this sense, it is like </a:t>
            </a:r>
            <a:r>
              <a:rPr lang="en-US" sz="4000" i="1" dirty="0">
                <a:solidFill>
                  <a:srgbClr val="002060"/>
                </a:solidFill>
              </a:rPr>
              <a:t>GitHub</a:t>
            </a:r>
            <a:r>
              <a:rPr lang="en-US" sz="4000" dirty="0">
                <a:solidFill>
                  <a:srgbClr val="002060"/>
                </a:solidFill>
              </a:rPr>
              <a:t> where users can co-develop a compilation tool, host the files, manage version control and distribution.</a:t>
            </a:r>
            <a:endParaRPr sz="4000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776F32-FCCA-A246-A305-FE3AE3C58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437" y="0"/>
            <a:ext cx="10574282" cy="239096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Google Shape;126;p16">
            <a:extLst>
              <a:ext uri="{FF2B5EF4-FFF2-40B4-BE49-F238E27FC236}">
                <a16:creationId xmlns:a16="http://schemas.microsoft.com/office/drawing/2014/main" id="{7A48FF6A-5567-E940-BAF5-DDA967D15F70}"/>
              </a:ext>
            </a:extLst>
          </p:cNvPr>
          <p:cNvSpPr/>
          <p:nvPr/>
        </p:nvSpPr>
        <p:spPr>
          <a:xfrm>
            <a:off x="20533374" y="5192787"/>
            <a:ext cx="2931155" cy="2260220"/>
          </a:xfrm>
          <a:prstGeom prst="wedgeRoundRectCallout">
            <a:avLst>
              <a:gd name="adj1" fmla="val -80646"/>
              <a:gd name="adj2" fmla="val -37649"/>
              <a:gd name="adj3" fmla="val 0"/>
            </a:avLst>
          </a:prstGeom>
          <a:solidFill>
            <a:srgbClr val="004C9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Institutions can call for participation in their surveys.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0" name="Google Shape;126;p16">
            <a:extLst>
              <a:ext uri="{FF2B5EF4-FFF2-40B4-BE49-F238E27FC236}">
                <a16:creationId xmlns:a16="http://schemas.microsoft.com/office/drawing/2014/main" id="{7E01CAD1-3C76-AF43-AD76-54D50598B9A7}"/>
              </a:ext>
            </a:extLst>
          </p:cNvPr>
          <p:cNvSpPr/>
          <p:nvPr/>
        </p:nvSpPr>
        <p:spPr>
          <a:xfrm>
            <a:off x="7155262" y="11012331"/>
            <a:ext cx="2931155" cy="2260220"/>
          </a:xfrm>
          <a:prstGeom prst="wedgeRoundRectCallout">
            <a:avLst>
              <a:gd name="adj1" fmla="val 83492"/>
              <a:gd name="adj2" fmla="val -28935"/>
              <a:gd name="adj3" fmla="val 0"/>
            </a:avLst>
          </a:prstGeom>
          <a:solidFill>
            <a:srgbClr val="004C9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New projects that are looking for contributors are featured here.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1" name="Google Shape;126;p16">
            <a:extLst>
              <a:ext uri="{FF2B5EF4-FFF2-40B4-BE49-F238E27FC236}">
                <a16:creationId xmlns:a16="http://schemas.microsoft.com/office/drawing/2014/main" id="{1DED890E-1C17-2E45-9219-A78C198B3949}"/>
              </a:ext>
            </a:extLst>
          </p:cNvPr>
          <p:cNvSpPr/>
          <p:nvPr/>
        </p:nvSpPr>
        <p:spPr>
          <a:xfrm>
            <a:off x="6838950" y="3493252"/>
            <a:ext cx="3600449" cy="4328817"/>
          </a:xfrm>
          <a:prstGeom prst="wedgeRoundRectCallout">
            <a:avLst>
              <a:gd name="adj1" fmla="val 84012"/>
              <a:gd name="adj2" fmla="val -23302"/>
              <a:gd name="adj3" fmla="val 0"/>
            </a:avLst>
          </a:prstGeom>
          <a:solidFill>
            <a:srgbClr val="004C9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</a:rPr>
              <a:t>Users can coll</a:t>
            </a:r>
            <a:r>
              <a:rPr lang="en-US" dirty="0">
                <a:solidFill>
                  <a:schemeClr val="bg1"/>
                </a:solidFill>
              </a:rPr>
              <a:t>aborate on co-development such as  writing ‘R’ programs, authoring documents, collating feedback on a completed project, and getting consultations on an ongoing project. 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2" name="Google Shape;126;p16">
            <a:extLst>
              <a:ext uri="{FF2B5EF4-FFF2-40B4-BE49-F238E27FC236}">
                <a16:creationId xmlns:a16="http://schemas.microsoft.com/office/drawing/2014/main" id="{CDFA780C-FDFC-BE4E-B4FD-EA30C3AE7778}"/>
              </a:ext>
            </a:extLst>
          </p:cNvPr>
          <p:cNvSpPr/>
          <p:nvPr/>
        </p:nvSpPr>
        <p:spPr>
          <a:xfrm>
            <a:off x="20533374" y="10824703"/>
            <a:ext cx="2931155" cy="2260220"/>
          </a:xfrm>
          <a:prstGeom prst="wedgeRoundRectCallout">
            <a:avLst>
              <a:gd name="adj1" fmla="val -78786"/>
              <a:gd name="adj2" fmla="val -2349"/>
              <a:gd name="adj3" fmla="val 0"/>
            </a:avLst>
          </a:prstGeom>
          <a:solidFill>
            <a:srgbClr val="004C9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Users can also start a new project to collaborate with other compilers.</a:t>
            </a:r>
            <a:endParaRPr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6261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extBox 4"/>
          <p:cNvSpPr txBox="1">
            <a:spLocks noGrp="1"/>
          </p:cNvSpPr>
          <p:nvPr>
            <p:ph type="sldNum" sz="quarter" idx="2"/>
          </p:nvPr>
        </p:nvSpPr>
        <p:spPr>
          <a:xfrm>
            <a:off x="23905894" y="13272551"/>
            <a:ext cx="478106" cy="466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508" name="Title 1"/>
          <p:cNvSpPr txBox="1">
            <a:spLocks noGrp="1"/>
          </p:cNvSpPr>
          <p:nvPr>
            <p:ph type="title"/>
          </p:nvPr>
        </p:nvSpPr>
        <p:spPr>
          <a:xfrm>
            <a:off x="766021" y="718459"/>
            <a:ext cx="5333845" cy="981811"/>
          </a:xfrm>
          <a:prstGeom prst="rect">
            <a:avLst/>
          </a:prstGeom>
        </p:spPr>
        <p:txBody>
          <a:bodyPr>
            <a:normAutofit/>
          </a:bodyPr>
          <a:lstStyle>
            <a:lvl1pPr defTabSz="1536047">
              <a:defRPr sz="4032" cap="none">
                <a:solidFill>
                  <a:srgbClr val="FFCE5E"/>
                </a:solidFill>
              </a:defRPr>
            </a:lvl1pPr>
          </a:lstStyle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Profile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9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342900" y="2228851"/>
            <a:ext cx="5910419" cy="105965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>
              <a:buSzPct val="100000"/>
              <a:buFont typeface="Wingdings" panose="05000000000000000000" pitchFamily="2" charset="2"/>
              <a:buChar char="Ø"/>
              <a:defRPr sz="3200"/>
            </a:pPr>
            <a:r>
              <a:rPr lang="en-US" sz="4000" dirty="0">
                <a:solidFill>
                  <a:srgbClr val="002060"/>
                </a:solidFill>
              </a:rPr>
              <a:t>On the profile pages,  users can get detailed information on other users’ backgrounds, expertise and their contributions to projects that are being developed on the hub. </a:t>
            </a:r>
          </a:p>
          <a:p>
            <a:pPr marL="571500" indent="-571500">
              <a:buSzPct val="100000"/>
              <a:buFont typeface="Wingdings" panose="05000000000000000000" pitchFamily="2" charset="2"/>
              <a:buChar char="Ø"/>
              <a:defRPr sz="3200"/>
            </a:pPr>
            <a:r>
              <a:rPr lang="en-US" sz="4000" dirty="0">
                <a:solidFill>
                  <a:srgbClr val="002060"/>
                </a:solidFill>
              </a:rPr>
              <a:t>Users can also use this as a landing page for quick access to the documents that they have saved.</a:t>
            </a:r>
            <a:endParaRPr sz="40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EF12F7-EBBF-3B42-881C-D7F0BA2EE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258" y="23222"/>
            <a:ext cx="8743267" cy="1371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Google Shape;126;p16">
            <a:extLst>
              <a:ext uri="{FF2B5EF4-FFF2-40B4-BE49-F238E27FC236}">
                <a16:creationId xmlns:a16="http://schemas.microsoft.com/office/drawing/2014/main" id="{F2592810-2F63-0548-A576-B049619FB8D0}"/>
              </a:ext>
            </a:extLst>
          </p:cNvPr>
          <p:cNvSpPr/>
          <p:nvPr/>
        </p:nvSpPr>
        <p:spPr>
          <a:xfrm>
            <a:off x="7600950" y="1700271"/>
            <a:ext cx="3513843" cy="2888981"/>
          </a:xfrm>
          <a:prstGeom prst="wedgeRoundRectCallout">
            <a:avLst>
              <a:gd name="adj1" fmla="val 81901"/>
              <a:gd name="adj2" fmla="val -19550"/>
              <a:gd name="adj3" fmla="val 0"/>
            </a:avLst>
          </a:prstGeom>
          <a:solidFill>
            <a:srgbClr val="004C9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In addition to the institution for which the user works, they can also indicate their statistical domain. 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8" name="Google Shape;126;p16">
            <a:extLst>
              <a:ext uri="{FF2B5EF4-FFF2-40B4-BE49-F238E27FC236}">
                <a16:creationId xmlns:a16="http://schemas.microsoft.com/office/drawing/2014/main" id="{172BB9B8-6288-BC47-B582-678655CF9C0A}"/>
              </a:ext>
            </a:extLst>
          </p:cNvPr>
          <p:cNvSpPr/>
          <p:nvPr/>
        </p:nvSpPr>
        <p:spPr>
          <a:xfrm>
            <a:off x="20556641" y="1700270"/>
            <a:ext cx="2931155" cy="2888981"/>
          </a:xfrm>
          <a:prstGeom prst="wedgeRoundRectCallout">
            <a:avLst>
              <a:gd name="adj1" fmla="val -97034"/>
              <a:gd name="adj2" fmla="val -38660"/>
              <a:gd name="adj3" fmla="val 0"/>
            </a:avLst>
          </a:prstGeom>
          <a:solidFill>
            <a:srgbClr val="004C9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Users can message others on the platform directly. They can also provide a link to their LinkedIn profiles.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9" name="Google Shape;126;p16">
            <a:extLst>
              <a:ext uri="{FF2B5EF4-FFF2-40B4-BE49-F238E27FC236}">
                <a16:creationId xmlns:a16="http://schemas.microsoft.com/office/drawing/2014/main" id="{42FCC16F-9F21-B44B-BA76-37AB39C46C58}"/>
              </a:ext>
            </a:extLst>
          </p:cNvPr>
          <p:cNvSpPr/>
          <p:nvPr/>
        </p:nvSpPr>
        <p:spPr>
          <a:xfrm>
            <a:off x="7600950" y="4957378"/>
            <a:ext cx="3513843" cy="2888981"/>
          </a:xfrm>
          <a:prstGeom prst="wedgeRoundRectCallout">
            <a:avLst>
              <a:gd name="adj1" fmla="val 81901"/>
              <a:gd name="adj2" fmla="val -19550"/>
              <a:gd name="adj3" fmla="val 0"/>
            </a:avLst>
          </a:prstGeom>
          <a:solidFill>
            <a:srgbClr val="004C9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Users’ profiles will automatically be populated with any content that they have authored.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0" name="Google Shape;126;p16">
            <a:extLst>
              <a:ext uri="{FF2B5EF4-FFF2-40B4-BE49-F238E27FC236}">
                <a16:creationId xmlns:a16="http://schemas.microsoft.com/office/drawing/2014/main" id="{CF618208-A9E3-9046-BEC6-C01AC47FA403}"/>
              </a:ext>
            </a:extLst>
          </p:cNvPr>
          <p:cNvSpPr/>
          <p:nvPr/>
        </p:nvSpPr>
        <p:spPr>
          <a:xfrm>
            <a:off x="20556641" y="5413509"/>
            <a:ext cx="2931155" cy="2888981"/>
          </a:xfrm>
          <a:prstGeom prst="wedgeRoundRectCallout">
            <a:avLst>
              <a:gd name="adj1" fmla="val -97034"/>
              <a:gd name="adj2" fmla="val -38660"/>
              <a:gd name="adj3" fmla="val 0"/>
            </a:avLst>
          </a:prstGeom>
          <a:solidFill>
            <a:srgbClr val="004C9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Their most recent posts will be listed on the user’s profile page, making it easy to keep track of their contributions.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1" name="Google Shape;126;p16">
            <a:extLst>
              <a:ext uri="{FF2B5EF4-FFF2-40B4-BE49-F238E27FC236}">
                <a16:creationId xmlns:a16="http://schemas.microsoft.com/office/drawing/2014/main" id="{152D1849-F125-6746-9892-F5B01735EB7F}"/>
              </a:ext>
            </a:extLst>
          </p:cNvPr>
          <p:cNvSpPr/>
          <p:nvPr/>
        </p:nvSpPr>
        <p:spPr>
          <a:xfrm>
            <a:off x="7600951" y="10130589"/>
            <a:ext cx="3513842" cy="1885140"/>
          </a:xfrm>
          <a:prstGeom prst="wedgeRoundRectCallout">
            <a:avLst>
              <a:gd name="adj1" fmla="val 81901"/>
              <a:gd name="adj2" fmla="val -19550"/>
              <a:gd name="adj3" fmla="val 0"/>
            </a:avLst>
          </a:prstGeom>
          <a:solidFill>
            <a:srgbClr val="004C9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softEdge rad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When their work is cited in other articles, the article will appear here.</a:t>
            </a:r>
            <a:endParaRPr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3885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82EBA85A-6535-4693-905D-1130A229003E}"/>
              </a:ext>
            </a:extLst>
          </p:cNvPr>
          <p:cNvSpPr txBox="1">
            <a:spLocks/>
          </p:cNvSpPr>
          <p:nvPr/>
        </p:nvSpPr>
        <p:spPr>
          <a:xfrm>
            <a:off x="2479676" y="982770"/>
            <a:ext cx="19431000" cy="116854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 defTabSz="1828628"/>
            <a:br>
              <a:rPr lang="en-US" sz="7200" dirty="0">
                <a:solidFill>
                  <a:srgbClr val="FEFEFE"/>
                </a:solidFill>
              </a:rPr>
            </a:br>
            <a:br>
              <a:rPr lang="en-US" sz="7200" dirty="0">
                <a:solidFill>
                  <a:srgbClr val="FEFEFE"/>
                </a:solidFill>
              </a:rPr>
            </a:br>
            <a:br>
              <a:rPr lang="en-US" sz="7200" dirty="0">
                <a:solidFill>
                  <a:srgbClr val="FEFEFE"/>
                </a:solidFill>
              </a:rPr>
            </a:br>
            <a:br>
              <a:rPr lang="en-US" sz="7200" dirty="0">
                <a:solidFill>
                  <a:srgbClr val="FEFEFE"/>
                </a:solidFill>
              </a:rPr>
            </a:br>
            <a:br>
              <a:rPr lang="en-US" sz="7200" dirty="0">
                <a:solidFill>
                  <a:srgbClr val="FEFEFE"/>
                </a:solidFill>
              </a:rPr>
            </a:br>
            <a:r>
              <a:rPr lang="en-US" sz="7200" dirty="0">
                <a:solidFill>
                  <a:srgbClr val="FEFEFE"/>
                </a:solidFill>
              </a:rPr>
              <a:t> </a:t>
            </a:r>
            <a:br>
              <a:rPr lang="en-US" sz="7200" dirty="0">
                <a:solidFill>
                  <a:srgbClr val="FEFEFE"/>
                </a:solidFill>
              </a:rPr>
            </a:br>
            <a:br>
              <a:rPr lang="en-US" sz="7200" dirty="0">
                <a:solidFill>
                  <a:srgbClr val="FEFEFE"/>
                </a:solidFill>
              </a:rPr>
            </a:br>
            <a:endParaRPr lang="en-US" sz="7200" b="0" dirty="0">
              <a:solidFill>
                <a:srgbClr val="FEFEFE"/>
              </a:solidFill>
              <a:latin typeface="Arial" panose="020B0604020202020204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40844873-90F6-475E-8061-C24536D11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787" y="3754438"/>
            <a:ext cx="5178426" cy="620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32561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B656-7354-46C5-9273-2A061851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361" y="776292"/>
            <a:ext cx="19875398" cy="2202881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4F6375-5551-4D13-AC57-3FD8BE37A199}"/>
              </a:ext>
            </a:extLst>
          </p:cNvPr>
          <p:cNvSpPr txBox="1"/>
          <p:nvPr/>
        </p:nvSpPr>
        <p:spPr>
          <a:xfrm>
            <a:off x="943897" y="4336024"/>
            <a:ext cx="198753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3" indent="-571500" algn="l"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chemeClr val="bg1"/>
                </a:solidFill>
              </a:rPr>
              <a:t>Objective of the Compilers Hub</a:t>
            </a:r>
          </a:p>
          <a:p>
            <a:pPr marL="571500" lvl="3" indent="-571500" algn="l">
              <a:buFont typeface="Wingdings" panose="05000000000000000000" pitchFamily="2" charset="2"/>
              <a:buChar char="Ø"/>
            </a:pPr>
            <a:endParaRPr lang="en-US" sz="4800" dirty="0">
              <a:solidFill>
                <a:schemeClr val="bg1"/>
              </a:solidFill>
            </a:endParaRPr>
          </a:p>
          <a:p>
            <a:pPr marL="571500" lvl="3" indent="-571500" algn="l"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chemeClr val="bg1"/>
                </a:solidFill>
              </a:rPr>
              <a:t>Project Development Stages</a:t>
            </a:r>
          </a:p>
          <a:p>
            <a:pPr marL="571500" lvl="3" indent="-571500" algn="l">
              <a:buFont typeface="Wingdings" panose="05000000000000000000" pitchFamily="2" charset="2"/>
              <a:buChar char="Ø"/>
            </a:pPr>
            <a:endParaRPr lang="en-US" sz="4800" dirty="0">
              <a:solidFill>
                <a:schemeClr val="bg1"/>
              </a:solidFill>
            </a:endParaRPr>
          </a:p>
          <a:p>
            <a:pPr marL="571500" lvl="3" indent="-571500" algn="l"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chemeClr val="bg1"/>
                </a:solidFill>
              </a:rPr>
              <a:t>Structure of the Compilers Hub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D7A98A-3C07-45D0-A413-C04CF96F4FD6}"/>
              </a:ext>
            </a:extLst>
          </p:cNvPr>
          <p:cNvSpPr/>
          <p:nvPr/>
        </p:nvSpPr>
        <p:spPr>
          <a:xfrm>
            <a:off x="943897" y="10618219"/>
            <a:ext cx="225650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4" indent="0" hangingPunct="1">
              <a:spcBef>
                <a:spcPts val="600"/>
              </a:spcBef>
              <a:buClr>
                <a:srgbClr val="FFFFFF"/>
              </a:buClr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Designs and features are based on ‘blue sky thinking’. Not all features will make it into the first release of the </a:t>
            </a:r>
            <a:r>
              <a:rPr lang="en-US" sz="40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final product.</a:t>
            </a:r>
            <a:endParaRPr lang="en-US" sz="40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96388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4F4F352-8904-40FE-9EC1-66FF7DB70504}"/>
              </a:ext>
            </a:extLst>
          </p:cNvPr>
          <p:cNvSpPr/>
          <p:nvPr/>
        </p:nvSpPr>
        <p:spPr>
          <a:xfrm>
            <a:off x="1295400" y="2438400"/>
            <a:ext cx="21730364" cy="9901678"/>
          </a:xfrm>
          <a:custGeom>
            <a:avLst/>
            <a:gdLst>
              <a:gd name="connsiteX0" fmla="*/ 0 w 11313443"/>
              <a:gd name="connsiteY0" fmla="*/ 359620 h 2157674"/>
              <a:gd name="connsiteX1" fmla="*/ 359620 w 11313443"/>
              <a:gd name="connsiteY1" fmla="*/ 0 h 2157674"/>
              <a:gd name="connsiteX2" fmla="*/ 10953823 w 11313443"/>
              <a:gd name="connsiteY2" fmla="*/ 0 h 2157674"/>
              <a:gd name="connsiteX3" fmla="*/ 11313443 w 11313443"/>
              <a:gd name="connsiteY3" fmla="*/ 359620 h 2157674"/>
              <a:gd name="connsiteX4" fmla="*/ 11313443 w 11313443"/>
              <a:gd name="connsiteY4" fmla="*/ 1798054 h 2157674"/>
              <a:gd name="connsiteX5" fmla="*/ 10953823 w 11313443"/>
              <a:gd name="connsiteY5" fmla="*/ 2157674 h 2157674"/>
              <a:gd name="connsiteX6" fmla="*/ 359620 w 11313443"/>
              <a:gd name="connsiteY6" fmla="*/ 2157674 h 2157674"/>
              <a:gd name="connsiteX7" fmla="*/ 0 w 11313443"/>
              <a:gd name="connsiteY7" fmla="*/ 1798054 h 2157674"/>
              <a:gd name="connsiteX8" fmla="*/ 0 w 11313443"/>
              <a:gd name="connsiteY8" fmla="*/ 359620 h 215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3443" h="2157674">
                <a:moveTo>
                  <a:pt x="0" y="359620"/>
                </a:moveTo>
                <a:cubicBezTo>
                  <a:pt x="0" y="161007"/>
                  <a:pt x="161007" y="0"/>
                  <a:pt x="359620" y="0"/>
                </a:cubicBezTo>
                <a:lnTo>
                  <a:pt x="10953823" y="0"/>
                </a:lnTo>
                <a:cubicBezTo>
                  <a:pt x="11152436" y="0"/>
                  <a:pt x="11313443" y="161007"/>
                  <a:pt x="11313443" y="359620"/>
                </a:cubicBezTo>
                <a:lnTo>
                  <a:pt x="11313443" y="1798054"/>
                </a:lnTo>
                <a:cubicBezTo>
                  <a:pt x="11313443" y="1996667"/>
                  <a:pt x="11152436" y="2157674"/>
                  <a:pt x="10953823" y="2157674"/>
                </a:cubicBezTo>
                <a:lnTo>
                  <a:pt x="359620" y="2157674"/>
                </a:lnTo>
                <a:cubicBezTo>
                  <a:pt x="161007" y="2157674"/>
                  <a:pt x="0" y="1996667"/>
                  <a:pt x="0" y="1798054"/>
                </a:cubicBezTo>
                <a:lnTo>
                  <a:pt x="0" y="35962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769" tIns="151049" rIns="196769" bIns="151049" numCol="1" spcCol="1270" anchor="ctr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22" name="Content Placeholder 39"/>
          <p:cNvSpPr txBox="1">
            <a:spLocks noGrp="1"/>
          </p:cNvSpPr>
          <p:nvPr>
            <p:ph sz="quarter" idx="11"/>
          </p:nvPr>
        </p:nvSpPr>
        <p:spPr>
          <a:xfrm>
            <a:off x="1812925" y="2819400"/>
            <a:ext cx="20551775" cy="9520678"/>
          </a:xfrm>
          <a:prstGeom prst="rect">
            <a:avLst/>
          </a:prstGeom>
        </p:spPr>
        <p:txBody>
          <a:bodyPr/>
          <a:lstStyle/>
          <a:p>
            <a:pPr indent="-728662">
              <a:spcBef>
                <a:spcPts val="1800"/>
              </a:spcBef>
              <a:buClr>
                <a:srgbClr val="FFFFFF"/>
              </a:buClr>
              <a:defRPr sz="6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5400" dirty="0"/>
              <a:t>Design and develop a digital solution for the national accounts, balance of payments and government finance statistical compilers community that would allow them to: </a:t>
            </a:r>
          </a:p>
          <a:p>
            <a:pPr marL="744991" lvl="2" indent="-571500"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Ø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5400" b="0" dirty="0"/>
              <a:t>Centralize and share knowledge</a:t>
            </a:r>
          </a:p>
          <a:p>
            <a:pPr marL="744991" lvl="2" indent="-571500"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Ø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5400" b="0" dirty="0">
                <a:solidFill>
                  <a:schemeClr val="bg1"/>
                </a:solidFill>
              </a:rPr>
              <a:t>Engage in global collaboration and discourse</a:t>
            </a:r>
          </a:p>
          <a:p>
            <a:pPr marL="744991" lvl="2" indent="-571500"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Ø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5400" b="0" dirty="0">
                <a:solidFill>
                  <a:schemeClr val="bg1"/>
                </a:solidFill>
              </a:rPr>
              <a:t>Convene topical conversations </a:t>
            </a:r>
          </a:p>
          <a:p>
            <a:pPr indent="-555171">
              <a:spcBef>
                <a:spcPts val="600"/>
              </a:spcBef>
              <a:buClr>
                <a:srgbClr val="FFFFFF"/>
              </a:buClr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chemeClr val="bg1"/>
              </a:solidFill>
            </a:endParaRPr>
          </a:p>
          <a:p>
            <a:pPr marL="685800" lvl="4" indent="-342900">
              <a:spcBef>
                <a:spcPts val="600"/>
              </a:spcBef>
              <a:buClr>
                <a:srgbClr val="FFFFFF"/>
              </a:buClr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221" name="TextBox 3"/>
          <p:cNvSpPr txBox="1">
            <a:spLocks noGrp="1"/>
          </p:cNvSpPr>
          <p:nvPr>
            <p:ph type="sldNum" sz="quarter" idx="4294967295"/>
          </p:nvPr>
        </p:nvSpPr>
        <p:spPr>
          <a:xfrm>
            <a:off x="24047450" y="13273088"/>
            <a:ext cx="336550" cy="46672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986C7-8FAE-4C8E-BADA-9A0CECD7DD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6550" y="481013"/>
            <a:ext cx="21013738" cy="1372501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Compilers Hub: Project Goal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B656-7354-46C5-9273-2A061851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200808"/>
            <a:ext cx="20789798" cy="2202881"/>
          </a:xfrm>
        </p:spPr>
        <p:txBody>
          <a:bodyPr/>
          <a:lstStyle/>
          <a:p>
            <a:pPr algn="ctr"/>
            <a:r>
              <a:rPr lang="en-US" dirty="0"/>
              <a:t>Compilers Hub: Project Development Stages</a:t>
            </a:r>
          </a:p>
        </p:txBody>
      </p:sp>
    </p:spTree>
    <p:extLst>
      <p:ext uri="{BB962C8B-B14F-4D97-AF65-F5344CB8AC3E}">
        <p14:creationId xmlns:p14="http://schemas.microsoft.com/office/powerpoint/2010/main" val="80630483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5EAA781-A4B9-4488-8226-BB2977080DE1}"/>
              </a:ext>
            </a:extLst>
          </p:cNvPr>
          <p:cNvSpPr/>
          <p:nvPr/>
        </p:nvSpPr>
        <p:spPr>
          <a:xfrm>
            <a:off x="17430650" y="5289989"/>
            <a:ext cx="6114534" cy="70500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769" tIns="151049" rIns="196769" bIns="151049" numCol="1" spcCol="1270" anchor="ctr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D6F1F03-4366-48EE-A9C9-64FC9740F41A}"/>
              </a:ext>
            </a:extLst>
          </p:cNvPr>
          <p:cNvSpPr/>
          <p:nvPr/>
        </p:nvSpPr>
        <p:spPr>
          <a:xfrm>
            <a:off x="10116921" y="5289989"/>
            <a:ext cx="6114534" cy="70500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769" tIns="151049" rIns="196769" bIns="151049" numCol="1" spcCol="1270" anchor="ctr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584A027-7755-4137-B05E-361DE68BE597}"/>
              </a:ext>
            </a:extLst>
          </p:cNvPr>
          <p:cNvSpPr/>
          <p:nvPr/>
        </p:nvSpPr>
        <p:spPr>
          <a:xfrm>
            <a:off x="2624327" y="5289989"/>
            <a:ext cx="6114534" cy="70500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769" tIns="151049" rIns="196769" bIns="151049" numCol="1" spcCol="1270" anchor="ctr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21" name="TextBox 3"/>
          <p:cNvSpPr txBox="1">
            <a:spLocks noGrp="1"/>
          </p:cNvSpPr>
          <p:nvPr>
            <p:ph type="sldNum" sz="quarter" idx="2"/>
          </p:nvPr>
        </p:nvSpPr>
        <p:spPr>
          <a:xfrm>
            <a:off x="24047157" y="13272551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222" name="Content Placeholder 39"/>
          <p:cNvSpPr txBox="1">
            <a:spLocks noGrp="1"/>
          </p:cNvSpPr>
          <p:nvPr>
            <p:ph type="body" idx="1"/>
          </p:nvPr>
        </p:nvSpPr>
        <p:spPr>
          <a:xfrm>
            <a:off x="17579025" y="3715625"/>
            <a:ext cx="5842733" cy="929937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42900" lvl="4" indent="0">
              <a:spcBef>
                <a:spcPts val="600"/>
              </a:spcBef>
              <a:buClr>
                <a:srgbClr val="FFFFFF"/>
              </a:buClr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 of global interviews </a:t>
            </a:r>
          </a:p>
          <a:p>
            <a:pPr marL="342900" lvl="4" indent="0">
              <a:spcBef>
                <a:spcPts val="600"/>
              </a:spcBef>
              <a:buClr>
                <a:srgbClr val="FFFFFF"/>
              </a:buClr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3600" dirty="0"/>
          </a:p>
          <a:p>
            <a:pPr marL="342900" lvl="4" indent="0">
              <a:spcBef>
                <a:spcPts val="600"/>
              </a:spcBef>
              <a:buClr>
                <a:srgbClr val="FFFFFF"/>
              </a:buClr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/>
              <a:t>Held with end users to investigate actual needs and behaviors — both validating and correcting previous assumption-based personas.</a:t>
            </a:r>
          </a:p>
          <a:p>
            <a:pPr marL="342900" lvl="4" indent="0">
              <a:spcBef>
                <a:spcPts val="600"/>
              </a:spcBef>
              <a:buClr>
                <a:srgbClr val="FFFFFF"/>
              </a:buClr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  <a:p>
            <a:pPr lvl="4">
              <a:spcBef>
                <a:spcPts val="600"/>
              </a:spcBef>
              <a:buClr>
                <a:srgbClr val="FFFFFF"/>
              </a:buClr>
              <a:buFont typeface="Wingdings" pitchFamily="2" charset="2"/>
              <a:buChar char="§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/>
              <a:t>14 Interviews</a:t>
            </a:r>
          </a:p>
          <a:p>
            <a:pPr lvl="4">
              <a:spcBef>
                <a:spcPts val="600"/>
              </a:spcBef>
              <a:buClr>
                <a:srgbClr val="FFFFFF"/>
              </a:buClr>
              <a:buFont typeface="Wingdings" pitchFamily="2" charset="2"/>
              <a:buChar char="§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/>
              <a:t>45 Minutes Each</a:t>
            </a:r>
          </a:p>
          <a:p>
            <a:pPr lvl="4">
              <a:spcBef>
                <a:spcPts val="600"/>
              </a:spcBef>
              <a:buClr>
                <a:srgbClr val="FFFFFF"/>
              </a:buClr>
              <a:buFont typeface="Wingdings" pitchFamily="2" charset="2"/>
              <a:buChar char="§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/>
              <a:t>13 Countries</a:t>
            </a:r>
          </a:p>
          <a:p>
            <a:pPr lvl="4">
              <a:spcBef>
                <a:spcPts val="600"/>
              </a:spcBef>
              <a:buClr>
                <a:srgbClr val="FFFFFF"/>
              </a:buClr>
              <a:buFont typeface="Wingdings" pitchFamily="2" charset="2"/>
              <a:buChar char="§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/>
              <a:t>4 Statistical Domains</a:t>
            </a:r>
          </a:p>
          <a:p>
            <a:pPr lvl="4">
              <a:spcBef>
                <a:spcPts val="600"/>
              </a:spcBef>
              <a:buClr>
                <a:srgbClr val="FFFFFF"/>
              </a:buClr>
              <a:buFont typeface="Wingdings" pitchFamily="2" charset="2"/>
              <a:buChar char="§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3600" dirty="0"/>
          </a:p>
        </p:txBody>
      </p:sp>
      <p:sp>
        <p:nvSpPr>
          <p:cNvPr id="5" name="Content Placeholder 39">
            <a:extLst>
              <a:ext uri="{FF2B5EF4-FFF2-40B4-BE49-F238E27FC236}">
                <a16:creationId xmlns:a16="http://schemas.microsoft.com/office/drawing/2014/main" id="{1B279521-7879-B640-8969-F3DF7AB8E3A3}"/>
              </a:ext>
            </a:extLst>
          </p:cNvPr>
          <p:cNvSpPr txBox="1">
            <a:spLocks/>
          </p:cNvSpPr>
          <p:nvPr/>
        </p:nvSpPr>
        <p:spPr>
          <a:xfrm>
            <a:off x="2738627" y="3715626"/>
            <a:ext cx="5814823" cy="9123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1828627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solidFill>
                  <a:srgbClr val="FEFEFE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  <a:lvl2pPr marL="728662" marR="0" indent="-728662" algn="l" defTabSz="1828627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20000"/>
              <a:buFontTx/>
              <a:buChar char="▪"/>
              <a:tabLst/>
              <a:defRPr sz="6800" b="0" i="0" u="none" strike="noStrike" cap="none" spc="0" baseline="0">
                <a:solidFill>
                  <a:srgbClr val="FEFEFE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2pPr>
            <a:lvl3pPr marL="728662" marR="0" indent="-728662" algn="l" defTabSz="1828627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6800" b="0" i="0" u="none" strike="noStrike" cap="none" spc="0" baseline="0">
                <a:solidFill>
                  <a:srgbClr val="FEFEFE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3pPr>
            <a:lvl4pPr marL="898071" marR="0" indent="-555171" algn="l" defTabSz="1828627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6800" b="0" i="0" u="none" strike="noStrike" cap="none" spc="0" baseline="0">
                <a:solidFill>
                  <a:srgbClr val="FEFEFE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4pPr>
            <a:lvl5pPr marL="898071" marR="0" indent="-555171" algn="l" defTabSz="1828627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800" b="0" i="0" u="none" strike="noStrike" cap="none" spc="0" baseline="0">
                <a:solidFill>
                  <a:srgbClr val="FEFEFE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342900" lvl="4" indent="0" hangingPunct="1">
              <a:spcBef>
                <a:spcPts val="600"/>
              </a:spcBef>
              <a:buClr>
                <a:srgbClr val="FFFFFF"/>
              </a:buClr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Participatory design sessions </a:t>
            </a:r>
          </a:p>
          <a:p>
            <a:pPr marL="342900" lvl="4" indent="0" hangingPunct="1">
              <a:spcBef>
                <a:spcPts val="600"/>
              </a:spcBef>
              <a:buClr>
                <a:srgbClr val="FFFFFF"/>
              </a:buClr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4" indent="0" hangingPunct="1">
              <a:spcBef>
                <a:spcPts val="600"/>
              </a:spcBef>
              <a:buClr>
                <a:srgbClr val="FFFFFF"/>
              </a:buClr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Engaged internal stakeholders and partners from other IOs and NSOs to translate their vision into features and requirements that work together in a unified hub.</a:t>
            </a:r>
          </a:p>
          <a:p>
            <a:pPr marL="685800" lvl="4" indent="-342900" hangingPunct="1">
              <a:spcBef>
                <a:spcPts val="600"/>
              </a:spcBef>
              <a:buClr>
                <a:srgbClr val="FFFFFF"/>
              </a:buClr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4" hangingPunct="1">
              <a:spcBef>
                <a:spcPts val="600"/>
              </a:spcBef>
              <a:buClr>
                <a:srgbClr val="FFFFFF"/>
              </a:buClr>
              <a:buFont typeface="Wingdings" pitchFamily="2" charset="2"/>
              <a:buChar char="§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 virtual whiteboarding sessions held in Mural</a:t>
            </a:r>
          </a:p>
          <a:p>
            <a:pPr lvl="4" hangingPunct="1">
              <a:spcBef>
                <a:spcPts val="600"/>
              </a:spcBef>
              <a:buClr>
                <a:srgbClr val="FFFFFF"/>
              </a:buClr>
              <a:buFont typeface="Wingdings" pitchFamily="2" charset="2"/>
              <a:buChar char="§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60-90 minutes each</a:t>
            </a:r>
          </a:p>
        </p:txBody>
      </p:sp>
      <p:sp>
        <p:nvSpPr>
          <p:cNvPr id="7" name="Content Placeholder 39">
            <a:extLst>
              <a:ext uri="{FF2B5EF4-FFF2-40B4-BE49-F238E27FC236}">
                <a16:creationId xmlns:a16="http://schemas.microsoft.com/office/drawing/2014/main" id="{95236CC9-11C5-7143-9719-DFE9BFBEA384}"/>
              </a:ext>
            </a:extLst>
          </p:cNvPr>
          <p:cNvSpPr txBox="1">
            <a:spLocks/>
          </p:cNvSpPr>
          <p:nvPr/>
        </p:nvSpPr>
        <p:spPr>
          <a:xfrm>
            <a:off x="10106727" y="3715625"/>
            <a:ext cx="6018043" cy="9123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1828627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solidFill>
                  <a:srgbClr val="FEFEFE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  <a:lvl2pPr marL="728662" marR="0" indent="-728662" algn="l" defTabSz="1828627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20000"/>
              <a:buFontTx/>
              <a:buChar char="▪"/>
              <a:tabLst/>
              <a:defRPr sz="6800" b="0" i="0" u="none" strike="noStrike" cap="none" spc="0" baseline="0">
                <a:solidFill>
                  <a:srgbClr val="FEFEFE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2pPr>
            <a:lvl3pPr marL="728662" marR="0" indent="-728662" algn="l" defTabSz="1828627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6800" b="0" i="0" u="none" strike="noStrike" cap="none" spc="0" baseline="0">
                <a:solidFill>
                  <a:srgbClr val="FEFEFE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3pPr>
            <a:lvl4pPr marL="898071" marR="0" indent="-555171" algn="l" defTabSz="1828627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6800" b="0" i="0" u="none" strike="noStrike" cap="none" spc="0" baseline="0">
                <a:solidFill>
                  <a:srgbClr val="FEFEFE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4pPr>
            <a:lvl5pPr marL="898071" marR="0" indent="-555171" algn="l" defTabSz="1828627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800" b="0" i="0" u="none" strike="noStrike" cap="none" spc="0" baseline="0">
                <a:solidFill>
                  <a:srgbClr val="FEFEFE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342900" lvl="4" indent="0" hangingPunct="1">
              <a:spcBef>
                <a:spcPts val="600"/>
              </a:spcBef>
              <a:buClr>
                <a:srgbClr val="FFFFFF"/>
              </a:buClr>
              <a:buFontTx/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Information architecture testing </a:t>
            </a:r>
          </a:p>
          <a:p>
            <a:pPr marL="342900" lvl="4" indent="0" hangingPunct="1">
              <a:spcBef>
                <a:spcPts val="600"/>
              </a:spcBef>
              <a:buClr>
                <a:srgbClr val="FFFFFF"/>
              </a:buClr>
              <a:buFontTx/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4" indent="0" hangingPunct="1">
              <a:spcBef>
                <a:spcPts val="600"/>
              </a:spcBef>
              <a:buClr>
                <a:srgbClr val="FFFFFF"/>
              </a:buClr>
              <a:buFontTx/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Conducted with users to gather feedback on content priority and investigate mental models for categorization.</a:t>
            </a:r>
          </a:p>
          <a:p>
            <a:pPr marL="685800" lvl="4" indent="-342900" hangingPunct="1">
              <a:spcBef>
                <a:spcPts val="600"/>
              </a:spcBef>
              <a:buClr>
                <a:srgbClr val="FFFFFF"/>
              </a:buClr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4" hangingPunct="1">
              <a:spcBef>
                <a:spcPts val="600"/>
              </a:spcBef>
              <a:buClr>
                <a:srgbClr val="FFFFFF"/>
              </a:buClr>
              <a:buFont typeface="Wingdings" pitchFamily="2" charset="2"/>
              <a:buChar char="§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500 participants engaged</a:t>
            </a:r>
          </a:p>
          <a:p>
            <a:pPr lvl="4" hangingPunct="1">
              <a:spcBef>
                <a:spcPts val="600"/>
              </a:spcBef>
              <a:buClr>
                <a:srgbClr val="FFFFFF"/>
              </a:buClr>
              <a:buFont typeface="Wingdings" pitchFamily="2" charset="2"/>
              <a:buChar char="§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120+ completed responses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4D13A1-9035-7E47-B790-8638A4B7F67C}"/>
              </a:ext>
            </a:extLst>
          </p:cNvPr>
          <p:cNvSpPr/>
          <p:nvPr/>
        </p:nvSpPr>
        <p:spPr>
          <a:xfrm>
            <a:off x="2906554" y="2648176"/>
            <a:ext cx="1140585" cy="779701"/>
          </a:xfrm>
          <a:prstGeom prst="rect">
            <a:avLst/>
          </a:prstGeom>
          <a:solidFill>
            <a:srgbClr val="002060"/>
          </a:solidFill>
          <a:ln w="28575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E6C092-9813-ED4B-AFE3-3444185B5E93}"/>
              </a:ext>
            </a:extLst>
          </p:cNvPr>
          <p:cNvSpPr/>
          <p:nvPr/>
        </p:nvSpPr>
        <p:spPr>
          <a:xfrm>
            <a:off x="9536435" y="2648176"/>
            <a:ext cx="1140585" cy="779701"/>
          </a:xfrm>
          <a:prstGeom prst="rect">
            <a:avLst/>
          </a:prstGeom>
          <a:solidFill>
            <a:srgbClr val="002060"/>
          </a:solidFill>
          <a:ln w="28575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9FF562-DE5C-B142-B272-2DD760745A4A}"/>
              </a:ext>
            </a:extLst>
          </p:cNvPr>
          <p:cNvSpPr/>
          <p:nvPr/>
        </p:nvSpPr>
        <p:spPr>
          <a:xfrm>
            <a:off x="16493672" y="2648176"/>
            <a:ext cx="1140585" cy="779701"/>
          </a:xfrm>
          <a:prstGeom prst="rect">
            <a:avLst/>
          </a:prstGeom>
          <a:solidFill>
            <a:srgbClr val="002060"/>
          </a:solidFill>
          <a:ln w="28575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EE16B407-A644-4E48-B8BC-7550E596DCA5}"/>
              </a:ext>
            </a:extLst>
          </p:cNvPr>
          <p:cNvSpPr/>
          <p:nvPr/>
        </p:nvSpPr>
        <p:spPr>
          <a:xfrm>
            <a:off x="5154787" y="2888443"/>
            <a:ext cx="4115846" cy="386385"/>
          </a:xfrm>
          <a:prstGeom prst="rightArrow">
            <a:avLst/>
          </a:prstGeom>
          <a:solidFill>
            <a:schemeClr val="accent4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6" name="Graphic 15" descr="Completed with solid fill">
            <a:extLst>
              <a:ext uri="{FF2B5EF4-FFF2-40B4-BE49-F238E27FC236}">
                <a16:creationId xmlns:a16="http://schemas.microsoft.com/office/drawing/2014/main" id="{26322420-FB2F-C147-A583-5860FD3D5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9184" y="2641069"/>
            <a:ext cx="914400" cy="914400"/>
          </a:xfrm>
          <a:prstGeom prst="rect">
            <a:avLst/>
          </a:prstGeom>
        </p:spPr>
      </p:pic>
      <p:sp>
        <p:nvSpPr>
          <p:cNvPr id="20" name="Right Arrow 19">
            <a:extLst>
              <a:ext uri="{FF2B5EF4-FFF2-40B4-BE49-F238E27FC236}">
                <a16:creationId xmlns:a16="http://schemas.microsoft.com/office/drawing/2014/main" id="{5F827CE4-9C5A-F24A-B7EC-78F3E1B6EAFF}"/>
              </a:ext>
            </a:extLst>
          </p:cNvPr>
          <p:cNvSpPr/>
          <p:nvPr/>
        </p:nvSpPr>
        <p:spPr>
          <a:xfrm>
            <a:off x="11846054" y="2839785"/>
            <a:ext cx="4115846" cy="386385"/>
          </a:xfrm>
          <a:prstGeom prst="rightArrow">
            <a:avLst/>
          </a:prstGeom>
          <a:solidFill>
            <a:schemeClr val="accent4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1" name="Graphic 20" descr="Completed with solid fill">
            <a:extLst>
              <a:ext uri="{FF2B5EF4-FFF2-40B4-BE49-F238E27FC236}">
                <a16:creationId xmlns:a16="http://schemas.microsoft.com/office/drawing/2014/main" id="{C46F7B8F-FED7-374D-B946-9593EEE09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0451" y="2592411"/>
            <a:ext cx="914400" cy="914400"/>
          </a:xfrm>
          <a:prstGeom prst="rect">
            <a:avLst/>
          </a:prstGeom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44240986-CF41-9841-A635-C2F66E3837F0}"/>
              </a:ext>
            </a:extLst>
          </p:cNvPr>
          <p:cNvSpPr/>
          <p:nvPr/>
        </p:nvSpPr>
        <p:spPr>
          <a:xfrm>
            <a:off x="18752199" y="2803002"/>
            <a:ext cx="4115846" cy="386385"/>
          </a:xfrm>
          <a:prstGeom prst="rightArrow">
            <a:avLst/>
          </a:prstGeom>
          <a:solidFill>
            <a:schemeClr val="accent4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3" name="Graphic 22" descr="Completed with solid fill">
            <a:extLst>
              <a:ext uri="{FF2B5EF4-FFF2-40B4-BE49-F238E27FC236}">
                <a16:creationId xmlns:a16="http://schemas.microsoft.com/office/drawing/2014/main" id="{4E0B6AB0-80DD-414B-848F-172A72E32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86596" y="2555628"/>
            <a:ext cx="914400" cy="9144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CF32E60-4E3E-40AB-9397-9D90F3C8AE8B}"/>
              </a:ext>
            </a:extLst>
          </p:cNvPr>
          <p:cNvSpPr txBox="1">
            <a:spLocks/>
          </p:cNvSpPr>
          <p:nvPr/>
        </p:nvSpPr>
        <p:spPr>
          <a:xfrm>
            <a:off x="336550" y="481013"/>
            <a:ext cx="21013738" cy="13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7500" dirty="0">
                <a:solidFill>
                  <a:srgbClr val="002060"/>
                </a:solidFill>
                <a:latin typeface="Arial Black" panose="020B0A04020102020204" pitchFamily="34" charset="0"/>
              </a:rPr>
              <a:t>Compilers Hub: Project Stage</a:t>
            </a:r>
          </a:p>
        </p:txBody>
      </p:sp>
    </p:spTree>
    <p:extLst>
      <p:ext uri="{BB962C8B-B14F-4D97-AF65-F5344CB8AC3E}">
        <p14:creationId xmlns:p14="http://schemas.microsoft.com/office/powerpoint/2010/main" val="180329634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1F1DD10-0287-419B-931B-304E68B778C7}"/>
              </a:ext>
            </a:extLst>
          </p:cNvPr>
          <p:cNvSpPr/>
          <p:nvPr/>
        </p:nvSpPr>
        <p:spPr>
          <a:xfrm>
            <a:off x="17870301" y="4951374"/>
            <a:ext cx="5675499" cy="67738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769" tIns="151049" rIns="196769" bIns="151049" numCol="1" spcCol="1270" anchor="ctr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515FBC-9B70-4304-87FE-8580BC2B44D6}"/>
              </a:ext>
            </a:extLst>
          </p:cNvPr>
          <p:cNvSpPr/>
          <p:nvPr/>
        </p:nvSpPr>
        <p:spPr>
          <a:xfrm>
            <a:off x="10700976" y="4942662"/>
            <a:ext cx="5675499" cy="682834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769" tIns="151049" rIns="196769" bIns="151049" numCol="1" spcCol="1270" anchor="ctr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5AF50CF-9BC8-4CC4-8ED7-E106FD133105}"/>
              </a:ext>
            </a:extLst>
          </p:cNvPr>
          <p:cNvSpPr/>
          <p:nvPr/>
        </p:nvSpPr>
        <p:spPr>
          <a:xfrm>
            <a:off x="2601913" y="4951374"/>
            <a:ext cx="5678424" cy="67738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769" tIns="151049" rIns="196769" bIns="151049" numCol="1" spcCol="1270" anchor="ctr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21" name="TextBox 3"/>
          <p:cNvSpPr txBox="1">
            <a:spLocks noGrp="1"/>
          </p:cNvSpPr>
          <p:nvPr>
            <p:ph type="sldNum" sz="quarter" idx="2"/>
          </p:nvPr>
        </p:nvSpPr>
        <p:spPr>
          <a:xfrm>
            <a:off x="24047157" y="13272551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222" name="Content Placeholder 39"/>
          <p:cNvSpPr txBox="1">
            <a:spLocks noGrp="1"/>
          </p:cNvSpPr>
          <p:nvPr>
            <p:ph type="body" idx="1"/>
          </p:nvPr>
        </p:nvSpPr>
        <p:spPr>
          <a:xfrm>
            <a:off x="18232071" y="3569950"/>
            <a:ext cx="5313729" cy="815527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42900" lvl="4" indent="0">
              <a:spcBef>
                <a:spcPts val="600"/>
              </a:spcBef>
              <a:buClr>
                <a:srgbClr val="FFFFFF"/>
              </a:buClr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</a:t>
            </a:r>
          </a:p>
          <a:p>
            <a:pPr marL="342900" lvl="4" indent="0">
              <a:spcBef>
                <a:spcPts val="600"/>
              </a:spcBef>
              <a:buClr>
                <a:srgbClr val="FFFFFF"/>
              </a:buClr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3600" dirty="0"/>
          </a:p>
          <a:p>
            <a:pPr marL="342900" lvl="4" indent="0">
              <a:spcBef>
                <a:spcPts val="600"/>
              </a:spcBef>
              <a:buClr>
                <a:srgbClr val="FFFFFF"/>
              </a:buClr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3600" dirty="0"/>
          </a:p>
          <a:p>
            <a:pPr marL="342900" lvl="4" indent="0">
              <a:spcBef>
                <a:spcPts val="600"/>
              </a:spcBef>
              <a:buClr>
                <a:srgbClr val="FFFFFF"/>
              </a:buClr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/>
              <a:t>IMF will start implementing the high-fidelity wireframes.</a:t>
            </a:r>
          </a:p>
          <a:p>
            <a:pPr lvl="4">
              <a:spcBef>
                <a:spcPts val="600"/>
              </a:spcBef>
              <a:buClr>
                <a:srgbClr val="FFFFFF"/>
              </a:buClr>
              <a:buFont typeface="Wingdings" pitchFamily="2" charset="2"/>
              <a:buChar char="§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3600" dirty="0"/>
          </a:p>
        </p:txBody>
      </p:sp>
      <p:sp>
        <p:nvSpPr>
          <p:cNvPr id="5" name="Content Placeholder 39">
            <a:extLst>
              <a:ext uri="{FF2B5EF4-FFF2-40B4-BE49-F238E27FC236}">
                <a16:creationId xmlns:a16="http://schemas.microsoft.com/office/drawing/2014/main" id="{1B279521-7879-B640-8969-F3DF7AB8E3A3}"/>
              </a:ext>
            </a:extLst>
          </p:cNvPr>
          <p:cNvSpPr txBox="1">
            <a:spLocks/>
          </p:cNvSpPr>
          <p:nvPr/>
        </p:nvSpPr>
        <p:spPr>
          <a:xfrm>
            <a:off x="2601913" y="3529978"/>
            <a:ext cx="5612090" cy="8155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1828627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solidFill>
                  <a:srgbClr val="FEFEFE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  <a:lvl2pPr marL="728662" marR="0" indent="-728662" algn="l" defTabSz="1828627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20000"/>
              <a:buFontTx/>
              <a:buChar char="▪"/>
              <a:tabLst/>
              <a:defRPr sz="6800" b="0" i="0" u="none" strike="noStrike" cap="none" spc="0" baseline="0">
                <a:solidFill>
                  <a:srgbClr val="FEFEFE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2pPr>
            <a:lvl3pPr marL="728662" marR="0" indent="-728662" algn="l" defTabSz="1828627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6800" b="0" i="0" u="none" strike="noStrike" cap="none" spc="0" baseline="0">
                <a:solidFill>
                  <a:srgbClr val="FEFEFE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3pPr>
            <a:lvl4pPr marL="898071" marR="0" indent="-555171" algn="l" defTabSz="1828627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6800" b="0" i="0" u="none" strike="noStrike" cap="none" spc="0" baseline="0">
                <a:solidFill>
                  <a:srgbClr val="FEFEFE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4pPr>
            <a:lvl5pPr marL="898071" marR="0" indent="-555171" algn="l" defTabSz="1828627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800" b="0" i="0" u="none" strike="noStrike" cap="none" spc="0" baseline="0">
                <a:solidFill>
                  <a:srgbClr val="FEFEFE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342900" lvl="4" indent="0" hangingPunct="1">
              <a:spcBef>
                <a:spcPts val="600"/>
              </a:spcBef>
              <a:buClr>
                <a:srgbClr val="FFFFFF"/>
              </a:buClr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Low-fidelity wireframes</a:t>
            </a:r>
          </a:p>
          <a:p>
            <a:pPr marL="342900" lvl="4" indent="0" hangingPunct="1">
              <a:spcBef>
                <a:spcPts val="600"/>
              </a:spcBef>
              <a:buClr>
                <a:srgbClr val="FFFFFF"/>
              </a:buClr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4" indent="0" hangingPunct="1">
              <a:spcBef>
                <a:spcPts val="600"/>
              </a:spcBef>
              <a:buClr>
                <a:srgbClr val="FFFFFF"/>
              </a:buClr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Mock-ups created considering the user research and stakeholder needs. </a:t>
            </a:r>
          </a:p>
          <a:p>
            <a:pPr marL="342900" lvl="4" indent="0" hangingPunct="1">
              <a:spcBef>
                <a:spcPts val="600"/>
              </a:spcBef>
              <a:buClr>
                <a:srgbClr val="FFFFFF"/>
              </a:buClr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3600" u="sng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4" indent="0" hangingPunct="1">
              <a:spcBef>
                <a:spcPts val="600"/>
              </a:spcBef>
              <a:buClr>
                <a:srgbClr val="FFFFFF"/>
              </a:buClr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Designs are based on </a:t>
            </a:r>
          </a:p>
          <a:p>
            <a:pPr marL="342900" lvl="4" indent="0" hangingPunct="1">
              <a:spcBef>
                <a:spcPts val="600"/>
              </a:spcBef>
              <a:buClr>
                <a:srgbClr val="FFFFFF"/>
              </a:buClr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‘blue sky thinking’ – they are conceptual. </a:t>
            </a:r>
            <a:r>
              <a:rPr lang="en-US" sz="3600" u="sng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Not all features will make it to the production</a:t>
            </a:r>
          </a:p>
        </p:txBody>
      </p:sp>
      <p:sp>
        <p:nvSpPr>
          <p:cNvPr id="7" name="Content Placeholder 39">
            <a:extLst>
              <a:ext uri="{FF2B5EF4-FFF2-40B4-BE49-F238E27FC236}">
                <a16:creationId xmlns:a16="http://schemas.microsoft.com/office/drawing/2014/main" id="{95236CC9-11C5-7143-9719-DFE9BFBEA384}"/>
              </a:ext>
            </a:extLst>
          </p:cNvPr>
          <p:cNvSpPr txBox="1">
            <a:spLocks/>
          </p:cNvSpPr>
          <p:nvPr/>
        </p:nvSpPr>
        <p:spPr>
          <a:xfrm>
            <a:off x="10902117" y="3529978"/>
            <a:ext cx="5313729" cy="818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1828627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solidFill>
                  <a:srgbClr val="FEFEFE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  <a:lvl2pPr marL="728662" marR="0" indent="-728662" algn="l" defTabSz="1828627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20000"/>
              <a:buFontTx/>
              <a:buChar char="▪"/>
              <a:tabLst/>
              <a:defRPr sz="6800" b="0" i="0" u="none" strike="noStrike" cap="none" spc="0" baseline="0">
                <a:solidFill>
                  <a:srgbClr val="FEFEFE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2pPr>
            <a:lvl3pPr marL="728662" marR="0" indent="-728662" algn="l" defTabSz="1828627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6800" b="0" i="0" u="none" strike="noStrike" cap="none" spc="0" baseline="0">
                <a:solidFill>
                  <a:srgbClr val="FEFEFE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3pPr>
            <a:lvl4pPr marL="898071" marR="0" indent="-555171" algn="l" defTabSz="1828627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6800" b="0" i="0" u="none" strike="noStrike" cap="none" spc="0" baseline="0">
                <a:solidFill>
                  <a:srgbClr val="FEFEFE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4pPr>
            <a:lvl5pPr marL="898071" marR="0" indent="-555171" algn="l" defTabSz="1828627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800" b="0" i="0" u="none" strike="noStrike" cap="none" spc="0" baseline="0">
                <a:solidFill>
                  <a:srgbClr val="FEFEFE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342900" lvl="4" indent="0" hangingPunct="1">
              <a:spcBef>
                <a:spcPts val="600"/>
              </a:spcBef>
              <a:buClr>
                <a:srgbClr val="FFFFFF"/>
              </a:buClr>
              <a:buFontTx/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IT feasibility assessment          </a:t>
            </a:r>
            <a:endParaRPr lang="en-US" sz="4400" b="1" u="sn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342900" lvl="4" indent="0" hangingPunct="1">
              <a:spcBef>
                <a:spcPts val="600"/>
              </a:spcBef>
              <a:buClr>
                <a:srgbClr val="FFFFFF"/>
              </a:buClr>
              <a:buFontTx/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400" b="1" u="sng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4" indent="0" hangingPunct="1">
              <a:spcBef>
                <a:spcPts val="600"/>
              </a:spcBef>
              <a:buClr>
                <a:srgbClr val="FFFFFF"/>
              </a:buClr>
              <a:buFontTx/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IMF will assess which features are feasible (at least at launch). </a:t>
            </a:r>
          </a:p>
          <a:p>
            <a:pPr marL="342900" lvl="4" indent="0" hangingPunct="1">
              <a:spcBef>
                <a:spcPts val="600"/>
              </a:spcBef>
              <a:buClr>
                <a:srgbClr val="FFFFFF"/>
              </a:buClr>
              <a:buFontTx/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4" indent="0" hangingPunct="1">
              <a:spcBef>
                <a:spcPts val="600"/>
              </a:spcBef>
              <a:buClr>
                <a:srgbClr val="FFFFFF"/>
              </a:buClr>
              <a:buFontTx/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>
                <a:solidFill>
                  <a:schemeClr val="accent4"/>
                </a:solidFill>
                <a:latin typeface="Arial"/>
                <a:cs typeface="Arial"/>
                <a:sym typeface="Arial"/>
              </a:rPr>
              <a:t>This will determine the design of the high-fidelity wireframes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4D13A1-9035-7E47-B790-8638A4B7F67C}"/>
              </a:ext>
            </a:extLst>
          </p:cNvPr>
          <p:cNvSpPr/>
          <p:nvPr/>
        </p:nvSpPr>
        <p:spPr>
          <a:xfrm>
            <a:off x="1156666" y="2460228"/>
            <a:ext cx="1140585" cy="779701"/>
          </a:xfrm>
          <a:prstGeom prst="rect">
            <a:avLst/>
          </a:prstGeom>
          <a:solidFill>
            <a:srgbClr val="002060"/>
          </a:solidFill>
          <a:ln w="28575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E6C092-9813-ED4B-AFE3-3444185B5E93}"/>
              </a:ext>
            </a:extLst>
          </p:cNvPr>
          <p:cNvSpPr/>
          <p:nvPr/>
        </p:nvSpPr>
        <p:spPr>
          <a:xfrm>
            <a:off x="9599182" y="2474130"/>
            <a:ext cx="1140585" cy="779701"/>
          </a:xfrm>
          <a:prstGeom prst="rect">
            <a:avLst/>
          </a:prstGeom>
          <a:solidFill>
            <a:srgbClr val="002060"/>
          </a:solidFill>
          <a:ln w="28575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9FF562-DE5C-B142-B272-2DD760745A4A}"/>
              </a:ext>
            </a:extLst>
          </p:cNvPr>
          <p:cNvSpPr/>
          <p:nvPr/>
        </p:nvSpPr>
        <p:spPr>
          <a:xfrm>
            <a:off x="16544779" y="2477098"/>
            <a:ext cx="1140585" cy="779701"/>
          </a:xfrm>
          <a:prstGeom prst="rect">
            <a:avLst/>
          </a:prstGeom>
          <a:solidFill>
            <a:srgbClr val="002060"/>
          </a:solidFill>
          <a:ln w="28575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F06B396C-A029-5742-9088-432344315B4A}"/>
              </a:ext>
            </a:extLst>
          </p:cNvPr>
          <p:cNvSpPr/>
          <p:nvPr/>
        </p:nvSpPr>
        <p:spPr>
          <a:xfrm>
            <a:off x="3379312" y="2670787"/>
            <a:ext cx="5577840" cy="386385"/>
          </a:xfrm>
          <a:prstGeom prst="rightArrow">
            <a:avLst/>
          </a:prstGeom>
          <a:solidFill>
            <a:schemeClr val="accent4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6" name="Graphic 15" descr="Completed with solid fill">
            <a:extLst>
              <a:ext uri="{FF2B5EF4-FFF2-40B4-BE49-F238E27FC236}">
                <a16:creationId xmlns:a16="http://schemas.microsoft.com/office/drawing/2014/main" id="{3398C4E2-755B-0C4A-B59C-1B77CADBE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7206" y="2372815"/>
            <a:ext cx="914400" cy="914400"/>
          </a:xfrm>
          <a:prstGeom prst="rect">
            <a:avLst/>
          </a:prstGeom>
        </p:spPr>
      </p:pic>
      <p:pic>
        <p:nvPicPr>
          <p:cNvPr id="4" name="Graphic 3" descr="Hourglass Finished with solid fill">
            <a:extLst>
              <a:ext uri="{FF2B5EF4-FFF2-40B4-BE49-F238E27FC236}">
                <a16:creationId xmlns:a16="http://schemas.microsoft.com/office/drawing/2014/main" id="{A5AC090B-46A3-8740-89B3-456D985CC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2725" y="2531790"/>
            <a:ext cx="694436" cy="69443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A7F6EC6-94E3-4EED-A6A7-248FF7339C7C}"/>
              </a:ext>
            </a:extLst>
          </p:cNvPr>
          <p:cNvSpPr txBox="1">
            <a:spLocks/>
          </p:cNvSpPr>
          <p:nvPr/>
        </p:nvSpPr>
        <p:spPr>
          <a:xfrm>
            <a:off x="336550" y="481013"/>
            <a:ext cx="21013738" cy="13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7500" dirty="0">
                <a:solidFill>
                  <a:srgbClr val="002060"/>
                </a:solidFill>
                <a:latin typeface="Arial Black" panose="020B0A04020102020204" pitchFamily="34" charset="0"/>
              </a:rPr>
              <a:t>Compilers Hub: Project Stage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0E60C5-4F2F-468B-B792-75B17975E08F}"/>
              </a:ext>
            </a:extLst>
          </p:cNvPr>
          <p:cNvSpPr/>
          <p:nvPr/>
        </p:nvSpPr>
        <p:spPr>
          <a:xfrm>
            <a:off x="11534098" y="2648176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(In Progress)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30021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B656-7354-46C5-9273-2A061851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200808"/>
            <a:ext cx="20789798" cy="2202881"/>
          </a:xfrm>
        </p:spPr>
        <p:txBody>
          <a:bodyPr/>
          <a:lstStyle/>
          <a:p>
            <a:pPr algn="ctr"/>
            <a:r>
              <a:rPr lang="en-US" dirty="0"/>
              <a:t>Overview of Compilers Hub: Current Structure</a:t>
            </a:r>
          </a:p>
        </p:txBody>
      </p:sp>
    </p:spTree>
    <p:extLst>
      <p:ext uri="{BB962C8B-B14F-4D97-AF65-F5344CB8AC3E}">
        <p14:creationId xmlns:p14="http://schemas.microsoft.com/office/powerpoint/2010/main" val="288646549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extBox 4"/>
          <p:cNvSpPr txBox="1">
            <a:spLocks noGrp="1"/>
          </p:cNvSpPr>
          <p:nvPr>
            <p:ph type="sldNum" sz="quarter" idx="2"/>
          </p:nvPr>
        </p:nvSpPr>
        <p:spPr>
          <a:xfrm>
            <a:off x="23905894" y="13272551"/>
            <a:ext cx="478106" cy="466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508" name="Title 1"/>
          <p:cNvSpPr txBox="1">
            <a:spLocks noGrp="1"/>
          </p:cNvSpPr>
          <p:nvPr>
            <p:ph type="title"/>
          </p:nvPr>
        </p:nvSpPr>
        <p:spPr>
          <a:xfrm>
            <a:off x="276817" y="344752"/>
            <a:ext cx="6379161" cy="1545971"/>
          </a:xfrm>
          <a:prstGeom prst="rect">
            <a:avLst/>
          </a:prstGeom>
        </p:spPr>
        <p:txBody>
          <a:bodyPr>
            <a:normAutofit/>
          </a:bodyPr>
          <a:lstStyle>
            <a:lvl1pPr defTabSz="1536047">
              <a:defRPr sz="4032" cap="none">
                <a:solidFill>
                  <a:srgbClr val="FFCE5E"/>
                </a:solidFill>
              </a:defRPr>
            </a:lvl1pPr>
          </a:lstStyle>
          <a:p>
            <a:pPr algn="ctr"/>
            <a:r>
              <a:rPr lang="en-US" sz="4800" dirty="0"/>
              <a:t>“ Structure” of the Hub</a:t>
            </a:r>
            <a:endParaRPr sz="4800" dirty="0"/>
          </a:p>
        </p:txBody>
      </p:sp>
      <p:sp>
        <p:nvSpPr>
          <p:cNvPr id="509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276818" y="2781301"/>
            <a:ext cx="6379162" cy="100441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71500" indent="-571500">
              <a:buSzPct val="100000"/>
              <a:buFont typeface="Wingdings" panose="05000000000000000000" pitchFamily="2" charset="2"/>
              <a:buChar char="Ø"/>
              <a:defRPr sz="3200"/>
            </a:pPr>
            <a:r>
              <a:rPr lang="en-US" sz="4400" dirty="0">
                <a:solidFill>
                  <a:srgbClr val="002060"/>
                </a:solidFill>
              </a:rPr>
              <a:t>User research revealed that the target audiences’ needs can be classified in three distinct buckets:</a:t>
            </a:r>
          </a:p>
          <a:p>
            <a:pPr marL="1255712" lvl="2" indent="-571500">
              <a:spcBef>
                <a:spcPts val="1200"/>
              </a:spcBef>
              <a:buFont typeface="Wingdings" panose="05000000000000000000" pitchFamily="2" charset="2"/>
              <a:buChar char="ü"/>
              <a:defRPr sz="3200"/>
            </a:pPr>
            <a:r>
              <a:rPr lang="en-US" sz="4400" i="1" dirty="0">
                <a:solidFill>
                  <a:srgbClr val="002060"/>
                </a:solidFill>
              </a:rPr>
              <a:t>Resources</a:t>
            </a:r>
          </a:p>
          <a:p>
            <a:pPr marL="1255712" lvl="2" indent="-571500">
              <a:spcBef>
                <a:spcPts val="1200"/>
              </a:spcBef>
              <a:buFont typeface="Wingdings" panose="05000000000000000000" pitchFamily="2" charset="2"/>
              <a:buChar char="ü"/>
              <a:defRPr sz="3200"/>
            </a:pPr>
            <a:r>
              <a:rPr lang="en-US" sz="4400" i="1" dirty="0">
                <a:solidFill>
                  <a:srgbClr val="002060"/>
                </a:solidFill>
              </a:rPr>
              <a:t>Community</a:t>
            </a:r>
          </a:p>
          <a:p>
            <a:pPr marL="1255712" lvl="2" indent="-571500">
              <a:spcBef>
                <a:spcPts val="1200"/>
              </a:spcBef>
              <a:buFont typeface="Wingdings" panose="05000000000000000000" pitchFamily="2" charset="2"/>
              <a:buChar char="ü"/>
              <a:defRPr sz="3200"/>
            </a:pPr>
            <a:r>
              <a:rPr lang="en-US" sz="4400" i="1" dirty="0">
                <a:solidFill>
                  <a:srgbClr val="002060"/>
                </a:solidFill>
              </a:rPr>
              <a:t>Collaboration</a:t>
            </a:r>
          </a:p>
          <a:p>
            <a:pPr marL="571500" indent="-571500">
              <a:buSzPct val="100000"/>
              <a:buFont typeface="Wingdings" panose="05000000000000000000" pitchFamily="2" charset="2"/>
              <a:buChar char="Ø"/>
              <a:defRPr sz="3200"/>
            </a:pPr>
            <a:r>
              <a:rPr lang="en-US" sz="4400" dirty="0">
                <a:solidFill>
                  <a:srgbClr val="002060"/>
                </a:solidFill>
              </a:rPr>
              <a:t>Information architecture was structured around these needs, and it reflects the users’ mental model.</a:t>
            </a:r>
            <a:endParaRPr sz="4400" dirty="0">
              <a:solidFill>
                <a:srgbClr val="002060"/>
              </a:solidFill>
            </a:endParaRPr>
          </a:p>
        </p:txBody>
      </p:sp>
      <p:pic>
        <p:nvPicPr>
          <p:cNvPr id="9" name="Picture 8" descr="A picture containing text, computer, indoor, electronics&#10;&#10;Description automatically generated">
            <a:extLst>
              <a:ext uri="{FF2B5EF4-FFF2-40B4-BE49-F238E27FC236}">
                <a16:creationId xmlns:a16="http://schemas.microsoft.com/office/drawing/2014/main" id="{A6BA4440-9959-124C-837A-0158FB9255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7" t="4410" r="6824" b="11591"/>
          <a:stretch/>
        </p:blipFill>
        <p:spPr>
          <a:xfrm>
            <a:off x="6655980" y="1"/>
            <a:ext cx="17728019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864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20E28-B265-4843-A565-EB480E7B2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38" y="446464"/>
            <a:ext cx="19431000" cy="1115636"/>
          </a:xfrm>
        </p:spPr>
        <p:txBody>
          <a:bodyPr>
            <a:normAutofit/>
          </a:bodyPr>
          <a:lstStyle/>
          <a:p>
            <a:r>
              <a:rPr lang="en-US" dirty="0"/>
              <a:t>Compilers Hub: Overview of Site Structure</a:t>
            </a:r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5491E91E-C20F-1043-94FE-E7F174AE626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240532"/>
            <a:ext cx="18767656" cy="633504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4E0194-D6F3-5E4F-9E50-B8A0FA3189DA}"/>
              </a:ext>
            </a:extLst>
          </p:cNvPr>
          <p:cNvSpPr txBox="1"/>
          <p:nvPr/>
        </p:nvSpPr>
        <p:spPr>
          <a:xfrm>
            <a:off x="17520852" y="1004282"/>
            <a:ext cx="6672648" cy="4832092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US" sz="2800" b="1" dirty="0">
                <a:solidFill>
                  <a:schemeClr val="bg1"/>
                </a:solidFill>
              </a:rPr>
              <a:t>Profile maintenance: Key to participate in core intention of site (community / collaboration</a:t>
            </a:r>
            <a:r>
              <a:rPr lang="en-US" sz="2100" b="1" dirty="0">
                <a:solidFill>
                  <a:schemeClr val="bg1"/>
                </a:solidFill>
              </a:rPr>
              <a:t>)</a:t>
            </a:r>
          </a:p>
          <a:p>
            <a:pPr marL="914400" lvl="1" indent="0">
              <a:buClr>
                <a:schemeClr val="accent3"/>
              </a:buClr>
            </a:pPr>
            <a:r>
              <a:rPr lang="en-US" sz="2800" dirty="0">
                <a:solidFill>
                  <a:schemeClr val="bg1"/>
                </a:solidFill>
              </a:rPr>
              <a:t>Areas/years of experience, demographics, publications, skills, interests, etc.</a:t>
            </a:r>
          </a:p>
          <a:p>
            <a:pPr>
              <a:buClr>
                <a:schemeClr val="accent3"/>
              </a:buClr>
            </a:pPr>
            <a:r>
              <a:rPr lang="en-US" sz="2800" dirty="0">
                <a:solidFill>
                  <a:schemeClr val="bg1"/>
                </a:solidFill>
              </a:rPr>
              <a:t>Subscriptions / following</a:t>
            </a:r>
          </a:p>
          <a:p>
            <a:pPr>
              <a:buClr>
                <a:schemeClr val="accent3"/>
              </a:buClr>
            </a:pPr>
            <a:r>
              <a:rPr lang="en-US" sz="2800" dirty="0">
                <a:solidFill>
                  <a:schemeClr val="bg1"/>
                </a:solidFill>
              </a:rPr>
              <a:t>Favorites / bookmarks</a:t>
            </a:r>
          </a:p>
          <a:p>
            <a:pPr>
              <a:buClr>
                <a:schemeClr val="accent3"/>
              </a:buClr>
            </a:pPr>
            <a:r>
              <a:rPr lang="en-US" sz="2800" dirty="0">
                <a:solidFill>
                  <a:schemeClr val="bg1"/>
                </a:solidFill>
              </a:rPr>
              <a:t>Group affiliations</a:t>
            </a:r>
          </a:p>
          <a:p>
            <a:pPr>
              <a:buClr>
                <a:schemeClr val="accent3"/>
              </a:buClr>
            </a:pPr>
            <a:r>
              <a:rPr lang="en-US" sz="2800" dirty="0">
                <a:solidFill>
                  <a:schemeClr val="bg1"/>
                </a:solidFill>
              </a:rPr>
              <a:t>Previous activity on site </a:t>
            </a:r>
          </a:p>
          <a:p>
            <a:pPr>
              <a:buClr>
                <a:schemeClr val="accent3"/>
              </a:buClr>
            </a:pPr>
            <a:r>
              <a:rPr lang="en-US" sz="2800" dirty="0">
                <a:solidFill>
                  <a:schemeClr val="bg1"/>
                </a:solidFill>
              </a:rPr>
              <a:t>“My Projects”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4512A-177A-6B4E-8ABD-046E82D1960B}"/>
              </a:ext>
            </a:extLst>
          </p:cNvPr>
          <p:cNvSpPr txBox="1"/>
          <p:nvPr/>
        </p:nvSpPr>
        <p:spPr>
          <a:xfrm>
            <a:off x="520938" y="8868331"/>
            <a:ext cx="75027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800" b="1" u="sng" dirty="0">
                <a:solidFill>
                  <a:schemeClr val="bg1"/>
                </a:solidFill>
              </a:rPr>
              <a:t>Log-in not </a:t>
            </a:r>
            <a:r>
              <a:rPr lang="en-US" sz="2800" b="1" dirty="0">
                <a:solidFill>
                  <a:schemeClr val="bg1"/>
                </a:solidFill>
              </a:rPr>
              <a:t>required to view resources</a:t>
            </a: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Manuals</a:t>
            </a: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Working Papers</a:t>
            </a: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Training Resources</a:t>
            </a: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Seminar Recordings</a:t>
            </a: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Completed Projects</a:t>
            </a:r>
          </a:p>
          <a:p>
            <a:pPr>
              <a:buClr>
                <a:schemeClr val="bg1"/>
              </a:buClr>
            </a:pPr>
            <a:r>
              <a:rPr lang="en-US" sz="2800" b="1" dirty="0">
                <a:solidFill>
                  <a:schemeClr val="bg1"/>
                </a:solidFill>
              </a:rPr>
              <a:t>Each resource paired with cross-links to related discussions or collaborations (citing the resource)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1A00D-BCD1-8E45-9E3B-EB58825634A5}"/>
              </a:ext>
            </a:extLst>
          </p:cNvPr>
          <p:cNvSpPr txBox="1"/>
          <p:nvPr/>
        </p:nvSpPr>
        <p:spPr>
          <a:xfrm>
            <a:off x="8855676" y="8895782"/>
            <a:ext cx="6672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b="1" u="sng" dirty="0">
                <a:solidFill>
                  <a:schemeClr val="bg1"/>
                </a:solidFill>
              </a:rPr>
              <a:t>Log-in required </a:t>
            </a:r>
            <a:r>
              <a:rPr lang="en-US" sz="2800" b="1" dirty="0">
                <a:solidFill>
                  <a:schemeClr val="bg1"/>
                </a:solidFill>
              </a:rPr>
              <a:t>to participate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bg1"/>
                </a:solidFill>
              </a:rPr>
              <a:t>Discussion boards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bg1"/>
                </a:solidFill>
              </a:rPr>
              <a:t>Open and closed channel groups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bg1"/>
                </a:solidFill>
              </a:rPr>
              <a:t>Institution accounts</a:t>
            </a:r>
          </a:p>
          <a:p>
            <a:pPr>
              <a:buClr>
                <a:schemeClr val="accent1"/>
              </a:buClr>
            </a:pPr>
            <a:r>
              <a:rPr lang="en-US" sz="2800" b="1" dirty="0">
                <a:solidFill>
                  <a:schemeClr val="bg1"/>
                </a:solidFill>
              </a:rPr>
              <a:t>Discussion threads can cite projects or resources already on the site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F84338-0070-224A-81A2-A16F6B4A9268}"/>
              </a:ext>
            </a:extLst>
          </p:cNvPr>
          <p:cNvSpPr txBox="1"/>
          <p:nvPr/>
        </p:nvSpPr>
        <p:spPr>
          <a:xfrm>
            <a:off x="16360343" y="8868331"/>
            <a:ext cx="66726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800" b="1" u="sng" dirty="0">
                <a:solidFill>
                  <a:schemeClr val="bg1"/>
                </a:solidFill>
              </a:rPr>
              <a:t>Log-in required </a:t>
            </a:r>
            <a:r>
              <a:rPr lang="en-US" sz="2800" b="1" dirty="0">
                <a:solidFill>
                  <a:schemeClr val="bg1"/>
                </a:solidFill>
              </a:rPr>
              <a:t>to view and participate - 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800" b="1" dirty="0">
                <a:solidFill>
                  <a:schemeClr val="bg1"/>
                </a:solidFill>
              </a:rPr>
              <a:t>potential for integration with GitHub functionality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800" dirty="0">
                <a:solidFill>
                  <a:schemeClr val="bg1"/>
                </a:solidFill>
              </a:rPr>
              <a:t>Showcase completed projects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800" dirty="0">
                <a:solidFill>
                  <a:schemeClr val="bg1"/>
                </a:solidFill>
              </a:rPr>
              <a:t>CTAs for consultations, co-development, co-authoring, calls for feedback, etc.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800" dirty="0">
                <a:solidFill>
                  <a:schemeClr val="bg1"/>
                </a:solidFill>
              </a:rPr>
              <a:t>“My Projects”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362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SPR_PresentationTemplate-General" id="{D8309B28-5908-4C41-A85B-D6D9C0DDD4BE}" vid="{E08A752A-43DA-6749-9B9F-6730B3D1F135}"/>
    </a:ext>
  </a:extLst>
</a:theme>
</file>

<file path=ppt/theme/theme3.xml><?xml version="1.0" encoding="utf-8"?>
<a:theme xmlns:a="http://schemas.openxmlformats.org/drawingml/2006/main" name="1_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SPR_PresentationTemplate-General" id="{D8309B28-5908-4C41-A85B-D6D9C0DDD4BE}" vid="{E08A752A-43DA-6749-9B9F-6730B3D1F135}"/>
    </a:ext>
  </a:extLst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00F2F1E960B64FAC22A58E2A2AE8B9" ma:contentTypeVersion="31" ma:contentTypeDescription="Create a new document." ma:contentTypeScope="" ma:versionID="f232e23f9ececfbad3f5c577427cbb7b">
  <xsd:schema xmlns:xsd="http://www.w3.org/2001/XMLSchema" xmlns:xs="http://www.w3.org/2001/XMLSchema" xmlns:p="http://schemas.microsoft.com/office/2006/metadata/properties" xmlns:ns2="dd774590-caf2-40ff-b04f-1e20d86f2c70" xmlns:ns3="c39ac8e3-0f08-4b7d-bd41-28055cb5e628" xmlns:ns4="985ec44e-1bab-4c0b-9df0-6ba128686fc9" targetNamespace="http://schemas.microsoft.com/office/2006/metadata/properties" ma:root="true" ma:fieldsID="6f7c8b45b6e0cef75aa77849e44eb0ff" ns2:_="" ns3:_="" ns4:_="">
    <xsd:import namespace="dd774590-caf2-40ff-b04f-1e20d86f2c70"/>
    <xsd:import namespace="c39ac8e3-0f08-4b7d-bd41-28055cb5e628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Location" minOccurs="0"/>
                <xsd:element ref="ns2:TaxKeywordTaxHTField" minOccurs="0"/>
                <xsd:element ref="ns4:TaxCatchAll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74590-caf2-40ff-b04f-1e20d86f2c7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hidden="true" ma:internalName="SharedWithDetails" ma:readOnly="true">
      <xsd:simpleType>
        <xsd:restriction base="dms:Note"/>
      </xsd:simple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78175662-8596-484a-92c7-351d01561e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ac8e3-0f08-4b7d-bd41-28055cb5e6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9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0" nillable="true" ma:displayName="Tags" ma:description="" ma:hidden="true" ma:indexed="true" ma:internalName="MediaServiceAutoTags" ma:readOnly="true">
      <xsd:simpleType>
        <xsd:restriction base="dms:Text"/>
      </xsd:simple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Category" ma:index="24" nillable="true" ma:displayName="Category" ma:format="Dropdown" ma:internalName="Categor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e719dce3-84fe-4056-94cd-88c297797000}" ma:internalName="TaxCatchAll" ma:readOnly="false" ma:showField="CatchAllData" ma:web="dd774590-caf2-40ff-b04f-1e20d86f2c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 ma:index="23" ma:displayName="Subject"/>
        <xsd:element ref="dc:description" minOccurs="0" maxOccurs="1" ma:index="25" ma:displayName="Comments"/>
        <xsd:element name="keywords" minOccurs="0" maxOccurs="1" type="xsd:string"/>
        <xsd:element ref="dc:language" minOccurs="0" maxOccurs="1"/>
        <xsd:element name="category" minOccurs="0" maxOccurs="1" type="xsd:string" ma:index="26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c39ac8e3-0f08-4b7d-bd41-28055cb5e628" xsi:nil="true"/>
    <TaxCatchAll xmlns="985ec44e-1bab-4c0b-9df0-6ba128686fc9"/>
    <TaxKeywordTaxHTField xmlns="dd774590-caf2-40ff-b04f-1e20d86f2c70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EFF6A5B9-A8BA-43CE-A687-487CB884FD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B43AB8-13E3-4E9C-BCD8-1B9E3A9661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774590-caf2-40ff-b04f-1e20d86f2c70"/>
    <ds:schemaRef ds:uri="c39ac8e3-0f08-4b7d-bd41-28055cb5e628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DF11D6-D8FC-4F9A-94F0-BCAD2F8F16B1}">
  <ds:schemaRefs>
    <ds:schemaRef ds:uri="http://schemas.microsoft.com/office/2006/metadata/properties"/>
    <ds:schemaRef ds:uri="http://schemas.microsoft.com/office/infopath/2007/PartnerControls"/>
    <ds:schemaRef ds:uri="c39ac8e3-0f08-4b7d-bd41-28055cb5e628"/>
    <ds:schemaRef ds:uri="985ec44e-1bab-4c0b-9df0-6ba128686fc9"/>
    <ds:schemaRef ds:uri="dd774590-caf2-40ff-b04f-1e20d86f2c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7132</TotalTime>
  <Words>1006</Words>
  <Application>Microsoft Office PowerPoint</Application>
  <PresentationFormat>Custom</PresentationFormat>
  <Paragraphs>137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.HelveticaNeueDeskInterface-Regular</vt:lpstr>
      <vt:lpstr>ArialMT</vt:lpstr>
      <vt:lpstr>Helvetica Neue</vt:lpstr>
      <vt:lpstr>Helvetica Neue Medium</vt:lpstr>
      <vt:lpstr>Lucida Grande</vt:lpstr>
      <vt:lpstr>LucidaGrande</vt:lpstr>
      <vt:lpstr>Arial</vt:lpstr>
      <vt:lpstr>Arial Black</vt:lpstr>
      <vt:lpstr>Calibri</vt:lpstr>
      <vt:lpstr>Wingdings</vt:lpstr>
      <vt:lpstr>21_BasicWhite</vt:lpstr>
      <vt:lpstr>Custom Design</vt:lpstr>
      <vt:lpstr>1_Custom Design</vt:lpstr>
      <vt:lpstr>Communication TT Collaborative Compilers Hub for the Statistical Community</vt:lpstr>
      <vt:lpstr>Outline</vt:lpstr>
      <vt:lpstr>Compilers Hub: Project Goal</vt:lpstr>
      <vt:lpstr>Compilers Hub: Project Development Stages</vt:lpstr>
      <vt:lpstr>PowerPoint Presentation</vt:lpstr>
      <vt:lpstr>PowerPoint Presentation</vt:lpstr>
      <vt:lpstr>Overview of Compilers Hub: Current Structure</vt:lpstr>
      <vt:lpstr>“ Structure” of the Hub</vt:lpstr>
      <vt:lpstr>Compilers Hub: Overview of Site Structure</vt:lpstr>
      <vt:lpstr>Hub Resources</vt:lpstr>
      <vt:lpstr>Community</vt:lpstr>
      <vt:lpstr>Collaboration</vt:lpstr>
      <vt:lpstr>User Profile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Teleworking Research Findings</dc:title>
  <dc:creator>Tebrake, James William</dc:creator>
  <cp:lastModifiedBy>Oleksandr SVIRCHEVSKYY</cp:lastModifiedBy>
  <cp:revision>99</cp:revision>
  <dcterms:modified xsi:type="dcterms:W3CDTF">2021-05-15T07:07:27Z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84288d4-9a86-4e12-953a-2ca29ce31590_Enabled">
    <vt:lpwstr>true</vt:lpwstr>
  </property>
  <property fmtid="{D5CDD505-2E9C-101B-9397-08002B2CF9AE}" pid="3" name="MSIP_Label_084288d4-9a86-4e12-953a-2ca29ce31590_SetDate">
    <vt:lpwstr>2021-05-06T12:41:32Z</vt:lpwstr>
  </property>
  <property fmtid="{D5CDD505-2E9C-101B-9397-08002B2CF9AE}" pid="4" name="MSIP_Label_084288d4-9a86-4e12-953a-2ca29ce31590_Method">
    <vt:lpwstr>Privileged</vt:lpwstr>
  </property>
  <property fmtid="{D5CDD505-2E9C-101B-9397-08002B2CF9AE}" pid="5" name="MSIP_Label_084288d4-9a86-4e12-953a-2ca29ce31590_Name">
    <vt:lpwstr>084288d4-9a86-4e12-953a-2ca29ce31590</vt:lpwstr>
  </property>
  <property fmtid="{D5CDD505-2E9C-101B-9397-08002B2CF9AE}" pid="6" name="MSIP_Label_084288d4-9a86-4e12-953a-2ca29ce31590_SiteId">
    <vt:lpwstr>8085fa43-302e-45bd-b171-a6648c3b6be7</vt:lpwstr>
  </property>
  <property fmtid="{D5CDD505-2E9C-101B-9397-08002B2CF9AE}" pid="7" name="MSIP_Label_084288d4-9a86-4e12-953a-2ca29ce31590_ActionId">
    <vt:lpwstr>64821044-224f-4304-8119-f2bdf0d5d5e9</vt:lpwstr>
  </property>
  <property fmtid="{D5CDD505-2E9C-101B-9397-08002B2CF9AE}" pid="8" name="MSIP_Label_084288d4-9a86-4e12-953a-2ca29ce31590_ContentBits">
    <vt:lpwstr>0</vt:lpwstr>
  </property>
  <property fmtid="{D5CDD505-2E9C-101B-9397-08002B2CF9AE}" pid="9" name="ContentTypeId">
    <vt:lpwstr>0x010100AC00F2F1E960B64FAC22A58E2A2AE8B9</vt:lpwstr>
  </property>
  <property fmtid="{D5CDD505-2E9C-101B-9397-08002B2CF9AE}" pid="10" name="TaxKeyword">
    <vt:lpwstr/>
  </property>
</Properties>
</file>