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65" r:id="rId5"/>
  </p:sldMasterIdLst>
  <p:notesMasterIdLst>
    <p:notesMasterId r:id="rId23"/>
  </p:notesMasterIdLst>
  <p:handoutMasterIdLst>
    <p:handoutMasterId r:id="rId24"/>
  </p:handoutMasterIdLst>
  <p:sldIdLst>
    <p:sldId id="1333" r:id="rId6"/>
    <p:sldId id="1326" r:id="rId7"/>
    <p:sldId id="299" r:id="rId8"/>
    <p:sldId id="283" r:id="rId9"/>
    <p:sldId id="1287" r:id="rId10"/>
    <p:sldId id="1285" r:id="rId11"/>
    <p:sldId id="1294" r:id="rId12"/>
    <p:sldId id="1353" r:id="rId13"/>
    <p:sldId id="1332" r:id="rId14"/>
    <p:sldId id="1354" r:id="rId15"/>
    <p:sldId id="1352" r:id="rId16"/>
    <p:sldId id="1355" r:id="rId17"/>
    <p:sldId id="1314" r:id="rId18"/>
    <p:sldId id="1316" r:id="rId19"/>
    <p:sldId id="1356" r:id="rId20"/>
    <p:sldId id="1331" r:id="rId21"/>
    <p:sldId id="1266" r:id="rId22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33"/>
            <p14:sldId id="1326"/>
            <p14:sldId id="299"/>
            <p14:sldId id="283"/>
            <p14:sldId id="1287"/>
            <p14:sldId id="1285"/>
            <p14:sldId id="1294"/>
            <p14:sldId id="1353"/>
            <p14:sldId id="1332"/>
            <p14:sldId id="1354"/>
            <p14:sldId id="1352"/>
            <p14:sldId id="1355"/>
            <p14:sldId id="1314"/>
            <p14:sldId id="1316"/>
            <p14:sldId id="1356"/>
            <p14:sldId id="1331"/>
            <p14:sldId id="1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8" name="Tebrake, James William" initials="TJW" lastIdx="10" clrIdx="7">
    <p:extLst>
      <p:ext uri="{19B8F6BF-5375-455C-9EA6-DF929625EA0E}">
        <p15:presenceInfo xmlns:p15="http://schemas.microsoft.com/office/powerpoint/2012/main" userId="S::JTebrake@imf.org::078e1ce7-7b5e-4f80-8d08-75ac93eda3ff" providerId="AD"/>
      </p:ext>
    </p:extLst>
  </p:cmAuthor>
  <p:cmAuthor id="2" name="Kamil Dybczak" initials="KD" lastIdx="10" clrIdx="1"/>
  <p:cmAuthor id="9" name="Martins, Margarida" initials="MM" lastIdx="2" clrIdx="8">
    <p:extLst>
      <p:ext uri="{19B8F6BF-5375-455C-9EA6-DF929625EA0E}">
        <p15:presenceInfo xmlns:p15="http://schemas.microsoft.com/office/powerpoint/2012/main" userId="Martins, Margarida" providerId="None"/>
      </p:ext>
    </p:extLst>
  </p:cmAuthor>
  <p:cmAuthor id="3" name="Tamirisa, Natalia" initials="TN" lastIdx="12" clrIdx="2"/>
  <p:cmAuthor id="10" name="Berry, Francien" initials="BF" lastIdx="1" clrIdx="9">
    <p:extLst>
      <p:ext uri="{19B8F6BF-5375-455C-9EA6-DF929625EA0E}">
        <p15:presenceInfo xmlns:p15="http://schemas.microsoft.com/office/powerpoint/2012/main" userId="S::FBerry@imf.org::e4fd96d9-2246-4135-bd91-54dcd551e5de" providerId="AD"/>
      </p:ext>
    </p:extLst>
  </p:cmAuthor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6699FF"/>
    <a:srgbClr val="3399FF"/>
    <a:srgbClr val="99CCFF"/>
    <a:srgbClr val="ED7D31"/>
    <a:srgbClr val="FF99FF"/>
    <a:srgbClr val="FFCCFF"/>
    <a:srgbClr val="FFCC66"/>
    <a:srgbClr val="FFFF99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34" autoAdjust="0"/>
    <p:restoredTop sz="97864" autoAdjust="0"/>
  </p:normalViewPr>
  <p:slideViewPr>
    <p:cSldViewPr snapToGrid="0">
      <p:cViewPr varScale="1">
        <p:scale>
          <a:sx n="95" d="100"/>
          <a:sy n="95" d="100"/>
        </p:scale>
        <p:origin x="144" y="25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19/05/21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19/05/21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9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F5E7DB-E705-45C6-A8DE-FBC295AB8FA6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9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F8C99-32AB-438D-AC6F-B55795068B0B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9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D58-674A-40D9-9D05-12ACDDBB8A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Communication</a:t>
            </a:r>
            <a:r>
              <a:rPr lang="en-US" sz="900" b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 TT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94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08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Communication TT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tx2"/>
                </a:solidFill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4" r:id="rId2"/>
    <p:sldLayoutId id="2147483755" r:id="rId3"/>
    <p:sldLayoutId id="2147483756" r:id="rId4"/>
    <p:sldLayoutId id="2147483758" r:id="rId5"/>
    <p:sldLayoutId id="2147483757" r:id="rId6"/>
    <p:sldLayoutId id="2147483707" r:id="rId7"/>
    <p:sldLayoutId id="2147483759" r:id="rId8"/>
    <p:sldLayoutId id="2147483748" r:id="rId9"/>
    <p:sldLayoutId id="2147483744" r:id="rId10"/>
    <p:sldLayoutId id="2147483750" r:id="rId11"/>
    <p:sldLayoutId id="2147483747" r:id="rId12"/>
    <p:sldLayoutId id="2147483752" r:id="rId13"/>
    <p:sldLayoutId id="2147483751" r:id="rId14"/>
    <p:sldLayoutId id="2147483745" r:id="rId15"/>
    <p:sldLayoutId id="2147483746" r:id="rId16"/>
    <p:sldLayoutId id="2147483749" r:id="rId17"/>
    <p:sldLayoutId id="2147483753" r:id="rId18"/>
    <p:sldLayoutId id="2147483743" r:id="rId19"/>
    <p:sldLayoutId id="2147483764" r:id="rId2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D8B0D-B15C-469E-9A82-7738627E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1F242-793A-4F31-920F-4BF99CABF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618A-7D12-4236-AC12-FDDB4B7FF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6B75-700C-4278-9849-864C261B0851}" type="datetimeFigureOut">
              <a:rPr lang="en-US" smtClean="0"/>
              <a:t>19/05/21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D58CB-8C87-4094-9B4A-DFA3EDD49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504F-9DBC-4EB8-B90E-463789BF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A7AA-ED45-48E9-8579-D2261F210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A4D0DF-43BA-432F-9861-72834D130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390" y="1725030"/>
            <a:ext cx="7112000" cy="22393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Communication TT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.HelveticaNeueDeskInterface-Regular"/>
              </a:rPr>
            </a:br>
            <a:r>
              <a:rPr lang="en-US" sz="3300" dirty="0">
                <a:solidFill>
                  <a:schemeClr val="tx2">
                    <a:lumMod val="75000"/>
                  </a:schemeClr>
                </a:solidFill>
                <a:latin typeface=".HelveticaNeueDeskInterface-Regular"/>
              </a:rPr>
              <a:t>Terminology and Branding of the Macroeconomic Accounting Frameworks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D53200-519D-4039-BFE5-C8208EF22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422" y="5856667"/>
            <a:ext cx="7111999" cy="46524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Albert Braakmann– Federal Statistics Office, Germany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6992-E89B-4AE6-8462-37CD27A2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3" t="3007" r="1" b="2963"/>
          <a:stretch/>
        </p:blipFill>
        <p:spPr>
          <a:xfrm>
            <a:off x="-117957" y="0"/>
            <a:ext cx="46106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328888-ABC9-4F76-BD18-F29EACFEA96B}"/>
              </a:ext>
            </a:extLst>
          </p:cNvPr>
          <p:cNvSpPr/>
          <p:nvPr/>
        </p:nvSpPr>
        <p:spPr>
          <a:xfrm>
            <a:off x="4875422" y="4605635"/>
            <a:ext cx="679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UNECE: Meeting of the Group of Experts on National Accounts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 17, 2021</a:t>
            </a:r>
          </a:p>
        </p:txBody>
      </p:sp>
    </p:spTree>
    <p:extLst>
      <p:ext uri="{BB962C8B-B14F-4D97-AF65-F5344CB8AC3E}">
        <p14:creationId xmlns:p14="http://schemas.microsoft.com/office/powerpoint/2010/main" val="308956177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2798A6-3BEF-4D74-9F5D-606652753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67623"/>
              </p:ext>
            </p:extLst>
          </p:nvPr>
        </p:nvGraphicFramePr>
        <p:xfrm>
          <a:off x="441472" y="1914497"/>
          <a:ext cx="9586782" cy="145351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92752">
                  <a:extLst>
                    <a:ext uri="{9D8B030D-6E8A-4147-A177-3AD203B41FA5}">
                      <a16:colId xmlns:a16="http://schemas.microsoft.com/office/drawing/2014/main" val="1422160530"/>
                    </a:ext>
                  </a:extLst>
                </a:gridCol>
                <a:gridCol w="4994030">
                  <a:extLst>
                    <a:ext uri="{9D8B030D-6E8A-4147-A177-3AD203B41FA5}">
                      <a16:colId xmlns:a16="http://schemas.microsoft.com/office/drawing/2014/main" val="3910328090"/>
                    </a:ext>
                  </a:extLst>
                </a:gridCol>
              </a:tblGrid>
              <a:tr h="36418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2008 SNA Accounts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1234"/>
                  </a:ext>
                </a:extLst>
              </a:tr>
              <a:tr h="36585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allocation of primary income account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Earned income account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57232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secondary distribution of income account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Transfer income account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58940"/>
                  </a:ext>
                </a:extLst>
              </a:tr>
              <a:tr h="32154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capital account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r>
                        <a:rPr lang="en-US" sz="1600" b="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formation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account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63408"/>
                  </a:ext>
                </a:extLst>
              </a:tr>
            </a:tbl>
          </a:graphicData>
        </a:graphic>
      </p:graphicFrame>
      <p:sp>
        <p:nvSpPr>
          <p:cNvPr id="4" name="Title 4">
            <a:extLst>
              <a:ext uri="{FF2B5EF4-FFF2-40B4-BE49-F238E27FC236}">
                <a16:creationId xmlns:a16="http://schemas.microsoft.com/office/drawing/2014/main" id="{F6CB3881-C272-48C8-B52B-E37094CB80D2}"/>
              </a:ext>
            </a:extLst>
          </p:cNvPr>
          <p:cNvSpPr txBox="1">
            <a:spLocks/>
          </p:cNvSpPr>
          <p:nvPr/>
        </p:nvSpPr>
        <p:spPr>
          <a:xfrm>
            <a:off x="441472" y="157925"/>
            <a:ext cx="11140241" cy="520503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Some Early </a:t>
            </a:r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hinking – Proposals for More </a:t>
            </a:r>
            <a:r>
              <a:rPr lang="en-US" sz="2800" dirty="0">
                <a:solidFill>
                  <a:srgbClr val="002060"/>
                </a:solidFill>
              </a:rPr>
              <a:t>Descriptive 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abels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2125E-52B8-484F-962C-921B24D4D6C5}"/>
              </a:ext>
            </a:extLst>
          </p:cNvPr>
          <p:cNvSpPr/>
          <p:nvPr/>
        </p:nvSpPr>
        <p:spPr>
          <a:xfrm>
            <a:off x="290746" y="995682"/>
            <a:ext cx="10822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 a communication standpoint, non-specialist users could benefit from more descriptive or self-explanatory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account names/labels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concept identifiers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C28B26-6A77-494D-A408-91016ADF4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72980"/>
              </p:ext>
            </p:extLst>
          </p:nvPr>
        </p:nvGraphicFramePr>
        <p:xfrm>
          <a:off x="417339" y="3604840"/>
          <a:ext cx="10822730" cy="301544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57079">
                  <a:extLst>
                    <a:ext uri="{9D8B030D-6E8A-4147-A177-3AD203B41FA5}">
                      <a16:colId xmlns:a16="http://schemas.microsoft.com/office/drawing/2014/main" val="1422160530"/>
                    </a:ext>
                  </a:extLst>
                </a:gridCol>
                <a:gridCol w="6165651">
                  <a:extLst>
                    <a:ext uri="{9D8B030D-6E8A-4147-A177-3AD203B41FA5}">
                      <a16:colId xmlns:a16="http://schemas.microsoft.com/office/drawing/2014/main" val="3910328090"/>
                    </a:ext>
                  </a:extLst>
                </a:gridCol>
              </a:tblGrid>
              <a:tr h="27116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2008 SNA Terminologies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  <a:endParaRPr lang="en-US" sz="1600" i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1234"/>
                  </a:ext>
                </a:extLst>
              </a:tr>
              <a:tr h="2625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Current prices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Actual prices paid or received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0506"/>
                  </a:ext>
                </a:extLst>
              </a:tr>
              <a:tr h="2625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Constant prices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Inflation-adjusted prices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38410"/>
                  </a:ext>
                </a:extLst>
              </a:tr>
              <a:tr h="38025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Basic prices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Prices received by the producer, excluding some taxes and including some subsidies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75508"/>
                  </a:ext>
                </a:extLst>
              </a:tr>
              <a:tr h="46796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Purchasers’ prices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Prices paid by the purchaser, including all taxes and excluding all subsidies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70929"/>
                  </a:ext>
                </a:extLst>
              </a:tr>
              <a:tr h="2625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Chained volume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Economic growth after removing inflation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57232"/>
                  </a:ext>
                </a:extLst>
              </a:tr>
              <a:tr h="39513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GDP by production approach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Economic contribution by industry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58940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GDP by expenditure approach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Demand-side GDP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63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584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FC608CF-2C45-4945-A0F7-65123C5AAB1E}"/>
              </a:ext>
            </a:extLst>
          </p:cNvPr>
          <p:cNvSpPr txBox="1">
            <a:spLocks/>
          </p:cNvSpPr>
          <p:nvPr/>
        </p:nvSpPr>
        <p:spPr>
          <a:xfrm>
            <a:off x="610285" y="171814"/>
            <a:ext cx="11140241" cy="5205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Some Early </a:t>
            </a:r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hinking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 – Proposals to Expand Definitions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98EFA-F085-4043-AD8C-2A4FDD506CCA}"/>
              </a:ext>
            </a:extLst>
          </p:cNvPr>
          <p:cNvSpPr/>
          <p:nvPr/>
        </p:nvSpPr>
        <p:spPr>
          <a:xfrm>
            <a:off x="441472" y="2960440"/>
            <a:ext cx="4934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charset="0"/>
              </a:rPr>
              <a:t>Clarified / Expanded Definitions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298E026-5FE6-4F28-8398-14BE9506F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1073"/>
              </p:ext>
            </p:extLst>
          </p:nvPr>
        </p:nvGraphicFramePr>
        <p:xfrm>
          <a:off x="441472" y="3329772"/>
          <a:ext cx="10861031" cy="33443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14057">
                  <a:extLst>
                    <a:ext uri="{9D8B030D-6E8A-4147-A177-3AD203B41FA5}">
                      <a16:colId xmlns:a16="http://schemas.microsoft.com/office/drawing/2014/main" val="3008179762"/>
                    </a:ext>
                  </a:extLst>
                </a:gridCol>
                <a:gridCol w="3294259">
                  <a:extLst>
                    <a:ext uri="{9D8B030D-6E8A-4147-A177-3AD203B41FA5}">
                      <a16:colId xmlns:a16="http://schemas.microsoft.com/office/drawing/2014/main" val="3902825471"/>
                    </a:ext>
                  </a:extLst>
                </a:gridCol>
                <a:gridCol w="5152715">
                  <a:extLst>
                    <a:ext uri="{9D8B030D-6E8A-4147-A177-3AD203B41FA5}">
                      <a16:colId xmlns:a16="http://schemas.microsoft.com/office/drawing/2014/main" val="3884846732"/>
                    </a:ext>
                  </a:extLst>
                </a:gridCol>
              </a:tblGrid>
              <a:tr h="4182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Current definition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Can we do better?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47307"/>
                  </a:ext>
                </a:extLst>
              </a:tr>
              <a:tr h="645264">
                <a:tc>
                  <a:txBody>
                    <a:bodyPr/>
                    <a:lstStyle/>
                    <a:p>
                      <a:r>
                        <a:rPr lang="en-US" b="1" dirty="0"/>
                        <a:t>Actual Final Consumption of Households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is measured by the value of all individual consumption goods and services acquired by resident households.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represents the value of the goods and services acquired by households to satisfy their needs. They may be purchased, own-produced or provided for free, for example, by the government.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28448"/>
                  </a:ext>
                </a:extLst>
              </a:tr>
              <a:tr h="208791">
                <a:tc>
                  <a:txBody>
                    <a:bodyPr/>
                    <a:lstStyle/>
                    <a:p>
                      <a:r>
                        <a:rPr lang="en-US" b="1" dirty="0"/>
                        <a:t>Gross National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..... the aggregate value of the gross balances of primary incomes for all sectors.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... the sum of the balances of primary incomes accrued by institutional sectors as a result of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involvement in processes of production or ownership of assets that may be needed for the purpose of production.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5218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AAC671D-1E9A-4111-A7B4-9785EF29455E}"/>
              </a:ext>
            </a:extLst>
          </p:cNvPr>
          <p:cNvSpPr/>
          <p:nvPr/>
        </p:nvSpPr>
        <p:spPr>
          <a:xfrm>
            <a:off x="441472" y="1760111"/>
            <a:ext cx="10861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glossary may provide either an alternative term or an expanded definition in easy to understand, user-friendly language.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5045445-7788-469F-977E-68DDF2557877}"/>
              </a:ext>
            </a:extLst>
          </p:cNvPr>
          <p:cNvSpPr/>
          <p:nvPr/>
        </p:nvSpPr>
        <p:spPr>
          <a:xfrm>
            <a:off x="546847" y="992524"/>
            <a:ext cx="10861030" cy="925923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 the CMTT does not recommend changing the technical terms,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 glossary with explanations in a user-friendly language could be useful for users. </a:t>
            </a:r>
          </a:p>
        </p:txBody>
      </p:sp>
    </p:spTree>
    <p:extLst>
      <p:ext uri="{BB962C8B-B14F-4D97-AF65-F5344CB8AC3E}">
        <p14:creationId xmlns:p14="http://schemas.microsoft.com/office/powerpoint/2010/main" val="31337200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98BD-4525-4C00-81DF-FB7DD1D26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1" y="2870211"/>
            <a:ext cx="10282098" cy="128980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Branding the International Statistical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25289204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D6B610CC-5770-8D46-ADFA-381F389F5A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0315" y="1058381"/>
            <a:ext cx="11266932" cy="81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way we in which we “brand” the accounting standards can impact users’ expectations and understanding of the standards and data.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DE36C6-2E73-4D26-9477-B41E6C72BBCD}"/>
              </a:ext>
            </a:extLst>
          </p:cNvPr>
          <p:cNvSpPr txBox="1">
            <a:spLocks/>
          </p:cNvSpPr>
          <p:nvPr/>
        </p:nvSpPr>
        <p:spPr>
          <a:xfrm>
            <a:off x="630315" y="293113"/>
            <a:ext cx="11182239" cy="5244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</a:rPr>
              <a:t>Some Early Thinking – Branding the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2223-EA95-4394-9E43-EAB4A19D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67" y="2131614"/>
            <a:ext cx="3592285" cy="4357973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1471F986-545B-4746-9BE5-8A1F8E7783C7}"/>
              </a:ext>
            </a:extLst>
          </p:cNvPr>
          <p:cNvSpPr/>
          <p:nvPr/>
        </p:nvSpPr>
        <p:spPr>
          <a:xfrm>
            <a:off x="4588343" y="2279174"/>
            <a:ext cx="389355" cy="4062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9">
            <a:extLst>
              <a:ext uri="{FF2B5EF4-FFF2-40B4-BE49-F238E27FC236}">
                <a16:creationId xmlns:a16="http://schemas.microsoft.com/office/drawing/2014/main" id="{C089C6EB-05A3-489E-9869-907058BE3A1A}"/>
              </a:ext>
            </a:extLst>
          </p:cNvPr>
          <p:cNvSpPr txBox="1">
            <a:spLocks/>
          </p:cNvSpPr>
          <p:nvPr/>
        </p:nvSpPr>
        <p:spPr>
          <a:xfrm>
            <a:off x="5159182" y="2463587"/>
            <a:ext cx="6653371" cy="3878441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Wingdings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does the name – System of National Accounts (2008) convey to users?</a:t>
            </a:r>
          </a:p>
          <a:p>
            <a:pPr marL="342900" marR="0" lvl="0" indent="-34290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2008		Dated? Does this only apply up to 2008.  		Is it no longer relevant?</a:t>
            </a:r>
          </a:p>
          <a:p>
            <a:pPr marL="342900" marR="0" lvl="0" indent="-34290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	Complete, Integrated?</a:t>
            </a:r>
          </a:p>
          <a:p>
            <a:pPr marL="342900" marR="0" lvl="0" indent="-34290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Accounts	Are these Economic Accounts? Social 			Accounts? Company Accounts?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E2A1549-F47E-496D-B89B-9D0DCE83DE24}"/>
              </a:ext>
            </a:extLst>
          </p:cNvPr>
          <p:cNvSpPr/>
          <p:nvPr/>
        </p:nvSpPr>
        <p:spPr>
          <a:xfrm>
            <a:off x="6585791" y="5223533"/>
            <a:ext cx="389355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57C96FF-CA62-4169-BE14-3024BD52F06C}"/>
              </a:ext>
            </a:extLst>
          </p:cNvPr>
          <p:cNvSpPr/>
          <p:nvPr/>
        </p:nvSpPr>
        <p:spPr>
          <a:xfrm>
            <a:off x="6496056" y="4645904"/>
            <a:ext cx="389355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1FEF59-CEC9-4A59-B650-B9F3C86A86FC}"/>
              </a:ext>
            </a:extLst>
          </p:cNvPr>
          <p:cNvSpPr/>
          <p:nvPr/>
        </p:nvSpPr>
        <p:spPr>
          <a:xfrm>
            <a:off x="6301379" y="3712685"/>
            <a:ext cx="389355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204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96134967-F818-4CAD-B16D-706516723BEB}"/>
              </a:ext>
            </a:extLst>
          </p:cNvPr>
          <p:cNvSpPr txBox="1">
            <a:spLocks/>
          </p:cNvSpPr>
          <p:nvPr/>
        </p:nvSpPr>
        <p:spPr>
          <a:xfrm>
            <a:off x="467667" y="311277"/>
            <a:ext cx="11379340" cy="6844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</a:rPr>
              <a:t>Some Early Thinking – Branding the Statistical Ecosystem</a:t>
            </a:r>
          </a:p>
        </p:txBody>
      </p:sp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78D0BE4E-CCD9-4C5F-8AE5-B3B9B8AFE801}"/>
              </a:ext>
            </a:extLst>
          </p:cNvPr>
          <p:cNvSpPr txBox="1">
            <a:spLocks/>
          </p:cNvSpPr>
          <p:nvPr/>
        </p:nvSpPr>
        <p:spPr>
          <a:xfrm>
            <a:off x="467666" y="1214717"/>
            <a:ext cx="6792793" cy="53320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difference between 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“Manual”,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“Standard”, a “System”?</a:t>
            </a:r>
          </a:p>
          <a:p>
            <a:pPr marL="342900" marR="0" lvl="0" indent="-34290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472C4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should we refer to the group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“standards, manuals, systems”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1688" lvl="2" indent="-342900">
              <a:buClr>
                <a:srgbClr val="4472C4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Macroeconomic Accounting Standards </a:t>
            </a:r>
          </a:p>
          <a:p>
            <a:pPr marL="801688" lvl="2" indent="-342900">
              <a:buClr>
                <a:srgbClr val="4472C4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International Statistical Standards</a:t>
            </a:r>
          </a:p>
          <a:p>
            <a:pPr marL="801688" lvl="2" indent="-342900">
              <a:buClr>
                <a:srgbClr val="4472C4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International Macroeconomic and Environmental Accounting Standards</a:t>
            </a:r>
          </a:p>
          <a:p>
            <a:pPr marL="342900" indent="-342900">
              <a:spcBef>
                <a:spcPts val="60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4472C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the versions be demarcated - “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year”, “edition” or “revision”?</a:t>
            </a:r>
          </a:p>
          <a:p>
            <a:pPr>
              <a:spcBef>
                <a:spcPts val="600"/>
              </a:spcBef>
              <a:buClr>
                <a:srgbClr val="4472C4"/>
              </a:buClr>
              <a:buSzPct val="10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9F816-2BD2-4DBB-813C-3C51E9765781}"/>
              </a:ext>
            </a:extLst>
          </p:cNvPr>
          <p:cNvGrpSpPr/>
          <p:nvPr/>
        </p:nvGrpSpPr>
        <p:grpSpPr>
          <a:xfrm>
            <a:off x="7385381" y="1179576"/>
            <a:ext cx="4097860" cy="4620589"/>
            <a:chOff x="7577123" y="469132"/>
            <a:chExt cx="4167416" cy="56805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625044-185A-4237-9D56-74C98316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7123" y="839802"/>
              <a:ext cx="1947856" cy="25511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A1D283-D2A9-4A39-B457-3A430388B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0122" y="3598533"/>
              <a:ext cx="1981455" cy="25511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C58E1E-2C1F-49E5-A7DE-E14F319D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86924" y="469132"/>
              <a:ext cx="1957615" cy="255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560AFF-C7EC-4B43-A1E4-0AA6ECE2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6500" y="1750177"/>
              <a:ext cx="2102939" cy="25511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E02BF6-AB57-4C3E-87F6-8654C396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2020" y="3377029"/>
              <a:ext cx="1964672" cy="2553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9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96134967-F818-4CAD-B16D-706516723BEB}"/>
              </a:ext>
            </a:extLst>
          </p:cNvPr>
          <p:cNvSpPr txBox="1">
            <a:spLocks/>
          </p:cNvSpPr>
          <p:nvPr/>
        </p:nvSpPr>
        <p:spPr>
          <a:xfrm>
            <a:off x="467667" y="311277"/>
            <a:ext cx="11379340" cy="6844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>
              <a:defRPr/>
            </a:pPr>
            <a:r>
              <a:rPr lang="en-US" sz="2800" dirty="0">
                <a:solidFill>
                  <a:srgbClr val="002060"/>
                </a:solidFill>
              </a:rPr>
              <a:t>Early Proposals for Branding the Statistical Ecosystem</a:t>
            </a:r>
          </a:p>
        </p:txBody>
      </p:sp>
      <p:sp>
        <p:nvSpPr>
          <p:cNvPr id="11" name="Content Placeholder 39">
            <a:extLst>
              <a:ext uri="{FF2B5EF4-FFF2-40B4-BE49-F238E27FC236}">
                <a16:creationId xmlns:a16="http://schemas.microsoft.com/office/drawing/2014/main" id="{78D0BE4E-CCD9-4C5F-8AE5-B3B9B8AFE801}"/>
              </a:ext>
            </a:extLst>
          </p:cNvPr>
          <p:cNvSpPr txBox="1">
            <a:spLocks/>
          </p:cNvSpPr>
          <p:nvPr/>
        </p:nvSpPr>
        <p:spPr>
          <a:xfrm>
            <a:off x="467666" y="1214717"/>
            <a:ext cx="6792793" cy="53320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4472C4"/>
              </a:buClr>
              <a:buSzPct val="10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F7C1AD-3D06-430B-8384-4A9D7C06E262}"/>
              </a:ext>
            </a:extLst>
          </p:cNvPr>
          <p:cNvSpPr/>
          <p:nvPr/>
        </p:nvSpPr>
        <p:spPr>
          <a:xfrm>
            <a:off x="197224" y="1120589"/>
            <a:ext cx="11536073" cy="5504330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CMTT proposes to standardize the naming conventions across all domains.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proposal is to harmonize the demarcation with the edition/revision of the manual instead of the release year e.g.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7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National Accounts Statistics Manual, xxx Edition/Revision</a:t>
            </a:r>
          </a:p>
          <a:p>
            <a:pPr marL="800057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Balance of Payments and International Investment Position, xx Edition/Revision </a:t>
            </a:r>
          </a:p>
          <a:p>
            <a:pPr marL="800057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Government Finance Statistics Manual, xxx Edition/Revision</a:t>
            </a:r>
          </a:p>
          <a:p>
            <a:pPr marL="800057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CMTT proposes to brand the group of standards as the ‘International Statistical Standards’.</a:t>
            </a:r>
          </a:p>
          <a:p>
            <a:pPr lvl="1">
              <a:spcBef>
                <a:spcPts val="600"/>
              </a:spcBef>
              <a:buClr>
                <a:srgbClr val="4472C4"/>
              </a:buClr>
              <a:buSzPct val="100000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3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445AEF-1C73-4F98-9252-18FB9E20C4D7}"/>
              </a:ext>
            </a:extLst>
          </p:cNvPr>
          <p:cNvSpPr txBox="1">
            <a:spLocks/>
          </p:cNvSpPr>
          <p:nvPr/>
        </p:nvSpPr>
        <p:spPr>
          <a:xfrm>
            <a:off x="612558" y="276446"/>
            <a:ext cx="9649191" cy="7020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ctr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Questions?</a:t>
            </a:r>
          </a:p>
        </p:txBody>
      </p:sp>
      <p:sp>
        <p:nvSpPr>
          <p:cNvPr id="8" name="Content Placeholder 39">
            <a:extLst>
              <a:ext uri="{FF2B5EF4-FFF2-40B4-BE49-F238E27FC236}">
                <a16:creationId xmlns:a16="http://schemas.microsoft.com/office/drawing/2014/main" id="{2D5FAC33-3A10-4DED-8727-7EAC52F74128}"/>
              </a:ext>
            </a:extLst>
          </p:cNvPr>
          <p:cNvSpPr txBox="1">
            <a:spLocks/>
          </p:cNvSpPr>
          <p:nvPr/>
        </p:nvSpPr>
        <p:spPr>
          <a:xfrm>
            <a:off x="594803" y="1214718"/>
            <a:ext cx="11203620" cy="519564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3" marR="0" lvl="1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far should we push this? How much rebranding/clarification should we aim for?</a:t>
            </a: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there specific terms you would really want to make easier for users to understand?</a:t>
            </a: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 with the proposed standardized branding of the manuals and the group of standards?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marR="0" lvl="1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marR="0" lvl="2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Ø"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any other ideas to help this initiative?</a:t>
            </a:r>
          </a:p>
        </p:txBody>
      </p:sp>
    </p:spTree>
    <p:extLst>
      <p:ext uri="{BB962C8B-B14F-4D97-AF65-F5344CB8AC3E}">
        <p14:creationId xmlns:p14="http://schemas.microsoft.com/office/powerpoint/2010/main" val="39302582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2EBA85A-6535-4693-905D-1130A229003E}"/>
              </a:ext>
            </a:extLst>
          </p:cNvPr>
          <p:cNvSpPr txBox="1">
            <a:spLocks/>
          </p:cNvSpPr>
          <p:nvPr/>
        </p:nvSpPr>
        <p:spPr>
          <a:xfrm>
            <a:off x="1239838" y="491385"/>
            <a:ext cx="9715500" cy="58427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0844873-90F6-475E-8061-C24536D11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3" y="1877219"/>
            <a:ext cx="25892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3256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67A4-9900-4A69-B28F-19327A53BF07}"/>
              </a:ext>
            </a:extLst>
          </p:cNvPr>
          <p:cNvSpPr txBox="1">
            <a:spLocks/>
          </p:cNvSpPr>
          <p:nvPr/>
        </p:nvSpPr>
        <p:spPr>
          <a:xfrm>
            <a:off x="807867" y="191861"/>
            <a:ext cx="10723733" cy="7951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B6CAF-72B1-420B-A203-56A0F38112EF}"/>
              </a:ext>
            </a:extLst>
          </p:cNvPr>
          <p:cNvSpPr txBox="1">
            <a:spLocks/>
          </p:cNvSpPr>
          <p:nvPr/>
        </p:nvSpPr>
        <p:spPr>
          <a:xfrm>
            <a:off x="807868" y="986971"/>
            <a:ext cx="10723732" cy="4644571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Motivation and Objective of the CMTT - Terminology Workstream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Harmonizing the Standards </a:t>
            </a:r>
          </a:p>
          <a:p>
            <a:pPr marL="690563" lvl="1" indent="-457200"/>
            <a:r>
              <a:rPr lang="en-US" sz="2600" dirty="0"/>
              <a:t>Terminology/ Accounts</a:t>
            </a:r>
          </a:p>
          <a:p>
            <a:pPr marL="690563" lvl="1" indent="-457200"/>
            <a:r>
              <a:rPr lang="en-US" sz="2600" dirty="0"/>
              <a:t>Glossary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Branding the Statistical Standards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7CB11-455A-4E2C-BD9D-1BA622096574}"/>
              </a:ext>
            </a:extLst>
          </p:cNvPr>
          <p:cNvSpPr/>
          <p:nvPr/>
        </p:nvSpPr>
        <p:spPr>
          <a:xfrm>
            <a:off x="807866" y="5780321"/>
            <a:ext cx="10893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 note, these are provisional results reflecting a snapshot of where we are, the work is 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26942200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BBB94A-037B-4132-90A9-37E66B27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528364" y="232447"/>
            <a:ext cx="1894710" cy="6037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EA1040-02FA-436E-8913-CF5E26B3F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05" y="1064712"/>
            <a:ext cx="7830112" cy="5421814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Does the general public understand, what are we talking about?</a:t>
            </a:r>
            <a:endParaRPr lang="da-DK" sz="2000" b="1" dirty="0">
              <a:solidFill>
                <a:srgbClr val="0070C0"/>
              </a:solidFill>
            </a:endParaRPr>
          </a:p>
          <a:p>
            <a:pPr algn="l"/>
            <a:r>
              <a:rPr lang="da-DK" sz="2000" b="1" dirty="0"/>
              <a:t>UK ESCoE / ONS Study </a:t>
            </a:r>
            <a:r>
              <a:rPr lang="da-DK" sz="1800" b="1" dirty="0"/>
              <a:t>Undertaken to Better Understand: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how people </a:t>
            </a:r>
            <a:r>
              <a:rPr lang="da-DK" sz="1800" b="1" dirty="0"/>
              <a:t>think about economics</a:t>
            </a:r>
            <a:r>
              <a:rPr lang="da-DK" sz="1800" dirty="0"/>
              <a:t>;</a:t>
            </a:r>
            <a:r>
              <a:rPr lang="da-DK" sz="1800" b="1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how they </a:t>
            </a:r>
            <a:r>
              <a:rPr lang="da-DK" sz="1800" b="1" dirty="0"/>
              <a:t>understand economic concepts and statistics</a:t>
            </a:r>
            <a:r>
              <a:rPr lang="da-DK" sz="1800" dirty="0"/>
              <a:t>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1800" dirty="0"/>
              <a:t>how they </a:t>
            </a:r>
            <a:r>
              <a:rPr lang="da-DK" sz="1800" b="1" dirty="0"/>
              <a:t>judge and evaluate </a:t>
            </a:r>
            <a:r>
              <a:rPr lang="da-DK" sz="1800" dirty="0"/>
              <a:t>economic performance and the main economic indicators.</a:t>
            </a:r>
            <a:endParaRPr lang="da-DK" sz="1800" b="1" dirty="0"/>
          </a:p>
          <a:p>
            <a:pPr algn="l"/>
            <a:r>
              <a:rPr lang="da-DK" sz="2000" b="1" dirty="0"/>
              <a:t>Methodology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b="1" dirty="0"/>
              <a:t>12 focus groups (around 130 people)</a:t>
            </a:r>
            <a:r>
              <a:rPr lang="da-DK" sz="1600" dirty="0"/>
              <a:t> in Birmingham, Manchester and London, in October 2019.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b="1" dirty="0"/>
              <a:t>Online YouGov survey </a:t>
            </a:r>
            <a:r>
              <a:rPr lang="da-DK" sz="1600" dirty="0"/>
              <a:t>with nationally representative sample </a:t>
            </a:r>
            <a:r>
              <a:rPr lang="da-DK" sz="1600" b="1" dirty="0"/>
              <a:t>(around 1,665 people)</a:t>
            </a:r>
            <a:r>
              <a:rPr lang="da-DK" sz="1600" dirty="0"/>
              <a:t>,</a:t>
            </a:r>
            <a:r>
              <a:rPr lang="da-DK" sz="1600" b="1" dirty="0"/>
              <a:t> </a:t>
            </a:r>
            <a:r>
              <a:rPr lang="da-DK" sz="1600" dirty="0"/>
              <a:t>February 2020.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b="1" dirty="0"/>
              <a:t>20 questions</a:t>
            </a:r>
            <a:r>
              <a:rPr lang="da-DK" sz="1600" dirty="0"/>
              <a:t> exploring knowledge and perceptions of economic indicators, including inflation, unemployment, interest rates, GDP, budget balance, and trade balance.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ABFDA6-96B5-4A1D-8185-C8CFF00F5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3" y="232448"/>
            <a:ext cx="11748117" cy="5245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sz="2600" dirty="0">
                <a:solidFill>
                  <a:srgbClr val="002060"/>
                </a:solidFill>
              </a:rPr>
              <a:t>Motivation for CMTT – Terminology and Branding Workstream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A0B2DA-7A97-4A5A-ADC6-C45B7CE47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7" y="1426692"/>
            <a:ext cx="3312182" cy="4713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0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BBB94A-037B-4132-90A9-37E66B27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528364" y="232447"/>
            <a:ext cx="1894710" cy="6037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EA1040-02FA-436E-8913-CF5E26B3F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71" y="1145512"/>
            <a:ext cx="4935983" cy="5464345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da-DK" sz="2200" b="1" dirty="0"/>
              <a:t>Key findings regarding public perceptions from UK ESCoE / ONS Study:</a:t>
            </a:r>
          </a:p>
          <a:p>
            <a:pPr algn="l">
              <a:spcBef>
                <a:spcPts val="1200"/>
              </a:spcBef>
            </a:pPr>
            <a:endParaRPr lang="da-DK" sz="400" dirty="0"/>
          </a:p>
          <a:p>
            <a:pPr marL="342900" indent="-342900" algn="l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a-DK" sz="1700" dirty="0"/>
              <a:t>Public understanding of economic concepts can be described as </a:t>
            </a:r>
            <a:r>
              <a:rPr lang="da-DK" sz="1700" b="1" dirty="0"/>
              <a:t>‘thin’ and ‘superficial.</a:t>
            </a:r>
          </a:p>
          <a:p>
            <a:pPr marL="342900" indent="-342900" algn="l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a-DK" sz="1700" dirty="0"/>
              <a:t>People </a:t>
            </a:r>
            <a:r>
              <a:rPr lang="da-DK" sz="1700" b="1" dirty="0"/>
              <a:t>struggle to interpret size of economic indicators</a:t>
            </a:r>
            <a:r>
              <a:rPr lang="da-DK" sz="1700" dirty="0"/>
              <a:t>. </a:t>
            </a:r>
          </a:p>
          <a:p>
            <a:pPr marL="342900" indent="-342900" algn="l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a-DK" sz="1700" dirty="0"/>
              <a:t>People </a:t>
            </a:r>
            <a:r>
              <a:rPr lang="da-DK" sz="1700" b="1" dirty="0"/>
              <a:t>demonstrate limited knowledge </a:t>
            </a:r>
            <a:r>
              <a:rPr lang="da-DK" sz="1700" dirty="0"/>
              <a:t>and</a:t>
            </a:r>
            <a:r>
              <a:rPr lang="da-DK" sz="1700" b="1" dirty="0"/>
              <a:t> often misperceptions about how measures are collected and calculated</a:t>
            </a:r>
            <a:r>
              <a:rPr lang="da-DK" sz="1700" dirty="0"/>
              <a:t>. </a:t>
            </a:r>
          </a:p>
          <a:p>
            <a:pPr marL="342900" indent="-342900" algn="l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a-DK" sz="1700" dirty="0"/>
              <a:t>People seemed to </a:t>
            </a:r>
            <a:r>
              <a:rPr lang="da-DK" sz="1700" b="1" dirty="0"/>
              <a:t>consider the government / politicians as main source of statistics</a:t>
            </a:r>
            <a:r>
              <a:rPr lang="da-DK" sz="1700" dirty="0"/>
              <a:t> despite the ONS being identified as the source. </a:t>
            </a:r>
          </a:p>
          <a:p>
            <a:pPr marL="342900" indent="-342900" algn="l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da-DK" sz="1700" b="1" dirty="0"/>
              <a:t>Variations across key demographics. </a:t>
            </a:r>
            <a:endParaRPr lang="da-DK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D1B86-A143-4E10-BA42-69AD251C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60" y="2295765"/>
            <a:ext cx="5598587" cy="2419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0FB64-3845-458A-A414-2A17BCBD3F7C}"/>
              </a:ext>
            </a:extLst>
          </p:cNvPr>
          <p:cNvSpPr txBox="1"/>
          <p:nvPr/>
        </p:nvSpPr>
        <p:spPr>
          <a:xfrm>
            <a:off x="5871817" y="1664017"/>
            <a:ext cx="614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Which of the following statements, if any, do you think best explains what is meant when GDP has increased by 1.0%?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E45DCC9F-C38A-49F5-BB88-B6B72CC1333A}"/>
              </a:ext>
            </a:extLst>
          </p:cNvPr>
          <p:cNvSpPr/>
          <p:nvPr/>
        </p:nvSpPr>
        <p:spPr>
          <a:xfrm>
            <a:off x="5431281" y="2423978"/>
            <a:ext cx="365760" cy="43044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FF783-96DE-41D8-94EE-E1314C8FC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060" y="4918448"/>
            <a:ext cx="5853096" cy="1156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E09B4-41A8-47AC-806B-07DF8CEFE896}"/>
              </a:ext>
            </a:extLst>
          </p:cNvPr>
          <p:cNvSpPr txBox="1"/>
          <p:nvPr/>
        </p:nvSpPr>
        <p:spPr>
          <a:xfrm>
            <a:off x="5829154" y="4609208"/>
            <a:ext cx="614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What is the economy?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BF27D-23DE-400B-9E7F-E7A386EFD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487" y="6065920"/>
            <a:ext cx="5776157" cy="66250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44FFAC1-FE3C-4528-B504-98FACF9BF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71" y="248143"/>
            <a:ext cx="11703729" cy="523220"/>
          </a:xfrm>
        </p:spPr>
        <p:txBody>
          <a:bodyPr>
            <a:normAutofit fontScale="90000"/>
          </a:bodyPr>
          <a:lstStyle/>
          <a:p>
            <a:r>
              <a:rPr lang="da-DK" sz="2800" dirty="0">
                <a:solidFill>
                  <a:srgbClr val="002060"/>
                </a:solidFill>
              </a:rPr>
              <a:t>Motivation for CMTT – Terminology and Branding Workstream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15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FC608CF-2C45-4945-A0F7-65123C5AAB1E}"/>
              </a:ext>
            </a:extLst>
          </p:cNvPr>
          <p:cNvSpPr txBox="1">
            <a:spLocks/>
          </p:cNvSpPr>
          <p:nvPr/>
        </p:nvSpPr>
        <p:spPr>
          <a:xfrm>
            <a:off x="525225" y="193350"/>
            <a:ext cx="10226129" cy="5209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da-DK" dirty="0">
                <a:solidFill>
                  <a:srgbClr val="002060"/>
                </a:solidFill>
              </a:rPr>
              <a:t>Objective: CMTT – Terminology Workstream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8992B0-043B-434B-B789-5948B6D4CA8A}"/>
              </a:ext>
            </a:extLst>
          </p:cNvPr>
          <p:cNvSpPr/>
          <p:nvPr/>
        </p:nvSpPr>
        <p:spPr>
          <a:xfrm>
            <a:off x="610285" y="1018391"/>
            <a:ext cx="7335236" cy="5569639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a review of the current macroeconomic accounting terminology and develop recommendations that seek to improve users’ understanding of macroeconomic statistics.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not to change the concepts currently used.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to identify complementary alternative terms and descriptions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consistent and accurate use in the communication with non-experts (and experts) to better convey the meaning and interpretation of the definition and concept to users.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3ABC78FC-FC51-481C-B7DB-21D5D746B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967" y="4661099"/>
            <a:ext cx="365760" cy="365760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D2E7CCBD-21FB-409A-854E-76B4F6BB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152" y="3470444"/>
            <a:ext cx="365760" cy="365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A1C4B6-144D-4A81-8426-EADF6840E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953" y="1018391"/>
            <a:ext cx="3583751" cy="55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FC608CF-2C45-4945-A0F7-65123C5AAB1E}"/>
              </a:ext>
            </a:extLst>
          </p:cNvPr>
          <p:cNvSpPr txBox="1">
            <a:spLocks/>
          </p:cNvSpPr>
          <p:nvPr/>
        </p:nvSpPr>
        <p:spPr>
          <a:xfrm>
            <a:off x="603681" y="54508"/>
            <a:ext cx="11384785" cy="7430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i="0" kern="1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Terminology – Some Important Considerations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947A53-E9CD-4E72-8B51-4FEE808F18BB}"/>
              </a:ext>
            </a:extLst>
          </p:cNvPr>
          <p:cNvGrpSpPr/>
          <p:nvPr/>
        </p:nvGrpSpPr>
        <p:grpSpPr>
          <a:xfrm>
            <a:off x="1890793" y="5587878"/>
            <a:ext cx="8030872" cy="1251126"/>
            <a:chOff x="976393" y="1673817"/>
            <a:chExt cx="9360976" cy="14031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DB3751-85A6-413B-89C3-B5BDBFDEB19D}"/>
                </a:ext>
              </a:extLst>
            </p:cNvPr>
            <p:cNvSpPr/>
            <p:nvPr/>
          </p:nvSpPr>
          <p:spPr>
            <a:xfrm>
              <a:off x="3200399" y="2441564"/>
              <a:ext cx="4912964" cy="635430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105A5D-F43C-4481-A796-EA6E7922D6F5}"/>
                </a:ext>
              </a:extLst>
            </p:cNvPr>
            <p:cNvSpPr/>
            <p:nvPr/>
          </p:nvSpPr>
          <p:spPr>
            <a:xfrm>
              <a:off x="976393" y="1673817"/>
              <a:ext cx="4680488" cy="1859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B9972C-73B7-4F53-9C68-019D2402B37E}"/>
                </a:ext>
              </a:extLst>
            </p:cNvPr>
            <p:cNvSpPr/>
            <p:nvPr/>
          </p:nvSpPr>
          <p:spPr>
            <a:xfrm>
              <a:off x="5656881" y="1673817"/>
              <a:ext cx="4680488" cy="185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7A0321AA-DB0A-4D2B-B5DE-A33D5DE92D41}"/>
                </a:ext>
              </a:extLst>
            </p:cNvPr>
            <p:cNvSpPr/>
            <p:nvPr/>
          </p:nvSpPr>
          <p:spPr>
            <a:xfrm>
              <a:off x="5656881" y="1879170"/>
              <a:ext cx="511444" cy="93377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EFC913E-9817-4A92-ABCC-1E2AC06D864B}"/>
                </a:ext>
              </a:extLst>
            </p:cNvPr>
            <p:cNvSpPr/>
            <p:nvPr/>
          </p:nvSpPr>
          <p:spPr>
            <a:xfrm flipH="1">
              <a:off x="5145437" y="1879170"/>
              <a:ext cx="511444" cy="93377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F2CEB14-E8AB-42E1-B664-461B4BF0A629}"/>
              </a:ext>
            </a:extLst>
          </p:cNvPr>
          <p:cNvSpPr/>
          <p:nvPr/>
        </p:nvSpPr>
        <p:spPr>
          <a:xfrm>
            <a:off x="2264800" y="3148563"/>
            <a:ext cx="3067977" cy="24240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Re-training compilers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material to reflect in updated standards, manuals, guides,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Educating users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7033C4-4C02-409F-B7D8-330B46C0AC56}"/>
              </a:ext>
            </a:extLst>
          </p:cNvPr>
          <p:cNvSpPr/>
          <p:nvPr/>
        </p:nvSpPr>
        <p:spPr>
          <a:xfrm>
            <a:off x="6479679" y="3148563"/>
            <a:ext cx="3067977" cy="2424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interpretability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increased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reduction in misreporting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46E3507-EBA5-4B7E-B8ED-8ABBD2A25646}"/>
              </a:ext>
            </a:extLst>
          </p:cNvPr>
          <p:cNvSpPr/>
          <p:nvPr/>
        </p:nvSpPr>
        <p:spPr>
          <a:xfrm>
            <a:off x="603681" y="997482"/>
            <a:ext cx="10298098" cy="1921796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b="1" dirty="0"/>
              <a:t>Weighing the costs and benefits of a change in terminology</a:t>
            </a:r>
          </a:p>
          <a:p>
            <a:pPr marL="800057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any change in terminology and presentation may be significant.</a:t>
            </a:r>
          </a:p>
          <a:p>
            <a:pPr marL="800057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costs need to be considered and balanced against the benefits when developing the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96851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BDC1A8-36CA-453D-B946-7B95A64B03A2}"/>
              </a:ext>
            </a:extLst>
          </p:cNvPr>
          <p:cNvSpPr/>
          <p:nvPr/>
        </p:nvSpPr>
        <p:spPr>
          <a:xfrm>
            <a:off x="603681" y="902824"/>
            <a:ext cx="10298098" cy="2952000"/>
          </a:xfrm>
          <a:custGeom>
            <a:avLst/>
            <a:gdLst>
              <a:gd name="connsiteX0" fmla="*/ 0 w 11313443"/>
              <a:gd name="connsiteY0" fmla="*/ 359620 h 2157674"/>
              <a:gd name="connsiteX1" fmla="*/ 359620 w 11313443"/>
              <a:gd name="connsiteY1" fmla="*/ 0 h 2157674"/>
              <a:gd name="connsiteX2" fmla="*/ 10953823 w 11313443"/>
              <a:gd name="connsiteY2" fmla="*/ 0 h 2157674"/>
              <a:gd name="connsiteX3" fmla="*/ 11313443 w 11313443"/>
              <a:gd name="connsiteY3" fmla="*/ 359620 h 2157674"/>
              <a:gd name="connsiteX4" fmla="*/ 11313443 w 11313443"/>
              <a:gd name="connsiteY4" fmla="*/ 1798054 h 2157674"/>
              <a:gd name="connsiteX5" fmla="*/ 10953823 w 11313443"/>
              <a:gd name="connsiteY5" fmla="*/ 2157674 h 2157674"/>
              <a:gd name="connsiteX6" fmla="*/ 359620 w 11313443"/>
              <a:gd name="connsiteY6" fmla="*/ 2157674 h 2157674"/>
              <a:gd name="connsiteX7" fmla="*/ 0 w 11313443"/>
              <a:gd name="connsiteY7" fmla="*/ 1798054 h 2157674"/>
              <a:gd name="connsiteX8" fmla="*/ 0 w 11313443"/>
              <a:gd name="connsiteY8" fmla="*/ 359620 h 21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3443" h="2157674">
                <a:moveTo>
                  <a:pt x="0" y="359620"/>
                </a:moveTo>
                <a:cubicBezTo>
                  <a:pt x="0" y="161007"/>
                  <a:pt x="161007" y="0"/>
                  <a:pt x="359620" y="0"/>
                </a:cubicBezTo>
                <a:lnTo>
                  <a:pt x="10953823" y="0"/>
                </a:lnTo>
                <a:cubicBezTo>
                  <a:pt x="11152436" y="0"/>
                  <a:pt x="11313443" y="161007"/>
                  <a:pt x="11313443" y="359620"/>
                </a:cubicBezTo>
                <a:lnTo>
                  <a:pt x="11313443" y="1798054"/>
                </a:lnTo>
                <a:cubicBezTo>
                  <a:pt x="11313443" y="1996667"/>
                  <a:pt x="11152436" y="2157674"/>
                  <a:pt x="10953823" y="2157674"/>
                </a:cubicBezTo>
                <a:lnTo>
                  <a:pt x="359620" y="2157674"/>
                </a:lnTo>
                <a:cubicBezTo>
                  <a:pt x="161007" y="2157674"/>
                  <a:pt x="0" y="1996667"/>
                  <a:pt x="0" y="1798054"/>
                </a:cubicBezTo>
                <a:lnTo>
                  <a:pt x="0" y="35962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9CD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769" tIns="151049" rIns="196769" bIns="151049" numCol="1" spcCol="127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FC608CF-2C45-4945-A0F7-65123C5AAB1E}"/>
              </a:ext>
            </a:extLst>
          </p:cNvPr>
          <p:cNvSpPr txBox="1">
            <a:spLocks/>
          </p:cNvSpPr>
          <p:nvPr/>
        </p:nvSpPr>
        <p:spPr>
          <a:xfrm>
            <a:off x="610285" y="-1"/>
            <a:ext cx="11140241" cy="1020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Terminology - What is the G, D and P in GDP?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18C8A6-32DB-471F-9B04-B59890145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61033"/>
              </p:ext>
            </p:extLst>
          </p:nvPr>
        </p:nvGraphicFramePr>
        <p:xfrm>
          <a:off x="554330" y="3923926"/>
          <a:ext cx="11216639" cy="28078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10702">
                  <a:extLst>
                    <a:ext uri="{9D8B030D-6E8A-4147-A177-3AD203B41FA5}">
                      <a16:colId xmlns:a16="http://schemas.microsoft.com/office/drawing/2014/main" val="3902825471"/>
                    </a:ext>
                  </a:extLst>
                </a:gridCol>
                <a:gridCol w="5705937">
                  <a:extLst>
                    <a:ext uri="{9D8B030D-6E8A-4147-A177-3AD203B41FA5}">
                      <a16:colId xmlns:a16="http://schemas.microsoft.com/office/drawing/2014/main" val="3884846732"/>
                    </a:ext>
                  </a:extLst>
                </a:gridCol>
              </a:tblGrid>
              <a:tr h="47616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these alternatives more understandable?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847307"/>
                  </a:ext>
                </a:extLst>
              </a:tr>
              <a:tr h="72928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Domestic Product by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 - Gross Domestic Production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 - Domestic Production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 - Economic Production of goods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028448"/>
                  </a:ext>
                </a:extLst>
              </a:tr>
              <a:tr h="72928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Domestic Product by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GDE - Gross Domestic Expenditure 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- Domestic Expenditure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 - Economic Expenditure on goods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43171"/>
                  </a:ext>
                </a:extLst>
              </a:tr>
              <a:tr h="72928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Domestic Product by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GDI - Gross Domestic Income 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- Domestic Income</a:t>
                      </a:r>
                    </a:p>
                    <a:p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 - Economic Income in goods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450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267D01-48AA-4A05-9B07-B13788E2B3BB}"/>
              </a:ext>
            </a:extLst>
          </p:cNvPr>
          <p:cNvSpPr txBox="1"/>
          <p:nvPr/>
        </p:nvSpPr>
        <p:spPr>
          <a:xfrm>
            <a:off x="761641" y="3446721"/>
            <a:ext cx="10418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 ESCoE / ONS Study: Public Understanding of Economics and Economic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CB624-5202-4B09-A239-D8B14F332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" t="3790" r="1354"/>
          <a:stretch/>
        </p:blipFill>
        <p:spPr>
          <a:xfrm>
            <a:off x="1030941" y="1020932"/>
            <a:ext cx="9529483" cy="1860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722CE-7DD4-4BF8-ADB9-E0D72F9B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2"/>
          <a:stretch/>
        </p:blipFill>
        <p:spPr>
          <a:xfrm>
            <a:off x="1219559" y="2796987"/>
            <a:ext cx="5019675" cy="7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4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98BD-4525-4C00-81DF-FB7DD1D26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821" y="2870211"/>
            <a:ext cx="10282098" cy="128980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Rebranding the Terminology in the Macroeconomic Accounts </a:t>
            </a:r>
          </a:p>
        </p:txBody>
      </p:sp>
    </p:spTree>
    <p:extLst>
      <p:ext uri="{BB962C8B-B14F-4D97-AF65-F5344CB8AC3E}">
        <p14:creationId xmlns:p14="http://schemas.microsoft.com/office/powerpoint/2010/main" val="27979429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FC608CF-2C45-4945-A0F7-65123C5AAB1E}"/>
              </a:ext>
            </a:extLst>
          </p:cNvPr>
          <p:cNvSpPr txBox="1">
            <a:spLocks/>
          </p:cNvSpPr>
          <p:nvPr/>
        </p:nvSpPr>
        <p:spPr>
          <a:xfrm>
            <a:off x="610285" y="171814"/>
            <a:ext cx="11140241" cy="5205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Some Early </a:t>
            </a:r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hinking - </a:t>
            </a:r>
            <a:r>
              <a:rPr lang="en-US" sz="2800" dirty="0">
                <a:solidFill>
                  <a:srgbClr val="002060"/>
                </a:solidFill>
              </a:rPr>
              <a:t>Harmonizing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charset="0"/>
              </a:rPr>
              <a:t>SNA, GFS and BPM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5265DA-9553-4A51-AEDB-4F4D3E220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34125"/>
              </p:ext>
            </p:extLst>
          </p:nvPr>
        </p:nvGraphicFramePr>
        <p:xfrm>
          <a:off x="167473" y="1134913"/>
          <a:ext cx="11857053" cy="554899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73338">
                  <a:extLst>
                    <a:ext uri="{9D8B030D-6E8A-4147-A177-3AD203B41FA5}">
                      <a16:colId xmlns:a16="http://schemas.microsoft.com/office/drawing/2014/main" val="1422160530"/>
                    </a:ext>
                  </a:extLst>
                </a:gridCol>
                <a:gridCol w="1715980">
                  <a:extLst>
                    <a:ext uri="{9D8B030D-6E8A-4147-A177-3AD203B41FA5}">
                      <a16:colId xmlns:a16="http://schemas.microsoft.com/office/drawing/2014/main" val="3910328090"/>
                    </a:ext>
                  </a:extLst>
                </a:gridCol>
                <a:gridCol w="3447773">
                  <a:extLst>
                    <a:ext uri="{9D8B030D-6E8A-4147-A177-3AD203B41FA5}">
                      <a16:colId xmlns:a16="http://schemas.microsoft.com/office/drawing/2014/main" val="1691575130"/>
                    </a:ext>
                  </a:extLst>
                </a:gridCol>
                <a:gridCol w="3419962">
                  <a:extLst>
                    <a:ext uri="{9D8B030D-6E8A-4147-A177-3AD203B41FA5}">
                      <a16:colId xmlns:a16="http://schemas.microsoft.com/office/drawing/2014/main" val="2340681927"/>
                    </a:ext>
                  </a:extLst>
                </a:gridCol>
              </a:tblGrid>
              <a:tr h="225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SNA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BPM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GFSM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Proposal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1234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Resources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Debits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Revenue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Revenue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00977"/>
                  </a:ext>
                </a:extLst>
              </a:tr>
              <a:tr h="254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Uses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Credits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Expense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Expenditure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79089"/>
                  </a:ext>
                </a:extLst>
              </a:tr>
              <a:tr h="536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Intermediate consumption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Use of goods and services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Use of goods and services to make other products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23781"/>
                  </a:ext>
                </a:extLst>
              </a:tr>
              <a:tr h="410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Changes in inventories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Net transactions in inventories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Changes in inventories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57232"/>
                  </a:ext>
                </a:extLst>
              </a:tr>
              <a:tr h="536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Acquisitions less disposals of valuables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transactions in valuables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acquisitions of valuables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58940"/>
                  </a:ext>
                </a:extLst>
              </a:tr>
              <a:tr h="536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Acquisitions less disposals of non-produced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transactions in non-produced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acquisitions of non-produced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06084"/>
                  </a:ext>
                </a:extLst>
              </a:tr>
              <a:tr h="81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Acquisitions less disposals of contracts, leases and licenses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transactions in contracts, leases, and licenses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acquisitions of contracts, leases, and licenses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63408"/>
                  </a:ext>
                </a:extLst>
              </a:tr>
              <a:tr h="8182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Purchases less sales of goodwill and marketing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transactions in goodwill and marketing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acquisitions of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goodwill and marketing assets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15233"/>
                  </a:ext>
                </a:extLst>
              </a:tr>
              <a:tr h="536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Statistical discrepancy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Net errors and omissions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Statistical discrepancy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Statistical discrepancy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9025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798EFA-F085-4043-AD8C-2A4FDD506CCA}"/>
              </a:ext>
            </a:extLst>
          </p:cNvPr>
          <p:cNvSpPr/>
          <p:nvPr/>
        </p:nvSpPr>
        <p:spPr>
          <a:xfrm>
            <a:off x="167473" y="765581"/>
            <a:ext cx="343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charset="0"/>
              </a:rPr>
              <a:t>Terminology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62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746A76822104C8A6FE38686C360F8" ma:contentTypeVersion="13" ma:contentTypeDescription="Create a new document." ma:contentTypeScope="" ma:versionID="ab96606cc6ab685984fcaf58c03fa4f9">
  <xsd:schema xmlns:xsd="http://www.w3.org/2001/XMLSchema" xmlns:xs="http://www.w3.org/2001/XMLSchema" xmlns:p="http://schemas.microsoft.com/office/2006/metadata/properties" xmlns:ns3="36d10fa3-3e40-4473-b429-46a53d6a7c14" xmlns:ns4="4c54f29e-8306-4019-b8bd-e9f956a8ef28" targetNamespace="http://schemas.microsoft.com/office/2006/metadata/properties" ma:root="true" ma:fieldsID="d5e7ada36e6e8fec3e07ebcb4f853415" ns3:_="" ns4:_="">
    <xsd:import namespace="36d10fa3-3e40-4473-b429-46a53d6a7c14"/>
    <xsd:import namespace="4c54f29e-8306-4019-b8bd-e9f956a8ef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10fa3-3e40-4473-b429-46a53d6a7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4f29e-8306-4019-b8bd-e9f956a8e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291B73-C7B4-44F8-A4E9-1D4F09CE0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10fa3-3e40-4473-b429-46a53d6a7c14"/>
    <ds:schemaRef ds:uri="4c54f29e-8306-4019-b8bd-e9f956a8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589CC-3D45-4120-9823-6FAA3193B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A8DE9-8539-4190-924A-45076A11DD01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36d10fa3-3e40-4473-b429-46a53d6a7c14"/>
    <ds:schemaRef ds:uri="http://schemas.microsoft.com/office/2006/documentManagement/types"/>
    <ds:schemaRef ds:uri="4c54f29e-8306-4019-b8bd-e9f956a8ef2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STA_PresentationTemplate- RE (NEW)</Template>
  <TotalTime>15147</TotalTime>
  <Words>1348</Words>
  <Application>Microsoft Office PowerPoint</Application>
  <PresentationFormat>Widescreen</PresentationFormat>
  <Paragraphs>187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.HelveticaNeueDeskInterface-Regular</vt:lpstr>
      <vt:lpstr>ArialMT</vt:lpstr>
      <vt:lpstr>Lucida Grande</vt:lpstr>
      <vt:lpstr>LucidaGrande</vt:lpstr>
      <vt:lpstr>Arial</vt:lpstr>
      <vt:lpstr>Arial Black</vt:lpstr>
      <vt:lpstr>Calibri</vt:lpstr>
      <vt:lpstr>Calibri Light</vt:lpstr>
      <vt:lpstr>Wingdings</vt:lpstr>
      <vt:lpstr>Custom Design</vt:lpstr>
      <vt:lpstr>Office Theme</vt:lpstr>
      <vt:lpstr>Communication TT  Terminology and Branding of the Macroeconomic Accounting Frameworks</vt:lpstr>
      <vt:lpstr>PowerPoint Presentation</vt:lpstr>
      <vt:lpstr>Motivation for CMTT – Terminology and Branding Workstream</vt:lpstr>
      <vt:lpstr>Motivation for CMTT – Terminology and Branding Workstream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Martins, Margarida</dc:creator>
  <cp:lastModifiedBy>Oleksandr SVIRCHEVSKYY</cp:lastModifiedBy>
  <cp:revision>428</cp:revision>
  <cp:lastPrinted>2018-06-28T11:42:50Z</cp:lastPrinted>
  <dcterms:created xsi:type="dcterms:W3CDTF">2020-06-23T14:08:11Z</dcterms:created>
  <dcterms:modified xsi:type="dcterms:W3CDTF">2021-05-19T09:51:38Z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0x010100265746A76822104C8A6FE38686C360F8</vt:lpwstr>
  </property>
  <property fmtid="{D5CDD505-2E9C-101B-9397-08002B2CF9AE}" pid="4" name="MMSClassification">
    <vt:lpwstr>1</vt:lpwstr>
  </property>
  <property fmtid="{D5CDD505-2E9C-101B-9397-08002B2CF9AE}" pid="5" name="MMSTopics">
    <vt:lpwstr/>
  </property>
  <property fmtid="{D5CDD505-2E9C-101B-9397-08002B2CF9AE}" pid="6" name="MMSDepartments">
    <vt:lpwstr>13</vt:lpwstr>
  </property>
  <property fmtid="{D5CDD505-2E9C-101B-9397-08002B2CF9AE}" pid="7" name="MMSCountries">
    <vt:lpwstr/>
  </property>
  <property fmtid="{D5CDD505-2E9C-101B-9397-08002B2CF9AE}" pid="8" name="eDOCS AutoSave">
    <vt:lpwstr/>
  </property>
</Properties>
</file>