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54" r:id="rId3"/>
    <p:sldId id="345" r:id="rId4"/>
    <p:sldId id="355" r:id="rId5"/>
    <p:sldId id="356" r:id="rId6"/>
    <p:sldId id="369" r:id="rId7"/>
    <p:sldId id="370" r:id="rId8"/>
    <p:sldId id="357" r:id="rId9"/>
    <p:sldId id="358" r:id="rId10"/>
    <p:sldId id="349" r:id="rId11"/>
    <p:sldId id="368" r:id="rId12"/>
    <p:sldId id="35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94" d="100"/>
          <a:sy n="94" d="100"/>
        </p:scale>
        <p:origin x="245" y="9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76BD4-E3AD-4380-B8AB-640EAC208505}" type="doc">
      <dgm:prSet loTypeId="urn:microsoft.com/office/officeart/2005/8/layout/hierarchy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E8DF051-777A-42C9-9A81-F8D2A8D6FAF1}">
      <dgm:prSet phldrT="[Text]"/>
      <dgm:spPr/>
      <dgm:t>
        <a:bodyPr/>
        <a:lstStyle/>
        <a:p>
          <a:r>
            <a:rPr lang="en-GB" noProof="0" dirty="0">
              <a:latin typeface="Calibri" panose="020F0502020204030204" pitchFamily="34" charset="0"/>
              <a:cs typeface="Calibri" panose="020F0502020204030204" pitchFamily="34" charset="0"/>
            </a:rPr>
            <a:t>Large dummy rotation which may lead to a risk of  ejection</a:t>
          </a:r>
        </a:p>
      </dgm:t>
    </dgm:pt>
    <dgm:pt modelId="{64B86FBF-270D-46D1-891B-63503E0786D0}" type="parTrans" cxnId="{D329A067-BF6F-40CF-8531-99D78E135759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9B7ABA5-4880-4832-831B-8D3B2279C227}" type="sibTrans" cxnId="{D329A067-BF6F-40CF-8531-99D78E135759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02093D-B693-4689-965D-0FF81B14CFC4}">
      <dgm:prSet phldrT="[Text]"/>
      <dgm:spPr/>
      <dgm:t>
        <a:bodyPr/>
        <a:lstStyle/>
        <a:p>
          <a:r>
            <a:rPr lang="en-GB" noProof="0">
              <a:latin typeface="Calibri" panose="020F0502020204030204" pitchFamily="34" charset="0"/>
              <a:cs typeface="Calibri" panose="020F0502020204030204" pitchFamily="34" charset="0"/>
            </a:rPr>
            <a:t>Bigger children </a:t>
          </a:r>
        </a:p>
        <a:p>
          <a:r>
            <a:rPr lang="en-GB" noProof="0">
              <a:latin typeface="Calibri" panose="020F0502020204030204" pitchFamily="34" charset="0"/>
              <a:cs typeface="Calibri" panose="020F0502020204030204" pitchFamily="34" charset="0"/>
            </a:rPr>
            <a:t>Q6 - Q10</a:t>
          </a:r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BD2937-B30C-49CF-A6D7-FF40238BD3F6}" type="parTrans" cxnId="{4E753B43-BF3B-48B3-9602-0006DA53DDE1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AD3604-B34F-4E91-B705-F7C8D0D6620D}" type="sibTrans" cxnId="{4E753B43-BF3B-48B3-9602-0006DA53DDE1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A0B9D8-6863-4BF9-B337-3336AF36AEAB}">
      <dgm:prSet phldrT="[Text]"/>
      <dgm:spPr/>
      <dgm:t>
        <a:bodyPr/>
        <a:lstStyle/>
        <a:p>
          <a:r>
            <a:rPr lang="en-GB" noProof="0">
              <a:latin typeface="Calibri" panose="020F0502020204030204" pitchFamily="34" charset="0"/>
              <a:cs typeface="Calibri" panose="020F0502020204030204" pitchFamily="34" charset="0"/>
            </a:rPr>
            <a:t>Contact with front seat</a:t>
          </a:r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86776C8-B873-48BC-8B13-07E165ABACAB}" type="parTrans" cxnId="{2FEF3FBE-F8A4-4B38-AA1B-C8A8203C7560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E3F8F5-B615-48FF-8691-86E79571E487}" type="sibTrans" cxnId="{2FEF3FBE-F8A4-4B38-AA1B-C8A8203C7560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670C97-6461-4F5D-BFC7-262E9FAE4367}">
      <dgm:prSet phldrT="[Text]"/>
      <dgm:spPr/>
      <dgm:t>
        <a:bodyPr/>
        <a:lstStyle/>
        <a:p>
          <a:r>
            <a:rPr lang="en-GB" noProof="0">
              <a:latin typeface="Calibri" panose="020F0502020204030204" pitchFamily="34" charset="0"/>
              <a:cs typeface="Calibri" panose="020F0502020204030204" pitchFamily="34" charset="0"/>
            </a:rPr>
            <a:t>Smaller children</a:t>
          </a:r>
        </a:p>
        <a:p>
          <a:r>
            <a:rPr lang="en-GB" noProof="0">
              <a:latin typeface="Calibri" panose="020F0502020204030204" pitchFamily="34" charset="0"/>
              <a:cs typeface="Calibri" panose="020F0502020204030204" pitchFamily="34" charset="0"/>
            </a:rPr>
            <a:t>Q1.5 – Q3</a:t>
          </a:r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0DD9B3C-4CCB-4849-A60E-39EDD801FEF6}" type="sibTrans" cxnId="{0A44AC36-1BB3-48A9-A934-5F9BA9F81177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9DA4B83-1CBC-4A32-BAEC-8496B1C60DE1}" type="parTrans" cxnId="{0A44AC36-1BB3-48A9-A934-5F9BA9F81177}">
      <dgm:prSet/>
      <dgm:spPr/>
      <dgm:t>
        <a:bodyPr/>
        <a:lstStyle/>
        <a:p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5B56CC-355D-48DD-BE18-DFCA385BC613}">
      <dgm:prSet phldrT="[Text]"/>
      <dgm:spPr/>
      <dgm:t>
        <a:bodyPr/>
        <a:lstStyle/>
        <a:p>
          <a:r>
            <a:rPr lang="en-US" noProof="0">
              <a:latin typeface="Calibri" panose="020F0502020204030204" pitchFamily="34" charset="0"/>
              <a:cs typeface="Calibri" panose="020F0502020204030204" pitchFamily="34" charset="0"/>
            </a:rPr>
            <a:t>Based on these results the usage of a 2-point belt only restraint does not provide an adequate protection</a:t>
          </a:r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1D678B-A606-4A03-952A-B5919A8B7E0B}" type="parTrans" cxnId="{8FED73DD-053C-47AB-B15E-113521D8F175}">
      <dgm:prSet/>
      <dgm:spPr/>
      <dgm:t>
        <a:bodyPr/>
        <a:lstStyle/>
        <a:p>
          <a:endParaRPr lang="es-ES"/>
        </a:p>
      </dgm:t>
    </dgm:pt>
    <dgm:pt modelId="{EC5E3E84-7E9B-48BC-BD28-3D806B69828E}" type="sibTrans" cxnId="{8FED73DD-053C-47AB-B15E-113521D8F175}">
      <dgm:prSet/>
      <dgm:spPr/>
      <dgm:t>
        <a:bodyPr/>
        <a:lstStyle/>
        <a:p>
          <a:endParaRPr lang="es-ES"/>
        </a:p>
      </dgm:t>
    </dgm:pt>
    <dgm:pt modelId="{5D866FDF-308A-475E-A056-90B213EE4903}">
      <dgm:prSet phldrT="[Text]"/>
      <dgm:spPr/>
      <dgm:t>
        <a:bodyPr/>
        <a:lstStyle/>
        <a:p>
          <a:r>
            <a:rPr lang="en-US" noProof="0" dirty="0">
              <a:latin typeface="Calibri" panose="020F0502020204030204" pitchFamily="34" charset="0"/>
              <a:cs typeface="Calibri" panose="020F0502020204030204" pitchFamily="34" charset="0"/>
            </a:rPr>
            <a:t>booster with 2-point belt leading to severe head contact </a:t>
          </a:r>
          <a:endParaRPr lang="en-GB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ADBC1E-4FE2-468F-BE65-1E117986F8FF}" type="parTrans" cxnId="{C19376DE-C28A-4B19-A047-CB0ABB856311}">
      <dgm:prSet/>
      <dgm:spPr/>
      <dgm:t>
        <a:bodyPr/>
        <a:lstStyle/>
        <a:p>
          <a:endParaRPr lang="es-ES"/>
        </a:p>
      </dgm:t>
    </dgm:pt>
    <dgm:pt modelId="{A8A50EF9-CC60-4CA9-90C8-39060F986A2E}" type="sibTrans" cxnId="{C19376DE-C28A-4B19-A047-CB0ABB856311}">
      <dgm:prSet/>
      <dgm:spPr/>
      <dgm:t>
        <a:bodyPr/>
        <a:lstStyle/>
        <a:p>
          <a:endParaRPr lang="es-ES"/>
        </a:p>
      </dgm:t>
    </dgm:pt>
    <dgm:pt modelId="{BAEE78DD-59F6-443D-B486-49E6A9E94DFA}" type="pres">
      <dgm:prSet presAssocID="{2C576BD4-E3AD-4380-B8AB-640EAC2085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1A14DA-2D23-4BA7-A895-003827799EA8}" type="pres">
      <dgm:prSet presAssocID="{B2670C97-6461-4F5D-BFC7-262E9FAE4367}" presName="root" presStyleCnt="0"/>
      <dgm:spPr/>
    </dgm:pt>
    <dgm:pt modelId="{71704E57-4418-4040-BF4A-FFC70CEFCD3E}" type="pres">
      <dgm:prSet presAssocID="{B2670C97-6461-4F5D-BFC7-262E9FAE4367}" presName="rootComposite" presStyleCnt="0"/>
      <dgm:spPr/>
    </dgm:pt>
    <dgm:pt modelId="{FD81E1A2-AC57-4996-B155-4FBBE3352E33}" type="pres">
      <dgm:prSet presAssocID="{B2670C97-6461-4F5D-BFC7-262E9FAE4367}" presName="rootText" presStyleLbl="node1" presStyleIdx="0" presStyleCnt="2"/>
      <dgm:spPr/>
    </dgm:pt>
    <dgm:pt modelId="{678F119E-1AD7-4112-8E46-74A18462ED6C}" type="pres">
      <dgm:prSet presAssocID="{B2670C97-6461-4F5D-BFC7-262E9FAE4367}" presName="rootConnector" presStyleLbl="node1" presStyleIdx="0" presStyleCnt="2"/>
      <dgm:spPr/>
    </dgm:pt>
    <dgm:pt modelId="{B5790F7E-8CD3-454A-AEF8-44A57DFD6E29}" type="pres">
      <dgm:prSet presAssocID="{B2670C97-6461-4F5D-BFC7-262E9FAE4367}" presName="childShape" presStyleCnt="0"/>
      <dgm:spPr/>
    </dgm:pt>
    <dgm:pt modelId="{5D03D84B-BDB8-40A9-96A0-C6BE91F571E4}" type="pres">
      <dgm:prSet presAssocID="{64B86FBF-270D-46D1-891B-63503E0786D0}" presName="Name13" presStyleLbl="parChTrans1D2" presStyleIdx="0" presStyleCnt="4"/>
      <dgm:spPr/>
    </dgm:pt>
    <dgm:pt modelId="{98ADD2C7-CF05-48A9-B999-A1149C45557A}" type="pres">
      <dgm:prSet presAssocID="{2E8DF051-777A-42C9-9A81-F8D2A8D6FAF1}" presName="childText" presStyleLbl="bgAcc1" presStyleIdx="0" presStyleCnt="4">
        <dgm:presLayoutVars>
          <dgm:bulletEnabled val="1"/>
        </dgm:presLayoutVars>
      </dgm:prSet>
      <dgm:spPr/>
    </dgm:pt>
    <dgm:pt modelId="{4B071331-A865-4A13-9BE6-F5CD7200640B}" type="pres">
      <dgm:prSet presAssocID="{9A1D678B-A606-4A03-952A-B5919A8B7E0B}" presName="Name13" presStyleLbl="parChTrans1D2" presStyleIdx="1" presStyleCnt="4"/>
      <dgm:spPr/>
    </dgm:pt>
    <dgm:pt modelId="{29570E46-AD9A-4A43-B083-F398C91E2B3E}" type="pres">
      <dgm:prSet presAssocID="{DA5B56CC-355D-48DD-BE18-DFCA385BC613}" presName="childText" presStyleLbl="bgAcc1" presStyleIdx="1" presStyleCnt="4">
        <dgm:presLayoutVars>
          <dgm:bulletEnabled val="1"/>
        </dgm:presLayoutVars>
      </dgm:prSet>
      <dgm:spPr/>
    </dgm:pt>
    <dgm:pt modelId="{CA57DA82-0577-4B5D-81DD-B905A9023114}" type="pres">
      <dgm:prSet presAssocID="{1E02093D-B693-4689-965D-0FF81B14CFC4}" presName="root" presStyleCnt="0"/>
      <dgm:spPr/>
    </dgm:pt>
    <dgm:pt modelId="{F0E3A7A9-1F1C-4211-AC2C-65BADA996ECF}" type="pres">
      <dgm:prSet presAssocID="{1E02093D-B693-4689-965D-0FF81B14CFC4}" presName="rootComposite" presStyleCnt="0"/>
      <dgm:spPr/>
    </dgm:pt>
    <dgm:pt modelId="{2481E6D9-9DFC-4754-9D87-1AC45EA73DA1}" type="pres">
      <dgm:prSet presAssocID="{1E02093D-B693-4689-965D-0FF81B14CFC4}" presName="rootText" presStyleLbl="node1" presStyleIdx="1" presStyleCnt="2"/>
      <dgm:spPr/>
    </dgm:pt>
    <dgm:pt modelId="{4FFF8051-E71B-48D3-BFBC-8F2AEC5C87AB}" type="pres">
      <dgm:prSet presAssocID="{1E02093D-B693-4689-965D-0FF81B14CFC4}" presName="rootConnector" presStyleLbl="node1" presStyleIdx="1" presStyleCnt="2"/>
      <dgm:spPr/>
    </dgm:pt>
    <dgm:pt modelId="{75293339-190E-4134-8100-AA16738A77D8}" type="pres">
      <dgm:prSet presAssocID="{1E02093D-B693-4689-965D-0FF81B14CFC4}" presName="childShape" presStyleCnt="0"/>
      <dgm:spPr/>
    </dgm:pt>
    <dgm:pt modelId="{308CF57E-E989-411F-8E03-3FC673EE9688}" type="pres">
      <dgm:prSet presAssocID="{786776C8-B873-48BC-8B13-07E165ABACAB}" presName="Name13" presStyleLbl="parChTrans1D2" presStyleIdx="2" presStyleCnt="4"/>
      <dgm:spPr/>
    </dgm:pt>
    <dgm:pt modelId="{32748DB6-4E4D-48F9-94B7-37A1A9081D06}" type="pres">
      <dgm:prSet presAssocID="{F5A0B9D8-6863-4BF9-B337-3336AF36AEAB}" presName="childText" presStyleLbl="bgAcc1" presStyleIdx="2" presStyleCnt="4">
        <dgm:presLayoutVars>
          <dgm:bulletEnabled val="1"/>
        </dgm:presLayoutVars>
      </dgm:prSet>
      <dgm:spPr/>
    </dgm:pt>
    <dgm:pt modelId="{5883457E-EC32-425F-8797-1FF0E3A1A642}" type="pres">
      <dgm:prSet presAssocID="{B6ADBC1E-4FE2-468F-BE65-1E117986F8FF}" presName="Name13" presStyleLbl="parChTrans1D2" presStyleIdx="3" presStyleCnt="4"/>
      <dgm:spPr/>
    </dgm:pt>
    <dgm:pt modelId="{CF0FAFB6-75AB-4D55-8E96-05D3AA344390}" type="pres">
      <dgm:prSet presAssocID="{5D866FDF-308A-475E-A056-90B213EE4903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72F78C0C-4CE0-4B83-B668-DBE35FBD6606}" type="presOf" srcId="{1E02093D-B693-4689-965D-0FF81B14CFC4}" destId="{2481E6D9-9DFC-4754-9D87-1AC45EA73DA1}" srcOrd="0" destOrd="0" presId="urn:microsoft.com/office/officeart/2005/8/layout/hierarchy3"/>
    <dgm:cxn modelId="{C907EA11-268C-475A-B4F9-FC9EAD5C8166}" type="presOf" srcId="{F5A0B9D8-6863-4BF9-B337-3336AF36AEAB}" destId="{32748DB6-4E4D-48F9-94B7-37A1A9081D06}" srcOrd="0" destOrd="0" presId="urn:microsoft.com/office/officeart/2005/8/layout/hierarchy3"/>
    <dgm:cxn modelId="{8BED901E-3E2F-4064-BBF0-56EEA1FA98C8}" type="presOf" srcId="{9A1D678B-A606-4A03-952A-B5919A8B7E0B}" destId="{4B071331-A865-4A13-9BE6-F5CD7200640B}" srcOrd="0" destOrd="0" presId="urn:microsoft.com/office/officeart/2005/8/layout/hierarchy3"/>
    <dgm:cxn modelId="{27E0BB29-EE6D-4019-AE7E-A0340192C09E}" type="presOf" srcId="{B6ADBC1E-4FE2-468F-BE65-1E117986F8FF}" destId="{5883457E-EC32-425F-8797-1FF0E3A1A642}" srcOrd="0" destOrd="0" presId="urn:microsoft.com/office/officeart/2005/8/layout/hierarchy3"/>
    <dgm:cxn modelId="{0A44AC36-1BB3-48A9-A934-5F9BA9F81177}" srcId="{2C576BD4-E3AD-4380-B8AB-640EAC208505}" destId="{B2670C97-6461-4F5D-BFC7-262E9FAE4367}" srcOrd="0" destOrd="0" parTransId="{19DA4B83-1CBC-4A32-BAEC-8496B1C60DE1}" sibTransId="{B0DD9B3C-4CCB-4849-A60E-39EDD801FEF6}"/>
    <dgm:cxn modelId="{4E753B43-BF3B-48B3-9602-0006DA53DDE1}" srcId="{2C576BD4-E3AD-4380-B8AB-640EAC208505}" destId="{1E02093D-B693-4689-965D-0FF81B14CFC4}" srcOrd="1" destOrd="0" parTransId="{56BD2937-B30C-49CF-A6D7-FF40238BD3F6}" sibTransId="{0FAD3604-B34F-4E91-B705-F7C8D0D6620D}"/>
    <dgm:cxn modelId="{D329A067-BF6F-40CF-8531-99D78E135759}" srcId="{B2670C97-6461-4F5D-BFC7-262E9FAE4367}" destId="{2E8DF051-777A-42C9-9A81-F8D2A8D6FAF1}" srcOrd="0" destOrd="0" parTransId="{64B86FBF-270D-46D1-891B-63503E0786D0}" sibTransId="{49B7ABA5-4880-4832-831B-8D3B2279C227}"/>
    <dgm:cxn modelId="{9774A549-6336-46C4-A2EA-4D6D0E8E185E}" type="presOf" srcId="{5D866FDF-308A-475E-A056-90B213EE4903}" destId="{CF0FAFB6-75AB-4D55-8E96-05D3AA344390}" srcOrd="0" destOrd="0" presId="urn:microsoft.com/office/officeart/2005/8/layout/hierarchy3"/>
    <dgm:cxn modelId="{3F6E3E6B-77EE-454C-8BAD-C1D3518F5B0D}" type="presOf" srcId="{786776C8-B873-48BC-8B13-07E165ABACAB}" destId="{308CF57E-E989-411F-8E03-3FC673EE9688}" srcOrd="0" destOrd="0" presId="urn:microsoft.com/office/officeart/2005/8/layout/hierarchy3"/>
    <dgm:cxn modelId="{BFA9DE53-B603-4B8F-B7D1-6DCAAF0D1CC2}" type="presOf" srcId="{B2670C97-6461-4F5D-BFC7-262E9FAE4367}" destId="{678F119E-1AD7-4112-8E46-74A18462ED6C}" srcOrd="1" destOrd="0" presId="urn:microsoft.com/office/officeart/2005/8/layout/hierarchy3"/>
    <dgm:cxn modelId="{81F1B78E-E11C-4357-8D93-0F3A3D8EB557}" type="presOf" srcId="{DA5B56CC-355D-48DD-BE18-DFCA385BC613}" destId="{29570E46-AD9A-4A43-B083-F398C91E2B3E}" srcOrd="0" destOrd="0" presId="urn:microsoft.com/office/officeart/2005/8/layout/hierarchy3"/>
    <dgm:cxn modelId="{C9101A9F-456A-4591-ABA1-58184D009C31}" type="presOf" srcId="{2C576BD4-E3AD-4380-B8AB-640EAC208505}" destId="{BAEE78DD-59F6-443D-B486-49E6A9E94DFA}" srcOrd="0" destOrd="0" presId="urn:microsoft.com/office/officeart/2005/8/layout/hierarchy3"/>
    <dgm:cxn modelId="{44CF70B3-9A68-4EE6-95C7-DFA07E2695B4}" type="presOf" srcId="{1E02093D-B693-4689-965D-0FF81B14CFC4}" destId="{4FFF8051-E71B-48D3-BFBC-8F2AEC5C87AB}" srcOrd="1" destOrd="0" presId="urn:microsoft.com/office/officeart/2005/8/layout/hierarchy3"/>
    <dgm:cxn modelId="{2FEF3FBE-F8A4-4B38-AA1B-C8A8203C7560}" srcId="{1E02093D-B693-4689-965D-0FF81B14CFC4}" destId="{F5A0B9D8-6863-4BF9-B337-3336AF36AEAB}" srcOrd="0" destOrd="0" parTransId="{786776C8-B873-48BC-8B13-07E165ABACAB}" sibTransId="{20E3F8F5-B615-48FF-8691-86E79571E487}"/>
    <dgm:cxn modelId="{22C059C5-8403-4D27-8154-8A8D3FE764B5}" type="presOf" srcId="{64B86FBF-270D-46D1-891B-63503E0786D0}" destId="{5D03D84B-BDB8-40A9-96A0-C6BE91F571E4}" srcOrd="0" destOrd="0" presId="urn:microsoft.com/office/officeart/2005/8/layout/hierarchy3"/>
    <dgm:cxn modelId="{8FED73DD-053C-47AB-B15E-113521D8F175}" srcId="{B2670C97-6461-4F5D-BFC7-262E9FAE4367}" destId="{DA5B56CC-355D-48DD-BE18-DFCA385BC613}" srcOrd="1" destOrd="0" parTransId="{9A1D678B-A606-4A03-952A-B5919A8B7E0B}" sibTransId="{EC5E3E84-7E9B-48BC-BD28-3D806B69828E}"/>
    <dgm:cxn modelId="{C19376DE-C28A-4B19-A047-CB0ABB856311}" srcId="{1E02093D-B693-4689-965D-0FF81B14CFC4}" destId="{5D866FDF-308A-475E-A056-90B213EE4903}" srcOrd="1" destOrd="0" parTransId="{B6ADBC1E-4FE2-468F-BE65-1E117986F8FF}" sibTransId="{A8A50EF9-CC60-4CA9-90C8-39060F986A2E}"/>
    <dgm:cxn modelId="{540BD7E7-EE13-47D6-8EC8-A6F70860B17B}" type="presOf" srcId="{B2670C97-6461-4F5D-BFC7-262E9FAE4367}" destId="{FD81E1A2-AC57-4996-B155-4FBBE3352E33}" srcOrd="0" destOrd="0" presId="urn:microsoft.com/office/officeart/2005/8/layout/hierarchy3"/>
    <dgm:cxn modelId="{415CB7ED-00BE-4388-8C37-7AB937778C46}" type="presOf" srcId="{2E8DF051-777A-42C9-9A81-F8D2A8D6FAF1}" destId="{98ADD2C7-CF05-48A9-B999-A1149C45557A}" srcOrd="0" destOrd="0" presId="urn:microsoft.com/office/officeart/2005/8/layout/hierarchy3"/>
    <dgm:cxn modelId="{95B3108D-D9A0-4399-8AE0-93CD9D94F8FF}" type="presParOf" srcId="{BAEE78DD-59F6-443D-B486-49E6A9E94DFA}" destId="{6F1A14DA-2D23-4BA7-A895-003827799EA8}" srcOrd="0" destOrd="0" presId="urn:microsoft.com/office/officeart/2005/8/layout/hierarchy3"/>
    <dgm:cxn modelId="{ED117AB3-1FD7-4CF6-8374-1FB9FF9EE305}" type="presParOf" srcId="{6F1A14DA-2D23-4BA7-A895-003827799EA8}" destId="{71704E57-4418-4040-BF4A-FFC70CEFCD3E}" srcOrd="0" destOrd="0" presId="urn:microsoft.com/office/officeart/2005/8/layout/hierarchy3"/>
    <dgm:cxn modelId="{5A307856-0E2A-498B-B91D-1D16981457F7}" type="presParOf" srcId="{71704E57-4418-4040-BF4A-FFC70CEFCD3E}" destId="{FD81E1A2-AC57-4996-B155-4FBBE3352E33}" srcOrd="0" destOrd="0" presId="urn:microsoft.com/office/officeart/2005/8/layout/hierarchy3"/>
    <dgm:cxn modelId="{829E96D1-82E5-4C08-A678-384BAB8049CC}" type="presParOf" srcId="{71704E57-4418-4040-BF4A-FFC70CEFCD3E}" destId="{678F119E-1AD7-4112-8E46-74A18462ED6C}" srcOrd="1" destOrd="0" presId="urn:microsoft.com/office/officeart/2005/8/layout/hierarchy3"/>
    <dgm:cxn modelId="{CD9B21A8-0229-43EA-B9C8-199C45009E7A}" type="presParOf" srcId="{6F1A14DA-2D23-4BA7-A895-003827799EA8}" destId="{B5790F7E-8CD3-454A-AEF8-44A57DFD6E29}" srcOrd="1" destOrd="0" presId="urn:microsoft.com/office/officeart/2005/8/layout/hierarchy3"/>
    <dgm:cxn modelId="{2193725B-5157-4025-8E47-566736026B39}" type="presParOf" srcId="{B5790F7E-8CD3-454A-AEF8-44A57DFD6E29}" destId="{5D03D84B-BDB8-40A9-96A0-C6BE91F571E4}" srcOrd="0" destOrd="0" presId="urn:microsoft.com/office/officeart/2005/8/layout/hierarchy3"/>
    <dgm:cxn modelId="{641F47B7-3437-41CE-8645-458B59A894C7}" type="presParOf" srcId="{B5790F7E-8CD3-454A-AEF8-44A57DFD6E29}" destId="{98ADD2C7-CF05-48A9-B999-A1149C45557A}" srcOrd="1" destOrd="0" presId="urn:microsoft.com/office/officeart/2005/8/layout/hierarchy3"/>
    <dgm:cxn modelId="{B2A8FEEB-F6AE-43A9-84D7-7444C4A3FACB}" type="presParOf" srcId="{B5790F7E-8CD3-454A-AEF8-44A57DFD6E29}" destId="{4B071331-A865-4A13-9BE6-F5CD7200640B}" srcOrd="2" destOrd="0" presId="urn:microsoft.com/office/officeart/2005/8/layout/hierarchy3"/>
    <dgm:cxn modelId="{4FF80510-BFA5-406A-828C-DA01CB7A7BFB}" type="presParOf" srcId="{B5790F7E-8CD3-454A-AEF8-44A57DFD6E29}" destId="{29570E46-AD9A-4A43-B083-F398C91E2B3E}" srcOrd="3" destOrd="0" presId="urn:microsoft.com/office/officeart/2005/8/layout/hierarchy3"/>
    <dgm:cxn modelId="{1BF8C54D-6C44-4F2D-BF91-82560821135C}" type="presParOf" srcId="{BAEE78DD-59F6-443D-B486-49E6A9E94DFA}" destId="{CA57DA82-0577-4B5D-81DD-B905A9023114}" srcOrd="1" destOrd="0" presId="urn:microsoft.com/office/officeart/2005/8/layout/hierarchy3"/>
    <dgm:cxn modelId="{05D65CCD-5C44-4047-95E4-B913D8E98FE0}" type="presParOf" srcId="{CA57DA82-0577-4B5D-81DD-B905A9023114}" destId="{F0E3A7A9-1F1C-4211-AC2C-65BADA996ECF}" srcOrd="0" destOrd="0" presId="urn:microsoft.com/office/officeart/2005/8/layout/hierarchy3"/>
    <dgm:cxn modelId="{E8E6C6CF-2803-4CE7-A1C8-A11F2CCF3DFC}" type="presParOf" srcId="{F0E3A7A9-1F1C-4211-AC2C-65BADA996ECF}" destId="{2481E6D9-9DFC-4754-9D87-1AC45EA73DA1}" srcOrd="0" destOrd="0" presId="urn:microsoft.com/office/officeart/2005/8/layout/hierarchy3"/>
    <dgm:cxn modelId="{DF5FFC11-DA1D-410C-8BBB-CEC61A386700}" type="presParOf" srcId="{F0E3A7A9-1F1C-4211-AC2C-65BADA996ECF}" destId="{4FFF8051-E71B-48D3-BFBC-8F2AEC5C87AB}" srcOrd="1" destOrd="0" presId="urn:microsoft.com/office/officeart/2005/8/layout/hierarchy3"/>
    <dgm:cxn modelId="{F0FC3913-B5E7-45F7-BC95-FF8017C38A8E}" type="presParOf" srcId="{CA57DA82-0577-4B5D-81DD-B905A9023114}" destId="{75293339-190E-4134-8100-AA16738A77D8}" srcOrd="1" destOrd="0" presId="urn:microsoft.com/office/officeart/2005/8/layout/hierarchy3"/>
    <dgm:cxn modelId="{06A4EB3C-FA0A-41F3-9D1B-E9069A9C3F55}" type="presParOf" srcId="{75293339-190E-4134-8100-AA16738A77D8}" destId="{308CF57E-E989-411F-8E03-3FC673EE9688}" srcOrd="0" destOrd="0" presId="urn:microsoft.com/office/officeart/2005/8/layout/hierarchy3"/>
    <dgm:cxn modelId="{65E5B1F7-CD77-433F-BD46-883DE562B6AA}" type="presParOf" srcId="{75293339-190E-4134-8100-AA16738A77D8}" destId="{32748DB6-4E4D-48F9-94B7-37A1A9081D06}" srcOrd="1" destOrd="0" presId="urn:microsoft.com/office/officeart/2005/8/layout/hierarchy3"/>
    <dgm:cxn modelId="{BFCCA818-2696-4DB9-A3B7-A345E2429896}" type="presParOf" srcId="{75293339-190E-4134-8100-AA16738A77D8}" destId="{5883457E-EC32-425F-8797-1FF0E3A1A642}" srcOrd="2" destOrd="0" presId="urn:microsoft.com/office/officeart/2005/8/layout/hierarchy3"/>
    <dgm:cxn modelId="{E97592CC-9EEA-47F0-8C8C-85003A902BF8}" type="presParOf" srcId="{75293339-190E-4134-8100-AA16738A77D8}" destId="{CF0FAFB6-75AB-4D55-8E96-05D3AA34439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1E1A2-AC57-4996-B155-4FBBE3352E33}">
      <dsp:nvSpPr>
        <dsp:cNvPr id="0" name=""/>
        <dsp:cNvSpPr/>
      </dsp:nvSpPr>
      <dsp:spPr>
        <a:xfrm>
          <a:off x="1353839" y="2848"/>
          <a:ext cx="2409031" cy="12045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>
              <a:latin typeface="Calibri" panose="020F0502020204030204" pitchFamily="34" charset="0"/>
              <a:cs typeface="Calibri" panose="020F0502020204030204" pitchFamily="34" charset="0"/>
            </a:rPr>
            <a:t>Smaller children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>
              <a:latin typeface="Calibri" panose="020F0502020204030204" pitchFamily="34" charset="0"/>
              <a:cs typeface="Calibri" panose="020F0502020204030204" pitchFamily="34" charset="0"/>
            </a:rPr>
            <a:t>Q1.5 – Q3</a:t>
          </a:r>
          <a:endParaRPr lang="en-GB" sz="26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389118" y="38127"/>
        <a:ext cx="2338473" cy="1133957"/>
      </dsp:txXfrm>
    </dsp:sp>
    <dsp:sp modelId="{5D03D84B-BDB8-40A9-96A0-C6BE91F571E4}">
      <dsp:nvSpPr>
        <dsp:cNvPr id="0" name=""/>
        <dsp:cNvSpPr/>
      </dsp:nvSpPr>
      <dsp:spPr>
        <a:xfrm>
          <a:off x="1594742" y="1207363"/>
          <a:ext cx="240903" cy="903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386"/>
              </a:lnTo>
              <a:lnTo>
                <a:pt x="240903" y="903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DD2C7-CF05-48A9-B999-A1149C45557A}">
      <dsp:nvSpPr>
        <dsp:cNvPr id="0" name=""/>
        <dsp:cNvSpPr/>
      </dsp:nvSpPr>
      <dsp:spPr>
        <a:xfrm>
          <a:off x="1835646" y="1508492"/>
          <a:ext cx="1927225" cy="1204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Large dummy rotation which may lead to a risk of  ejection</a:t>
          </a:r>
        </a:p>
      </dsp:txBody>
      <dsp:txXfrm>
        <a:off x="1870925" y="1543771"/>
        <a:ext cx="1856667" cy="1133957"/>
      </dsp:txXfrm>
    </dsp:sp>
    <dsp:sp modelId="{4B071331-A865-4A13-9BE6-F5CD7200640B}">
      <dsp:nvSpPr>
        <dsp:cNvPr id="0" name=""/>
        <dsp:cNvSpPr/>
      </dsp:nvSpPr>
      <dsp:spPr>
        <a:xfrm>
          <a:off x="1594742" y="1207363"/>
          <a:ext cx="240903" cy="2409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031"/>
              </a:lnTo>
              <a:lnTo>
                <a:pt x="240903" y="24090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70E46-AD9A-4A43-B083-F398C91E2B3E}">
      <dsp:nvSpPr>
        <dsp:cNvPr id="0" name=""/>
        <dsp:cNvSpPr/>
      </dsp:nvSpPr>
      <dsp:spPr>
        <a:xfrm>
          <a:off x="1835646" y="3014137"/>
          <a:ext cx="1927225" cy="1204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>
              <a:latin typeface="Calibri" panose="020F0502020204030204" pitchFamily="34" charset="0"/>
              <a:cs typeface="Calibri" panose="020F0502020204030204" pitchFamily="34" charset="0"/>
            </a:rPr>
            <a:t>Based on these results the usage of a 2-point belt only restraint does not provide an adequate protection</a:t>
          </a:r>
          <a:endParaRPr lang="en-GB" sz="15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70925" y="3049416"/>
        <a:ext cx="1856667" cy="1133957"/>
      </dsp:txXfrm>
    </dsp:sp>
    <dsp:sp modelId="{2481E6D9-9DFC-4754-9D87-1AC45EA73DA1}">
      <dsp:nvSpPr>
        <dsp:cNvPr id="0" name=""/>
        <dsp:cNvSpPr/>
      </dsp:nvSpPr>
      <dsp:spPr>
        <a:xfrm>
          <a:off x="4365128" y="2848"/>
          <a:ext cx="2409031" cy="12045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>
              <a:latin typeface="Calibri" panose="020F0502020204030204" pitchFamily="34" charset="0"/>
              <a:cs typeface="Calibri" panose="020F0502020204030204" pitchFamily="34" charset="0"/>
            </a:rPr>
            <a:t>Bigger children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>
              <a:latin typeface="Calibri" panose="020F0502020204030204" pitchFamily="34" charset="0"/>
              <a:cs typeface="Calibri" panose="020F0502020204030204" pitchFamily="34" charset="0"/>
            </a:rPr>
            <a:t>Q6 - Q10</a:t>
          </a:r>
          <a:endParaRPr lang="en-GB" sz="26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00407" y="38127"/>
        <a:ext cx="2338473" cy="1133957"/>
      </dsp:txXfrm>
    </dsp:sp>
    <dsp:sp modelId="{308CF57E-E989-411F-8E03-3FC673EE9688}">
      <dsp:nvSpPr>
        <dsp:cNvPr id="0" name=""/>
        <dsp:cNvSpPr/>
      </dsp:nvSpPr>
      <dsp:spPr>
        <a:xfrm>
          <a:off x="4606032" y="1207363"/>
          <a:ext cx="240903" cy="903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386"/>
              </a:lnTo>
              <a:lnTo>
                <a:pt x="240903" y="903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48DB6-4E4D-48F9-94B7-37A1A9081D06}">
      <dsp:nvSpPr>
        <dsp:cNvPr id="0" name=""/>
        <dsp:cNvSpPr/>
      </dsp:nvSpPr>
      <dsp:spPr>
        <a:xfrm>
          <a:off x="4846935" y="1508492"/>
          <a:ext cx="1927225" cy="1204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0">
              <a:latin typeface="Calibri" panose="020F0502020204030204" pitchFamily="34" charset="0"/>
              <a:cs typeface="Calibri" panose="020F0502020204030204" pitchFamily="34" charset="0"/>
            </a:rPr>
            <a:t>Contact with front seat</a:t>
          </a:r>
          <a:endParaRPr lang="en-GB" sz="15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82214" y="1543771"/>
        <a:ext cx="1856667" cy="1133957"/>
      </dsp:txXfrm>
    </dsp:sp>
    <dsp:sp modelId="{5883457E-EC32-425F-8797-1FF0E3A1A642}">
      <dsp:nvSpPr>
        <dsp:cNvPr id="0" name=""/>
        <dsp:cNvSpPr/>
      </dsp:nvSpPr>
      <dsp:spPr>
        <a:xfrm>
          <a:off x="4606032" y="1207363"/>
          <a:ext cx="240903" cy="2409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031"/>
              </a:lnTo>
              <a:lnTo>
                <a:pt x="240903" y="24090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FAFB6-75AB-4D55-8E96-05D3AA344390}">
      <dsp:nvSpPr>
        <dsp:cNvPr id="0" name=""/>
        <dsp:cNvSpPr/>
      </dsp:nvSpPr>
      <dsp:spPr>
        <a:xfrm>
          <a:off x="4846935" y="3014137"/>
          <a:ext cx="1927225" cy="1204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booster with 2-point belt leading to severe head contact </a:t>
          </a:r>
          <a:endParaRPr lang="en-GB" sz="15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82214" y="3049416"/>
        <a:ext cx="1856667" cy="1133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bluediamondgallery.com/handwriting/u/under-constructio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iem.com/2010/08/your-to-do-list-reactive-vs-proactiv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dirty="0">
              <a:solidFill>
                <a:srgbClr val="FC6500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2" y="5508978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FARID BENDJELLAL, CLEPA</a:t>
            </a:r>
            <a:endParaRPr lang="ko-KR" altLang="en-US" sz="2000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9131" y="4449534"/>
            <a:ext cx="3953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pc="-50" dirty="0">
                <a:solidFill>
                  <a:srgbClr val="7B5C4E"/>
                </a:solidFill>
                <a:cs typeface="Calibri" panose="020F0502020204030204" pitchFamily="34" charset="0"/>
              </a:rPr>
              <a:t>69th GRSP Session</a:t>
            </a:r>
          </a:p>
          <a:p>
            <a:pPr algn="ctr"/>
            <a:r>
              <a:rPr lang="en-US" altLang="ko-KR" sz="2800" spc="-50" dirty="0">
                <a:solidFill>
                  <a:srgbClr val="7B5C4E"/>
                </a:solidFill>
                <a:cs typeface="Calibri" panose="020F0502020204030204" pitchFamily="34" charset="0"/>
              </a:rPr>
              <a:t>17 – 21 May 2021</a:t>
            </a:r>
            <a:endParaRPr lang="ko-KR" altLang="en-US" sz="28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9059103" y="44785"/>
            <a:ext cx="2858269" cy="72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Informal document GRSP-69-05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69th  GRSP, 17-21 May 2021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agenda item 19</a:t>
            </a: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IWG Meeting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79976" y="6381329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7" name="내용 개체 틀 11">
            <a:extLst>
              <a:ext uri="{FF2B5EF4-FFF2-40B4-BE49-F238E27FC236}">
                <a16:creationId xmlns:a16="http://schemas.microsoft.com/office/drawing/2014/main" id="{79880800-DA95-4C7B-B296-0F5FF69979D3}"/>
              </a:ext>
            </a:extLst>
          </p:cNvPr>
          <p:cNvSpPr txBox="1">
            <a:spLocks/>
          </p:cNvSpPr>
          <p:nvPr/>
        </p:nvSpPr>
        <p:spPr>
          <a:xfrm>
            <a:off x="1667508" y="1404959"/>
            <a:ext cx="8856984" cy="267211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44500" algn="l"/>
              </a:tabLst>
            </a:pP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7th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7th September 2021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Online</a:t>
            </a:r>
            <a:endParaRPr lang="en-GB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indent="0">
              <a:buNone/>
              <a:tabLst>
                <a:tab pos="444500" algn="l"/>
              </a:tabLst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444500" algn="l"/>
              </a:tabLst>
            </a:pP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444500" algn="l"/>
              </a:tabLst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34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ISO envelope compatibility</a:t>
            </a: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s-E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Physical installation of CRS in Bus/Coach environment</a:t>
            </a: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Analysis of the test pulse for frontal impact</a:t>
            </a: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s-E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Tests using 3-point belts seats</a:t>
            </a: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attention!</a:t>
            </a:r>
            <a:endParaRPr lang="ko-KR" altLang="en-US" sz="4000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462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Informal Working Group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1st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9th July 2019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Ministerio de Industria, Comercio y Turismo </a:t>
            </a: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, Madrid, Spain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8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2nd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30th October 2019</a:t>
            </a:r>
            <a:b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 err="1">
                <a:solidFill>
                  <a:srgbClr val="7B5C4E"/>
                </a:solidFill>
                <a:cs typeface="Calibri" panose="020F0502020204030204" pitchFamily="34" charset="0"/>
              </a:rPr>
              <a:t>Applus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 IDIADA</a:t>
            </a: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, Tarragona, Spain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8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3rd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16th-17th January 2020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sz="1600" dirty="0">
                <a:solidFill>
                  <a:srgbClr val="7B5C4E"/>
                </a:solidFill>
                <a:cs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rgbClr val="7B5C4E"/>
                </a:solidFill>
                <a:cs typeface="Calibri" panose="020F0502020204030204" pitchFamily="34" charset="0"/>
              </a:rPr>
              <a:t>Clepa</a:t>
            </a:r>
            <a:r>
              <a:rPr lang="es-ES" sz="1600" dirty="0">
                <a:solidFill>
                  <a:srgbClr val="7B5C4E"/>
                </a:solidFill>
                <a:cs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rgbClr val="7B5C4E"/>
                </a:solidFill>
                <a:cs typeface="Calibri" panose="020F0502020204030204" pitchFamily="34" charset="0"/>
              </a:rPr>
              <a:t>Offices</a:t>
            </a:r>
            <a:r>
              <a:rPr lang="es-ES" sz="1600" dirty="0">
                <a:solidFill>
                  <a:srgbClr val="7B5C4E"/>
                </a:solidFill>
                <a:cs typeface="Calibri" panose="020F0502020204030204" pitchFamily="34" charset="0"/>
              </a:rPr>
              <a:t>, </a:t>
            </a:r>
            <a:r>
              <a:rPr lang="es-ES" sz="1600" dirty="0" err="1">
                <a:solidFill>
                  <a:srgbClr val="7B5C4E"/>
                </a:solidFill>
                <a:cs typeface="Calibri" panose="020F0502020204030204" pitchFamily="34" charset="0"/>
              </a:rPr>
              <a:t>Brussels</a:t>
            </a:r>
            <a:r>
              <a:rPr lang="es-ES" sz="1600" dirty="0">
                <a:solidFill>
                  <a:srgbClr val="7B5C4E"/>
                </a:solidFill>
                <a:cs typeface="Calibri" panose="020F0502020204030204" pitchFamily="34" charset="0"/>
              </a:rPr>
              <a:t> 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s-ES" sz="8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4th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29th </a:t>
            </a:r>
            <a:r>
              <a:rPr lang="en-US" altLang="ko-KR" sz="1600" dirty="0" err="1">
                <a:solidFill>
                  <a:srgbClr val="7B5C4E"/>
                </a:solidFill>
                <a:cs typeface="Calibri" panose="020F0502020204030204" pitchFamily="34" charset="0"/>
              </a:rPr>
              <a:t>Octubre</a:t>
            </a: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 2020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5th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28th January 2021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6th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Date: 22nd April 2021</a:t>
            </a:r>
            <a:b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1600" dirty="0">
                <a:solidFill>
                  <a:srgbClr val="7B5C4E"/>
                </a:solidFill>
                <a:cs typeface="Calibri" panose="020F0502020204030204" pitchFamily="34" charset="0"/>
              </a:rPr>
              <a:t>Online meeting</a:t>
            </a: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052718" y="1896305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1052719" y="2074479"/>
            <a:ext cx="618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11 12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469190" y="2625537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181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621320" y="26271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182</a:t>
            </a: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916051" y="3426110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68</a:t>
            </a: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573077" y="3426110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70</a:t>
            </a:r>
          </a:p>
        </p:txBody>
      </p:sp>
      <p:cxnSp>
        <p:nvCxnSpPr>
          <p:cNvPr id="13" name="直線コネクタ 6"/>
          <p:cNvCxnSpPr/>
          <p:nvPr/>
        </p:nvCxnSpPr>
        <p:spPr>
          <a:xfrm>
            <a:off x="4348766" y="189630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7013062" y="1869317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2324605" y="3426110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67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988901" y="3426880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69</a:t>
            </a: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244485" y="3416818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66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719751" y="421328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243469" y="2627178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23" name="직선 연결선 22"/>
          <p:cNvCxnSpPr>
            <a:cxnSpLocks/>
          </p:cNvCxnSpPr>
          <p:nvPr/>
        </p:nvCxnSpPr>
        <p:spPr>
          <a:xfrm flipH="1">
            <a:off x="8097639" y="2399674"/>
            <a:ext cx="32354" cy="30502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5133486" y="262871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184</a:t>
            </a:r>
          </a:p>
        </p:txBody>
      </p:sp>
      <p:cxnSp>
        <p:nvCxnSpPr>
          <p:cNvPr id="26" name="꺾인 연결선 25"/>
          <p:cNvCxnSpPr>
            <a:cxnSpLocks/>
            <a:stCxn id="73" idx="3"/>
            <a:endCxn id="71" idx="1"/>
          </p:cNvCxnSpPr>
          <p:nvPr/>
        </p:nvCxnSpPr>
        <p:spPr>
          <a:xfrm rot="5400000" flipH="1" flipV="1">
            <a:off x="10073268" y="2575714"/>
            <a:ext cx="342469" cy="131403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557100" y="2624930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183</a:t>
            </a:r>
          </a:p>
        </p:txBody>
      </p:sp>
      <p:cxnSp>
        <p:nvCxnSpPr>
          <p:cNvPr id="30" name="직선 연결선 29"/>
          <p:cNvCxnSpPr>
            <a:cxnSpLocks/>
          </p:cNvCxnSpPr>
          <p:nvPr/>
        </p:nvCxnSpPr>
        <p:spPr>
          <a:xfrm>
            <a:off x="2153329" y="2399674"/>
            <a:ext cx="15039" cy="325546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53647" y="5574797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IWG creation approved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5628" y="5449929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IWG submission of  new regulation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53812" y="4116876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Formal Doc.</a:t>
            </a:r>
            <a:endParaRPr lang="ko-KR" alt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543570" y="421328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02" y="1216497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6" name="꺾인 연결선 55"/>
          <p:cNvCxnSpPr>
            <a:cxnSpLocks/>
            <a:stCxn id="49" idx="0"/>
            <a:endCxn id="11" idx="1"/>
          </p:cNvCxnSpPr>
          <p:nvPr/>
        </p:nvCxnSpPr>
        <p:spPr>
          <a:xfrm rot="5400000" flipH="1" flipV="1">
            <a:off x="3750587" y="3795407"/>
            <a:ext cx="318861" cy="51689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꺾인 연결선 62"/>
          <p:cNvCxnSpPr>
            <a:stCxn id="15" idx="3"/>
            <a:endCxn id="9" idx="1"/>
          </p:cNvCxnSpPr>
          <p:nvPr/>
        </p:nvCxnSpPr>
        <p:spPr>
          <a:xfrm rot="5400000" flipH="1" flipV="1">
            <a:off x="2519296" y="3151572"/>
            <a:ext cx="295749" cy="18030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stCxn id="11" idx="3"/>
            <a:endCxn id="28" idx="1"/>
          </p:cNvCxnSpPr>
          <p:nvPr/>
        </p:nvCxnSpPr>
        <p:spPr>
          <a:xfrm rot="5400000" flipH="1" flipV="1">
            <a:off x="4358671" y="2903037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4386995" y="420465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892804" y="2624929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180</a:t>
            </a:r>
          </a:p>
        </p:txBody>
      </p:sp>
      <p:cxnSp>
        <p:nvCxnSpPr>
          <p:cNvPr id="43" name="꺾인 연결선 42"/>
          <p:cNvCxnSpPr>
            <a:cxnSpLocks/>
            <a:stCxn id="90" idx="0"/>
            <a:endCxn id="16" idx="1"/>
          </p:cNvCxnSpPr>
          <p:nvPr/>
        </p:nvCxnSpPr>
        <p:spPr>
          <a:xfrm rot="5400000" flipH="1" flipV="1">
            <a:off x="4972265" y="3944236"/>
            <a:ext cx="318091" cy="22000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cxnSpLocks/>
            <a:stCxn id="97" idx="0"/>
            <a:endCxn id="73" idx="1"/>
          </p:cNvCxnSpPr>
          <p:nvPr/>
        </p:nvCxnSpPr>
        <p:spPr>
          <a:xfrm rot="5400000" flipH="1" flipV="1">
            <a:off x="8841489" y="3467291"/>
            <a:ext cx="304492" cy="118749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6"/>
          <p:cNvCxnSpPr/>
          <p:nvPr/>
        </p:nvCxnSpPr>
        <p:spPr>
          <a:xfrm>
            <a:off x="1684470" y="1878200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641036" y="2074479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テキスト ボックス 7"/>
          <p:cNvSpPr txBox="1">
            <a:spLocks noChangeArrowheads="1"/>
          </p:cNvSpPr>
          <p:nvPr/>
        </p:nvSpPr>
        <p:spPr bwMode="auto">
          <a:xfrm>
            <a:off x="1064973" y="1806191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2019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729310" y="1806191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393606" y="1806191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2021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625854" y="1806191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2022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4286266" y="2074479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6285614" y="2634221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185</a:t>
            </a: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7293726" y="2634221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186</a:t>
            </a: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869468" y="2634221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187</a:t>
            </a: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696531" y="3426110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71</a:t>
            </a: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5184793" y="3153544"/>
            <a:ext cx="293344" cy="18030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꺾인 연결선 66"/>
          <p:cNvCxnSpPr>
            <a:cxnSpLocks/>
            <a:stCxn id="95" idx="0"/>
            <a:endCxn id="60" idx="1"/>
          </p:cNvCxnSpPr>
          <p:nvPr/>
        </p:nvCxnSpPr>
        <p:spPr>
          <a:xfrm rot="5400000" flipH="1" flipV="1">
            <a:off x="7442406" y="3689652"/>
            <a:ext cx="301767" cy="71131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044568" y="4673170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テキスト ボックス 7">
            <a:extLst>
              <a:ext uri="{FF2B5EF4-FFF2-40B4-BE49-F238E27FC236}">
                <a16:creationId xmlns:a16="http://schemas.microsoft.com/office/drawing/2014/main" id="{C391C9E1-690A-4BD8-8246-732B8F00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0" y="2082933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直線コネクタ 6">
            <a:extLst>
              <a:ext uri="{FF2B5EF4-FFF2-40B4-BE49-F238E27FC236}">
                <a16:creationId xmlns:a16="http://schemas.microsoft.com/office/drawing/2014/main" id="{DD54F2C3-EF4F-4F7E-8BFC-9238893B566F}"/>
              </a:ext>
            </a:extLst>
          </p:cNvPr>
          <p:cNvCxnSpPr/>
          <p:nvPr/>
        </p:nvCxnSpPr>
        <p:spPr>
          <a:xfrm>
            <a:off x="9774807" y="193606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40">
            <a:extLst>
              <a:ext uri="{FF2B5EF4-FFF2-40B4-BE49-F238E27FC236}">
                <a16:creationId xmlns:a16="http://schemas.microsoft.com/office/drawing/2014/main" id="{DF84B132-F994-4065-9C03-0B4F7AACC3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996183" y="264338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188</a:t>
            </a:r>
          </a:p>
        </p:txBody>
      </p:sp>
      <p:sp>
        <p:nvSpPr>
          <p:cNvPr id="72" name="テキスト ボックス 7">
            <a:extLst>
              <a:ext uri="{FF2B5EF4-FFF2-40B4-BE49-F238E27FC236}">
                <a16:creationId xmlns:a16="http://schemas.microsoft.com/office/drawing/2014/main" id="{0F3B6B6E-0506-4E53-B8EF-63F87B48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9094" y="2090177"/>
            <a:ext cx="12779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44">
            <a:extLst>
              <a:ext uri="{FF2B5EF4-FFF2-40B4-BE49-F238E27FC236}">
                <a16:creationId xmlns:a16="http://schemas.microsoft.com/office/drawing/2014/main" id="{B905F060-3C63-4CD1-ACD0-FF218ACE6DD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335070" y="344047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74" name="AutoShape 40">
            <a:extLst>
              <a:ext uri="{FF2B5EF4-FFF2-40B4-BE49-F238E27FC236}">
                <a16:creationId xmlns:a16="http://schemas.microsoft.com/office/drawing/2014/main" id="{D5F64B24-2DD0-415A-BAB8-9175A66439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057639" y="259318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sp>
        <p:nvSpPr>
          <p:cNvPr id="75" name="テキスト ボックス 7">
            <a:extLst>
              <a:ext uri="{FF2B5EF4-FFF2-40B4-BE49-F238E27FC236}">
                <a16:creationId xmlns:a16="http://schemas.microsoft.com/office/drawing/2014/main" id="{A0675573-320A-4C18-927C-7B1DCD2E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4576" y="182066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모서리가 둥근 직사각형 40">
            <a:extLst>
              <a:ext uri="{FF2B5EF4-FFF2-40B4-BE49-F238E27FC236}">
                <a16:creationId xmlns:a16="http://schemas.microsoft.com/office/drawing/2014/main" id="{3BDE6526-C630-4092-B88F-CC101DCEDE50}"/>
              </a:ext>
            </a:extLst>
          </p:cNvPr>
          <p:cNvSpPr/>
          <p:nvPr/>
        </p:nvSpPr>
        <p:spPr>
          <a:xfrm>
            <a:off x="4913307" y="421328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3" name="모서리가 둥근 직사각형 40">
            <a:extLst>
              <a:ext uri="{FF2B5EF4-FFF2-40B4-BE49-F238E27FC236}">
                <a16:creationId xmlns:a16="http://schemas.microsoft.com/office/drawing/2014/main" id="{B5EFD9B5-EB59-4837-B62D-B4202E54AA1C}"/>
              </a:ext>
            </a:extLst>
          </p:cNvPr>
          <p:cNvSpPr/>
          <p:nvPr/>
        </p:nvSpPr>
        <p:spPr>
          <a:xfrm>
            <a:off x="5924576" y="421328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7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4" name="모서리가 둥근 직사각형 40">
            <a:extLst>
              <a:ext uri="{FF2B5EF4-FFF2-40B4-BE49-F238E27FC236}">
                <a16:creationId xmlns:a16="http://schemas.microsoft.com/office/drawing/2014/main" id="{3E6025E8-7D1F-4928-8E77-A8137B5EAE5B}"/>
              </a:ext>
            </a:extLst>
          </p:cNvPr>
          <p:cNvSpPr/>
          <p:nvPr/>
        </p:nvSpPr>
        <p:spPr>
          <a:xfrm>
            <a:off x="6578275" y="4198486"/>
            <a:ext cx="232845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8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5" name="모서리가 둥근 직사각형 40">
            <a:extLst>
              <a:ext uri="{FF2B5EF4-FFF2-40B4-BE49-F238E27FC236}">
                <a16:creationId xmlns:a16="http://schemas.microsoft.com/office/drawing/2014/main" id="{7CED9A23-4E00-4C38-B3F8-975269DF4C5F}"/>
              </a:ext>
            </a:extLst>
          </p:cNvPr>
          <p:cNvSpPr/>
          <p:nvPr/>
        </p:nvSpPr>
        <p:spPr>
          <a:xfrm>
            <a:off x="7139103" y="4196190"/>
            <a:ext cx="197062" cy="37709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9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6" name="모서리가 둥근 직사각형 40">
            <a:extLst>
              <a:ext uri="{FF2B5EF4-FFF2-40B4-BE49-F238E27FC236}">
                <a16:creationId xmlns:a16="http://schemas.microsoft.com/office/drawing/2014/main" id="{4B8E3CF3-07EA-4CF8-97E4-3B104F5F0C31}"/>
              </a:ext>
            </a:extLst>
          </p:cNvPr>
          <p:cNvSpPr/>
          <p:nvPr/>
        </p:nvSpPr>
        <p:spPr>
          <a:xfrm>
            <a:off x="7697977" y="4213284"/>
            <a:ext cx="402123" cy="34520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10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7" name="모서리가 둥근 직사각형 40">
            <a:extLst>
              <a:ext uri="{FF2B5EF4-FFF2-40B4-BE49-F238E27FC236}">
                <a16:creationId xmlns:a16="http://schemas.microsoft.com/office/drawing/2014/main" id="{FCCD8669-DF2B-4EF3-AE09-65C2FFD60CF5}"/>
              </a:ext>
            </a:extLst>
          </p:cNvPr>
          <p:cNvSpPr/>
          <p:nvPr/>
        </p:nvSpPr>
        <p:spPr>
          <a:xfrm>
            <a:off x="8182830" y="4213284"/>
            <a:ext cx="434315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11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01" name="꺾인 연결선 55">
            <a:extLst>
              <a:ext uri="{FF2B5EF4-FFF2-40B4-BE49-F238E27FC236}">
                <a16:creationId xmlns:a16="http://schemas.microsoft.com/office/drawing/2014/main" id="{4B1351A9-8BB3-453E-B169-20009B8D7574}"/>
              </a:ext>
            </a:extLst>
          </p:cNvPr>
          <p:cNvCxnSpPr>
            <a:cxnSpLocks/>
            <a:stCxn id="93" idx="0"/>
            <a:endCxn id="12" idx="1"/>
          </p:cNvCxnSpPr>
          <p:nvPr/>
        </p:nvCxnSpPr>
        <p:spPr>
          <a:xfrm rot="5400000" flipH="1" flipV="1">
            <a:off x="6269603" y="3657397"/>
            <a:ext cx="318861" cy="79291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65">
            <a:extLst>
              <a:ext uri="{FF2B5EF4-FFF2-40B4-BE49-F238E27FC236}">
                <a16:creationId xmlns:a16="http://schemas.microsoft.com/office/drawing/2014/main" id="{A99D80B6-20A6-4D2E-B379-4A40E6299547}"/>
              </a:ext>
            </a:extLst>
          </p:cNvPr>
          <p:cNvCxnSpPr/>
          <p:nvPr/>
        </p:nvCxnSpPr>
        <p:spPr>
          <a:xfrm rot="5400000" flipH="1" flipV="1">
            <a:off x="7029414" y="2912326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40">
            <a:extLst>
              <a:ext uri="{FF2B5EF4-FFF2-40B4-BE49-F238E27FC236}">
                <a16:creationId xmlns:a16="http://schemas.microsoft.com/office/drawing/2014/main" id="{444C1F68-2491-46E4-9A55-0911CDE2286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613391" y="259318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cxnSp>
        <p:nvCxnSpPr>
          <p:cNvPr id="76" name="꺾인 연결선 55">
            <a:extLst>
              <a:ext uri="{FF2B5EF4-FFF2-40B4-BE49-F238E27FC236}">
                <a16:creationId xmlns:a16="http://schemas.microsoft.com/office/drawing/2014/main" id="{B7CACE5D-4A9C-4C8F-B69C-9E374CC4F553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1853576" y="3894423"/>
            <a:ext cx="723442" cy="326046"/>
          </a:xfrm>
          <a:prstGeom prst="bentConnector2">
            <a:avLst/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29">
            <a:extLst>
              <a:ext uri="{FF2B5EF4-FFF2-40B4-BE49-F238E27FC236}">
                <a16:creationId xmlns:a16="http://schemas.microsoft.com/office/drawing/2014/main" id="{0A5E2411-382B-49ED-AFAD-6E5E94EB46B9}"/>
              </a:ext>
            </a:extLst>
          </p:cNvPr>
          <p:cNvCxnSpPr>
            <a:cxnSpLocks/>
          </p:cNvCxnSpPr>
          <p:nvPr/>
        </p:nvCxnSpPr>
        <p:spPr>
          <a:xfrm>
            <a:off x="5213645" y="2319337"/>
            <a:ext cx="13128" cy="33357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Key</a:t>
            </a:r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elements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2A1EA260-7355-414C-86E2-482A4EA45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482637"/>
            <a:ext cx="10024589" cy="4694853"/>
          </a:xfrm>
        </p:spPr>
        <p:txBody>
          <a:bodyPr numCol="1" anchor="ctr">
            <a:noAutofit/>
          </a:bodyPr>
          <a:lstStyle/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 configurations: Frontal impact and rollover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Retention system: 2-point belt and 3-point belts</a:t>
            </a: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Consideration of the CRS (if needed): R-129 approved CRS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 method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Compatibility of R-16 fixtures</a:t>
            </a:r>
          </a:p>
          <a:p>
            <a:endParaRPr lang="fr-FR" sz="2400" dirty="0">
              <a:cs typeface="Calibri" panose="020F0502020204030204" pitchFamily="34" charset="0"/>
            </a:endParaRPr>
          </a:p>
        </p:txBody>
      </p:sp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A3D43025-C43A-43C5-998D-AAE517D08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92144" y="3774408"/>
            <a:ext cx="4680440" cy="254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On going tasks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106EB39-B338-4425-A0F3-70134B01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539" y="1793053"/>
            <a:ext cx="10960693" cy="3923935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Market overview of seat belt installation 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Market overview on children using Bus/Coach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Possibility to install CRS in the Bus/Coach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Analysis of the test pulse to be used for frontal impact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Testing</a:t>
            </a:r>
            <a:r>
              <a:rPr lang="fr-FR" sz="2400" dirty="0">
                <a:solidFill>
                  <a:srgbClr val="7B5C4E"/>
                </a:solidFill>
                <a:cs typeface="Calibri" panose="020F0502020204030204" pitchFamily="34" charset="0"/>
              </a:rPr>
              <a:t> phase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01CC17C7-2B4D-40B5-85B4-D1A2127DB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44272" y="1793053"/>
            <a:ext cx="326037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8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ISO Envelopes compatibility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49F3C79-A09C-4B73-9F1A-40E4764D1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540" y="1793053"/>
            <a:ext cx="9983944" cy="3923935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CAD study was performed by OICA using the UN R-16 envelopes</a:t>
            </a: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	</a:t>
            </a:r>
            <a:r>
              <a:rPr lang="en-GB" sz="2000" dirty="0">
                <a:solidFill>
                  <a:srgbClr val="7B5C4E"/>
                </a:solidFill>
                <a:cs typeface="Calibri" panose="020F0502020204030204" pitchFamily="34" charset="0"/>
              </a:rPr>
              <a:t>The study showed some incompatibilities which mean loosing 1 seat row 	when 1 	seat 	row is dedicated to install CRS. </a:t>
            </a: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Physical installation of different size of CRS to be 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	performed in a Bus/Coach to verify the 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	compatibility/incompatibility</a:t>
            </a: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GB" sz="10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pic>
        <p:nvPicPr>
          <p:cNvPr id="1026" name="Picture 2" descr="Untitled">
            <a:extLst>
              <a:ext uri="{FF2B5EF4-FFF2-40B4-BE49-F238E27FC236}">
                <a16:creationId xmlns:a16="http://schemas.microsoft.com/office/drawing/2014/main" id="{DC70DFC5-18F4-40EC-AE78-91D0BAFC8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3424804"/>
            <a:ext cx="32575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11CA38F-6EBA-4118-87CA-DB2ACD2D6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7359" y="4900715"/>
            <a:ext cx="2308171" cy="141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6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Test pulse 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49F3C79-A09C-4B73-9F1A-40E4764D1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540" y="1793053"/>
            <a:ext cx="9983944" cy="3923935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Technical study to review the appropriateness of crash pulses used in current EU legislation </a:t>
            </a:r>
          </a:p>
          <a:p>
            <a:pPr marL="358775" lvl="3" indent="-358775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GB" sz="2000" dirty="0">
                <a:solidFill>
                  <a:srgbClr val="7B5C4E"/>
                </a:solidFill>
                <a:cs typeface="Calibri" panose="020F0502020204030204" pitchFamily="34" charset="0"/>
              </a:rPr>
              <a:t>The group will review the test pulse proposed according to the European Commission study. </a:t>
            </a: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GB" sz="10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Tests and tests results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003CFA61-3C51-434D-A21F-B05036114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20237"/>
              </p:ext>
            </p:extLst>
          </p:nvPr>
        </p:nvGraphicFramePr>
        <p:xfrm>
          <a:off x="1271464" y="2067784"/>
          <a:ext cx="4896543" cy="337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647">
                  <a:extLst>
                    <a:ext uri="{9D8B030D-6E8A-4147-A177-3AD203B41FA5}">
                      <a16:colId xmlns:a16="http://schemas.microsoft.com/office/drawing/2014/main" val="438730168"/>
                    </a:ext>
                  </a:extLst>
                </a:gridCol>
                <a:gridCol w="2330936">
                  <a:extLst>
                    <a:ext uri="{9D8B030D-6E8A-4147-A177-3AD203B41FA5}">
                      <a16:colId xmlns:a16="http://schemas.microsoft.com/office/drawing/2014/main" val="3796996885"/>
                    </a:ext>
                  </a:extLst>
                </a:gridCol>
                <a:gridCol w="841320">
                  <a:extLst>
                    <a:ext uri="{9D8B030D-6E8A-4147-A177-3AD203B41FA5}">
                      <a16:colId xmlns:a16="http://schemas.microsoft.com/office/drawing/2014/main" val="3598197442"/>
                    </a:ext>
                  </a:extLst>
                </a:gridCol>
                <a:gridCol w="670640">
                  <a:extLst>
                    <a:ext uri="{9D8B030D-6E8A-4147-A177-3AD203B41FA5}">
                      <a16:colId xmlns:a16="http://schemas.microsoft.com/office/drawing/2014/main" val="1122791451"/>
                    </a:ext>
                  </a:extLst>
                </a:gridCol>
              </a:tblGrid>
              <a:tr h="793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Dummy</a:t>
                      </a:r>
                      <a:endParaRPr lang="es-ES" sz="1400" dirty="0"/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pts &amp; CRS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</a:t>
                      </a:r>
                      <a:r>
                        <a:rPr lang="en-US" sz="1400" dirty="0" err="1"/>
                        <a:t>pts</a:t>
                      </a:r>
                      <a:endParaRPr lang="en-US" sz="1400" dirty="0"/>
                    </a:p>
                    <a:p>
                      <a:pPr algn="ctr"/>
                      <a:endParaRPr lang="es-ES" sz="1400" dirty="0"/>
                    </a:p>
                  </a:txBody>
                  <a:tcPr marL="144377" marR="144377" marT="72188" marB="72188"/>
                </a:tc>
                <a:extLst>
                  <a:ext uri="{0D108BD9-81ED-4DB2-BD59-A6C34878D82A}">
                    <a16:rowId xmlns:a16="http://schemas.microsoft.com/office/drawing/2014/main" val="1643945466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Q1,5</a:t>
                      </a:r>
                    </a:p>
                    <a:p>
                      <a:pPr algn="ctr"/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Infant carrier 129 belted</a:t>
                      </a:r>
                      <a:endParaRPr lang="en-U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extLst>
                  <a:ext uri="{0D108BD9-81ED-4DB2-BD59-A6C34878D82A}">
                    <a16:rowId xmlns:a16="http://schemas.microsoft.com/office/drawing/2014/main" val="1642339706"/>
                  </a:ext>
                </a:extLst>
              </a:tr>
              <a:tr h="5723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Q3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Toddler R44</a:t>
                      </a:r>
                    </a:p>
                    <a:p>
                      <a:pPr algn="ctr"/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extLst>
                  <a:ext uri="{0D108BD9-81ED-4DB2-BD59-A6C34878D82A}">
                    <a16:rowId xmlns:a16="http://schemas.microsoft.com/office/drawing/2014/main" val="2487093844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Q6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Booster cushion R44</a:t>
                      </a:r>
                    </a:p>
                    <a:p>
                      <a:pPr algn="ctr"/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extLst>
                  <a:ext uri="{0D108BD9-81ED-4DB2-BD59-A6C34878D82A}">
                    <a16:rowId xmlns:a16="http://schemas.microsoft.com/office/drawing/2014/main" val="3048844483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Q10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Booster cushion R44</a:t>
                      </a:r>
                    </a:p>
                    <a:p>
                      <a:pPr algn="ctr"/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es-ES" sz="1400" dirty="0">
                        <a:solidFill>
                          <a:srgbClr val="7B5C47"/>
                        </a:solidFill>
                      </a:endParaRPr>
                    </a:p>
                  </a:txBody>
                  <a:tcPr marL="144377" marR="144377" marT="72188" marB="72188"/>
                </a:tc>
                <a:extLst>
                  <a:ext uri="{0D108BD9-81ED-4DB2-BD59-A6C34878D82A}">
                    <a16:rowId xmlns:a16="http://schemas.microsoft.com/office/drawing/2014/main" val="1624752461"/>
                  </a:ext>
                </a:extLst>
              </a:tr>
            </a:tbl>
          </a:graphicData>
        </a:graphic>
      </p:graphicFrame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7A17BD1-4800-4A4B-9294-C3CB3AD7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242" y="1921170"/>
            <a:ext cx="5159896" cy="3670180"/>
          </a:xfrm>
        </p:spPr>
        <p:txBody>
          <a:bodyPr vert="horz" lIns="0" tIns="45720" rIns="0" bIns="45720" numCol="1" rtlCol="0">
            <a:noAutofit/>
          </a:bodyPr>
          <a:lstStyle/>
          <a:p>
            <a:pPr marL="265113" lvl="3" indent="-265113" defTabSz="914400">
              <a:buClr>
                <a:schemeClr val="accent1"/>
              </a:buClr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CRSs: Infant carrier, toddler, booster cushion</a:t>
            </a:r>
          </a:p>
          <a:p>
            <a:pPr marL="265113" lvl="3" indent="-265113" defTabSz="914400">
              <a:buClr>
                <a:schemeClr val="accent1"/>
              </a:buClr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Dummies: Q1.5, Q3, Q6 and Q10</a:t>
            </a:r>
          </a:p>
          <a:p>
            <a:pPr marL="265113" lvl="3" indent="-265113" defTabSz="914400">
              <a:buClr>
                <a:schemeClr val="accent1"/>
              </a:buClr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Test configuration: </a:t>
            </a:r>
          </a:p>
          <a:p>
            <a:pPr marL="1519412" lvl="4" indent="-342900" defTabSz="914400">
              <a:buClr>
                <a:srgbClr val="FC6500"/>
              </a:buClr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2pts vs. 2pts + CRS, </a:t>
            </a:r>
          </a:p>
          <a:p>
            <a:pPr marL="1519412" lvl="4" indent="-342900" defTabSz="914400">
              <a:buClr>
                <a:srgbClr val="FC6500"/>
              </a:buClr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2 rows of seats</a:t>
            </a:r>
          </a:p>
          <a:p>
            <a:pPr marL="1519412" lvl="4" indent="-342900" defTabSz="914400">
              <a:buClr>
                <a:srgbClr val="FC6500"/>
              </a:buClr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Distance between seat  R80</a:t>
            </a:r>
          </a:p>
          <a:p>
            <a:pPr marL="265113" lvl="3" indent="-265113" defTabSz="914400">
              <a:buClr>
                <a:schemeClr val="accent1"/>
              </a:buClr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R80 test pulse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8A5F301-14D3-4B06-9F40-535C70F42C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24"/>
          <a:stretch/>
        </p:blipFill>
        <p:spPr bwMode="auto">
          <a:xfrm>
            <a:off x="7006242" y="4221088"/>
            <a:ext cx="5020628" cy="180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37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Discussion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BAE7882-F6BA-49C7-8707-28DE3455C1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8401781"/>
              </p:ext>
            </p:extLst>
          </p:nvPr>
        </p:nvGraphicFramePr>
        <p:xfrm>
          <a:off x="2032000" y="1916832"/>
          <a:ext cx="8128000" cy="4221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280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604</Words>
  <Application>Microsoft Office PowerPoint</Application>
  <PresentationFormat>Widescreen</PresentationFormat>
  <Paragraphs>176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맑은 고딕</vt:lpstr>
      <vt:lpstr>Arial</vt:lpstr>
      <vt:lpstr>Calibri</vt:lpstr>
      <vt:lpstr>Calibri Light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Key elements</vt:lpstr>
      <vt:lpstr>On going tasks</vt:lpstr>
      <vt:lpstr>ISO Envelopes compatibility</vt:lpstr>
      <vt:lpstr>Test pulse </vt:lpstr>
      <vt:lpstr>Tests and tests results</vt:lpstr>
      <vt:lpstr>Discussion</vt:lpstr>
      <vt:lpstr>Next IWG Meeting</vt:lpstr>
      <vt:lpstr>Next Steps</vt:lpstr>
      <vt:lpstr>Thank you for your attention!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E/ECE/324/Rev.1/Add.94/Rev.3</cp:lastModifiedBy>
  <cp:revision>1096</cp:revision>
  <dcterms:created xsi:type="dcterms:W3CDTF">2006-10-05T04:04:58Z</dcterms:created>
  <dcterms:modified xsi:type="dcterms:W3CDTF">2021-04-29T15:30:05Z</dcterms:modified>
</cp:coreProperties>
</file>