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0" r:id="rId3"/>
    <p:sldMasterId id="2147483672" r:id="rId4"/>
  </p:sldMasterIdLst>
  <p:notesMasterIdLst>
    <p:notesMasterId r:id="rId11"/>
  </p:notesMasterIdLst>
  <p:sldIdLst>
    <p:sldId id="2134803974" r:id="rId5"/>
    <p:sldId id="2134803975" r:id="rId6"/>
    <p:sldId id="2134803971" r:id="rId7"/>
    <p:sldId id="2134803978" r:id="rId8"/>
    <p:sldId id="2134803980" r:id="rId9"/>
    <p:sldId id="2134803972" r:id="rId10"/>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11F070-5D6B-46DF-8608-27A239DC2849}">
          <p14:sldIdLst>
            <p14:sldId id="2134803974"/>
            <p14:sldId id="2134803975"/>
            <p14:sldId id="2134803971"/>
            <p14:sldId id="2134803978"/>
            <p14:sldId id="2134803980"/>
            <p14:sldId id="21348039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767D"/>
    <a:srgbClr val="DBDBDB"/>
    <a:srgbClr val="C4C9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autoAdjust="0"/>
    <p:restoredTop sz="94660"/>
  </p:normalViewPr>
  <p:slideViewPr>
    <p:cSldViewPr snapToGrid="0">
      <p:cViewPr varScale="1">
        <p:scale>
          <a:sx n="99" d="100"/>
          <a:sy n="99" d="100"/>
        </p:scale>
        <p:origin x="17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C6B07AB7-0544-4602-9F1B-F8F5A59C72B4}" type="datetimeFigureOut">
              <a:rPr lang="en-GB" smtClean="0"/>
              <a:t>29/04/2021</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92A8D3CD-3C67-4BB6-826E-2EE61BECA1D8}" type="slidenum">
              <a:rPr lang="en-GB" smtClean="0"/>
              <a:t>‹#›</a:t>
            </a:fld>
            <a:endParaRPr lang="en-GB"/>
          </a:p>
        </p:txBody>
      </p:sp>
    </p:spTree>
    <p:extLst>
      <p:ext uri="{BB962C8B-B14F-4D97-AF65-F5344CB8AC3E}">
        <p14:creationId xmlns:p14="http://schemas.microsoft.com/office/powerpoint/2010/main" val="416284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CBB1-CDB5-40FF-A9DF-3BFD033E82ED}"/>
              </a:ext>
            </a:extLst>
          </p:cNvPr>
          <p:cNvSpPr>
            <a:spLocks noGrp="1"/>
          </p:cNvSpPr>
          <p:nvPr>
            <p:ph type="ctrTitle" hasCustomPrompt="1"/>
          </p:nvPr>
        </p:nvSpPr>
        <p:spPr>
          <a:xfrm>
            <a:off x="682168" y="3498744"/>
            <a:ext cx="10697031" cy="1417637"/>
          </a:xfrm>
          <a:prstGeom prst="rect">
            <a:avLst/>
          </a:prstGeom>
        </p:spPr>
        <p:txBody>
          <a:bodyPr anchor="ctr">
            <a:normAutofit/>
          </a:bodyPr>
          <a:lstStyle>
            <a:lvl1pPr algn="l">
              <a:lnSpc>
                <a:spcPts val="5200"/>
              </a:lnSpc>
              <a:defRPr sz="4800">
                <a:latin typeface="+mj-lt"/>
              </a:defRPr>
            </a:lvl1pPr>
          </a:lstStyle>
          <a:p>
            <a:r>
              <a:rPr lang="sl-SI"/>
              <a:t>Click to edit the title of the presentation</a:t>
            </a:r>
            <a:endParaRPr lang="x-none"/>
          </a:p>
        </p:txBody>
      </p:sp>
      <p:sp>
        <p:nvSpPr>
          <p:cNvPr id="3" name="Subtitle 2">
            <a:extLst>
              <a:ext uri="{FF2B5EF4-FFF2-40B4-BE49-F238E27FC236}">
                <a16:creationId xmlns:a16="http://schemas.microsoft.com/office/drawing/2014/main" id="{84FED768-FECF-403D-A61E-596817A225C0}"/>
              </a:ext>
            </a:extLst>
          </p:cNvPr>
          <p:cNvSpPr>
            <a:spLocks noGrp="1"/>
          </p:cNvSpPr>
          <p:nvPr>
            <p:ph type="subTitle" idx="1" hasCustomPrompt="1"/>
          </p:nvPr>
        </p:nvSpPr>
        <p:spPr>
          <a:xfrm>
            <a:off x="682169" y="5011242"/>
            <a:ext cx="10697029" cy="1173163"/>
          </a:xfrm>
          <a:prstGeom prst="rect">
            <a:avLst/>
          </a:prstGeom>
        </p:spPr>
        <p:txBody>
          <a:bodyPr/>
          <a:lstStyle>
            <a:lvl1pPr marL="0" indent="0" algn="l">
              <a:spcBef>
                <a:spcPts val="0"/>
              </a:spcBef>
              <a:buNone/>
              <a:defRPr sz="2400" b="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Click to edit the subtitle of the presentation</a:t>
            </a:r>
          </a:p>
          <a:p>
            <a:r>
              <a:rPr lang="sl-SI"/>
              <a:t>Brussels, 10.10.2019 </a:t>
            </a:r>
            <a:endParaRPr lang="x-none"/>
          </a:p>
        </p:txBody>
      </p:sp>
    </p:spTree>
    <p:extLst>
      <p:ext uri="{BB962C8B-B14F-4D97-AF65-F5344CB8AC3E}">
        <p14:creationId xmlns:p14="http://schemas.microsoft.com/office/powerpoint/2010/main" val="106538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24418" y="1196976"/>
            <a:ext cx="11040533" cy="4824413"/>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3" name="Title 2"/>
          <p:cNvSpPr>
            <a:spLocks noGrp="1"/>
          </p:cNvSpPr>
          <p:nvPr>
            <p:ph type="title"/>
          </p:nvPr>
        </p:nvSpPr>
        <p:spPr/>
        <p:txBody>
          <a:bodyPr vert="horz" wrap="none" lIns="91440" tIns="45720" rIns="91440" bIns="45720" rtlCol="0" anchor="ctr">
            <a:noAutofit/>
          </a:bodyPr>
          <a:lstStyle>
            <a:lvl1pPr>
              <a:defRPr lang="en-GB" sz="3400" b="1" cap="all" baseline="0">
                <a:gradFill>
                  <a:gsLst>
                    <a:gs pos="0">
                      <a:srgbClr val="011744"/>
                    </a:gs>
                    <a:gs pos="100000">
                      <a:srgbClr val="276F9E"/>
                    </a:gs>
                  </a:gsLst>
                  <a:lin ang="0" scaled="0"/>
                </a:gradFill>
              </a:defRPr>
            </a:lvl1pPr>
          </a:lstStyle>
          <a:p>
            <a:pPr marL="0" marR="0" lvl="0" indent="0" fontAlgn="auto">
              <a:lnSpc>
                <a:spcPct val="100000"/>
              </a:lnSpc>
              <a:spcBef>
                <a:spcPts val="0"/>
              </a:spcBef>
              <a:spcAft>
                <a:spcPts val="0"/>
              </a:spcAft>
              <a:buClrTx/>
              <a:buSzTx/>
              <a:buFontTx/>
              <a:tabLst/>
            </a:pPr>
            <a:r>
              <a:rPr lang="en-US"/>
              <a:t>Click to edit Master title style</a:t>
            </a:r>
            <a:endParaRPr lang="en-GB"/>
          </a:p>
        </p:txBody>
      </p:sp>
      <p:sp>
        <p:nvSpPr>
          <p:cNvPr id="4" name="Espace réservé de la date 3"/>
          <p:cNvSpPr>
            <a:spLocks noGrp="1"/>
          </p:cNvSpPr>
          <p:nvPr>
            <p:ph type="dt" sz="half" idx="14"/>
          </p:nvPr>
        </p:nvSpPr>
        <p:spPr>
          <a:xfrm>
            <a:off x="9410700" y="6477000"/>
            <a:ext cx="1714501" cy="365125"/>
          </a:xfrm>
          <a:prstGeom prst="rect">
            <a:avLst/>
          </a:prstGeom>
        </p:spPr>
        <p:txBody>
          <a:bodyPr/>
          <a:lstStyle>
            <a:lvl1pPr>
              <a:defRPr sz="1100">
                <a:solidFill>
                  <a:schemeClr val="bg1">
                    <a:alpha val="55000"/>
                  </a:schemeClr>
                </a:solidFill>
              </a:defRPr>
            </a:lvl1pPr>
          </a:lstStyle>
          <a:p>
            <a:pPr>
              <a:defRPr/>
            </a:pPr>
            <a:fld id="{96572C32-D564-4742-8BDE-4374C00E82FC}" type="datetime1">
              <a:rPr lang="en-GB" smtClean="0"/>
              <a:pPr>
                <a:defRPr/>
              </a:pPr>
              <a:t>29/04/2021</a:t>
            </a:fld>
            <a:endParaRPr lang="en-GB"/>
          </a:p>
        </p:txBody>
      </p:sp>
      <p:sp>
        <p:nvSpPr>
          <p:cNvPr id="5" name="Espace réservé du pied de page 4"/>
          <p:cNvSpPr>
            <a:spLocks noGrp="1"/>
          </p:cNvSpPr>
          <p:nvPr>
            <p:ph type="ftr" sz="quarter" idx="15"/>
          </p:nvPr>
        </p:nvSpPr>
        <p:spPr>
          <a:xfrm>
            <a:off x="4876800" y="6478588"/>
            <a:ext cx="4332816" cy="365125"/>
          </a:xfrm>
          <a:prstGeom prst="rect">
            <a:avLst/>
          </a:prstGeom>
        </p:spPr>
        <p:txBody>
          <a:bodyPr/>
          <a:lstStyle>
            <a:lvl1pPr>
              <a:defRPr sz="1100">
                <a:solidFill>
                  <a:schemeClr val="bg1">
                    <a:alpha val="55000"/>
                  </a:schemeClr>
                </a:solidFill>
              </a:defRPr>
            </a:lvl1pPr>
          </a:lstStyle>
          <a:p>
            <a:pPr>
              <a:defRPr/>
            </a:pPr>
            <a:endParaRPr lang="en-GB"/>
          </a:p>
        </p:txBody>
      </p:sp>
      <p:sp>
        <p:nvSpPr>
          <p:cNvPr id="6" name="Espace réservé du numéro de diapositive 5"/>
          <p:cNvSpPr>
            <a:spLocks noGrp="1"/>
          </p:cNvSpPr>
          <p:nvPr>
            <p:ph type="sldNum" sz="quarter" idx="16"/>
          </p:nvPr>
        </p:nvSpPr>
        <p:spPr>
          <a:xfrm>
            <a:off x="11326285" y="6477001"/>
            <a:ext cx="662516" cy="365125"/>
          </a:xfrm>
          <a:prstGeom prst="rect">
            <a:avLst/>
          </a:prstGeom>
        </p:spPr>
        <p:txBody>
          <a:bodyPr/>
          <a:lstStyle>
            <a:lvl1pPr algn="r">
              <a:defRPr>
                <a:solidFill>
                  <a:schemeClr val="bg1"/>
                </a:solidFill>
              </a:defRPr>
            </a:lvl1pPr>
          </a:lstStyle>
          <a:p>
            <a:pPr>
              <a:defRPr/>
            </a:pPr>
            <a:fld id="{43D8B839-6290-49FC-AD74-F2CFABDC98A0}" type="slidenum">
              <a:rPr lang="en-GB" smtClean="0"/>
              <a:pPr>
                <a:defRPr/>
              </a:pPr>
              <a:t>‹#›</a:t>
            </a:fld>
            <a:endParaRPr lang="en-GB"/>
          </a:p>
        </p:txBody>
      </p:sp>
    </p:spTree>
    <p:extLst>
      <p:ext uri="{BB962C8B-B14F-4D97-AF65-F5344CB8AC3E}">
        <p14:creationId xmlns:p14="http://schemas.microsoft.com/office/powerpoint/2010/main" val="71972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Layout: Subtitle">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09600" y="1423358"/>
            <a:ext cx="11040533" cy="4761782"/>
          </a:xfrm>
          <a:prstGeom prst="rect">
            <a:avLst/>
          </a:prstGeom>
        </p:spPr>
        <p:txBody>
          <a:bodyPr/>
          <a:lstStyle>
            <a:lvl1pPr>
              <a:defRPr sz="2400">
                <a:solidFill>
                  <a:schemeClr val="tx1">
                    <a:lumMod val="75000"/>
                  </a:schemeClr>
                </a:solidFill>
                <a:latin typeface="+mn-lt"/>
              </a:defRPr>
            </a:lvl1pPr>
            <a:lvl2pPr>
              <a:defRPr sz="2000">
                <a:solidFill>
                  <a:schemeClr val="tx1">
                    <a:lumMod val="75000"/>
                  </a:schemeClr>
                </a:solidFill>
                <a:latin typeface="+mn-lt"/>
              </a:defRPr>
            </a:lvl2pPr>
            <a:lvl3pPr>
              <a:defRPr sz="1800">
                <a:solidFill>
                  <a:schemeClr val="tx1">
                    <a:lumMod val="75000"/>
                  </a:schemeClr>
                </a:solidFill>
                <a:latin typeface="+mn-lt"/>
              </a:defRPr>
            </a:lvl3pPr>
            <a:lvl4pPr>
              <a:defRPr sz="1600">
                <a:solidFill>
                  <a:schemeClr val="tx1">
                    <a:lumMod val="75000"/>
                  </a:schemeClr>
                </a:solidFill>
                <a:latin typeface="+mn-lt"/>
              </a:defRPr>
            </a:lvl4pPr>
            <a:lvl5pPr>
              <a:defRPr sz="16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itle Placeholder 2"/>
          <p:cNvSpPr>
            <a:spLocks noGrp="1"/>
          </p:cNvSpPr>
          <p:nvPr>
            <p:ph type="title" hasCustomPrompt="1"/>
          </p:nvPr>
        </p:nvSpPr>
        <p:spPr>
          <a:xfrm>
            <a:off x="609600" y="229461"/>
            <a:ext cx="9590856" cy="555541"/>
          </a:xfrm>
          <a:prstGeom prst="rect">
            <a:avLst/>
          </a:prstGeom>
        </p:spPr>
        <p:txBody>
          <a:bodyPr vert="horz" wrap="none" lIns="91440" tIns="45720" rIns="91440" bIns="45720" rtlCol="0" anchor="ctr">
            <a:noAutofit/>
          </a:bodyPr>
          <a:lstStyle>
            <a:lvl1pPr>
              <a:defRPr sz="3400" b="1" cap="all" baseline="0">
                <a:gradFill>
                  <a:gsLst>
                    <a:gs pos="0">
                      <a:srgbClr val="011744"/>
                    </a:gs>
                    <a:gs pos="100000">
                      <a:srgbClr val="276F9E"/>
                    </a:gs>
                  </a:gsLst>
                  <a:lin ang="0" scaled="0"/>
                </a:gra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HERE TO EDIT TITLE</a:t>
            </a:r>
            <a:endParaRPr lang="en-GB"/>
          </a:p>
        </p:txBody>
      </p:sp>
      <p:sp>
        <p:nvSpPr>
          <p:cNvPr id="17" name="Content Placeholder 16"/>
          <p:cNvSpPr>
            <a:spLocks noGrp="1"/>
          </p:cNvSpPr>
          <p:nvPr>
            <p:ph sz="quarter" idx="12" hasCustomPrompt="1"/>
          </p:nvPr>
        </p:nvSpPr>
        <p:spPr>
          <a:xfrm>
            <a:off x="609600" y="753856"/>
            <a:ext cx="9590088" cy="416790"/>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b="0">
                <a:solidFill>
                  <a:schemeClr val="accent4"/>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t>Click to edit Subtitle</a:t>
            </a:r>
            <a:endParaRPr lang="en-GB">
              <a:solidFill>
                <a:schemeClr val="accent3"/>
              </a:solidFill>
            </a:endParaRPr>
          </a:p>
        </p:txBody>
      </p:sp>
      <p:sp>
        <p:nvSpPr>
          <p:cNvPr id="7" name="Espace réservé du numéro de diapositive 5"/>
          <p:cNvSpPr>
            <a:spLocks noGrp="1"/>
          </p:cNvSpPr>
          <p:nvPr>
            <p:ph type="sldNum" sz="quarter" idx="16"/>
          </p:nvPr>
        </p:nvSpPr>
        <p:spPr>
          <a:xfrm>
            <a:off x="11326285" y="6477001"/>
            <a:ext cx="662516" cy="365125"/>
          </a:xfrm>
          <a:prstGeom prst="rect">
            <a:avLst/>
          </a:prstGeom>
        </p:spPr>
        <p:txBody>
          <a:bodyPr/>
          <a:lstStyle>
            <a:lvl1pPr algn="r">
              <a:defRPr>
                <a:solidFill>
                  <a:schemeClr val="bg1"/>
                </a:solidFill>
              </a:defRPr>
            </a:lvl1pPr>
          </a:lstStyle>
          <a:p>
            <a:pPr>
              <a:defRPr/>
            </a:pPr>
            <a:fld id="{43D8B839-6290-49FC-AD74-F2CFABDC98A0}" type="slidenum">
              <a:rPr lang="en-GB" smtClean="0"/>
              <a:pPr>
                <a:defRPr/>
              </a:pPr>
              <a:t>‹#›</a:t>
            </a:fld>
            <a:endParaRPr lang="en-GB"/>
          </a:p>
        </p:txBody>
      </p:sp>
    </p:spTree>
    <p:extLst>
      <p:ext uri="{BB962C8B-B14F-4D97-AF65-F5344CB8AC3E}">
        <p14:creationId xmlns:p14="http://schemas.microsoft.com/office/powerpoint/2010/main" val="394009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tabl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39630"/>
            <a:ext cx="5159129" cy="4630808"/>
          </a:xfrm>
          <a:prstGeom prst="rect">
            <a:avLst/>
          </a:prstGeom>
        </p:spPr>
        <p:txBody>
          <a:bodyPr/>
          <a:lstStyle>
            <a:lvl1pPr>
              <a:defRPr sz="1799">
                <a:latin typeface="+mj-lt"/>
              </a:defRPr>
            </a:lvl1pPr>
            <a:lvl2pPr>
              <a:defRPr sz="1599">
                <a:latin typeface="+mj-lt"/>
              </a:defRPr>
            </a:lvl2pPr>
            <a:lvl3pPr>
              <a:defRPr sz="1399">
                <a:latin typeface="+mj-lt"/>
              </a:defRPr>
            </a:lvl3pPr>
            <a:lvl4pPr>
              <a:defRPr sz="1299">
                <a:latin typeface="+mj-lt"/>
              </a:defRPr>
            </a:lvl4pPr>
            <a:lvl5pPr>
              <a:defRPr sz="1299">
                <a:latin typeface="+mj-lt"/>
              </a:defRPr>
            </a:lvl5pPr>
            <a:lvl6pPr>
              <a:defRPr sz="1299"/>
            </a:lvl6pPr>
            <a:lvl7pPr>
              <a:defRPr sz="1299"/>
            </a:lvl7pPr>
            <a:lvl8pPr>
              <a:defRPr sz="1299" baseline="0"/>
            </a:lvl8pPr>
            <a:lvl9pPr>
              <a:defRPr sz="1299" baseline="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388104" y="1439630"/>
            <a:ext cx="5384799" cy="4630808"/>
          </a:xfrm>
          <a:prstGeom prst="rect">
            <a:avLst/>
          </a:prstGeom>
        </p:spPr>
        <p:txBody>
          <a:bodyPr/>
          <a:lstStyle>
            <a:lvl1pPr>
              <a:defRPr sz="1799">
                <a:latin typeface="+mn-lt"/>
              </a:defRPr>
            </a:lvl1pPr>
            <a:lvl2pPr>
              <a:defRPr sz="1599">
                <a:latin typeface="+mn-lt"/>
              </a:defRPr>
            </a:lvl2pPr>
            <a:lvl3pPr>
              <a:defRPr sz="1399">
                <a:latin typeface="+mn-lt"/>
              </a:defRPr>
            </a:lvl3pPr>
            <a:lvl4pPr>
              <a:defRPr sz="1299">
                <a:latin typeface="+mn-lt"/>
              </a:defRPr>
            </a:lvl4pPr>
            <a:lvl5pPr>
              <a:defRPr sz="1299">
                <a:latin typeface="+mn-lt"/>
              </a:defRPr>
            </a:lvl5pPr>
            <a:lvl6pPr>
              <a:defRPr sz="1299" baseline="0"/>
            </a:lvl6pPr>
            <a:lvl7pPr>
              <a:defRPr sz="1299" baseline="0"/>
            </a:lvl7pPr>
            <a:lvl8pPr>
              <a:defRPr sz="1299" baseline="0"/>
            </a:lvl8pPr>
            <a:lvl9pPr>
              <a:defRPr sz="1299"/>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itle Placeholder 2"/>
          <p:cNvSpPr>
            <a:spLocks noGrp="1"/>
          </p:cNvSpPr>
          <p:nvPr>
            <p:ph type="title" hasCustomPrompt="1"/>
          </p:nvPr>
        </p:nvSpPr>
        <p:spPr>
          <a:xfrm>
            <a:off x="609600" y="194957"/>
            <a:ext cx="9590856" cy="679665"/>
          </a:xfrm>
          <a:prstGeom prst="rect">
            <a:avLst/>
          </a:prstGeom>
        </p:spPr>
        <p:txBody>
          <a:bodyPr vert="horz" wrap="none" lIns="91440" tIns="45720" rIns="91440" bIns="45720" rtlCol="0" anchor="ctr">
            <a:noAutofit/>
          </a:bodyPr>
          <a:lstStyle>
            <a:lvl1pPr>
              <a:defRPr lang="en-GB" sz="3400" b="1" cap="all" baseline="0">
                <a:gradFill>
                  <a:gsLst>
                    <a:gs pos="0">
                      <a:srgbClr val="011744"/>
                    </a:gs>
                    <a:gs pos="100000">
                      <a:srgbClr val="276F9E"/>
                    </a:gs>
                  </a:gsLst>
                  <a:lin ang="0" scaled="0"/>
                </a:gradFill>
              </a:defRPr>
            </a:lvl1pPr>
          </a:lstStyle>
          <a:p>
            <a:pPr marL="0" marR="0" lvl="0" indent="0" fontAlgn="auto">
              <a:lnSpc>
                <a:spcPct val="100000"/>
              </a:lnSpc>
              <a:spcBef>
                <a:spcPts val="0"/>
              </a:spcBef>
              <a:spcAft>
                <a:spcPts val="0"/>
              </a:spcAft>
              <a:buClrTx/>
              <a:buSzTx/>
              <a:buFontTx/>
              <a:tabLst/>
            </a:pPr>
            <a:r>
              <a:rPr lang="en-US"/>
              <a:t>Click to edit Title</a:t>
            </a:r>
            <a:endParaRPr lang="en-GB"/>
          </a:p>
        </p:txBody>
      </p:sp>
      <p:sp>
        <p:nvSpPr>
          <p:cNvPr id="6" name="Content Placeholder 16"/>
          <p:cNvSpPr>
            <a:spLocks noGrp="1"/>
          </p:cNvSpPr>
          <p:nvPr>
            <p:ph sz="quarter" idx="12" hasCustomPrompt="1"/>
          </p:nvPr>
        </p:nvSpPr>
        <p:spPr>
          <a:xfrm>
            <a:off x="634444" y="874622"/>
            <a:ext cx="9590088" cy="415712"/>
          </a:xfrm>
          <a:prstGeom prst="rect">
            <a:avLst/>
          </a:prstGeom>
          <a:solidFill>
            <a:schemeClr val="bg1"/>
          </a:solidFill>
        </p:spPr>
        <p:txBody>
          <a:bodyPr/>
          <a:lstStyle>
            <a:lvl1pPr>
              <a:defRPr lang="en-GB" sz="2400" b="0">
                <a:solidFill>
                  <a:schemeClr val="accent4"/>
                </a:solidFill>
                <a:latin typeface="+mj-lt"/>
              </a:defRPr>
            </a:lvl1pPr>
          </a:lstStyle>
          <a:p>
            <a:pPr marL="0" marR="0" lvl="0" indent="0" fontAlgn="auto">
              <a:lnSpc>
                <a:spcPct val="100000"/>
              </a:lnSpc>
              <a:spcAft>
                <a:spcPts val="0"/>
              </a:spcAft>
              <a:buClrTx/>
              <a:buSzTx/>
              <a:buNone/>
              <a:tabLst/>
            </a:pPr>
            <a:r>
              <a:rPr lang="en-GB">
                <a:solidFill>
                  <a:schemeClr val="accent3"/>
                </a:solidFill>
              </a:rPr>
              <a:t>Click to edit Subtitle</a:t>
            </a:r>
          </a:p>
        </p:txBody>
      </p:sp>
      <p:sp>
        <p:nvSpPr>
          <p:cNvPr id="7" name="Espace réservé de la date 3"/>
          <p:cNvSpPr>
            <a:spLocks noGrp="1"/>
          </p:cNvSpPr>
          <p:nvPr>
            <p:ph type="dt" sz="half" idx="14"/>
          </p:nvPr>
        </p:nvSpPr>
        <p:spPr>
          <a:xfrm>
            <a:off x="9410700" y="6477000"/>
            <a:ext cx="1714501" cy="365125"/>
          </a:xfrm>
          <a:prstGeom prst="rect">
            <a:avLst/>
          </a:prstGeom>
        </p:spPr>
        <p:txBody>
          <a:bodyPr/>
          <a:lstStyle>
            <a:lvl1pPr>
              <a:defRPr sz="1100">
                <a:solidFill>
                  <a:schemeClr val="bg1">
                    <a:alpha val="55000"/>
                  </a:schemeClr>
                </a:solidFill>
              </a:defRPr>
            </a:lvl1pPr>
          </a:lstStyle>
          <a:p>
            <a:pPr>
              <a:defRPr/>
            </a:pPr>
            <a:fld id="{184A3C1B-39CB-4A40-B13A-458C07FEE233}" type="datetime1">
              <a:rPr lang="en-GB" smtClean="0"/>
              <a:pPr>
                <a:defRPr/>
              </a:pPr>
              <a:t>29/04/2021</a:t>
            </a:fld>
            <a:endParaRPr lang="en-GB"/>
          </a:p>
        </p:txBody>
      </p:sp>
      <p:sp>
        <p:nvSpPr>
          <p:cNvPr id="8" name="Espace réservé du pied de page 4"/>
          <p:cNvSpPr>
            <a:spLocks noGrp="1"/>
          </p:cNvSpPr>
          <p:nvPr>
            <p:ph type="ftr" sz="quarter" idx="15"/>
          </p:nvPr>
        </p:nvSpPr>
        <p:spPr>
          <a:xfrm>
            <a:off x="4876800" y="6478588"/>
            <a:ext cx="4332816" cy="365125"/>
          </a:xfrm>
          <a:prstGeom prst="rect">
            <a:avLst/>
          </a:prstGeom>
        </p:spPr>
        <p:txBody>
          <a:bodyPr/>
          <a:lstStyle>
            <a:lvl1pPr>
              <a:defRPr sz="1100">
                <a:solidFill>
                  <a:schemeClr val="bg1">
                    <a:alpha val="55000"/>
                  </a:schemeClr>
                </a:solidFill>
              </a:defRPr>
            </a:lvl1pPr>
          </a:lstStyle>
          <a:p>
            <a:pPr>
              <a:defRPr/>
            </a:pPr>
            <a:endParaRPr lang="en-GB"/>
          </a:p>
        </p:txBody>
      </p:sp>
      <p:sp>
        <p:nvSpPr>
          <p:cNvPr id="9" name="Espace réservé du numéro de diapositive 5"/>
          <p:cNvSpPr>
            <a:spLocks noGrp="1"/>
          </p:cNvSpPr>
          <p:nvPr>
            <p:ph type="sldNum" sz="quarter" idx="16"/>
          </p:nvPr>
        </p:nvSpPr>
        <p:spPr>
          <a:xfrm>
            <a:off x="11326285" y="6477001"/>
            <a:ext cx="662516" cy="365125"/>
          </a:xfrm>
          <a:prstGeom prst="rect">
            <a:avLst/>
          </a:prstGeom>
        </p:spPr>
        <p:txBody>
          <a:bodyPr/>
          <a:lstStyle>
            <a:lvl1pPr algn="r">
              <a:defRPr>
                <a:solidFill>
                  <a:schemeClr val="bg1"/>
                </a:solidFill>
              </a:defRPr>
            </a:lvl1pPr>
          </a:lstStyle>
          <a:p>
            <a:pPr>
              <a:defRPr/>
            </a:pPr>
            <a:fld id="{43D8B839-6290-49FC-AD74-F2CFABDC98A0}" type="slidenum">
              <a:rPr lang="en-GB" smtClean="0"/>
              <a:pPr>
                <a:defRPr/>
              </a:pPr>
              <a:t>‹#›</a:t>
            </a:fld>
            <a:endParaRPr lang="en-GB"/>
          </a:p>
        </p:txBody>
      </p:sp>
    </p:spTree>
    <p:extLst>
      <p:ext uri="{BB962C8B-B14F-4D97-AF65-F5344CB8AC3E}">
        <p14:creationId xmlns:p14="http://schemas.microsoft.com/office/powerpoint/2010/main" val="2045786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ter Slide - Title ">
    <p:spTree>
      <p:nvGrpSpPr>
        <p:cNvPr id="1" name=""/>
        <p:cNvGrpSpPr/>
        <p:nvPr/>
      </p:nvGrpSpPr>
      <p:grpSpPr>
        <a:xfrm>
          <a:off x="0" y="0"/>
          <a:ext cx="0" cy="0"/>
          <a:chOff x="0" y="0"/>
          <a:chExt cx="0" cy="0"/>
        </a:xfrm>
      </p:grpSpPr>
      <p:sp>
        <p:nvSpPr>
          <p:cNvPr id="3" name="Title Placeholder 8"/>
          <p:cNvSpPr>
            <a:spLocks noGrp="1"/>
          </p:cNvSpPr>
          <p:nvPr>
            <p:ph type="title" hasCustomPrompt="1"/>
          </p:nvPr>
        </p:nvSpPr>
        <p:spPr>
          <a:xfrm>
            <a:off x="376382" y="2641022"/>
            <a:ext cx="9405793" cy="1359478"/>
          </a:xfrm>
          <a:prstGeom prst="rect">
            <a:avLst/>
          </a:prstGeom>
        </p:spPr>
        <p:txBody>
          <a:bodyPr vert="horz" lIns="360000" tIns="45720" rIns="360000" bIns="45720" rtlCol="0" anchor="b">
            <a:normAutofit/>
          </a:bodyPr>
          <a:lstStyle>
            <a:lvl1pPr algn="l">
              <a:defRPr sz="4000">
                <a:solidFill>
                  <a:schemeClr val="tx2">
                    <a:lumMod val="75000"/>
                  </a:schemeClr>
                </a:solidFill>
                <a:latin typeface="+mj-lt"/>
                <a:cs typeface="Arial" panose="020B0604020202020204" pitchFamily="34" charset="0"/>
              </a:defRPr>
            </a:lvl1pPr>
          </a:lstStyle>
          <a:p>
            <a:r>
              <a:rPr lang="sl-SI"/>
              <a:t>Click here to edit the section title</a:t>
            </a:r>
            <a:r>
              <a:rPr lang="en-US"/>
              <a:t> longer title </a:t>
            </a:r>
            <a:endParaRPr lang="nl-BE"/>
          </a:p>
        </p:txBody>
      </p:sp>
      <p:sp>
        <p:nvSpPr>
          <p:cNvPr id="6" name="Text Placeholder 5">
            <a:extLst>
              <a:ext uri="{FF2B5EF4-FFF2-40B4-BE49-F238E27FC236}">
                <a16:creationId xmlns:a16="http://schemas.microsoft.com/office/drawing/2014/main" id="{BED2CF94-D8D5-45C0-99FF-BD2DAF382670}"/>
              </a:ext>
            </a:extLst>
          </p:cNvPr>
          <p:cNvSpPr>
            <a:spLocks noGrp="1"/>
          </p:cNvSpPr>
          <p:nvPr>
            <p:ph type="body" sz="quarter" idx="10" hasCustomPrompt="1"/>
          </p:nvPr>
        </p:nvSpPr>
        <p:spPr>
          <a:xfrm>
            <a:off x="9127346" y="5080809"/>
            <a:ext cx="2449513" cy="647700"/>
          </a:xfrm>
          <a:prstGeom prst="rect">
            <a:avLst/>
          </a:prstGeom>
          <a:noFill/>
        </p:spPr>
        <p:txBody>
          <a:bodyPr/>
          <a:lstStyle>
            <a:lvl1pPr marL="0" indent="0">
              <a:buNone/>
              <a:defRPr sz="2100" b="1" i="1">
                <a:solidFill>
                  <a:schemeClr val="bg1">
                    <a:lumMod val="50000"/>
                  </a:schemeClr>
                </a:solidFill>
              </a:defRPr>
            </a:lvl1pPr>
          </a:lstStyle>
          <a:p>
            <a:pPr lvl="0"/>
            <a:r>
              <a:rPr lang="en-US"/>
              <a:t>For Information</a:t>
            </a:r>
            <a:endParaRPr lang="x-none"/>
          </a:p>
        </p:txBody>
      </p:sp>
    </p:spTree>
    <p:extLst>
      <p:ext uri="{BB962C8B-B14F-4D97-AF65-F5344CB8AC3E}">
        <p14:creationId xmlns:p14="http://schemas.microsoft.com/office/powerpoint/2010/main" val="236980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hapter slide">
    <p:bg>
      <p:bgPr>
        <a:solidFill>
          <a:schemeClr val="bg1"/>
        </a:solidFill>
        <a:effectLst/>
      </p:bgPr>
    </p:bg>
    <p:spTree>
      <p:nvGrpSpPr>
        <p:cNvPr id="1" name=""/>
        <p:cNvGrpSpPr/>
        <p:nvPr/>
      </p:nvGrpSpPr>
      <p:grpSpPr>
        <a:xfrm>
          <a:off x="0" y="0"/>
          <a:ext cx="0" cy="0"/>
          <a:chOff x="0" y="0"/>
          <a:chExt cx="0" cy="0"/>
        </a:xfrm>
      </p:grpSpPr>
      <p:sp>
        <p:nvSpPr>
          <p:cNvPr id="16" name="Rechteck 15"/>
          <p:cNvSpPr/>
          <p:nvPr userDrawn="1"/>
        </p:nvSpPr>
        <p:spPr>
          <a:xfrm>
            <a:off x="0" y="0"/>
            <a:ext cx="12192000" cy="6859200"/>
          </a:xfrm>
          <a:prstGeom prst="rect">
            <a:avLst/>
          </a:prstGeom>
          <a:gradFill>
            <a:gsLst>
              <a:gs pos="0">
                <a:srgbClr val="1179BF"/>
              </a:gs>
              <a:gs pos="50000">
                <a:srgbClr val="004D7A"/>
              </a:gs>
              <a:gs pos="100000">
                <a:srgbClr val="001024"/>
              </a:gs>
            </a:gsLst>
            <a:lin ang="5400000" scaled="0"/>
          </a:gra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9963" tIns="119963" rIns="119963" bIns="119963" numCol="1" spcCol="0" rtlCol="0" fromWordArt="0" anchor="ctr" anchorCtr="0" forceAA="0" compatLnSpc="1">
            <a:prstTxWarp prst="textNoShape">
              <a:avLst/>
            </a:prstTxWarp>
            <a:noAutofit/>
          </a:bodyPr>
          <a:lstStyle/>
          <a:p>
            <a:pPr algn="ctr" fontAlgn="base">
              <a:spcAft>
                <a:spcPct val="0"/>
              </a:spcAft>
            </a:pPr>
            <a:endParaRPr lang="de-DE" sz="1599" dirty="0" err="1">
              <a:solidFill>
                <a:srgbClr val="000000"/>
              </a:solidFill>
              <a:cs typeface="Tahoma" pitchFamily="34" charset="0"/>
            </a:endParaRPr>
          </a:p>
        </p:txBody>
      </p:sp>
      <p:grpSp>
        <p:nvGrpSpPr>
          <p:cNvPr id="2" name="Gruppieren 1"/>
          <p:cNvGrpSpPr/>
          <p:nvPr/>
        </p:nvGrpSpPr>
        <p:grpSpPr>
          <a:xfrm>
            <a:off x="480003" y="6296401"/>
            <a:ext cx="11232000" cy="488471"/>
            <a:chOff x="360001" y="4722299"/>
            <a:chExt cx="8424000" cy="366353"/>
          </a:xfrm>
        </p:grpSpPr>
        <p:sp>
          <p:nvSpPr>
            <p:cNvPr id="14" name="Text Box 10"/>
            <p:cNvSpPr txBox="1">
              <a:spLocks noChangeArrowheads="1"/>
            </p:cNvSpPr>
            <p:nvPr userDrawn="1"/>
          </p:nvSpPr>
          <p:spPr bwMode="black">
            <a:xfrm>
              <a:off x="7607032" y="4894807"/>
              <a:ext cx="900000" cy="9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fontAlgn="base">
                <a:lnSpc>
                  <a:spcPts val="1066"/>
                </a:lnSpc>
                <a:spcBef>
                  <a:spcPct val="0"/>
                </a:spcBef>
                <a:spcAft>
                  <a:spcPct val="0"/>
                </a:spcAft>
              </a:pPr>
              <a:r>
                <a:rPr lang="de-DE" sz="800" dirty="0">
                  <a:solidFill>
                    <a:srgbClr val="FFFFFF"/>
                  </a:solidFill>
                </a:rPr>
                <a:t>© ZF Friedrichshafen AG</a:t>
              </a:r>
            </a:p>
          </p:txBody>
        </p:sp>
        <p:cxnSp>
          <p:nvCxnSpPr>
            <p:cNvPr id="15" name="Gerade Verbindung 14"/>
            <p:cNvCxnSpPr/>
            <p:nvPr userDrawn="1"/>
          </p:nvCxnSpPr>
          <p:spPr>
            <a:xfrm>
              <a:off x="360001" y="4722299"/>
              <a:ext cx="8424000" cy="53"/>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1" y="4800652"/>
              <a:ext cx="288000" cy="288000"/>
            </a:xfrm>
            <a:prstGeom prst="rect">
              <a:avLst/>
            </a:prstGeom>
          </p:spPr>
        </p:pic>
      </p:grpSp>
      <p:sp>
        <p:nvSpPr>
          <p:cNvPr id="22" name="Fußzeilenplatzhalter 2"/>
          <p:cNvSpPr>
            <a:spLocks noGrp="1"/>
          </p:cNvSpPr>
          <p:nvPr>
            <p:ph type="ftr" sz="quarter" idx="10"/>
          </p:nvPr>
        </p:nvSpPr>
        <p:spPr>
          <a:xfrm>
            <a:off x="1239188" y="6520870"/>
            <a:ext cx="6960000" cy="144000"/>
          </a:xfrm>
        </p:spPr>
        <p:txBody>
          <a:bodyPr/>
          <a:lstStyle>
            <a:lvl1pPr>
              <a:defRPr>
                <a:solidFill>
                  <a:schemeClr val="bg1"/>
                </a:solidFill>
              </a:defRPr>
            </a:lvl1pPr>
          </a:lstStyle>
          <a:p>
            <a:pPr>
              <a:lnSpc>
                <a:spcPts val="1066"/>
              </a:lnSpc>
            </a:pPr>
            <a:endParaRPr lang="en-GB" dirty="0">
              <a:solidFill>
                <a:srgbClr val="FFFFFF"/>
              </a:solidFill>
            </a:endParaRPr>
          </a:p>
        </p:txBody>
      </p:sp>
      <p:sp>
        <p:nvSpPr>
          <p:cNvPr id="23" name="Foliennummernplatzhalter 3"/>
          <p:cNvSpPr>
            <a:spLocks noGrp="1"/>
          </p:cNvSpPr>
          <p:nvPr>
            <p:ph type="sldNum" sz="quarter" idx="11"/>
          </p:nvPr>
        </p:nvSpPr>
        <p:spPr>
          <a:xfrm>
            <a:off x="11472001" y="6520870"/>
            <a:ext cx="240000" cy="144000"/>
          </a:xfrm>
        </p:spPr>
        <p:txBody>
          <a:bodyPr/>
          <a:lstStyle>
            <a:lvl1pPr>
              <a:defRPr>
                <a:solidFill>
                  <a:schemeClr val="bg1"/>
                </a:solidFill>
              </a:defRPr>
            </a:lvl1pPr>
          </a:lstStyle>
          <a:p>
            <a:pPr>
              <a:lnSpc>
                <a:spcPts val="1066"/>
              </a:lnSpc>
            </a:pPr>
            <a:fld id="{D985BC7C-F6A2-4FED-9217-735A5E10A319}" type="slidenum">
              <a:rPr lang="en-GB" smtClean="0">
                <a:solidFill>
                  <a:srgbClr val="FFFFFF"/>
                </a:solidFill>
              </a:rPr>
              <a:pPr>
                <a:lnSpc>
                  <a:spcPts val="1066"/>
                </a:lnSpc>
              </a:pPr>
              <a:t>‹#›</a:t>
            </a:fld>
            <a:endParaRPr lang="en-GB" dirty="0">
              <a:solidFill>
                <a:srgbClr val="FFFFFF"/>
              </a:solidFill>
            </a:endParaRPr>
          </a:p>
        </p:txBody>
      </p:sp>
      <p:sp>
        <p:nvSpPr>
          <p:cNvPr id="24" name="Textplatzhalter 13"/>
          <p:cNvSpPr>
            <a:spLocks noGrp="1"/>
          </p:cNvSpPr>
          <p:nvPr>
            <p:ph type="body" sz="quarter" idx="12"/>
          </p:nvPr>
        </p:nvSpPr>
        <p:spPr>
          <a:xfrm>
            <a:off x="480002" y="432856"/>
            <a:ext cx="1706153" cy="1410643"/>
          </a:xfrm>
        </p:spPr>
        <p:txBody>
          <a:bodyPr wrap="none" lIns="0" tIns="0" rIns="0" bIns="0">
            <a:noAutofit/>
          </a:bodyPr>
          <a:lstStyle>
            <a:lvl1pPr>
              <a:defRPr lang="de-DE" sz="9597" b="1" kern="0" dirty="0">
                <a:solidFill>
                  <a:schemeClr val="tx2"/>
                </a:solidFill>
              </a:defRPr>
            </a:lvl1pPr>
          </a:lstStyle>
          <a:p>
            <a:pPr lvl="0"/>
            <a:r>
              <a:rPr lang="de-DE"/>
              <a:t>Mastertextformat bearbeiten</a:t>
            </a:r>
          </a:p>
        </p:txBody>
      </p:sp>
      <p:sp>
        <p:nvSpPr>
          <p:cNvPr id="25" name="Textplatzhalter 12"/>
          <p:cNvSpPr>
            <a:spLocks noGrp="1"/>
          </p:cNvSpPr>
          <p:nvPr>
            <p:ph type="body" sz="quarter" idx="13"/>
          </p:nvPr>
        </p:nvSpPr>
        <p:spPr>
          <a:xfrm>
            <a:off x="479999" y="1784790"/>
            <a:ext cx="11232000" cy="615554"/>
          </a:xfrm>
          <a:noFill/>
        </p:spPr>
        <p:txBody>
          <a:bodyPr wrap="square" lIns="0" tIns="0" rIns="0" bIns="0" rtlCol="0">
            <a:noAutofit/>
          </a:bodyPr>
          <a:lstStyle>
            <a:lvl1pPr>
              <a:defRPr lang="de-DE" sz="3999" b="1" kern="1200" dirty="0">
                <a:solidFill>
                  <a:schemeClr val="bg1"/>
                </a:solidFill>
                <a:latin typeface="Tahoma" charset="0"/>
                <a:ea typeface="Tahoma" charset="0"/>
                <a:cs typeface="Tahoma" charset="0"/>
              </a:defRPr>
            </a:lvl1pPr>
          </a:lstStyle>
          <a:p>
            <a:pPr lvl="0">
              <a:spcBef>
                <a:spcPct val="0"/>
              </a:spcBef>
            </a:pPr>
            <a:r>
              <a:rPr lang="de-DE"/>
              <a:t>Mastertextformat bearbeiten</a:t>
            </a:r>
          </a:p>
        </p:txBody>
      </p:sp>
      <p:sp>
        <p:nvSpPr>
          <p:cNvPr id="6" name="novaPathPPTBox">
            <a:extLst>
              <a:ext uri="{FF2B5EF4-FFF2-40B4-BE49-F238E27FC236}">
                <a16:creationId xmlns:a16="http://schemas.microsoft.com/office/drawing/2014/main" id="{C126FB4E-BC8B-4840-9BB6-E05BCE98C7E0}"/>
              </a:ext>
            </a:extLst>
          </p:cNvPr>
          <p:cNvSpPr/>
          <p:nvPr userDrawn="1"/>
        </p:nvSpPr>
        <p:spPr>
          <a:xfrm>
            <a:off x="8585200" y="6618890"/>
            <a:ext cx="524933" cy="135425"/>
          </a:xfrm>
          <a:prstGeom prst="rect">
            <a:avLst/>
          </a:prstGeom>
          <a:noFill/>
          <a:ln w="12700" cap="flat" cmpd="sng" algn="ctr">
            <a:noFill/>
            <a:prstDash val="solid"/>
          </a:ln>
          <a:effectLst/>
          <a:extLst>
            <a:ext uri="{909E8E84-426E-40DD-AFC4-6F175D3DCCD1}">
              <a14:hiddenFill xmlns:a14="http://schemas.microsoft.com/office/drawing/2010/main">
                <a:solidFill>
                  <a:srgbClr val="7FD5F3"/>
                </a:solidFill>
              </a14:hiddenFill>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l" defTabSz="1218804" eaLnBrk="1" fontAlgn="t" latinLnBrk="0" hangingPunct="1">
              <a:lnSpc>
                <a:spcPct val="100000"/>
              </a:lnSpc>
              <a:spcBef>
                <a:spcPts val="0"/>
              </a:spcBef>
              <a:spcAft>
                <a:spcPct val="0"/>
              </a:spcAft>
              <a:buClrTx/>
              <a:buSzTx/>
              <a:buFontTx/>
              <a:buNone/>
              <a:tabLst/>
            </a:pPr>
            <a:r>
              <a:rPr kumimoji="0" lang="en-US" sz="800" b="0" i="0" u="none" strike="noStrike" kern="0" cap="none" spc="0" normalizeH="0" baseline="0" noProof="0">
                <a:ln>
                  <a:noFill/>
                </a:ln>
                <a:solidFill>
                  <a:srgbClr val="000000"/>
                </a:solidFill>
                <a:effectLst/>
                <a:uLnTx/>
                <a:uFillTx/>
                <a:latin typeface="Tahoma" panose="020B0604030504040204" pitchFamily="34" charset="0"/>
                <a:ea typeface="+mn-ea"/>
                <a:cs typeface="Tahoma" pitchFamily="34" charset="0"/>
              </a:rPr>
              <a:t>Internal</a:t>
            </a:r>
            <a:endParaRPr kumimoji="0" lang="en-US" sz="800" b="0" i="0" u="none" strike="noStrike" kern="0" cap="none" spc="0" normalizeH="0" baseline="0" noProof="0" dirty="0" err="1">
              <a:ln>
                <a:noFill/>
              </a:ln>
              <a:solidFill>
                <a:srgbClr val="000000"/>
              </a:solidFill>
              <a:effectLst/>
              <a:uLnTx/>
              <a:uFillTx/>
              <a:latin typeface="Tahoma" panose="020B0604030504040204" pitchFamily="34" charset="0"/>
              <a:ea typeface="+mn-ea"/>
              <a:cs typeface="Tahoma" pitchFamily="34" charset="0"/>
            </a:endParaRPr>
          </a:p>
        </p:txBody>
      </p:sp>
    </p:spTree>
    <p:extLst>
      <p:ext uri="{BB962C8B-B14F-4D97-AF65-F5344CB8AC3E}">
        <p14:creationId xmlns:p14="http://schemas.microsoft.com/office/powerpoint/2010/main" val="190524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CBB1-CDB5-40FF-A9DF-3BFD033E82ED}"/>
              </a:ext>
            </a:extLst>
          </p:cNvPr>
          <p:cNvSpPr>
            <a:spLocks noGrp="1"/>
          </p:cNvSpPr>
          <p:nvPr>
            <p:ph type="ctrTitle" hasCustomPrompt="1"/>
          </p:nvPr>
        </p:nvSpPr>
        <p:spPr>
          <a:xfrm>
            <a:off x="682168" y="3498744"/>
            <a:ext cx="10697031" cy="1417637"/>
          </a:xfrm>
          <a:prstGeom prst="rect">
            <a:avLst/>
          </a:prstGeom>
        </p:spPr>
        <p:txBody>
          <a:bodyPr anchor="ctr">
            <a:normAutofit/>
          </a:bodyPr>
          <a:lstStyle>
            <a:lvl1pPr algn="l">
              <a:lnSpc>
                <a:spcPts val="5200"/>
              </a:lnSpc>
              <a:defRPr sz="4800">
                <a:latin typeface="+mj-lt"/>
              </a:defRPr>
            </a:lvl1pPr>
          </a:lstStyle>
          <a:p>
            <a:r>
              <a:rPr lang="sl-SI"/>
              <a:t>Click to edit the title of the presentation</a:t>
            </a:r>
            <a:endParaRPr lang="x-none"/>
          </a:p>
        </p:txBody>
      </p:sp>
      <p:sp>
        <p:nvSpPr>
          <p:cNvPr id="3" name="Subtitle 2">
            <a:extLst>
              <a:ext uri="{FF2B5EF4-FFF2-40B4-BE49-F238E27FC236}">
                <a16:creationId xmlns:a16="http://schemas.microsoft.com/office/drawing/2014/main" id="{84FED768-FECF-403D-A61E-596817A225C0}"/>
              </a:ext>
            </a:extLst>
          </p:cNvPr>
          <p:cNvSpPr>
            <a:spLocks noGrp="1"/>
          </p:cNvSpPr>
          <p:nvPr>
            <p:ph type="subTitle" idx="1" hasCustomPrompt="1"/>
          </p:nvPr>
        </p:nvSpPr>
        <p:spPr>
          <a:xfrm>
            <a:off x="682169" y="5011242"/>
            <a:ext cx="10697029" cy="1173163"/>
          </a:xfrm>
          <a:prstGeom prst="rect">
            <a:avLst/>
          </a:prstGeom>
        </p:spPr>
        <p:txBody>
          <a:bodyPr/>
          <a:lstStyle>
            <a:lvl1pPr marL="0" indent="0" algn="l">
              <a:spcBef>
                <a:spcPts val="0"/>
              </a:spcBef>
              <a:buNone/>
              <a:defRPr sz="2400" b="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Click to edit the subtitle of the presentation</a:t>
            </a:r>
          </a:p>
          <a:p>
            <a:r>
              <a:rPr lang="sl-SI"/>
              <a:t>Brussels, 10.10.2019 </a:t>
            </a:r>
            <a:endParaRPr lang="x-none"/>
          </a:p>
        </p:txBody>
      </p:sp>
    </p:spTree>
    <p:extLst>
      <p:ext uri="{BB962C8B-B14F-4D97-AF65-F5344CB8AC3E}">
        <p14:creationId xmlns:p14="http://schemas.microsoft.com/office/powerpoint/2010/main" val="3179098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70000">
              <a:srgbClr val="006699">
                <a:lumMod val="70000"/>
              </a:srgbClr>
            </a:gs>
            <a:gs pos="10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 name="Content Placeholder 5"/>
          <p:cNvPicPr>
            <a:picLocks noChangeAspect="1"/>
          </p:cNvPicPr>
          <p:nvPr userDrawn="1"/>
        </p:nvPicPr>
        <p:blipFill rotWithShape="1">
          <a:blip r:embed="rId3">
            <a:extLst>
              <a:ext uri="{28A0092B-C50C-407E-A947-70E740481C1C}">
                <a14:useLocalDpi xmlns:a14="http://schemas.microsoft.com/office/drawing/2010/main" val="0"/>
              </a:ext>
            </a:extLst>
          </a:blip>
          <a:srcRect l="-108" t="8328" b="12673"/>
          <a:stretch/>
        </p:blipFill>
        <p:spPr bwMode="auto">
          <a:xfrm>
            <a:off x="-19597" y="0"/>
            <a:ext cx="1223119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B37FAB4-8DE8-4C3F-BDD7-493684EC8023}"/>
              </a:ext>
            </a:extLst>
          </p:cNvPr>
          <p:cNvSpPr/>
          <p:nvPr userDrawn="1"/>
        </p:nvSpPr>
        <p:spPr>
          <a:xfrm rot="10800000">
            <a:off x="-19598" y="-1"/>
            <a:ext cx="12198531" cy="1538511"/>
          </a:xfrm>
          <a:prstGeom prst="rect">
            <a:avLst/>
          </a:prstGeom>
          <a:gradFill flip="none" rotWithShape="1">
            <a:gsLst>
              <a:gs pos="0">
                <a:schemeClr val="tx1">
                  <a:alpha val="23000"/>
                </a:schemeClr>
              </a:gs>
              <a:gs pos="100000">
                <a:schemeClr val="tx1">
                  <a:alpha val="0"/>
                </a:schemeClr>
              </a:gs>
            </a:gsLst>
            <a:lin ang="162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94" y="-1157515"/>
            <a:ext cx="5602035" cy="3958771"/>
          </a:xfrm>
          <a:prstGeom prst="rect">
            <a:avLst/>
          </a:prstGeom>
        </p:spPr>
      </p:pic>
      <p:sp>
        <p:nvSpPr>
          <p:cNvPr id="3" name="Rectangle 2">
            <a:extLst>
              <a:ext uri="{FF2B5EF4-FFF2-40B4-BE49-F238E27FC236}">
                <a16:creationId xmlns:a16="http://schemas.microsoft.com/office/drawing/2014/main" id="{B095E8CC-579D-498E-9B71-A9C441EC9E15}"/>
              </a:ext>
            </a:extLst>
          </p:cNvPr>
          <p:cNvSpPr/>
          <p:nvPr userDrawn="1"/>
        </p:nvSpPr>
        <p:spPr>
          <a:xfrm rot="10800000">
            <a:off x="-23229" y="3429004"/>
            <a:ext cx="12231193" cy="3846945"/>
          </a:xfrm>
          <a:prstGeom prst="rect">
            <a:avLst/>
          </a:prstGeom>
          <a:gradFill flip="none" rotWithShape="1">
            <a:gsLst>
              <a:gs pos="0">
                <a:schemeClr val="tx1">
                  <a:alpha val="53000"/>
                </a:schemeClr>
              </a:gs>
              <a:gs pos="100000">
                <a:schemeClr val="tx1">
                  <a:alpha val="0"/>
                </a:schemeClr>
              </a:gs>
            </a:gsLst>
            <a:lin ang="162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494861757"/>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914400" rtl="0" eaLnBrk="1" latinLnBrk="0" hangingPunct="1">
        <a:spcBef>
          <a:spcPct val="0"/>
        </a:spcBef>
        <a:buNone/>
        <a:defRPr sz="2800" b="1" kern="1200" spc="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511161" y="188136"/>
            <a:ext cx="1416513" cy="843374"/>
          </a:xfrm>
          <a:prstGeom prst="rect">
            <a:avLst/>
          </a:prstGeom>
        </p:spPr>
      </p:pic>
      <p:sp>
        <p:nvSpPr>
          <p:cNvPr id="8" name="Title Placeholder 7"/>
          <p:cNvSpPr>
            <a:spLocks noGrp="1"/>
          </p:cNvSpPr>
          <p:nvPr>
            <p:ph type="title"/>
          </p:nvPr>
        </p:nvSpPr>
        <p:spPr>
          <a:xfrm>
            <a:off x="609600" y="274639"/>
            <a:ext cx="9326827" cy="568771"/>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10" name="Rectangle 9"/>
          <p:cNvSpPr/>
          <p:nvPr/>
        </p:nvSpPr>
        <p:spPr>
          <a:xfrm>
            <a:off x="0" y="6480174"/>
            <a:ext cx="12192000" cy="377825"/>
          </a:xfrm>
          <a:prstGeom prst="rect">
            <a:avLst/>
          </a:prstGeom>
          <a:gradFill flip="none" rotWithShape="1">
            <a:gsLst>
              <a:gs pos="0">
                <a:schemeClr val="accent6">
                  <a:lumMod val="89000"/>
                </a:schemeClr>
              </a:gs>
              <a:gs pos="0">
                <a:srgbClr val="2871A0"/>
              </a:gs>
              <a:gs pos="100000">
                <a:schemeClr val="accent6">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solidFill>
                <a:prstClr val="white"/>
              </a:solidFill>
            </a:endParaRPr>
          </a:p>
        </p:txBody>
      </p:sp>
      <p:sp>
        <p:nvSpPr>
          <p:cNvPr id="12" name="TextBox 11"/>
          <p:cNvSpPr txBox="1"/>
          <p:nvPr/>
        </p:nvSpPr>
        <p:spPr>
          <a:xfrm>
            <a:off x="623392" y="6526959"/>
            <a:ext cx="3829228" cy="261610"/>
          </a:xfrm>
          <a:prstGeom prst="rect">
            <a:avLst/>
          </a:prstGeom>
          <a:noFill/>
        </p:spPr>
        <p:txBody>
          <a:bodyPr wrap="square" rtlCol="0" anchor="ctr">
            <a:spAutoFit/>
          </a:bodyPr>
          <a:lstStyle/>
          <a:p>
            <a:pPr>
              <a:defRPr/>
            </a:pPr>
            <a:r>
              <a:rPr lang="nl-BE" sz="1100">
                <a:solidFill>
                  <a:prstClr val="white">
                    <a:alpha val="30000"/>
                  </a:prstClr>
                </a:solidFill>
                <a:latin typeface="+mn-lt"/>
                <a:cs typeface="Arial" panose="020B0604020202020204" pitchFamily="34" charset="0"/>
              </a:rPr>
              <a:t>Copyright © 2020 CLEPA. All rights reserved. </a:t>
            </a:r>
            <a:r>
              <a:rPr lang="nl-BE" sz="1100" b="1">
                <a:solidFill>
                  <a:prstClr val="white">
                    <a:alpha val="30000"/>
                  </a:prstClr>
                </a:solidFill>
                <a:latin typeface="+mn-lt"/>
                <a:cs typeface="Arial" panose="020B0604020202020204" pitchFamily="34" charset="0"/>
              </a:rPr>
              <a:t>www.clepa.eu</a:t>
            </a:r>
            <a:endParaRPr lang="nl-BE" sz="1100">
              <a:solidFill>
                <a:prstClr val="white">
                  <a:alpha val="30000"/>
                </a:prstClr>
              </a:solidFill>
              <a:latin typeface="+mn-lt"/>
              <a:cs typeface="Arial" panose="020B0604020202020204" pitchFamily="34" charset="0"/>
            </a:endParaRPr>
          </a:p>
        </p:txBody>
      </p:sp>
      <p:sp>
        <p:nvSpPr>
          <p:cNvPr id="6" name="Espace réservé de la date 3"/>
          <p:cNvSpPr>
            <a:spLocks noGrp="1"/>
          </p:cNvSpPr>
          <p:nvPr>
            <p:ph type="dt" sz="half" idx="2"/>
          </p:nvPr>
        </p:nvSpPr>
        <p:spPr>
          <a:xfrm>
            <a:off x="9410700" y="6480175"/>
            <a:ext cx="1714501" cy="365125"/>
          </a:xfrm>
          <a:prstGeom prst="rect">
            <a:avLst/>
          </a:prstGeom>
        </p:spPr>
        <p:txBody>
          <a:bodyPr anchor="ctr"/>
          <a:lstStyle>
            <a:lvl1pPr>
              <a:defRPr sz="1100">
                <a:solidFill>
                  <a:schemeClr val="bg1">
                    <a:alpha val="55000"/>
                  </a:schemeClr>
                </a:solidFill>
              </a:defRPr>
            </a:lvl1pPr>
          </a:lstStyle>
          <a:p>
            <a:pPr>
              <a:defRPr/>
            </a:pPr>
            <a:fld id="{B6D15CE5-B2E2-487D-84F5-B3A21175D02E}" type="datetime1">
              <a:rPr lang="en-GB" smtClean="0"/>
              <a:pPr>
                <a:defRPr/>
              </a:pPr>
              <a:t>29/04/2021</a:t>
            </a:fld>
            <a:endParaRPr lang="en-GB"/>
          </a:p>
        </p:txBody>
      </p:sp>
      <p:sp>
        <p:nvSpPr>
          <p:cNvPr id="9" name="Espace réservé du pied de page 4"/>
          <p:cNvSpPr>
            <a:spLocks noGrp="1"/>
          </p:cNvSpPr>
          <p:nvPr>
            <p:ph type="ftr" sz="quarter" idx="3"/>
          </p:nvPr>
        </p:nvSpPr>
        <p:spPr>
          <a:xfrm>
            <a:off x="4876800" y="6478588"/>
            <a:ext cx="4332816" cy="365125"/>
          </a:xfrm>
          <a:prstGeom prst="rect">
            <a:avLst/>
          </a:prstGeom>
        </p:spPr>
        <p:txBody>
          <a:bodyPr anchor="ctr"/>
          <a:lstStyle>
            <a:lvl1pPr>
              <a:defRPr sz="1100">
                <a:solidFill>
                  <a:schemeClr val="bg1">
                    <a:alpha val="55000"/>
                  </a:schemeClr>
                </a:solidFill>
              </a:defRPr>
            </a:lvl1pPr>
          </a:lstStyle>
          <a:p>
            <a:pPr>
              <a:defRPr/>
            </a:pPr>
            <a:endParaRPr lang="en-GB"/>
          </a:p>
        </p:txBody>
      </p:sp>
      <p:sp>
        <p:nvSpPr>
          <p:cNvPr id="11" name="Espace réservé du numéro de diapositive 5"/>
          <p:cNvSpPr>
            <a:spLocks noGrp="1"/>
          </p:cNvSpPr>
          <p:nvPr>
            <p:ph type="sldNum" sz="quarter" idx="4"/>
          </p:nvPr>
        </p:nvSpPr>
        <p:spPr>
          <a:xfrm>
            <a:off x="11326285" y="6477001"/>
            <a:ext cx="662516" cy="365125"/>
          </a:xfrm>
          <a:prstGeom prst="rect">
            <a:avLst/>
          </a:prstGeom>
        </p:spPr>
        <p:txBody>
          <a:bodyPr anchor="ctr"/>
          <a:lstStyle>
            <a:lvl1pPr algn="r">
              <a:defRPr sz="1600">
                <a:solidFill>
                  <a:schemeClr val="bg1"/>
                </a:solidFill>
              </a:defRPr>
            </a:lvl1pPr>
          </a:lstStyle>
          <a:p>
            <a:pPr>
              <a:defRPr/>
            </a:pPr>
            <a:fld id="{43D8B839-6290-49FC-AD74-F2CFABDC98A0}" type="slidenum">
              <a:rPr lang="en-GB" smtClean="0"/>
              <a:pPr>
                <a:defRPr/>
              </a:pPr>
              <a:t>‹#›</a:t>
            </a:fld>
            <a:endParaRPr lang="en-GB"/>
          </a:p>
        </p:txBody>
      </p:sp>
      <p:sp>
        <p:nvSpPr>
          <p:cNvPr id="2" name="Rectangle 1">
            <a:extLst>
              <a:ext uri="{FF2B5EF4-FFF2-40B4-BE49-F238E27FC236}">
                <a16:creationId xmlns:a16="http://schemas.microsoft.com/office/drawing/2014/main" id="{354F4221-3BAC-4B5C-A588-077F685BCB16}"/>
              </a:ext>
            </a:extLst>
          </p:cNvPr>
          <p:cNvSpPr/>
          <p:nvPr userDrawn="1"/>
        </p:nvSpPr>
        <p:spPr>
          <a:xfrm>
            <a:off x="10579100" y="0"/>
            <a:ext cx="1219200" cy="10558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ectangle 13">
            <a:extLst>
              <a:ext uri="{FF2B5EF4-FFF2-40B4-BE49-F238E27FC236}">
                <a16:creationId xmlns:a16="http://schemas.microsoft.com/office/drawing/2014/main" id="{63345F34-56E6-4052-871E-B4BAD36C9B97}"/>
              </a:ext>
            </a:extLst>
          </p:cNvPr>
          <p:cNvSpPr/>
          <p:nvPr userDrawn="1"/>
        </p:nvSpPr>
        <p:spPr>
          <a:xfrm>
            <a:off x="609600" y="-243"/>
            <a:ext cx="9969500" cy="105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Rectangle 14">
            <a:extLst>
              <a:ext uri="{FF2B5EF4-FFF2-40B4-BE49-F238E27FC236}">
                <a16:creationId xmlns:a16="http://schemas.microsoft.com/office/drawing/2014/main" id="{B5562F16-E5CC-4D13-ADE6-FDAE7D7BA9EA}"/>
              </a:ext>
            </a:extLst>
          </p:cNvPr>
          <p:cNvSpPr/>
          <p:nvPr userDrawn="1"/>
        </p:nvSpPr>
        <p:spPr>
          <a:xfrm>
            <a:off x="11798300" y="0"/>
            <a:ext cx="393700" cy="1055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Rectangle 15">
            <a:extLst>
              <a:ext uri="{FF2B5EF4-FFF2-40B4-BE49-F238E27FC236}">
                <a16:creationId xmlns:a16="http://schemas.microsoft.com/office/drawing/2014/main" id="{2C51324F-3438-45FF-BF8F-47BFCD31D366}"/>
              </a:ext>
            </a:extLst>
          </p:cNvPr>
          <p:cNvSpPr/>
          <p:nvPr userDrawn="1"/>
        </p:nvSpPr>
        <p:spPr>
          <a:xfrm>
            <a:off x="0" y="0"/>
            <a:ext cx="623392" cy="105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3784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8" r:id="rId5"/>
  </p:sldLayoutIdLst>
  <p:hf hdr="0"/>
  <p:txStyles>
    <p:titleStyle>
      <a:lvl1pPr algn="l" defTabSz="914400" rtl="0" eaLnBrk="1" latinLnBrk="0" hangingPunct="1">
        <a:spcBef>
          <a:spcPct val="0"/>
        </a:spcBef>
        <a:buNone/>
        <a:defRPr sz="2800" kern="1200" spc="0">
          <a:solidFill>
            <a:srgbClr val="006699"/>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67737A"/>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67737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67737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67737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67737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70000">
              <a:srgbClr val="006699">
                <a:lumMod val="70000"/>
              </a:srgbClr>
            </a:gs>
            <a:gs pos="10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 name="Content Placeholder 5"/>
          <p:cNvPicPr>
            <a:picLocks noChangeAspect="1"/>
          </p:cNvPicPr>
          <p:nvPr userDrawn="1"/>
        </p:nvPicPr>
        <p:blipFill rotWithShape="1">
          <a:blip r:embed="rId3" cstate="screen">
            <a:extLst>
              <a:ext uri="{28A0092B-C50C-407E-A947-70E740481C1C}">
                <a14:useLocalDpi xmlns:a14="http://schemas.microsoft.com/office/drawing/2010/main"/>
              </a:ext>
            </a:extLst>
          </a:blip>
          <a:srcRect l="-108"/>
          <a:stretch/>
        </p:blipFill>
        <p:spPr bwMode="auto">
          <a:xfrm>
            <a:off x="-19597" y="0"/>
            <a:ext cx="1223119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B37FAB4-8DE8-4C3F-BDD7-493684EC8023}"/>
              </a:ext>
            </a:extLst>
          </p:cNvPr>
          <p:cNvSpPr/>
          <p:nvPr userDrawn="1"/>
        </p:nvSpPr>
        <p:spPr>
          <a:xfrm rot="10800000">
            <a:off x="-19598" y="-1"/>
            <a:ext cx="12198531" cy="1538511"/>
          </a:xfrm>
          <a:prstGeom prst="rect">
            <a:avLst/>
          </a:prstGeom>
          <a:gradFill flip="none" rotWithShape="1">
            <a:gsLst>
              <a:gs pos="0">
                <a:schemeClr val="tx1">
                  <a:alpha val="23000"/>
                </a:schemeClr>
              </a:gs>
              <a:gs pos="100000">
                <a:schemeClr val="tx1">
                  <a:alpha val="0"/>
                </a:schemeClr>
              </a:gs>
            </a:gsLst>
            <a:lin ang="162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594" y="-1157515"/>
            <a:ext cx="5602035" cy="3958771"/>
          </a:xfrm>
          <a:prstGeom prst="rect">
            <a:avLst/>
          </a:prstGeom>
        </p:spPr>
      </p:pic>
      <p:sp>
        <p:nvSpPr>
          <p:cNvPr id="3" name="Rectangle 2">
            <a:extLst>
              <a:ext uri="{FF2B5EF4-FFF2-40B4-BE49-F238E27FC236}">
                <a16:creationId xmlns:a16="http://schemas.microsoft.com/office/drawing/2014/main" id="{B095E8CC-579D-498E-9B71-A9C441EC9E15}"/>
              </a:ext>
            </a:extLst>
          </p:cNvPr>
          <p:cNvSpPr/>
          <p:nvPr userDrawn="1"/>
        </p:nvSpPr>
        <p:spPr>
          <a:xfrm rot="10800000">
            <a:off x="-23229" y="3429004"/>
            <a:ext cx="12231193" cy="3846945"/>
          </a:xfrm>
          <a:prstGeom prst="rect">
            <a:avLst/>
          </a:prstGeom>
          <a:gradFill flip="none" rotWithShape="1">
            <a:gsLst>
              <a:gs pos="0">
                <a:schemeClr val="tx1">
                  <a:alpha val="53000"/>
                </a:schemeClr>
              </a:gs>
              <a:gs pos="100000">
                <a:schemeClr val="tx1">
                  <a:alpha val="0"/>
                </a:schemeClr>
              </a:gs>
            </a:gsLst>
            <a:lin ang="162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394374188"/>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spcBef>
          <a:spcPct val="0"/>
        </a:spcBef>
        <a:buNone/>
        <a:defRPr sz="2800" b="1" kern="1200" spc="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11161" y="188136"/>
            <a:ext cx="1416513" cy="843374"/>
          </a:xfrm>
          <a:prstGeom prst="rect">
            <a:avLst/>
          </a:prstGeom>
        </p:spPr>
      </p:pic>
      <p:sp>
        <p:nvSpPr>
          <p:cNvPr id="8" name="Title Placeholder 7"/>
          <p:cNvSpPr>
            <a:spLocks noGrp="1"/>
          </p:cNvSpPr>
          <p:nvPr>
            <p:ph type="title"/>
          </p:nvPr>
        </p:nvSpPr>
        <p:spPr>
          <a:xfrm>
            <a:off x="609600" y="274639"/>
            <a:ext cx="9326827" cy="568771"/>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10" name="Rectangle 9"/>
          <p:cNvSpPr/>
          <p:nvPr/>
        </p:nvSpPr>
        <p:spPr>
          <a:xfrm>
            <a:off x="0" y="6480174"/>
            <a:ext cx="12192000" cy="377825"/>
          </a:xfrm>
          <a:prstGeom prst="rect">
            <a:avLst/>
          </a:prstGeom>
          <a:gradFill flip="none" rotWithShape="1">
            <a:gsLst>
              <a:gs pos="0">
                <a:schemeClr val="accent6">
                  <a:lumMod val="89000"/>
                </a:schemeClr>
              </a:gs>
              <a:gs pos="0">
                <a:srgbClr val="2871A0"/>
              </a:gs>
              <a:gs pos="100000">
                <a:schemeClr val="accent6">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solidFill>
                <a:prstClr val="white"/>
              </a:solidFill>
            </a:endParaRPr>
          </a:p>
        </p:txBody>
      </p:sp>
      <p:sp>
        <p:nvSpPr>
          <p:cNvPr id="12" name="TextBox 11"/>
          <p:cNvSpPr txBox="1"/>
          <p:nvPr/>
        </p:nvSpPr>
        <p:spPr>
          <a:xfrm>
            <a:off x="623392" y="6526959"/>
            <a:ext cx="3829228" cy="261610"/>
          </a:xfrm>
          <a:prstGeom prst="rect">
            <a:avLst/>
          </a:prstGeom>
          <a:noFill/>
        </p:spPr>
        <p:txBody>
          <a:bodyPr wrap="square" rtlCol="0" anchor="ctr">
            <a:spAutoFit/>
          </a:bodyPr>
          <a:lstStyle/>
          <a:p>
            <a:pPr>
              <a:defRPr/>
            </a:pPr>
            <a:r>
              <a:rPr lang="nl-BE" sz="1100">
                <a:solidFill>
                  <a:prstClr val="white">
                    <a:alpha val="30000"/>
                  </a:prstClr>
                </a:solidFill>
                <a:latin typeface="+mn-lt"/>
                <a:cs typeface="Arial" panose="020B0604020202020204" pitchFamily="34" charset="0"/>
              </a:rPr>
              <a:t>Copyright © 2020 CLEPA. All rights reserved. </a:t>
            </a:r>
            <a:r>
              <a:rPr lang="nl-BE" sz="1100" b="1">
                <a:solidFill>
                  <a:prstClr val="white">
                    <a:alpha val="30000"/>
                  </a:prstClr>
                </a:solidFill>
                <a:latin typeface="+mn-lt"/>
                <a:cs typeface="Arial" panose="020B0604020202020204" pitchFamily="34" charset="0"/>
              </a:rPr>
              <a:t>www.clepa.eu</a:t>
            </a:r>
            <a:endParaRPr lang="nl-BE" sz="1100">
              <a:solidFill>
                <a:prstClr val="white">
                  <a:alpha val="30000"/>
                </a:prstClr>
              </a:solidFill>
              <a:latin typeface="+mn-lt"/>
              <a:cs typeface="Arial" panose="020B0604020202020204" pitchFamily="34" charset="0"/>
            </a:endParaRPr>
          </a:p>
        </p:txBody>
      </p:sp>
      <p:sp>
        <p:nvSpPr>
          <p:cNvPr id="6" name="Espace réservé de la date 3"/>
          <p:cNvSpPr>
            <a:spLocks noGrp="1"/>
          </p:cNvSpPr>
          <p:nvPr>
            <p:ph type="dt" sz="half" idx="2"/>
          </p:nvPr>
        </p:nvSpPr>
        <p:spPr>
          <a:xfrm>
            <a:off x="9410700" y="6480175"/>
            <a:ext cx="1714501" cy="365125"/>
          </a:xfrm>
          <a:prstGeom prst="rect">
            <a:avLst/>
          </a:prstGeom>
        </p:spPr>
        <p:txBody>
          <a:bodyPr anchor="ctr"/>
          <a:lstStyle>
            <a:lvl1pPr>
              <a:defRPr sz="1100">
                <a:solidFill>
                  <a:schemeClr val="bg1">
                    <a:alpha val="55000"/>
                  </a:schemeClr>
                </a:solidFill>
              </a:defRPr>
            </a:lvl1pPr>
          </a:lstStyle>
          <a:p>
            <a:pPr>
              <a:defRPr/>
            </a:pPr>
            <a:endParaRPr lang="en-GB"/>
          </a:p>
        </p:txBody>
      </p:sp>
      <p:sp>
        <p:nvSpPr>
          <p:cNvPr id="9" name="Espace réservé du pied de page 4"/>
          <p:cNvSpPr>
            <a:spLocks noGrp="1"/>
          </p:cNvSpPr>
          <p:nvPr>
            <p:ph type="ftr" sz="quarter" idx="3"/>
          </p:nvPr>
        </p:nvSpPr>
        <p:spPr>
          <a:xfrm>
            <a:off x="4876800" y="6478588"/>
            <a:ext cx="4332816" cy="365125"/>
          </a:xfrm>
          <a:prstGeom prst="rect">
            <a:avLst/>
          </a:prstGeom>
        </p:spPr>
        <p:txBody>
          <a:bodyPr anchor="ctr"/>
          <a:lstStyle>
            <a:lvl1pPr>
              <a:defRPr sz="1100">
                <a:solidFill>
                  <a:schemeClr val="bg1">
                    <a:alpha val="55000"/>
                  </a:schemeClr>
                </a:solidFill>
              </a:defRPr>
            </a:lvl1pPr>
          </a:lstStyle>
          <a:p>
            <a:pPr>
              <a:defRPr/>
            </a:pPr>
            <a:endParaRPr lang="en-GB"/>
          </a:p>
        </p:txBody>
      </p:sp>
      <p:sp>
        <p:nvSpPr>
          <p:cNvPr id="11" name="Espace réservé du numéro de diapositive 5"/>
          <p:cNvSpPr>
            <a:spLocks noGrp="1"/>
          </p:cNvSpPr>
          <p:nvPr>
            <p:ph type="sldNum" sz="quarter" idx="4"/>
          </p:nvPr>
        </p:nvSpPr>
        <p:spPr>
          <a:xfrm>
            <a:off x="11326285" y="6477001"/>
            <a:ext cx="662516" cy="365125"/>
          </a:xfrm>
          <a:prstGeom prst="rect">
            <a:avLst/>
          </a:prstGeom>
        </p:spPr>
        <p:txBody>
          <a:bodyPr anchor="ctr"/>
          <a:lstStyle>
            <a:lvl1pPr algn="r">
              <a:defRPr sz="1600">
                <a:solidFill>
                  <a:schemeClr val="bg1"/>
                </a:solidFill>
              </a:defRPr>
            </a:lvl1pPr>
          </a:lstStyle>
          <a:p>
            <a:pPr>
              <a:defRPr/>
            </a:pPr>
            <a:fld id="{43D8B839-6290-49FC-AD74-F2CFABDC98A0}" type="slidenum">
              <a:rPr lang="en-GB" smtClean="0"/>
              <a:pPr>
                <a:defRPr/>
              </a:pPr>
              <a:t>‹#›</a:t>
            </a:fld>
            <a:endParaRPr lang="en-GB"/>
          </a:p>
        </p:txBody>
      </p:sp>
      <p:sp>
        <p:nvSpPr>
          <p:cNvPr id="2" name="Rectangle 1">
            <a:extLst>
              <a:ext uri="{FF2B5EF4-FFF2-40B4-BE49-F238E27FC236}">
                <a16:creationId xmlns:a16="http://schemas.microsoft.com/office/drawing/2014/main" id="{354F4221-3BAC-4B5C-A588-077F685BCB16}"/>
              </a:ext>
            </a:extLst>
          </p:cNvPr>
          <p:cNvSpPr/>
          <p:nvPr userDrawn="1"/>
        </p:nvSpPr>
        <p:spPr>
          <a:xfrm>
            <a:off x="10579100" y="0"/>
            <a:ext cx="1219200" cy="10558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ectangle 13">
            <a:extLst>
              <a:ext uri="{FF2B5EF4-FFF2-40B4-BE49-F238E27FC236}">
                <a16:creationId xmlns:a16="http://schemas.microsoft.com/office/drawing/2014/main" id="{63345F34-56E6-4052-871E-B4BAD36C9B97}"/>
              </a:ext>
            </a:extLst>
          </p:cNvPr>
          <p:cNvSpPr/>
          <p:nvPr userDrawn="1"/>
        </p:nvSpPr>
        <p:spPr>
          <a:xfrm>
            <a:off x="609600" y="-243"/>
            <a:ext cx="9969500" cy="105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Rectangle 14">
            <a:extLst>
              <a:ext uri="{FF2B5EF4-FFF2-40B4-BE49-F238E27FC236}">
                <a16:creationId xmlns:a16="http://schemas.microsoft.com/office/drawing/2014/main" id="{B5562F16-E5CC-4D13-ADE6-FDAE7D7BA9EA}"/>
              </a:ext>
            </a:extLst>
          </p:cNvPr>
          <p:cNvSpPr/>
          <p:nvPr userDrawn="1"/>
        </p:nvSpPr>
        <p:spPr>
          <a:xfrm>
            <a:off x="11798300" y="0"/>
            <a:ext cx="393700" cy="1055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Rectangle 15">
            <a:extLst>
              <a:ext uri="{FF2B5EF4-FFF2-40B4-BE49-F238E27FC236}">
                <a16:creationId xmlns:a16="http://schemas.microsoft.com/office/drawing/2014/main" id="{2C51324F-3438-45FF-BF8F-47BFCD31D366}"/>
              </a:ext>
            </a:extLst>
          </p:cNvPr>
          <p:cNvSpPr/>
          <p:nvPr userDrawn="1"/>
        </p:nvSpPr>
        <p:spPr>
          <a:xfrm>
            <a:off x="0" y="0"/>
            <a:ext cx="623392" cy="105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951887100"/>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spcBef>
          <a:spcPct val="0"/>
        </a:spcBef>
        <a:buNone/>
        <a:defRPr sz="2800" kern="1200" spc="0">
          <a:solidFill>
            <a:srgbClr val="006699"/>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67737A"/>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67737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67737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67737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67737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19.png"/><Relationship Id="rId2" Type="http://schemas.openxmlformats.org/officeDocument/2006/relationships/tags" Target="../tags/tag7.xml"/><Relationship Id="rId16" Type="http://schemas.openxmlformats.org/officeDocument/2006/relationships/image" Target="../media/image21.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2.xml"/><Relationship Id="rId5" Type="http://schemas.openxmlformats.org/officeDocument/2006/relationships/tags" Target="../tags/tag10.xml"/><Relationship Id="rId15" Type="http://schemas.openxmlformats.org/officeDocument/2006/relationships/tags" Target="../tags/tag14.xml"/><Relationship Id="rId10" Type="http://schemas.openxmlformats.org/officeDocument/2006/relationships/slideLayout" Target="../slideLayouts/slideLayout3.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R100-3 Issue Risk for AC 48V Motor Generators</a:t>
            </a:r>
            <a:endParaRPr lang="de-DE" dirty="0"/>
          </a:p>
        </p:txBody>
      </p:sp>
      <p:sp>
        <p:nvSpPr>
          <p:cNvPr id="3" name="Textplatzhalter 2"/>
          <p:cNvSpPr>
            <a:spLocks noGrp="1"/>
          </p:cNvSpPr>
          <p:nvPr>
            <p:ph sz="quarter" idx="12"/>
          </p:nvPr>
        </p:nvSpPr>
        <p:spPr/>
        <p:txBody>
          <a:bodyPr/>
          <a:lstStyle/>
          <a:p>
            <a:r>
              <a:rPr lang="en-US" dirty="0"/>
              <a:t>Management Summary</a:t>
            </a:r>
            <a:endParaRPr lang="de-DE" dirty="0"/>
          </a:p>
        </p:txBody>
      </p:sp>
      <p:sp>
        <p:nvSpPr>
          <p:cNvPr id="4" name="Foliennummernplatzhalter 3"/>
          <p:cNvSpPr>
            <a:spLocks noGrp="1"/>
          </p:cNvSpPr>
          <p:nvPr>
            <p:ph type="sldNum" sz="quarter" idx="16"/>
          </p:nvPr>
        </p:nvSpPr>
        <p:spPr/>
        <p:txBody>
          <a:bodyPr/>
          <a:lstStyle/>
          <a:p>
            <a:fld id="{4898AEC0-503E-4FA4-859C-D0F72D6E3F79}" type="slidenum">
              <a:rPr lang="en-US" noProof="1" smtClean="0"/>
              <a:pPr/>
              <a:t>1</a:t>
            </a:fld>
            <a:endParaRPr lang="en-US" noProof="1"/>
          </a:p>
        </p:txBody>
      </p:sp>
      <p:sp>
        <p:nvSpPr>
          <p:cNvPr id="34" name="Inhaltsplatzhalter 4">
            <a:extLst>
              <a:ext uri="{FF2B5EF4-FFF2-40B4-BE49-F238E27FC236}">
                <a16:creationId xmlns:a16="http://schemas.microsoft.com/office/drawing/2014/main" id="{9D403A37-6742-4930-9948-274122400AE9}"/>
              </a:ext>
            </a:extLst>
          </p:cNvPr>
          <p:cNvSpPr>
            <a:spLocks noGrp="1"/>
          </p:cNvSpPr>
          <p:nvPr>
            <p:ph sz="quarter" idx="10"/>
          </p:nvPr>
        </p:nvSpPr>
        <p:spPr>
          <a:xfrm>
            <a:off x="609600" y="1423358"/>
            <a:ext cx="11040533" cy="4761782"/>
          </a:xfrm>
        </p:spPr>
        <p:txBody>
          <a:bodyPr/>
          <a:lstStyle/>
          <a:p>
            <a:r>
              <a:rPr lang="en-US" sz="1600" b="1" dirty="0"/>
              <a:t>Topic</a:t>
            </a:r>
          </a:p>
          <a:p>
            <a:pPr lvl="1">
              <a:spcBef>
                <a:spcPts val="200"/>
              </a:spcBef>
            </a:pPr>
            <a:r>
              <a:rPr lang="en-US" sz="1400" dirty="0"/>
              <a:t>The 03 series of amendments to UN Regulation no. R100 “Electric Vehicles Safety” was recently established and is applicable from 2023 for new approvals and from 2025 for all vehicles. It is mandatory for vehicle approval in the European Union.</a:t>
            </a:r>
          </a:p>
          <a:p>
            <a:pPr lvl="1">
              <a:spcBef>
                <a:spcPts val="200"/>
              </a:spcBef>
            </a:pPr>
            <a:r>
              <a:rPr lang="en-US" sz="1400" dirty="0"/>
              <a:t>For 48V systems a new “specific voltage condition” is included in this amendment: In case certain voltage thresholds are exceeded an isolation resistance test (not new) after </a:t>
            </a:r>
            <a:r>
              <a:rPr lang="en-US" sz="1400" u="sng" dirty="0"/>
              <a:t>exposure to water (new</a:t>
            </a:r>
            <a:r>
              <a:rPr lang="en-US" sz="1400" dirty="0"/>
              <a:t>) has to be passed successfully. </a:t>
            </a:r>
          </a:p>
          <a:p>
            <a:pPr lvl="1">
              <a:spcBef>
                <a:spcPts val="200"/>
              </a:spcBef>
            </a:pPr>
            <a:r>
              <a:rPr lang="en-US" sz="1400" dirty="0"/>
              <a:t>Compared to the 02 series of R100 the new “specific voltage condition” is more severe </a:t>
            </a:r>
            <a:r>
              <a:rPr lang="en-US" sz="1400" i="1" dirty="0"/>
              <a:t>“…  ≤ 30 V AC (rms) </a:t>
            </a:r>
            <a:r>
              <a:rPr lang="en-US" sz="1400" b="1" i="1" strike="sngStrike" dirty="0">
                <a:solidFill>
                  <a:schemeClr val="tx1"/>
                </a:solidFill>
              </a:rPr>
              <a:t>or</a:t>
            </a:r>
            <a:r>
              <a:rPr lang="en-US" sz="1400" b="1" i="1" dirty="0">
                <a:solidFill>
                  <a:schemeClr val="tx1"/>
                </a:solidFill>
              </a:rPr>
              <a:t> </a:t>
            </a:r>
            <a:r>
              <a:rPr lang="en-US" sz="1400" b="1" i="1" dirty="0">
                <a:solidFill>
                  <a:srgbClr val="FF0000"/>
                </a:solidFill>
              </a:rPr>
              <a:t>and</a:t>
            </a:r>
            <a:r>
              <a:rPr lang="en-US" sz="1400" b="1" i="1" dirty="0">
                <a:solidFill>
                  <a:schemeClr val="tx1"/>
                </a:solidFill>
              </a:rPr>
              <a:t> </a:t>
            </a:r>
            <a:r>
              <a:rPr lang="en-US" sz="1400" i="1" dirty="0"/>
              <a:t>≤ 60 V DC.</a:t>
            </a:r>
            <a:r>
              <a:rPr lang="en-US" sz="1400" dirty="0"/>
              <a:t>” </a:t>
            </a:r>
            <a:r>
              <a:rPr lang="en-US" sz="1400" u="sng" dirty="0"/>
              <a:t>moreover </a:t>
            </a:r>
            <a:r>
              <a:rPr lang="en-US" sz="1400" dirty="0"/>
              <a:t> the “water test” is newly introduced.</a:t>
            </a:r>
          </a:p>
          <a:p>
            <a:pPr>
              <a:spcBef>
                <a:spcPts val="200"/>
              </a:spcBef>
            </a:pPr>
            <a:r>
              <a:rPr lang="en-US" sz="1600" b="1" dirty="0"/>
              <a:t>Issue</a:t>
            </a:r>
          </a:p>
          <a:p>
            <a:pPr lvl="1">
              <a:spcBef>
                <a:spcPts val="200"/>
              </a:spcBef>
            </a:pPr>
            <a:r>
              <a:rPr lang="en-US" sz="1400" dirty="0"/>
              <a:t>Already with R100-02 there is a risk for  </a:t>
            </a:r>
            <a:br>
              <a:rPr lang="en-US" sz="1400" dirty="0"/>
            </a:br>
            <a:r>
              <a:rPr lang="en-US" sz="1400" dirty="0"/>
              <a:t>mis-interpreted in a way that 48V air </a:t>
            </a:r>
            <a:br>
              <a:rPr lang="en-US" sz="1400" dirty="0"/>
            </a:br>
            <a:r>
              <a:rPr lang="en-US" sz="1400" dirty="0"/>
              <a:t>cooled Motor Generators can´t meet it.</a:t>
            </a:r>
            <a:br>
              <a:rPr lang="en-US" sz="1400" dirty="0"/>
            </a:br>
            <a:r>
              <a:rPr lang="en-US" sz="1400" dirty="0"/>
              <a:t>(But the isolation resistance test (w/o water) can be passed)</a:t>
            </a:r>
          </a:p>
          <a:p>
            <a:pPr lvl="1">
              <a:spcBef>
                <a:spcPts val="200"/>
              </a:spcBef>
            </a:pPr>
            <a:r>
              <a:rPr lang="en-US" sz="1400" dirty="0"/>
              <a:t>The new “specific voltage condition” increases the risk of </a:t>
            </a:r>
            <a:br>
              <a:rPr lang="en-US" sz="1400" dirty="0"/>
            </a:br>
            <a:r>
              <a:rPr lang="en-US" sz="1400" dirty="0" err="1"/>
              <a:t>mis</a:t>
            </a:r>
            <a:r>
              <a:rPr lang="en-US" sz="1400" dirty="0"/>
              <a:t>-interpretation. In this case the new “water isolation resistance </a:t>
            </a:r>
            <a:br>
              <a:rPr lang="en-US" sz="1400" dirty="0"/>
            </a:br>
            <a:r>
              <a:rPr lang="en-US" sz="1400" dirty="0"/>
              <a:t>test applies”. </a:t>
            </a:r>
          </a:p>
          <a:p>
            <a:pPr lvl="1">
              <a:spcBef>
                <a:spcPts val="200"/>
              </a:spcBef>
            </a:pPr>
            <a:r>
              <a:rPr lang="en-US" sz="1400" dirty="0"/>
              <a:t>Air cooled 48V Motor Generators are expected not to pass this test, </a:t>
            </a:r>
            <a:br>
              <a:rPr lang="en-US" sz="1400" dirty="0"/>
            </a:br>
            <a:r>
              <a:rPr lang="en-US" sz="1400" dirty="0"/>
              <a:t>which will be mandatory in Europe</a:t>
            </a:r>
          </a:p>
          <a:p>
            <a:pPr>
              <a:spcBef>
                <a:spcPts val="200"/>
              </a:spcBef>
            </a:pPr>
            <a:r>
              <a:rPr lang="en-US" sz="1600" b="1" dirty="0"/>
              <a:t>Approach</a:t>
            </a:r>
          </a:p>
          <a:p>
            <a:pPr lvl="1">
              <a:spcBef>
                <a:spcPts val="200"/>
              </a:spcBef>
            </a:pPr>
            <a:r>
              <a:rPr lang="en-US" sz="1400" dirty="0"/>
              <a:t>Amend paragraph 2.42 by additional a footnote regarding the (correct) interpretation of composite voltages:</a:t>
            </a:r>
            <a:br>
              <a:rPr lang="en-US" sz="1400" dirty="0"/>
            </a:br>
            <a:r>
              <a:rPr lang="en-US" sz="1400" b="1" dirty="0"/>
              <a:t>“</a:t>
            </a:r>
            <a:r>
              <a:rPr lang="en-US" sz="1400" b="1" i="1" dirty="0"/>
              <a:t>Note 2: For pulsating DC voltages (alternating voltages without change of polarity) the DC threshold shall be applied.”</a:t>
            </a:r>
          </a:p>
          <a:p>
            <a:pPr lvl="1">
              <a:spcBef>
                <a:spcPts val="500"/>
              </a:spcBef>
            </a:pPr>
            <a:r>
              <a:rPr lang="en-US" sz="1400" dirty="0"/>
              <a:t>Amend also GTR20 paragraph 3.42 accordingly</a:t>
            </a:r>
          </a:p>
        </p:txBody>
      </p:sp>
      <p:pic>
        <p:nvPicPr>
          <p:cNvPr id="6" name="Picture 5"/>
          <p:cNvPicPr>
            <a:picLocks noChangeAspect="1"/>
          </p:cNvPicPr>
          <p:nvPr/>
        </p:nvPicPr>
        <p:blipFill>
          <a:blip r:embed="rId2"/>
          <a:stretch>
            <a:fillRect/>
          </a:stretch>
        </p:blipFill>
        <p:spPr>
          <a:xfrm>
            <a:off x="6224851" y="3041639"/>
            <a:ext cx="5560284" cy="2329352"/>
          </a:xfrm>
          <a:prstGeom prst="rect">
            <a:avLst/>
          </a:prstGeom>
        </p:spPr>
      </p:pic>
      <p:sp>
        <p:nvSpPr>
          <p:cNvPr id="7" name="TextBox 6">
            <a:extLst>
              <a:ext uri="{FF2B5EF4-FFF2-40B4-BE49-F238E27FC236}">
                <a16:creationId xmlns:a16="http://schemas.microsoft.com/office/drawing/2014/main" id="{3DC27BB0-FCD5-4652-A7A8-33952738E4EB}"/>
              </a:ext>
            </a:extLst>
          </p:cNvPr>
          <p:cNvSpPr txBox="1"/>
          <p:nvPr/>
        </p:nvSpPr>
        <p:spPr>
          <a:xfrm>
            <a:off x="4507825" y="801314"/>
            <a:ext cx="6251912" cy="738664"/>
          </a:xfrm>
          <a:prstGeom prst="rect">
            <a:avLst/>
          </a:prstGeom>
          <a:noFill/>
        </p:spPr>
        <p:txBody>
          <a:bodyPr wrap="square">
            <a:spAutoFit/>
          </a:bodyPr>
          <a:lstStyle/>
          <a:p>
            <a:r>
              <a:rPr lang="en-GB" sz="1400" dirty="0">
                <a:solidFill>
                  <a:schemeClr val="accent6"/>
                </a:solidFill>
              </a:rPr>
              <a:t>Submitted by the expert from CLEPA the 	Informal document GRSP-69-03</a:t>
            </a:r>
          </a:p>
          <a:p>
            <a:r>
              <a:rPr lang="en-GB" sz="1400" dirty="0">
                <a:solidFill>
                  <a:schemeClr val="accent6"/>
                </a:solidFill>
              </a:rPr>
              <a:t>European Association of Automotive Suppliers	(69th GRSP, 17-21 May 2021</a:t>
            </a:r>
          </a:p>
          <a:p>
            <a:r>
              <a:rPr lang="en-GB" sz="1400" dirty="0">
                <a:solidFill>
                  <a:schemeClr val="accent6"/>
                </a:solidFill>
              </a:rPr>
              <a:t>				agenda </a:t>
            </a:r>
            <a:r>
              <a:rPr lang="en-GB" sz="1400">
                <a:solidFill>
                  <a:schemeClr val="accent6"/>
                </a:solidFill>
              </a:rPr>
              <a:t>item 23(g))</a:t>
            </a:r>
            <a:endParaRPr lang="en-GB" sz="1400" dirty="0">
              <a:solidFill>
                <a:schemeClr val="accent6"/>
              </a:solidFill>
            </a:endParaRPr>
          </a:p>
        </p:txBody>
      </p:sp>
    </p:spTree>
    <p:extLst>
      <p:ext uri="{BB962C8B-B14F-4D97-AF65-F5344CB8AC3E}">
        <p14:creationId xmlns:p14="http://schemas.microsoft.com/office/powerpoint/2010/main" val="129356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R100-3 Issue Risk for AC 48V Motor Generators</a:t>
            </a:r>
            <a:endParaRPr lang="en-US" dirty="0"/>
          </a:p>
        </p:txBody>
      </p:sp>
      <p:sp>
        <p:nvSpPr>
          <p:cNvPr id="4" name="Content Placeholder 3"/>
          <p:cNvSpPr>
            <a:spLocks noGrp="1"/>
          </p:cNvSpPr>
          <p:nvPr>
            <p:ph sz="quarter" idx="12"/>
          </p:nvPr>
        </p:nvSpPr>
        <p:spPr/>
        <p:txBody>
          <a:bodyPr/>
          <a:lstStyle/>
          <a:p>
            <a:r>
              <a:rPr lang="en-US" dirty="0"/>
              <a:t>Summary</a:t>
            </a:r>
          </a:p>
        </p:txBody>
      </p:sp>
      <p:sp>
        <p:nvSpPr>
          <p:cNvPr id="5" name="Slide Number Placeholder 4"/>
          <p:cNvSpPr>
            <a:spLocks noGrp="1"/>
          </p:cNvSpPr>
          <p:nvPr>
            <p:ph type="sldNum" sz="quarter" idx="16"/>
          </p:nvPr>
        </p:nvSpPr>
        <p:spPr/>
        <p:txBody>
          <a:bodyPr/>
          <a:lstStyle/>
          <a:p>
            <a:pPr>
              <a:defRPr/>
            </a:pPr>
            <a:fld id="{43D8B839-6290-49FC-AD74-F2CFABDC98A0}" type="slidenum">
              <a:rPr lang="en-GB" smtClean="0"/>
              <a:pPr>
                <a:defRPr/>
              </a:pPr>
              <a:t>2</a:t>
            </a:fld>
            <a:endParaRPr lang="en-GB"/>
          </a:p>
        </p:txBody>
      </p:sp>
      <p:sp>
        <p:nvSpPr>
          <p:cNvPr id="6" name="Content Placeholder 2"/>
          <p:cNvSpPr>
            <a:spLocks noGrp="1"/>
          </p:cNvSpPr>
          <p:nvPr>
            <p:ph idx="4294967295"/>
            <p:custDataLst>
              <p:tags r:id="rId1"/>
            </p:custDataLst>
          </p:nvPr>
        </p:nvSpPr>
        <p:spPr>
          <a:xfrm>
            <a:off x="5455826" y="1671161"/>
            <a:ext cx="6564540" cy="41681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180000" tIns="0" rIns="180000" bIns="0" anchor="t">
            <a:noAutofit/>
          </a:bodyPr>
          <a:lstStyle/>
          <a:p>
            <a:pPr marL="177800" indent="-177800"/>
            <a:r>
              <a:rPr lang="en-US" sz="1300" dirty="0">
                <a:solidFill>
                  <a:schemeClr val="tx1">
                    <a:lumMod val="75000"/>
                  </a:schemeClr>
                </a:solidFill>
                <a:latin typeface="+mn-lt"/>
              </a:rPr>
              <a:t>Current version of the introduction of the “specific voltage condition” in ECE-TRANS-WP.29-GRSP-2020-06e, chapter 2.42 can be a risk for especially 48V air cooled components like e.g. 48V motor generators which are sold from various suppliers and are in series since years with different OEMs.</a:t>
            </a:r>
          </a:p>
          <a:p>
            <a:pPr marL="177800" indent="-177800"/>
            <a:r>
              <a:rPr lang="en-US" sz="1300" dirty="0">
                <a:solidFill>
                  <a:schemeClr val="tx1">
                    <a:lumMod val="75000"/>
                  </a:schemeClr>
                </a:solidFill>
                <a:latin typeface="+mn-lt"/>
              </a:rPr>
              <a:t>Although this was not intended (according to discussions with experts from e.g. OICA), the currently proposed text of paragraph 2.42 48V air cooled components can be interpreted in a way that it do not fulfil the “specific voltage condition” even if it is connected to chassis ground. The reason is, that it is not clear if the voltages between “a DC life part and an AC life part” have to be interpreted as a composite voltage or ‘pure’ AC voltage.  Especially the use case, which is possible according to the current text of paragraph 2.42 has not been considered and evaluated sufficiently: “AC condition between a DC life part and an AC life part” (e.g. the B+ bolt of a 48V motor generator to a phase of the same device). If the voltage is a composite/mixed signal, it is &gt; 30V AC (</a:t>
            </a:r>
            <a:r>
              <a:rPr lang="en-US" sz="1300" dirty="0" err="1">
                <a:solidFill>
                  <a:schemeClr val="tx1">
                    <a:lumMod val="75000"/>
                  </a:schemeClr>
                </a:solidFill>
                <a:latin typeface="+mn-lt"/>
              </a:rPr>
              <a:t>rms</a:t>
            </a:r>
            <a:r>
              <a:rPr lang="en-US" sz="1300" dirty="0">
                <a:solidFill>
                  <a:schemeClr val="tx1">
                    <a:lumMod val="75000"/>
                  </a:schemeClr>
                </a:solidFill>
                <a:latin typeface="+mn-lt"/>
              </a:rPr>
              <a:t>) and the “specific voltage condition” is not fulfilled.</a:t>
            </a:r>
          </a:p>
          <a:p>
            <a:pPr marL="177800" indent="-177800"/>
            <a:r>
              <a:rPr lang="en-US" sz="1300" dirty="0">
                <a:solidFill>
                  <a:schemeClr val="tx1">
                    <a:lumMod val="75000"/>
                  </a:schemeClr>
                </a:solidFill>
                <a:latin typeface="+mn-lt"/>
              </a:rPr>
              <a:t>If the “specific voltage condition” is not fulfilled the new “water isolation resistance </a:t>
            </a:r>
            <a:br>
              <a:rPr lang="en-US" sz="1300" dirty="0">
                <a:solidFill>
                  <a:schemeClr val="tx1">
                    <a:lumMod val="75000"/>
                  </a:schemeClr>
                </a:solidFill>
                <a:latin typeface="+mn-lt"/>
              </a:rPr>
            </a:br>
            <a:r>
              <a:rPr lang="en-US" sz="1300" dirty="0">
                <a:solidFill>
                  <a:schemeClr val="tx1">
                    <a:lumMod val="75000"/>
                  </a:schemeClr>
                </a:solidFill>
                <a:latin typeface="+mn-lt"/>
              </a:rPr>
              <a:t>test” applies. Air cooled 48V Motor Generators are expected not to pass this test. </a:t>
            </a:r>
          </a:p>
          <a:p>
            <a:pPr marL="177800" indent="-177800"/>
            <a:r>
              <a:rPr lang="en-US" sz="1300" dirty="0">
                <a:solidFill>
                  <a:schemeClr val="tx1">
                    <a:lumMod val="75000"/>
                  </a:schemeClr>
                </a:solidFill>
                <a:latin typeface="+mn-lt"/>
              </a:rPr>
              <a:t>Already with the old (R100-2), less stronger specification there have been a remaining (actually occurred) risk, that the specification can be </a:t>
            </a:r>
            <a:r>
              <a:rPr lang="en-US" sz="1300" dirty="0" err="1">
                <a:solidFill>
                  <a:schemeClr val="tx1">
                    <a:lumMod val="75000"/>
                  </a:schemeClr>
                </a:solidFill>
                <a:latin typeface="+mn-lt"/>
              </a:rPr>
              <a:t>mis</a:t>
            </a:r>
            <a:r>
              <a:rPr lang="en-US" sz="1300" dirty="0">
                <a:solidFill>
                  <a:schemeClr val="tx1">
                    <a:lumMod val="75000"/>
                  </a:schemeClr>
                </a:solidFill>
                <a:latin typeface="+mn-lt"/>
              </a:rPr>
              <a:t>-interpreted in a way, that 48V air cooled Motor Generators can´t meet it. But the isolation resistance test (w/o water) can be passed.</a:t>
            </a:r>
          </a:p>
          <a:p>
            <a:pPr marL="177800" indent="-177800"/>
            <a:r>
              <a:rPr lang="en-US" sz="1300" dirty="0">
                <a:solidFill>
                  <a:schemeClr val="tx1">
                    <a:lumMod val="75000"/>
                  </a:schemeClr>
                </a:solidFill>
                <a:latin typeface="+mn-lt"/>
              </a:rPr>
              <a:t>CLEPA proposes to add a 2</a:t>
            </a:r>
            <a:r>
              <a:rPr lang="en-US" sz="1300" baseline="30000" dirty="0">
                <a:solidFill>
                  <a:schemeClr val="tx1">
                    <a:lumMod val="75000"/>
                  </a:schemeClr>
                </a:solidFill>
                <a:latin typeface="+mn-lt"/>
              </a:rPr>
              <a:t>nd</a:t>
            </a:r>
            <a:r>
              <a:rPr lang="en-US" sz="1300" dirty="0">
                <a:solidFill>
                  <a:schemeClr val="tx1">
                    <a:lumMod val="75000"/>
                  </a:schemeClr>
                </a:solidFill>
                <a:latin typeface="+mn-lt"/>
              </a:rPr>
              <a:t> footnote to paragraph 2.42 regarding the (correct) interpretation of composite voltages, to avoid any mis-interpretation.</a:t>
            </a:r>
          </a:p>
        </p:txBody>
      </p:sp>
      <p:grpSp>
        <p:nvGrpSpPr>
          <p:cNvPr id="7" name="Google Shape;291;p25"/>
          <p:cNvGrpSpPr>
            <a:grpSpLocks noChangeAspect="1"/>
          </p:cNvGrpSpPr>
          <p:nvPr/>
        </p:nvGrpSpPr>
        <p:grpSpPr>
          <a:xfrm>
            <a:off x="730771" y="4267388"/>
            <a:ext cx="4440057" cy="1447566"/>
            <a:chOff x="4693025" y="1200501"/>
            <a:chExt cx="4293575" cy="1359775"/>
          </a:xfrm>
        </p:grpSpPr>
        <p:pic>
          <p:nvPicPr>
            <p:cNvPr id="8" name="Google Shape;292;p25"/>
            <p:cNvPicPr preferRelativeResize="0"/>
            <p:nvPr/>
          </p:nvPicPr>
          <p:blipFill rotWithShape="1">
            <a:blip r:embed="rId5">
              <a:alphaModFix/>
            </a:blip>
            <a:srcRect l="13993" t="16680"/>
            <a:stretch/>
          </p:blipFill>
          <p:spPr>
            <a:xfrm>
              <a:off x="4949175" y="1494450"/>
              <a:ext cx="4037425" cy="1065825"/>
            </a:xfrm>
            <a:prstGeom prst="rect">
              <a:avLst/>
            </a:prstGeom>
            <a:noFill/>
            <a:ln>
              <a:noFill/>
            </a:ln>
          </p:spPr>
        </p:pic>
        <p:pic>
          <p:nvPicPr>
            <p:cNvPr id="9" name="Google Shape;293;p25"/>
            <p:cNvPicPr preferRelativeResize="0"/>
            <p:nvPr/>
          </p:nvPicPr>
          <p:blipFill>
            <a:blip r:embed="rId6">
              <a:alphaModFix/>
            </a:blip>
            <a:stretch>
              <a:fillRect/>
            </a:stretch>
          </p:blipFill>
          <p:spPr>
            <a:xfrm>
              <a:off x="4693025" y="1448600"/>
              <a:ext cx="332350" cy="155100"/>
            </a:xfrm>
            <a:prstGeom prst="rect">
              <a:avLst/>
            </a:prstGeom>
            <a:noFill/>
            <a:ln>
              <a:noFill/>
            </a:ln>
          </p:spPr>
        </p:pic>
        <p:pic>
          <p:nvPicPr>
            <p:cNvPr id="10" name="Google Shape;294;p25"/>
            <p:cNvPicPr preferRelativeResize="0"/>
            <p:nvPr/>
          </p:nvPicPr>
          <p:blipFill>
            <a:blip r:embed="rId7">
              <a:alphaModFix/>
            </a:blip>
            <a:stretch>
              <a:fillRect/>
            </a:stretch>
          </p:blipFill>
          <p:spPr>
            <a:xfrm>
              <a:off x="4693025" y="1200501"/>
              <a:ext cx="3119609" cy="236775"/>
            </a:xfrm>
            <a:prstGeom prst="rect">
              <a:avLst/>
            </a:prstGeom>
            <a:noFill/>
            <a:ln>
              <a:noFill/>
            </a:ln>
          </p:spPr>
        </p:pic>
      </p:grpSp>
      <p:sp>
        <p:nvSpPr>
          <p:cNvPr id="17" name="Google Shape;288;p25"/>
          <p:cNvSpPr txBox="1"/>
          <p:nvPr>
            <p:custDataLst>
              <p:tags r:id="rId2"/>
            </p:custDataLst>
          </p:nvPr>
        </p:nvSpPr>
        <p:spPr>
          <a:xfrm>
            <a:off x="652961" y="1464914"/>
            <a:ext cx="4839159" cy="408122"/>
          </a:xfrm>
          <a:prstGeom prst="rect">
            <a:avLst/>
          </a:prstGeom>
          <a:noFill/>
          <a:ln>
            <a:noFill/>
          </a:ln>
        </p:spPr>
        <p:txBody>
          <a:bodyPr spcFirstLastPara="1" wrap="square" lIns="109678" tIns="109678" rIns="109678" bIns="109678" anchor="t" anchorCtr="0">
            <a:noAutofit/>
          </a:bodyPr>
          <a:lstStyle/>
          <a:p>
            <a:pPr defTabSz="1097006" fontAlgn="auto">
              <a:spcBef>
                <a:spcPts val="0"/>
              </a:spcBef>
              <a:spcAft>
                <a:spcPts val="0"/>
              </a:spcAft>
              <a:buClr>
                <a:srgbClr val="000000"/>
              </a:buClr>
            </a:pPr>
            <a:r>
              <a:rPr lang="en-GB" sz="1440" b="1" kern="0" dirty="0">
                <a:solidFill>
                  <a:srgbClr val="000000"/>
                </a:solidFill>
                <a:latin typeface="Arial"/>
                <a:cs typeface="Arial"/>
                <a:sym typeface="Arial"/>
              </a:rPr>
              <a:t>References</a:t>
            </a:r>
            <a:endParaRPr sz="1440" b="1" kern="0" dirty="0">
              <a:solidFill>
                <a:srgbClr val="000000"/>
              </a:solidFill>
              <a:latin typeface="Arial"/>
              <a:cs typeface="Arial"/>
              <a:sym typeface="Arial"/>
            </a:endParaRPr>
          </a:p>
        </p:txBody>
      </p:sp>
      <p:cxnSp>
        <p:nvCxnSpPr>
          <p:cNvPr id="18" name="Straight Connector 17"/>
          <p:cNvCxnSpPr/>
          <p:nvPr>
            <p:custDataLst>
              <p:tags r:id="rId3"/>
            </p:custDataLst>
          </p:nvPr>
        </p:nvCxnSpPr>
        <p:spPr>
          <a:xfrm>
            <a:off x="5408201" y="1643865"/>
            <a:ext cx="47625" cy="4538274"/>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84563B3D-92D2-4BDD-B147-CEF77D377D84}"/>
              </a:ext>
            </a:extLst>
          </p:cNvPr>
          <p:cNvPicPr>
            <a:picLocks noChangeAspect="1"/>
          </p:cNvPicPr>
          <p:nvPr/>
        </p:nvPicPr>
        <p:blipFill>
          <a:blip r:embed="rId8"/>
          <a:stretch>
            <a:fillRect/>
          </a:stretch>
        </p:blipFill>
        <p:spPr>
          <a:xfrm>
            <a:off x="652961" y="1852414"/>
            <a:ext cx="4431262" cy="2025511"/>
          </a:xfrm>
          <a:prstGeom prst="rect">
            <a:avLst/>
          </a:prstGeom>
        </p:spPr>
      </p:pic>
    </p:spTree>
    <p:extLst>
      <p:ext uri="{BB962C8B-B14F-4D97-AF65-F5344CB8AC3E}">
        <p14:creationId xmlns:p14="http://schemas.microsoft.com/office/powerpoint/2010/main" val="263032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09600" y="1521013"/>
            <a:ext cx="11040533" cy="609628"/>
          </a:xfrm>
        </p:spPr>
        <p:txBody>
          <a:bodyPr/>
          <a:lstStyle/>
          <a:p>
            <a:r>
              <a:rPr lang="en-US" sz="1600" dirty="0"/>
              <a:t>The following figure is based on document “EVS-08-06e_48V_Integration_in_GTR_20_EVS.pdf” from</a:t>
            </a:r>
            <a:br>
              <a:rPr lang="en-US" sz="1600" dirty="0"/>
            </a:br>
            <a:r>
              <a:rPr lang="en-US" sz="1600" dirty="0"/>
              <a:t>48 V System – Integration in GTR EVS, Input for OICA / GTR EVS-Meeting, OICA proposal version 2-2, May 25th 2015;</a:t>
            </a:r>
            <a:br>
              <a:rPr lang="en-US" sz="1600" dirty="0"/>
            </a:br>
            <a:r>
              <a:rPr lang="en-US" sz="1600" dirty="0"/>
              <a:t>see also “EVS-06-24e_OICA-proposal_Amendment_to_GTR_EVS.pdf” from 6</a:t>
            </a:r>
            <a:r>
              <a:rPr lang="en-US" sz="1600" baseline="30000" dirty="0"/>
              <a:t>th</a:t>
            </a:r>
            <a:r>
              <a:rPr lang="en-US" sz="1600" dirty="0"/>
              <a:t> EVS-</a:t>
            </a:r>
            <a:r>
              <a:rPr lang="en-US" sz="1600" dirty="0" err="1"/>
              <a:t>gtr</a:t>
            </a:r>
            <a:r>
              <a:rPr lang="en-US" sz="1600" dirty="0"/>
              <a:t> meeting Seoul, Nov. 2014).</a:t>
            </a:r>
          </a:p>
        </p:txBody>
      </p:sp>
      <p:sp>
        <p:nvSpPr>
          <p:cNvPr id="3" name="Title 2"/>
          <p:cNvSpPr>
            <a:spLocks noGrp="1"/>
          </p:cNvSpPr>
          <p:nvPr>
            <p:ph type="title"/>
          </p:nvPr>
        </p:nvSpPr>
        <p:spPr/>
        <p:txBody>
          <a:bodyPr/>
          <a:lstStyle/>
          <a:p>
            <a:r>
              <a:rPr lang="en-US" sz="3600" dirty="0"/>
              <a:t>R100-3 Issue Risk for AC 48V Motor Generators</a:t>
            </a:r>
            <a:endParaRPr lang="en-US" dirty="0"/>
          </a:p>
        </p:txBody>
      </p:sp>
      <p:sp>
        <p:nvSpPr>
          <p:cNvPr id="4" name="Content Placeholder 3"/>
          <p:cNvSpPr>
            <a:spLocks noGrp="1"/>
          </p:cNvSpPr>
          <p:nvPr>
            <p:ph sz="quarter" idx="12"/>
          </p:nvPr>
        </p:nvSpPr>
        <p:spPr/>
        <p:txBody>
          <a:bodyPr/>
          <a:lstStyle/>
          <a:p>
            <a:r>
              <a:rPr lang="en-US" dirty="0"/>
              <a:t>Concern / CLEPA Evaluation</a:t>
            </a:r>
          </a:p>
        </p:txBody>
      </p:sp>
      <p:sp>
        <p:nvSpPr>
          <p:cNvPr id="5" name="Slide Number Placeholder 4"/>
          <p:cNvSpPr>
            <a:spLocks noGrp="1"/>
          </p:cNvSpPr>
          <p:nvPr>
            <p:ph type="sldNum" sz="quarter" idx="16"/>
          </p:nvPr>
        </p:nvSpPr>
        <p:spPr/>
        <p:txBody>
          <a:bodyPr/>
          <a:lstStyle/>
          <a:p>
            <a:pPr>
              <a:defRPr/>
            </a:pPr>
            <a:fld id="{43D8B839-6290-49FC-AD74-F2CFABDC98A0}" type="slidenum">
              <a:rPr lang="en-GB" smtClean="0"/>
              <a:pPr>
                <a:defRPr/>
              </a:pPr>
              <a:t>3</a:t>
            </a:fld>
            <a:endParaRPr lang="en-GB"/>
          </a:p>
        </p:txBody>
      </p:sp>
      <p:pic>
        <p:nvPicPr>
          <p:cNvPr id="7" name="Picture 6"/>
          <p:cNvPicPr>
            <a:picLocks noChangeAspect="1"/>
          </p:cNvPicPr>
          <p:nvPr>
            <p:custDataLst>
              <p:tags r:id="rId1"/>
            </p:custDataLst>
          </p:nvPr>
        </p:nvPicPr>
        <p:blipFill rotWithShape="1">
          <a:blip r:embed="rId4"/>
          <a:srcRect l="75802" t="38337" r="-84" b="34116"/>
          <a:stretch/>
        </p:blipFill>
        <p:spPr>
          <a:xfrm>
            <a:off x="1459259" y="3427272"/>
            <a:ext cx="1811867" cy="457200"/>
          </a:xfrm>
          <a:prstGeom prst="rect">
            <a:avLst/>
          </a:prstGeom>
        </p:spPr>
      </p:pic>
      <p:sp>
        <p:nvSpPr>
          <p:cNvPr id="8" name="Content Placeholder 2_"/>
          <p:cNvSpPr txBox="1">
            <a:spLocks/>
          </p:cNvSpPr>
          <p:nvPr>
            <p:custDataLst>
              <p:tags r:id="rId2"/>
            </p:custDataLst>
          </p:nvPr>
        </p:nvSpPr>
        <p:spPr>
          <a:xfrm>
            <a:off x="783256" y="5204570"/>
            <a:ext cx="10249200" cy="1119426"/>
          </a:xfrm>
          <a:prstGeom prst="rect">
            <a:avLst/>
          </a:prstGeom>
          <a:solidFill>
            <a:schemeClr val="accent3">
              <a:lumMod val="60000"/>
              <a:lumOff val="40000"/>
            </a:schemeClr>
          </a:solidFill>
          <a:effectLst/>
          <a:extLst>
            <a:ext uri="{53640926-AAD7-44D8-BBD7-CCE9431645EC}">
              <a14:shadowObscured xmlns:a14="http://schemas.microsoft.com/office/drawing/2010/main"/>
            </a:ext>
          </a:extLst>
        </p:spPr>
        <p:txBody>
          <a:bodyPr vert="horz" wrap="square" lIns="180000" tIns="0" rIns="180000" bIns="0" rtlCol="0" anchor="ctr">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Calibri" panose="020F0502020204030204" pitchFamily="34"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Calibri" panose="020F0502020204030204" pitchFamily="34"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Calibri" panose="020F0502020204030204" pitchFamily="34"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Calibri" panose="020F0502020204030204" pitchFamily="34"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Calibri" panose="020F0502020204030204" pitchFamily="34"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Calibri" panose="020F0502020204030204" pitchFamily="34"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Calibri" panose="020F0502020204030204" pitchFamily="34"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Calibri" panose="020F0502020204030204" pitchFamily="34"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Calibri" panose="020F0502020204030204" pitchFamily="34" charset="0"/>
                <a:ea typeface="+mn-ea"/>
                <a:cs typeface="+mn-cs"/>
              </a:defRPr>
            </a:lvl9pPr>
          </a:lstStyle>
          <a:p>
            <a:pPr marL="177800" indent="-177800" fontAlgn="auto">
              <a:spcAft>
                <a:spcPts val="0"/>
              </a:spcAft>
              <a:buNone/>
            </a:pPr>
            <a:r>
              <a:rPr lang="en-US" sz="1600" b="1" dirty="0">
                <a:solidFill>
                  <a:schemeClr val="accent6"/>
                </a:solidFill>
              </a:rPr>
              <a:t>*	Voltage B between a DC life part (e.g. B+ bolt of an 48V Motor Generator (MG)) and an AC live part (e.g. phase of an 48V MG) has been not considered so far in the referenced document (see above). Voltages A and B can be evaluated as composite/mixed voltage and would in that case be  &gt; 30V AC (</a:t>
            </a:r>
            <a:r>
              <a:rPr lang="en-US" sz="1600" b="1" dirty="0" err="1">
                <a:solidFill>
                  <a:schemeClr val="accent6"/>
                </a:solidFill>
              </a:rPr>
              <a:t>rms</a:t>
            </a:r>
            <a:r>
              <a:rPr lang="en-US" sz="1600" b="1" dirty="0">
                <a:solidFill>
                  <a:schemeClr val="accent6"/>
                </a:solidFill>
              </a:rPr>
              <a:t>), which would be in conflict with the “specific voltage condition” in ECE-TRANS-WP.29-GRSP-2020-06e, paragraph 2.4.</a:t>
            </a:r>
          </a:p>
        </p:txBody>
      </p:sp>
      <p:pic>
        <p:nvPicPr>
          <p:cNvPr id="11" name="Picture 10">
            <a:extLst>
              <a:ext uri="{FF2B5EF4-FFF2-40B4-BE49-F238E27FC236}">
                <a16:creationId xmlns:a16="http://schemas.microsoft.com/office/drawing/2014/main" id="{DFEF62A9-5557-4261-8B1C-E69E74FBA56C}"/>
              </a:ext>
            </a:extLst>
          </p:cNvPr>
          <p:cNvPicPr>
            <a:picLocks noChangeAspect="1"/>
          </p:cNvPicPr>
          <p:nvPr/>
        </p:nvPicPr>
        <p:blipFill>
          <a:blip r:embed="rId5"/>
          <a:stretch>
            <a:fillRect/>
          </a:stretch>
        </p:blipFill>
        <p:spPr>
          <a:xfrm>
            <a:off x="3710866" y="2409731"/>
            <a:ext cx="5010982" cy="2794839"/>
          </a:xfrm>
          <a:prstGeom prst="rect">
            <a:avLst/>
          </a:prstGeom>
        </p:spPr>
      </p:pic>
    </p:spTree>
    <p:extLst>
      <p:ext uri="{BB962C8B-B14F-4D97-AF65-F5344CB8AC3E}">
        <p14:creationId xmlns:p14="http://schemas.microsoft.com/office/powerpoint/2010/main" val="220991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p:cNvGrpSpPr/>
          <p:nvPr/>
        </p:nvGrpSpPr>
        <p:grpSpPr>
          <a:xfrm>
            <a:off x="8200722" y="1862554"/>
            <a:ext cx="3404342" cy="1801135"/>
            <a:chOff x="656060" y="1856361"/>
            <a:chExt cx="3404342" cy="1801135"/>
          </a:xfrm>
        </p:grpSpPr>
        <p:pic>
          <p:nvPicPr>
            <p:cNvPr id="97" name="Picture 96"/>
            <p:cNvPicPr>
              <a:picLocks noChangeAspect="1"/>
            </p:cNvPicPr>
            <p:nvPr/>
          </p:nvPicPr>
          <p:blipFill>
            <a:blip r:embed="rId2"/>
            <a:stretch>
              <a:fillRect/>
            </a:stretch>
          </p:blipFill>
          <p:spPr>
            <a:xfrm>
              <a:off x="656060" y="1856361"/>
              <a:ext cx="3404342" cy="1801135"/>
            </a:xfrm>
            <a:prstGeom prst="rect">
              <a:avLst/>
            </a:prstGeom>
          </p:spPr>
        </p:pic>
        <p:sp>
          <p:nvSpPr>
            <p:cNvPr id="98" name="Rectangle 97"/>
            <p:cNvSpPr/>
            <p:nvPr/>
          </p:nvSpPr>
          <p:spPr>
            <a:xfrm>
              <a:off x="1127463" y="2065867"/>
              <a:ext cx="878890" cy="1140177"/>
            </a:xfrm>
            <a:prstGeom prst="rect">
              <a:avLst/>
            </a:prstGeom>
            <a:solidFill>
              <a:schemeClr val="bg1">
                <a:lumMod val="9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6B767D"/>
                  </a:solidFill>
                </a:rPr>
                <a:t>electronics</a:t>
              </a:r>
            </a:p>
          </p:txBody>
        </p:sp>
      </p:grpSp>
      <p:grpSp>
        <p:nvGrpSpPr>
          <p:cNvPr id="93" name="Group 92"/>
          <p:cNvGrpSpPr/>
          <p:nvPr/>
        </p:nvGrpSpPr>
        <p:grpSpPr>
          <a:xfrm>
            <a:off x="656060" y="1856361"/>
            <a:ext cx="3404342" cy="1801135"/>
            <a:chOff x="656060" y="1856361"/>
            <a:chExt cx="3404342" cy="1801135"/>
          </a:xfrm>
        </p:grpSpPr>
        <p:pic>
          <p:nvPicPr>
            <p:cNvPr id="94" name="Picture 93"/>
            <p:cNvPicPr>
              <a:picLocks noChangeAspect="1"/>
            </p:cNvPicPr>
            <p:nvPr/>
          </p:nvPicPr>
          <p:blipFill>
            <a:blip r:embed="rId2"/>
            <a:stretch>
              <a:fillRect/>
            </a:stretch>
          </p:blipFill>
          <p:spPr>
            <a:xfrm>
              <a:off x="656060" y="1856361"/>
              <a:ext cx="3404342" cy="1801135"/>
            </a:xfrm>
            <a:prstGeom prst="rect">
              <a:avLst/>
            </a:prstGeom>
          </p:spPr>
        </p:pic>
        <p:sp>
          <p:nvSpPr>
            <p:cNvPr id="95" name="Rectangle 94"/>
            <p:cNvSpPr/>
            <p:nvPr/>
          </p:nvSpPr>
          <p:spPr>
            <a:xfrm>
              <a:off x="1127463" y="2065867"/>
              <a:ext cx="878890" cy="1140177"/>
            </a:xfrm>
            <a:prstGeom prst="rect">
              <a:avLst/>
            </a:prstGeom>
            <a:solidFill>
              <a:schemeClr val="bg1">
                <a:lumMod val="9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6B767D"/>
                  </a:solidFill>
                </a:rPr>
                <a:t>electronics</a:t>
              </a:r>
            </a:p>
          </p:txBody>
        </p:sp>
      </p:grpSp>
      <p:grpSp>
        <p:nvGrpSpPr>
          <p:cNvPr id="90" name="Group 89"/>
          <p:cNvGrpSpPr/>
          <p:nvPr/>
        </p:nvGrpSpPr>
        <p:grpSpPr>
          <a:xfrm>
            <a:off x="4381422" y="1856359"/>
            <a:ext cx="3404342" cy="1801135"/>
            <a:chOff x="656060" y="1856361"/>
            <a:chExt cx="3404342" cy="1801135"/>
          </a:xfrm>
        </p:grpSpPr>
        <p:pic>
          <p:nvPicPr>
            <p:cNvPr id="91" name="Picture 90"/>
            <p:cNvPicPr>
              <a:picLocks noChangeAspect="1"/>
            </p:cNvPicPr>
            <p:nvPr/>
          </p:nvPicPr>
          <p:blipFill>
            <a:blip r:embed="rId2"/>
            <a:stretch>
              <a:fillRect/>
            </a:stretch>
          </p:blipFill>
          <p:spPr>
            <a:xfrm>
              <a:off x="656060" y="1856361"/>
              <a:ext cx="3404342" cy="1801135"/>
            </a:xfrm>
            <a:prstGeom prst="rect">
              <a:avLst/>
            </a:prstGeom>
          </p:spPr>
        </p:pic>
        <p:sp>
          <p:nvSpPr>
            <p:cNvPr id="92" name="Rectangle 91"/>
            <p:cNvSpPr/>
            <p:nvPr/>
          </p:nvSpPr>
          <p:spPr>
            <a:xfrm>
              <a:off x="1127463" y="2065867"/>
              <a:ext cx="878890" cy="1140177"/>
            </a:xfrm>
            <a:prstGeom prst="rect">
              <a:avLst/>
            </a:prstGeom>
            <a:solidFill>
              <a:schemeClr val="bg1">
                <a:lumMod val="9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6B767D"/>
                  </a:solidFill>
                </a:rPr>
                <a:t>electronics</a:t>
              </a:r>
            </a:p>
          </p:txBody>
        </p:sp>
      </p:grpSp>
      <p:sp>
        <p:nvSpPr>
          <p:cNvPr id="2" name="Content Placeholder 1"/>
          <p:cNvSpPr>
            <a:spLocks noGrp="1"/>
          </p:cNvSpPr>
          <p:nvPr>
            <p:ph sz="quarter" idx="10"/>
          </p:nvPr>
        </p:nvSpPr>
        <p:spPr>
          <a:xfrm>
            <a:off x="609600" y="1401966"/>
            <a:ext cx="11040533" cy="332477"/>
          </a:xfrm>
        </p:spPr>
        <p:txBody>
          <a:bodyPr/>
          <a:lstStyle/>
          <a:p>
            <a:pPr marL="0" indent="0">
              <a:buNone/>
            </a:pPr>
            <a:r>
              <a:rPr lang="en-US" sz="1500" dirty="0"/>
              <a:t>Explanation of Voltages A / B using a 3 phase example looking at one representative point P1. This valid also for other phase numbers.</a:t>
            </a:r>
          </a:p>
          <a:p>
            <a:endParaRPr lang="en-US" sz="1600" dirty="0"/>
          </a:p>
        </p:txBody>
      </p:sp>
      <p:sp>
        <p:nvSpPr>
          <p:cNvPr id="3" name="Title 2"/>
          <p:cNvSpPr>
            <a:spLocks noGrp="1"/>
          </p:cNvSpPr>
          <p:nvPr>
            <p:ph type="title"/>
          </p:nvPr>
        </p:nvSpPr>
        <p:spPr/>
        <p:txBody>
          <a:bodyPr/>
          <a:lstStyle/>
          <a:p>
            <a:r>
              <a:rPr lang="en-US" sz="3200" dirty="0"/>
              <a:t>R100-3 Issue Risk for AC 48V Motor Generators</a:t>
            </a:r>
            <a:endParaRPr lang="en-US" dirty="0"/>
          </a:p>
        </p:txBody>
      </p:sp>
      <p:sp>
        <p:nvSpPr>
          <p:cNvPr id="4" name="Content Placeholder 3"/>
          <p:cNvSpPr>
            <a:spLocks noGrp="1"/>
          </p:cNvSpPr>
          <p:nvPr>
            <p:ph sz="quarter" idx="12"/>
          </p:nvPr>
        </p:nvSpPr>
        <p:spPr/>
        <p:txBody>
          <a:bodyPr/>
          <a:lstStyle/>
          <a:p>
            <a:r>
              <a:rPr lang="en-US" dirty="0"/>
              <a:t>Detailed Explanation of Voltages A / B</a:t>
            </a:r>
          </a:p>
        </p:txBody>
      </p:sp>
      <p:sp>
        <p:nvSpPr>
          <p:cNvPr id="5" name="Slide Number Placeholder 4"/>
          <p:cNvSpPr>
            <a:spLocks noGrp="1"/>
          </p:cNvSpPr>
          <p:nvPr>
            <p:ph type="sldNum" sz="quarter" idx="16"/>
          </p:nvPr>
        </p:nvSpPr>
        <p:spPr/>
        <p:txBody>
          <a:bodyPr/>
          <a:lstStyle/>
          <a:p>
            <a:pPr>
              <a:defRPr/>
            </a:pPr>
            <a:fld id="{43D8B839-6290-49FC-AD74-F2CFABDC98A0}" type="slidenum">
              <a:rPr lang="en-GB" smtClean="0"/>
              <a:pPr>
                <a:defRPr/>
              </a:pPr>
              <a:t>4</a:t>
            </a:fld>
            <a:endParaRPr lang="en-GB"/>
          </a:p>
        </p:txBody>
      </p:sp>
      <p:cxnSp>
        <p:nvCxnSpPr>
          <p:cNvPr id="8" name="Straight Arrow Connector 7"/>
          <p:cNvCxnSpPr/>
          <p:nvPr/>
        </p:nvCxnSpPr>
        <p:spPr>
          <a:xfrm>
            <a:off x="3038425" y="2709864"/>
            <a:ext cx="0" cy="5153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83152" y="2882036"/>
            <a:ext cx="1060314" cy="261610"/>
          </a:xfrm>
          <a:prstGeom prst="rect">
            <a:avLst/>
          </a:prstGeom>
          <a:noFill/>
        </p:spPr>
        <p:txBody>
          <a:bodyPr wrap="square" rtlCol="0">
            <a:spAutoFit/>
          </a:bodyPr>
          <a:lstStyle/>
          <a:p>
            <a:r>
              <a:rPr lang="en-US" sz="1100" dirty="0">
                <a:solidFill>
                  <a:srgbClr val="FF0000"/>
                </a:solidFill>
              </a:rPr>
              <a:t>Voltage A</a:t>
            </a:r>
          </a:p>
        </p:txBody>
      </p:sp>
      <p:cxnSp>
        <p:nvCxnSpPr>
          <p:cNvPr id="12" name="Straight Arrow Connector 11"/>
          <p:cNvCxnSpPr/>
          <p:nvPr/>
        </p:nvCxnSpPr>
        <p:spPr>
          <a:xfrm>
            <a:off x="3026681" y="2084110"/>
            <a:ext cx="11744" cy="56720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83152" y="2175843"/>
            <a:ext cx="1060314" cy="261610"/>
          </a:xfrm>
          <a:prstGeom prst="rect">
            <a:avLst/>
          </a:prstGeom>
          <a:noFill/>
          <a:ln>
            <a:noFill/>
          </a:ln>
        </p:spPr>
        <p:txBody>
          <a:bodyPr wrap="square" rtlCol="0">
            <a:spAutoFit/>
          </a:bodyPr>
          <a:lstStyle/>
          <a:p>
            <a:r>
              <a:rPr lang="en-US" sz="1100" dirty="0">
                <a:solidFill>
                  <a:srgbClr val="C00000"/>
                </a:solidFill>
              </a:rPr>
              <a:t>Voltage B</a:t>
            </a:r>
          </a:p>
        </p:txBody>
      </p:sp>
      <p:cxnSp>
        <p:nvCxnSpPr>
          <p:cNvPr id="14" name="Straight Connector 13"/>
          <p:cNvCxnSpPr/>
          <p:nvPr/>
        </p:nvCxnSpPr>
        <p:spPr>
          <a:xfrm>
            <a:off x="2636725" y="2756927"/>
            <a:ext cx="1636" cy="41427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623277" y="2079026"/>
            <a:ext cx="85154" cy="450476"/>
            <a:chOff x="2740024" y="4787153"/>
            <a:chExt cx="85154" cy="450476"/>
          </a:xfrm>
        </p:grpSpPr>
        <p:cxnSp>
          <p:nvCxnSpPr>
            <p:cNvPr id="17" name="Straight Connector 16"/>
            <p:cNvCxnSpPr/>
            <p:nvPr/>
          </p:nvCxnSpPr>
          <p:spPr>
            <a:xfrm>
              <a:off x="2748722" y="5090130"/>
              <a:ext cx="0" cy="1474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8722" y="4787153"/>
              <a:ext cx="0" cy="17278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40024" y="4966659"/>
              <a:ext cx="85154" cy="13019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6345871" y="2720721"/>
            <a:ext cx="85154" cy="450476"/>
            <a:chOff x="2740024" y="4787153"/>
            <a:chExt cx="85154" cy="450476"/>
          </a:xfrm>
        </p:grpSpPr>
        <p:cxnSp>
          <p:nvCxnSpPr>
            <p:cNvPr id="46" name="Straight Connector 45"/>
            <p:cNvCxnSpPr/>
            <p:nvPr/>
          </p:nvCxnSpPr>
          <p:spPr>
            <a:xfrm>
              <a:off x="2748722" y="5090130"/>
              <a:ext cx="0" cy="1474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748722" y="4787153"/>
              <a:ext cx="0" cy="17278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40024" y="4966659"/>
              <a:ext cx="85154" cy="13019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a:off x="6352933" y="2095466"/>
            <a:ext cx="1636" cy="41427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0149778" y="2709864"/>
            <a:ext cx="85154" cy="450476"/>
            <a:chOff x="2740024" y="4787153"/>
            <a:chExt cx="85154" cy="450476"/>
          </a:xfrm>
        </p:grpSpPr>
        <p:cxnSp>
          <p:nvCxnSpPr>
            <p:cNvPr id="51" name="Straight Connector 50"/>
            <p:cNvCxnSpPr/>
            <p:nvPr/>
          </p:nvCxnSpPr>
          <p:spPr>
            <a:xfrm>
              <a:off x="2748722" y="5090130"/>
              <a:ext cx="0" cy="1474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748722" y="4787153"/>
              <a:ext cx="0" cy="17278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740024" y="4966659"/>
              <a:ext cx="85154" cy="13019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0158476" y="2082773"/>
            <a:ext cx="85154" cy="450476"/>
            <a:chOff x="2740024" y="4787153"/>
            <a:chExt cx="85154" cy="450476"/>
          </a:xfrm>
        </p:grpSpPr>
        <p:cxnSp>
          <p:nvCxnSpPr>
            <p:cNvPr id="55" name="Straight Connector 54"/>
            <p:cNvCxnSpPr/>
            <p:nvPr/>
          </p:nvCxnSpPr>
          <p:spPr>
            <a:xfrm>
              <a:off x="2748722" y="5090130"/>
              <a:ext cx="0" cy="1474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48722" y="4787153"/>
              <a:ext cx="0" cy="17278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740024" y="4966659"/>
              <a:ext cx="85154" cy="13019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62" name="Straight Arrow Connector 61"/>
          <p:cNvCxnSpPr/>
          <p:nvPr/>
        </p:nvCxnSpPr>
        <p:spPr>
          <a:xfrm>
            <a:off x="6754250" y="2687216"/>
            <a:ext cx="0" cy="5153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698977" y="2859388"/>
            <a:ext cx="1060314" cy="261610"/>
          </a:xfrm>
          <a:prstGeom prst="rect">
            <a:avLst/>
          </a:prstGeom>
          <a:noFill/>
        </p:spPr>
        <p:txBody>
          <a:bodyPr wrap="square" rtlCol="0">
            <a:spAutoFit/>
          </a:bodyPr>
          <a:lstStyle/>
          <a:p>
            <a:r>
              <a:rPr lang="en-US" sz="1100" dirty="0">
                <a:solidFill>
                  <a:srgbClr val="FF0000"/>
                </a:solidFill>
              </a:rPr>
              <a:t>Voltage A</a:t>
            </a:r>
          </a:p>
        </p:txBody>
      </p:sp>
      <p:cxnSp>
        <p:nvCxnSpPr>
          <p:cNvPr id="64" name="Straight Arrow Connector 63"/>
          <p:cNvCxnSpPr/>
          <p:nvPr/>
        </p:nvCxnSpPr>
        <p:spPr>
          <a:xfrm>
            <a:off x="6742506" y="2061462"/>
            <a:ext cx="11744" cy="56720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698977" y="2153195"/>
            <a:ext cx="1060314" cy="261610"/>
          </a:xfrm>
          <a:prstGeom prst="rect">
            <a:avLst/>
          </a:prstGeom>
          <a:noFill/>
          <a:ln>
            <a:noFill/>
          </a:ln>
        </p:spPr>
        <p:txBody>
          <a:bodyPr wrap="square" rtlCol="0">
            <a:spAutoFit/>
          </a:bodyPr>
          <a:lstStyle/>
          <a:p>
            <a:r>
              <a:rPr lang="en-US" sz="1100" dirty="0">
                <a:solidFill>
                  <a:srgbClr val="C00000"/>
                </a:solidFill>
              </a:rPr>
              <a:t>Voltage B</a:t>
            </a:r>
          </a:p>
        </p:txBody>
      </p:sp>
      <p:cxnSp>
        <p:nvCxnSpPr>
          <p:cNvPr id="66" name="Straight Arrow Connector 65"/>
          <p:cNvCxnSpPr/>
          <p:nvPr/>
        </p:nvCxnSpPr>
        <p:spPr>
          <a:xfrm>
            <a:off x="10547072" y="2705504"/>
            <a:ext cx="0" cy="5153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491799" y="2877676"/>
            <a:ext cx="1060314" cy="261610"/>
          </a:xfrm>
          <a:prstGeom prst="rect">
            <a:avLst/>
          </a:prstGeom>
          <a:noFill/>
        </p:spPr>
        <p:txBody>
          <a:bodyPr wrap="square" rtlCol="0">
            <a:spAutoFit/>
          </a:bodyPr>
          <a:lstStyle/>
          <a:p>
            <a:r>
              <a:rPr lang="en-US" sz="1100" dirty="0">
                <a:solidFill>
                  <a:srgbClr val="FF0000"/>
                </a:solidFill>
              </a:rPr>
              <a:t>Voltage A</a:t>
            </a:r>
          </a:p>
        </p:txBody>
      </p:sp>
      <p:cxnSp>
        <p:nvCxnSpPr>
          <p:cNvPr id="68" name="Straight Arrow Connector 67"/>
          <p:cNvCxnSpPr/>
          <p:nvPr/>
        </p:nvCxnSpPr>
        <p:spPr>
          <a:xfrm>
            <a:off x="10535328" y="2079750"/>
            <a:ext cx="11744" cy="56720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0491799" y="2171483"/>
            <a:ext cx="1060314" cy="261610"/>
          </a:xfrm>
          <a:prstGeom prst="rect">
            <a:avLst/>
          </a:prstGeom>
          <a:noFill/>
          <a:ln>
            <a:noFill/>
          </a:ln>
        </p:spPr>
        <p:txBody>
          <a:bodyPr wrap="square" rtlCol="0">
            <a:spAutoFit/>
          </a:bodyPr>
          <a:lstStyle/>
          <a:p>
            <a:r>
              <a:rPr lang="en-US" sz="1100" dirty="0">
                <a:solidFill>
                  <a:srgbClr val="C00000"/>
                </a:solidFill>
              </a:rPr>
              <a:t>Voltage B</a:t>
            </a:r>
          </a:p>
        </p:txBody>
      </p:sp>
      <p:pic>
        <p:nvPicPr>
          <p:cNvPr id="70" name="Picture 69"/>
          <p:cNvPicPr>
            <a:picLocks noChangeAspect="1"/>
          </p:cNvPicPr>
          <p:nvPr/>
        </p:nvPicPr>
        <p:blipFill>
          <a:blip r:embed="rId3"/>
          <a:stretch>
            <a:fillRect/>
          </a:stretch>
        </p:blipFill>
        <p:spPr>
          <a:xfrm>
            <a:off x="10951123" y="3714593"/>
            <a:ext cx="520563" cy="1007229"/>
          </a:xfrm>
          <a:prstGeom prst="rect">
            <a:avLst/>
          </a:prstGeom>
        </p:spPr>
      </p:pic>
      <p:sp>
        <p:nvSpPr>
          <p:cNvPr id="71" name="Content Placeholder 1_"/>
          <p:cNvSpPr txBox="1">
            <a:spLocks/>
          </p:cNvSpPr>
          <p:nvPr/>
        </p:nvSpPr>
        <p:spPr>
          <a:xfrm>
            <a:off x="656061" y="3757863"/>
            <a:ext cx="3404342" cy="9985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75000"/>
                  </a:schemeClr>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75000"/>
                  </a:schemeClr>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75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t>T3 open, T4 closed</a:t>
            </a:r>
          </a:p>
          <a:p>
            <a:pPr marL="179388" indent="-179388">
              <a:buFont typeface="Wingdings" panose="05000000000000000000" pitchFamily="2" charset="2"/>
              <a:buChar char="à"/>
            </a:pPr>
            <a:r>
              <a:rPr lang="en-US" sz="1200" dirty="0">
                <a:sym typeface="Wingdings" panose="05000000000000000000" pitchFamily="2" charset="2"/>
              </a:rPr>
              <a:t>P1 is connected directly to ground</a:t>
            </a:r>
          </a:p>
          <a:p>
            <a:pPr marL="179388" indent="-179388">
              <a:buFont typeface="Wingdings" panose="05000000000000000000" pitchFamily="2" charset="2"/>
              <a:buChar char="à"/>
            </a:pPr>
            <a:r>
              <a:rPr lang="en-US" sz="1200" dirty="0">
                <a:sym typeface="Wingdings" panose="05000000000000000000" pitchFamily="2" charset="2"/>
              </a:rPr>
              <a:t>Voltage A = Ground</a:t>
            </a:r>
          </a:p>
          <a:p>
            <a:pPr marL="179388" indent="-179388">
              <a:buFont typeface="Wingdings" panose="05000000000000000000" pitchFamily="2" charset="2"/>
              <a:buChar char="à"/>
            </a:pPr>
            <a:r>
              <a:rPr lang="en-US" sz="1200" dirty="0">
                <a:sym typeface="Wingdings" panose="05000000000000000000" pitchFamily="2" charset="2"/>
              </a:rPr>
              <a:t>Voltage B = B+</a:t>
            </a:r>
          </a:p>
          <a:p>
            <a:pPr marL="179388" indent="-179388">
              <a:buFont typeface="Wingdings" panose="05000000000000000000" pitchFamily="2" charset="2"/>
              <a:buChar char="à"/>
            </a:pPr>
            <a:endParaRPr lang="en-US" sz="1200" dirty="0"/>
          </a:p>
        </p:txBody>
      </p:sp>
      <p:sp>
        <p:nvSpPr>
          <p:cNvPr id="72" name="Content Placeholder 1__"/>
          <p:cNvSpPr txBox="1">
            <a:spLocks/>
          </p:cNvSpPr>
          <p:nvPr/>
        </p:nvSpPr>
        <p:spPr>
          <a:xfrm>
            <a:off x="4378652" y="3757863"/>
            <a:ext cx="3404342" cy="9985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75000"/>
                  </a:schemeClr>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75000"/>
                  </a:schemeClr>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75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t>T3 closed, T4 open</a:t>
            </a:r>
          </a:p>
          <a:p>
            <a:pPr marL="179388" indent="-179388">
              <a:buFont typeface="Wingdings" panose="05000000000000000000" pitchFamily="2" charset="2"/>
              <a:buChar char="à"/>
            </a:pPr>
            <a:r>
              <a:rPr lang="en-US" sz="1200" dirty="0">
                <a:sym typeface="Wingdings" panose="05000000000000000000" pitchFamily="2" charset="2"/>
              </a:rPr>
              <a:t>P1 is connected directly to B+</a:t>
            </a:r>
          </a:p>
          <a:p>
            <a:pPr marL="179388" indent="-179388">
              <a:buFont typeface="Wingdings" panose="05000000000000000000" pitchFamily="2" charset="2"/>
              <a:buChar char="à"/>
            </a:pPr>
            <a:r>
              <a:rPr lang="en-US" sz="1200" dirty="0">
                <a:sym typeface="Wingdings" panose="05000000000000000000" pitchFamily="2" charset="2"/>
              </a:rPr>
              <a:t>Voltage A = B+</a:t>
            </a:r>
          </a:p>
          <a:p>
            <a:pPr marL="179388" indent="-179388">
              <a:buFont typeface="Wingdings" panose="05000000000000000000" pitchFamily="2" charset="2"/>
              <a:buChar char="à"/>
            </a:pPr>
            <a:r>
              <a:rPr lang="en-US" sz="1200" dirty="0">
                <a:sym typeface="Wingdings" panose="05000000000000000000" pitchFamily="2" charset="2"/>
              </a:rPr>
              <a:t>Voltage B = Ground</a:t>
            </a:r>
          </a:p>
          <a:p>
            <a:pPr marL="179388" indent="-179388">
              <a:buFont typeface="Wingdings" panose="05000000000000000000" pitchFamily="2" charset="2"/>
              <a:buChar char="à"/>
            </a:pPr>
            <a:endParaRPr lang="en-US" sz="1200" dirty="0"/>
          </a:p>
        </p:txBody>
      </p:sp>
      <p:sp>
        <p:nvSpPr>
          <p:cNvPr id="73" name="Content Placeholder 1___"/>
          <p:cNvSpPr txBox="1">
            <a:spLocks/>
          </p:cNvSpPr>
          <p:nvPr/>
        </p:nvSpPr>
        <p:spPr>
          <a:xfrm>
            <a:off x="8184976" y="3757863"/>
            <a:ext cx="3404342" cy="121592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75000"/>
                  </a:schemeClr>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75000"/>
                  </a:schemeClr>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75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t>T3 open, T4 open</a:t>
            </a:r>
          </a:p>
          <a:p>
            <a:pPr marL="179388" indent="-179388">
              <a:buFont typeface="Wingdings" panose="05000000000000000000" pitchFamily="2" charset="2"/>
              <a:buChar char="à"/>
            </a:pPr>
            <a:r>
              <a:rPr lang="en-US" sz="1200" dirty="0">
                <a:sym typeface="Wingdings" panose="05000000000000000000" pitchFamily="2" charset="2"/>
              </a:rPr>
              <a:t>Parallel circuit</a:t>
            </a:r>
          </a:p>
          <a:p>
            <a:pPr marL="179388" indent="-179388">
              <a:buFont typeface="Wingdings" panose="05000000000000000000" pitchFamily="2" charset="2"/>
              <a:buChar char="à"/>
            </a:pPr>
            <a:r>
              <a:rPr lang="en-US" sz="1200" dirty="0">
                <a:sym typeface="Wingdings" panose="05000000000000000000" pitchFamily="2" charset="2"/>
              </a:rPr>
              <a:t>Ground </a:t>
            </a:r>
            <a:r>
              <a:rPr lang="en-US" sz="1200" dirty="0">
                <a:sym typeface="Symbol" panose="05050102010706020507" pitchFamily="18" charset="2"/>
              </a:rPr>
              <a:t> </a:t>
            </a:r>
            <a:r>
              <a:rPr lang="en-US" sz="1200" dirty="0">
                <a:sym typeface="Wingdings" panose="05000000000000000000" pitchFamily="2" charset="2"/>
              </a:rPr>
              <a:t>U</a:t>
            </a:r>
            <a:r>
              <a:rPr lang="en-US" sz="1200" baseline="-25000" dirty="0">
                <a:sym typeface="Wingdings" panose="05000000000000000000" pitchFamily="2" charset="2"/>
              </a:rPr>
              <a:t>P3-P2</a:t>
            </a:r>
            <a:r>
              <a:rPr lang="en-US" sz="1200" dirty="0">
                <a:sym typeface="Wingdings" panose="05000000000000000000" pitchFamily="2" charset="2"/>
              </a:rPr>
              <a:t> </a:t>
            </a:r>
            <a:r>
              <a:rPr lang="en-US" sz="1200" dirty="0">
                <a:sym typeface="Symbol" panose="05050102010706020507" pitchFamily="18" charset="2"/>
              </a:rPr>
              <a:t> B+</a:t>
            </a:r>
            <a:endParaRPr lang="en-US" sz="1200" dirty="0">
              <a:sym typeface="Wingdings" panose="05000000000000000000" pitchFamily="2" charset="2"/>
            </a:endParaRPr>
          </a:p>
          <a:p>
            <a:pPr marL="179388" indent="-179388">
              <a:buFont typeface="Wingdings" panose="05000000000000000000" pitchFamily="2" charset="2"/>
              <a:buChar char="à"/>
            </a:pPr>
            <a:r>
              <a:rPr lang="en-US" sz="1200" dirty="0">
                <a:sym typeface="Wingdings" panose="05000000000000000000" pitchFamily="2" charset="2"/>
              </a:rPr>
              <a:t>Voltage A/B </a:t>
            </a:r>
            <a:r>
              <a:rPr lang="en-US" sz="1200" baseline="-25000" dirty="0">
                <a:sym typeface="Wingdings" panose="05000000000000000000" pitchFamily="2" charset="2"/>
              </a:rPr>
              <a:t>max</a:t>
            </a:r>
            <a:r>
              <a:rPr lang="en-US" sz="1200" dirty="0">
                <a:sym typeface="Wingdings" panose="05000000000000000000" pitchFamily="2" charset="2"/>
              </a:rPr>
              <a:t> = U</a:t>
            </a:r>
            <a:r>
              <a:rPr lang="en-US" sz="1200" baseline="-25000" dirty="0">
                <a:sym typeface="Wingdings" panose="05000000000000000000" pitchFamily="2" charset="2"/>
              </a:rPr>
              <a:t>P3-P2</a:t>
            </a:r>
            <a:br>
              <a:rPr lang="en-US" sz="1200" baseline="-25000" dirty="0">
                <a:sym typeface="Wingdings" panose="05000000000000000000" pitchFamily="2" charset="2"/>
              </a:rPr>
            </a:br>
            <a:r>
              <a:rPr lang="en-US" sz="1200" dirty="0">
                <a:sym typeface="Wingdings" panose="05000000000000000000" pitchFamily="2" charset="2"/>
              </a:rPr>
              <a:t>if symmetric Voltage A/B </a:t>
            </a:r>
            <a:r>
              <a:rPr lang="en-US" sz="1200" baseline="-25000" dirty="0">
                <a:sym typeface="Wingdings" panose="05000000000000000000" pitchFamily="2" charset="2"/>
              </a:rPr>
              <a:t>max</a:t>
            </a:r>
            <a:r>
              <a:rPr lang="en-US" sz="1200" dirty="0">
                <a:sym typeface="Wingdings" panose="05000000000000000000" pitchFamily="2" charset="2"/>
              </a:rPr>
              <a:t> = 0.5 * U</a:t>
            </a:r>
            <a:r>
              <a:rPr lang="en-US" sz="1200" baseline="-25000" dirty="0">
                <a:sym typeface="Wingdings" panose="05000000000000000000" pitchFamily="2" charset="2"/>
              </a:rPr>
              <a:t>P3-P2</a:t>
            </a:r>
            <a:endParaRPr lang="en-US" sz="1200" dirty="0"/>
          </a:p>
        </p:txBody>
      </p:sp>
      <p:sp>
        <p:nvSpPr>
          <p:cNvPr id="75" name="Rectangle 74"/>
          <p:cNvSpPr/>
          <p:nvPr/>
        </p:nvSpPr>
        <p:spPr>
          <a:xfrm>
            <a:off x="642206" y="1794163"/>
            <a:ext cx="11189577" cy="31172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ontent Placeholder 1____"/>
          <p:cNvSpPr txBox="1">
            <a:spLocks/>
          </p:cNvSpPr>
          <p:nvPr/>
        </p:nvSpPr>
        <p:spPr>
          <a:xfrm>
            <a:off x="642206" y="5083608"/>
            <a:ext cx="6631430" cy="9985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75000"/>
                  </a:schemeClr>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75000"/>
                  </a:schemeClr>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75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600" dirty="0"/>
          </a:p>
          <a:p>
            <a:pPr marL="0" indent="0">
              <a:buNone/>
            </a:pPr>
            <a:r>
              <a:rPr lang="en-US" sz="1600" dirty="0"/>
              <a:t>Voltages A and B are pulsating / switched DC voltages with U</a:t>
            </a:r>
            <a:r>
              <a:rPr lang="en-US" sz="1600" baseline="-25000" dirty="0"/>
              <a:t>0</a:t>
            </a:r>
            <a:r>
              <a:rPr lang="en-US" sz="1600" dirty="0"/>
              <a:t> </a:t>
            </a:r>
            <a:r>
              <a:rPr lang="en-US" sz="1600" dirty="0">
                <a:sym typeface="Symbol" panose="05050102010706020507" pitchFamily="18" charset="2"/>
              </a:rPr>
              <a:t> B+  60V</a:t>
            </a:r>
            <a:endParaRPr lang="en-US" sz="1600" dirty="0"/>
          </a:p>
        </p:txBody>
      </p:sp>
      <p:sp>
        <p:nvSpPr>
          <p:cNvPr id="77" name="Rectangle 76"/>
          <p:cNvSpPr/>
          <p:nvPr/>
        </p:nvSpPr>
        <p:spPr>
          <a:xfrm>
            <a:off x="642206" y="4993788"/>
            <a:ext cx="11189577" cy="13534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7138260" y="5064685"/>
            <a:ext cx="1925841" cy="1319011"/>
          </a:xfrm>
          <a:prstGeom prst="rect">
            <a:avLst/>
          </a:prstGeom>
        </p:spPr>
      </p:pic>
    </p:spTree>
    <p:extLst>
      <p:ext uri="{BB962C8B-B14F-4D97-AF65-F5344CB8AC3E}">
        <p14:creationId xmlns:p14="http://schemas.microsoft.com/office/powerpoint/2010/main" val="50602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09600" y="1306580"/>
            <a:ext cx="11040533" cy="889926"/>
          </a:xfrm>
        </p:spPr>
        <p:txBody>
          <a:bodyPr/>
          <a:lstStyle/>
          <a:p>
            <a:r>
              <a:rPr lang="en-US" sz="1800" b="1" u="sng" dirty="0"/>
              <a:t>Key issue: </a:t>
            </a:r>
            <a:r>
              <a:rPr lang="en-US" sz="1800" b="1" dirty="0"/>
              <a:t>Interpretation of the “red signal”: </a:t>
            </a:r>
          </a:p>
          <a:p>
            <a:pPr lvl="1"/>
            <a:r>
              <a:rPr lang="en-US" sz="1600" i="1" dirty="0"/>
              <a:t>Composite AC </a:t>
            </a:r>
            <a:r>
              <a:rPr lang="en-US" sz="1600" dirty="0"/>
              <a:t>would be a problem</a:t>
            </a:r>
          </a:p>
          <a:p>
            <a:pPr lvl="1">
              <a:spcBef>
                <a:spcPts val="0"/>
              </a:spcBef>
            </a:pPr>
            <a:r>
              <a:rPr lang="en-US" sz="1600" i="1" dirty="0"/>
              <a:t>Pure AC </a:t>
            </a:r>
            <a:r>
              <a:rPr lang="en-US" sz="1600" dirty="0"/>
              <a:t>with </a:t>
            </a:r>
            <a:r>
              <a:rPr lang="en-US" sz="1600" i="1" dirty="0"/>
              <a:t>DC offset </a:t>
            </a:r>
            <a:r>
              <a:rPr lang="en-US" sz="1600" dirty="0"/>
              <a:t>evaluated separately (blue/green) OR </a:t>
            </a:r>
            <a:r>
              <a:rPr lang="en-US" sz="1600" i="1" dirty="0"/>
              <a:t>pulsating (switched) DC with DC threshold </a:t>
            </a:r>
          </a:p>
        </p:txBody>
      </p:sp>
      <p:sp>
        <p:nvSpPr>
          <p:cNvPr id="3" name="Title 2"/>
          <p:cNvSpPr>
            <a:spLocks noGrp="1"/>
          </p:cNvSpPr>
          <p:nvPr>
            <p:ph type="title"/>
          </p:nvPr>
        </p:nvSpPr>
        <p:spPr/>
        <p:txBody>
          <a:bodyPr/>
          <a:lstStyle/>
          <a:p>
            <a:r>
              <a:rPr lang="en-US" sz="3600" dirty="0"/>
              <a:t>R100-3 Issue Risk for AC 48V Motor Generators</a:t>
            </a:r>
            <a:endParaRPr lang="en-US" dirty="0"/>
          </a:p>
        </p:txBody>
      </p:sp>
      <p:sp>
        <p:nvSpPr>
          <p:cNvPr id="4" name="Content Placeholder 3"/>
          <p:cNvSpPr>
            <a:spLocks noGrp="1"/>
          </p:cNvSpPr>
          <p:nvPr>
            <p:ph sz="quarter" idx="12"/>
          </p:nvPr>
        </p:nvSpPr>
        <p:spPr/>
        <p:txBody>
          <a:bodyPr/>
          <a:lstStyle/>
          <a:p>
            <a:r>
              <a:rPr lang="en-US" dirty="0"/>
              <a:t>Composite, AC &amp; DC Voltages in 48V Systems</a:t>
            </a:r>
          </a:p>
        </p:txBody>
      </p:sp>
      <p:sp>
        <p:nvSpPr>
          <p:cNvPr id="5" name="Slide Number Placeholder 4"/>
          <p:cNvSpPr>
            <a:spLocks noGrp="1"/>
          </p:cNvSpPr>
          <p:nvPr>
            <p:ph type="sldNum" sz="quarter" idx="16"/>
          </p:nvPr>
        </p:nvSpPr>
        <p:spPr/>
        <p:txBody>
          <a:bodyPr/>
          <a:lstStyle/>
          <a:p>
            <a:pPr>
              <a:defRPr/>
            </a:pPr>
            <a:fld id="{43D8B839-6290-49FC-AD74-F2CFABDC98A0}" type="slidenum">
              <a:rPr lang="en-GB" smtClean="0"/>
              <a:pPr>
                <a:defRPr/>
              </a:pPr>
              <a:t>5</a:t>
            </a:fld>
            <a:endParaRPr lang="en-GB"/>
          </a:p>
        </p:txBody>
      </p:sp>
      <p:sp>
        <p:nvSpPr>
          <p:cNvPr id="31" name="Oval 30"/>
          <p:cNvSpPr/>
          <p:nvPr>
            <p:custDataLst>
              <p:tags r:id="rId1"/>
            </p:custDataLst>
          </p:nvPr>
        </p:nvSpPr>
        <p:spPr>
          <a:xfrm>
            <a:off x="735712" y="2597425"/>
            <a:ext cx="3524862" cy="3467067"/>
          </a:xfrm>
          <a:prstGeom prst="ellipse">
            <a:avLst/>
          </a:prstGeom>
          <a:noFill/>
          <a:ln w="28575" cap="flat" cmpd="sng" algn="ctr">
            <a:solidFill>
              <a:srgbClr val="FF000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TextBox 31"/>
          <p:cNvSpPr txBox="1"/>
          <p:nvPr>
            <p:custDataLst>
              <p:tags r:id="rId2"/>
            </p:custDataLst>
          </p:nvPr>
        </p:nvSpPr>
        <p:spPr>
          <a:xfrm>
            <a:off x="1522408" y="5837233"/>
            <a:ext cx="2480735" cy="455495"/>
          </a:xfrm>
          <a:prstGeom prst="rect">
            <a:avLst/>
          </a:prstGeom>
          <a:solidFill>
            <a:schemeClr val="bg1"/>
          </a:solidFill>
        </p:spPr>
        <p:txBody>
          <a:bodyPr wrap="square" lIns="0" tIns="0" rIns="0" bIns="0" rtlCol="0" anchor="ctr">
            <a:noAutofit/>
          </a:bodyPr>
          <a:lstStyle/>
          <a:p>
            <a:pPr marR="0" algn="ctr" defTabSz="914400" eaLnBrk="1" fontAlgn="auto" latinLnBrk="0" hangingPunct="1">
              <a:lnSpc>
                <a:spcPct val="107000"/>
              </a:lnSpc>
              <a:spcBef>
                <a:spcPts val="500"/>
              </a:spcBef>
              <a:spcAft>
                <a:spcPts val="0"/>
              </a:spcAft>
              <a:buClrTx/>
              <a:buSzTx/>
              <a:buFontTx/>
              <a:buNone/>
              <a:tabLst/>
            </a:pPr>
            <a:r>
              <a:rPr lang="en-US" kern="0" dirty="0">
                <a:solidFill>
                  <a:srgbClr val="FF0000"/>
                </a:solidFill>
              </a:rPr>
              <a:t>c</a:t>
            </a:r>
            <a:r>
              <a:rPr kumimoji="0" lang="en-US" b="0" i="0" u="none" strike="noStrike" kern="0" cap="none" spc="0" normalizeH="0" baseline="0" noProof="0" dirty="0">
                <a:ln>
                  <a:noFill/>
                </a:ln>
                <a:solidFill>
                  <a:srgbClr val="FF0000"/>
                </a:solidFill>
                <a:effectLst/>
                <a:uLnTx/>
                <a:uFillTx/>
              </a:rPr>
              <a:t>an be ≥ 30V ≤ 60 V (</a:t>
            </a:r>
            <a:r>
              <a:rPr kumimoji="0" lang="en-US" b="0" i="0" u="none" strike="noStrike" kern="0" cap="none" spc="0" normalizeH="0" baseline="0" noProof="0" dirty="0" err="1">
                <a:ln>
                  <a:noFill/>
                </a:ln>
                <a:solidFill>
                  <a:srgbClr val="FF0000"/>
                </a:solidFill>
                <a:effectLst/>
                <a:uLnTx/>
                <a:uFillTx/>
              </a:rPr>
              <a:t>rms</a:t>
            </a:r>
            <a:r>
              <a:rPr kumimoji="0" lang="en-US" b="0" i="0" u="none" strike="noStrike" kern="0" cap="none" spc="0" normalizeH="0" baseline="0" noProof="0" dirty="0">
                <a:ln>
                  <a:noFill/>
                </a:ln>
                <a:solidFill>
                  <a:srgbClr val="FF0000"/>
                </a:solidFill>
                <a:effectLst/>
                <a:uLnTx/>
                <a:uFillTx/>
              </a:rPr>
              <a:t>)</a:t>
            </a:r>
          </a:p>
        </p:txBody>
      </p:sp>
      <p:sp>
        <p:nvSpPr>
          <p:cNvPr id="33" name="Rectangle 32"/>
          <p:cNvSpPr/>
          <p:nvPr>
            <p:custDataLst>
              <p:tags r:id="rId3"/>
            </p:custDataLst>
          </p:nvPr>
        </p:nvSpPr>
        <p:spPr>
          <a:xfrm>
            <a:off x="4777540" y="4013020"/>
            <a:ext cx="6493434" cy="2051472"/>
          </a:xfrm>
          <a:prstGeom prst="rect">
            <a:avLst/>
          </a:prstGeom>
          <a:noFill/>
          <a:ln w="28575" cap="flat" cmpd="sng" algn="ctr">
            <a:solidFill>
              <a:srgbClr val="92D05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4" name="Rounded Rectangle 33"/>
          <p:cNvSpPr/>
          <p:nvPr>
            <p:custDataLst>
              <p:tags r:id="rId4"/>
            </p:custDataLst>
          </p:nvPr>
        </p:nvSpPr>
        <p:spPr>
          <a:xfrm>
            <a:off x="4777540" y="2346238"/>
            <a:ext cx="6493434" cy="1570254"/>
          </a:xfrm>
          <a:prstGeom prst="roundRect">
            <a:avLst/>
          </a:prstGeom>
          <a:noFill/>
          <a:ln w="28575" cap="flat" cmpd="sng" algn="ctr">
            <a:solidFill>
              <a:srgbClr val="00B0F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5" name="TextBox 34"/>
          <p:cNvSpPr txBox="1"/>
          <p:nvPr>
            <p:custDataLst>
              <p:tags r:id="rId5"/>
            </p:custDataLst>
          </p:nvPr>
        </p:nvSpPr>
        <p:spPr>
          <a:xfrm>
            <a:off x="8616410" y="3406216"/>
            <a:ext cx="946498" cy="305989"/>
          </a:xfrm>
          <a:prstGeom prst="rect">
            <a:avLst/>
          </a:prstGeom>
          <a:noFill/>
        </p:spPr>
        <p:txBody>
          <a:bodyPr wrap="squar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r>
              <a:rPr kumimoji="0" lang="en-US" b="0" i="0" u="none" strike="noStrike" kern="0" cap="none" spc="0" normalizeH="0" baseline="0" noProof="0" dirty="0">
                <a:ln>
                  <a:noFill/>
                </a:ln>
                <a:solidFill>
                  <a:srgbClr val="00B0F0"/>
                </a:solidFill>
                <a:effectLst/>
                <a:uLnTx/>
                <a:uFillTx/>
              </a:rPr>
              <a:t>≤ 60 V</a:t>
            </a:r>
          </a:p>
        </p:txBody>
      </p:sp>
      <p:sp>
        <p:nvSpPr>
          <p:cNvPr id="36" name="TextBox 35"/>
          <p:cNvSpPr txBox="1"/>
          <p:nvPr>
            <p:custDataLst>
              <p:tags r:id="rId6"/>
            </p:custDataLst>
          </p:nvPr>
        </p:nvSpPr>
        <p:spPr>
          <a:xfrm>
            <a:off x="8296114" y="5224219"/>
            <a:ext cx="2756695" cy="400236"/>
          </a:xfrm>
          <a:prstGeom prst="rect">
            <a:avLst/>
          </a:prstGeom>
          <a:noFill/>
        </p:spPr>
        <p:txBody>
          <a:bodyPr wrap="squar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r>
              <a:rPr kumimoji="0" lang="en-US" b="0" i="0" u="none" strike="noStrike" kern="0" cap="none" spc="0" normalizeH="0" baseline="0" noProof="0" dirty="0">
                <a:ln>
                  <a:noFill/>
                </a:ln>
                <a:solidFill>
                  <a:srgbClr val="92D050"/>
                </a:solidFill>
                <a:effectLst/>
                <a:uLnTx/>
                <a:uFillTx/>
              </a:rPr>
              <a:t>≤ 30 V (</a:t>
            </a:r>
            <a:r>
              <a:rPr kumimoji="0" lang="en-US" b="0" i="0" u="none" strike="noStrike" kern="0" cap="none" spc="0" normalizeH="0" baseline="0" noProof="0" dirty="0" err="1">
                <a:ln>
                  <a:noFill/>
                </a:ln>
                <a:solidFill>
                  <a:srgbClr val="92D050"/>
                </a:solidFill>
                <a:effectLst/>
                <a:uLnTx/>
                <a:uFillTx/>
              </a:rPr>
              <a:t>rms</a:t>
            </a:r>
            <a:r>
              <a:rPr lang="en-US" kern="0" dirty="0">
                <a:solidFill>
                  <a:srgbClr val="92D050"/>
                </a:solidFill>
              </a:rPr>
              <a:t>)</a:t>
            </a:r>
            <a:endParaRPr kumimoji="0" lang="en-US" b="0" i="0" u="none" strike="noStrike" kern="0" cap="none" spc="0" normalizeH="0" baseline="0" noProof="0" dirty="0">
              <a:ln>
                <a:noFill/>
              </a:ln>
              <a:solidFill>
                <a:srgbClr val="92D050"/>
              </a:solidFill>
              <a:effectLst/>
              <a:uLnTx/>
              <a:uFillTx/>
            </a:endParaRPr>
          </a:p>
        </p:txBody>
      </p:sp>
      <p:cxnSp>
        <p:nvCxnSpPr>
          <p:cNvPr id="56" name="Straight Arrow Connector 55"/>
          <p:cNvCxnSpPr/>
          <p:nvPr/>
        </p:nvCxnSpPr>
        <p:spPr>
          <a:xfrm flipV="1">
            <a:off x="1667707" y="3048218"/>
            <a:ext cx="8877" cy="169403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667706" y="4742254"/>
            <a:ext cx="2313547"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801650" y="3696288"/>
            <a:ext cx="288758" cy="10459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385213" y="3696288"/>
            <a:ext cx="126300" cy="10459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655893" y="3696288"/>
            <a:ext cx="276725" cy="10459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256048" y="3696288"/>
            <a:ext cx="89541" cy="10459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479528" y="3696288"/>
            <a:ext cx="288758" cy="10459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865579" y="4678741"/>
            <a:ext cx="222158" cy="276999"/>
          </a:xfrm>
          <a:prstGeom prst="rect">
            <a:avLst/>
          </a:prstGeom>
          <a:noFill/>
        </p:spPr>
        <p:txBody>
          <a:bodyPr wrap="square" rtlCol="0">
            <a:spAutoFit/>
          </a:bodyPr>
          <a:lstStyle/>
          <a:p>
            <a:r>
              <a:rPr lang="en-US" sz="1200" dirty="0"/>
              <a:t>t</a:t>
            </a:r>
          </a:p>
        </p:txBody>
      </p:sp>
      <p:sp>
        <p:nvSpPr>
          <p:cNvPr id="64" name="TextBox 63"/>
          <p:cNvSpPr txBox="1"/>
          <p:nvPr/>
        </p:nvSpPr>
        <p:spPr>
          <a:xfrm>
            <a:off x="1356989" y="2932517"/>
            <a:ext cx="273652" cy="276999"/>
          </a:xfrm>
          <a:prstGeom prst="rect">
            <a:avLst/>
          </a:prstGeom>
          <a:noFill/>
        </p:spPr>
        <p:txBody>
          <a:bodyPr wrap="square" rtlCol="0">
            <a:spAutoFit/>
          </a:bodyPr>
          <a:lstStyle/>
          <a:p>
            <a:r>
              <a:rPr lang="en-US" sz="1200" dirty="0"/>
              <a:t>U</a:t>
            </a:r>
          </a:p>
        </p:txBody>
      </p:sp>
      <p:cxnSp>
        <p:nvCxnSpPr>
          <p:cNvPr id="65" name="Straight Connector 64"/>
          <p:cNvCxnSpPr/>
          <p:nvPr/>
        </p:nvCxnSpPr>
        <p:spPr>
          <a:xfrm>
            <a:off x="1667706" y="4796774"/>
            <a:ext cx="0" cy="177423"/>
          </a:xfrm>
          <a:prstGeom prst="line">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345589" y="4796774"/>
            <a:ext cx="0" cy="177423"/>
          </a:xfrm>
          <a:prstGeom prst="line">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1676584" y="4880068"/>
            <a:ext cx="1669005" cy="1"/>
          </a:xfrm>
          <a:prstGeom prst="straightConnector1">
            <a:avLst/>
          </a:prstGeom>
          <a:ln>
            <a:solidFill>
              <a:schemeClr val="accent6"/>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378510" y="4821828"/>
            <a:ext cx="222158" cy="276999"/>
          </a:xfrm>
          <a:prstGeom prst="rect">
            <a:avLst/>
          </a:prstGeom>
          <a:noFill/>
        </p:spPr>
        <p:txBody>
          <a:bodyPr wrap="square" rtlCol="0">
            <a:spAutoFit/>
          </a:bodyPr>
          <a:lstStyle/>
          <a:p>
            <a:r>
              <a:rPr lang="en-US" sz="1200" dirty="0"/>
              <a:t>T</a:t>
            </a:r>
          </a:p>
        </p:txBody>
      </p:sp>
      <p:cxnSp>
        <p:nvCxnSpPr>
          <p:cNvPr id="69" name="Straight Arrow Connector 68"/>
          <p:cNvCxnSpPr>
            <a:endCxn id="62" idx="3"/>
          </p:cNvCxnSpPr>
          <p:nvPr/>
        </p:nvCxnSpPr>
        <p:spPr>
          <a:xfrm flipV="1">
            <a:off x="1676584" y="4219271"/>
            <a:ext cx="2091702" cy="2"/>
          </a:xfrm>
          <a:prstGeom prst="straightConnector1">
            <a:avLst/>
          </a:prstGeom>
          <a:ln>
            <a:solidFill>
              <a:schemeClr val="accent6"/>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321548" y="4061239"/>
            <a:ext cx="425303" cy="276999"/>
          </a:xfrm>
          <a:prstGeom prst="rect">
            <a:avLst/>
          </a:prstGeom>
          <a:noFill/>
        </p:spPr>
        <p:txBody>
          <a:bodyPr wrap="square" rtlCol="0">
            <a:spAutoFit/>
          </a:bodyPr>
          <a:lstStyle/>
          <a:p>
            <a:r>
              <a:rPr lang="en-US" sz="1200" dirty="0" err="1"/>
              <a:t>U</a:t>
            </a:r>
            <a:r>
              <a:rPr lang="en-US" sz="1200" baseline="-25000" dirty="0" err="1"/>
              <a:t>a</a:t>
            </a:r>
            <a:endParaRPr lang="en-US" sz="1200" baseline="-25000" dirty="0"/>
          </a:p>
        </p:txBody>
      </p:sp>
      <p:sp>
        <p:nvSpPr>
          <p:cNvPr id="71" name="TextBox 70"/>
          <p:cNvSpPr txBox="1"/>
          <p:nvPr/>
        </p:nvSpPr>
        <p:spPr>
          <a:xfrm>
            <a:off x="1318946" y="3539684"/>
            <a:ext cx="425303" cy="276999"/>
          </a:xfrm>
          <a:prstGeom prst="rect">
            <a:avLst/>
          </a:prstGeom>
          <a:noFill/>
        </p:spPr>
        <p:txBody>
          <a:bodyPr wrap="square" rtlCol="0">
            <a:spAutoFit/>
          </a:bodyPr>
          <a:lstStyle/>
          <a:p>
            <a:r>
              <a:rPr lang="en-US" sz="1200" dirty="0"/>
              <a:t>U</a:t>
            </a:r>
            <a:r>
              <a:rPr lang="en-US" sz="1200" baseline="-25000" dirty="0"/>
              <a:t>0</a:t>
            </a:r>
          </a:p>
        </p:txBody>
      </p:sp>
      <p:sp>
        <p:nvSpPr>
          <p:cNvPr id="72" name="TextBox 71"/>
          <p:cNvSpPr txBox="1"/>
          <p:nvPr/>
        </p:nvSpPr>
        <p:spPr>
          <a:xfrm>
            <a:off x="1094941" y="5011785"/>
            <a:ext cx="2833144" cy="430887"/>
          </a:xfrm>
          <a:prstGeom prst="rect">
            <a:avLst/>
          </a:prstGeom>
          <a:noFill/>
        </p:spPr>
        <p:txBody>
          <a:bodyPr wrap="square" rtlCol="0">
            <a:spAutoFit/>
          </a:bodyPr>
          <a:lstStyle/>
          <a:p>
            <a:r>
              <a:rPr lang="en-US" sz="1100" b="1" dirty="0"/>
              <a:t>Composite voltage:</a:t>
            </a:r>
          </a:p>
          <a:p>
            <a:r>
              <a:rPr lang="en-US" sz="1100" dirty="0"/>
              <a:t>Superposition of alternating and direct voltage</a:t>
            </a:r>
          </a:p>
        </p:txBody>
      </p:sp>
      <mc:AlternateContent xmlns:mc="http://schemas.openxmlformats.org/markup-compatibility/2006" xmlns:a14="http://schemas.microsoft.com/office/drawing/2010/main">
        <mc:Choice Requires="a14">
          <p:sp>
            <p:nvSpPr>
              <p:cNvPr id="73" name="Rectangle 72"/>
              <p:cNvSpPr/>
              <p:nvPr>
                <p:custDataLst>
                  <p:tags r:id="rId7"/>
                </p:custDataLst>
              </p:nvPr>
            </p:nvSpPr>
            <p:spPr>
              <a:xfrm>
                <a:off x="1619412" y="5408446"/>
                <a:ext cx="1717650" cy="468141"/>
              </a:xfrm>
              <a:prstGeom prst="rect">
                <a:avLst/>
              </a:prstGeom>
              <a:noFill/>
            </p:spPr>
            <p:txBody>
              <a:bodyPr wrap="none">
                <a:spAutoFit/>
              </a:bodyPr>
              <a:lstStyle/>
              <a:p>
                <a:r>
                  <a:rPr lang="en-US" sz="1200" b="1" i="1" dirty="0"/>
                  <a:t>U</a:t>
                </a:r>
                <a:r>
                  <a:rPr lang="en-US" sz="1200" b="1" i="1" baseline="-25000" dirty="0" err="1"/>
                  <a:t>rms</a:t>
                </a:r>
                <a:r>
                  <a:rPr lang="en-US" sz="1200" b="1" i="1" dirty="0"/>
                  <a:t> = </a:t>
                </a:r>
                <a14:m>
                  <m:oMath xmlns:m="http://schemas.openxmlformats.org/officeDocument/2006/math">
                    <m:rad>
                      <m:radPr>
                        <m:degHide m:val="on"/>
                        <m:ctrlPr>
                          <a:rPr lang="en-US" sz="1200" b="1" i="1">
                            <a:latin typeface="Cambria Math" panose="02040503050406030204" pitchFamily="18" charset="0"/>
                            <a:ea typeface="Cambria Math" panose="02040503050406030204" pitchFamily="18" charset="0"/>
                          </a:rPr>
                        </m:ctrlPr>
                      </m:radPr>
                      <m:deg/>
                      <m:e>
                        <m:f>
                          <m:fPr>
                            <m:ctrlPr>
                              <a:rPr lang="en-US" sz="1200" b="1" i="1">
                                <a:latin typeface="Cambria Math" panose="02040503050406030204" pitchFamily="18" charset="0"/>
                                <a:ea typeface="Cambria Math" panose="02040503050406030204" pitchFamily="18" charset="0"/>
                              </a:rPr>
                            </m:ctrlPr>
                          </m:fPr>
                          <m:num>
                            <m:r>
                              <a:rPr lang="de-DE" sz="1200" b="1" i="1">
                                <a:latin typeface="Cambria Math" panose="02040503050406030204" pitchFamily="18" charset="0"/>
                                <a:ea typeface="Cambria Math" panose="02040503050406030204" pitchFamily="18" charset="0"/>
                              </a:rPr>
                              <m:t>𝟏</m:t>
                            </m:r>
                          </m:num>
                          <m:den>
                            <m:r>
                              <a:rPr lang="de-DE" sz="1200" b="1" i="1">
                                <a:latin typeface="Cambria Math" panose="02040503050406030204" pitchFamily="18" charset="0"/>
                                <a:ea typeface="Cambria Math" panose="02040503050406030204" pitchFamily="18" charset="0"/>
                              </a:rPr>
                              <m:t>𝑻</m:t>
                            </m:r>
                          </m:den>
                        </m:f>
                        <m:nary>
                          <m:naryPr>
                            <m:ctrlPr>
                              <a:rPr lang="en-US" sz="1200" b="1" i="1">
                                <a:latin typeface="Cambria Math" panose="02040503050406030204" pitchFamily="18" charset="0"/>
                                <a:ea typeface="Cambria Math" panose="02040503050406030204" pitchFamily="18" charset="0"/>
                              </a:rPr>
                            </m:ctrlPr>
                          </m:naryPr>
                          <m:sub>
                            <m:r>
                              <m:rPr>
                                <m:brk m:alnAt="23"/>
                              </m:rPr>
                              <a:rPr lang="de-DE" sz="1200" b="1" i="1">
                                <a:latin typeface="Cambria Math" panose="02040503050406030204" pitchFamily="18" charset="0"/>
                                <a:ea typeface="Cambria Math" panose="02040503050406030204" pitchFamily="18" charset="0"/>
                              </a:rPr>
                              <m:t>𝒕</m:t>
                            </m:r>
                            <m:r>
                              <a:rPr lang="de-DE" sz="1200" b="1" i="1" baseline="-25000">
                                <a:latin typeface="Cambria Math" panose="02040503050406030204" pitchFamily="18" charset="0"/>
                                <a:ea typeface="Cambria Math" panose="02040503050406030204" pitchFamily="18" charset="0"/>
                              </a:rPr>
                              <m:t>𝟎</m:t>
                            </m:r>
                          </m:sub>
                          <m:sup>
                            <m:r>
                              <a:rPr lang="de-DE" sz="1200" b="1" i="1">
                                <a:latin typeface="Cambria Math" panose="02040503050406030204" pitchFamily="18" charset="0"/>
                                <a:ea typeface="Cambria Math" panose="02040503050406030204" pitchFamily="18" charset="0"/>
                              </a:rPr>
                              <m:t>𝒕</m:t>
                            </m:r>
                            <m:r>
                              <a:rPr lang="de-DE" sz="1200" b="1" i="1" baseline="-25000">
                                <a:latin typeface="Cambria Math" panose="02040503050406030204" pitchFamily="18" charset="0"/>
                                <a:ea typeface="Cambria Math" panose="02040503050406030204" pitchFamily="18" charset="0"/>
                              </a:rPr>
                              <m:t>𝟎</m:t>
                            </m:r>
                            <m:r>
                              <a:rPr lang="de-DE" sz="1200" b="1" i="1">
                                <a:latin typeface="Cambria Math" panose="02040503050406030204" pitchFamily="18" charset="0"/>
                                <a:ea typeface="Cambria Math" panose="02040503050406030204" pitchFamily="18" charset="0"/>
                              </a:rPr>
                              <m:t>+</m:t>
                            </m:r>
                            <m:r>
                              <a:rPr lang="de-DE" sz="1200" b="1" i="1">
                                <a:latin typeface="Cambria Math" panose="02040503050406030204" pitchFamily="18" charset="0"/>
                                <a:ea typeface="Cambria Math" panose="02040503050406030204" pitchFamily="18" charset="0"/>
                              </a:rPr>
                              <m:t>𝑻</m:t>
                            </m:r>
                          </m:sup>
                          <m:e>
                            <m:sSup>
                              <m:sSupPr>
                                <m:ctrlPr>
                                  <a:rPr lang="de-DE" sz="1200" b="1" i="1">
                                    <a:latin typeface="Cambria Math" panose="02040503050406030204" pitchFamily="18" charset="0"/>
                                    <a:ea typeface="Cambria Math" panose="02040503050406030204" pitchFamily="18" charset="0"/>
                                  </a:rPr>
                                </m:ctrlPr>
                              </m:sSupPr>
                              <m:e>
                                <m:r>
                                  <a:rPr lang="de-DE" sz="1200" b="1" i="1" smtClean="0">
                                    <a:latin typeface="Cambria Math" panose="02040503050406030204" pitchFamily="18" charset="0"/>
                                    <a:ea typeface="Cambria Math" panose="02040503050406030204" pitchFamily="18" charset="0"/>
                                  </a:rPr>
                                  <m:t>𝒖</m:t>
                                </m:r>
                                <m:r>
                                  <a:rPr lang="de-DE" sz="1200" b="1" i="1" smtClean="0">
                                    <a:latin typeface="Cambria Math" panose="02040503050406030204" pitchFamily="18" charset="0"/>
                                    <a:ea typeface="Cambria Math" panose="02040503050406030204" pitchFamily="18" charset="0"/>
                                  </a:rPr>
                                  <m:t>(</m:t>
                                </m:r>
                                <m:r>
                                  <a:rPr lang="de-DE" sz="1200" b="1" i="1" smtClean="0">
                                    <a:latin typeface="Cambria Math" panose="02040503050406030204" pitchFamily="18" charset="0"/>
                                    <a:ea typeface="Cambria Math" panose="02040503050406030204" pitchFamily="18" charset="0"/>
                                  </a:rPr>
                                  <m:t>𝒕</m:t>
                                </m:r>
                                <m:r>
                                  <a:rPr lang="de-DE" sz="1200" b="1" i="1" smtClean="0">
                                    <a:latin typeface="Cambria Math" panose="02040503050406030204" pitchFamily="18" charset="0"/>
                                    <a:ea typeface="Cambria Math" panose="02040503050406030204" pitchFamily="18" charset="0"/>
                                  </a:rPr>
                                  <m:t>)</m:t>
                                </m:r>
                              </m:e>
                              <m:sup>
                                <m:r>
                                  <a:rPr lang="de-DE" sz="1200" b="1" i="1">
                                    <a:latin typeface="Cambria Math" panose="02040503050406030204" pitchFamily="18" charset="0"/>
                                    <a:ea typeface="Cambria Math" panose="02040503050406030204" pitchFamily="18" charset="0"/>
                                  </a:rPr>
                                  <m:t>𝟐</m:t>
                                </m:r>
                              </m:sup>
                            </m:sSup>
                            <m:r>
                              <a:rPr lang="de-DE" sz="1200" b="1" i="1">
                                <a:latin typeface="Cambria Math" panose="02040503050406030204" pitchFamily="18" charset="0"/>
                                <a:ea typeface="Cambria Math" panose="02040503050406030204" pitchFamily="18" charset="0"/>
                              </a:rPr>
                              <m:t>ⅆ</m:t>
                            </m:r>
                            <m:r>
                              <a:rPr lang="de-DE" sz="1200" b="1" i="1">
                                <a:latin typeface="Cambria Math" panose="02040503050406030204" pitchFamily="18" charset="0"/>
                                <a:ea typeface="Cambria Math" panose="02040503050406030204" pitchFamily="18" charset="0"/>
                              </a:rPr>
                              <m:t>𝒕</m:t>
                            </m:r>
                          </m:e>
                        </m:nary>
                      </m:e>
                    </m:rad>
                  </m:oMath>
                </a14:m>
                <a:endParaRPr lang="en-US" sz="1200" dirty="0"/>
              </a:p>
            </p:txBody>
          </p:sp>
        </mc:Choice>
        <mc:Fallback xmlns="">
          <p:sp>
            <p:nvSpPr>
              <p:cNvPr id="73" name="Rectangle 72"/>
              <p:cNvSpPr>
                <a:spLocks noRot="1" noChangeAspect="1" noMove="1" noResize="1" noEditPoints="1" noAdjustHandles="1" noChangeArrowheads="1" noChangeShapeType="1" noTextEdit="1"/>
              </p:cNvSpPr>
              <p:nvPr>
                <p:custDataLst>
                  <p:tags r:id="rId11"/>
                </p:custDataLst>
              </p:nvPr>
            </p:nvSpPr>
            <p:spPr>
              <a:xfrm>
                <a:off x="1619412" y="5408446"/>
                <a:ext cx="1717650" cy="468141"/>
              </a:xfrm>
              <a:prstGeom prst="rect">
                <a:avLst/>
              </a:prstGeom>
              <a:blipFill>
                <a:blip r:embed="rId12"/>
                <a:stretch>
                  <a:fillRect l="-356" t="-49351" b="-97403"/>
                </a:stretch>
              </a:blipFill>
            </p:spPr>
            <p:txBody>
              <a:bodyPr/>
              <a:lstStyle/>
              <a:p>
                <a:r>
                  <a:rPr lang="en-US">
                    <a:noFill/>
                  </a:rPr>
                  <a:t> </a:t>
                </a:r>
              </a:p>
            </p:txBody>
          </p:sp>
        </mc:Fallback>
      </mc:AlternateContent>
      <p:cxnSp>
        <p:nvCxnSpPr>
          <p:cNvPr id="75" name="Straight Arrow Connector 74"/>
          <p:cNvCxnSpPr/>
          <p:nvPr/>
        </p:nvCxnSpPr>
        <p:spPr>
          <a:xfrm flipH="1" flipV="1">
            <a:off x="5420585" y="2433923"/>
            <a:ext cx="1" cy="104104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420585" y="3474971"/>
            <a:ext cx="2313547"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7618458" y="3411458"/>
            <a:ext cx="222158" cy="276999"/>
          </a:xfrm>
          <a:prstGeom prst="rect">
            <a:avLst/>
          </a:prstGeom>
          <a:noFill/>
        </p:spPr>
        <p:txBody>
          <a:bodyPr wrap="square" rtlCol="0">
            <a:spAutoFit/>
          </a:bodyPr>
          <a:lstStyle/>
          <a:p>
            <a:r>
              <a:rPr lang="en-US" sz="1200" dirty="0"/>
              <a:t>t</a:t>
            </a:r>
          </a:p>
        </p:txBody>
      </p:sp>
      <p:sp>
        <p:nvSpPr>
          <p:cNvPr id="78" name="TextBox 77"/>
          <p:cNvSpPr txBox="1"/>
          <p:nvPr/>
        </p:nvSpPr>
        <p:spPr>
          <a:xfrm>
            <a:off x="5155811" y="2330681"/>
            <a:ext cx="273652" cy="276999"/>
          </a:xfrm>
          <a:prstGeom prst="rect">
            <a:avLst/>
          </a:prstGeom>
          <a:noFill/>
        </p:spPr>
        <p:txBody>
          <a:bodyPr wrap="square" rtlCol="0">
            <a:spAutoFit/>
          </a:bodyPr>
          <a:lstStyle/>
          <a:p>
            <a:r>
              <a:rPr lang="en-US" sz="1200" dirty="0"/>
              <a:t>U</a:t>
            </a:r>
          </a:p>
        </p:txBody>
      </p:sp>
      <p:cxnSp>
        <p:nvCxnSpPr>
          <p:cNvPr id="80" name="Straight Arrow Connector 79"/>
          <p:cNvCxnSpPr/>
          <p:nvPr/>
        </p:nvCxnSpPr>
        <p:spPr>
          <a:xfrm flipV="1">
            <a:off x="5429463" y="2951988"/>
            <a:ext cx="2091702" cy="2"/>
          </a:xfrm>
          <a:prstGeom prst="straightConnector1">
            <a:avLst/>
          </a:prstGeom>
          <a:ln w="19050">
            <a:solidFill>
              <a:schemeClr val="accent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004160" y="2801950"/>
            <a:ext cx="425303" cy="276999"/>
          </a:xfrm>
          <a:prstGeom prst="rect">
            <a:avLst/>
          </a:prstGeom>
          <a:noFill/>
        </p:spPr>
        <p:txBody>
          <a:bodyPr wrap="square" rtlCol="0">
            <a:spAutoFit/>
          </a:bodyPr>
          <a:lstStyle/>
          <a:p>
            <a:r>
              <a:rPr lang="en-US" sz="1200" dirty="0" err="1"/>
              <a:t>U</a:t>
            </a:r>
            <a:r>
              <a:rPr lang="en-US" sz="1200" baseline="-25000" dirty="0" err="1"/>
              <a:t>a</a:t>
            </a:r>
            <a:endParaRPr lang="en-US" sz="1200" baseline="-25000" dirty="0"/>
          </a:p>
        </p:txBody>
      </p:sp>
      <p:sp>
        <p:nvSpPr>
          <p:cNvPr id="82" name="TextBox 81"/>
          <p:cNvSpPr txBox="1"/>
          <p:nvPr/>
        </p:nvSpPr>
        <p:spPr>
          <a:xfrm>
            <a:off x="5312250" y="3485409"/>
            <a:ext cx="3020429" cy="430887"/>
          </a:xfrm>
          <a:prstGeom prst="rect">
            <a:avLst/>
          </a:prstGeom>
          <a:noFill/>
        </p:spPr>
        <p:txBody>
          <a:bodyPr wrap="square" rtlCol="0">
            <a:spAutoFit/>
          </a:bodyPr>
          <a:lstStyle/>
          <a:p>
            <a:r>
              <a:rPr lang="en-US" sz="1100" b="1" dirty="0"/>
              <a:t>Direct voltage (DC):</a:t>
            </a:r>
          </a:p>
          <a:p>
            <a:r>
              <a:rPr lang="en-US" sz="1100" dirty="0"/>
              <a:t>Voltage which does not change over a long period</a:t>
            </a:r>
          </a:p>
        </p:txBody>
      </p:sp>
      <mc:AlternateContent xmlns:mc="http://schemas.openxmlformats.org/markup-compatibility/2006" xmlns:a14="http://schemas.microsoft.com/office/drawing/2010/main">
        <mc:Choice Requires="a14">
          <p:sp>
            <p:nvSpPr>
              <p:cNvPr id="83" name="Rectangle 82"/>
              <p:cNvSpPr/>
              <p:nvPr>
                <p:custDataLst>
                  <p:tags r:id="rId8"/>
                </p:custDataLst>
              </p:nvPr>
            </p:nvSpPr>
            <p:spPr>
              <a:xfrm>
                <a:off x="8200299" y="2925450"/>
                <a:ext cx="1572713" cy="359901"/>
              </a:xfrm>
              <a:prstGeom prst="rect">
                <a:avLst/>
              </a:prstGeom>
            </p:spPr>
            <p:txBody>
              <a:bodyPr wrap="none">
                <a:spAutoFit/>
              </a:bodyPr>
              <a:lstStyle/>
              <a:p>
                <a:r>
                  <a:rPr lang="en-US" sz="1200" b="1" i="1" dirty="0"/>
                  <a:t>U</a:t>
                </a:r>
                <a:r>
                  <a:rPr lang="en-US" sz="1200" b="1" i="1" baseline="-25000" dirty="0"/>
                  <a:t>DC</a:t>
                </a:r>
                <a:r>
                  <a:rPr lang="en-US" sz="1200" b="1" i="1" dirty="0"/>
                  <a:t> = </a:t>
                </a:r>
                <a14:m>
                  <m:oMath xmlns:m="http://schemas.openxmlformats.org/officeDocument/2006/math">
                    <m:f>
                      <m:fPr>
                        <m:ctrlPr>
                          <a:rPr lang="en-US" sz="1200" b="1" i="1">
                            <a:latin typeface="Cambria Math" panose="02040503050406030204" pitchFamily="18" charset="0"/>
                            <a:ea typeface="Cambria Math" panose="02040503050406030204" pitchFamily="18" charset="0"/>
                          </a:rPr>
                        </m:ctrlPr>
                      </m:fPr>
                      <m:num>
                        <m:r>
                          <a:rPr lang="de-DE" sz="1200" b="1" i="1">
                            <a:latin typeface="Cambria Math" panose="02040503050406030204" pitchFamily="18" charset="0"/>
                            <a:ea typeface="Cambria Math" panose="02040503050406030204" pitchFamily="18" charset="0"/>
                          </a:rPr>
                          <m:t>𝟏</m:t>
                        </m:r>
                      </m:num>
                      <m:den>
                        <m:r>
                          <a:rPr lang="de-DE" sz="1200" b="1" i="1">
                            <a:latin typeface="Cambria Math" panose="02040503050406030204" pitchFamily="18" charset="0"/>
                            <a:ea typeface="Cambria Math" panose="02040503050406030204" pitchFamily="18" charset="0"/>
                          </a:rPr>
                          <m:t>𝑻</m:t>
                        </m:r>
                      </m:den>
                    </m:f>
                    <m:nary>
                      <m:naryPr>
                        <m:ctrlPr>
                          <a:rPr lang="en-US" sz="1200" b="1" i="1">
                            <a:latin typeface="Cambria Math" panose="02040503050406030204" pitchFamily="18" charset="0"/>
                            <a:ea typeface="Cambria Math" panose="02040503050406030204" pitchFamily="18" charset="0"/>
                          </a:rPr>
                        </m:ctrlPr>
                      </m:naryPr>
                      <m:sub>
                        <m:r>
                          <m:rPr>
                            <m:brk m:alnAt="23"/>
                          </m:rPr>
                          <a:rPr lang="de-DE" sz="1200" b="1" i="1">
                            <a:latin typeface="Cambria Math" panose="02040503050406030204" pitchFamily="18" charset="0"/>
                            <a:ea typeface="Cambria Math" panose="02040503050406030204" pitchFamily="18" charset="0"/>
                          </a:rPr>
                          <m:t>𝒕</m:t>
                        </m:r>
                        <m:r>
                          <a:rPr lang="de-DE" sz="1200" b="1" i="1" baseline="-25000">
                            <a:latin typeface="Cambria Math" panose="02040503050406030204" pitchFamily="18" charset="0"/>
                            <a:ea typeface="Cambria Math" panose="02040503050406030204" pitchFamily="18" charset="0"/>
                          </a:rPr>
                          <m:t>𝟎</m:t>
                        </m:r>
                      </m:sub>
                      <m:sup>
                        <m:r>
                          <a:rPr lang="de-DE" sz="1200" b="1" i="1">
                            <a:latin typeface="Cambria Math" panose="02040503050406030204" pitchFamily="18" charset="0"/>
                            <a:ea typeface="Cambria Math" panose="02040503050406030204" pitchFamily="18" charset="0"/>
                          </a:rPr>
                          <m:t>𝒕</m:t>
                        </m:r>
                        <m:r>
                          <a:rPr lang="de-DE" sz="1200" b="1" i="1" baseline="-25000">
                            <a:latin typeface="Cambria Math" panose="02040503050406030204" pitchFamily="18" charset="0"/>
                            <a:ea typeface="Cambria Math" panose="02040503050406030204" pitchFamily="18" charset="0"/>
                          </a:rPr>
                          <m:t>𝟎</m:t>
                        </m:r>
                        <m:r>
                          <a:rPr lang="de-DE" sz="1200" b="1" i="1">
                            <a:latin typeface="Cambria Math" panose="02040503050406030204" pitchFamily="18" charset="0"/>
                            <a:ea typeface="Cambria Math" panose="02040503050406030204" pitchFamily="18" charset="0"/>
                          </a:rPr>
                          <m:t>+</m:t>
                        </m:r>
                        <m:r>
                          <a:rPr lang="de-DE" sz="1200" b="1" i="1">
                            <a:latin typeface="Cambria Math" panose="02040503050406030204" pitchFamily="18" charset="0"/>
                            <a:ea typeface="Cambria Math" panose="02040503050406030204" pitchFamily="18" charset="0"/>
                          </a:rPr>
                          <m:t>𝑻</m:t>
                        </m:r>
                      </m:sup>
                      <m:e>
                        <m:r>
                          <a:rPr lang="de-DE" sz="1200" b="1" i="1">
                            <a:latin typeface="Cambria Math" panose="02040503050406030204" pitchFamily="18" charset="0"/>
                            <a:ea typeface="Cambria Math" panose="02040503050406030204" pitchFamily="18" charset="0"/>
                          </a:rPr>
                          <m:t>𝒖</m:t>
                        </m:r>
                        <m:r>
                          <a:rPr lang="de-DE" sz="1200" b="1" i="1">
                            <a:latin typeface="Cambria Math" panose="02040503050406030204" pitchFamily="18" charset="0"/>
                            <a:ea typeface="Cambria Math" panose="02040503050406030204" pitchFamily="18" charset="0"/>
                          </a:rPr>
                          <m:t>(</m:t>
                        </m:r>
                        <m:r>
                          <a:rPr lang="de-DE" sz="1200" b="1" i="1">
                            <a:latin typeface="Cambria Math" panose="02040503050406030204" pitchFamily="18" charset="0"/>
                            <a:ea typeface="Cambria Math" panose="02040503050406030204" pitchFamily="18" charset="0"/>
                          </a:rPr>
                          <m:t>𝒕</m:t>
                        </m:r>
                        <m:r>
                          <a:rPr lang="de-DE" sz="1200" b="1" i="1">
                            <a:latin typeface="Cambria Math" panose="02040503050406030204" pitchFamily="18" charset="0"/>
                            <a:ea typeface="Cambria Math" panose="02040503050406030204" pitchFamily="18" charset="0"/>
                          </a:rPr>
                          <m:t>)⋅ⅆ</m:t>
                        </m:r>
                        <m:r>
                          <a:rPr lang="de-DE" sz="1200" b="1" i="1">
                            <a:latin typeface="Cambria Math" panose="02040503050406030204" pitchFamily="18" charset="0"/>
                            <a:ea typeface="Cambria Math" panose="02040503050406030204" pitchFamily="18" charset="0"/>
                          </a:rPr>
                          <m:t>𝒕</m:t>
                        </m:r>
                      </m:e>
                    </m:nary>
                  </m:oMath>
                </a14:m>
                <a:endParaRPr lang="en-US" sz="1200" dirty="0"/>
              </a:p>
            </p:txBody>
          </p:sp>
        </mc:Choice>
        <mc:Fallback xmlns="">
          <p:sp>
            <p:nvSpPr>
              <p:cNvPr id="83" name="Rectangle 82"/>
              <p:cNvSpPr>
                <a:spLocks noRot="1" noChangeAspect="1" noMove="1" noResize="1" noEditPoints="1" noAdjustHandles="1" noChangeArrowheads="1" noChangeShapeType="1" noTextEdit="1"/>
              </p:cNvSpPr>
              <p:nvPr>
                <p:custDataLst>
                  <p:tags r:id="rId13"/>
                </p:custDataLst>
              </p:nvPr>
            </p:nvSpPr>
            <p:spPr>
              <a:xfrm>
                <a:off x="8200299" y="2925450"/>
                <a:ext cx="1572713" cy="359901"/>
              </a:xfrm>
              <a:prstGeom prst="rect">
                <a:avLst/>
              </a:prstGeom>
              <a:blipFill>
                <a:blip r:embed="rId14"/>
                <a:stretch>
                  <a:fillRect t="-83051" b="-138983"/>
                </a:stretch>
              </a:blipFill>
            </p:spPr>
            <p:txBody>
              <a:bodyPr/>
              <a:lstStyle/>
              <a:p>
                <a:r>
                  <a:rPr lang="en-US">
                    <a:noFill/>
                  </a:rPr>
                  <a:t> </a:t>
                </a:r>
              </a:p>
            </p:txBody>
          </p:sp>
        </mc:Fallback>
      </mc:AlternateContent>
      <p:cxnSp>
        <p:nvCxnSpPr>
          <p:cNvPr id="84" name="Straight Arrow Connector 83"/>
          <p:cNvCxnSpPr/>
          <p:nvPr/>
        </p:nvCxnSpPr>
        <p:spPr>
          <a:xfrm flipV="1">
            <a:off x="5434671" y="4128721"/>
            <a:ext cx="8878" cy="136511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434671" y="4890434"/>
            <a:ext cx="2313547"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5568615" y="4373386"/>
            <a:ext cx="288758" cy="10459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152178" y="4373386"/>
            <a:ext cx="126300" cy="10459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6422858" y="4373386"/>
            <a:ext cx="276725" cy="10459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023013" y="4373386"/>
            <a:ext cx="89541" cy="10459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246493" y="4373386"/>
            <a:ext cx="288758" cy="10459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7507043" y="4835895"/>
            <a:ext cx="222158" cy="276999"/>
          </a:xfrm>
          <a:prstGeom prst="rect">
            <a:avLst/>
          </a:prstGeom>
          <a:noFill/>
        </p:spPr>
        <p:txBody>
          <a:bodyPr wrap="square" rtlCol="0">
            <a:spAutoFit/>
          </a:bodyPr>
          <a:lstStyle/>
          <a:p>
            <a:r>
              <a:rPr lang="en-US" sz="1200" dirty="0"/>
              <a:t>t</a:t>
            </a:r>
          </a:p>
        </p:txBody>
      </p:sp>
      <p:sp>
        <p:nvSpPr>
          <p:cNvPr id="92" name="TextBox 91"/>
          <p:cNvSpPr txBox="1"/>
          <p:nvPr/>
        </p:nvSpPr>
        <p:spPr>
          <a:xfrm>
            <a:off x="5194598" y="4012341"/>
            <a:ext cx="273652" cy="276999"/>
          </a:xfrm>
          <a:prstGeom prst="rect">
            <a:avLst/>
          </a:prstGeom>
          <a:noFill/>
        </p:spPr>
        <p:txBody>
          <a:bodyPr wrap="square" rtlCol="0">
            <a:spAutoFit/>
          </a:bodyPr>
          <a:lstStyle/>
          <a:p>
            <a:r>
              <a:rPr lang="en-US" sz="1200" dirty="0"/>
              <a:t>U</a:t>
            </a:r>
          </a:p>
        </p:txBody>
      </p:sp>
      <p:sp>
        <p:nvSpPr>
          <p:cNvPr id="98" name="TextBox 97"/>
          <p:cNvSpPr txBox="1"/>
          <p:nvPr/>
        </p:nvSpPr>
        <p:spPr>
          <a:xfrm>
            <a:off x="5130996" y="4733571"/>
            <a:ext cx="425303" cy="276999"/>
          </a:xfrm>
          <a:prstGeom prst="rect">
            <a:avLst/>
          </a:prstGeom>
          <a:noFill/>
        </p:spPr>
        <p:txBody>
          <a:bodyPr wrap="square" rtlCol="0">
            <a:spAutoFit/>
          </a:bodyPr>
          <a:lstStyle/>
          <a:p>
            <a:r>
              <a:rPr lang="en-US" sz="1200" dirty="0"/>
              <a:t>0</a:t>
            </a:r>
            <a:endParaRPr lang="en-US" sz="1200" baseline="-25000" dirty="0"/>
          </a:p>
        </p:txBody>
      </p:sp>
      <p:sp>
        <p:nvSpPr>
          <p:cNvPr id="99" name="TextBox 98"/>
          <p:cNvSpPr txBox="1"/>
          <p:nvPr/>
        </p:nvSpPr>
        <p:spPr>
          <a:xfrm>
            <a:off x="4889882" y="4237748"/>
            <a:ext cx="629618" cy="276999"/>
          </a:xfrm>
          <a:prstGeom prst="rect">
            <a:avLst/>
          </a:prstGeom>
          <a:noFill/>
        </p:spPr>
        <p:txBody>
          <a:bodyPr wrap="square" rtlCol="0">
            <a:spAutoFit/>
          </a:bodyPr>
          <a:lstStyle/>
          <a:p>
            <a:r>
              <a:rPr lang="en-US" sz="1200" dirty="0"/>
              <a:t>U</a:t>
            </a:r>
            <a:r>
              <a:rPr lang="en-US" sz="1200" baseline="-25000" dirty="0"/>
              <a:t>0</a:t>
            </a:r>
            <a:r>
              <a:rPr lang="en-US" sz="1200" dirty="0"/>
              <a:t> - </a:t>
            </a:r>
            <a:r>
              <a:rPr lang="en-US" sz="1200" dirty="0" err="1"/>
              <a:t>U</a:t>
            </a:r>
            <a:r>
              <a:rPr lang="en-US" sz="1200" baseline="-25000" dirty="0" err="1"/>
              <a:t>a</a:t>
            </a:r>
            <a:r>
              <a:rPr lang="en-US" sz="1200" dirty="0"/>
              <a:t> </a:t>
            </a:r>
            <a:endParaRPr lang="en-US" sz="1200" baseline="-25000" dirty="0"/>
          </a:p>
        </p:txBody>
      </p:sp>
      <p:sp>
        <p:nvSpPr>
          <p:cNvPr id="100" name="TextBox 99"/>
          <p:cNvSpPr txBox="1"/>
          <p:nvPr/>
        </p:nvSpPr>
        <p:spPr>
          <a:xfrm>
            <a:off x="5343647" y="5514205"/>
            <a:ext cx="3497619" cy="569387"/>
          </a:xfrm>
          <a:prstGeom prst="rect">
            <a:avLst/>
          </a:prstGeom>
          <a:noFill/>
        </p:spPr>
        <p:txBody>
          <a:bodyPr wrap="square" rtlCol="0">
            <a:spAutoFit/>
          </a:bodyPr>
          <a:lstStyle/>
          <a:p>
            <a:r>
              <a:rPr lang="en-US" sz="1100" b="1" dirty="0"/>
              <a:t>Alternating voltage (AC):</a:t>
            </a:r>
          </a:p>
          <a:p>
            <a:pPr>
              <a:lnSpc>
                <a:spcPts val="1200"/>
              </a:lnSpc>
            </a:pPr>
            <a:r>
              <a:rPr lang="en-US" sz="1100" dirty="0"/>
              <a:t>Voltage which polarity is changing on a regular period, and its average over a long time is zero</a:t>
            </a:r>
          </a:p>
        </p:txBody>
      </p:sp>
      <p:sp>
        <p:nvSpPr>
          <p:cNvPr id="101" name="TextBox 100"/>
          <p:cNvSpPr txBox="1"/>
          <p:nvPr/>
        </p:nvSpPr>
        <p:spPr>
          <a:xfrm>
            <a:off x="4748866" y="5227027"/>
            <a:ext cx="858558" cy="276999"/>
          </a:xfrm>
          <a:prstGeom prst="rect">
            <a:avLst/>
          </a:prstGeom>
          <a:noFill/>
        </p:spPr>
        <p:txBody>
          <a:bodyPr wrap="square" rtlCol="0">
            <a:spAutoFit/>
          </a:bodyPr>
          <a:lstStyle/>
          <a:p>
            <a:r>
              <a:rPr lang="en-US" sz="1200" dirty="0"/>
              <a:t>-(U</a:t>
            </a:r>
            <a:r>
              <a:rPr lang="en-US" sz="1200" baseline="-25000" dirty="0"/>
              <a:t>0</a:t>
            </a:r>
            <a:r>
              <a:rPr lang="en-US" sz="1200" dirty="0"/>
              <a:t> - </a:t>
            </a:r>
            <a:r>
              <a:rPr lang="en-US" sz="1200" dirty="0" err="1"/>
              <a:t>U</a:t>
            </a:r>
            <a:r>
              <a:rPr lang="en-US" sz="1200" baseline="-25000" dirty="0" err="1"/>
              <a:t>a</a:t>
            </a:r>
            <a:r>
              <a:rPr lang="en-US" sz="1200" dirty="0"/>
              <a:t>)</a:t>
            </a:r>
            <a:endParaRPr lang="en-US" sz="1200" baseline="-25000" dirty="0"/>
          </a:p>
        </p:txBody>
      </p:sp>
      <mc:AlternateContent xmlns:mc="http://schemas.openxmlformats.org/markup-compatibility/2006" xmlns:a14="http://schemas.microsoft.com/office/drawing/2010/main">
        <mc:Choice Requires="a14">
          <p:sp>
            <p:nvSpPr>
              <p:cNvPr id="102" name="Rectangle 101"/>
              <p:cNvSpPr/>
              <p:nvPr>
                <p:custDataLst>
                  <p:tags r:id="rId9"/>
                </p:custDataLst>
              </p:nvPr>
            </p:nvSpPr>
            <p:spPr>
              <a:xfrm>
                <a:off x="7854388" y="4617309"/>
                <a:ext cx="3416586" cy="468133"/>
              </a:xfrm>
              <a:prstGeom prst="rect">
                <a:avLst/>
              </a:prstGeom>
            </p:spPr>
            <p:txBody>
              <a:bodyPr wrap="none">
                <a:spAutoFit/>
              </a:bodyPr>
              <a:lstStyle/>
              <a:p>
                <a:r>
                  <a:rPr lang="en-US" sz="1200" b="1" i="1" dirty="0" err="1"/>
                  <a:t>U</a:t>
                </a:r>
                <a:r>
                  <a:rPr lang="en-US" sz="1200" b="1" i="1" baseline="-25000" dirty="0" err="1"/>
                  <a:t>AC_rms</a:t>
                </a:r>
                <a:r>
                  <a:rPr lang="en-US" sz="1200" b="1" i="1" dirty="0"/>
                  <a:t> = </a:t>
                </a:r>
                <a14:m>
                  <m:oMath xmlns:m="http://schemas.openxmlformats.org/officeDocument/2006/math">
                    <m:rad>
                      <m:radPr>
                        <m:degHide m:val="on"/>
                        <m:ctrlPr>
                          <a:rPr lang="en-US" sz="1200" b="1" i="1">
                            <a:latin typeface="Cambria Math" panose="02040503050406030204" pitchFamily="18" charset="0"/>
                            <a:ea typeface="Cambria Math" panose="02040503050406030204" pitchFamily="18" charset="0"/>
                          </a:rPr>
                        </m:ctrlPr>
                      </m:radPr>
                      <m:deg/>
                      <m:e>
                        <m:f>
                          <m:fPr>
                            <m:ctrlPr>
                              <a:rPr lang="en-US" sz="1200" b="1" i="1">
                                <a:latin typeface="Cambria Math" panose="02040503050406030204" pitchFamily="18" charset="0"/>
                                <a:ea typeface="Cambria Math" panose="02040503050406030204" pitchFamily="18" charset="0"/>
                              </a:rPr>
                            </m:ctrlPr>
                          </m:fPr>
                          <m:num>
                            <m:r>
                              <a:rPr lang="de-DE" sz="1200" b="1" i="1">
                                <a:latin typeface="Cambria Math" panose="02040503050406030204" pitchFamily="18" charset="0"/>
                                <a:ea typeface="Cambria Math" panose="02040503050406030204" pitchFamily="18" charset="0"/>
                              </a:rPr>
                              <m:t>𝟏</m:t>
                            </m:r>
                          </m:num>
                          <m:den>
                            <m:r>
                              <a:rPr lang="de-DE" sz="1200" b="1" i="1">
                                <a:latin typeface="Cambria Math" panose="02040503050406030204" pitchFamily="18" charset="0"/>
                                <a:ea typeface="Cambria Math" panose="02040503050406030204" pitchFamily="18" charset="0"/>
                              </a:rPr>
                              <m:t>𝑻</m:t>
                            </m:r>
                          </m:den>
                        </m:f>
                        <m:nary>
                          <m:naryPr>
                            <m:ctrlPr>
                              <a:rPr lang="en-US" sz="1200" b="1" i="1">
                                <a:latin typeface="Cambria Math" panose="02040503050406030204" pitchFamily="18" charset="0"/>
                                <a:ea typeface="Cambria Math" panose="02040503050406030204" pitchFamily="18" charset="0"/>
                              </a:rPr>
                            </m:ctrlPr>
                          </m:naryPr>
                          <m:sub>
                            <m:r>
                              <m:rPr>
                                <m:brk m:alnAt="23"/>
                              </m:rPr>
                              <a:rPr lang="de-DE" sz="1200" b="1" i="1">
                                <a:latin typeface="Cambria Math" panose="02040503050406030204" pitchFamily="18" charset="0"/>
                                <a:ea typeface="Cambria Math" panose="02040503050406030204" pitchFamily="18" charset="0"/>
                              </a:rPr>
                              <m:t>𝒕</m:t>
                            </m:r>
                            <m:r>
                              <a:rPr lang="de-DE" sz="1200" b="1" i="1" baseline="-25000">
                                <a:latin typeface="Cambria Math" panose="02040503050406030204" pitchFamily="18" charset="0"/>
                                <a:ea typeface="Cambria Math" panose="02040503050406030204" pitchFamily="18" charset="0"/>
                              </a:rPr>
                              <m:t>𝟎</m:t>
                            </m:r>
                          </m:sub>
                          <m:sup>
                            <m:r>
                              <a:rPr lang="de-DE" sz="1200" b="1" i="1">
                                <a:latin typeface="Cambria Math" panose="02040503050406030204" pitchFamily="18" charset="0"/>
                                <a:ea typeface="Cambria Math" panose="02040503050406030204" pitchFamily="18" charset="0"/>
                              </a:rPr>
                              <m:t>𝒕</m:t>
                            </m:r>
                            <m:r>
                              <a:rPr lang="de-DE" sz="1200" b="1" i="1" baseline="-25000">
                                <a:latin typeface="Cambria Math" panose="02040503050406030204" pitchFamily="18" charset="0"/>
                                <a:ea typeface="Cambria Math" panose="02040503050406030204" pitchFamily="18" charset="0"/>
                              </a:rPr>
                              <m:t>𝟎</m:t>
                            </m:r>
                            <m:r>
                              <a:rPr lang="de-DE" sz="1200" b="1" i="1">
                                <a:latin typeface="Cambria Math" panose="02040503050406030204" pitchFamily="18" charset="0"/>
                                <a:ea typeface="Cambria Math" panose="02040503050406030204" pitchFamily="18" charset="0"/>
                              </a:rPr>
                              <m:t>+</m:t>
                            </m:r>
                            <m:r>
                              <a:rPr lang="de-DE" sz="1200" b="1" i="1">
                                <a:latin typeface="Cambria Math" panose="02040503050406030204" pitchFamily="18" charset="0"/>
                                <a:ea typeface="Cambria Math" panose="02040503050406030204" pitchFamily="18" charset="0"/>
                              </a:rPr>
                              <m:t>𝑻</m:t>
                            </m:r>
                          </m:sup>
                          <m:e>
                            <m:sSup>
                              <m:sSupPr>
                                <m:ctrlPr>
                                  <a:rPr lang="de-DE" sz="1200" b="1" i="1">
                                    <a:latin typeface="Cambria Math" panose="02040503050406030204" pitchFamily="18" charset="0"/>
                                    <a:ea typeface="Cambria Math" panose="02040503050406030204" pitchFamily="18" charset="0"/>
                                  </a:rPr>
                                </m:ctrlPr>
                              </m:sSupPr>
                              <m:e>
                                <m:d>
                                  <m:dPr>
                                    <m:begChr m:val="["/>
                                    <m:endChr m:val="]"/>
                                    <m:ctrlPr>
                                      <a:rPr lang="de-DE" sz="1200" b="1" i="1">
                                        <a:latin typeface="Cambria Math" panose="02040503050406030204" pitchFamily="18" charset="0"/>
                                        <a:ea typeface="Cambria Math" panose="02040503050406030204" pitchFamily="18" charset="0"/>
                                      </a:rPr>
                                    </m:ctrlPr>
                                  </m:dPr>
                                  <m:e>
                                    <m:r>
                                      <a:rPr lang="de-DE" sz="1200" b="1" i="1">
                                        <a:latin typeface="Cambria Math" panose="02040503050406030204" pitchFamily="18" charset="0"/>
                                        <a:ea typeface="Cambria Math" panose="02040503050406030204" pitchFamily="18" charset="0"/>
                                      </a:rPr>
                                      <m:t>𝒖</m:t>
                                    </m:r>
                                    <m:d>
                                      <m:dPr>
                                        <m:ctrlPr>
                                          <a:rPr lang="de-DE" sz="1200" b="1" i="1">
                                            <a:latin typeface="Cambria Math" panose="02040503050406030204" pitchFamily="18" charset="0"/>
                                            <a:ea typeface="Cambria Math" panose="02040503050406030204" pitchFamily="18" charset="0"/>
                                          </a:rPr>
                                        </m:ctrlPr>
                                      </m:dPr>
                                      <m:e>
                                        <m:r>
                                          <a:rPr lang="de-DE" sz="1200" b="1" i="1">
                                            <a:latin typeface="Cambria Math" panose="02040503050406030204" pitchFamily="18" charset="0"/>
                                            <a:ea typeface="Cambria Math" panose="02040503050406030204" pitchFamily="18" charset="0"/>
                                          </a:rPr>
                                          <m:t>𝒕</m:t>
                                        </m:r>
                                      </m:e>
                                    </m:d>
                                    <m:r>
                                      <a:rPr lang="de-DE" sz="1200" b="1" i="1">
                                        <a:latin typeface="Cambria Math" panose="02040503050406030204" pitchFamily="18" charset="0"/>
                                        <a:ea typeface="Cambria Math" panose="02040503050406030204" pitchFamily="18" charset="0"/>
                                      </a:rPr>
                                      <m:t>−</m:t>
                                    </m:r>
                                    <m:d>
                                      <m:dPr>
                                        <m:ctrlPr>
                                          <a:rPr lang="de-DE" sz="1200" b="1" i="1">
                                            <a:latin typeface="Cambria Math" panose="02040503050406030204" pitchFamily="18" charset="0"/>
                                            <a:ea typeface="Cambria Math" panose="02040503050406030204" pitchFamily="18" charset="0"/>
                                          </a:rPr>
                                        </m:ctrlPr>
                                      </m:dPr>
                                      <m:e>
                                        <m:f>
                                          <m:fPr>
                                            <m:ctrlPr>
                                              <a:rPr lang="de-DE" sz="1200" b="1" i="1">
                                                <a:latin typeface="Cambria Math" panose="02040503050406030204" pitchFamily="18" charset="0"/>
                                                <a:ea typeface="Cambria Math" panose="02040503050406030204" pitchFamily="18" charset="0"/>
                                              </a:rPr>
                                            </m:ctrlPr>
                                          </m:fPr>
                                          <m:num>
                                            <m:r>
                                              <a:rPr lang="de-DE" sz="1200" b="1" i="1">
                                                <a:latin typeface="Cambria Math" panose="02040503050406030204" pitchFamily="18" charset="0"/>
                                                <a:ea typeface="Cambria Math" panose="02040503050406030204" pitchFamily="18" charset="0"/>
                                              </a:rPr>
                                              <m:t>𝟏</m:t>
                                            </m:r>
                                          </m:num>
                                          <m:den>
                                            <m:r>
                                              <a:rPr lang="de-DE" sz="1200" b="1" i="1">
                                                <a:latin typeface="Cambria Math" panose="02040503050406030204" pitchFamily="18" charset="0"/>
                                                <a:ea typeface="Cambria Math" panose="02040503050406030204" pitchFamily="18" charset="0"/>
                                              </a:rPr>
                                              <m:t>𝑻</m:t>
                                            </m:r>
                                          </m:den>
                                        </m:f>
                                        <m:nary>
                                          <m:naryPr>
                                            <m:ctrlPr>
                                              <a:rPr lang="de-DE" sz="1200" b="1" i="1">
                                                <a:latin typeface="Cambria Math" panose="02040503050406030204" pitchFamily="18" charset="0"/>
                                                <a:ea typeface="Cambria Math" panose="02040503050406030204" pitchFamily="18" charset="0"/>
                                              </a:rPr>
                                            </m:ctrlPr>
                                          </m:naryPr>
                                          <m:sub>
                                            <m:r>
                                              <m:rPr>
                                                <m:brk m:alnAt="23"/>
                                              </m:rPr>
                                              <a:rPr lang="de-DE" sz="1200" b="1" i="1">
                                                <a:latin typeface="Cambria Math" panose="02040503050406030204" pitchFamily="18" charset="0"/>
                                                <a:ea typeface="Cambria Math" panose="02040503050406030204" pitchFamily="18" charset="0"/>
                                              </a:rPr>
                                              <m:t>𝒕</m:t>
                                            </m:r>
                                            <m:r>
                                              <a:rPr lang="de-DE" sz="1200" b="1" i="1" baseline="-25000">
                                                <a:latin typeface="Cambria Math" panose="02040503050406030204" pitchFamily="18" charset="0"/>
                                                <a:ea typeface="Cambria Math" panose="02040503050406030204" pitchFamily="18" charset="0"/>
                                              </a:rPr>
                                              <m:t>𝟎</m:t>
                                            </m:r>
                                          </m:sub>
                                          <m:sup>
                                            <m:r>
                                              <a:rPr lang="de-DE" sz="1200" b="1" i="1">
                                                <a:latin typeface="Cambria Math" panose="02040503050406030204" pitchFamily="18" charset="0"/>
                                                <a:ea typeface="Cambria Math" panose="02040503050406030204" pitchFamily="18" charset="0"/>
                                              </a:rPr>
                                              <m:t>𝒕</m:t>
                                            </m:r>
                                            <m:r>
                                              <a:rPr lang="de-DE" sz="1200" b="1" i="1" baseline="-25000">
                                                <a:latin typeface="Cambria Math" panose="02040503050406030204" pitchFamily="18" charset="0"/>
                                                <a:ea typeface="Cambria Math" panose="02040503050406030204" pitchFamily="18" charset="0"/>
                                              </a:rPr>
                                              <m:t>𝟎</m:t>
                                            </m:r>
                                            <m:r>
                                              <a:rPr lang="de-DE" sz="1200" b="1" i="1">
                                                <a:latin typeface="Cambria Math" panose="02040503050406030204" pitchFamily="18" charset="0"/>
                                                <a:ea typeface="Cambria Math" panose="02040503050406030204" pitchFamily="18" charset="0"/>
                                              </a:rPr>
                                              <m:t>+</m:t>
                                            </m:r>
                                            <m:r>
                                              <a:rPr lang="de-DE" sz="1200" b="1" i="1">
                                                <a:latin typeface="Cambria Math" panose="02040503050406030204" pitchFamily="18" charset="0"/>
                                                <a:ea typeface="Cambria Math" panose="02040503050406030204" pitchFamily="18" charset="0"/>
                                              </a:rPr>
                                              <m:t>𝑻</m:t>
                                            </m:r>
                                          </m:sup>
                                          <m:e>
                                            <m:r>
                                              <a:rPr lang="de-DE" sz="1200" b="1" i="1">
                                                <a:latin typeface="Cambria Math" panose="02040503050406030204" pitchFamily="18" charset="0"/>
                                                <a:ea typeface="Cambria Math" panose="02040503050406030204" pitchFamily="18" charset="0"/>
                                              </a:rPr>
                                              <m:t>𝒖</m:t>
                                            </m:r>
                                            <m:r>
                                              <a:rPr lang="de-DE" sz="1200" b="1" i="1">
                                                <a:latin typeface="Cambria Math" panose="02040503050406030204" pitchFamily="18" charset="0"/>
                                                <a:ea typeface="Cambria Math" panose="02040503050406030204" pitchFamily="18" charset="0"/>
                                              </a:rPr>
                                              <m:t>(</m:t>
                                            </m:r>
                                            <m:r>
                                              <a:rPr lang="de-DE" sz="1200" b="1" i="1">
                                                <a:latin typeface="Cambria Math" panose="02040503050406030204" pitchFamily="18" charset="0"/>
                                                <a:ea typeface="Cambria Math" panose="02040503050406030204" pitchFamily="18" charset="0"/>
                                              </a:rPr>
                                              <m:t>𝒕</m:t>
                                            </m:r>
                                            <m:r>
                                              <a:rPr lang="de-DE" sz="1200" b="1" i="1">
                                                <a:latin typeface="Cambria Math" panose="02040503050406030204" pitchFamily="18" charset="0"/>
                                                <a:ea typeface="Cambria Math" panose="02040503050406030204" pitchFamily="18" charset="0"/>
                                              </a:rPr>
                                              <m:t>)⋅ⅆ</m:t>
                                            </m:r>
                                            <m:r>
                                              <a:rPr lang="de-DE" sz="1200" b="1" i="1">
                                                <a:latin typeface="Cambria Math" panose="02040503050406030204" pitchFamily="18" charset="0"/>
                                                <a:ea typeface="Cambria Math" panose="02040503050406030204" pitchFamily="18" charset="0"/>
                                              </a:rPr>
                                              <m:t>𝒕</m:t>
                                            </m:r>
                                            <m:r>
                                              <a:rPr lang="de-DE" sz="1200" b="1" i="1">
                                                <a:latin typeface="Cambria Math" panose="02040503050406030204" pitchFamily="18" charset="0"/>
                                                <a:ea typeface="Cambria Math" panose="02040503050406030204" pitchFamily="18" charset="0"/>
                                              </a:rPr>
                                              <m:t>)</m:t>
                                            </m:r>
                                          </m:e>
                                        </m:nary>
                                      </m:e>
                                    </m:d>
                                  </m:e>
                                </m:d>
                              </m:e>
                              <m:sup>
                                <m:r>
                                  <a:rPr lang="de-DE" sz="1200" b="1" i="1">
                                    <a:latin typeface="Cambria Math" panose="02040503050406030204" pitchFamily="18" charset="0"/>
                                    <a:ea typeface="Cambria Math" panose="02040503050406030204" pitchFamily="18" charset="0"/>
                                  </a:rPr>
                                  <m:t>𝟐</m:t>
                                </m:r>
                              </m:sup>
                            </m:sSup>
                            <m:r>
                              <a:rPr lang="de-DE" sz="1200" b="1" i="1">
                                <a:latin typeface="Cambria Math" panose="02040503050406030204" pitchFamily="18" charset="0"/>
                                <a:ea typeface="Cambria Math" panose="02040503050406030204" pitchFamily="18" charset="0"/>
                              </a:rPr>
                              <m:t>ⅆ</m:t>
                            </m:r>
                            <m:r>
                              <a:rPr lang="de-DE" sz="1200" b="1" i="1">
                                <a:latin typeface="Cambria Math" panose="02040503050406030204" pitchFamily="18" charset="0"/>
                                <a:ea typeface="Cambria Math" panose="02040503050406030204" pitchFamily="18" charset="0"/>
                              </a:rPr>
                              <m:t>𝒕</m:t>
                            </m:r>
                          </m:e>
                        </m:nary>
                      </m:e>
                    </m:rad>
                  </m:oMath>
                </a14:m>
                <a:endParaRPr lang="en-US" sz="1200" dirty="0"/>
              </a:p>
            </p:txBody>
          </p:sp>
        </mc:Choice>
        <mc:Fallback xmlns="">
          <p:sp>
            <p:nvSpPr>
              <p:cNvPr id="102" name="Rectangle 101"/>
              <p:cNvSpPr>
                <a:spLocks noRot="1" noChangeAspect="1" noMove="1" noResize="1" noEditPoints="1" noAdjustHandles="1" noChangeArrowheads="1" noChangeShapeType="1" noTextEdit="1"/>
              </p:cNvSpPr>
              <p:nvPr>
                <p:custDataLst>
                  <p:tags r:id="rId15"/>
                </p:custDataLst>
              </p:nvPr>
            </p:nvSpPr>
            <p:spPr>
              <a:xfrm>
                <a:off x="7854388" y="4617309"/>
                <a:ext cx="3416586" cy="468133"/>
              </a:xfrm>
              <a:prstGeom prst="rect">
                <a:avLst/>
              </a:prstGeom>
              <a:blipFill>
                <a:blip r:embed="rId16"/>
                <a:stretch>
                  <a:fillRect t="-45455" b="-101299"/>
                </a:stretch>
              </a:blipFill>
            </p:spPr>
            <p:txBody>
              <a:bodyPr/>
              <a:lstStyle/>
              <a:p>
                <a:r>
                  <a:rPr lang="en-US">
                    <a:noFill/>
                  </a:rPr>
                  <a:t> </a:t>
                </a:r>
              </a:p>
            </p:txBody>
          </p:sp>
        </mc:Fallback>
      </mc:AlternateContent>
      <p:sp>
        <p:nvSpPr>
          <p:cNvPr id="9" name="Left Brace 8"/>
          <p:cNvSpPr/>
          <p:nvPr/>
        </p:nvSpPr>
        <p:spPr>
          <a:xfrm>
            <a:off x="4384630" y="2346238"/>
            <a:ext cx="226911" cy="3737354"/>
          </a:xfrm>
          <a:prstGeom prst="leftBrace">
            <a:avLst>
              <a:gd name="adj1" fmla="val 79503"/>
              <a:gd name="adj2" fmla="val 50000"/>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865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09600" y="1423358"/>
            <a:ext cx="11446276" cy="4761782"/>
          </a:xfrm>
        </p:spPr>
        <p:txBody>
          <a:bodyPr/>
          <a:lstStyle/>
          <a:p>
            <a:endParaRPr lang="en-US" sz="1600" dirty="0"/>
          </a:p>
          <a:p>
            <a:r>
              <a:rPr lang="en-US" sz="1600" dirty="0"/>
              <a:t>Approach: </a:t>
            </a:r>
            <a:br>
              <a:rPr lang="en-US" sz="1600" dirty="0"/>
            </a:br>
            <a:r>
              <a:rPr lang="en-US" sz="1600" dirty="0"/>
              <a:t>AC is interpreted as a pure AC “alternating around ground w/o DC offset” according to scientific understanding of AC. There have to be added a 2</a:t>
            </a:r>
            <a:r>
              <a:rPr lang="en-US" sz="1600" baseline="30000" dirty="0"/>
              <a:t>nd</a:t>
            </a:r>
            <a:r>
              <a:rPr lang="en-US" sz="1600" dirty="0"/>
              <a:t> note in paragraph 2.42 to make this crystal clear. </a:t>
            </a:r>
            <a:r>
              <a:rPr lang="en-GB" sz="1600" dirty="0"/>
              <a:t>To be noted the feedback from Japan, to delete the first sentence originally proposed by CLEPA : </a:t>
            </a:r>
            <a:r>
              <a:rPr lang="en-GB" sz="1600" i="1" dirty="0"/>
              <a:t>AC „Voltage AC (rms)“ is an AC without DC offset, which means its average over a very long time is zero (no composite signal). </a:t>
            </a:r>
          </a:p>
          <a:p>
            <a:pPr>
              <a:spcBef>
                <a:spcPts val="1800"/>
              </a:spcBef>
            </a:pPr>
            <a:r>
              <a:rPr lang="en-US" sz="1600" i="1" dirty="0"/>
              <a:t>Amend paragraph 2.42 to add a new footnote 2, as follows:</a:t>
            </a:r>
          </a:p>
          <a:p>
            <a:pPr marL="358775" lvl="1" indent="0">
              <a:buNone/>
            </a:pPr>
            <a:r>
              <a:rPr lang="en-US" sz="1400" i="1" dirty="0"/>
              <a:t>"Specific voltage condition" means the condition that the maximum voltage of a galvanically connected electrical circuit between a DC live part and any other live part (DC or AC) is ≤ 30 V AC (rms) and ≤ 60 V DC.</a:t>
            </a:r>
          </a:p>
          <a:p>
            <a:pPr marL="358775" lvl="1" indent="0">
              <a:buNone/>
            </a:pPr>
            <a:r>
              <a:rPr lang="en-US" sz="1400" i="1" dirty="0"/>
              <a:t>Note </a:t>
            </a:r>
            <a:r>
              <a:rPr lang="en-US" sz="1400" b="1" i="1" dirty="0"/>
              <a:t>1</a:t>
            </a:r>
            <a:r>
              <a:rPr lang="en-US" sz="1400" i="1" dirty="0"/>
              <a:t>: When a DC live part of such an electrical circuit is connected to chassis and the specific voltage condition applies, the maximum voltage between any live part and the electrical chassis is ≤ 30 V AC (rms) and ≤ 60 V DC.“</a:t>
            </a:r>
            <a:endParaRPr lang="en-US" sz="1400" b="1" i="1" dirty="0"/>
          </a:p>
          <a:p>
            <a:pPr marL="358775" lvl="1" indent="0">
              <a:buNone/>
            </a:pPr>
            <a:r>
              <a:rPr lang="en-US" sz="1400" b="1" i="1" dirty="0"/>
              <a:t>Note 2: For pulsating DC voltages (alternating voltages without change of polarity) the DC threshold shall be applied. </a:t>
            </a:r>
          </a:p>
          <a:p>
            <a:pPr marL="342900" lvl="1" indent="-342900">
              <a:spcBef>
                <a:spcPts val="1800"/>
              </a:spcBef>
              <a:buFont typeface="Arial" panose="020B0604020202020204" pitchFamily="34" charset="0"/>
              <a:buChar char="•"/>
            </a:pPr>
            <a:r>
              <a:rPr lang="en-US" sz="1600" i="1" dirty="0"/>
              <a:t>Amend also GTR20 paragraph 3.42 accordingly</a:t>
            </a:r>
            <a:endParaRPr lang="en-US" sz="1400" b="1" i="1" dirty="0"/>
          </a:p>
          <a:p>
            <a:pPr>
              <a:spcBef>
                <a:spcPts val="1800"/>
              </a:spcBef>
            </a:pPr>
            <a:endParaRPr lang="en-US" sz="1600" i="1" dirty="0"/>
          </a:p>
          <a:p>
            <a:pPr marL="358775" lvl="1" indent="0">
              <a:buNone/>
            </a:pPr>
            <a:r>
              <a:rPr lang="en-US" sz="1400" b="1" i="1" dirty="0"/>
              <a:t> </a:t>
            </a:r>
          </a:p>
          <a:p>
            <a:pPr marL="358775" lvl="1" indent="0">
              <a:buNone/>
            </a:pPr>
            <a:endParaRPr lang="en-US" sz="1200" dirty="0">
              <a:solidFill>
                <a:schemeClr val="bg1">
                  <a:lumMod val="50000"/>
                </a:schemeClr>
              </a:solidFill>
            </a:endParaRPr>
          </a:p>
          <a:p>
            <a:pPr marL="358775" lvl="1" indent="0">
              <a:buNone/>
            </a:pPr>
            <a:endParaRPr lang="en-US" sz="1200" dirty="0">
              <a:solidFill>
                <a:schemeClr val="bg1">
                  <a:lumMod val="50000"/>
                </a:schemeClr>
              </a:solidFill>
            </a:endParaRPr>
          </a:p>
          <a:p>
            <a:pPr marL="358775" lvl="1" indent="0">
              <a:buNone/>
            </a:pPr>
            <a:endParaRPr lang="en-US" sz="1200" dirty="0">
              <a:solidFill>
                <a:schemeClr val="bg1">
                  <a:lumMod val="50000"/>
                </a:schemeClr>
              </a:solidFill>
            </a:endParaRPr>
          </a:p>
          <a:p>
            <a:pPr marL="358775" lvl="1" indent="0">
              <a:buNone/>
            </a:pPr>
            <a:endParaRPr lang="en-US" sz="1200" dirty="0">
              <a:solidFill>
                <a:schemeClr val="bg1">
                  <a:lumMod val="50000"/>
                </a:schemeClr>
              </a:solidFill>
            </a:endParaRPr>
          </a:p>
          <a:p>
            <a:pPr marL="358775" lvl="1" indent="0">
              <a:buNone/>
            </a:pPr>
            <a:endParaRPr lang="en-US" sz="1200" dirty="0">
              <a:solidFill>
                <a:schemeClr val="bg1">
                  <a:lumMod val="50000"/>
                </a:schemeClr>
              </a:solidFill>
            </a:endParaRPr>
          </a:p>
        </p:txBody>
      </p:sp>
      <p:sp>
        <p:nvSpPr>
          <p:cNvPr id="3" name="Title 2"/>
          <p:cNvSpPr>
            <a:spLocks noGrp="1"/>
          </p:cNvSpPr>
          <p:nvPr>
            <p:ph type="title"/>
          </p:nvPr>
        </p:nvSpPr>
        <p:spPr/>
        <p:txBody>
          <a:bodyPr/>
          <a:lstStyle/>
          <a:p>
            <a:r>
              <a:rPr lang="en-US" sz="3200" dirty="0"/>
              <a:t>R100-3 Issue Risk for AC 48V Motor Generators</a:t>
            </a:r>
            <a:endParaRPr lang="en-US" dirty="0"/>
          </a:p>
        </p:txBody>
      </p:sp>
      <p:sp>
        <p:nvSpPr>
          <p:cNvPr id="4" name="Content Placeholder 3"/>
          <p:cNvSpPr>
            <a:spLocks noGrp="1"/>
          </p:cNvSpPr>
          <p:nvPr>
            <p:ph sz="quarter" idx="12"/>
          </p:nvPr>
        </p:nvSpPr>
        <p:spPr/>
        <p:txBody>
          <a:bodyPr/>
          <a:lstStyle/>
          <a:p>
            <a:r>
              <a:rPr lang="en-US"/>
              <a:t>CLEPA </a:t>
            </a:r>
            <a:r>
              <a:rPr lang="en-US" dirty="0"/>
              <a:t>proposal</a:t>
            </a:r>
          </a:p>
        </p:txBody>
      </p:sp>
      <p:sp>
        <p:nvSpPr>
          <p:cNvPr id="5" name="Slide Number Placeholder 4"/>
          <p:cNvSpPr>
            <a:spLocks noGrp="1"/>
          </p:cNvSpPr>
          <p:nvPr>
            <p:ph type="sldNum" sz="quarter" idx="16"/>
          </p:nvPr>
        </p:nvSpPr>
        <p:spPr/>
        <p:txBody>
          <a:bodyPr/>
          <a:lstStyle/>
          <a:p>
            <a:pPr>
              <a:defRPr/>
            </a:pPr>
            <a:fld id="{43D8B839-6290-49FC-AD74-F2CFABDC98A0}" type="slidenum">
              <a:rPr lang="en-GB" smtClean="0"/>
              <a:pPr>
                <a:defRPr/>
              </a:pPr>
              <a:t>6</a:t>
            </a:fld>
            <a:endParaRPr lang="en-GB"/>
          </a:p>
        </p:txBody>
      </p:sp>
    </p:spTree>
    <p:extLst>
      <p:ext uri="{BB962C8B-B14F-4D97-AF65-F5344CB8AC3E}">
        <p14:creationId xmlns:p14="http://schemas.microsoft.com/office/powerpoint/2010/main" val="621190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1"/>
  <p:tag name="FONTSETGROUPCLASSNAME" val="FontSetGroup1"/>
  <p:tag name="SHAPECLASSNAME" val="ObjectFull"/>
  <p:tag name="SHAPECLASSPROTECTIONTYPE" val="0"/>
  <p:tag name="COLORS" val="-2;-2;-2;-2;-1;-2"/>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2"/>
  <p:tag name="COLORS" val="-2;-2;SegBlue;White;-1;-2"/>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5.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1"/>
  <p:tag name="FONTSETGROUPCLASSNAME" val="FontSetGroup1"/>
  <p:tag name="SHAPECLASSNAME" val="ObjectFull"/>
  <p:tag name="SHAPECLASSPROTECTIONTYPE" val="0"/>
  <p:tag name="COLORS" val="-1;White;-2;-2;-1;-2"/>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2"/>
  <p:tag name="COLORS" val="-2;-2;-1;White;-1;-2"/>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2"/>
  <p:tag name="COLORS" val="White;White;-2;-2;-1;-2"/>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2"/>
  <p:tag name="COLORS" val="-2;-2;-1;White;-1;-2"/>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2"/>
  <p:tag name="COLORS" val="-2;-2;-1;White;-1;-2"/>
</p:tagLst>
</file>

<file path=ppt/theme/theme1.xml><?xml version="1.0" encoding="utf-8"?>
<a:theme xmlns:a="http://schemas.openxmlformats.org/drawingml/2006/main" name="Chapter Slide - Pho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ptx" id="{00CA06CC-6FC9-4A48-94D7-62FD76B44F17}" vid="{A6AD0A26-BB3C-4978-8565-550F7BF06F0D}"/>
    </a:ext>
  </a:extLst>
</a:theme>
</file>

<file path=ppt/theme/theme2.xml><?xml version="1.0" encoding="utf-8"?>
<a:theme xmlns:a="http://schemas.openxmlformats.org/drawingml/2006/main" name="1_Default Slide">
  <a:themeElements>
    <a:clrScheme name="CLEPA Colors">
      <a:dk1>
        <a:srgbClr val="67737A"/>
      </a:dk1>
      <a:lt1>
        <a:sysClr val="window" lastClr="FFFFFF"/>
      </a:lt1>
      <a:dk2>
        <a:srgbClr val="67737A"/>
      </a:dk2>
      <a:lt2>
        <a:srgbClr val="EEECE1"/>
      </a:lt2>
      <a:accent1>
        <a:srgbClr val="DBE5F1"/>
      </a:accent1>
      <a:accent2>
        <a:srgbClr val="B8CCE4"/>
      </a:accent2>
      <a:accent3>
        <a:srgbClr val="95B3D7"/>
      </a:accent3>
      <a:accent4>
        <a:srgbClr val="366092"/>
      </a:accent4>
      <a:accent5>
        <a:srgbClr val="244061"/>
      </a:accent5>
      <a:accent6>
        <a:srgbClr val="002060"/>
      </a:accent6>
      <a:hlink>
        <a:srgbClr val="00578E"/>
      </a:hlink>
      <a:folHlink>
        <a:srgbClr val="0057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hapter Slide - Pho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ptx" id="{00CA06CC-6FC9-4A48-94D7-62FD76B44F17}" vid="{A6AD0A26-BB3C-4978-8565-550F7BF06F0D}"/>
    </a:ext>
  </a:extLst>
</a:theme>
</file>

<file path=ppt/theme/theme4.xml><?xml version="1.0" encoding="utf-8"?>
<a:theme xmlns:a="http://schemas.openxmlformats.org/drawingml/2006/main" name="5_Default Slide">
  <a:themeElements>
    <a:clrScheme name="CLEPA Colors">
      <a:dk1>
        <a:srgbClr val="67737A"/>
      </a:dk1>
      <a:lt1>
        <a:sysClr val="window" lastClr="FFFFFF"/>
      </a:lt1>
      <a:dk2>
        <a:srgbClr val="67737A"/>
      </a:dk2>
      <a:lt2>
        <a:srgbClr val="EEECE1"/>
      </a:lt2>
      <a:accent1>
        <a:srgbClr val="DBE5F1"/>
      </a:accent1>
      <a:accent2>
        <a:srgbClr val="B8CCE4"/>
      </a:accent2>
      <a:accent3>
        <a:srgbClr val="95B3D7"/>
      </a:accent3>
      <a:accent4>
        <a:srgbClr val="366092"/>
      </a:accent4>
      <a:accent5>
        <a:srgbClr val="244061"/>
      </a:accent5>
      <a:accent6>
        <a:srgbClr val="002060"/>
      </a:accent6>
      <a:hlink>
        <a:srgbClr val="00578E"/>
      </a:hlink>
      <a:folHlink>
        <a:srgbClr val="0057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1411</Words>
  <Application>Microsoft Office PowerPoint</Application>
  <PresentationFormat>Widescreen</PresentationFormat>
  <Paragraphs>104</Paragraphs>
  <Slides>6</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vt:i4>
      </vt:variant>
    </vt:vector>
  </HeadingPairs>
  <TitlesOfParts>
    <vt:vector size="16" baseType="lpstr">
      <vt:lpstr>Arial</vt:lpstr>
      <vt:lpstr>Calibri</vt:lpstr>
      <vt:lpstr>Cambria Math</vt:lpstr>
      <vt:lpstr>Tahoma</vt:lpstr>
      <vt:lpstr>Wingdings</vt:lpstr>
      <vt:lpstr>Wingdings 3</vt:lpstr>
      <vt:lpstr>Chapter Slide - Photo</vt:lpstr>
      <vt:lpstr>1_Default Slide</vt:lpstr>
      <vt:lpstr>1_Chapter Slide - Photo</vt:lpstr>
      <vt:lpstr>5_Default Slide</vt:lpstr>
      <vt:lpstr>R100-3 Issue Risk for AC 48V Motor Generators</vt:lpstr>
      <vt:lpstr>R100-3 Issue Risk for AC 48V Motor Generators</vt:lpstr>
      <vt:lpstr>R100-3 Issue Risk for AC 48V Motor Generators</vt:lpstr>
      <vt:lpstr>R100-3 Issue Risk for AC 48V Motor Generators</vt:lpstr>
      <vt:lpstr>R100-3 Issue Risk for AC 48V Motor Generators</vt:lpstr>
      <vt:lpstr>R100-3 Issue Risk for AC 48V Motor Generators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standard Values for Efficiency</dc:title>
  <dc:creator>Erik Postma</dc:creator>
  <cp:lastModifiedBy>E/ECE/324/Rev.1/Add.94/Rev.3</cp:lastModifiedBy>
  <cp:revision>79</cp:revision>
  <cp:lastPrinted>2020-12-23T09:27:10Z</cp:lastPrinted>
  <dcterms:created xsi:type="dcterms:W3CDTF">2020-10-15T21:01:24Z</dcterms:created>
  <dcterms:modified xsi:type="dcterms:W3CDTF">2021-04-29T15:42:31Z</dcterms:modified>
</cp:coreProperties>
</file>