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6"/>
  </p:notesMasterIdLst>
  <p:sldIdLst>
    <p:sldId id="256" r:id="rId5"/>
    <p:sldId id="257" r:id="rId6"/>
    <p:sldId id="267" r:id="rId7"/>
    <p:sldId id="271" r:id="rId8"/>
    <p:sldId id="268" r:id="rId9"/>
    <p:sldId id="275" r:id="rId10"/>
    <p:sldId id="277" r:id="rId11"/>
    <p:sldId id="276" r:id="rId12"/>
    <p:sldId id="604" r:id="rId13"/>
    <p:sldId id="612" r:id="rId14"/>
    <p:sldId id="60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2" d="100"/>
          <a:sy n="82" d="100"/>
        </p:scale>
        <p:origin x="552" y="9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2B268E-0D33-48EB-AC3F-210D26EB1CC7}" type="datetimeFigureOut">
              <a:rPr lang="de-DE" smtClean="0"/>
              <a:t>09.04.2021</a:t>
            </a:fld>
            <a:endParaRPr lang="de-DE" dirty="0"/>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99E956-0FED-4E01-9228-776299CDAB3F}" type="slidenum">
              <a:rPr lang="de-DE" smtClean="0"/>
              <a:t>‹#›</a:t>
            </a:fld>
            <a:endParaRPr lang="de-DE" dirty="0"/>
          </a:p>
        </p:txBody>
      </p:sp>
    </p:spTree>
    <p:extLst>
      <p:ext uri="{BB962C8B-B14F-4D97-AF65-F5344CB8AC3E}">
        <p14:creationId xmlns:p14="http://schemas.microsoft.com/office/powerpoint/2010/main" val="3639422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US"/>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a:p>
        </p:txBody>
      </p:sp>
      <p:sp>
        <p:nvSpPr>
          <p:cNvPr id="4" name="Datumsplatzhalter 3"/>
          <p:cNvSpPr>
            <a:spLocks noGrp="1"/>
          </p:cNvSpPr>
          <p:nvPr>
            <p:ph type="dt" sz="half" idx="10"/>
          </p:nvPr>
        </p:nvSpPr>
        <p:spPr/>
        <p:txBody>
          <a:bodyPr/>
          <a:lstStyle/>
          <a:p>
            <a:fld id="{BAFF4AA5-B0CB-4670-9EEC-9BBFA667ADB0}" type="datetimeFigureOut">
              <a:rPr lang="en-US" smtClean="0"/>
              <a:t>09-Apr-21</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1409649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p>
            <a:fld id="{BAFF4AA5-B0CB-4670-9EEC-9BBFA667ADB0}" type="datetimeFigureOut">
              <a:rPr lang="en-US" smtClean="0"/>
              <a:t>09-Apr-21</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373267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p>
            <a:fld id="{BAFF4AA5-B0CB-4670-9EEC-9BBFA667ADB0}" type="datetimeFigureOut">
              <a:rPr lang="en-US" smtClean="0"/>
              <a:t>09-Apr-21</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1724824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p>
            <a:fld id="{BAFF4AA5-B0CB-4670-9EEC-9BBFA667ADB0}" type="datetimeFigureOut">
              <a:rPr lang="en-US" smtClean="0"/>
              <a:t>09-Apr-21</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2872277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US"/>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AFF4AA5-B0CB-4670-9EEC-9BBFA667ADB0}" type="datetimeFigureOut">
              <a:rPr lang="en-US" smtClean="0"/>
              <a:t>09-Apr-21</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2863815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p:cNvSpPr>
            <a:spLocks noGrp="1"/>
          </p:cNvSpPr>
          <p:nvPr>
            <p:ph type="dt" sz="half" idx="10"/>
          </p:nvPr>
        </p:nvSpPr>
        <p:spPr/>
        <p:txBody>
          <a:bodyPr/>
          <a:lstStyle/>
          <a:p>
            <a:fld id="{BAFF4AA5-B0CB-4670-9EEC-9BBFA667ADB0}" type="datetimeFigureOut">
              <a:rPr lang="en-US" smtClean="0"/>
              <a:t>09-Apr-21</a:t>
            </a:fld>
            <a:endParaRPr lang="en-US" dirty="0"/>
          </a:p>
        </p:txBody>
      </p:sp>
      <p:sp>
        <p:nvSpPr>
          <p:cNvPr id="6" name="Fußzeilenplatzhalter 5"/>
          <p:cNvSpPr>
            <a:spLocks noGrp="1"/>
          </p:cNvSpPr>
          <p:nvPr>
            <p:ph type="ftr" sz="quarter" idx="11"/>
          </p:nvPr>
        </p:nvSpPr>
        <p:spPr/>
        <p:txBody>
          <a:bodyPr/>
          <a:lstStyle/>
          <a:p>
            <a:endParaRPr lang="en-US" dirty="0"/>
          </a:p>
        </p:txBody>
      </p:sp>
      <p:sp>
        <p:nvSpPr>
          <p:cNvPr id="7" name="Foliennummernplatzhalter 6"/>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41141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en-US"/>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p:cNvSpPr>
            <a:spLocks noGrp="1"/>
          </p:cNvSpPr>
          <p:nvPr>
            <p:ph type="dt" sz="half" idx="10"/>
          </p:nvPr>
        </p:nvSpPr>
        <p:spPr/>
        <p:txBody>
          <a:bodyPr/>
          <a:lstStyle/>
          <a:p>
            <a:fld id="{BAFF4AA5-B0CB-4670-9EEC-9BBFA667ADB0}" type="datetimeFigureOut">
              <a:rPr lang="en-US" smtClean="0"/>
              <a:t>09-Apr-21</a:t>
            </a:fld>
            <a:endParaRPr lang="en-US" dirty="0"/>
          </a:p>
        </p:txBody>
      </p:sp>
      <p:sp>
        <p:nvSpPr>
          <p:cNvPr id="8" name="Fußzeilenplatzhalter 7"/>
          <p:cNvSpPr>
            <a:spLocks noGrp="1"/>
          </p:cNvSpPr>
          <p:nvPr>
            <p:ph type="ftr" sz="quarter" idx="11"/>
          </p:nvPr>
        </p:nvSpPr>
        <p:spPr/>
        <p:txBody>
          <a:bodyPr/>
          <a:lstStyle/>
          <a:p>
            <a:endParaRPr lang="en-US" dirty="0"/>
          </a:p>
        </p:txBody>
      </p:sp>
      <p:sp>
        <p:nvSpPr>
          <p:cNvPr id="9" name="Foliennummernplatzhalter 8"/>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2940196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Datumsplatzhalter 2"/>
          <p:cNvSpPr>
            <a:spLocks noGrp="1"/>
          </p:cNvSpPr>
          <p:nvPr>
            <p:ph type="dt" sz="half" idx="10"/>
          </p:nvPr>
        </p:nvSpPr>
        <p:spPr/>
        <p:txBody>
          <a:bodyPr/>
          <a:lstStyle/>
          <a:p>
            <a:fld id="{BAFF4AA5-B0CB-4670-9EEC-9BBFA667ADB0}" type="datetimeFigureOut">
              <a:rPr lang="en-US" smtClean="0"/>
              <a:t>09-Apr-21</a:t>
            </a:fld>
            <a:endParaRPr lang="en-US" dirty="0"/>
          </a:p>
        </p:txBody>
      </p:sp>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4076565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AFF4AA5-B0CB-4670-9EEC-9BBFA667ADB0}" type="datetimeFigureOut">
              <a:rPr lang="en-US" smtClean="0"/>
              <a:t>09-Apr-21</a:t>
            </a:fld>
            <a:endParaRPr lang="en-US" dirty="0"/>
          </a:p>
        </p:txBody>
      </p:sp>
      <p:sp>
        <p:nvSpPr>
          <p:cNvPr id="3" name="Fußzeilenplatzhalter 2"/>
          <p:cNvSpPr>
            <a:spLocks noGrp="1"/>
          </p:cNvSpPr>
          <p:nvPr>
            <p:ph type="ftr" sz="quarter" idx="11"/>
          </p:nvPr>
        </p:nvSpPr>
        <p:spPr/>
        <p:txBody>
          <a:bodyPr/>
          <a:lstStyle/>
          <a:p>
            <a:endParaRPr lang="en-US" dirty="0"/>
          </a:p>
        </p:txBody>
      </p:sp>
      <p:sp>
        <p:nvSpPr>
          <p:cNvPr id="4" name="Foliennummernplatzhalter 3"/>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236781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AFF4AA5-B0CB-4670-9EEC-9BBFA667ADB0}" type="datetimeFigureOut">
              <a:rPr lang="en-US" smtClean="0"/>
              <a:t>09-Apr-21</a:t>
            </a:fld>
            <a:endParaRPr lang="en-US" dirty="0"/>
          </a:p>
        </p:txBody>
      </p:sp>
      <p:sp>
        <p:nvSpPr>
          <p:cNvPr id="6" name="Fußzeilenplatzhalter 5"/>
          <p:cNvSpPr>
            <a:spLocks noGrp="1"/>
          </p:cNvSpPr>
          <p:nvPr>
            <p:ph type="ftr" sz="quarter" idx="11"/>
          </p:nvPr>
        </p:nvSpPr>
        <p:spPr/>
        <p:txBody>
          <a:bodyPr/>
          <a:lstStyle/>
          <a:p>
            <a:endParaRPr lang="en-US" dirty="0"/>
          </a:p>
        </p:txBody>
      </p:sp>
      <p:sp>
        <p:nvSpPr>
          <p:cNvPr id="7" name="Foliennummernplatzhalter 6"/>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58224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AFF4AA5-B0CB-4670-9EEC-9BBFA667ADB0}" type="datetimeFigureOut">
              <a:rPr lang="en-US" smtClean="0"/>
              <a:t>09-Apr-21</a:t>
            </a:fld>
            <a:endParaRPr lang="en-US" dirty="0"/>
          </a:p>
        </p:txBody>
      </p:sp>
      <p:sp>
        <p:nvSpPr>
          <p:cNvPr id="6" name="Fußzeilenplatzhalter 5"/>
          <p:cNvSpPr>
            <a:spLocks noGrp="1"/>
          </p:cNvSpPr>
          <p:nvPr>
            <p:ph type="ftr" sz="quarter" idx="11"/>
          </p:nvPr>
        </p:nvSpPr>
        <p:spPr/>
        <p:txBody>
          <a:bodyPr/>
          <a:lstStyle/>
          <a:p>
            <a:endParaRPr lang="en-US" dirty="0"/>
          </a:p>
        </p:txBody>
      </p:sp>
      <p:sp>
        <p:nvSpPr>
          <p:cNvPr id="7" name="Foliennummernplatzhalter 6"/>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74353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US"/>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F4AA5-B0CB-4670-9EEC-9BBFA667ADB0}" type="datetimeFigureOut">
              <a:rPr lang="en-US" smtClean="0"/>
              <a:t>09-Apr-21</a:t>
            </a:fld>
            <a:endParaRPr lang="en-US"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CDAE6-5225-4586-A642-A76FAEF6F287}" type="slidenum">
              <a:rPr lang="en-US" smtClean="0"/>
              <a:t>‹#›</a:t>
            </a:fld>
            <a:endParaRPr lang="en-US" dirty="0"/>
          </a:p>
        </p:txBody>
      </p:sp>
    </p:spTree>
    <p:extLst>
      <p:ext uri="{BB962C8B-B14F-4D97-AF65-F5344CB8AC3E}">
        <p14:creationId xmlns:p14="http://schemas.microsoft.com/office/powerpoint/2010/main" val="1839275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73123" y="1354113"/>
            <a:ext cx="11245755" cy="2622016"/>
          </a:xfrm>
        </p:spPr>
        <p:txBody>
          <a:bodyPr>
            <a:normAutofit/>
          </a:bodyPr>
          <a:lstStyle/>
          <a:p>
            <a:r>
              <a:rPr lang="en-US" sz="4400" dirty="0"/>
              <a:t>GRE Task Force</a:t>
            </a:r>
            <a:br>
              <a:rPr lang="en-US" sz="4400" dirty="0"/>
            </a:br>
            <a:r>
              <a:rPr lang="en-US" sz="4400" dirty="0"/>
              <a:t>LED Substitutes / Retrofits  (TFSR)</a:t>
            </a:r>
            <a:br>
              <a:rPr lang="en-US" sz="4400" dirty="0"/>
            </a:br>
            <a:br>
              <a:rPr lang="en-US" sz="4400" dirty="0"/>
            </a:br>
            <a:r>
              <a:rPr lang="en-US" sz="4400" dirty="0"/>
              <a:t>Status report for GRE84</a:t>
            </a:r>
          </a:p>
        </p:txBody>
      </p:sp>
      <p:sp>
        <p:nvSpPr>
          <p:cNvPr id="3" name="Untertitel 2"/>
          <p:cNvSpPr>
            <a:spLocks noGrp="1"/>
          </p:cNvSpPr>
          <p:nvPr>
            <p:ph type="subTitle" idx="1"/>
          </p:nvPr>
        </p:nvSpPr>
        <p:spPr>
          <a:xfrm>
            <a:off x="1524000" y="4436504"/>
            <a:ext cx="9144000" cy="1655762"/>
          </a:xfrm>
        </p:spPr>
        <p:txBody>
          <a:bodyPr>
            <a:normAutofit fontScale="92500" lnSpcReduction="10000"/>
          </a:bodyPr>
          <a:lstStyle/>
          <a:p>
            <a:r>
              <a:rPr lang="en-US" dirty="0"/>
              <a:t>09/04/2021</a:t>
            </a:r>
          </a:p>
          <a:p>
            <a:r>
              <a:rPr lang="en-US" dirty="0"/>
              <a:t>K. Manz, DE (Chairman)</a:t>
            </a:r>
          </a:p>
          <a:p>
            <a:r>
              <a:rPr lang="en-US" dirty="0"/>
              <a:t>Ph. Bailey, UK (Vice-Chairman)</a:t>
            </a:r>
          </a:p>
          <a:p>
            <a:r>
              <a:rPr lang="en-US" dirty="0"/>
              <a:t>Ph. Plathner, IEC (Secretary)</a:t>
            </a:r>
          </a:p>
          <a:p>
            <a:endParaRPr lang="en-US" dirty="0"/>
          </a:p>
        </p:txBody>
      </p:sp>
      <p:sp>
        <p:nvSpPr>
          <p:cNvPr id="5" name="ZoneTexte 3"/>
          <p:cNvSpPr txBox="1"/>
          <p:nvPr/>
        </p:nvSpPr>
        <p:spPr>
          <a:xfrm>
            <a:off x="251519" y="179348"/>
            <a:ext cx="6733743"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Submitted by the Task Force on Substitutes / Retrofits (TF S/R)</a:t>
            </a:r>
          </a:p>
        </p:txBody>
      </p:sp>
      <p:sp>
        <p:nvSpPr>
          <p:cNvPr id="7" name="TextBox 6">
            <a:extLst>
              <a:ext uri="{FF2B5EF4-FFF2-40B4-BE49-F238E27FC236}">
                <a16:creationId xmlns:a16="http://schemas.microsoft.com/office/drawing/2014/main" id="{10E1BEA1-C854-4712-8ABE-9BA164A276C1}"/>
              </a:ext>
            </a:extLst>
          </p:cNvPr>
          <p:cNvSpPr txBox="1"/>
          <p:nvPr/>
        </p:nvSpPr>
        <p:spPr>
          <a:xfrm>
            <a:off x="7805395" y="293573"/>
            <a:ext cx="3638745" cy="1200329"/>
          </a:xfrm>
          <a:prstGeom prst="rect">
            <a:avLst/>
          </a:prstGeom>
          <a:noFill/>
        </p:spPr>
        <p:txBody>
          <a:bodyPr wrap="square" rtlCol="0">
            <a:spAutoFit/>
          </a:bodyPr>
          <a:lstStyle/>
          <a:p>
            <a:r>
              <a:rPr lang="en-US" u="sng" dirty="0">
                <a:latin typeface="Arial" panose="020B0604020202020204" pitchFamily="34" charset="0"/>
                <a:cs typeface="Arial" panose="020B0604020202020204" pitchFamily="34" charset="0"/>
              </a:rPr>
              <a:t>Informal </a:t>
            </a:r>
            <a:r>
              <a:rPr lang="en-US" u="sng">
                <a:latin typeface="Arial" panose="020B0604020202020204" pitchFamily="34" charset="0"/>
                <a:cs typeface="Arial" panose="020B0604020202020204" pitchFamily="34" charset="0"/>
              </a:rPr>
              <a:t>document </a:t>
            </a:r>
            <a:r>
              <a:rPr lang="en-US" b="1">
                <a:latin typeface="Arial" panose="020B0604020202020204" pitchFamily="34" charset="0"/>
                <a:cs typeface="Arial" panose="020B0604020202020204" pitchFamily="34" charset="0"/>
              </a:rPr>
              <a:t>GRE-84-12</a:t>
            </a:r>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(84th GRE, 26 to 30 April 2021, </a:t>
            </a:r>
          </a:p>
          <a:p>
            <a:r>
              <a:rPr lang="en-US" dirty="0">
                <a:latin typeface="Arial" panose="020B0604020202020204" pitchFamily="34" charset="0"/>
                <a:cs typeface="Arial" panose="020B0604020202020204" pitchFamily="34" charset="0"/>
              </a:rPr>
              <a:t>agenda Item 5) </a:t>
            </a:r>
          </a:p>
          <a:p>
            <a:endParaRPr lang="en-US" b="1" dirty="0"/>
          </a:p>
        </p:txBody>
      </p:sp>
    </p:spTree>
    <p:extLst>
      <p:ext uri="{BB962C8B-B14F-4D97-AF65-F5344CB8AC3E}">
        <p14:creationId xmlns:p14="http://schemas.microsoft.com/office/powerpoint/2010/main" val="1532055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A33DB23-BB88-4319-B6F8-B78940CBD072}"/>
              </a:ext>
            </a:extLst>
          </p:cNvPr>
          <p:cNvSpPr>
            <a:spLocks noGrp="1"/>
          </p:cNvSpPr>
          <p:nvPr>
            <p:ph type="title"/>
          </p:nvPr>
        </p:nvSpPr>
        <p:spPr>
          <a:xfrm>
            <a:off x="838200" y="218821"/>
            <a:ext cx="10515600" cy="503555"/>
          </a:xfrm>
        </p:spPr>
        <p:txBody>
          <a:bodyPr>
            <a:normAutofit fontScale="90000"/>
          </a:bodyPr>
          <a:lstStyle/>
          <a:p>
            <a:r>
              <a:rPr lang="en-GB" dirty="0"/>
              <a:t>Changes compared to GRE83</a:t>
            </a:r>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1126826820"/>
              </p:ext>
            </p:extLst>
          </p:nvPr>
        </p:nvGraphicFramePr>
        <p:xfrm>
          <a:off x="673258" y="816976"/>
          <a:ext cx="5422742" cy="5394960"/>
        </p:xfrm>
        <a:graphic>
          <a:graphicData uri="http://schemas.openxmlformats.org/drawingml/2006/table">
            <a:tbl>
              <a:tblPr firstRow="1" bandRow="1">
                <a:tableStyleId>{073A0DAA-6AF3-43AB-8588-CEC1D06C72B9}</a:tableStyleId>
              </a:tblPr>
              <a:tblGrid>
                <a:gridCol w="5422742">
                  <a:extLst>
                    <a:ext uri="{9D8B030D-6E8A-4147-A177-3AD203B41FA5}">
                      <a16:colId xmlns:a16="http://schemas.microsoft.com/office/drawing/2014/main" val="20000"/>
                    </a:ext>
                  </a:extLst>
                </a:gridCol>
              </a:tblGrid>
              <a:tr h="351524">
                <a:tc>
                  <a:txBody>
                    <a:bodyPr/>
                    <a:lstStyle/>
                    <a:p>
                      <a:pPr algn="ctr"/>
                      <a:r>
                        <a:rPr lang="de-DE" dirty="0"/>
                        <a:t>R37 Filament Light Sources</a:t>
                      </a:r>
                    </a:p>
                    <a:p>
                      <a:pPr marL="0" indent="0" algn="ctr">
                        <a:buFont typeface="Wingdings" panose="05000000000000000000" pitchFamily="2" charset="2"/>
                        <a:buNone/>
                      </a:pPr>
                      <a:r>
                        <a:rPr lang="en-US" sz="1800" baseline="0" noProof="0" dirty="0">
                          <a:solidFill>
                            <a:schemeClr val="accent1"/>
                          </a:solidFill>
                          <a:sym typeface="Wingdings" panose="05000000000000000000" pitchFamily="2" charset="2"/>
                        </a:rPr>
                        <a:t>GRE/2020/15, GRE-83-11</a:t>
                      </a:r>
                    </a:p>
                    <a:p>
                      <a:pPr marL="285750" indent="-285750" algn="ctr">
                        <a:buFont typeface="Wingdings" panose="05000000000000000000" pitchFamily="2" charset="2"/>
                        <a:buChar char="à"/>
                      </a:pPr>
                      <a:r>
                        <a:rPr lang="en-US" sz="1800" baseline="0" noProof="0" dirty="0">
                          <a:solidFill>
                            <a:schemeClr val="accent1"/>
                          </a:solidFill>
                          <a:sym typeface="Wingdings" panose="05000000000000000000" pitchFamily="2" charset="2"/>
                        </a:rPr>
                        <a:t>GRE/2020/15rev1 </a:t>
                      </a:r>
                      <a:endParaRPr lang="de-DE" dirty="0">
                        <a:solidFill>
                          <a:schemeClr val="accent1"/>
                        </a:solidFill>
                      </a:endParaRPr>
                    </a:p>
                  </a:txBody>
                  <a:tcPr marL="261302" marR="261302"/>
                </a:tc>
                <a:extLst>
                  <a:ext uri="{0D108BD9-81ED-4DB2-BD59-A6C34878D82A}">
                    <a16:rowId xmlns:a16="http://schemas.microsoft.com/office/drawing/2014/main" val="10000"/>
                  </a:ext>
                </a:extLst>
              </a:tr>
              <a:tr h="333556">
                <a:tc>
                  <a:txBody>
                    <a:bodyPr/>
                    <a:lstStyle/>
                    <a:p>
                      <a:pPr marL="0" lvl="0" indent="0" algn="just">
                        <a:lnSpc>
                          <a:spcPct val="100000"/>
                        </a:lnSpc>
                        <a:spcAft>
                          <a:spcPts val="0"/>
                        </a:spcAft>
                        <a:buSzPts val="1000"/>
                        <a:buFont typeface="+mj-lt"/>
                        <a:buNone/>
                      </a:pPr>
                      <a:r>
                        <a:rPr lang="en-GB" sz="1600" kern="0" baseline="0" dirty="0">
                          <a:solidFill>
                            <a:srgbClr val="000000"/>
                          </a:solidFill>
                          <a:effectLst/>
                          <a:latin typeface="+mn-lt"/>
                          <a:ea typeface="Times New Roman" panose="02020603050405020304" pitchFamily="18" charset="0"/>
                        </a:rPr>
                        <a:t>The definitions of “category” and “type” clarified </a:t>
                      </a:r>
                      <a:endParaRPr lang="en-US" sz="1600" noProof="0" dirty="0">
                        <a:solidFill>
                          <a:srgbClr val="FF0000"/>
                        </a:solidFill>
                      </a:endParaRPr>
                    </a:p>
                  </a:txBody>
                  <a:tcPr marL="261302" marR="261302"/>
                </a:tc>
                <a:extLst>
                  <a:ext uri="{0D108BD9-81ED-4DB2-BD59-A6C34878D82A}">
                    <a16:rowId xmlns:a16="http://schemas.microsoft.com/office/drawing/2014/main" val="10001"/>
                  </a:ext>
                </a:extLst>
              </a:tr>
              <a:tr h="3335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0" baseline="0" dirty="0">
                          <a:solidFill>
                            <a:srgbClr val="000000"/>
                          </a:solidFill>
                          <a:effectLst/>
                          <a:latin typeface="+mn-lt"/>
                          <a:ea typeface="Times New Roman" panose="02020603050405020304" pitchFamily="18" charset="0"/>
                        </a:rPr>
                        <a:t>Light producing technology declared at type approval application</a:t>
                      </a:r>
                      <a:endParaRPr lang="en-US" sz="1600" noProof="0" dirty="0">
                        <a:solidFill>
                          <a:srgbClr val="FF0000"/>
                        </a:solidFill>
                      </a:endParaRPr>
                    </a:p>
                  </a:txBody>
                  <a:tcPr marL="261302" marR="261302"/>
                </a:tc>
                <a:extLst>
                  <a:ext uri="{0D108BD9-81ED-4DB2-BD59-A6C34878D82A}">
                    <a16:rowId xmlns:a16="http://schemas.microsoft.com/office/drawing/2014/main" val="2465805159"/>
                  </a:ext>
                </a:extLst>
              </a:tr>
              <a:tr h="3335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0" baseline="0" dirty="0">
                          <a:solidFill>
                            <a:srgbClr val="000000"/>
                          </a:solidFill>
                          <a:effectLst/>
                          <a:latin typeface="+mn-lt"/>
                          <a:ea typeface="Times New Roman" panose="02020603050405020304" pitchFamily="18" charset="0"/>
                        </a:rPr>
                        <a:t>Editorial correction in two places for “the rated voltage” and “maximum wattage”</a:t>
                      </a:r>
                      <a:endParaRPr lang="en-US" sz="1600" noProof="0" dirty="0">
                        <a:solidFill>
                          <a:srgbClr val="FF0000"/>
                        </a:solidFill>
                      </a:endParaRPr>
                    </a:p>
                  </a:txBody>
                  <a:tcPr marL="261302" marR="261302"/>
                </a:tc>
                <a:extLst>
                  <a:ext uri="{0D108BD9-81ED-4DB2-BD59-A6C34878D82A}">
                    <a16:rowId xmlns:a16="http://schemas.microsoft.com/office/drawing/2014/main" val="2911091395"/>
                  </a:ext>
                </a:extLst>
              </a:tr>
              <a:tr h="333556">
                <a:tc>
                  <a:txBody>
                    <a:bodyPr/>
                    <a:lstStyle/>
                    <a:p>
                      <a:r>
                        <a:rPr lang="en-GB" sz="1600" kern="0" baseline="0" dirty="0">
                          <a:solidFill>
                            <a:srgbClr val="000000"/>
                          </a:solidFill>
                          <a:effectLst/>
                          <a:latin typeface="+mn-lt"/>
                          <a:ea typeface="Times New Roman" panose="02020603050405020304" pitchFamily="18" charset="0"/>
                        </a:rPr>
                        <a:t>Clarification for marking LEDr on the light source</a:t>
                      </a:r>
                      <a:endParaRPr lang="en-US" sz="1600" noProof="0" dirty="0">
                        <a:solidFill>
                          <a:srgbClr val="FF0000"/>
                        </a:solidFill>
                      </a:endParaRPr>
                    </a:p>
                  </a:txBody>
                  <a:tcPr marL="261302" marR="261302"/>
                </a:tc>
                <a:extLst>
                  <a:ext uri="{0D108BD9-81ED-4DB2-BD59-A6C34878D82A}">
                    <a16:rowId xmlns:a16="http://schemas.microsoft.com/office/drawing/2014/main" val="3180798885"/>
                  </a:ext>
                </a:extLst>
              </a:tr>
              <a:tr h="3335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0" baseline="0" dirty="0">
                          <a:solidFill>
                            <a:srgbClr val="000000"/>
                          </a:solidFill>
                          <a:effectLst/>
                          <a:latin typeface="+mn-lt"/>
                          <a:ea typeface="Times New Roman" panose="02020603050405020304" pitchFamily="18" charset="0"/>
                        </a:rPr>
                        <a:t>Clarification for marking for  oversize cap</a:t>
                      </a:r>
                      <a:endParaRPr lang="en-US" sz="1600" kern="0" baseline="0" noProof="0" dirty="0">
                        <a:solidFill>
                          <a:srgbClr val="000000"/>
                        </a:solidFill>
                        <a:effectLst/>
                        <a:latin typeface="+mn-lt"/>
                        <a:cs typeface="+mn-cs"/>
                      </a:endParaRPr>
                    </a:p>
                  </a:txBody>
                  <a:tcPr marL="261302" marR="261302"/>
                </a:tc>
                <a:extLst>
                  <a:ext uri="{0D108BD9-81ED-4DB2-BD59-A6C34878D82A}">
                    <a16:rowId xmlns:a16="http://schemas.microsoft.com/office/drawing/2014/main" val="2910207065"/>
                  </a:ext>
                </a:extLst>
              </a:tr>
              <a:tr h="3335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0" baseline="0" noProof="0" dirty="0">
                          <a:solidFill>
                            <a:srgbClr val="000000"/>
                          </a:solidFill>
                          <a:effectLst/>
                          <a:latin typeface="+mn-lt"/>
                          <a:cs typeface="+mn-cs"/>
                        </a:rPr>
                        <a:t>Clarification of responsibilities during type approval with regards to system / vehicle compatibility</a:t>
                      </a:r>
                      <a:endParaRPr lang="en-US" sz="1600" noProof="0" dirty="0">
                        <a:solidFill>
                          <a:srgbClr val="FF0000"/>
                        </a:solidFill>
                      </a:endParaRPr>
                    </a:p>
                  </a:txBody>
                  <a:tcPr marL="261302" marR="261302"/>
                </a:tc>
                <a:extLst>
                  <a:ext uri="{0D108BD9-81ED-4DB2-BD59-A6C34878D82A}">
                    <a16:rowId xmlns:a16="http://schemas.microsoft.com/office/drawing/2014/main" val="148724649"/>
                  </a:ext>
                </a:extLst>
              </a:tr>
              <a:tr h="3335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0" baseline="0" dirty="0">
                          <a:solidFill>
                            <a:srgbClr val="000000"/>
                          </a:solidFill>
                          <a:effectLst/>
                          <a:latin typeface="+mn-lt"/>
                          <a:ea typeface="Times New Roman" panose="02020603050405020304" pitchFamily="18" charset="0"/>
                        </a:rPr>
                        <a:t>Editorial clarification for colour measurement and minor editorial changes in the two subsequent paragraphs </a:t>
                      </a:r>
                      <a:endParaRPr lang="en-US" sz="1600" noProof="0" dirty="0">
                        <a:solidFill>
                          <a:srgbClr val="FF0000"/>
                        </a:solidFill>
                      </a:endParaRPr>
                    </a:p>
                  </a:txBody>
                  <a:tcPr marL="261302" marR="261302"/>
                </a:tc>
                <a:extLst>
                  <a:ext uri="{0D108BD9-81ED-4DB2-BD59-A6C34878D82A}">
                    <a16:rowId xmlns:a16="http://schemas.microsoft.com/office/drawing/2014/main" val="1426515721"/>
                  </a:ext>
                </a:extLst>
              </a:tr>
              <a:tr h="3335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0" baseline="0" dirty="0">
                          <a:solidFill>
                            <a:srgbClr val="000000"/>
                          </a:solidFill>
                          <a:effectLst/>
                          <a:latin typeface="+mn-lt"/>
                          <a:ea typeface="Times New Roman" panose="02020603050405020304" pitchFamily="18" charset="0"/>
                        </a:rPr>
                        <a:t>Editorial clarification for 3.4.8.</a:t>
                      </a:r>
                      <a:endParaRPr lang="en-US" sz="1600" noProof="0" dirty="0">
                        <a:solidFill>
                          <a:srgbClr val="FF0000"/>
                        </a:solidFill>
                      </a:endParaRPr>
                    </a:p>
                  </a:txBody>
                  <a:tcPr marL="261302" marR="261302"/>
                </a:tc>
                <a:extLst>
                  <a:ext uri="{0D108BD9-81ED-4DB2-BD59-A6C34878D82A}">
                    <a16:rowId xmlns:a16="http://schemas.microsoft.com/office/drawing/2014/main" val="72025649"/>
                  </a:ext>
                </a:extLst>
              </a:tr>
              <a:tr h="3335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0" baseline="0" dirty="0">
                          <a:solidFill>
                            <a:srgbClr val="000000"/>
                          </a:solidFill>
                          <a:effectLst/>
                          <a:latin typeface="+mn-lt"/>
                          <a:ea typeface="Times New Roman" panose="02020603050405020304" pitchFamily="18" charset="0"/>
                        </a:rPr>
                        <a:t>In Annex 2, </a:t>
                      </a:r>
                      <a:r>
                        <a:rPr lang="en-GB" sz="1600" i="1" kern="0" baseline="0" dirty="0">
                          <a:solidFill>
                            <a:srgbClr val="000000"/>
                          </a:solidFill>
                          <a:effectLst/>
                          <a:latin typeface="+mn-lt"/>
                          <a:ea typeface="Times New Roman" panose="02020603050405020304" pitchFamily="18" charset="0"/>
                        </a:rPr>
                        <a:t>Communication</a:t>
                      </a:r>
                      <a:r>
                        <a:rPr lang="en-GB" sz="1600" kern="0" baseline="0" dirty="0">
                          <a:solidFill>
                            <a:srgbClr val="000000"/>
                          </a:solidFill>
                          <a:effectLst/>
                          <a:latin typeface="+mn-lt"/>
                          <a:ea typeface="Times New Roman" panose="02020603050405020304" pitchFamily="18" charset="0"/>
                        </a:rPr>
                        <a:t>, the light producing technology of the category was explicitly inserted.</a:t>
                      </a:r>
                      <a:endParaRPr lang="de-DE" sz="2400" kern="0" baseline="0" dirty="0">
                        <a:effectLst/>
                        <a:latin typeface="+mn-lt"/>
                        <a:ea typeface="Times New Roman" panose="02020603050405020304" pitchFamily="18" charset="0"/>
                      </a:endParaRPr>
                    </a:p>
                    <a:p>
                      <a:endParaRPr lang="en-US" sz="1600" noProof="0" dirty="0">
                        <a:solidFill>
                          <a:srgbClr val="FF0000"/>
                        </a:solidFill>
                      </a:endParaRPr>
                    </a:p>
                  </a:txBody>
                  <a:tcPr marL="261302" marR="261302"/>
                </a:tc>
                <a:extLst>
                  <a:ext uri="{0D108BD9-81ED-4DB2-BD59-A6C34878D82A}">
                    <a16:rowId xmlns:a16="http://schemas.microsoft.com/office/drawing/2014/main" val="3616334114"/>
                  </a:ext>
                </a:extLst>
              </a:tr>
            </a:tbl>
          </a:graphicData>
        </a:graphic>
      </p:graphicFrame>
      <p:graphicFrame>
        <p:nvGraphicFramePr>
          <p:cNvPr id="7" name="Inhaltsplatzhalter 1"/>
          <p:cNvGraphicFramePr>
            <a:graphicFrameLocks/>
          </p:cNvGraphicFramePr>
          <p:nvPr>
            <p:extLst>
              <p:ext uri="{D42A27DB-BD31-4B8C-83A1-F6EECF244321}">
                <p14:modId xmlns:p14="http://schemas.microsoft.com/office/powerpoint/2010/main" val="92624715"/>
              </p:ext>
            </p:extLst>
          </p:nvPr>
        </p:nvGraphicFramePr>
        <p:xfrm>
          <a:off x="7482864" y="791980"/>
          <a:ext cx="3870936" cy="2316480"/>
        </p:xfrm>
        <a:graphic>
          <a:graphicData uri="http://schemas.openxmlformats.org/drawingml/2006/table">
            <a:tbl>
              <a:tblPr firstRow="1" bandRow="1">
                <a:tableStyleId>{073A0DAA-6AF3-43AB-8588-CEC1D06C72B9}</a:tableStyleId>
              </a:tblPr>
              <a:tblGrid>
                <a:gridCol w="3870936">
                  <a:extLst>
                    <a:ext uri="{9D8B030D-6E8A-4147-A177-3AD203B41FA5}">
                      <a16:colId xmlns:a16="http://schemas.microsoft.com/office/drawing/2014/main" val="20000"/>
                    </a:ext>
                  </a:extLst>
                </a:gridCol>
              </a:tblGrid>
              <a:tr h="420717">
                <a:tc>
                  <a:txBody>
                    <a:bodyPr/>
                    <a:lstStyle/>
                    <a:p>
                      <a:pPr algn="ctr"/>
                      <a:r>
                        <a:rPr lang="en-US" noProof="0" dirty="0"/>
                        <a:t>R.E.</a:t>
                      </a:r>
                      <a:r>
                        <a:rPr lang="en-US" baseline="0" noProof="0" dirty="0"/>
                        <a:t> 5 Light Source Categories</a:t>
                      </a:r>
                    </a:p>
                    <a:p>
                      <a:pPr marL="0" indent="0" algn="ctr">
                        <a:buFont typeface="Wingdings" panose="05000000000000000000" pitchFamily="2" charset="2"/>
                        <a:buNone/>
                      </a:pPr>
                      <a:r>
                        <a:rPr lang="en-US" sz="1800" baseline="0" noProof="0" dirty="0">
                          <a:solidFill>
                            <a:schemeClr val="accent1"/>
                          </a:solidFill>
                          <a:sym typeface="Wingdings" panose="05000000000000000000" pitchFamily="2" charset="2"/>
                        </a:rPr>
                        <a:t>GRE/2020/16, GRE-83-13</a:t>
                      </a:r>
                    </a:p>
                    <a:p>
                      <a:pPr marL="285750" indent="-285750" algn="ctr">
                        <a:buFont typeface="Wingdings" panose="05000000000000000000" pitchFamily="2" charset="2"/>
                        <a:buChar char="à"/>
                      </a:pPr>
                      <a:r>
                        <a:rPr lang="en-US" sz="1800" baseline="0" noProof="0" dirty="0">
                          <a:solidFill>
                            <a:schemeClr val="accent1"/>
                          </a:solidFill>
                          <a:sym typeface="Wingdings" panose="05000000000000000000" pitchFamily="2" charset="2"/>
                        </a:rPr>
                        <a:t>GRE/2020/16rev1 </a:t>
                      </a:r>
                      <a:endParaRPr lang="en-US" baseline="0" noProof="0" dirty="0">
                        <a:solidFill>
                          <a:schemeClr val="accent1"/>
                        </a:solidFill>
                      </a:endParaRPr>
                    </a:p>
                  </a:txBody>
                  <a:tcPr/>
                </a:tc>
                <a:extLst>
                  <a:ext uri="{0D108BD9-81ED-4DB2-BD59-A6C34878D82A}">
                    <a16:rowId xmlns:a16="http://schemas.microsoft.com/office/drawing/2014/main" val="10000"/>
                  </a:ext>
                </a:extLst>
              </a:tr>
              <a:tr h="333556">
                <a:tc>
                  <a:txBody>
                    <a:bodyPr/>
                    <a:lstStyle/>
                    <a:p>
                      <a:r>
                        <a:rPr lang="en-US" sz="1600" noProof="0" dirty="0"/>
                        <a:t>Clarification that filament light sources are using incandescent technology (par. 3.1 and Title of Annex 1)</a:t>
                      </a:r>
                    </a:p>
                  </a:txBody>
                  <a:tcPr/>
                </a:tc>
                <a:extLst>
                  <a:ext uri="{0D108BD9-81ED-4DB2-BD59-A6C34878D82A}">
                    <a16:rowId xmlns:a16="http://schemas.microsoft.com/office/drawing/2014/main" val="10001"/>
                  </a:ext>
                </a:extLst>
              </a:tr>
              <a:tr h="322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solidFill>
                            <a:schemeClr val="tx1"/>
                          </a:solidFill>
                        </a:rPr>
                        <a:t>Minor editorial clarifications incl update of IEC references</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90722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6D826D-F457-4FDC-88C2-04D2D2787FC7}"/>
              </a:ext>
            </a:extLst>
          </p:cNvPr>
          <p:cNvSpPr>
            <a:spLocks noGrp="1"/>
          </p:cNvSpPr>
          <p:nvPr>
            <p:ph type="title"/>
          </p:nvPr>
        </p:nvSpPr>
        <p:spPr/>
        <p:txBody>
          <a:bodyPr/>
          <a:lstStyle/>
          <a:p>
            <a:r>
              <a:rPr lang="de-DE" dirty="0"/>
              <a:t>END</a:t>
            </a:r>
          </a:p>
        </p:txBody>
      </p:sp>
    </p:spTree>
    <p:extLst>
      <p:ext uri="{BB962C8B-B14F-4D97-AF65-F5344CB8AC3E}">
        <p14:creationId xmlns:p14="http://schemas.microsoft.com/office/powerpoint/2010/main" val="1727065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Meetings of TF</a:t>
            </a:r>
          </a:p>
        </p:txBody>
      </p:sp>
      <p:sp>
        <p:nvSpPr>
          <p:cNvPr id="3" name="Inhaltsplatzhalter 2"/>
          <p:cNvSpPr>
            <a:spLocks noGrp="1"/>
          </p:cNvSpPr>
          <p:nvPr>
            <p:ph idx="1"/>
          </p:nvPr>
        </p:nvSpPr>
        <p:spPr>
          <a:xfrm>
            <a:off x="838200" y="1564849"/>
            <a:ext cx="5334000" cy="4928026"/>
          </a:xfrm>
        </p:spPr>
        <p:txBody>
          <a:bodyPr>
            <a:normAutofit fontScale="40000" lnSpcReduction="20000"/>
          </a:bodyPr>
          <a:lstStyle/>
          <a:p>
            <a:r>
              <a:rPr lang="en-US" sz="3500" dirty="0"/>
              <a:t>1</a:t>
            </a:r>
            <a:r>
              <a:rPr lang="en-US" sz="3500" baseline="30000" dirty="0"/>
              <a:t>st</a:t>
            </a:r>
            <a:r>
              <a:rPr lang="en-US" sz="3500" dirty="0"/>
              <a:t> meeting: 2017-12-14, Aachen (report: TFSR-01-11)</a:t>
            </a:r>
          </a:p>
          <a:p>
            <a:r>
              <a:rPr lang="en-US" sz="3500" dirty="0"/>
              <a:t>2</a:t>
            </a:r>
            <a:r>
              <a:rPr lang="en-US" sz="3500" baseline="30000" dirty="0"/>
              <a:t>nd</a:t>
            </a:r>
            <a:r>
              <a:rPr lang="en-US" sz="3500" dirty="0"/>
              <a:t> meeting: 2018-02-06, Bonn (report: TFSR-02-05)</a:t>
            </a:r>
          </a:p>
          <a:p>
            <a:r>
              <a:rPr lang="en-US" sz="3500" dirty="0"/>
              <a:t>3</a:t>
            </a:r>
            <a:r>
              <a:rPr lang="en-US" sz="3500" baseline="30000" dirty="0"/>
              <a:t>rd</a:t>
            </a:r>
            <a:r>
              <a:rPr lang="en-US" sz="3500" dirty="0"/>
              <a:t> meeting: 2018-03-27, Brussels (report: TFSR-03-09)</a:t>
            </a:r>
          </a:p>
          <a:p>
            <a:r>
              <a:rPr lang="en-US" sz="3500" dirty="0"/>
              <a:t>4</a:t>
            </a:r>
            <a:r>
              <a:rPr lang="en-US" sz="3500" baseline="30000" dirty="0"/>
              <a:t>th</a:t>
            </a:r>
            <a:r>
              <a:rPr lang="en-US" sz="3500" dirty="0"/>
              <a:t> meeting: 2018-06-06 Brussels (report: TFSR-04-09)</a:t>
            </a:r>
          </a:p>
          <a:p>
            <a:r>
              <a:rPr lang="en-US" sz="3500" dirty="0"/>
              <a:t>5</a:t>
            </a:r>
            <a:r>
              <a:rPr lang="en-US" sz="3500" baseline="30000" dirty="0"/>
              <a:t>th</a:t>
            </a:r>
            <a:r>
              <a:rPr lang="en-US" sz="3500" dirty="0"/>
              <a:t> meeting: 2018-01-30 Aachen (report: TFSR-05-09)</a:t>
            </a:r>
          </a:p>
          <a:p>
            <a:r>
              <a:rPr lang="en-US" sz="3500" dirty="0"/>
              <a:t>6</a:t>
            </a:r>
            <a:r>
              <a:rPr lang="en-US" sz="3500" baseline="30000" dirty="0"/>
              <a:t>th</a:t>
            </a:r>
            <a:r>
              <a:rPr lang="en-US" sz="3500" dirty="0"/>
              <a:t> meeting: 2019-05-15 Paris (report: TFSR-06-06)</a:t>
            </a:r>
          </a:p>
          <a:p>
            <a:r>
              <a:rPr lang="en-US" sz="3500" dirty="0"/>
              <a:t>7</a:t>
            </a:r>
            <a:r>
              <a:rPr lang="en-US" sz="3500" baseline="30000" dirty="0"/>
              <a:t>th</a:t>
            </a:r>
            <a:r>
              <a:rPr lang="en-US" sz="3500" dirty="0"/>
              <a:t> meeting: 2019-07-18 Karlsruhe (report: TFSR-07-07)</a:t>
            </a:r>
          </a:p>
          <a:p>
            <a:r>
              <a:rPr lang="en-US" sz="3500" dirty="0"/>
              <a:t>8</a:t>
            </a:r>
            <a:r>
              <a:rPr lang="en-US" sz="3500" baseline="30000" dirty="0"/>
              <a:t>th</a:t>
            </a:r>
            <a:r>
              <a:rPr lang="en-US" sz="3500" dirty="0"/>
              <a:t> meeting: 2019-12-10 Bonn (report: TFSR-08-04)</a:t>
            </a:r>
          </a:p>
          <a:p>
            <a:r>
              <a:rPr lang="en-US" sz="3500" dirty="0"/>
              <a:t>9</a:t>
            </a:r>
            <a:r>
              <a:rPr lang="en-US" sz="3500" baseline="30000" dirty="0"/>
              <a:t>th</a:t>
            </a:r>
            <a:r>
              <a:rPr lang="en-US" sz="3500" dirty="0"/>
              <a:t> meeting: 2020-01-17 by telephone (report: TFSR-09-04)</a:t>
            </a:r>
          </a:p>
          <a:p>
            <a:r>
              <a:rPr lang="en-US" sz="3500" dirty="0"/>
              <a:t>10</a:t>
            </a:r>
            <a:r>
              <a:rPr lang="en-US" sz="3500" baseline="30000" dirty="0"/>
              <a:t>th</a:t>
            </a:r>
            <a:r>
              <a:rPr lang="en-US" sz="3500" dirty="0"/>
              <a:t> meeting: 2020-03-12 in Aachen (report: TFSR-10-05)</a:t>
            </a:r>
          </a:p>
          <a:p>
            <a:r>
              <a:rPr lang="en-US" sz="3500" dirty="0"/>
              <a:t>11</a:t>
            </a:r>
            <a:r>
              <a:rPr lang="en-US" sz="3500" baseline="30000" dirty="0"/>
              <a:t>th</a:t>
            </a:r>
            <a:r>
              <a:rPr lang="en-US" sz="3500" dirty="0"/>
              <a:t> meeting: 2020-05-25 by telephone (report: TFSR-11-06)</a:t>
            </a:r>
          </a:p>
          <a:p>
            <a:r>
              <a:rPr lang="en-US" sz="3500" dirty="0"/>
              <a:t>12</a:t>
            </a:r>
            <a:r>
              <a:rPr lang="en-US" sz="3500" baseline="30000" dirty="0"/>
              <a:t>th</a:t>
            </a:r>
            <a:r>
              <a:rPr lang="en-US" sz="3500" dirty="0"/>
              <a:t> meeting: 2020-07-02 by telephone (report: TFSR-12-05)</a:t>
            </a:r>
          </a:p>
          <a:p>
            <a:r>
              <a:rPr lang="en-US" sz="3500" dirty="0"/>
              <a:t>13</a:t>
            </a:r>
            <a:r>
              <a:rPr lang="en-US" sz="3500" baseline="30000" dirty="0"/>
              <a:t>th</a:t>
            </a:r>
            <a:r>
              <a:rPr lang="en-US" sz="3500" dirty="0"/>
              <a:t> meeting: 2020-09-24 by telephone (report: TFSR-13-09)</a:t>
            </a:r>
          </a:p>
          <a:p>
            <a:r>
              <a:rPr lang="en-US" sz="3500" dirty="0">
                <a:solidFill>
                  <a:srgbClr val="FF0000"/>
                </a:solidFill>
              </a:rPr>
              <a:t>14</a:t>
            </a:r>
            <a:r>
              <a:rPr lang="en-US" sz="3500" baseline="30000" dirty="0">
                <a:solidFill>
                  <a:srgbClr val="FF0000"/>
                </a:solidFill>
              </a:rPr>
              <a:t>th</a:t>
            </a:r>
            <a:r>
              <a:rPr lang="en-US" sz="3500" dirty="0">
                <a:solidFill>
                  <a:srgbClr val="FF0000"/>
                </a:solidFill>
              </a:rPr>
              <a:t> meeting: 2020-11-20 by telephone (report: TFSR-14-05)</a:t>
            </a:r>
          </a:p>
          <a:p>
            <a:r>
              <a:rPr lang="en-US" sz="3500" dirty="0">
                <a:solidFill>
                  <a:srgbClr val="FF0000"/>
                </a:solidFill>
              </a:rPr>
              <a:t>15</a:t>
            </a:r>
            <a:r>
              <a:rPr lang="en-US" sz="3500" baseline="30000" dirty="0">
                <a:solidFill>
                  <a:srgbClr val="FF0000"/>
                </a:solidFill>
              </a:rPr>
              <a:t>th</a:t>
            </a:r>
            <a:r>
              <a:rPr lang="en-US" sz="3500" dirty="0">
                <a:solidFill>
                  <a:srgbClr val="FF0000"/>
                </a:solidFill>
              </a:rPr>
              <a:t> meeting: 2021-01-11 by telephone (report: TFSR-15-07)</a:t>
            </a:r>
            <a:endParaRPr lang="en-US" dirty="0">
              <a:solidFill>
                <a:srgbClr val="FF0000"/>
              </a:solidFill>
            </a:endParaRPr>
          </a:p>
        </p:txBody>
      </p:sp>
      <p:sp>
        <p:nvSpPr>
          <p:cNvPr id="4" name="Inhaltsplatzhalter 2">
            <a:extLst>
              <a:ext uri="{FF2B5EF4-FFF2-40B4-BE49-F238E27FC236}">
                <a16:creationId xmlns:a16="http://schemas.microsoft.com/office/drawing/2014/main" id="{67EFBD2B-810B-4B78-8BFB-5EE299650F36}"/>
              </a:ext>
            </a:extLst>
          </p:cNvPr>
          <p:cNvSpPr txBox="1">
            <a:spLocks/>
          </p:cNvSpPr>
          <p:nvPr/>
        </p:nvSpPr>
        <p:spPr>
          <a:xfrm>
            <a:off x="6669024" y="810964"/>
            <a:ext cx="4934712" cy="33324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Two-step approach:</a:t>
            </a:r>
          </a:p>
          <a:p>
            <a:r>
              <a:rPr lang="en-US" sz="2400" dirty="0"/>
              <a:t>Step 1: LED Substitutes</a:t>
            </a:r>
          </a:p>
          <a:p>
            <a:pPr lvl="1"/>
            <a:r>
              <a:rPr lang="en-US" sz="2000" dirty="0"/>
              <a:t>Step 1A: light signaling applications</a:t>
            </a:r>
          </a:p>
          <a:p>
            <a:pPr lvl="1"/>
            <a:r>
              <a:rPr lang="en-US" sz="2000" dirty="0"/>
              <a:t>Step 1B: road illumination applications</a:t>
            </a:r>
          </a:p>
          <a:p>
            <a:r>
              <a:rPr lang="en-US" sz="2400" dirty="0"/>
              <a:t>Step 2: LED Replacement (“retrofit”)</a:t>
            </a:r>
          </a:p>
          <a:p>
            <a:pPr lvl="1"/>
            <a:r>
              <a:rPr lang="en-US" sz="2000" dirty="0"/>
              <a:t>Step 2A: Administrative items</a:t>
            </a:r>
          </a:p>
          <a:p>
            <a:pPr lvl="1"/>
            <a:r>
              <a:rPr lang="en-US" sz="2000" dirty="0"/>
              <a:t>Step 2B: Technical items</a:t>
            </a:r>
          </a:p>
        </p:txBody>
      </p:sp>
      <p:grpSp>
        <p:nvGrpSpPr>
          <p:cNvPr id="9" name="Gruppieren 8">
            <a:extLst>
              <a:ext uri="{FF2B5EF4-FFF2-40B4-BE49-F238E27FC236}">
                <a16:creationId xmlns:a16="http://schemas.microsoft.com/office/drawing/2014/main" id="{06BD97E6-7B23-418E-BD55-B294AD683635}"/>
              </a:ext>
            </a:extLst>
          </p:cNvPr>
          <p:cNvGrpSpPr/>
          <p:nvPr/>
        </p:nvGrpSpPr>
        <p:grpSpPr>
          <a:xfrm>
            <a:off x="6252754" y="4252793"/>
            <a:ext cx="5198678" cy="2308324"/>
            <a:chOff x="6252754" y="4252793"/>
            <a:chExt cx="5198678" cy="2308324"/>
          </a:xfrm>
        </p:grpSpPr>
        <p:grpSp>
          <p:nvGrpSpPr>
            <p:cNvPr id="7" name="Gruppieren 6">
              <a:extLst>
                <a:ext uri="{FF2B5EF4-FFF2-40B4-BE49-F238E27FC236}">
                  <a16:creationId xmlns:a16="http://schemas.microsoft.com/office/drawing/2014/main" id="{FB6E4FF1-50D1-4DB0-AB1E-CD4A4E65BB26}"/>
                </a:ext>
              </a:extLst>
            </p:cNvPr>
            <p:cNvGrpSpPr/>
            <p:nvPr/>
          </p:nvGrpSpPr>
          <p:grpSpPr>
            <a:xfrm>
              <a:off x="6252754" y="4252793"/>
              <a:ext cx="5198678" cy="2308324"/>
              <a:chOff x="6633658" y="4659766"/>
              <a:chExt cx="5198678" cy="2308324"/>
            </a:xfrm>
          </p:grpSpPr>
          <p:sp>
            <p:nvSpPr>
              <p:cNvPr id="5" name="Textfeld 4">
                <a:extLst>
                  <a:ext uri="{FF2B5EF4-FFF2-40B4-BE49-F238E27FC236}">
                    <a16:creationId xmlns:a16="http://schemas.microsoft.com/office/drawing/2014/main" id="{B2C85254-B812-4680-B7E5-3D39C1326A31}"/>
                  </a:ext>
                </a:extLst>
              </p:cNvPr>
              <p:cNvSpPr txBox="1"/>
              <p:nvPr/>
            </p:nvSpPr>
            <p:spPr>
              <a:xfrm>
                <a:off x="6633658" y="4659766"/>
                <a:ext cx="5198678" cy="2308324"/>
              </a:xfrm>
              <a:prstGeom prst="rect">
                <a:avLst/>
              </a:prstGeom>
              <a:noFill/>
              <a:ln w="38100">
                <a:solidFill>
                  <a:srgbClr val="00B050"/>
                </a:solidFill>
              </a:ln>
            </p:spPr>
            <p:txBody>
              <a:bodyPr wrap="square" rtlCol="0">
                <a:spAutoFit/>
              </a:bodyPr>
              <a:lstStyle/>
              <a:p>
                <a:r>
                  <a:rPr lang="en-GB" sz="3600" dirty="0">
                    <a:sym typeface="Wingdings" panose="05000000000000000000" pitchFamily="2" charset="2"/>
                  </a:rPr>
                  <a:t>Step 1A </a:t>
                </a:r>
                <a:r>
                  <a:rPr lang="en-GB" sz="2000" dirty="0">
                    <a:sym typeface="Wingdings" panose="05000000000000000000" pitchFamily="2" charset="2"/>
                  </a:rPr>
                  <a:t></a:t>
                </a:r>
                <a:r>
                  <a:rPr lang="en-GB" sz="3600" dirty="0">
                    <a:sym typeface="Wingdings" panose="05000000000000000000" pitchFamily="2" charset="2"/>
                  </a:rPr>
                  <a:t> </a:t>
                </a:r>
                <a:r>
                  <a:rPr lang="en-GB" sz="2400" dirty="0">
                    <a:sym typeface="Wingdings" panose="05000000000000000000" pitchFamily="2" charset="2"/>
                  </a:rPr>
                  <a:t>entered-into force</a:t>
                </a:r>
              </a:p>
              <a:p>
                <a:r>
                  <a:rPr lang="en-GB" sz="3600" dirty="0">
                    <a:sym typeface="Wingdings" panose="05000000000000000000" pitchFamily="2" charset="2"/>
                  </a:rPr>
                  <a:t>Step 1B </a:t>
                </a:r>
                <a:r>
                  <a:rPr lang="en-GB" sz="2000" dirty="0">
                    <a:sym typeface="Wingdings" panose="05000000000000000000" pitchFamily="2" charset="2"/>
                  </a:rPr>
                  <a:t></a:t>
                </a:r>
                <a:r>
                  <a:rPr lang="en-GB" sz="3600" dirty="0">
                    <a:sym typeface="Wingdings" panose="05000000000000000000" pitchFamily="2" charset="2"/>
                  </a:rPr>
                  <a:t> </a:t>
                </a:r>
                <a:r>
                  <a:rPr lang="en-GB" sz="2400" dirty="0">
                    <a:sym typeface="Wingdings" panose="05000000000000000000" pitchFamily="2" charset="2"/>
                  </a:rPr>
                  <a:t>approved by GRE83</a:t>
                </a:r>
              </a:p>
              <a:p>
                <a:r>
                  <a:rPr lang="en-GB" sz="3600" dirty="0">
                    <a:sym typeface="Wingdings" panose="05000000000000000000" pitchFamily="2" charset="2"/>
                  </a:rPr>
                  <a:t>Step 2A</a:t>
                </a:r>
                <a:endParaRPr lang="en-GB" sz="3600" dirty="0">
                  <a:latin typeface="Britannic Bold" panose="020B0903060703020204" pitchFamily="34" charset="0"/>
                  <a:sym typeface="Wingdings" panose="05000000000000000000" pitchFamily="2" charset="2"/>
                </a:endParaRPr>
              </a:p>
              <a:p>
                <a:r>
                  <a:rPr lang="en-GB" sz="3600" dirty="0">
                    <a:sym typeface="Wingdings" panose="05000000000000000000" pitchFamily="2" charset="2"/>
                  </a:rPr>
                  <a:t>Step 2B         </a:t>
                </a:r>
                <a:endParaRPr lang="en-GB" sz="3600" dirty="0"/>
              </a:p>
            </p:txBody>
          </p:sp>
          <p:sp>
            <p:nvSpPr>
              <p:cNvPr id="6" name="Geschweifte Klammer rechts 5">
                <a:extLst>
                  <a:ext uri="{FF2B5EF4-FFF2-40B4-BE49-F238E27FC236}">
                    <a16:creationId xmlns:a16="http://schemas.microsoft.com/office/drawing/2014/main" id="{4CABD91D-3436-4047-9232-CCF088C83DE4}"/>
                  </a:ext>
                </a:extLst>
              </p:cNvPr>
              <p:cNvSpPr/>
              <p:nvPr/>
            </p:nvSpPr>
            <p:spPr>
              <a:xfrm>
                <a:off x="8349560" y="5923271"/>
                <a:ext cx="330612" cy="935475"/>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sp>
          <p:nvSpPr>
            <p:cNvPr id="8" name="Textfeld 7">
              <a:extLst>
                <a:ext uri="{FF2B5EF4-FFF2-40B4-BE49-F238E27FC236}">
                  <a16:creationId xmlns:a16="http://schemas.microsoft.com/office/drawing/2014/main" id="{F4926A78-7A79-40B4-AC58-D98095C1D587}"/>
                </a:ext>
              </a:extLst>
            </p:cNvPr>
            <p:cNvSpPr txBox="1"/>
            <p:nvPr/>
          </p:nvSpPr>
          <p:spPr>
            <a:xfrm>
              <a:off x="8523128" y="5660870"/>
              <a:ext cx="2167581" cy="646331"/>
            </a:xfrm>
            <a:prstGeom prst="rect">
              <a:avLst/>
            </a:prstGeom>
            <a:noFill/>
          </p:spPr>
          <p:txBody>
            <a:bodyPr wrap="none" rtlCol="0">
              <a:spAutoFit/>
            </a:bodyPr>
            <a:lstStyle/>
            <a:p>
              <a:r>
                <a:rPr lang="de-DE" sz="3600" dirty="0">
                  <a:latin typeface="Britannic Bold" panose="020B0903060703020204" pitchFamily="34" charset="0"/>
                  <a:sym typeface="Wingdings" panose="05000000000000000000" pitchFamily="2" charset="2"/>
                </a:rPr>
                <a:t> GRE84</a:t>
              </a:r>
            </a:p>
          </p:txBody>
        </p:sp>
      </p:grpSp>
    </p:spTree>
    <p:extLst>
      <p:ext uri="{BB962C8B-B14F-4D97-AF65-F5344CB8AC3E}">
        <p14:creationId xmlns:p14="http://schemas.microsoft.com/office/powerpoint/2010/main" val="498257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Step 1A: LED Substitutes for light signaling applications</a:t>
            </a:r>
          </a:p>
        </p:txBody>
      </p:sp>
      <p:sp>
        <p:nvSpPr>
          <p:cNvPr id="3" name="Inhaltsplatzhalter 2"/>
          <p:cNvSpPr>
            <a:spLocks noGrp="1"/>
          </p:cNvSpPr>
          <p:nvPr>
            <p:ph idx="1"/>
          </p:nvPr>
        </p:nvSpPr>
        <p:spPr/>
        <p:txBody>
          <a:bodyPr>
            <a:normAutofit fontScale="92500" lnSpcReduction="10000"/>
          </a:bodyPr>
          <a:lstStyle/>
          <a:p>
            <a:r>
              <a:rPr lang="en-US" dirty="0"/>
              <a:t>Package of documents approved by GRE80</a:t>
            </a:r>
          </a:p>
          <a:p>
            <a:pPr lvl="1"/>
            <a:r>
              <a:rPr lang="en-US" dirty="0"/>
              <a:t>R128</a:t>
            </a:r>
          </a:p>
          <a:p>
            <a:pPr lvl="1"/>
            <a:r>
              <a:rPr lang="en-US" dirty="0"/>
              <a:t>RE5</a:t>
            </a:r>
          </a:p>
          <a:p>
            <a:pPr lvl="1"/>
            <a:r>
              <a:rPr lang="en-US" dirty="0"/>
              <a:t>R148 (LSD)</a:t>
            </a:r>
          </a:p>
          <a:p>
            <a:pPr lvl="1"/>
            <a:r>
              <a:rPr lang="en-US" dirty="0"/>
              <a:t>Installation Regulations</a:t>
            </a:r>
          </a:p>
          <a:p>
            <a:r>
              <a:rPr lang="en-US" dirty="0"/>
              <a:t>Entered-into-force</a:t>
            </a:r>
          </a:p>
          <a:p>
            <a:pPr lvl="1"/>
            <a:r>
              <a:rPr lang="en-US" dirty="0"/>
              <a:t>R128 and RE5 in October 2019</a:t>
            </a:r>
          </a:p>
          <a:p>
            <a:pPr lvl="1"/>
            <a:r>
              <a:rPr lang="en-US" dirty="0"/>
              <a:t>Installation Regulations and R148 in May 2020</a:t>
            </a:r>
          </a:p>
          <a:p>
            <a:pPr marL="0" indent="0">
              <a:buNone/>
            </a:pPr>
            <a:endParaRPr lang="en-US" dirty="0"/>
          </a:p>
          <a:p>
            <a:r>
              <a:rPr lang="en-US" dirty="0"/>
              <a:t>GRE Reference Document published</a:t>
            </a:r>
          </a:p>
          <a:p>
            <a:pPr lvl="1"/>
            <a:r>
              <a:rPr lang="pt-BR" dirty="0"/>
              <a:t>GRE-80-02 - (TF SR) Equivalence criteria</a:t>
            </a:r>
            <a:endParaRPr lang="en-US" dirty="0"/>
          </a:p>
        </p:txBody>
      </p:sp>
      <p:sp>
        <p:nvSpPr>
          <p:cNvPr id="4" name="Textfeld 3"/>
          <p:cNvSpPr txBox="1"/>
          <p:nvPr/>
        </p:nvSpPr>
        <p:spPr>
          <a:xfrm rot="1975536">
            <a:off x="8757713" y="2972358"/>
            <a:ext cx="1867819" cy="1661993"/>
          </a:xfrm>
          <a:prstGeom prst="rect">
            <a:avLst/>
          </a:prstGeom>
          <a:noFill/>
          <a:ln w="38100">
            <a:solidFill>
              <a:srgbClr val="00B050"/>
            </a:solidFill>
          </a:ln>
        </p:spPr>
        <p:txBody>
          <a:bodyPr wrap="none" rtlCol="0">
            <a:spAutoFit/>
          </a:bodyPr>
          <a:lstStyle/>
          <a:p>
            <a:r>
              <a:rPr lang="de-DE" sz="3600" dirty="0">
                <a:latin typeface="Britannic Bold" panose="020B0903060703020204" pitchFamily="34" charset="0"/>
              </a:rPr>
              <a:t>STEP 1A</a:t>
            </a:r>
          </a:p>
          <a:p>
            <a:pPr algn="ctr"/>
            <a:r>
              <a:rPr lang="de-DE" sz="3600" dirty="0">
                <a:latin typeface="Britannic Bold" panose="020B0903060703020204" pitchFamily="34" charset="0"/>
              </a:rPr>
              <a:t> </a:t>
            </a:r>
            <a:r>
              <a:rPr lang="de-DE" sz="6600" dirty="0">
                <a:solidFill>
                  <a:srgbClr val="00B050"/>
                </a:solidFill>
                <a:sym typeface="Wingdings" panose="05000000000000000000" pitchFamily="2" charset="2"/>
              </a:rPr>
              <a:t></a:t>
            </a:r>
            <a:endParaRPr lang="de-DE" sz="6600" dirty="0">
              <a:solidFill>
                <a:srgbClr val="00B050"/>
              </a:solidFill>
            </a:endParaRPr>
          </a:p>
        </p:txBody>
      </p:sp>
    </p:spTree>
    <p:extLst>
      <p:ext uri="{BB962C8B-B14F-4D97-AF65-F5344CB8AC3E}">
        <p14:creationId xmlns:p14="http://schemas.microsoft.com/office/powerpoint/2010/main" val="491790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Step 1B: LED Substitutes for road illumination applications</a:t>
            </a:r>
          </a:p>
        </p:txBody>
      </p:sp>
      <p:sp>
        <p:nvSpPr>
          <p:cNvPr id="3" name="Inhaltsplatzhalter 2"/>
          <p:cNvSpPr>
            <a:spLocks noGrp="1"/>
          </p:cNvSpPr>
          <p:nvPr>
            <p:ph idx="1"/>
          </p:nvPr>
        </p:nvSpPr>
        <p:spPr>
          <a:xfrm>
            <a:off x="475488" y="1825625"/>
            <a:ext cx="11201400" cy="4351338"/>
          </a:xfrm>
        </p:spPr>
        <p:txBody>
          <a:bodyPr>
            <a:normAutofit/>
          </a:bodyPr>
          <a:lstStyle/>
          <a:p>
            <a:r>
              <a:rPr lang="en-US" dirty="0"/>
              <a:t>Detailed discussion started in the 5</a:t>
            </a:r>
            <a:r>
              <a:rPr lang="en-US" baseline="30000" dirty="0"/>
              <a:t>th</a:t>
            </a:r>
            <a:r>
              <a:rPr lang="en-US" dirty="0"/>
              <a:t> TFSR meeting in Aachen</a:t>
            </a:r>
            <a:br>
              <a:rPr lang="en-US" dirty="0"/>
            </a:br>
            <a:r>
              <a:rPr lang="en-US" dirty="0"/>
              <a:t>and continued in the 6</a:t>
            </a:r>
            <a:r>
              <a:rPr lang="en-US" baseline="30000" dirty="0"/>
              <a:t>th</a:t>
            </a:r>
            <a:r>
              <a:rPr lang="en-US" dirty="0"/>
              <a:t> and 7</a:t>
            </a:r>
            <a:r>
              <a:rPr lang="en-US" baseline="30000" dirty="0"/>
              <a:t>th</a:t>
            </a:r>
            <a:r>
              <a:rPr lang="en-US" dirty="0"/>
              <a:t> TFSR meetings</a:t>
            </a:r>
          </a:p>
          <a:p>
            <a:r>
              <a:rPr lang="en-US" dirty="0"/>
              <a:t>Documents submitted to GRE82 and GRE83 :</a:t>
            </a:r>
          </a:p>
          <a:p>
            <a:pPr lvl="1"/>
            <a:r>
              <a:rPr lang="en-US" sz="2800" dirty="0"/>
              <a:t>GRE/2019/19 to amend R-149 (RID) </a:t>
            </a:r>
            <a:r>
              <a:rPr lang="en-US" sz="2800" dirty="0">
                <a:sym typeface="Wingdings" panose="05000000000000000000" pitchFamily="2" charset="2"/>
              </a:rPr>
              <a:t> confirmed by GRE82</a:t>
            </a:r>
            <a:endParaRPr lang="en-US" sz="2800" dirty="0"/>
          </a:p>
          <a:p>
            <a:pPr lvl="1"/>
            <a:r>
              <a:rPr lang="en-US" sz="2800" dirty="0"/>
              <a:t>GRE-82-03 to extend the equivalence criteria documents</a:t>
            </a:r>
            <a:r>
              <a:rPr lang="en-US" sz="2800" dirty="0">
                <a:sym typeface="Wingdings" panose="05000000000000000000" pitchFamily="2" charset="2"/>
              </a:rPr>
              <a:t> confirmed by GRE82</a:t>
            </a:r>
            <a:endParaRPr lang="en-US" sz="2800" dirty="0"/>
          </a:p>
          <a:p>
            <a:pPr lvl="1"/>
            <a:r>
              <a:rPr lang="en-US" sz="2800" dirty="0"/>
              <a:t>GRE/2020/06 to include H11/LED/6 into RE5 </a:t>
            </a:r>
            <a:r>
              <a:rPr lang="en-US" sz="2800" dirty="0">
                <a:sym typeface="Wingdings" panose="05000000000000000000" pitchFamily="2" charset="2"/>
              </a:rPr>
              <a:t> approved by GRE83</a:t>
            </a:r>
            <a:r>
              <a:rPr lang="en-US" sz="2800" dirty="0"/>
              <a:t> </a:t>
            </a:r>
          </a:p>
          <a:p>
            <a:pPr marL="457200" lvl="1" indent="0">
              <a:buNone/>
            </a:pPr>
            <a:endParaRPr lang="en-US" dirty="0"/>
          </a:p>
          <a:p>
            <a:pPr lvl="1"/>
            <a:endParaRPr lang="en-US" dirty="0"/>
          </a:p>
          <a:p>
            <a:endParaRPr lang="en-US" dirty="0"/>
          </a:p>
          <a:p>
            <a:endParaRPr lang="en-US" dirty="0"/>
          </a:p>
          <a:p>
            <a:endParaRPr lang="en-US" dirty="0"/>
          </a:p>
          <a:p>
            <a:endParaRPr lang="en-US" dirty="0"/>
          </a:p>
          <a:p>
            <a:pPr marL="0" indent="0">
              <a:buNone/>
            </a:pPr>
            <a:endParaRPr lang="en-US" dirty="0"/>
          </a:p>
        </p:txBody>
      </p:sp>
      <p:sp>
        <p:nvSpPr>
          <p:cNvPr id="5" name="Textfeld 4">
            <a:extLst>
              <a:ext uri="{FF2B5EF4-FFF2-40B4-BE49-F238E27FC236}">
                <a16:creationId xmlns:a16="http://schemas.microsoft.com/office/drawing/2014/main" id="{ED7A9F5E-CDFF-43FE-959D-8D62264CDBD8}"/>
              </a:ext>
            </a:extLst>
          </p:cNvPr>
          <p:cNvSpPr txBox="1"/>
          <p:nvPr/>
        </p:nvSpPr>
        <p:spPr>
          <a:xfrm rot="1975536">
            <a:off x="10010074" y="1450024"/>
            <a:ext cx="1907895" cy="1200329"/>
          </a:xfrm>
          <a:prstGeom prst="rect">
            <a:avLst/>
          </a:prstGeom>
          <a:noFill/>
          <a:ln w="38100">
            <a:solidFill>
              <a:srgbClr val="00B050"/>
            </a:solidFill>
          </a:ln>
        </p:spPr>
        <p:txBody>
          <a:bodyPr wrap="none" rtlCol="0">
            <a:spAutoFit/>
          </a:bodyPr>
          <a:lstStyle/>
          <a:p>
            <a:pPr algn="ctr"/>
            <a:r>
              <a:rPr lang="de-DE" sz="3600" dirty="0">
                <a:latin typeface="Britannic Bold" panose="020B0903060703020204" pitchFamily="34" charset="0"/>
              </a:rPr>
              <a:t>STEP 1B</a:t>
            </a:r>
          </a:p>
          <a:p>
            <a:pPr algn="ctr"/>
            <a:r>
              <a:rPr lang="de-DE" sz="3600" dirty="0">
                <a:latin typeface="Britannic Bold" panose="020B0903060703020204" pitchFamily="34" charset="0"/>
              </a:rPr>
              <a:t> </a:t>
            </a:r>
            <a:r>
              <a:rPr lang="de-DE" sz="3600" dirty="0">
                <a:solidFill>
                  <a:srgbClr val="00B050"/>
                </a:solidFill>
                <a:sym typeface="Wingdings" panose="05000000000000000000" pitchFamily="2" charset="2"/>
              </a:rPr>
              <a:t></a:t>
            </a:r>
            <a:endParaRPr lang="de-DE" sz="3600" dirty="0">
              <a:solidFill>
                <a:srgbClr val="00B050"/>
              </a:solidFill>
            </a:endParaRPr>
          </a:p>
        </p:txBody>
      </p:sp>
    </p:spTree>
    <p:extLst>
      <p:ext uri="{BB962C8B-B14F-4D97-AF65-F5344CB8AC3E}">
        <p14:creationId xmlns:p14="http://schemas.microsoft.com/office/powerpoint/2010/main" val="1509789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Step 2: LED replacement light sources </a:t>
            </a:r>
            <a:br>
              <a:rPr lang="en-US" dirty="0"/>
            </a:br>
            <a:r>
              <a:rPr lang="en-US" dirty="0"/>
              <a:t>Step 2A: Administrative items</a:t>
            </a:r>
          </a:p>
        </p:txBody>
      </p:sp>
      <p:sp>
        <p:nvSpPr>
          <p:cNvPr id="3" name="Inhaltsplatzhalter 2"/>
          <p:cNvSpPr>
            <a:spLocks noGrp="1"/>
          </p:cNvSpPr>
          <p:nvPr>
            <p:ph idx="1"/>
          </p:nvPr>
        </p:nvSpPr>
        <p:spPr>
          <a:xfrm>
            <a:off x="838200" y="2020359"/>
            <a:ext cx="9267334" cy="3060688"/>
          </a:xfrm>
        </p:spPr>
        <p:txBody>
          <a:bodyPr>
            <a:normAutofit fontScale="25000" lnSpcReduction="20000"/>
          </a:bodyPr>
          <a:lstStyle/>
          <a:p>
            <a:pPr marL="0" indent="0">
              <a:lnSpc>
                <a:spcPct val="120000"/>
              </a:lnSpc>
              <a:spcBef>
                <a:spcPts val="0"/>
              </a:spcBef>
              <a:buNone/>
            </a:pPr>
            <a:r>
              <a:rPr lang="en-US" sz="6400" b="1" dirty="0"/>
              <a:t>Status after GRE83 (GRE83-report, item 18) </a:t>
            </a:r>
            <a:r>
              <a:rPr lang="en-US" sz="4800" b="1" dirty="0"/>
              <a:t>:</a:t>
            </a:r>
          </a:p>
          <a:p>
            <a:pPr marL="0" indent="0">
              <a:lnSpc>
                <a:spcPct val="120000"/>
              </a:lnSpc>
              <a:spcBef>
                <a:spcPts val="0"/>
              </a:spcBef>
              <a:buNone/>
            </a:pPr>
            <a:r>
              <a:rPr lang="en-US" sz="5600" dirty="0"/>
              <a:t>“The expert from TF SR presented a set of proposals for amendments to UN Regulations Nos. 37 and 128 as well as to R.E.5 which introduced LED replacement light sources into UN Regulation No. 37 (ECE/TRANS/WP.29/GRE/2020/15, ECE/TRANS/WP.29/GRE/2020/16, ECE/TRANS/WP.29/GRE/2020/17, GRE-83-05, GRE-83-11, GRE-83-12, GRE-83-13, GRE-83-14, GRE-83-15, GRE-83-16). The expert from OICA commented on these proposals GRE-83-38. The expert from France expressed concerns. GRE re-confirmed the approach chosen by TF SR and decided to revert to the package at the next session. Meanwhile, GRE requested TF SR to liaise with the expert from France with the aim to take into consideration his concerns.”</a:t>
            </a:r>
          </a:p>
          <a:p>
            <a:pPr marL="0" indent="0">
              <a:buNone/>
            </a:pPr>
            <a:endParaRPr lang="en-US" sz="5600" dirty="0">
              <a:highlight>
                <a:srgbClr val="FFFF00"/>
              </a:highlight>
            </a:endParaRPr>
          </a:p>
          <a:p>
            <a:pPr>
              <a:buFont typeface="Wingdings" panose="05000000000000000000" pitchFamily="2" charset="2"/>
              <a:buChar char="Ø"/>
            </a:pPr>
            <a:r>
              <a:rPr lang="en-US" sz="6400" dirty="0"/>
              <a:t>Continued the discussion, including the experts from OICA and FRANCE, in the 14</a:t>
            </a:r>
            <a:r>
              <a:rPr lang="en-US" sz="6400" baseline="30000" dirty="0"/>
              <a:t>th</a:t>
            </a:r>
            <a:r>
              <a:rPr lang="en-US" sz="6400" dirty="0"/>
              <a:t> and 15</a:t>
            </a:r>
            <a:r>
              <a:rPr lang="en-US" sz="6400" baseline="30000" dirty="0"/>
              <a:t>th</a:t>
            </a:r>
            <a:r>
              <a:rPr lang="en-US" sz="6400" dirty="0"/>
              <a:t> meeting of the TF S/R  </a:t>
            </a:r>
          </a:p>
          <a:p>
            <a:pPr>
              <a:buFont typeface="Wingdings" panose="05000000000000000000" pitchFamily="2" charset="2"/>
              <a:buChar char="Ø"/>
            </a:pPr>
            <a:r>
              <a:rPr lang="en-US" sz="6400" dirty="0"/>
              <a:t>All concerns could be resolved in the TFSR-15 meeting</a:t>
            </a:r>
          </a:p>
          <a:p>
            <a:pPr marL="0" indent="0">
              <a:buNone/>
            </a:pPr>
            <a:endParaRPr lang="en-US" sz="5600" dirty="0">
              <a:highlight>
                <a:srgbClr val="FFFF00"/>
              </a:highlight>
            </a:endParaRPr>
          </a:p>
          <a:p>
            <a:pPr marL="0" indent="0">
              <a:lnSpc>
                <a:spcPct val="120000"/>
              </a:lnSpc>
              <a:spcBef>
                <a:spcPts val="0"/>
              </a:spcBef>
              <a:buNone/>
            </a:pPr>
            <a:r>
              <a:rPr lang="en-US" sz="6400" b="1" dirty="0"/>
              <a:t>Target achieved:</a:t>
            </a:r>
            <a:endParaRPr lang="en-US" sz="6400" b="1" dirty="0">
              <a:highlight>
                <a:srgbClr val="FFFF00"/>
              </a:highlight>
            </a:endParaRPr>
          </a:p>
          <a:p>
            <a:pPr lvl="1">
              <a:lnSpc>
                <a:spcPct val="120000"/>
              </a:lnSpc>
              <a:spcBef>
                <a:spcPts val="0"/>
              </a:spcBef>
            </a:pPr>
            <a:r>
              <a:rPr lang="en-US" sz="6400" dirty="0"/>
              <a:t> “administrative” equivalence, i.e. by introducing LED replacement light sources into R37</a:t>
            </a:r>
          </a:p>
          <a:p>
            <a:pPr lvl="1">
              <a:lnSpc>
                <a:spcPct val="120000"/>
              </a:lnSpc>
              <a:spcBef>
                <a:spcPts val="0"/>
              </a:spcBef>
            </a:pPr>
            <a:r>
              <a:rPr lang="en-US" sz="6400" dirty="0"/>
              <a:t>… to allow full interchangeability of the R37-approved “filament original” with the R37-approved “LED replacement</a:t>
            </a:r>
            <a:r>
              <a:rPr lang="en-US" sz="5600" dirty="0"/>
              <a:t>”</a:t>
            </a:r>
          </a:p>
          <a:p>
            <a:pPr lvl="2"/>
            <a:endParaRPr lang="en-US" dirty="0"/>
          </a:p>
          <a:p>
            <a:pPr lvl="1"/>
            <a:endParaRPr lang="en-US" dirty="0"/>
          </a:p>
          <a:p>
            <a:pPr lvl="1"/>
            <a:endParaRPr lang="en-US" dirty="0"/>
          </a:p>
        </p:txBody>
      </p:sp>
    </p:spTree>
    <p:extLst>
      <p:ext uri="{BB962C8B-B14F-4D97-AF65-F5344CB8AC3E}">
        <p14:creationId xmlns:p14="http://schemas.microsoft.com/office/powerpoint/2010/main" val="4034522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Step 2: LED replacement light sources: </a:t>
            </a:r>
            <a:br>
              <a:rPr lang="en-US" dirty="0"/>
            </a:br>
            <a:r>
              <a:rPr lang="en-US" dirty="0"/>
              <a:t>Step 2B: Technical items</a:t>
            </a:r>
          </a:p>
        </p:txBody>
      </p:sp>
      <p:sp>
        <p:nvSpPr>
          <p:cNvPr id="3" name="Inhaltsplatzhalter 2"/>
          <p:cNvSpPr>
            <a:spLocks noGrp="1"/>
          </p:cNvSpPr>
          <p:nvPr>
            <p:ph idx="1"/>
          </p:nvPr>
        </p:nvSpPr>
        <p:spPr>
          <a:xfrm>
            <a:off x="838200" y="2020359"/>
            <a:ext cx="10672482" cy="4351338"/>
          </a:xfrm>
        </p:spPr>
        <p:txBody>
          <a:bodyPr>
            <a:normAutofit/>
          </a:bodyPr>
          <a:lstStyle/>
          <a:p>
            <a:r>
              <a:rPr lang="en-US" dirty="0"/>
              <a:t>Photometric equivalence was taken over from LED substitutes</a:t>
            </a:r>
            <a:endParaRPr lang="en-US" strike="sngStrike" dirty="0"/>
          </a:p>
          <a:p>
            <a:r>
              <a:rPr lang="en-US" dirty="0"/>
              <a:t>Other technical items were addressed in detail and led to</a:t>
            </a:r>
          </a:p>
          <a:p>
            <a:pPr lvl="1"/>
            <a:r>
              <a:rPr lang="en-US" dirty="0"/>
              <a:t>additional electrical requirements</a:t>
            </a:r>
          </a:p>
          <a:p>
            <a:pPr lvl="1"/>
            <a:r>
              <a:rPr lang="en-US" dirty="0"/>
              <a:t>additional thermal requirements</a:t>
            </a:r>
          </a:p>
          <a:p>
            <a:pPr lvl="1"/>
            <a:r>
              <a:rPr lang="en-US" dirty="0"/>
              <a:t>additional mechanical requirements</a:t>
            </a:r>
          </a:p>
          <a:p>
            <a:r>
              <a:rPr lang="en-US" dirty="0"/>
              <a:t>TFSR-11-02rev1 serves as summary/reference</a:t>
            </a:r>
          </a:p>
          <a:p>
            <a:r>
              <a:rPr lang="en-US" dirty="0"/>
              <a:t>No open technical items left after TFSR-15</a:t>
            </a:r>
          </a:p>
          <a:p>
            <a:pPr marL="0" indent="0">
              <a:buNone/>
            </a:pPr>
            <a:r>
              <a:rPr lang="en-US" dirty="0">
                <a:sym typeface="Wingdings" panose="05000000000000000000" pitchFamily="2" charset="2"/>
              </a:rPr>
              <a:t> </a:t>
            </a:r>
            <a:r>
              <a:rPr lang="en-US" dirty="0"/>
              <a:t>Agreement to submit package of formal documents and supporting informal documents to GRE84 (see next slide)</a:t>
            </a:r>
          </a:p>
          <a:p>
            <a:pPr marL="914400" lvl="2" indent="0">
              <a:buNone/>
            </a:pPr>
            <a:endParaRPr lang="en-US" dirty="0"/>
          </a:p>
          <a:p>
            <a:endParaRPr lang="en-US" sz="2400" dirty="0"/>
          </a:p>
          <a:p>
            <a:endParaRPr lang="en-US" sz="2400" dirty="0"/>
          </a:p>
          <a:p>
            <a:pPr lvl="2"/>
            <a:endParaRPr lang="en-US" dirty="0"/>
          </a:p>
          <a:p>
            <a:pPr lvl="1"/>
            <a:endParaRPr lang="en-US" dirty="0"/>
          </a:p>
          <a:p>
            <a:pPr lvl="1"/>
            <a:endParaRPr lang="en-US" dirty="0"/>
          </a:p>
        </p:txBody>
      </p:sp>
    </p:spTree>
    <p:extLst>
      <p:ext uri="{BB962C8B-B14F-4D97-AF65-F5344CB8AC3E}">
        <p14:creationId xmlns:p14="http://schemas.microsoft.com/office/powerpoint/2010/main" val="4126451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0493" y="399248"/>
            <a:ext cx="10515600" cy="860960"/>
          </a:xfrm>
        </p:spPr>
        <p:txBody>
          <a:bodyPr/>
          <a:lstStyle/>
          <a:p>
            <a:r>
              <a:rPr lang="en-US" dirty="0"/>
              <a:t>The </a:t>
            </a:r>
            <a:r>
              <a:rPr lang="en-US" dirty="0">
                <a:solidFill>
                  <a:srgbClr val="FF0000"/>
                </a:solidFill>
              </a:rPr>
              <a:t>new</a:t>
            </a:r>
            <a:r>
              <a:rPr lang="en-US" dirty="0"/>
              <a:t> document scope</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4261000994"/>
              </p:ext>
            </p:extLst>
          </p:nvPr>
        </p:nvGraphicFramePr>
        <p:xfrm>
          <a:off x="461128" y="1376428"/>
          <a:ext cx="3866428" cy="1320800"/>
        </p:xfrm>
        <a:graphic>
          <a:graphicData uri="http://schemas.openxmlformats.org/drawingml/2006/table">
            <a:tbl>
              <a:tblPr firstRow="1" bandRow="1">
                <a:tableStyleId>{5C22544A-7EE6-4342-B048-85BDC9FD1C3A}</a:tableStyleId>
              </a:tblPr>
              <a:tblGrid>
                <a:gridCol w="3866428">
                  <a:extLst>
                    <a:ext uri="{9D8B030D-6E8A-4147-A177-3AD203B41FA5}">
                      <a16:colId xmlns:a16="http://schemas.microsoft.com/office/drawing/2014/main" val="20000"/>
                    </a:ext>
                  </a:extLst>
                </a:gridCol>
              </a:tblGrid>
              <a:tr h="370840">
                <a:tc>
                  <a:txBody>
                    <a:bodyPr/>
                    <a:lstStyle/>
                    <a:p>
                      <a:r>
                        <a:rPr lang="de-DE" dirty="0"/>
                        <a:t>R37</a:t>
                      </a:r>
                    </a:p>
                  </a:txBody>
                  <a:tcPr/>
                </a:tc>
                <a:extLst>
                  <a:ext uri="{0D108BD9-81ED-4DB2-BD59-A6C34878D82A}">
                    <a16:rowId xmlns:a16="http://schemas.microsoft.com/office/drawing/2014/main" val="10000"/>
                  </a:ext>
                </a:extLst>
              </a:tr>
              <a:tr h="370840">
                <a:tc>
                  <a:txBody>
                    <a:bodyPr/>
                    <a:lstStyle/>
                    <a:p>
                      <a:pPr algn="l"/>
                      <a:r>
                        <a:rPr lang="en-GB" sz="1800" kern="1200" dirty="0">
                          <a:solidFill>
                            <a:schemeClr val="dk1"/>
                          </a:solidFill>
                          <a:latin typeface="+mn-lt"/>
                          <a:ea typeface="+mn-ea"/>
                          <a:cs typeface="+mn-cs"/>
                        </a:rPr>
                        <a:t>Filament Light Sources</a:t>
                      </a:r>
                      <a:endParaRPr lang="en-US" sz="1800" kern="1200" noProof="0" dirty="0">
                        <a:solidFill>
                          <a:schemeClr val="dk1"/>
                        </a:solidFill>
                        <a:latin typeface="+mn-lt"/>
                        <a:ea typeface="+mn-ea"/>
                        <a:cs typeface="+mn-cs"/>
                      </a:endParaRPr>
                    </a:p>
                  </a:txBody>
                  <a:tcPr/>
                </a:tc>
                <a:extLst>
                  <a:ext uri="{0D108BD9-81ED-4DB2-BD59-A6C34878D82A}">
                    <a16:rowId xmlns:a16="http://schemas.microsoft.com/office/drawing/2014/main" val="10001"/>
                  </a:ext>
                </a:extLst>
              </a:tr>
              <a:tr h="370840">
                <a:tc>
                  <a:txBody>
                    <a:bodyPr/>
                    <a:lstStyle/>
                    <a:p>
                      <a:pPr marL="285750" indent="-285750">
                        <a:buFont typeface="Arial" panose="020B0604020202020204" pitchFamily="34" charset="0"/>
                        <a:buChar char="•"/>
                      </a:pPr>
                      <a:r>
                        <a:rPr lang="en-US" sz="1600" baseline="0" noProof="0" dirty="0">
                          <a:solidFill>
                            <a:schemeClr val="tx1"/>
                          </a:solidFill>
                        </a:rPr>
                        <a:t>By thermal radiation (incandescence)</a:t>
                      </a:r>
                    </a:p>
                    <a:p>
                      <a:pPr marL="285750" indent="-285750">
                        <a:buFont typeface="Arial" panose="020B0604020202020204" pitchFamily="34" charset="0"/>
                        <a:buChar char="•"/>
                      </a:pPr>
                      <a:r>
                        <a:rPr lang="en-US" sz="1600" baseline="0" noProof="0" dirty="0">
                          <a:solidFill>
                            <a:srgbClr val="FF0000"/>
                          </a:solidFill>
                        </a:rPr>
                        <a:t>By LED technology </a:t>
                      </a:r>
                      <a:r>
                        <a:rPr lang="en-US" sz="1600" baseline="0" noProof="0" dirty="0">
                          <a:solidFill>
                            <a:srgbClr val="FF0000"/>
                          </a:solidFill>
                          <a:sym typeface="Wingdings" panose="05000000000000000000" pitchFamily="2" charset="2"/>
                        </a:rPr>
                        <a:t> GRE/2020/15</a:t>
                      </a:r>
                      <a:r>
                        <a:rPr lang="en-US" sz="1600" baseline="0" noProof="0" dirty="0">
                          <a:solidFill>
                            <a:srgbClr val="FF0000"/>
                          </a:solidFill>
                          <a:highlight>
                            <a:srgbClr val="FFFF00"/>
                          </a:highlight>
                          <a:sym typeface="Wingdings" panose="05000000000000000000" pitchFamily="2" charset="2"/>
                        </a:rPr>
                        <a:t>rev1</a:t>
                      </a:r>
                      <a:endParaRPr lang="en-US" sz="1600" noProof="0" dirty="0">
                        <a:solidFill>
                          <a:srgbClr val="FF0000"/>
                        </a:solidFill>
                      </a:endParaRPr>
                    </a:p>
                  </a:txBody>
                  <a:tcPr/>
                </a:tc>
                <a:extLst>
                  <a:ext uri="{0D108BD9-81ED-4DB2-BD59-A6C34878D82A}">
                    <a16:rowId xmlns:a16="http://schemas.microsoft.com/office/drawing/2014/main" val="1244834386"/>
                  </a:ext>
                </a:extLst>
              </a:tr>
            </a:tbl>
          </a:graphicData>
        </a:graphic>
      </p:graphicFrame>
      <p:graphicFrame>
        <p:nvGraphicFramePr>
          <p:cNvPr id="5" name="Inhaltsplatzhalter 3"/>
          <p:cNvGraphicFramePr>
            <a:graphicFrameLocks/>
          </p:cNvGraphicFramePr>
          <p:nvPr>
            <p:extLst>
              <p:ext uri="{D42A27DB-BD31-4B8C-83A1-F6EECF244321}">
                <p14:modId xmlns:p14="http://schemas.microsoft.com/office/powerpoint/2010/main" val="4188672505"/>
              </p:ext>
            </p:extLst>
          </p:nvPr>
        </p:nvGraphicFramePr>
        <p:xfrm>
          <a:off x="8531352" y="1350322"/>
          <a:ext cx="3297716" cy="1481756"/>
        </p:xfrm>
        <a:graphic>
          <a:graphicData uri="http://schemas.openxmlformats.org/drawingml/2006/table">
            <a:tbl>
              <a:tblPr firstRow="1" bandRow="1">
                <a:tableStyleId>{5C22544A-7EE6-4342-B048-85BDC9FD1C3A}</a:tableStyleId>
              </a:tblPr>
              <a:tblGrid>
                <a:gridCol w="3297716">
                  <a:extLst>
                    <a:ext uri="{9D8B030D-6E8A-4147-A177-3AD203B41FA5}">
                      <a16:colId xmlns:a16="http://schemas.microsoft.com/office/drawing/2014/main" val="20000"/>
                    </a:ext>
                  </a:extLst>
                </a:gridCol>
              </a:tblGrid>
              <a:tr h="369236">
                <a:tc>
                  <a:txBody>
                    <a:bodyPr/>
                    <a:lstStyle/>
                    <a:p>
                      <a:r>
                        <a:rPr lang="en-US" dirty="0"/>
                        <a:t>R128</a:t>
                      </a:r>
                    </a:p>
                  </a:txBody>
                  <a:tcPr/>
                </a:tc>
                <a:extLst>
                  <a:ext uri="{0D108BD9-81ED-4DB2-BD59-A6C34878D82A}">
                    <a16:rowId xmlns:a16="http://schemas.microsoft.com/office/drawing/2014/main" val="10000"/>
                  </a:ext>
                </a:extLst>
              </a:tr>
              <a:tr h="370840">
                <a:tc>
                  <a:txBody>
                    <a:bodyPr/>
                    <a:lstStyle/>
                    <a:p>
                      <a:r>
                        <a:rPr lang="en-US" dirty="0"/>
                        <a:t>LED </a:t>
                      </a:r>
                      <a:r>
                        <a:rPr lang="en-US" noProof="0" dirty="0"/>
                        <a:t>light</a:t>
                      </a:r>
                      <a:r>
                        <a:rPr lang="en-US" dirty="0"/>
                        <a:t> sources</a:t>
                      </a:r>
                    </a:p>
                  </a:txBody>
                  <a:tcPr/>
                </a:tc>
                <a:extLst>
                  <a:ext uri="{0D108BD9-81ED-4DB2-BD59-A6C34878D82A}">
                    <a16:rowId xmlns:a16="http://schemas.microsoft.com/office/drawing/2014/main" val="10001"/>
                  </a:ext>
                </a:extLst>
              </a:tr>
              <a:tr h="370840">
                <a:tc>
                  <a:txBody>
                    <a:bodyPr/>
                    <a:lstStyle/>
                    <a:p>
                      <a:r>
                        <a:rPr lang="en-US" dirty="0">
                          <a:solidFill>
                            <a:schemeClr val="tx1"/>
                          </a:solidFill>
                        </a:rPr>
                        <a:t>LED substitute light sources</a:t>
                      </a:r>
                    </a:p>
                  </a:txBody>
                  <a:tcPr/>
                </a:tc>
                <a:extLst>
                  <a:ext uri="{0D108BD9-81ED-4DB2-BD59-A6C34878D82A}">
                    <a16:rowId xmlns:a16="http://schemas.microsoft.com/office/drawing/2014/main" val="10002"/>
                  </a:ext>
                </a:extLst>
              </a:tr>
              <a:tr h="370840">
                <a:tc>
                  <a:txBody>
                    <a:bodyPr/>
                    <a:lstStyle/>
                    <a:p>
                      <a:r>
                        <a:rPr lang="en-US" sz="1600" kern="1200" baseline="0" dirty="0">
                          <a:solidFill>
                            <a:srgbClr val="FF0000"/>
                          </a:solidFill>
                          <a:latin typeface="+mn-lt"/>
                          <a:ea typeface="+mn-ea"/>
                          <a:cs typeface="+mn-cs"/>
                        </a:rPr>
                        <a:t>Excluding LEDr </a:t>
                      </a:r>
                      <a:r>
                        <a:rPr lang="en-US" dirty="0">
                          <a:solidFill>
                            <a:schemeClr val="tx1"/>
                          </a:solidFill>
                        </a:rPr>
                        <a:t>(</a:t>
                      </a:r>
                      <a:r>
                        <a:rPr lang="en-US" sz="1800" kern="1200" baseline="0" dirty="0">
                          <a:solidFill>
                            <a:srgbClr val="FF0000"/>
                          </a:solidFill>
                          <a:latin typeface="+mn-lt"/>
                          <a:ea typeface="+mn-ea"/>
                          <a:cs typeface="+mn-cs"/>
                          <a:sym typeface="Wingdings" panose="05000000000000000000" pitchFamily="2" charset="2"/>
                        </a:rPr>
                        <a:t> GRE/2020/17</a:t>
                      </a:r>
                      <a:r>
                        <a:rPr lang="en-US" dirty="0">
                          <a:solidFill>
                            <a:schemeClr val="tx1"/>
                          </a:solidFill>
                          <a:sym typeface="Wingdings" panose="05000000000000000000" pitchFamily="2" charset="2"/>
                        </a:rPr>
                        <a:t>)</a:t>
                      </a:r>
                      <a:endParaRPr lang="en-US" dirty="0">
                        <a:solidFill>
                          <a:schemeClr val="tx1"/>
                        </a:solidFill>
                      </a:endParaRPr>
                    </a:p>
                  </a:txBody>
                  <a:tcPr/>
                </a:tc>
                <a:extLst>
                  <a:ext uri="{0D108BD9-81ED-4DB2-BD59-A6C34878D82A}">
                    <a16:rowId xmlns:a16="http://schemas.microsoft.com/office/drawing/2014/main" val="2932008003"/>
                  </a:ext>
                </a:extLst>
              </a:tr>
            </a:tbl>
          </a:graphicData>
        </a:graphic>
      </p:graphicFrame>
      <p:graphicFrame>
        <p:nvGraphicFramePr>
          <p:cNvPr id="6" name="Inhaltsplatzhalter 3"/>
          <p:cNvGraphicFramePr>
            <a:graphicFrameLocks/>
          </p:cNvGraphicFramePr>
          <p:nvPr>
            <p:extLst>
              <p:ext uri="{D42A27DB-BD31-4B8C-83A1-F6EECF244321}">
                <p14:modId xmlns:p14="http://schemas.microsoft.com/office/powerpoint/2010/main" val="1737224432"/>
              </p:ext>
            </p:extLst>
          </p:nvPr>
        </p:nvGraphicFramePr>
        <p:xfrm>
          <a:off x="2827208" y="4039469"/>
          <a:ext cx="6778345" cy="2123440"/>
        </p:xfrm>
        <a:graphic>
          <a:graphicData uri="http://schemas.openxmlformats.org/drawingml/2006/table">
            <a:tbl>
              <a:tblPr firstRow="1" bandRow="1">
                <a:tableStyleId>{5C22544A-7EE6-4342-B048-85BDC9FD1C3A}</a:tableStyleId>
              </a:tblPr>
              <a:tblGrid>
                <a:gridCol w="6778345">
                  <a:extLst>
                    <a:ext uri="{9D8B030D-6E8A-4147-A177-3AD203B41FA5}">
                      <a16:colId xmlns:a16="http://schemas.microsoft.com/office/drawing/2014/main" val="20000"/>
                    </a:ext>
                  </a:extLst>
                </a:gridCol>
              </a:tblGrid>
              <a:tr h="370840">
                <a:tc>
                  <a:txBody>
                    <a:bodyPr/>
                    <a:lstStyle/>
                    <a:p>
                      <a:r>
                        <a:rPr lang="en-US" noProof="0" dirty="0"/>
                        <a:t>R.E.5 Category</a:t>
                      </a:r>
                      <a:r>
                        <a:rPr lang="en-US" baseline="0" noProof="0" dirty="0"/>
                        <a:t> sheets</a:t>
                      </a:r>
                      <a:endParaRPr lang="en-US" noProof="0" dirty="0"/>
                    </a:p>
                  </a:txBody>
                  <a:tcPr/>
                </a:tc>
                <a:extLst>
                  <a:ext uri="{0D108BD9-81ED-4DB2-BD59-A6C34878D82A}">
                    <a16:rowId xmlns:a16="http://schemas.microsoft.com/office/drawing/2014/main" val="10000"/>
                  </a:ext>
                </a:extLst>
              </a:tr>
              <a:tr h="370840">
                <a:tc>
                  <a:txBody>
                    <a:bodyPr/>
                    <a:lstStyle/>
                    <a:p>
                      <a:r>
                        <a:rPr lang="en-US" noProof="0" dirty="0"/>
                        <a:t>Filament </a:t>
                      </a:r>
                      <a:r>
                        <a:rPr lang="en-US" baseline="0" noProof="0" dirty="0"/>
                        <a:t>light sources by thermal radiation</a:t>
                      </a: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noProof="0" dirty="0">
                          <a:solidFill>
                            <a:srgbClr val="FF0000"/>
                          </a:solidFill>
                        </a:rPr>
                        <a:t>LED replacement light sources incl H11, C5W (</a:t>
                      </a:r>
                      <a:r>
                        <a:rPr lang="en-US" sz="1800" baseline="0" noProof="0" dirty="0">
                          <a:solidFill>
                            <a:srgbClr val="FF0000"/>
                          </a:solidFill>
                          <a:sym typeface="Wingdings" panose="05000000000000000000" pitchFamily="2" charset="2"/>
                        </a:rPr>
                        <a:t> GRE/2020/16</a:t>
                      </a:r>
                      <a:r>
                        <a:rPr lang="en-US" sz="1800" baseline="0" noProof="0" dirty="0">
                          <a:solidFill>
                            <a:srgbClr val="FF0000"/>
                          </a:solidFill>
                          <a:highlight>
                            <a:srgbClr val="FFFF00"/>
                          </a:highlight>
                          <a:sym typeface="Wingdings" panose="05000000000000000000" pitchFamily="2" charset="2"/>
                        </a:rPr>
                        <a:t>rev1, GRE/2021/3</a:t>
                      </a:r>
                      <a:endParaRPr lang="en-US" sz="1800" noProof="0" dirty="0">
                        <a:solidFill>
                          <a:srgbClr val="FF0000"/>
                        </a:solidFill>
                      </a:endParaRPr>
                    </a:p>
                  </a:txBody>
                  <a:tcPr/>
                </a:tc>
                <a:extLst>
                  <a:ext uri="{0D108BD9-81ED-4DB2-BD59-A6C34878D82A}">
                    <a16:rowId xmlns:a16="http://schemas.microsoft.com/office/drawing/2014/main" val="10004"/>
                  </a:ext>
                </a:extLst>
              </a:tr>
              <a:tr h="370840">
                <a:tc>
                  <a:txBody>
                    <a:bodyPr/>
                    <a:lstStyle/>
                    <a:p>
                      <a:r>
                        <a:rPr lang="en-US" noProof="0" dirty="0"/>
                        <a:t>HID </a:t>
                      </a:r>
                      <a:r>
                        <a:rPr lang="en-US" baseline="0" noProof="0" dirty="0"/>
                        <a:t>light sources</a:t>
                      </a:r>
                      <a:endParaRPr lang="en-US" noProof="0"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t>LED light sources, including </a:t>
                      </a:r>
                      <a:r>
                        <a:rPr lang="en-US" noProof="0" dirty="0">
                          <a:solidFill>
                            <a:schemeClr val="tx1"/>
                          </a:solidFill>
                        </a:rPr>
                        <a:t>LED substitute light sources</a:t>
                      </a:r>
                    </a:p>
                  </a:txBody>
                  <a:tcPr/>
                </a:tc>
                <a:extLst>
                  <a:ext uri="{0D108BD9-81ED-4DB2-BD59-A6C34878D82A}">
                    <a16:rowId xmlns:a16="http://schemas.microsoft.com/office/drawing/2014/main" val="10003"/>
                  </a:ext>
                </a:extLst>
              </a:tr>
            </a:tbl>
          </a:graphicData>
        </a:graphic>
      </p:graphicFrame>
      <p:graphicFrame>
        <p:nvGraphicFramePr>
          <p:cNvPr id="7" name="Inhaltsplatzhalter 3"/>
          <p:cNvGraphicFramePr>
            <a:graphicFrameLocks/>
          </p:cNvGraphicFramePr>
          <p:nvPr>
            <p:extLst>
              <p:ext uri="{D42A27DB-BD31-4B8C-83A1-F6EECF244321}">
                <p14:modId xmlns:p14="http://schemas.microsoft.com/office/powerpoint/2010/main" val="755556298"/>
              </p:ext>
            </p:extLst>
          </p:nvPr>
        </p:nvGraphicFramePr>
        <p:xfrm>
          <a:off x="4989922" y="1361081"/>
          <a:ext cx="3018934" cy="741680"/>
        </p:xfrm>
        <a:graphic>
          <a:graphicData uri="http://schemas.openxmlformats.org/drawingml/2006/table">
            <a:tbl>
              <a:tblPr firstRow="1" bandRow="1">
                <a:tableStyleId>{5C22544A-7EE6-4342-B048-85BDC9FD1C3A}</a:tableStyleId>
              </a:tblPr>
              <a:tblGrid>
                <a:gridCol w="3018934">
                  <a:extLst>
                    <a:ext uri="{9D8B030D-6E8A-4147-A177-3AD203B41FA5}">
                      <a16:colId xmlns:a16="http://schemas.microsoft.com/office/drawing/2014/main" val="20000"/>
                    </a:ext>
                  </a:extLst>
                </a:gridCol>
              </a:tblGrid>
              <a:tr h="370840">
                <a:tc>
                  <a:txBody>
                    <a:bodyPr/>
                    <a:lstStyle/>
                    <a:p>
                      <a:r>
                        <a:rPr lang="en-US" noProof="0" dirty="0"/>
                        <a:t>R99</a:t>
                      </a:r>
                    </a:p>
                  </a:txBody>
                  <a:tcPr>
                    <a:solidFill>
                      <a:schemeClr val="accent1">
                        <a:alpha val="50000"/>
                      </a:schemeClr>
                    </a:solidFill>
                  </a:tcPr>
                </a:tc>
                <a:extLst>
                  <a:ext uri="{0D108BD9-81ED-4DB2-BD59-A6C34878D82A}">
                    <a16:rowId xmlns:a16="http://schemas.microsoft.com/office/drawing/2014/main" val="10000"/>
                  </a:ext>
                </a:extLst>
              </a:tr>
              <a:tr h="370840">
                <a:tc>
                  <a:txBody>
                    <a:bodyPr/>
                    <a:lstStyle/>
                    <a:p>
                      <a:r>
                        <a:rPr lang="en-US" noProof="0" dirty="0"/>
                        <a:t>HID light</a:t>
                      </a:r>
                      <a:r>
                        <a:rPr lang="en-US" baseline="0" noProof="0" dirty="0"/>
                        <a:t> sources</a:t>
                      </a:r>
                      <a:endParaRPr lang="en-US" noProof="0" dirty="0"/>
                    </a:p>
                  </a:txBody>
                  <a:tcPr>
                    <a:solidFill>
                      <a:schemeClr val="accent1">
                        <a:tint val="40000"/>
                        <a:alpha val="50000"/>
                      </a:schemeClr>
                    </a:solidFill>
                  </a:tcPr>
                </a:tc>
                <a:extLst>
                  <a:ext uri="{0D108BD9-81ED-4DB2-BD59-A6C34878D82A}">
                    <a16:rowId xmlns:a16="http://schemas.microsoft.com/office/drawing/2014/main" val="10001"/>
                  </a:ext>
                </a:extLst>
              </a:tr>
            </a:tbl>
          </a:graphicData>
        </a:graphic>
      </p:graphicFrame>
      <p:sp>
        <p:nvSpPr>
          <p:cNvPr id="8" name="Geschweifte Klammer links 7"/>
          <p:cNvSpPr/>
          <p:nvPr/>
        </p:nvSpPr>
        <p:spPr>
          <a:xfrm rot="16200000">
            <a:off x="5703218" y="-2448010"/>
            <a:ext cx="801278" cy="11660963"/>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dianummer 2">
            <a:extLst>
              <a:ext uri="{FF2B5EF4-FFF2-40B4-BE49-F238E27FC236}">
                <a16:creationId xmlns:a16="http://schemas.microsoft.com/office/drawing/2014/main" id="{8C581B1E-2A0C-4B79-90F7-D286D079D909}"/>
              </a:ext>
            </a:extLst>
          </p:cNvPr>
          <p:cNvSpPr>
            <a:spLocks noGrp="1"/>
          </p:cNvSpPr>
          <p:nvPr>
            <p:ph type="sldNum" sz="quarter" idx="12"/>
          </p:nvPr>
        </p:nvSpPr>
        <p:spPr/>
        <p:txBody>
          <a:bodyPr/>
          <a:lstStyle/>
          <a:p>
            <a:fld id="{95A5B4F0-FE94-4C25-B5FF-610F56049E54}" type="slidenum">
              <a:rPr lang="de-DE" smtClean="0"/>
              <a:t>7</a:t>
            </a:fld>
            <a:endParaRPr lang="de-DE"/>
          </a:p>
        </p:txBody>
      </p:sp>
      <p:sp>
        <p:nvSpPr>
          <p:cNvPr id="9" name="Pfeil: nach rechts 8">
            <a:extLst>
              <a:ext uri="{FF2B5EF4-FFF2-40B4-BE49-F238E27FC236}">
                <a16:creationId xmlns:a16="http://schemas.microsoft.com/office/drawing/2014/main" id="{1E84F2E2-CBF2-4649-9EE6-39D6653A01FA}"/>
              </a:ext>
            </a:extLst>
          </p:cNvPr>
          <p:cNvSpPr/>
          <p:nvPr/>
        </p:nvSpPr>
        <p:spPr>
          <a:xfrm>
            <a:off x="1622066" y="472425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B6710041-B15F-4A82-8EA9-5D3BC58E98C5}"/>
              </a:ext>
            </a:extLst>
          </p:cNvPr>
          <p:cNvSpPr/>
          <p:nvPr/>
        </p:nvSpPr>
        <p:spPr>
          <a:xfrm>
            <a:off x="273375" y="4418852"/>
            <a:ext cx="1121956" cy="9144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err="1">
                <a:solidFill>
                  <a:schemeClr val="tx1"/>
                </a:solidFill>
              </a:rPr>
              <a:t>Equivalence</a:t>
            </a:r>
            <a:r>
              <a:rPr lang="de-DE" sz="1400" dirty="0">
                <a:solidFill>
                  <a:schemeClr val="tx1"/>
                </a:solidFill>
              </a:rPr>
              <a:t> </a:t>
            </a:r>
            <a:r>
              <a:rPr lang="de-DE" sz="1400" dirty="0" err="1">
                <a:solidFill>
                  <a:schemeClr val="tx1"/>
                </a:solidFill>
              </a:rPr>
              <a:t>Document</a:t>
            </a:r>
            <a:endParaRPr lang="de-DE" sz="1400" dirty="0">
              <a:solidFill>
                <a:schemeClr val="tx1"/>
              </a:solidFill>
            </a:endParaRPr>
          </a:p>
          <a:p>
            <a:pPr algn="ctr"/>
            <a:r>
              <a:rPr lang="de-DE" sz="1400" dirty="0">
                <a:solidFill>
                  <a:srgbClr val="FF0000"/>
                </a:solidFill>
              </a:rPr>
              <a:t>GRE-83-15</a:t>
            </a:r>
          </a:p>
        </p:txBody>
      </p:sp>
    </p:spTree>
    <p:extLst>
      <p:ext uri="{BB962C8B-B14F-4D97-AF65-F5344CB8AC3E}">
        <p14:creationId xmlns:p14="http://schemas.microsoft.com/office/powerpoint/2010/main" val="828819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841883"/>
          </a:xfrm>
        </p:spPr>
        <p:txBody>
          <a:bodyPr/>
          <a:lstStyle/>
          <a:p>
            <a:r>
              <a:rPr lang="en-US" dirty="0"/>
              <a:t>Outcome: documents submitted to GRE84</a:t>
            </a:r>
          </a:p>
        </p:txBody>
      </p:sp>
      <p:sp>
        <p:nvSpPr>
          <p:cNvPr id="3" name="Inhaltsplatzhalter 2"/>
          <p:cNvSpPr>
            <a:spLocks noGrp="1"/>
          </p:cNvSpPr>
          <p:nvPr>
            <p:ph idx="1"/>
          </p:nvPr>
        </p:nvSpPr>
        <p:spPr>
          <a:xfrm>
            <a:off x="838200" y="1207008"/>
            <a:ext cx="9794358" cy="5285867"/>
          </a:xfrm>
        </p:spPr>
        <p:txBody>
          <a:bodyPr>
            <a:normAutofit fontScale="77500" lnSpcReduction="20000"/>
          </a:bodyPr>
          <a:lstStyle/>
          <a:p>
            <a:r>
              <a:rPr lang="en-US" sz="2900" dirty="0"/>
              <a:t>Proposal for Amendment to R37</a:t>
            </a:r>
          </a:p>
          <a:p>
            <a:pPr lvl="1"/>
            <a:r>
              <a:rPr lang="en-US" sz="2500" dirty="0"/>
              <a:t> </a:t>
            </a:r>
            <a:r>
              <a:rPr lang="en-US" sz="2500" dirty="0">
                <a:solidFill>
                  <a:srgbClr val="FF0000"/>
                </a:solidFill>
              </a:rPr>
              <a:t>GRE/2020/15</a:t>
            </a:r>
            <a:r>
              <a:rPr lang="en-US" sz="2500" dirty="0">
                <a:solidFill>
                  <a:srgbClr val="FF0000"/>
                </a:solidFill>
                <a:highlight>
                  <a:srgbClr val="FFFF00"/>
                </a:highlight>
              </a:rPr>
              <a:t>rev1</a:t>
            </a:r>
            <a:r>
              <a:rPr lang="en-US" sz="2500" dirty="0">
                <a:highlight>
                  <a:srgbClr val="FFFF00"/>
                </a:highlight>
              </a:rPr>
              <a:t> </a:t>
            </a:r>
          </a:p>
          <a:p>
            <a:pPr lvl="2"/>
            <a:r>
              <a:rPr lang="en-US" sz="2300" dirty="0"/>
              <a:t>Keeping the current requirements for filament light sources</a:t>
            </a:r>
          </a:p>
          <a:p>
            <a:pPr lvl="2"/>
            <a:r>
              <a:rPr lang="en-US" sz="2300" dirty="0"/>
              <a:t>introducing additional requirements for LED replacement light sources</a:t>
            </a:r>
          </a:p>
          <a:p>
            <a:pPr lvl="2"/>
            <a:r>
              <a:rPr lang="en-US" sz="2300" dirty="0"/>
              <a:t>Taking-over requirements from R128, where relevant</a:t>
            </a:r>
          </a:p>
          <a:p>
            <a:pPr lvl="2"/>
            <a:r>
              <a:rPr lang="en-US" sz="2300" dirty="0"/>
              <a:t>Adding specific sections for Documentation, Marking, Testing, User information</a:t>
            </a:r>
          </a:p>
          <a:p>
            <a:pPr lvl="3"/>
            <a:r>
              <a:rPr lang="en-US" sz="1900" dirty="0">
                <a:sym typeface="Wingdings" panose="05000000000000000000" pitchFamily="2" charset="2"/>
              </a:rPr>
              <a:t> </a:t>
            </a:r>
            <a:r>
              <a:rPr lang="en-US" sz="1900" dirty="0"/>
              <a:t>Responsibilities clearly defined (TFSR-15)</a:t>
            </a:r>
          </a:p>
          <a:p>
            <a:pPr lvl="1"/>
            <a:r>
              <a:rPr lang="en-US" sz="2500" dirty="0">
                <a:highlight>
                  <a:srgbClr val="FFFF00"/>
                </a:highlight>
              </a:rPr>
              <a:t>GRE-84-02</a:t>
            </a:r>
            <a:r>
              <a:rPr lang="en-US" sz="2500" dirty="0"/>
              <a:t>: based on GRE/2020/15 with track changes visible </a:t>
            </a:r>
          </a:p>
          <a:p>
            <a:r>
              <a:rPr lang="en-US" sz="2900" dirty="0"/>
              <a:t>Proposal for R.E.5, incl H11, C5W (LEDr)</a:t>
            </a:r>
          </a:p>
          <a:p>
            <a:pPr lvl="1"/>
            <a:r>
              <a:rPr lang="en-US" sz="2500" dirty="0">
                <a:solidFill>
                  <a:srgbClr val="FF0000"/>
                </a:solidFill>
              </a:rPr>
              <a:t>GRE/2021/16</a:t>
            </a:r>
            <a:r>
              <a:rPr lang="en-US" sz="2500" dirty="0">
                <a:solidFill>
                  <a:srgbClr val="FF0000"/>
                </a:solidFill>
                <a:highlight>
                  <a:srgbClr val="FFFF00"/>
                </a:highlight>
              </a:rPr>
              <a:t>rev1 (H11 LEDr) , GRE/2021/3 (C5W LEDr)</a:t>
            </a:r>
          </a:p>
          <a:p>
            <a:pPr lvl="2"/>
            <a:r>
              <a:rPr lang="en-US" sz="2300" dirty="0"/>
              <a:t>Photometric, Geometric, Electrical, Thermal specification</a:t>
            </a:r>
          </a:p>
          <a:p>
            <a:pPr lvl="1"/>
            <a:r>
              <a:rPr lang="en-US" sz="2500" dirty="0"/>
              <a:t>GRE-83-16: Equivalence report for H11 (LEDr)</a:t>
            </a:r>
          </a:p>
          <a:p>
            <a:pPr lvl="1"/>
            <a:r>
              <a:rPr lang="en-US" sz="2500" dirty="0">
                <a:highlight>
                  <a:srgbClr val="FFFF00"/>
                </a:highlight>
              </a:rPr>
              <a:t>GRE-84-03</a:t>
            </a:r>
            <a:r>
              <a:rPr lang="en-US" sz="2500" dirty="0"/>
              <a:t>: Equivalence report for C5W (LEDr)</a:t>
            </a:r>
          </a:p>
          <a:p>
            <a:pPr lvl="1"/>
            <a:endParaRPr lang="en-US" sz="2500" dirty="0"/>
          </a:p>
          <a:p>
            <a:r>
              <a:rPr lang="en-US" sz="2900" dirty="0"/>
              <a:t>Proposal for Amendment to R128</a:t>
            </a:r>
          </a:p>
          <a:p>
            <a:pPr lvl="1"/>
            <a:r>
              <a:rPr lang="en-US" sz="2500" dirty="0">
                <a:solidFill>
                  <a:srgbClr val="FF0000"/>
                </a:solidFill>
              </a:rPr>
              <a:t>GRE/2020/17</a:t>
            </a:r>
          </a:p>
          <a:p>
            <a:pPr lvl="2"/>
            <a:r>
              <a:rPr lang="en-US" sz="2300" dirty="0"/>
              <a:t>Clarifying that LED replacement light source shall not be approved according R128</a:t>
            </a:r>
          </a:p>
          <a:p>
            <a:r>
              <a:rPr lang="en-US" sz="2900" dirty="0"/>
              <a:t>Equivalence Criteria: </a:t>
            </a:r>
            <a:r>
              <a:rPr lang="en-US" sz="2500" dirty="0"/>
              <a:t>GRE-83-15</a:t>
            </a:r>
          </a:p>
        </p:txBody>
      </p:sp>
    </p:spTree>
    <p:extLst>
      <p:ext uri="{BB962C8B-B14F-4D97-AF65-F5344CB8AC3E}">
        <p14:creationId xmlns:p14="http://schemas.microsoft.com/office/powerpoint/2010/main" val="3725045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A33DB23-BB88-4319-B6F8-B78940CBD072}"/>
              </a:ext>
            </a:extLst>
          </p:cNvPr>
          <p:cNvSpPr>
            <a:spLocks noGrp="1"/>
          </p:cNvSpPr>
          <p:nvPr>
            <p:ph type="title"/>
          </p:nvPr>
        </p:nvSpPr>
        <p:spPr>
          <a:xfrm>
            <a:off x="838200" y="218821"/>
            <a:ext cx="10515600" cy="503555"/>
          </a:xfrm>
        </p:spPr>
        <p:txBody>
          <a:bodyPr>
            <a:normAutofit fontScale="90000"/>
          </a:bodyPr>
          <a:lstStyle/>
          <a:p>
            <a:r>
              <a:rPr lang="en-GB"/>
              <a:t>The neccesary changes</a:t>
            </a:r>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2845179568"/>
              </p:ext>
            </p:extLst>
          </p:nvPr>
        </p:nvGraphicFramePr>
        <p:xfrm>
          <a:off x="673258" y="816976"/>
          <a:ext cx="3825590" cy="5983735"/>
        </p:xfrm>
        <a:graphic>
          <a:graphicData uri="http://schemas.openxmlformats.org/drawingml/2006/table">
            <a:tbl>
              <a:tblPr firstRow="1" bandRow="1">
                <a:tableStyleId>{073A0DAA-6AF3-43AB-8588-CEC1D06C72B9}</a:tableStyleId>
              </a:tblPr>
              <a:tblGrid>
                <a:gridCol w="3825590">
                  <a:extLst>
                    <a:ext uri="{9D8B030D-6E8A-4147-A177-3AD203B41FA5}">
                      <a16:colId xmlns:a16="http://schemas.microsoft.com/office/drawing/2014/main" val="20000"/>
                    </a:ext>
                  </a:extLst>
                </a:gridCol>
              </a:tblGrid>
              <a:tr h="351524">
                <a:tc>
                  <a:txBody>
                    <a:bodyPr/>
                    <a:lstStyle/>
                    <a:p>
                      <a:pPr algn="ctr"/>
                      <a:r>
                        <a:rPr lang="de-DE" dirty="0"/>
                        <a:t>R37 Filament Light Sources</a:t>
                      </a:r>
                    </a:p>
                    <a:p>
                      <a:pPr algn="ctr"/>
                      <a:r>
                        <a:rPr lang="en-US" sz="1800" baseline="0" noProof="0" dirty="0">
                          <a:solidFill>
                            <a:schemeClr val="accent1"/>
                          </a:solidFill>
                          <a:sym typeface="Wingdings" panose="05000000000000000000" pitchFamily="2" charset="2"/>
                        </a:rPr>
                        <a:t> GRE/2020/15</a:t>
                      </a:r>
                      <a:r>
                        <a:rPr lang="en-US" sz="1800" baseline="0" noProof="0" dirty="0">
                          <a:solidFill>
                            <a:srgbClr val="FF0000"/>
                          </a:solidFill>
                          <a:highlight>
                            <a:srgbClr val="FFFF00"/>
                          </a:highlight>
                          <a:sym typeface="Wingdings" panose="05000000000000000000" pitchFamily="2" charset="2"/>
                        </a:rPr>
                        <a:t>rev1</a:t>
                      </a:r>
                      <a:endParaRPr lang="de-DE" dirty="0">
                        <a:solidFill>
                          <a:srgbClr val="FF0000"/>
                        </a:solidFill>
                        <a:highlight>
                          <a:srgbClr val="FFFF00"/>
                        </a:highlight>
                      </a:endParaRPr>
                    </a:p>
                  </a:txBody>
                  <a:tcPr marL="261302" marR="261302"/>
                </a:tc>
                <a:extLst>
                  <a:ext uri="{0D108BD9-81ED-4DB2-BD59-A6C34878D82A}">
                    <a16:rowId xmlns:a16="http://schemas.microsoft.com/office/drawing/2014/main" val="10000"/>
                  </a:ext>
                </a:extLst>
              </a:tr>
              <a:tr h="333556">
                <a:tc>
                  <a:txBody>
                    <a:bodyPr/>
                    <a:lstStyle/>
                    <a:p>
                      <a:r>
                        <a:rPr lang="en-US" sz="1600" noProof="0" dirty="0"/>
                        <a:t>1 Scope </a:t>
                      </a:r>
                      <a:r>
                        <a:rPr lang="en-US" sz="1600" noProof="0" dirty="0">
                          <a:solidFill>
                            <a:srgbClr val="FF0000"/>
                          </a:solidFill>
                        </a:rPr>
                        <a:t>(incl LED replacements)</a:t>
                      </a:r>
                    </a:p>
                  </a:txBody>
                  <a:tcPr marL="261302" marR="261302"/>
                </a:tc>
                <a:extLst>
                  <a:ext uri="{0D108BD9-81ED-4DB2-BD59-A6C34878D82A}">
                    <a16:rowId xmlns:a16="http://schemas.microsoft.com/office/drawing/2014/main" val="10001"/>
                  </a:ext>
                </a:extLst>
              </a:tr>
              <a:tr h="322230">
                <a:tc>
                  <a:txBody>
                    <a:bodyPr/>
                    <a:lstStyle/>
                    <a:p>
                      <a:r>
                        <a:rPr lang="en-US" sz="1600" noProof="0" dirty="0"/>
                        <a:t>2 Administrative Provisions</a:t>
                      </a:r>
                    </a:p>
                    <a:p>
                      <a:r>
                        <a:rPr lang="en-US" sz="1600" noProof="0" dirty="0">
                          <a:solidFill>
                            <a:srgbClr val="FF0000"/>
                          </a:solidFill>
                        </a:rPr>
                        <a:t>(incl LED replacements)</a:t>
                      </a:r>
                    </a:p>
                  </a:txBody>
                  <a:tcPr marL="261302" marR="261302"/>
                </a:tc>
                <a:extLst>
                  <a:ext uri="{0D108BD9-81ED-4DB2-BD59-A6C34878D82A}">
                    <a16:rowId xmlns:a16="http://schemas.microsoft.com/office/drawing/2014/main" val="10002"/>
                  </a:ext>
                </a:extLst>
              </a:tr>
              <a:tr h="322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t>3 Technical requirements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solidFill>
                            <a:srgbClr val="FF0000"/>
                          </a:solidFill>
                        </a:rPr>
                        <a:t>(incl LED replacements)</a:t>
                      </a:r>
                    </a:p>
                  </a:txBody>
                  <a:tcPr marL="261302" marR="261302"/>
                </a:tc>
                <a:extLst>
                  <a:ext uri="{0D108BD9-81ED-4DB2-BD59-A6C34878D82A}">
                    <a16:rowId xmlns:a16="http://schemas.microsoft.com/office/drawing/2014/main" val="10003"/>
                  </a:ext>
                </a:extLst>
              </a:tr>
              <a:tr h="322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solidFill>
                            <a:srgbClr val="FF0000"/>
                          </a:solidFill>
                        </a:rPr>
                        <a:t>4 Requirements to the packaging of LED replacements</a:t>
                      </a:r>
                    </a:p>
                  </a:txBody>
                  <a:tcPr marL="261302" marR="261302"/>
                </a:tc>
                <a:extLst>
                  <a:ext uri="{0D108BD9-81ED-4DB2-BD59-A6C34878D82A}">
                    <a16:rowId xmlns:a16="http://schemas.microsoft.com/office/drawing/2014/main" val="10004"/>
                  </a:ext>
                </a:extLst>
              </a:tr>
              <a:tr h="322230">
                <a:tc>
                  <a:txBody>
                    <a:bodyPr/>
                    <a:lstStyle/>
                    <a:p>
                      <a:r>
                        <a:rPr lang="en-US" sz="1600" noProof="0" dirty="0">
                          <a:solidFill>
                            <a:srgbClr val="FF0000"/>
                          </a:solidFill>
                        </a:rPr>
                        <a:t>5 </a:t>
                      </a:r>
                      <a:r>
                        <a:rPr lang="en-US" sz="1600" noProof="0" dirty="0"/>
                        <a:t>Conformity of production</a:t>
                      </a:r>
                    </a:p>
                  </a:txBody>
                  <a:tcPr marL="261302" marR="261302"/>
                </a:tc>
                <a:extLst>
                  <a:ext uri="{0D108BD9-81ED-4DB2-BD59-A6C34878D82A}">
                    <a16:rowId xmlns:a16="http://schemas.microsoft.com/office/drawing/2014/main" val="10005"/>
                  </a:ext>
                </a:extLst>
              </a:tr>
              <a:tr h="589074">
                <a:tc>
                  <a:txBody>
                    <a:bodyPr/>
                    <a:lstStyle/>
                    <a:p>
                      <a:r>
                        <a:rPr lang="en-US" sz="1600" noProof="0" dirty="0">
                          <a:solidFill>
                            <a:srgbClr val="FF0000"/>
                          </a:solidFill>
                        </a:rPr>
                        <a:t>6 </a:t>
                      </a:r>
                      <a:r>
                        <a:rPr lang="en-US" sz="1600" noProof="0" dirty="0"/>
                        <a:t>Penalties for non-conformity of production</a:t>
                      </a:r>
                    </a:p>
                  </a:txBody>
                  <a:tcPr marL="261302" marR="261302"/>
                </a:tc>
                <a:extLst>
                  <a:ext uri="{0D108BD9-81ED-4DB2-BD59-A6C34878D82A}">
                    <a16:rowId xmlns:a16="http://schemas.microsoft.com/office/drawing/2014/main" val="10006"/>
                  </a:ext>
                </a:extLst>
              </a:tr>
              <a:tr h="365580">
                <a:tc>
                  <a:txBody>
                    <a:bodyPr/>
                    <a:lstStyle/>
                    <a:p>
                      <a:r>
                        <a:rPr lang="en-US" sz="1600" noProof="0" dirty="0">
                          <a:solidFill>
                            <a:srgbClr val="FF0000"/>
                          </a:solidFill>
                        </a:rPr>
                        <a:t>7</a:t>
                      </a:r>
                      <a:r>
                        <a:rPr lang="en-US" sz="1600" noProof="0" dirty="0"/>
                        <a:t> Production definitively discontinued</a:t>
                      </a:r>
                      <a:endParaRPr lang="en-US" sz="1600" noProof="0" dirty="0">
                        <a:solidFill>
                          <a:schemeClr val="tx1"/>
                        </a:solidFill>
                      </a:endParaRPr>
                    </a:p>
                  </a:txBody>
                  <a:tcPr marL="261302" marR="261302"/>
                </a:tc>
                <a:extLst>
                  <a:ext uri="{0D108BD9-81ED-4DB2-BD59-A6C34878D82A}">
                    <a16:rowId xmlns:a16="http://schemas.microsoft.com/office/drawing/2014/main" val="10007"/>
                  </a:ext>
                </a:extLst>
              </a:tr>
              <a:tr h="424206">
                <a:tc>
                  <a:txBody>
                    <a:bodyPr/>
                    <a:lstStyle/>
                    <a:p>
                      <a:r>
                        <a:rPr lang="en-US" sz="1600" noProof="0" dirty="0">
                          <a:solidFill>
                            <a:srgbClr val="FF0000"/>
                          </a:solidFill>
                        </a:rPr>
                        <a:t>8</a:t>
                      </a:r>
                      <a:r>
                        <a:rPr lang="en-US" sz="1600" noProof="0" dirty="0"/>
                        <a:t> Names and addresses …</a:t>
                      </a:r>
                      <a:endParaRPr lang="en-US" sz="1600" noProof="0" dirty="0">
                        <a:solidFill>
                          <a:schemeClr val="tx1"/>
                        </a:solidFill>
                      </a:endParaRPr>
                    </a:p>
                  </a:txBody>
                  <a:tcPr marL="261302" marR="261302"/>
                </a:tc>
                <a:extLst>
                  <a:ext uri="{0D108BD9-81ED-4DB2-BD59-A6C34878D82A}">
                    <a16:rowId xmlns:a16="http://schemas.microsoft.com/office/drawing/2014/main" val="10008"/>
                  </a:ext>
                </a:extLst>
              </a:tr>
              <a:tr h="398635">
                <a:tc>
                  <a:txBody>
                    <a:bodyPr/>
                    <a:lstStyle/>
                    <a:p>
                      <a:r>
                        <a:rPr lang="en-US" sz="1600" noProof="0" dirty="0">
                          <a:solidFill>
                            <a:srgbClr val="FF0000"/>
                          </a:solidFill>
                        </a:rPr>
                        <a:t>9</a:t>
                      </a:r>
                      <a:r>
                        <a:rPr lang="en-US" sz="1600" noProof="0" dirty="0"/>
                        <a:t> Transitional provisions</a:t>
                      </a:r>
                      <a:endParaRPr lang="en-US" sz="1600" noProof="0" dirty="0">
                        <a:solidFill>
                          <a:schemeClr val="tx1"/>
                        </a:solidFill>
                      </a:endParaRPr>
                    </a:p>
                  </a:txBody>
                  <a:tcPr marL="261302" marR="261302"/>
                </a:tc>
                <a:extLst>
                  <a:ext uri="{0D108BD9-81ED-4DB2-BD59-A6C34878D82A}">
                    <a16:rowId xmlns:a16="http://schemas.microsoft.com/office/drawing/2014/main" val="10009"/>
                  </a:ext>
                </a:extLst>
              </a:tr>
              <a:tr h="369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solidFill>
                            <a:schemeClr val="tx1"/>
                          </a:solidFill>
                        </a:rPr>
                        <a:t>Annex 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solidFill>
                            <a:srgbClr val="FF0000"/>
                          </a:solidFill>
                        </a:rPr>
                        <a:t>(incl ref. to LED replacements in R.E.5)</a:t>
                      </a:r>
                    </a:p>
                  </a:txBody>
                  <a:tcPr marL="261302" marR="261302"/>
                </a:tc>
                <a:extLst>
                  <a:ext uri="{0D108BD9-81ED-4DB2-BD59-A6C34878D82A}">
                    <a16:rowId xmlns:a16="http://schemas.microsoft.com/office/drawing/2014/main" val="10010"/>
                  </a:ext>
                </a:extLst>
              </a:tr>
              <a:tr h="369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t>Annexes</a:t>
                      </a:r>
                      <a:r>
                        <a:rPr lang="en-US" sz="1600" baseline="0" noProof="0" dirty="0"/>
                        <a:t> </a:t>
                      </a:r>
                      <a:r>
                        <a:rPr lang="en-US" sz="1600" baseline="0" noProof="0" dirty="0">
                          <a:solidFill>
                            <a:srgbClr val="FF0000"/>
                          </a:solidFill>
                        </a:rPr>
                        <a:t>(editorial changes plus adding specific LED replacements testing)</a:t>
                      </a:r>
                      <a:endParaRPr lang="en-US" sz="1600" noProof="0" dirty="0">
                        <a:solidFill>
                          <a:srgbClr val="FF0000"/>
                        </a:solidFill>
                      </a:endParaRPr>
                    </a:p>
                  </a:txBody>
                  <a:tcPr marL="261302" marR="261302"/>
                </a:tc>
                <a:extLst>
                  <a:ext uri="{0D108BD9-81ED-4DB2-BD59-A6C34878D82A}">
                    <a16:rowId xmlns:a16="http://schemas.microsoft.com/office/drawing/2014/main" val="4072483122"/>
                  </a:ext>
                </a:extLst>
              </a:tr>
            </a:tbl>
          </a:graphicData>
        </a:graphic>
      </p:graphicFrame>
      <p:graphicFrame>
        <p:nvGraphicFramePr>
          <p:cNvPr id="6" name="Inhaltsplatzhalter 1"/>
          <p:cNvGraphicFramePr>
            <a:graphicFrameLocks/>
          </p:cNvGraphicFramePr>
          <p:nvPr>
            <p:extLst>
              <p:ext uri="{D42A27DB-BD31-4B8C-83A1-F6EECF244321}">
                <p14:modId xmlns:p14="http://schemas.microsoft.com/office/powerpoint/2010/main" val="3859401704"/>
              </p:ext>
            </p:extLst>
          </p:nvPr>
        </p:nvGraphicFramePr>
        <p:xfrm>
          <a:off x="8796528" y="829280"/>
          <a:ext cx="3020562" cy="4731841"/>
        </p:xfrm>
        <a:graphic>
          <a:graphicData uri="http://schemas.openxmlformats.org/drawingml/2006/table">
            <a:tbl>
              <a:tblPr firstRow="1" bandRow="1">
                <a:tableStyleId>{073A0DAA-6AF3-43AB-8588-CEC1D06C72B9}</a:tableStyleId>
              </a:tblPr>
              <a:tblGrid>
                <a:gridCol w="3020562">
                  <a:extLst>
                    <a:ext uri="{9D8B030D-6E8A-4147-A177-3AD203B41FA5}">
                      <a16:colId xmlns:a16="http://schemas.microsoft.com/office/drawing/2014/main" val="20000"/>
                    </a:ext>
                  </a:extLst>
                </a:gridCol>
              </a:tblGrid>
              <a:tr h="359440">
                <a:tc>
                  <a:txBody>
                    <a:bodyPr/>
                    <a:lstStyle/>
                    <a:p>
                      <a:pPr marL="0" algn="ctr" defTabSz="914400" rtl="0" eaLnBrk="1" latinLnBrk="0" hangingPunct="1"/>
                      <a:r>
                        <a:rPr lang="en-US" sz="1800" b="1" kern="1200" noProof="0" dirty="0">
                          <a:solidFill>
                            <a:schemeClr val="lt1"/>
                          </a:solidFill>
                          <a:latin typeface="+mn-lt"/>
                          <a:ea typeface="+mn-ea"/>
                          <a:cs typeface="+mn-cs"/>
                        </a:rPr>
                        <a:t>R128 LED Light Sources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accent1"/>
                          </a:solidFill>
                          <a:latin typeface="+mn-lt"/>
                          <a:ea typeface="+mn-ea"/>
                          <a:cs typeface="+mn-cs"/>
                          <a:sym typeface="Wingdings" panose="05000000000000000000" pitchFamily="2" charset="2"/>
                        </a:rPr>
                        <a:t> GRE/2020/17</a:t>
                      </a:r>
                      <a:endParaRPr lang="en-US" noProof="0" dirty="0">
                        <a:solidFill>
                          <a:schemeClr val="accent1"/>
                        </a:solidFill>
                      </a:endParaRPr>
                    </a:p>
                  </a:txBody>
                  <a:tcPr/>
                </a:tc>
                <a:extLst>
                  <a:ext uri="{0D108BD9-81ED-4DB2-BD59-A6C34878D82A}">
                    <a16:rowId xmlns:a16="http://schemas.microsoft.com/office/drawing/2014/main" val="10000"/>
                  </a:ext>
                </a:extLst>
              </a:tr>
              <a:tr h="333556">
                <a:tc>
                  <a:txBody>
                    <a:bodyPr/>
                    <a:lstStyle/>
                    <a:p>
                      <a:r>
                        <a:rPr lang="en-US" sz="1600" noProof="0" dirty="0"/>
                        <a:t>1 Scope</a:t>
                      </a:r>
                      <a:endParaRPr lang="en-US" sz="1600" noProof="0" dirty="0">
                        <a:solidFill>
                          <a:srgbClr val="FF0000"/>
                        </a:solidFill>
                      </a:endParaRPr>
                    </a:p>
                  </a:txBody>
                  <a:tcPr/>
                </a:tc>
                <a:extLst>
                  <a:ext uri="{0D108BD9-81ED-4DB2-BD59-A6C34878D82A}">
                    <a16:rowId xmlns:a16="http://schemas.microsoft.com/office/drawing/2014/main" val="10001"/>
                  </a:ext>
                </a:extLst>
              </a:tr>
              <a:tr h="322230">
                <a:tc>
                  <a:txBody>
                    <a:bodyPr/>
                    <a:lstStyle/>
                    <a:p>
                      <a:r>
                        <a:rPr lang="en-US" sz="1600" noProof="0" dirty="0"/>
                        <a:t>2 Administrative Provisions</a:t>
                      </a:r>
                    </a:p>
                  </a:txBody>
                  <a:tcPr/>
                </a:tc>
                <a:extLst>
                  <a:ext uri="{0D108BD9-81ED-4DB2-BD59-A6C34878D82A}">
                    <a16:rowId xmlns:a16="http://schemas.microsoft.com/office/drawing/2014/main" val="10002"/>
                  </a:ext>
                </a:extLst>
              </a:tr>
              <a:tr h="322230">
                <a:tc>
                  <a:txBody>
                    <a:bodyPr/>
                    <a:lstStyle/>
                    <a:p>
                      <a:r>
                        <a:rPr lang="en-US" sz="1600" noProof="0" dirty="0"/>
                        <a:t>3 Technical requirements</a:t>
                      </a:r>
                    </a:p>
                  </a:txBody>
                  <a:tcPr/>
                </a:tc>
                <a:extLst>
                  <a:ext uri="{0D108BD9-81ED-4DB2-BD59-A6C34878D82A}">
                    <a16:rowId xmlns:a16="http://schemas.microsoft.com/office/drawing/2014/main" val="10003"/>
                  </a:ext>
                </a:extLst>
              </a:tr>
              <a:tr h="322230">
                <a:tc>
                  <a:txBody>
                    <a:bodyPr/>
                    <a:lstStyle/>
                    <a:p>
                      <a:r>
                        <a:rPr lang="en-US" sz="1600" noProof="0" dirty="0">
                          <a:solidFill>
                            <a:schemeClr val="tx1"/>
                          </a:solidFill>
                        </a:rPr>
                        <a:t>4 Requirements to the packaging of LED substitute light sources</a:t>
                      </a:r>
                    </a:p>
                  </a:txBody>
                  <a:tcPr/>
                </a:tc>
                <a:extLst>
                  <a:ext uri="{0D108BD9-81ED-4DB2-BD59-A6C34878D82A}">
                    <a16:rowId xmlns:a16="http://schemas.microsoft.com/office/drawing/2014/main" val="10004"/>
                  </a:ext>
                </a:extLst>
              </a:tr>
              <a:tr h="322230">
                <a:tc>
                  <a:txBody>
                    <a:bodyPr/>
                    <a:lstStyle/>
                    <a:p>
                      <a:r>
                        <a:rPr lang="en-US" sz="1600" noProof="0" dirty="0"/>
                        <a:t>5 Conformity of production</a:t>
                      </a:r>
                    </a:p>
                  </a:txBody>
                  <a:tcPr/>
                </a:tc>
                <a:extLst>
                  <a:ext uri="{0D108BD9-81ED-4DB2-BD59-A6C34878D82A}">
                    <a16:rowId xmlns:a16="http://schemas.microsoft.com/office/drawing/2014/main" val="10005"/>
                  </a:ext>
                </a:extLst>
              </a:tr>
              <a:tr h="589074">
                <a:tc>
                  <a:txBody>
                    <a:bodyPr/>
                    <a:lstStyle/>
                    <a:p>
                      <a:r>
                        <a:rPr lang="en-US" sz="1600" noProof="0" dirty="0"/>
                        <a:t>6 Penalties for non-conformity of production</a:t>
                      </a:r>
                    </a:p>
                  </a:txBody>
                  <a:tcPr/>
                </a:tc>
                <a:extLst>
                  <a:ext uri="{0D108BD9-81ED-4DB2-BD59-A6C34878D82A}">
                    <a16:rowId xmlns:a16="http://schemas.microsoft.com/office/drawing/2014/main" val="10006"/>
                  </a:ext>
                </a:extLst>
              </a:tr>
              <a:tr h="365580">
                <a:tc>
                  <a:txBody>
                    <a:bodyPr/>
                    <a:lstStyle/>
                    <a:p>
                      <a:r>
                        <a:rPr lang="en-US" sz="1600" noProof="0" dirty="0"/>
                        <a:t>7 Production definitively discontinued</a:t>
                      </a:r>
                    </a:p>
                  </a:txBody>
                  <a:tcPr/>
                </a:tc>
                <a:extLst>
                  <a:ext uri="{0D108BD9-81ED-4DB2-BD59-A6C34878D82A}">
                    <a16:rowId xmlns:a16="http://schemas.microsoft.com/office/drawing/2014/main" val="10007"/>
                  </a:ext>
                </a:extLst>
              </a:tr>
              <a:tr h="424207">
                <a:tc>
                  <a:txBody>
                    <a:bodyPr/>
                    <a:lstStyle/>
                    <a:p>
                      <a:r>
                        <a:rPr lang="en-US" sz="1600" noProof="0" dirty="0"/>
                        <a:t>8 Names and addresses …</a:t>
                      </a:r>
                    </a:p>
                  </a:txBody>
                  <a:tcPr/>
                </a:tc>
                <a:extLst>
                  <a:ext uri="{0D108BD9-81ED-4DB2-BD59-A6C34878D82A}">
                    <a16:rowId xmlns:a16="http://schemas.microsoft.com/office/drawing/2014/main" val="10008"/>
                  </a:ext>
                </a:extLst>
              </a:tr>
              <a:tr h="398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t>Annexes </a:t>
                      </a:r>
                      <a:r>
                        <a:rPr lang="en-US" sz="1600" noProof="0" dirty="0">
                          <a:solidFill>
                            <a:srgbClr val="FF0000"/>
                          </a:solidFill>
                        </a:rPr>
                        <a:t>(Exclude LED Replacements)</a:t>
                      </a:r>
                      <a:endParaRPr lang="en-US" sz="1600" noProof="0" dirty="0"/>
                    </a:p>
                  </a:txBody>
                  <a:tcPr/>
                </a:tc>
                <a:extLst>
                  <a:ext uri="{0D108BD9-81ED-4DB2-BD59-A6C34878D82A}">
                    <a16:rowId xmlns:a16="http://schemas.microsoft.com/office/drawing/2014/main" val="10009"/>
                  </a:ext>
                </a:extLst>
              </a:tr>
            </a:tbl>
          </a:graphicData>
        </a:graphic>
      </p:graphicFrame>
      <p:graphicFrame>
        <p:nvGraphicFramePr>
          <p:cNvPr id="7" name="Inhaltsplatzhalter 1"/>
          <p:cNvGraphicFramePr>
            <a:graphicFrameLocks/>
          </p:cNvGraphicFramePr>
          <p:nvPr>
            <p:extLst>
              <p:ext uri="{D42A27DB-BD31-4B8C-83A1-F6EECF244321}">
                <p14:modId xmlns:p14="http://schemas.microsoft.com/office/powerpoint/2010/main" val="122420537"/>
              </p:ext>
            </p:extLst>
          </p:nvPr>
        </p:nvGraphicFramePr>
        <p:xfrm>
          <a:off x="5029375" y="829280"/>
          <a:ext cx="3236626" cy="5344705"/>
        </p:xfrm>
        <a:graphic>
          <a:graphicData uri="http://schemas.openxmlformats.org/drawingml/2006/table">
            <a:tbl>
              <a:tblPr firstRow="1" bandRow="1">
                <a:tableStyleId>{073A0DAA-6AF3-43AB-8588-CEC1D06C72B9}</a:tableStyleId>
              </a:tblPr>
              <a:tblGrid>
                <a:gridCol w="3236626">
                  <a:extLst>
                    <a:ext uri="{9D8B030D-6E8A-4147-A177-3AD203B41FA5}">
                      <a16:colId xmlns:a16="http://schemas.microsoft.com/office/drawing/2014/main" val="20000"/>
                    </a:ext>
                  </a:extLst>
                </a:gridCol>
              </a:tblGrid>
              <a:tr h="420717">
                <a:tc>
                  <a:txBody>
                    <a:bodyPr/>
                    <a:lstStyle/>
                    <a:p>
                      <a:pPr algn="ctr"/>
                      <a:r>
                        <a:rPr lang="en-US" noProof="0" dirty="0"/>
                        <a:t>R.E.</a:t>
                      </a:r>
                      <a:r>
                        <a:rPr lang="en-US" baseline="0" noProof="0" dirty="0"/>
                        <a:t> 5 Light Source Categories</a:t>
                      </a:r>
                    </a:p>
                    <a:p>
                      <a:pPr algn="ctr"/>
                      <a:r>
                        <a:rPr lang="en-US" sz="1800" baseline="0" noProof="0" dirty="0">
                          <a:solidFill>
                            <a:schemeClr val="accent1"/>
                          </a:solidFill>
                          <a:sym typeface="Wingdings" panose="05000000000000000000" pitchFamily="2" charset="2"/>
                        </a:rPr>
                        <a:t> GRE/2020/16</a:t>
                      </a:r>
                      <a:r>
                        <a:rPr lang="en-US" sz="1800" baseline="0" noProof="0" dirty="0">
                          <a:solidFill>
                            <a:srgbClr val="FF0000"/>
                          </a:solidFill>
                          <a:highlight>
                            <a:srgbClr val="FFFF00"/>
                          </a:highlight>
                          <a:sym typeface="Wingdings" panose="05000000000000000000" pitchFamily="2" charset="2"/>
                        </a:rPr>
                        <a:t>rev1, GRE/2021/3</a:t>
                      </a:r>
                      <a:endParaRPr lang="en-US" baseline="0" noProof="0" dirty="0">
                        <a:highlight>
                          <a:srgbClr val="FFFF00"/>
                        </a:highlight>
                      </a:endParaRPr>
                    </a:p>
                  </a:txBody>
                  <a:tcPr/>
                </a:tc>
                <a:extLst>
                  <a:ext uri="{0D108BD9-81ED-4DB2-BD59-A6C34878D82A}">
                    <a16:rowId xmlns:a16="http://schemas.microsoft.com/office/drawing/2014/main" val="10000"/>
                  </a:ext>
                </a:extLst>
              </a:tr>
              <a:tr h="333556">
                <a:tc>
                  <a:txBody>
                    <a:bodyPr/>
                    <a:lstStyle/>
                    <a:p>
                      <a:r>
                        <a:rPr lang="en-US" sz="1600" noProof="0" dirty="0"/>
                        <a:t>1 Scope</a:t>
                      </a:r>
                    </a:p>
                  </a:txBody>
                  <a:tcPr/>
                </a:tc>
                <a:extLst>
                  <a:ext uri="{0D108BD9-81ED-4DB2-BD59-A6C34878D82A}">
                    <a16:rowId xmlns:a16="http://schemas.microsoft.com/office/drawing/2014/main" val="10001"/>
                  </a:ext>
                </a:extLst>
              </a:tr>
              <a:tr h="322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t>2 Definitions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solidFill>
                            <a:srgbClr val="FF0000"/>
                          </a:solidFill>
                        </a:rPr>
                        <a:t>LED Replacement light source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solidFill>
                            <a:srgbClr val="FF0000"/>
                          </a:solidFill>
                        </a:rPr>
                        <a:t>AE device</a:t>
                      </a:r>
                    </a:p>
                  </a:txBody>
                  <a:tcPr/>
                </a:tc>
                <a:extLst>
                  <a:ext uri="{0D108BD9-81ED-4DB2-BD59-A6C34878D82A}">
                    <a16:rowId xmlns:a16="http://schemas.microsoft.com/office/drawing/2014/main" val="10002"/>
                  </a:ext>
                </a:extLst>
              </a:tr>
              <a:tr h="4074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t>3.1 Filament light sources</a:t>
                      </a:r>
                    </a:p>
                  </a:txBody>
                  <a:tcPr/>
                </a:tc>
                <a:extLst>
                  <a:ext uri="{0D108BD9-81ED-4DB2-BD59-A6C34878D82A}">
                    <a16:rowId xmlns:a16="http://schemas.microsoft.com/office/drawing/2014/main" val="10003"/>
                  </a:ext>
                </a:extLst>
              </a:tr>
              <a:tr h="424206">
                <a:tc>
                  <a:txBody>
                    <a:bodyPr/>
                    <a:lstStyle/>
                    <a:p>
                      <a:r>
                        <a:rPr lang="en-US" sz="1600" noProof="0" dirty="0"/>
                        <a:t>3.2 Gas Discharge</a:t>
                      </a:r>
                    </a:p>
                  </a:txBody>
                  <a:tcPr/>
                </a:tc>
                <a:extLst>
                  <a:ext uri="{0D108BD9-81ED-4DB2-BD59-A6C34878D82A}">
                    <a16:rowId xmlns:a16="http://schemas.microsoft.com/office/drawing/2014/main" val="10007"/>
                  </a:ext>
                </a:extLst>
              </a:tr>
              <a:tr h="398635">
                <a:tc>
                  <a:txBody>
                    <a:bodyPr/>
                    <a:lstStyle/>
                    <a:p>
                      <a:r>
                        <a:rPr lang="en-US" sz="1600" noProof="0" dirty="0"/>
                        <a:t>3.3 LED Light sources</a:t>
                      </a:r>
                    </a:p>
                  </a:txBody>
                  <a:tcPr/>
                </a:tc>
                <a:extLst>
                  <a:ext uri="{0D108BD9-81ED-4DB2-BD59-A6C34878D82A}">
                    <a16:rowId xmlns:a16="http://schemas.microsoft.com/office/drawing/2014/main" val="10008"/>
                  </a:ext>
                </a:extLst>
              </a:tr>
              <a:tr h="369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t>Group</a:t>
                      </a:r>
                      <a:r>
                        <a:rPr lang="en-US" sz="1600" baseline="0" noProof="0" dirty="0"/>
                        <a:t> 1: no restrictions</a:t>
                      </a:r>
                      <a:endParaRPr lang="en-US" sz="1600" noProof="0" dirty="0"/>
                    </a:p>
                  </a:txBody>
                  <a:tcPr/>
                </a:tc>
                <a:extLst>
                  <a:ext uri="{0D108BD9-81ED-4DB2-BD59-A6C34878D82A}">
                    <a16:rowId xmlns:a16="http://schemas.microsoft.com/office/drawing/2014/main" val="10009"/>
                  </a:ext>
                </a:extLst>
              </a:tr>
              <a:tr h="369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t>Group 2: </a:t>
                      </a:r>
                      <a:r>
                        <a:rPr lang="en-US" sz="1600" noProof="0" dirty="0" err="1"/>
                        <a:t>signalling</a:t>
                      </a:r>
                      <a:endParaRPr lang="en-US" sz="1600" noProof="0" dirty="0"/>
                    </a:p>
                  </a:txBody>
                  <a:tcPr/>
                </a:tc>
                <a:extLst>
                  <a:ext uri="{0D108BD9-81ED-4DB2-BD59-A6C34878D82A}">
                    <a16:rowId xmlns:a16="http://schemas.microsoft.com/office/drawing/2014/main" val="10010"/>
                  </a:ext>
                </a:extLst>
              </a:tr>
              <a:tr h="353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t>Group 3: [reserved]</a:t>
                      </a:r>
                    </a:p>
                  </a:txBody>
                  <a:tcPr/>
                </a:tc>
                <a:extLst>
                  <a:ext uri="{0D108BD9-81ED-4DB2-BD59-A6C34878D82A}">
                    <a16:rowId xmlns:a16="http://schemas.microsoft.com/office/drawing/2014/main" val="10011"/>
                  </a:ext>
                </a:extLst>
              </a:tr>
              <a:tr h="369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solidFill>
                            <a:schemeClr val="tx1"/>
                          </a:solidFill>
                        </a:rPr>
                        <a:t>Group 4: LED substitutes</a:t>
                      </a:r>
                    </a:p>
                  </a:txBody>
                  <a:tcPr/>
                </a:tc>
                <a:extLst>
                  <a:ext uri="{0D108BD9-81ED-4DB2-BD59-A6C34878D82A}">
                    <a16:rowId xmlns:a16="http://schemas.microsoft.com/office/drawing/2014/main" val="10012"/>
                  </a:ext>
                </a:extLst>
              </a:tr>
              <a:tr h="369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solidFill>
                            <a:srgbClr val="FF0000"/>
                          </a:solidFill>
                        </a:rPr>
                        <a:t>Group 5: LED replacements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solidFill>
                            <a:srgbClr val="FF0000"/>
                          </a:solidFill>
                        </a:rPr>
                        <a:t>                 Category sheets H11, C5W</a:t>
                      </a:r>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779913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3" ma:contentTypeDescription="Create a new document." ma:contentTypeScope="" ma:versionID="89c13dde5d7aa6b1840a64c3c61e7101">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49ff99f9a570207563b6136515cf8a36"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CDB941-672F-4708-A4D6-C2D15877634F}">
  <ds:schemaRefs>
    <ds:schemaRef ds:uri="http://schemas.microsoft.com/sharepoint/v3/contenttype/forms"/>
  </ds:schemaRefs>
</ds:datastoreItem>
</file>

<file path=customXml/itemProps2.xml><?xml version="1.0" encoding="utf-8"?>
<ds:datastoreItem xmlns:ds="http://schemas.openxmlformats.org/officeDocument/2006/customXml" ds:itemID="{492E5C4D-D7CC-4FB2-BDC4-588336250A7E}">
  <ds:schemaRefs>
    <ds:schemaRef ds:uri="http://purl.org/dc/elements/1.1/"/>
    <ds:schemaRef ds:uri="http://schemas.microsoft.com/office/2006/metadata/properties"/>
    <ds:schemaRef ds:uri="4b4a1c0d-4a69-4996-a84a-fc699b9f49de"/>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acccb6d4-dbe5-46d2-b4d3-5733603d8cc6"/>
    <ds:schemaRef ds:uri="http://www.w3.org/XML/1998/namespace"/>
  </ds:schemaRefs>
</ds:datastoreItem>
</file>

<file path=customXml/itemProps3.xml><?xml version="1.0" encoding="utf-8"?>
<ds:datastoreItem xmlns:ds="http://schemas.openxmlformats.org/officeDocument/2006/customXml" ds:itemID="{7251407F-371B-4DC0-88F3-112EE71E1C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1350</Words>
  <Application>Microsoft Office PowerPoint</Application>
  <PresentationFormat>Widescreen</PresentationFormat>
  <Paragraphs>188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Britannic Bold</vt:lpstr>
      <vt:lpstr>Calibri</vt:lpstr>
      <vt:lpstr>Calibri Light</vt:lpstr>
      <vt:lpstr>Wingdings</vt:lpstr>
      <vt:lpstr>Office Theme</vt:lpstr>
      <vt:lpstr>GRE Task Force LED Substitutes / Retrofits  (TFSR)  Status report for GRE84</vt:lpstr>
      <vt:lpstr>Meetings of TF</vt:lpstr>
      <vt:lpstr>Step 1A: LED Substitutes for light signaling applications</vt:lpstr>
      <vt:lpstr>Step 1B: LED Substitutes for road illumination applications</vt:lpstr>
      <vt:lpstr>Step 2: LED replacement light sources  Step 2A: Administrative items</vt:lpstr>
      <vt:lpstr>Step 2: LED replacement light sources:  Step 2B: Technical items</vt:lpstr>
      <vt:lpstr>The new document scope</vt:lpstr>
      <vt:lpstr>Outcome: documents submitted to GRE84</vt:lpstr>
      <vt:lpstr>The neccesary changes</vt:lpstr>
      <vt:lpstr>Changes compared to GRE83</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2019-10-14T12:02:28Z</dcterms:created>
  <dcterms:modified xsi:type="dcterms:W3CDTF">2021-04-09T14:02:01Z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MSIP_Label_1c8e0fde-d954-47be-ab67-d16694a3feef_Enabled">
    <vt:lpwstr>True</vt:lpwstr>
  </property>
  <property fmtid="{D5CDD505-2E9C-101B-9397-08002B2CF9AE}" pid="4" name="MSIP_Label_1c8e0fde-d954-47be-ab67-d16694a3feef_SiteId">
    <vt:lpwstr>ec1ca250-c234-4d56-a76b-7dfb9eee0c46</vt:lpwstr>
  </property>
  <property fmtid="{D5CDD505-2E9C-101B-9397-08002B2CF9AE}" pid="5" name="MSIP_Label_1c8e0fde-d954-47be-ab67-d16694a3feef_Owner">
    <vt:lpwstr>p.plathner@osram.com</vt:lpwstr>
  </property>
  <property fmtid="{D5CDD505-2E9C-101B-9397-08002B2CF9AE}" pid="6" name="MSIP_Label_1c8e0fde-d954-47be-ab67-d16694a3feef_SetDate">
    <vt:lpwstr>2020-10-14T06:26:40.4771315Z</vt:lpwstr>
  </property>
  <property fmtid="{D5CDD505-2E9C-101B-9397-08002B2CF9AE}" pid="7" name="MSIP_Label_1c8e0fde-d954-47be-ab67-d16694a3feef_Name">
    <vt:lpwstr>Internal Use</vt:lpwstr>
  </property>
  <property fmtid="{D5CDD505-2E9C-101B-9397-08002B2CF9AE}" pid="8" name="MSIP_Label_1c8e0fde-d954-47be-ab67-d16694a3feef_Application">
    <vt:lpwstr>Microsoft Azure Information Protection</vt:lpwstr>
  </property>
  <property fmtid="{D5CDD505-2E9C-101B-9397-08002B2CF9AE}" pid="9" name="MSIP_Label_1c8e0fde-d954-47be-ab67-d16694a3feef_ActionId">
    <vt:lpwstr>3b052906-baa2-4201-a2ff-b88eb83f1a3a</vt:lpwstr>
  </property>
  <property fmtid="{D5CDD505-2E9C-101B-9397-08002B2CF9AE}" pid="10" name="MSIP_Label_1c8e0fde-d954-47be-ab67-d16694a3feef_Extended_MSFT_Method">
    <vt:lpwstr>Automatic</vt:lpwstr>
  </property>
  <property fmtid="{D5CDD505-2E9C-101B-9397-08002B2CF9AE}" pid="11" name="MSIP_Label_f9dda1df-3fca-45c7-91be-5629a3733338_Enabled">
    <vt:lpwstr>True</vt:lpwstr>
  </property>
  <property fmtid="{D5CDD505-2E9C-101B-9397-08002B2CF9AE}" pid="12" name="MSIP_Label_f9dda1df-3fca-45c7-91be-5629a3733338_SiteId">
    <vt:lpwstr>ec1ca250-c234-4d56-a76b-7dfb9eee0c46</vt:lpwstr>
  </property>
  <property fmtid="{D5CDD505-2E9C-101B-9397-08002B2CF9AE}" pid="13" name="MSIP_Label_f9dda1df-3fca-45c7-91be-5629a3733338_Owner">
    <vt:lpwstr>p.plathner@osram.com</vt:lpwstr>
  </property>
  <property fmtid="{D5CDD505-2E9C-101B-9397-08002B2CF9AE}" pid="14" name="MSIP_Label_f9dda1df-3fca-45c7-91be-5629a3733338_SetDate">
    <vt:lpwstr>2020-10-14T06:26:40.4771315Z</vt:lpwstr>
  </property>
  <property fmtid="{D5CDD505-2E9C-101B-9397-08002B2CF9AE}" pid="15" name="MSIP_Label_f9dda1df-3fca-45c7-91be-5629a3733338_Name">
    <vt:lpwstr>All employees (unprotected)</vt:lpwstr>
  </property>
  <property fmtid="{D5CDD505-2E9C-101B-9397-08002B2CF9AE}" pid="16" name="MSIP_Label_f9dda1df-3fca-45c7-91be-5629a3733338_Application">
    <vt:lpwstr>Microsoft Azure Information Protection</vt:lpwstr>
  </property>
  <property fmtid="{D5CDD505-2E9C-101B-9397-08002B2CF9AE}" pid="17" name="MSIP_Label_f9dda1df-3fca-45c7-91be-5629a3733338_ActionId">
    <vt:lpwstr>3b052906-baa2-4201-a2ff-b88eb83f1a3a</vt:lpwstr>
  </property>
  <property fmtid="{D5CDD505-2E9C-101B-9397-08002B2CF9AE}" pid="18" name="MSIP_Label_f9dda1df-3fca-45c7-91be-5629a3733338_Parent">
    <vt:lpwstr>1c8e0fde-d954-47be-ab67-d16694a3feef</vt:lpwstr>
  </property>
  <property fmtid="{D5CDD505-2E9C-101B-9397-08002B2CF9AE}" pid="19" name="MSIP_Label_f9dda1df-3fca-45c7-91be-5629a3733338_Extended_MSFT_Method">
    <vt:lpwstr>Automatic</vt:lpwstr>
  </property>
  <property fmtid="{D5CDD505-2E9C-101B-9397-08002B2CF9AE}" pid="20" name="Sensitivity">
    <vt:lpwstr>Internal Use All employees (unprotected)</vt:lpwstr>
  </property>
</Properties>
</file>