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4"/>
  </p:sldMasterIdLst>
  <p:notesMasterIdLst>
    <p:notesMasterId r:id="rId11"/>
  </p:notesMasterIdLst>
  <p:sldIdLst>
    <p:sldId id="297" r:id="rId5"/>
    <p:sldId id="294" r:id="rId6"/>
    <p:sldId id="295" r:id="rId7"/>
    <p:sldId id="296" r:id="rId8"/>
    <p:sldId id="298" r:id="rId9"/>
    <p:sldId id="299" r:id="rId10"/>
  </p:sldIdLst>
  <p:sldSz cx="9144000" cy="6858000" type="screen4x3"/>
  <p:notesSz cx="6738938" cy="9869488"/>
  <p:custDataLst>
    <p:tags r:id="rId12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33CC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6" autoAdjust="0"/>
    <p:restoredTop sz="94671" autoAdjust="0"/>
  </p:normalViewPr>
  <p:slideViewPr>
    <p:cSldViewPr>
      <p:cViewPr varScale="1">
        <p:scale>
          <a:sx n="78" d="100"/>
          <a:sy n="78" d="100"/>
        </p:scale>
        <p:origin x="156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gs" Target="tags/tag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onstantin Glukhenkiy" userId="24b49d37-c936-4e44-8fab-4bfac34f62f4" providerId="ADAL" clId="{B6B56C94-4D17-4448-B711-F15477FB7969}"/>
    <pc:docChg chg="modSld">
      <pc:chgData name="Konstantin Glukhenkiy" userId="24b49d37-c936-4e44-8fab-4bfac34f62f4" providerId="ADAL" clId="{B6B56C94-4D17-4448-B711-F15477FB7969}" dt="2021-04-07T14:32:46.941" v="6" actId="6549"/>
      <pc:docMkLst>
        <pc:docMk/>
      </pc:docMkLst>
      <pc:sldChg chg="modSp mod">
        <pc:chgData name="Konstantin Glukhenkiy" userId="24b49d37-c936-4e44-8fab-4bfac34f62f4" providerId="ADAL" clId="{B6B56C94-4D17-4448-B711-F15477FB7969}" dt="2021-04-07T14:32:46.941" v="6" actId="6549"/>
        <pc:sldMkLst>
          <pc:docMk/>
          <pc:sldMk cId="4034798416" sldId="297"/>
        </pc:sldMkLst>
        <pc:spChg chg="mod">
          <ac:chgData name="Konstantin Glukhenkiy" userId="24b49d37-c936-4e44-8fab-4bfac34f62f4" providerId="ADAL" clId="{B6B56C94-4D17-4448-B711-F15477FB7969}" dt="2021-04-07T14:32:46.941" v="6" actId="6549"/>
          <ac:spMkLst>
            <pc:docMk/>
            <pc:sldMk cId="4034798416" sldId="297"/>
            <ac:spMk id="9" creationId="{00000000-0000-0000-0000-000000000000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0206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7172" y="0"/>
            <a:ext cx="2920206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D324DB-82CF-4A99-93A1-97318DDE2051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894" y="4688007"/>
            <a:ext cx="5391150" cy="444127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20206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7172" y="9374301"/>
            <a:ext cx="2920206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E92C2-FE68-4557-965C-556BB6C4EB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1094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E92C2-FE68-4557-965C-556BB6C4EB9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1748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46AAE-E62E-4615-B6FD-23EFF162837F}" type="datetime1">
              <a:rPr kumimoji="1" lang="ja-JP" altLang="fr-FR" smtClean="0"/>
              <a:t>2021/4/7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6496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F731C-CFA5-4AE8-B1EA-B87E8A14DF44}" type="datetime1">
              <a:rPr kumimoji="1" lang="ja-JP" altLang="fr-FR" smtClean="0"/>
              <a:t>2021/4/7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3882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E1A73-6C3A-444A-8827-1A10F032311F}" type="datetime1">
              <a:rPr kumimoji="1" lang="ja-JP" altLang="fr-FR" smtClean="0"/>
              <a:t>2021/4/7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7657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77768797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think-cell Folie" r:id="rId4" imgW="493" imgH="493" progId="TCLayout.ActiveDocument.1">
                  <p:embed/>
                </p:oleObj>
              </mc:Choice>
              <mc:Fallback>
                <p:oleObj name="think-cell Folie" r:id="rId4" imgW="493" imgH="493" progId="TCLayout.ActiveDocument.1">
                  <p:embed/>
                  <p:pic>
                    <p:nvPicPr>
                      <p:cNvPr id="7" name="Objekt 6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2119-C271-44F5-9D5E-A576701CEBA5}" type="datetime1">
              <a:rPr kumimoji="1" lang="ja-JP" altLang="fr-FR" smtClean="0"/>
              <a:t>2021/4/7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59770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FFDDB-8FB2-4C49-A6E7-DC318DBBC169}" type="datetime1">
              <a:rPr kumimoji="1" lang="ja-JP" altLang="fr-FR" smtClean="0"/>
              <a:t>2021/4/7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9740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EEF0A-E870-4B0A-9F91-D0CB075B1967}" type="datetime1">
              <a:rPr kumimoji="1" lang="ja-JP" altLang="fr-FR" smtClean="0"/>
              <a:t>2021/4/7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429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573C1-B549-41E3-B7A6-734780ABE747}" type="datetime1">
              <a:rPr kumimoji="1" lang="ja-JP" altLang="fr-FR" smtClean="0"/>
              <a:t>2021/4/7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1287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EBBAD-2A1F-4B46-993D-4B8C70860F06}" type="datetime1">
              <a:rPr kumimoji="1" lang="ja-JP" altLang="fr-FR" smtClean="0"/>
              <a:t>2021/4/7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2903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A558-D9AA-4E93-B8C0-3FAB12457AEB}" type="datetime1">
              <a:rPr kumimoji="1" lang="ja-JP" altLang="fr-FR" smtClean="0"/>
              <a:t>2021/4/7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4653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7EC1B-E2AC-4129-943E-B9AC20FC19C8}" type="datetime1">
              <a:rPr kumimoji="1" lang="ja-JP" altLang="fr-FR" smtClean="0"/>
              <a:t>2021/4/7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8162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A303F-813C-44AB-A188-3EEB54391537}" type="datetime1">
              <a:rPr kumimoji="1" lang="ja-JP" altLang="fr-FR" smtClean="0"/>
              <a:t>2021/4/7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3716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/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298468452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Folie" r:id="rId15" imgW="493" imgH="493" progId="TCLayout.ActiveDocument.1">
                  <p:embed/>
                </p:oleObj>
              </mc:Choice>
              <mc:Fallback>
                <p:oleObj name="think-cell Folie" r:id="rId15" imgW="493" imgH="493" progId="TCLayout.ActiveDocument.1">
                  <p:embed/>
                  <p:pic>
                    <p:nvPicPr>
                      <p:cNvPr id="7" name="Objekt 6" hidden="1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446FD-D62F-4F2E-8C6A-9DABF211BB28}" type="datetime1">
              <a:rPr kumimoji="1" lang="ja-JP" altLang="fr-FR" smtClean="0"/>
              <a:t>2021/4/7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8341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7" Type="http://schemas.openxmlformats.org/officeDocument/2006/relationships/image" Target="../media/image1.emf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think-cell Folie" r:id="rId6" imgW="493" imgH="493" progId="TCLayout.ActiveDocument.1">
                  <p:embed/>
                </p:oleObj>
              </mc:Choice>
              <mc:Fallback>
                <p:oleObj name="think-cell Folie" r:id="rId6" imgW="493" imgH="493" progId="TCLayout.ActiveDocument.1">
                  <p:embed/>
                  <p:pic>
                    <p:nvPicPr>
                      <p:cNvPr id="3" name="Objekt 2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hteck 1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GB" sz="2400" b="1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364088" y="116632"/>
            <a:ext cx="352839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Informal document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GRE-84-11</a:t>
            </a:r>
            <a:endParaRPr lang="en-US" dirty="0"/>
          </a:p>
          <a:p>
            <a:pPr algn="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(84</a:t>
            </a:r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GRE - 2021, April 26</a:t>
            </a:r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to 30</a:t>
            </a:r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agenda </a:t>
            </a:r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item 9)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ZoneTexte 3"/>
          <p:cNvSpPr txBox="1"/>
          <p:nvPr/>
        </p:nvSpPr>
        <p:spPr>
          <a:xfrm>
            <a:off x="251520" y="179348"/>
            <a:ext cx="3528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Submitted by the experts of TF-EMC</a:t>
            </a:r>
          </a:p>
        </p:txBody>
      </p:sp>
      <p:sp>
        <p:nvSpPr>
          <p:cNvPr id="11" name="Titre 1"/>
          <p:cNvSpPr>
            <a:spLocks noGrp="1"/>
          </p:cNvSpPr>
          <p:nvPr>
            <p:ph type="ctrTitle"/>
          </p:nvPr>
        </p:nvSpPr>
        <p:spPr>
          <a:xfrm>
            <a:off x="395536" y="1052736"/>
            <a:ext cx="8496944" cy="4464496"/>
          </a:xfrm>
        </p:spPr>
        <p:txBody>
          <a:bodyPr/>
          <a:lstStyle/>
          <a:p>
            <a:r>
              <a:rPr lang="en-GB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Task Force </a:t>
            </a:r>
            <a:br>
              <a:rPr lang="en-GB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Electro-Magnetic Compatibility </a:t>
            </a:r>
            <a:br>
              <a:rPr lang="en-GB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(TF-EMC)</a:t>
            </a:r>
            <a:br>
              <a:rPr lang="en-GB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Status report to GRE-84</a:t>
            </a:r>
            <a:br>
              <a:rPr lang="en-GB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April 2021</a:t>
            </a:r>
          </a:p>
        </p:txBody>
      </p:sp>
    </p:spTree>
    <p:extLst>
      <p:ext uri="{BB962C8B-B14F-4D97-AF65-F5344CB8AC3E}">
        <p14:creationId xmlns:p14="http://schemas.microsoft.com/office/powerpoint/2010/main" val="4034798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7" name="Text Box 4"/>
          <p:cNvSpPr txBox="1">
            <a:spLocks noChangeArrowheads="1"/>
          </p:cNvSpPr>
          <p:nvPr/>
        </p:nvSpPr>
        <p:spPr bwMode="auto">
          <a:xfrm>
            <a:off x="251520" y="1387798"/>
            <a:ext cx="8667750" cy="496855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292100" indent="-2921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GB" sz="2000" dirty="0">
                <a:latin typeface="+mn-lt"/>
                <a:cs typeface="Arial" panose="020B0604020202020204" pitchFamily="34" charset="0"/>
              </a:rPr>
              <a:t>Reminder : UNECE R10.06 has been published 2019, November 20</a:t>
            </a:r>
            <a:r>
              <a:rPr lang="en-GB" sz="2000" baseline="30000" dirty="0">
                <a:latin typeface="+mn-lt"/>
                <a:cs typeface="Arial" panose="020B0604020202020204" pitchFamily="34" charset="0"/>
              </a:rPr>
              <a:t>th</a:t>
            </a:r>
            <a:r>
              <a:rPr lang="en-GB" sz="2000" dirty="0">
                <a:latin typeface="+mn-lt"/>
                <a:cs typeface="Arial" panose="020B0604020202020204" pitchFamily="34" charset="0"/>
              </a:rPr>
              <a:t> with date of entry into force 2019, October 15</a:t>
            </a:r>
            <a:r>
              <a:rPr lang="en-GB" sz="2000" baseline="30000" dirty="0">
                <a:latin typeface="+mn-lt"/>
                <a:cs typeface="Arial" panose="020B0604020202020204" pitchFamily="34" charset="0"/>
              </a:rPr>
              <a:t>th</a:t>
            </a:r>
            <a:r>
              <a:rPr lang="en-GB" sz="2000" dirty="0">
                <a:latin typeface="+mn-lt"/>
                <a:cs typeface="Arial" panose="020B0604020202020204" pitchFamily="34" charset="0"/>
              </a:rPr>
              <a:t>.</a:t>
            </a:r>
          </a:p>
          <a:p>
            <a:pPr>
              <a:spcAft>
                <a:spcPts val="1200"/>
              </a:spcAft>
            </a:pPr>
            <a:r>
              <a:rPr lang="en-US" sz="2100" dirty="0">
                <a:solidFill>
                  <a:srgbClr val="0000FF"/>
                </a:solidFill>
                <a:latin typeface="+mn-lt"/>
                <a:cs typeface="Arial" panose="020B0604020202020204" pitchFamily="34" charset="0"/>
              </a:rPr>
              <a:t>TF-EMC had its 20</a:t>
            </a:r>
            <a:r>
              <a:rPr lang="en-US" sz="2100" baseline="30000" dirty="0">
                <a:solidFill>
                  <a:srgbClr val="0000FF"/>
                </a:solidFill>
                <a:latin typeface="+mn-lt"/>
                <a:cs typeface="Arial" panose="020B0604020202020204" pitchFamily="34" charset="0"/>
              </a:rPr>
              <a:t>th</a:t>
            </a:r>
            <a:r>
              <a:rPr lang="en-US" sz="2100" dirty="0">
                <a:solidFill>
                  <a:srgbClr val="0000FF"/>
                </a:solidFill>
                <a:latin typeface="+mn-lt"/>
                <a:cs typeface="Arial" panose="020B0604020202020204" pitchFamily="34" charset="0"/>
              </a:rPr>
              <a:t> meeting on 2021, March 16</a:t>
            </a:r>
            <a:r>
              <a:rPr lang="en-US" sz="2100" baseline="30000" dirty="0">
                <a:solidFill>
                  <a:srgbClr val="0000FF"/>
                </a:solidFill>
                <a:latin typeface="+mn-lt"/>
                <a:cs typeface="Arial" panose="020B0604020202020204" pitchFamily="34" charset="0"/>
              </a:rPr>
              <a:t>th</a:t>
            </a:r>
            <a:r>
              <a:rPr lang="en-US" sz="2100" dirty="0">
                <a:solidFill>
                  <a:srgbClr val="0000FF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sz="2100" dirty="0">
                <a:latin typeface="+mn-lt"/>
                <a:cs typeface="Arial" panose="020B0604020202020204" pitchFamily="34" charset="0"/>
              </a:rPr>
              <a:t>(previous meeting was in September 2019) with CPs representatives from Italy, Spain, Japan, Sweden, Netherland and China.</a:t>
            </a:r>
          </a:p>
          <a:p>
            <a:pPr>
              <a:spcAft>
                <a:spcPts val="1200"/>
              </a:spcAft>
            </a:pPr>
            <a:r>
              <a:rPr lang="en-US" sz="2000" dirty="0">
                <a:latin typeface="+mn-lt"/>
                <a:cs typeface="Arial" panose="020B0604020202020204" pitchFamily="34" charset="0"/>
              </a:rPr>
              <a:t>Since last GRE TF-EMC meeting, </a:t>
            </a:r>
            <a:r>
              <a:rPr lang="en-US" sz="2000" dirty="0">
                <a:solidFill>
                  <a:srgbClr val="0000FF"/>
                </a:solidFill>
                <a:latin typeface="+mn-lt"/>
                <a:cs typeface="Arial" panose="020B0604020202020204" pitchFamily="34" charset="0"/>
              </a:rPr>
              <a:t>OICA EMC TF has continued to work for future revision of UNECE R10 to propose modifications of UNECE R10.06 </a:t>
            </a:r>
            <a:r>
              <a:rPr lang="en-US" sz="2000" dirty="0">
                <a:latin typeface="+mn-lt"/>
                <a:cs typeface="Arial" panose="020B0604020202020204" pitchFamily="34" charset="0"/>
              </a:rPr>
              <a:t>(either through an amendment or an UNECE R10.07 new revision).</a:t>
            </a:r>
          </a:p>
          <a:p>
            <a:pPr>
              <a:spcAft>
                <a:spcPts val="1200"/>
              </a:spcAft>
            </a:pPr>
            <a:r>
              <a:rPr lang="en-US" sz="2000" dirty="0">
                <a:latin typeface="+mn-lt"/>
                <a:cs typeface="Arial" panose="020B0604020202020204" pitchFamily="34" charset="0"/>
              </a:rPr>
              <a:t>Additionally to the on-going work to draft some proposals for revision of UNECE R10.06, </a:t>
            </a:r>
            <a:r>
              <a:rPr lang="en-US" sz="2000" dirty="0">
                <a:solidFill>
                  <a:srgbClr val="0000FF"/>
                </a:solidFill>
                <a:latin typeface="+mn-lt"/>
                <a:cs typeface="Arial" panose="020B0604020202020204" pitchFamily="34" charset="0"/>
              </a:rPr>
              <a:t>OICA EMC TF has launched an internal sub TF on virtual testing </a:t>
            </a:r>
            <a:r>
              <a:rPr lang="en-US" sz="2000" dirty="0">
                <a:latin typeface="+mn-lt"/>
                <a:cs typeface="Arial" panose="020B0604020202020204" pitchFamily="34" charset="0"/>
              </a:rPr>
              <a:t>to evaluate if use of virtual testing could be used as an alternative to some physical tests. First meeting of Virtual testing STF took place in February 2021.</a:t>
            </a:r>
          </a:p>
          <a:p>
            <a:pPr>
              <a:spcAft>
                <a:spcPts val="1200"/>
              </a:spcAft>
            </a:pPr>
            <a:r>
              <a:rPr lang="en-US" sz="2000" dirty="0">
                <a:solidFill>
                  <a:srgbClr val="0000FF"/>
                </a:solidFill>
                <a:latin typeface="+mn-lt"/>
                <a:cs typeface="Arial" panose="020B0604020202020204" pitchFamily="34" charset="0"/>
              </a:rPr>
              <a:t>TF-EMC 20</a:t>
            </a:r>
            <a:r>
              <a:rPr lang="en-US" sz="2000" baseline="30000" dirty="0">
                <a:solidFill>
                  <a:srgbClr val="0000FF"/>
                </a:solidFill>
                <a:latin typeface="+mn-lt"/>
                <a:cs typeface="Arial" panose="020B0604020202020204" pitchFamily="34" charset="0"/>
              </a:rPr>
              <a:t>th</a:t>
            </a:r>
            <a:r>
              <a:rPr lang="en-US" sz="2000" dirty="0">
                <a:solidFill>
                  <a:srgbClr val="0000FF"/>
                </a:solidFill>
                <a:latin typeface="+mn-lt"/>
                <a:cs typeface="Arial" panose="020B0604020202020204" pitchFamily="34" charset="0"/>
              </a:rPr>
              <a:t> meeting focused on OICA EMC TF first proposals and/or CPs representatives proposals.</a:t>
            </a:r>
            <a:endParaRPr lang="en-US" sz="1600" dirty="0">
              <a:solidFill>
                <a:srgbClr val="0000FF"/>
              </a:solidFill>
              <a:latin typeface="+mn-lt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endParaRPr lang="de-DE" sz="2000" dirty="0">
              <a:latin typeface="+mn-lt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endParaRPr lang="en-US" sz="2000" dirty="0">
              <a:latin typeface="+mn-lt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endParaRPr lang="en-US" sz="2000" dirty="0">
              <a:latin typeface="+mn-lt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endParaRPr lang="en-US" sz="2000" dirty="0">
              <a:latin typeface="+mn-lt"/>
              <a:cs typeface="Arial" panose="020B0604020202020204" pitchFamily="34" charset="0"/>
            </a:endParaRPr>
          </a:p>
          <a:p>
            <a:pPr lvl="1"/>
            <a:endParaRPr lang="en-US" sz="2000" dirty="0">
              <a:latin typeface="+mn-lt"/>
              <a:cs typeface="Arial" panose="020B0604020202020204" pitchFamily="34" charset="0"/>
            </a:endParaRPr>
          </a:p>
          <a:p>
            <a:endParaRPr lang="en-US" sz="2000" dirty="0">
              <a:latin typeface="+mn-lt"/>
              <a:cs typeface="Arial" panose="020B0604020202020204" pitchFamily="34" charset="0"/>
            </a:endParaRPr>
          </a:p>
          <a:p>
            <a:endParaRPr lang="en-US" sz="20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12" name="Titre 1"/>
          <p:cNvSpPr txBox="1">
            <a:spLocks/>
          </p:cNvSpPr>
          <p:nvPr/>
        </p:nvSpPr>
        <p:spPr bwMode="auto">
          <a:xfrm>
            <a:off x="179512" y="188640"/>
            <a:ext cx="864000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GB" sz="28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TF-EMC Status Report - General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fld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864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7" name="Text Box 4"/>
          <p:cNvSpPr txBox="1">
            <a:spLocks noChangeArrowheads="1"/>
          </p:cNvSpPr>
          <p:nvPr/>
        </p:nvSpPr>
        <p:spPr bwMode="auto">
          <a:xfrm>
            <a:off x="179512" y="1122788"/>
            <a:ext cx="8667750" cy="540255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292100" indent="-2921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GB" sz="2100" b="1" dirty="0">
                <a:latin typeface="+mn-lt"/>
                <a:cs typeface="Arial" panose="020B0604020202020204" pitchFamily="34" charset="0"/>
              </a:rPr>
              <a:t>Proposals already agreed by OICA EMC </a:t>
            </a:r>
            <a:r>
              <a:rPr lang="en-GB" sz="2000" b="1" dirty="0">
                <a:latin typeface="+mn-lt"/>
                <a:cs typeface="Arial" panose="020B0604020202020204" pitchFamily="34" charset="0"/>
              </a:rPr>
              <a:t>TF and presented to TF-EMC</a:t>
            </a:r>
          </a:p>
          <a:p>
            <a:pPr lvl="1">
              <a:spcAft>
                <a:spcPts val="600"/>
              </a:spcAft>
            </a:pPr>
            <a:r>
              <a:rPr lang="en-US" sz="1600" dirty="0">
                <a:latin typeface="+mn-lt"/>
                <a:cs typeface="Arial" panose="020B0604020202020204" pitchFamily="34" charset="0"/>
              </a:rPr>
              <a:t>Consideration of </a:t>
            </a:r>
            <a:r>
              <a:rPr lang="en-US" sz="1600" dirty="0">
                <a:solidFill>
                  <a:srgbClr val="0000FF"/>
                </a:solidFill>
                <a:latin typeface="+mn-lt"/>
                <a:cs typeface="Arial" panose="020B0604020202020204" pitchFamily="34" charset="0"/>
              </a:rPr>
              <a:t>autonomous vehicles (ADAS functions) </a:t>
            </a:r>
            <a:r>
              <a:rPr lang="en-US" sz="1600" dirty="0">
                <a:latin typeface="+mn-lt"/>
                <a:cs typeface="Arial" panose="020B0604020202020204" pitchFamily="34" charset="0"/>
              </a:rPr>
              <a:t>for vehicle immunity tests</a:t>
            </a:r>
          </a:p>
          <a:p>
            <a:pPr lvl="1">
              <a:spcAft>
                <a:spcPts val="600"/>
              </a:spcAft>
            </a:pPr>
            <a:r>
              <a:rPr lang="en-US" sz="1600" dirty="0">
                <a:latin typeface="+mn-lt"/>
                <a:cs typeface="Arial" panose="020B0604020202020204" pitchFamily="34" charset="0"/>
              </a:rPr>
              <a:t>Consideration of </a:t>
            </a:r>
            <a:r>
              <a:rPr lang="en-US" sz="1600" dirty="0">
                <a:solidFill>
                  <a:srgbClr val="0000FF"/>
                </a:solidFill>
                <a:latin typeface="+mn-lt"/>
                <a:cs typeface="Arial" panose="020B0604020202020204" pitchFamily="34" charset="0"/>
              </a:rPr>
              <a:t>e-call</a:t>
            </a:r>
            <a:r>
              <a:rPr lang="en-US" sz="1600" dirty="0">
                <a:latin typeface="+mn-lt"/>
                <a:cs typeface="Arial" panose="020B0604020202020204" pitchFamily="34" charset="0"/>
              </a:rPr>
              <a:t> for vehicle immunity tests</a:t>
            </a:r>
          </a:p>
          <a:p>
            <a:pPr lvl="1">
              <a:spcAft>
                <a:spcPts val="600"/>
              </a:spcAft>
            </a:pPr>
            <a:r>
              <a:rPr lang="en-US" sz="1600" dirty="0">
                <a:solidFill>
                  <a:srgbClr val="0000FF"/>
                </a:solidFill>
                <a:latin typeface="+mn-lt"/>
                <a:cs typeface="Arial" panose="020B0604020202020204" pitchFamily="34" charset="0"/>
              </a:rPr>
              <a:t>Suppression of 800 mm </a:t>
            </a:r>
            <a:r>
              <a:rPr lang="en-US" sz="1600" dirty="0" err="1">
                <a:solidFill>
                  <a:srgbClr val="0000FF"/>
                </a:solidFill>
                <a:latin typeface="+mn-lt"/>
                <a:cs typeface="Arial" panose="020B0604020202020204" pitchFamily="34" charset="0"/>
              </a:rPr>
              <a:t>Stripline</a:t>
            </a:r>
            <a:r>
              <a:rPr lang="en-US" sz="1600" dirty="0">
                <a:solidFill>
                  <a:srgbClr val="0000FF"/>
                </a:solidFill>
                <a:latin typeface="+mn-lt"/>
                <a:cs typeface="Arial" panose="020B0604020202020204" pitchFamily="34" charset="0"/>
              </a:rPr>
              <a:t> method </a:t>
            </a:r>
            <a:r>
              <a:rPr lang="en-US" sz="1600" dirty="0">
                <a:latin typeface="+mn-lt"/>
                <a:cs typeface="Arial" panose="020B0604020202020204" pitchFamily="34" charset="0"/>
              </a:rPr>
              <a:t>for ESA immunity testing</a:t>
            </a:r>
          </a:p>
          <a:p>
            <a:pPr lvl="1">
              <a:spcAft>
                <a:spcPts val="600"/>
              </a:spcAft>
            </a:pPr>
            <a:r>
              <a:rPr lang="en-US" sz="1600" dirty="0">
                <a:solidFill>
                  <a:srgbClr val="0000FF"/>
                </a:solidFill>
                <a:latin typeface="+mn-lt"/>
                <a:cs typeface="Arial" panose="020B0604020202020204" pitchFamily="34" charset="0"/>
              </a:rPr>
              <a:t>Addition of reverberation chamber method </a:t>
            </a:r>
            <a:r>
              <a:rPr lang="en-US" sz="1600" dirty="0">
                <a:latin typeface="+mn-lt"/>
                <a:cs typeface="Arial" panose="020B0604020202020204" pitchFamily="34" charset="0"/>
              </a:rPr>
              <a:t>for ESA testing</a:t>
            </a:r>
          </a:p>
          <a:p>
            <a:pPr lvl="1">
              <a:spcAft>
                <a:spcPts val="600"/>
              </a:spcAft>
            </a:pPr>
            <a:r>
              <a:rPr lang="en-GB" sz="1600" dirty="0">
                <a:latin typeface="+mn-lt"/>
                <a:cs typeface="Arial" panose="020B0604020202020204" pitchFamily="34" charset="0"/>
              </a:rPr>
              <a:t>Change of minimum current value for emission test in charging mode (vehicle and ESA)</a:t>
            </a:r>
            <a:endParaRPr lang="fr-FR" sz="1600" dirty="0">
              <a:latin typeface="+mn-lt"/>
              <a:cs typeface="Arial" panose="020B0604020202020204" pitchFamily="34" charset="0"/>
            </a:endParaRPr>
          </a:p>
          <a:p>
            <a:pPr lvl="1">
              <a:spcAft>
                <a:spcPts val="600"/>
              </a:spcAft>
            </a:pPr>
            <a:r>
              <a:rPr lang="en-US" sz="1600" dirty="0">
                <a:latin typeface="+mn-lt"/>
                <a:cs typeface="Arial" panose="020B0604020202020204" pitchFamily="34" charset="0"/>
              </a:rPr>
              <a:t>Align Conformity Of Production requirements between tests included in revision 3 (without EV Charge mode) and editions 4, 5 and 6 (with EV Charge modes)</a:t>
            </a:r>
          </a:p>
          <a:p>
            <a:pPr lvl="1">
              <a:spcAft>
                <a:spcPts val="600"/>
              </a:spcAft>
            </a:pPr>
            <a:r>
              <a:rPr lang="en-GB" sz="1600" dirty="0">
                <a:latin typeface="+mn-lt"/>
                <a:cs typeface="Arial" panose="020B0604020202020204" pitchFamily="34" charset="0"/>
              </a:rPr>
              <a:t>Consideration of area others than residential environment for radiofrequency conducted disturbances on AC or DC power lines </a:t>
            </a:r>
          </a:p>
          <a:p>
            <a:pPr lvl="1">
              <a:spcAft>
                <a:spcPts val="600"/>
              </a:spcAft>
            </a:pPr>
            <a:r>
              <a:rPr lang="en-GB" sz="1600" dirty="0">
                <a:latin typeface="+mn-lt"/>
                <a:cs typeface="Arial" panose="020B0604020202020204" pitchFamily="34" charset="0"/>
              </a:rPr>
              <a:t>Modification of failure criteria for immunity test on ESA in configuration "REESS charging mode coupled to the power grid" </a:t>
            </a:r>
            <a:endParaRPr lang="fr-FR" sz="1600" dirty="0">
              <a:latin typeface="+mn-lt"/>
              <a:cs typeface="Arial" panose="020B0604020202020204" pitchFamily="34" charset="0"/>
            </a:endParaRPr>
          </a:p>
          <a:p>
            <a:pPr lvl="1">
              <a:spcAft>
                <a:spcPts val="600"/>
              </a:spcAft>
            </a:pPr>
            <a:r>
              <a:rPr lang="en-US" sz="1600" dirty="0">
                <a:latin typeface="+mn-lt"/>
                <a:cs typeface="Arial" panose="020B0604020202020204" pitchFamily="34" charset="0"/>
              </a:rPr>
              <a:t>Use of FFT for emission measurements</a:t>
            </a:r>
          </a:p>
          <a:p>
            <a:pPr lvl="1">
              <a:spcAft>
                <a:spcPts val="600"/>
              </a:spcAft>
            </a:pPr>
            <a:r>
              <a:rPr lang="en-GB" sz="1600" dirty="0">
                <a:solidFill>
                  <a:srgbClr val="0000FF"/>
                </a:solidFill>
                <a:latin typeface="+mn-lt"/>
                <a:cs typeface="Arial" panose="020B0604020202020204" pitchFamily="34" charset="0"/>
              </a:rPr>
              <a:t>Clarification on testing for immunity to and emission of transients </a:t>
            </a:r>
            <a:r>
              <a:rPr lang="en-GB" sz="1600" dirty="0">
                <a:latin typeface="+mn-lt"/>
                <a:cs typeface="Arial" panose="020B0604020202020204" pitchFamily="34" charset="0"/>
              </a:rPr>
              <a:t>of electrical/electronic sub-assemblies</a:t>
            </a:r>
          </a:p>
          <a:p>
            <a:pPr lvl="1">
              <a:spcAft>
                <a:spcPts val="600"/>
              </a:spcAft>
            </a:pPr>
            <a:r>
              <a:rPr lang="en-GB" sz="1600" dirty="0">
                <a:solidFill>
                  <a:srgbClr val="0000FF"/>
                </a:solidFill>
                <a:latin typeface="+mn-lt"/>
                <a:cs typeface="Arial" panose="020B0604020202020204" pitchFamily="34" charset="0"/>
              </a:rPr>
              <a:t>Clarification on testing for emission of harmonics </a:t>
            </a:r>
            <a:r>
              <a:rPr lang="en-GB" sz="1600" dirty="0">
                <a:latin typeface="+mn-lt"/>
                <a:cs typeface="Arial" panose="020B0604020202020204" pitchFamily="34" charset="0"/>
              </a:rPr>
              <a:t>generated on AC power lines from vehicle</a:t>
            </a:r>
          </a:p>
          <a:p>
            <a:pPr lvl="1">
              <a:spcAft>
                <a:spcPts val="600"/>
              </a:spcAft>
            </a:pPr>
            <a:r>
              <a:rPr lang="en-US" sz="1600" dirty="0">
                <a:latin typeface="+mn-lt"/>
                <a:cs typeface="Arial" panose="020B0604020202020204" pitchFamily="34" charset="0"/>
              </a:rPr>
              <a:t>Note on EMC and functional safety</a:t>
            </a:r>
          </a:p>
          <a:p>
            <a:pPr lvl="1">
              <a:spcAft>
                <a:spcPts val="600"/>
              </a:spcAft>
            </a:pPr>
            <a:r>
              <a:rPr lang="en-US" sz="1600" dirty="0">
                <a:latin typeface="+mn-lt"/>
                <a:cs typeface="Arial" panose="020B0604020202020204" pitchFamily="34" charset="0"/>
              </a:rPr>
              <a:t>Precision concerning RF transmitters</a:t>
            </a:r>
          </a:p>
          <a:p>
            <a:pPr lvl="1">
              <a:spcAft>
                <a:spcPts val="600"/>
              </a:spcAft>
            </a:pPr>
            <a:endParaRPr lang="en-US" sz="1600" dirty="0">
              <a:latin typeface="+mn-lt"/>
              <a:cs typeface="Arial" panose="020B0604020202020204" pitchFamily="34" charset="0"/>
            </a:endParaRPr>
          </a:p>
          <a:p>
            <a:pPr lvl="1">
              <a:spcAft>
                <a:spcPts val="600"/>
              </a:spcAft>
            </a:pPr>
            <a:endParaRPr lang="en-US" sz="1600" dirty="0">
              <a:latin typeface="+mn-lt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endParaRPr lang="de-DE" sz="2000" dirty="0">
              <a:latin typeface="+mn-lt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endParaRPr lang="en-US" sz="2000" dirty="0">
              <a:latin typeface="+mn-lt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endParaRPr lang="en-US" sz="2000" dirty="0">
              <a:latin typeface="+mn-lt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endParaRPr lang="en-US" sz="2000" dirty="0">
              <a:latin typeface="+mn-lt"/>
              <a:cs typeface="Arial" panose="020B0604020202020204" pitchFamily="34" charset="0"/>
            </a:endParaRPr>
          </a:p>
          <a:p>
            <a:pPr lvl="1"/>
            <a:endParaRPr lang="en-US" sz="2000" dirty="0">
              <a:latin typeface="+mn-lt"/>
              <a:cs typeface="Arial" panose="020B0604020202020204" pitchFamily="34" charset="0"/>
            </a:endParaRPr>
          </a:p>
          <a:p>
            <a:endParaRPr lang="en-US" sz="2000" dirty="0">
              <a:latin typeface="+mn-lt"/>
              <a:cs typeface="Arial" panose="020B0604020202020204" pitchFamily="34" charset="0"/>
            </a:endParaRPr>
          </a:p>
          <a:p>
            <a:endParaRPr lang="en-US" sz="20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12" name="Titre 1"/>
          <p:cNvSpPr txBox="1">
            <a:spLocks/>
          </p:cNvSpPr>
          <p:nvPr/>
        </p:nvSpPr>
        <p:spPr bwMode="auto">
          <a:xfrm>
            <a:off x="179512" y="188640"/>
            <a:ext cx="864000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GB" sz="28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TF-EMC Status Report - Revision of  R10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fld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065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"/>
          <p:cNvSpPr txBox="1">
            <a:spLocks/>
          </p:cNvSpPr>
          <p:nvPr/>
        </p:nvSpPr>
        <p:spPr bwMode="auto">
          <a:xfrm>
            <a:off x="179512" y="188640"/>
            <a:ext cx="864000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GB" sz="28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TF-EMC Status Report - Revision of  R10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fld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79512" y="980728"/>
            <a:ext cx="8667750" cy="388843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292100" indent="-2921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GB" sz="2100" b="1" dirty="0">
                <a:latin typeface="+mn-lt"/>
                <a:cs typeface="Arial" panose="020B0604020202020204" pitchFamily="34" charset="0"/>
              </a:rPr>
              <a:t>Proposals still under consideration within OICA </a:t>
            </a:r>
            <a:r>
              <a:rPr lang="en-GB" sz="2000" b="1" dirty="0">
                <a:latin typeface="+mn-lt"/>
                <a:cs typeface="Arial" panose="020B0604020202020204" pitchFamily="34" charset="0"/>
              </a:rPr>
              <a:t>EMC TF for revision of UNECE R10</a:t>
            </a:r>
          </a:p>
          <a:p>
            <a:pPr lvl="1">
              <a:spcAft>
                <a:spcPts val="1200"/>
              </a:spcAft>
            </a:pPr>
            <a:r>
              <a:rPr lang="en-US" sz="1600" dirty="0">
                <a:latin typeface="+mn-lt"/>
                <a:cs typeface="Arial" panose="020B0604020202020204" pitchFamily="34" charset="0"/>
              </a:rPr>
              <a:t>Modification of set-up for vehicle in charging mode for vehicle radiated emission (NB and BB)</a:t>
            </a:r>
          </a:p>
          <a:p>
            <a:pPr lvl="1">
              <a:spcAft>
                <a:spcPts val="1200"/>
              </a:spcAft>
            </a:pPr>
            <a:r>
              <a:rPr lang="en-US" sz="1600" dirty="0">
                <a:solidFill>
                  <a:srgbClr val="0000FF"/>
                </a:solidFill>
                <a:latin typeface="+mn-lt"/>
                <a:cs typeface="Arial" panose="020B0604020202020204" pitchFamily="34" charset="0"/>
              </a:rPr>
              <a:t>Addition of precisions of charging modes to be tested in AC</a:t>
            </a:r>
            <a:r>
              <a:rPr lang="en-US" sz="1600" dirty="0">
                <a:latin typeface="+mn-lt"/>
                <a:cs typeface="Arial" panose="020B0604020202020204" pitchFamily="34" charset="0"/>
              </a:rPr>
              <a:t> (mode 1, mode 2, mode 3) for all vehicle annexes </a:t>
            </a:r>
            <a:r>
              <a:rPr lang="en-GB" sz="1600" dirty="0">
                <a:latin typeface="+mn-lt"/>
                <a:cs typeface="Arial" panose="020B0604020202020204" pitchFamily="34" charset="0"/>
              </a:rPr>
              <a:t>in configuration "REESS charging mode coupled to the power grid" </a:t>
            </a:r>
          </a:p>
          <a:p>
            <a:pPr lvl="1">
              <a:spcAft>
                <a:spcPts val="1200"/>
              </a:spcAft>
            </a:pPr>
            <a:r>
              <a:rPr lang="en-US" sz="1600" dirty="0">
                <a:solidFill>
                  <a:srgbClr val="0000FF"/>
                </a:solidFill>
                <a:latin typeface="+mn-lt"/>
                <a:cs typeface="Arial" panose="020B0604020202020204" pitchFamily="34" charset="0"/>
              </a:rPr>
              <a:t>Addition of precisions of charging cables to be tested</a:t>
            </a:r>
            <a:r>
              <a:rPr lang="en-US" sz="1600" dirty="0">
                <a:latin typeface="+mn-lt"/>
                <a:cs typeface="Arial" panose="020B0604020202020204" pitchFamily="34" charset="0"/>
              </a:rPr>
              <a:t> in AC for all vehicle annexes </a:t>
            </a:r>
            <a:r>
              <a:rPr lang="en-GB" sz="1600" dirty="0">
                <a:latin typeface="+mn-lt"/>
                <a:cs typeface="Arial" panose="020B0604020202020204" pitchFamily="34" charset="0"/>
              </a:rPr>
              <a:t>in configuration "REESS charging mode coupled to the power grid" </a:t>
            </a:r>
          </a:p>
          <a:p>
            <a:pPr lvl="1">
              <a:spcAft>
                <a:spcPts val="1200"/>
              </a:spcAft>
            </a:pPr>
            <a:r>
              <a:rPr lang="en-GB" sz="1600" dirty="0">
                <a:solidFill>
                  <a:srgbClr val="0000FF"/>
                </a:solidFill>
                <a:latin typeface="+mn-lt"/>
                <a:cs typeface="Arial" panose="020B0604020202020204" pitchFamily="34" charset="0"/>
              </a:rPr>
              <a:t>Improvement of test set-up figures and descriptions for ESA </a:t>
            </a:r>
            <a:r>
              <a:rPr lang="en-GB" sz="1600" dirty="0">
                <a:latin typeface="+mn-lt"/>
                <a:cs typeface="Arial" panose="020B0604020202020204" pitchFamily="34" charset="0"/>
              </a:rPr>
              <a:t>in configuration "REESS charging mode coupled to the power grid" </a:t>
            </a:r>
            <a:endParaRPr lang="en-US" sz="1600" dirty="0">
              <a:latin typeface="+mn-lt"/>
              <a:cs typeface="Arial" panose="020B0604020202020204" pitchFamily="34" charset="0"/>
            </a:endParaRPr>
          </a:p>
          <a:p>
            <a:pPr lvl="1">
              <a:spcAft>
                <a:spcPts val="1200"/>
              </a:spcAft>
            </a:pPr>
            <a:r>
              <a:rPr lang="en-US" sz="1600" dirty="0">
                <a:latin typeface="+mn-lt"/>
                <a:cs typeface="Arial" panose="020B0604020202020204" pitchFamily="34" charset="0"/>
              </a:rPr>
              <a:t>Update of standards normative references to more recent editions</a:t>
            </a:r>
          </a:p>
        </p:txBody>
      </p:sp>
    </p:spTree>
    <p:extLst>
      <p:ext uri="{BB962C8B-B14F-4D97-AF65-F5344CB8AC3E}">
        <p14:creationId xmlns:p14="http://schemas.microsoft.com/office/powerpoint/2010/main" val="3568230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"/>
          <p:cNvSpPr txBox="1">
            <a:spLocks/>
          </p:cNvSpPr>
          <p:nvPr/>
        </p:nvSpPr>
        <p:spPr bwMode="auto">
          <a:xfrm>
            <a:off x="179512" y="188640"/>
            <a:ext cx="864000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GB" sz="28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TF-EMC Status Report - Revision of  R10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fld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79512" y="980728"/>
            <a:ext cx="8667750" cy="388843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292100" indent="-2921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GB" sz="2100" b="1" dirty="0">
                <a:latin typeface="+mn-lt"/>
                <a:cs typeface="Arial" panose="020B0604020202020204" pitchFamily="34" charset="0"/>
              </a:rPr>
              <a:t>General topics raised by CPs </a:t>
            </a:r>
            <a:r>
              <a:rPr lang="en-GB" sz="2000" b="1" dirty="0">
                <a:latin typeface="+mn-lt"/>
                <a:cs typeface="Arial" panose="020B0604020202020204" pitchFamily="34" charset="0"/>
              </a:rPr>
              <a:t>for revision of UNECE R10</a:t>
            </a:r>
            <a:endParaRPr lang="en-US" sz="1600" dirty="0">
              <a:latin typeface="+mn-lt"/>
              <a:cs typeface="Arial" panose="020B0604020202020204" pitchFamily="34" charset="0"/>
            </a:endParaRPr>
          </a:p>
          <a:p>
            <a:pPr lvl="1">
              <a:spcAft>
                <a:spcPts val="1200"/>
              </a:spcAft>
            </a:pPr>
            <a:r>
              <a:rPr lang="en-GB" sz="1900" dirty="0">
                <a:solidFill>
                  <a:srgbClr val="0000FF"/>
                </a:solidFill>
                <a:latin typeface="+mn-lt"/>
                <a:cs typeface="Arial" panose="020B0604020202020204" pitchFamily="34" charset="0"/>
              </a:rPr>
              <a:t>Change of frequency range </a:t>
            </a:r>
            <a:r>
              <a:rPr lang="en-GB" sz="1900" dirty="0">
                <a:latin typeface="+mn-lt"/>
                <a:cs typeface="Arial" panose="020B0604020202020204" pitchFamily="34" charset="0"/>
              </a:rPr>
              <a:t>(lower and/or upper frequencies)</a:t>
            </a:r>
          </a:p>
          <a:p>
            <a:pPr lvl="1">
              <a:spcAft>
                <a:spcPts val="1200"/>
              </a:spcAft>
            </a:pPr>
            <a:r>
              <a:rPr lang="fr-FR" sz="1900" dirty="0" err="1">
                <a:solidFill>
                  <a:srgbClr val="0000FF"/>
                </a:solidFill>
                <a:latin typeface="+mn-lt"/>
                <a:cs typeface="Arial" panose="020B0604020202020204" pitchFamily="34" charset="0"/>
              </a:rPr>
              <a:t>Testing</a:t>
            </a:r>
            <a:r>
              <a:rPr lang="fr-FR" sz="1900" dirty="0">
                <a:solidFill>
                  <a:srgbClr val="0000FF"/>
                </a:solidFill>
                <a:latin typeface="+mn-lt"/>
                <a:cs typeface="Arial" panose="020B0604020202020204" pitchFamily="34" charset="0"/>
              </a:rPr>
              <a:t> : </a:t>
            </a:r>
            <a:r>
              <a:rPr lang="fr-FR" sz="1900" dirty="0">
                <a:latin typeface="+mn-lt"/>
                <a:cs typeface="Arial" panose="020B0604020202020204" pitchFamily="34" charset="0"/>
              </a:rPr>
              <a:t>test </a:t>
            </a:r>
            <a:r>
              <a:rPr lang="fr-FR" sz="1900" dirty="0" err="1">
                <a:latin typeface="+mn-lt"/>
                <a:cs typeface="Arial" panose="020B0604020202020204" pitchFamily="34" charset="0"/>
              </a:rPr>
              <a:t>levels</a:t>
            </a:r>
            <a:r>
              <a:rPr lang="fr-FR" sz="1900" dirty="0">
                <a:latin typeface="+mn-lt"/>
                <a:cs typeface="Arial" panose="020B0604020202020204" pitchFamily="34" charset="0"/>
              </a:rPr>
              <a:t>, E-</a:t>
            </a:r>
            <a:r>
              <a:rPr lang="fr-FR" sz="1900" dirty="0" err="1">
                <a:latin typeface="+mn-lt"/>
                <a:cs typeface="Arial" panose="020B0604020202020204" pitchFamily="34" charset="0"/>
              </a:rPr>
              <a:t>marking</a:t>
            </a:r>
            <a:r>
              <a:rPr lang="fr-FR" sz="1900" dirty="0">
                <a:latin typeface="+mn-lt"/>
                <a:cs typeface="Arial" panose="020B0604020202020204" pitchFamily="34" charset="0"/>
              </a:rPr>
              <a:t> vs CE-</a:t>
            </a:r>
            <a:r>
              <a:rPr lang="fr-FR" sz="1900" dirty="0" err="1">
                <a:latin typeface="+mn-lt"/>
                <a:cs typeface="Arial" panose="020B0604020202020204" pitchFamily="34" charset="0"/>
              </a:rPr>
              <a:t>marking</a:t>
            </a:r>
            <a:r>
              <a:rPr lang="fr-FR" sz="1900" dirty="0">
                <a:latin typeface="+mn-lt"/>
                <a:cs typeface="Arial" panose="020B0604020202020204" pitchFamily="34" charset="0"/>
              </a:rPr>
              <a:t>, orientation and </a:t>
            </a:r>
            <a:r>
              <a:rPr lang="fr-FR" sz="1900" dirty="0" err="1">
                <a:latin typeface="+mn-lt"/>
                <a:cs typeface="Arial" panose="020B0604020202020204" pitchFamily="34" charset="0"/>
              </a:rPr>
              <a:t>polarization</a:t>
            </a:r>
            <a:r>
              <a:rPr lang="fr-FR" sz="1900" dirty="0">
                <a:latin typeface="+mn-lt"/>
                <a:cs typeface="Arial" panose="020B0604020202020204" pitchFamily="34" charset="0"/>
              </a:rPr>
              <a:t> for </a:t>
            </a:r>
            <a:r>
              <a:rPr lang="fr-FR" sz="1900" dirty="0" err="1">
                <a:latin typeface="+mn-lt"/>
                <a:cs typeface="Arial" panose="020B0604020202020204" pitchFamily="34" charset="0"/>
              </a:rPr>
              <a:t>immunity</a:t>
            </a:r>
            <a:r>
              <a:rPr lang="fr-FR" sz="1900" dirty="0">
                <a:latin typeface="+mn-lt"/>
                <a:cs typeface="Arial" panose="020B0604020202020204" pitchFamily="34" charset="0"/>
              </a:rPr>
              <a:t> to </a:t>
            </a:r>
            <a:r>
              <a:rPr lang="fr-FR" sz="1900" dirty="0" err="1">
                <a:latin typeface="+mn-lt"/>
                <a:cs typeface="Arial" panose="020B0604020202020204" pitchFamily="34" charset="0"/>
              </a:rPr>
              <a:t>external</a:t>
            </a:r>
            <a:r>
              <a:rPr lang="fr-FR" sz="1900" dirty="0">
                <a:latin typeface="+mn-lt"/>
                <a:cs typeface="Arial" panose="020B0604020202020204" pitchFamily="34" charset="0"/>
              </a:rPr>
              <a:t> </a:t>
            </a:r>
            <a:r>
              <a:rPr lang="fr-FR" sz="1900" dirty="0" err="1">
                <a:latin typeface="+mn-lt"/>
                <a:cs typeface="Arial" panose="020B0604020202020204" pitchFamily="34" charset="0"/>
              </a:rPr>
              <a:t>field</a:t>
            </a:r>
            <a:endParaRPr lang="fr-FR" sz="1900" dirty="0">
              <a:latin typeface="+mn-lt"/>
              <a:cs typeface="Arial" panose="020B0604020202020204" pitchFamily="34" charset="0"/>
            </a:endParaRPr>
          </a:p>
          <a:p>
            <a:pPr lvl="1">
              <a:spcAft>
                <a:spcPts val="1200"/>
              </a:spcAft>
            </a:pPr>
            <a:r>
              <a:rPr lang="fr-FR" sz="1900" dirty="0" err="1">
                <a:latin typeface="+mn-lt"/>
                <a:cs typeface="Arial" panose="020B0604020202020204" pitchFamily="34" charset="0"/>
              </a:rPr>
              <a:t>Consideration</a:t>
            </a:r>
            <a:r>
              <a:rPr lang="fr-FR" sz="1900" dirty="0">
                <a:latin typeface="+mn-lt"/>
                <a:cs typeface="Arial" panose="020B0604020202020204" pitchFamily="34" charset="0"/>
              </a:rPr>
              <a:t> of </a:t>
            </a:r>
            <a:r>
              <a:rPr lang="fr-FR" sz="1900" dirty="0">
                <a:solidFill>
                  <a:srgbClr val="0000FF"/>
                </a:solidFill>
                <a:latin typeface="+mn-lt"/>
                <a:cs typeface="Arial" panose="020B0604020202020204" pitchFamily="34" charset="0"/>
              </a:rPr>
              <a:t>ADAS </a:t>
            </a:r>
            <a:r>
              <a:rPr lang="fr-FR" sz="1900" dirty="0" err="1">
                <a:solidFill>
                  <a:srgbClr val="0000FF"/>
                </a:solidFill>
                <a:latin typeface="+mn-lt"/>
                <a:cs typeface="Arial" panose="020B0604020202020204" pitchFamily="34" charset="0"/>
              </a:rPr>
              <a:t>function</a:t>
            </a:r>
            <a:r>
              <a:rPr lang="fr-FR" sz="1900" dirty="0">
                <a:solidFill>
                  <a:srgbClr val="0000FF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fr-FR" sz="1900" dirty="0">
                <a:latin typeface="+mn-lt"/>
                <a:cs typeface="Arial" panose="020B0604020202020204" pitchFamily="34" charset="0"/>
              </a:rPr>
              <a:t>for </a:t>
            </a:r>
            <a:r>
              <a:rPr lang="fr-FR" sz="1900" dirty="0" err="1">
                <a:latin typeface="+mn-lt"/>
                <a:cs typeface="Arial" panose="020B0604020202020204" pitchFamily="34" charset="0"/>
              </a:rPr>
              <a:t>immunity</a:t>
            </a:r>
            <a:r>
              <a:rPr lang="fr-FR" sz="1900" dirty="0">
                <a:latin typeface="+mn-lt"/>
                <a:cs typeface="Arial" panose="020B0604020202020204" pitchFamily="34" charset="0"/>
              </a:rPr>
              <a:t> tests</a:t>
            </a:r>
          </a:p>
          <a:p>
            <a:pPr lvl="1">
              <a:spcAft>
                <a:spcPts val="1200"/>
              </a:spcAft>
            </a:pPr>
            <a:r>
              <a:rPr lang="fr-FR" sz="1900" dirty="0">
                <a:solidFill>
                  <a:srgbClr val="0000FF"/>
                </a:solidFill>
                <a:latin typeface="+mn-lt"/>
                <a:cs typeface="Arial" panose="020B0604020202020204" pitchFamily="34" charset="0"/>
              </a:rPr>
              <a:t>« </a:t>
            </a:r>
            <a:r>
              <a:rPr lang="fr-FR" sz="1900" dirty="0" err="1">
                <a:solidFill>
                  <a:srgbClr val="0000FF"/>
                </a:solidFill>
                <a:latin typeface="+mn-lt"/>
                <a:cs typeface="Arial" panose="020B0604020202020204" pitchFamily="34" charset="0"/>
              </a:rPr>
              <a:t>Cybersecurity</a:t>
            </a:r>
            <a:r>
              <a:rPr lang="fr-FR" sz="1900" dirty="0">
                <a:solidFill>
                  <a:srgbClr val="0000FF"/>
                </a:solidFill>
                <a:latin typeface="+mn-lt"/>
                <a:cs typeface="Arial" panose="020B0604020202020204" pitchFamily="34" charset="0"/>
              </a:rPr>
              <a:t> »</a:t>
            </a:r>
            <a:r>
              <a:rPr lang="fr-FR" sz="1900" dirty="0">
                <a:latin typeface="+mn-lt"/>
                <a:cs typeface="Arial" panose="020B0604020202020204" pitchFamily="34" charset="0"/>
              </a:rPr>
              <a:t> : software updates vs new </a:t>
            </a:r>
            <a:r>
              <a:rPr lang="fr-FR" sz="1900" dirty="0" err="1">
                <a:latin typeface="+mn-lt"/>
                <a:cs typeface="Arial" panose="020B0604020202020204" pitchFamily="34" charset="0"/>
              </a:rPr>
              <a:t>functionalities</a:t>
            </a:r>
            <a:endParaRPr lang="fr-FR" sz="1900" dirty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95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"/>
          <p:cNvSpPr txBox="1">
            <a:spLocks/>
          </p:cNvSpPr>
          <p:nvPr/>
        </p:nvSpPr>
        <p:spPr bwMode="auto">
          <a:xfrm>
            <a:off x="179512" y="188640"/>
            <a:ext cx="864000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GB" sz="28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TF-EMC Status Report - Revision of  R10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fld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79512" y="980728"/>
            <a:ext cx="8667750" cy="208823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292100" indent="-2921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fr-FR" sz="2100" b="1" dirty="0" err="1">
                <a:latin typeface="+mn-lt"/>
                <a:cs typeface="Arial" panose="020B0604020202020204" pitchFamily="34" charset="0"/>
              </a:rPr>
              <a:t>Potential</a:t>
            </a:r>
            <a:r>
              <a:rPr lang="fr-FR" sz="2100" b="1" dirty="0">
                <a:latin typeface="+mn-lt"/>
                <a:cs typeface="Arial" panose="020B0604020202020204" pitchFamily="34" charset="0"/>
              </a:rPr>
              <a:t> roadmap for R10 </a:t>
            </a:r>
            <a:r>
              <a:rPr lang="fr-FR" sz="2100" b="1" dirty="0" err="1">
                <a:latin typeface="+mn-lt"/>
                <a:cs typeface="Arial" panose="020B0604020202020204" pitchFamily="34" charset="0"/>
              </a:rPr>
              <a:t>revision</a:t>
            </a:r>
            <a:endParaRPr lang="en-US" sz="1600" dirty="0">
              <a:latin typeface="+mn-lt"/>
              <a:cs typeface="Arial" panose="020B0604020202020204" pitchFamily="34" charset="0"/>
            </a:endParaRPr>
          </a:p>
          <a:p>
            <a:pPr lvl="1">
              <a:spcAft>
                <a:spcPts val="1200"/>
              </a:spcAft>
            </a:pPr>
            <a:r>
              <a:rPr lang="en-GB" sz="1900" dirty="0">
                <a:latin typeface="+mn-lt"/>
                <a:cs typeface="Arial" panose="020B0604020202020204" pitchFamily="34" charset="0"/>
              </a:rPr>
              <a:t>Confirmation by </a:t>
            </a:r>
            <a:r>
              <a:rPr lang="en-GB" sz="1900" dirty="0" err="1">
                <a:latin typeface="+mn-lt"/>
                <a:cs typeface="Arial" panose="020B0604020202020204" pitchFamily="34" charset="0"/>
              </a:rPr>
              <a:t>D.Rovers</a:t>
            </a:r>
            <a:r>
              <a:rPr lang="en-GB" sz="1900" dirty="0">
                <a:latin typeface="+mn-lt"/>
                <a:cs typeface="Arial" panose="020B0604020202020204" pitchFamily="34" charset="0"/>
              </a:rPr>
              <a:t> that </a:t>
            </a:r>
            <a:r>
              <a:rPr lang="en-GB" sz="1900" dirty="0">
                <a:solidFill>
                  <a:srgbClr val="0000FF"/>
                </a:solidFill>
                <a:latin typeface="+mn-lt"/>
                <a:cs typeface="Arial" panose="020B0604020202020204" pitchFamily="34" charset="0"/>
              </a:rPr>
              <a:t>R10 is one of the top priorities issues within the subjects under consideration by GRE (with a 2022 timeline) </a:t>
            </a:r>
            <a:r>
              <a:rPr lang="en-GB" sz="1900" dirty="0">
                <a:latin typeface="+mn-lt"/>
                <a:cs typeface="Arial" panose="020B0604020202020204" pitchFamily="34" charset="0"/>
              </a:rPr>
              <a:t>and also in the latest version of EU Commission program of work.</a:t>
            </a:r>
          </a:p>
          <a:p>
            <a:pPr lvl="1">
              <a:spcAft>
                <a:spcPts val="1200"/>
              </a:spcAft>
            </a:pPr>
            <a:r>
              <a:rPr lang="en-GB" sz="1900" dirty="0">
                <a:latin typeface="+mn-lt"/>
                <a:cs typeface="Arial" panose="020B0604020202020204" pitchFamily="34" charset="0"/>
              </a:rPr>
              <a:t>Proposed targets for TF-EMC</a:t>
            </a:r>
          </a:p>
        </p:txBody>
      </p:sp>
      <p:sp>
        <p:nvSpPr>
          <p:cNvPr id="6" name="Chevron 5"/>
          <p:cNvSpPr/>
          <p:nvPr/>
        </p:nvSpPr>
        <p:spPr>
          <a:xfrm>
            <a:off x="2915816" y="4041482"/>
            <a:ext cx="2482313" cy="64807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675912" y="4050480"/>
            <a:ext cx="2482313" cy="64807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5180800" y="4041482"/>
            <a:ext cx="2482313" cy="64807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051720" y="3334813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i="1" dirty="0" err="1"/>
              <a:t>October</a:t>
            </a:r>
            <a:r>
              <a:rPr lang="fr-FR" sz="1600" b="1" i="1" dirty="0"/>
              <a:t> 2021</a:t>
            </a:r>
          </a:p>
          <a:p>
            <a:pPr algn="ctr"/>
            <a:r>
              <a:rPr lang="fr-FR" sz="1600" b="1" i="1" dirty="0"/>
              <a:t>GRE session</a:t>
            </a:r>
          </a:p>
        </p:txBody>
      </p:sp>
      <p:sp>
        <p:nvSpPr>
          <p:cNvPr id="9" name="Étoile à 5 branches 8"/>
          <p:cNvSpPr/>
          <p:nvPr/>
        </p:nvSpPr>
        <p:spPr>
          <a:xfrm>
            <a:off x="2734488" y="4858776"/>
            <a:ext cx="398007" cy="335062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2069395" y="5338910"/>
            <a:ext cx="17281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cs typeface="Arial" panose="020B0604020202020204" pitchFamily="34" charset="0"/>
              </a:rPr>
              <a:t>R10 </a:t>
            </a:r>
            <a:r>
              <a:rPr lang="fr-FR" dirty="0" err="1">
                <a:cs typeface="Arial" panose="020B0604020202020204" pitchFamily="34" charset="0"/>
              </a:rPr>
              <a:t>revision</a:t>
            </a:r>
            <a:r>
              <a:rPr lang="fr-FR" dirty="0">
                <a:cs typeface="Arial" panose="020B0604020202020204" pitchFamily="34" charset="0"/>
              </a:rPr>
              <a:t> Informal document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4283007" y="5338909"/>
            <a:ext cx="17281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cs typeface="Arial" panose="020B0604020202020204" pitchFamily="34" charset="0"/>
              </a:rPr>
              <a:t>R10 </a:t>
            </a:r>
            <a:r>
              <a:rPr lang="fr-FR" dirty="0" err="1">
                <a:cs typeface="Arial" panose="020B0604020202020204" pitchFamily="34" charset="0"/>
              </a:rPr>
              <a:t>revision</a:t>
            </a:r>
            <a:r>
              <a:rPr lang="fr-FR" dirty="0">
                <a:cs typeface="Arial" panose="020B0604020202020204" pitchFamily="34" charset="0"/>
              </a:rPr>
              <a:t> </a:t>
            </a:r>
            <a:r>
              <a:rPr lang="fr-FR" dirty="0" err="1">
                <a:cs typeface="Arial" panose="020B0604020202020204" pitchFamily="34" charset="0"/>
              </a:rPr>
              <a:t>Formal</a:t>
            </a:r>
            <a:r>
              <a:rPr lang="fr-FR" dirty="0">
                <a:cs typeface="Arial" panose="020B0604020202020204" pitchFamily="34" charset="0"/>
              </a:rPr>
              <a:t> </a:t>
            </a:r>
            <a:r>
              <a:rPr lang="fr-FR" dirty="0" err="1">
                <a:cs typeface="Arial" panose="020B0604020202020204" pitchFamily="34" charset="0"/>
              </a:rPr>
              <a:t>working</a:t>
            </a:r>
            <a:r>
              <a:rPr lang="fr-FR" dirty="0">
                <a:cs typeface="Arial" panose="020B0604020202020204" pitchFamily="34" charset="0"/>
              </a:rPr>
              <a:t> document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6421956" y="5338908"/>
            <a:ext cx="20999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cs typeface="Arial" panose="020B0604020202020204" pitchFamily="34" charset="0"/>
              </a:rPr>
              <a:t>R10 </a:t>
            </a:r>
            <a:r>
              <a:rPr lang="fr-FR" dirty="0" err="1">
                <a:cs typeface="Arial" panose="020B0604020202020204" pitchFamily="34" charset="0"/>
              </a:rPr>
              <a:t>revision</a:t>
            </a:r>
            <a:r>
              <a:rPr lang="fr-FR" dirty="0">
                <a:cs typeface="Arial" panose="020B0604020202020204" pitchFamily="34" charset="0"/>
              </a:rPr>
              <a:t> Final </a:t>
            </a:r>
            <a:r>
              <a:rPr lang="fr-FR" dirty="0" err="1">
                <a:cs typeface="Arial" panose="020B0604020202020204" pitchFamily="34" charset="0"/>
              </a:rPr>
              <a:t>formal</a:t>
            </a:r>
            <a:r>
              <a:rPr lang="fr-FR" dirty="0">
                <a:cs typeface="Arial" panose="020B0604020202020204" pitchFamily="34" charset="0"/>
              </a:rPr>
              <a:t> </a:t>
            </a:r>
            <a:r>
              <a:rPr lang="fr-FR" dirty="0" err="1">
                <a:cs typeface="Arial" panose="020B0604020202020204" pitchFamily="34" charset="0"/>
              </a:rPr>
              <a:t>working</a:t>
            </a:r>
            <a:r>
              <a:rPr lang="fr-FR" dirty="0">
                <a:cs typeface="Arial" panose="020B0604020202020204" pitchFamily="34" charset="0"/>
              </a:rPr>
              <a:t> document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6516216" y="3334813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i="1" dirty="0" err="1"/>
              <a:t>October</a:t>
            </a:r>
            <a:r>
              <a:rPr lang="fr-FR" sz="1600" b="1" i="1" dirty="0"/>
              <a:t> 2022</a:t>
            </a:r>
          </a:p>
          <a:p>
            <a:pPr algn="ctr"/>
            <a:r>
              <a:rPr lang="fr-FR" sz="1600" b="1" i="1" dirty="0"/>
              <a:t>GRE session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4283968" y="3334813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i="1" dirty="0"/>
              <a:t>April 2022</a:t>
            </a:r>
          </a:p>
          <a:p>
            <a:pPr algn="ctr"/>
            <a:r>
              <a:rPr lang="fr-FR" sz="1600" b="1" i="1" dirty="0"/>
              <a:t>GRE session</a:t>
            </a:r>
          </a:p>
        </p:txBody>
      </p:sp>
      <p:sp>
        <p:nvSpPr>
          <p:cNvPr id="17" name="Chevron 16"/>
          <p:cNvSpPr/>
          <p:nvPr/>
        </p:nvSpPr>
        <p:spPr>
          <a:xfrm>
            <a:off x="7444307" y="4042083"/>
            <a:ext cx="1036840" cy="64807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8" name="Étoile à 5 branches 17"/>
          <p:cNvSpPr/>
          <p:nvPr/>
        </p:nvSpPr>
        <p:spPr>
          <a:xfrm>
            <a:off x="4949060" y="4892110"/>
            <a:ext cx="398007" cy="335062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Étoile à 5 branches 18"/>
          <p:cNvSpPr/>
          <p:nvPr/>
        </p:nvSpPr>
        <p:spPr>
          <a:xfrm>
            <a:off x="7209911" y="4858855"/>
            <a:ext cx="398007" cy="335062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>
            <a:off x="0" y="3368008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i="1" dirty="0"/>
              <a:t>April 2021</a:t>
            </a:r>
          </a:p>
          <a:p>
            <a:pPr algn="ctr"/>
            <a:r>
              <a:rPr lang="fr-FR" sz="1600" b="1" i="1" dirty="0"/>
              <a:t>GRE session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7548" y="4796249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err="1">
                <a:cs typeface="Arial" panose="020B0604020202020204" pitchFamily="34" charset="0"/>
              </a:rPr>
              <a:t>Status</a:t>
            </a:r>
            <a:r>
              <a:rPr lang="fr-FR" dirty="0">
                <a:cs typeface="Arial" panose="020B0604020202020204" pitchFamily="34" charset="0"/>
              </a:rPr>
              <a:t> report </a:t>
            </a:r>
            <a:r>
              <a:rPr lang="fr-FR" dirty="0" err="1">
                <a:cs typeface="Arial" panose="020B0604020202020204" pitchFamily="34" charset="0"/>
              </a:rPr>
              <a:t>from</a:t>
            </a:r>
            <a:r>
              <a:rPr lang="fr-FR" dirty="0">
                <a:cs typeface="Arial" panose="020B0604020202020204" pitchFamily="34" charset="0"/>
              </a:rPr>
              <a:t> TF-EMC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3486152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I_T8aLaQFuWPAz4qsxqwA"/>
</p:tagLst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3" ma:contentTypeDescription="Create a new document." ma:contentTypeScope="" ma:versionID="89c13dde5d7aa6b1840a64c3c61e7101">
  <xsd:schema xmlns:xsd="http://www.w3.org/2001/XMLSchema" xmlns:xs="http://www.w3.org/2001/XMLSchema" xmlns:p="http://schemas.microsoft.com/office/2006/metadata/properties" xmlns:ns2="4b4a1c0d-4a69-4996-a84a-fc699b9f49de" xmlns:ns3="acccb6d4-dbe5-46d2-b4d3-5733603d8cc6" targetNamespace="http://schemas.microsoft.com/office/2006/metadata/properties" ma:root="true" ma:fieldsID="49ff99f9a570207563b6136515cf8a36" ns2:_="" ns3:_="">
    <xsd:import namespace="4b4a1c0d-4a69-4996-a84a-fc699b9f49de"/>
    <xsd:import namespace="acccb6d4-dbe5-46d2-b4d3-5733603d8c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BD0D1B9-76F2-4C38-BC4D-D210ACA6EA5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3CD3674-38FB-4E37-8197-8F6E091D4A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4EBBAD6-1CA3-4FD1-B62B-2F0AABDF3EF0}">
  <ds:schemaRefs>
    <ds:schemaRef ds:uri="http://schemas.microsoft.com/office/2006/metadata/properties"/>
    <ds:schemaRef ds:uri="4b4a1c0d-4a69-4996-a84a-fc699b9f49de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acccb6d4-dbe5-46d2-b4d3-5733603d8cc6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700</TotalTime>
  <Words>689</Words>
  <Application>Microsoft Office PowerPoint</Application>
  <PresentationFormat>On-screen Show (4:3)</PresentationFormat>
  <Paragraphs>73</Paragraphs>
  <Slides>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Office ​​テーマ</vt:lpstr>
      <vt:lpstr>think-cell Folie</vt:lpstr>
      <vt:lpstr>Task Force  on Electro-Magnetic Compatibility  (TF-EMC)  Status report to GRE-84 April 2021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Report WG# to ISO/TC22/SC32 Month dd, 20yy</dc:title>
  <dc:creator>jsae</dc:creator>
  <cp:lastModifiedBy>secretariat</cp:lastModifiedBy>
  <cp:revision>467</cp:revision>
  <cp:lastPrinted>2016-10-19T06:28:33Z</cp:lastPrinted>
  <dcterms:created xsi:type="dcterms:W3CDTF">2014-08-07T00:59:03Z</dcterms:created>
  <dcterms:modified xsi:type="dcterms:W3CDTF">2021-04-07T14:32:47Z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MSIP_Label_2fd53d93-3f4c-4b90-b511-bd6bdbb4fba9_Enabled">
    <vt:lpwstr>true</vt:lpwstr>
  </property>
  <property fmtid="{D5CDD505-2E9C-101B-9397-08002B2CF9AE}" pid="4" name="MSIP_Label_2fd53d93-3f4c-4b90-b511-bd6bdbb4fba9_SetDate">
    <vt:lpwstr>2021-02-11T07:47:10Z</vt:lpwstr>
  </property>
  <property fmtid="{D5CDD505-2E9C-101B-9397-08002B2CF9AE}" pid="5" name="MSIP_Label_2fd53d93-3f4c-4b90-b511-bd6bdbb4fba9_Method">
    <vt:lpwstr>Standard</vt:lpwstr>
  </property>
  <property fmtid="{D5CDD505-2E9C-101B-9397-08002B2CF9AE}" pid="6" name="MSIP_Label_2fd53d93-3f4c-4b90-b511-bd6bdbb4fba9_Name">
    <vt:lpwstr>2fd53d93-3f4c-4b90-b511-bd6bdbb4fba9</vt:lpwstr>
  </property>
  <property fmtid="{D5CDD505-2E9C-101B-9397-08002B2CF9AE}" pid="7" name="MSIP_Label_2fd53d93-3f4c-4b90-b511-bd6bdbb4fba9_SiteId">
    <vt:lpwstr>d852d5cd-724c-4128-8812-ffa5db3f8507</vt:lpwstr>
  </property>
  <property fmtid="{D5CDD505-2E9C-101B-9397-08002B2CF9AE}" pid="8" name="MSIP_Label_2fd53d93-3f4c-4b90-b511-bd6bdbb4fba9_ActionId">
    <vt:lpwstr>862f2ed1-b439-4e8f-a5fb-009d67eae554</vt:lpwstr>
  </property>
  <property fmtid="{D5CDD505-2E9C-101B-9397-08002B2CF9AE}" pid="9" name="MSIP_Label_2fd53d93-3f4c-4b90-b511-bd6bdbb4fba9_ContentBits">
    <vt:lpwstr>0</vt:lpwstr>
  </property>
  <property fmtid="{D5CDD505-2E9C-101B-9397-08002B2CF9AE}" pid="10" name="ContentTypeId">
    <vt:lpwstr>0x0101003B8422D08C252547BB1CFA7F78E2CB83</vt:lpwstr>
  </property>
</Properties>
</file>