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32"/>
  </p:notesMasterIdLst>
  <p:handoutMasterIdLst>
    <p:handoutMasterId r:id="rId33"/>
  </p:handoutMasterIdLst>
  <p:sldIdLst>
    <p:sldId id="472" r:id="rId2"/>
    <p:sldId id="474" r:id="rId3"/>
    <p:sldId id="465" r:id="rId4"/>
    <p:sldId id="476" r:id="rId5"/>
    <p:sldId id="514" r:id="rId6"/>
    <p:sldId id="515" r:id="rId7"/>
    <p:sldId id="488" r:id="rId8"/>
    <p:sldId id="489" r:id="rId9"/>
    <p:sldId id="490" r:id="rId10"/>
    <p:sldId id="531" r:id="rId11"/>
    <p:sldId id="477" r:id="rId12"/>
    <p:sldId id="500" r:id="rId13"/>
    <p:sldId id="516" r:id="rId14"/>
    <p:sldId id="495" r:id="rId15"/>
    <p:sldId id="539" r:id="rId16"/>
    <p:sldId id="540" r:id="rId17"/>
    <p:sldId id="493" r:id="rId18"/>
    <p:sldId id="480" r:id="rId19"/>
    <p:sldId id="527" r:id="rId20"/>
    <p:sldId id="498" r:id="rId21"/>
    <p:sldId id="530" r:id="rId22"/>
    <p:sldId id="537" r:id="rId23"/>
    <p:sldId id="522" r:id="rId24"/>
    <p:sldId id="506" r:id="rId25"/>
    <p:sldId id="534" r:id="rId26"/>
    <p:sldId id="535" r:id="rId27"/>
    <p:sldId id="503" r:id="rId28"/>
    <p:sldId id="538" r:id="rId29"/>
    <p:sldId id="510" r:id="rId30"/>
    <p:sldId id="482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1EBC26-2F0D-4BC1-85F7-02CF4624386C}">
          <p14:sldIdLst>
            <p14:sldId id="472"/>
            <p14:sldId id="474"/>
            <p14:sldId id="465"/>
            <p14:sldId id="476"/>
            <p14:sldId id="514"/>
            <p14:sldId id="515"/>
            <p14:sldId id="488"/>
            <p14:sldId id="489"/>
            <p14:sldId id="490"/>
            <p14:sldId id="531"/>
            <p14:sldId id="477"/>
            <p14:sldId id="500"/>
            <p14:sldId id="516"/>
            <p14:sldId id="495"/>
            <p14:sldId id="539"/>
            <p14:sldId id="540"/>
            <p14:sldId id="493"/>
            <p14:sldId id="480"/>
            <p14:sldId id="527"/>
            <p14:sldId id="498"/>
            <p14:sldId id="530"/>
            <p14:sldId id="537"/>
            <p14:sldId id="522"/>
            <p14:sldId id="506"/>
            <p14:sldId id="534"/>
            <p14:sldId id="535"/>
            <p14:sldId id="503"/>
            <p14:sldId id="538"/>
            <p14:sldId id="510"/>
            <p14:sldId id="4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CC"/>
    <a:srgbClr val="0076B8"/>
    <a:srgbClr val="63B1E5"/>
    <a:srgbClr val="DC5034"/>
    <a:srgbClr val="0073B0"/>
    <a:srgbClr val="0065A1"/>
    <a:srgbClr val="0032A1"/>
    <a:srgbClr val="8331A7"/>
    <a:srgbClr val="65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2675A-8402-45D3-AFD3-B66818B4DBCF}" v="450" dt="2021-04-25T08:19:18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357" autoAdjust="0"/>
  </p:normalViewPr>
  <p:slideViewPr>
    <p:cSldViewPr snapToGrid="0" snapToObjects="1">
      <p:cViewPr varScale="1">
        <p:scale>
          <a:sx n="97" d="100"/>
          <a:sy n="97" d="100"/>
        </p:scale>
        <p:origin x="144" y="90"/>
      </p:cViewPr>
      <p:guideLst/>
    </p:cSldViewPr>
  </p:slideViewPr>
  <p:outlineViewPr>
    <p:cViewPr>
      <p:scale>
        <a:sx n="33" d="100"/>
        <a:sy n="33" d="100"/>
      </p:scale>
      <p:origin x="0" y="-19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ilastokeskus-my.sharepoint.com/personal/ville_lindroos_stat_fi/Documents/PAperit/NONMARKET%20HEALTHCARE/Data/apudata_86_p132_bk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ilastokeskus-my.sharepoint.com/personal/ville_lindroos_stat_fi/Documents/PAperit/NONMARKET%20HEALTHCARE/Data/deflator_timeser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Volyymi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8-4D7B-9655-4F2BED473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8-4D7B-9655-4F2BED473A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8-4D7B-9655-4F2BED473A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98-4D7B-9655-4F2BED473AEA}"/>
              </c:ext>
            </c:extLst>
          </c:dPt>
          <c:dLbls>
            <c:dLbl>
              <c:idx val="0"/>
              <c:layout>
                <c:manualLayout>
                  <c:x val="3.5334707645599865E-2"/>
                  <c:y val="-1.122949448278935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8-4D7B-9655-4F2BED473AEA}"/>
                </c:ext>
              </c:extLst>
            </c:dLbl>
            <c:dLbl>
              <c:idx val="1"/>
              <c:layout>
                <c:manualLayout>
                  <c:x val="-1.4696449999756431E-2"/>
                  <c:y val="-3.33747952323739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8-4D7B-9655-4F2BED473AEA}"/>
                </c:ext>
              </c:extLst>
            </c:dLbl>
            <c:dLbl>
              <c:idx val="2"/>
              <c:layout>
                <c:manualLayout>
                  <c:x val="-2.9439042912096772E-2"/>
                  <c:y val="9.902051882385199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98-4D7B-9655-4F2BED473AEA}"/>
                </c:ext>
              </c:extLst>
            </c:dLbl>
            <c:dLbl>
              <c:idx val="3"/>
              <c:layout>
                <c:manualLayout>
                  <c:x val="0.13665826581087745"/>
                  <c:y val="1.019567960359957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98-4D7B-9655-4F2BED473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Sheet1!$B$2:$B$5</c:f>
              <c:strCache>
                <c:ptCount val="4"/>
                <c:pt idx="0">
                  <c:v>Hospital services</c:v>
                </c:pt>
                <c:pt idx="1">
                  <c:v>Medical practice services</c:v>
                </c:pt>
                <c:pt idx="2">
                  <c:v>Other healthcare services</c:v>
                </c:pt>
                <c:pt idx="3">
                  <c:v>Dental practice services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7772</c:v>
                </c:pt>
                <c:pt idx="1">
                  <c:v>2174</c:v>
                </c:pt>
                <c:pt idx="2" formatCode="General">
                  <c:v>90</c:v>
                </c:pt>
                <c:pt idx="3" formatCode="General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98-4D7B-9655-4F2BED473AE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noProof="0" dirty="0">
                <a:effectLst/>
              </a:rPr>
              <a:t>Annual change in volume, high frequency series</a:t>
            </a:r>
            <a:endParaRPr lang="en-U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QNA_VS_VTP!$B$1</c:f>
              <c:strCache>
                <c:ptCount val="1"/>
                <c:pt idx="0">
                  <c:v>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QNA_VS_VTP!$A$2:$A$12</c:f>
              <c:numCache>
                <c:formatCode>@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QNA_VS_VTP!$B$2:$B$12</c:f>
              <c:numCache>
                <c:formatCode>0.00%</c:formatCode>
                <c:ptCount val="11"/>
                <c:pt idx="0" formatCode="0%">
                  <c:v>0</c:v>
                </c:pt>
                <c:pt idx="1">
                  <c:v>2.1000000000000001E-2</c:v>
                </c:pt>
                <c:pt idx="2">
                  <c:v>1.0999999999999999E-2</c:v>
                </c:pt>
                <c:pt idx="3">
                  <c:v>-5.0000000000000001E-3</c:v>
                </c:pt>
                <c:pt idx="4">
                  <c:v>8.9999999999999993E-3</c:v>
                </c:pt>
                <c:pt idx="5">
                  <c:v>-1E-3</c:v>
                </c:pt>
                <c:pt idx="6">
                  <c:v>2.1000000000000001E-2</c:v>
                </c:pt>
                <c:pt idx="7">
                  <c:v>2.4E-2</c:v>
                </c:pt>
                <c:pt idx="8">
                  <c:v>1.9E-2</c:v>
                </c:pt>
                <c:pt idx="9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DD-4E16-AB6C-7D1620810596}"/>
            </c:ext>
          </c:extLst>
        </c:ser>
        <c:ser>
          <c:idx val="1"/>
          <c:order val="1"/>
          <c:tx>
            <c:strRef>
              <c:f>QNA_VS_VTP!$C$1</c:f>
              <c:strCache>
                <c:ptCount val="1"/>
                <c:pt idx="0">
                  <c:v>QNA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QNA_VS_VTP!$A$2:$A$12</c:f>
              <c:numCache>
                <c:formatCode>@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QNA_VS_VTP!$C$2:$C$12</c:f>
              <c:numCache>
                <c:formatCode>0%</c:formatCode>
                <c:ptCount val="11"/>
                <c:pt idx="0">
                  <c:v>-8.6400552963605826E-5</c:v>
                </c:pt>
                <c:pt idx="1">
                  <c:v>3.352631124168326E-2</c:v>
                </c:pt>
                <c:pt idx="2">
                  <c:v>2.7506061366106671E-2</c:v>
                </c:pt>
                <c:pt idx="3">
                  <c:v>1.5052888527257835E-2</c:v>
                </c:pt>
                <c:pt idx="4">
                  <c:v>-8.2565130260520148E-3</c:v>
                </c:pt>
                <c:pt idx="5">
                  <c:v>-3.0148722922728743E-2</c:v>
                </c:pt>
                <c:pt idx="6">
                  <c:v>-4.8170680890074147E-2</c:v>
                </c:pt>
                <c:pt idx="7">
                  <c:v>-6.3567113212503301E-2</c:v>
                </c:pt>
                <c:pt idx="8">
                  <c:v>-1.0659186535764364E-2</c:v>
                </c:pt>
                <c:pt idx="9">
                  <c:v>1.0017956714866383E-2</c:v>
                </c:pt>
                <c:pt idx="10">
                  <c:v>-8.2717320108543158E-2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DD-4E16-AB6C-7D1620810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217104"/>
        <c:axId val="725213496"/>
      </c:lineChart>
      <c:catAx>
        <c:axId val="72521710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3496"/>
        <c:crosses val="autoZero"/>
        <c:auto val="1"/>
        <c:lblAlgn val="ctr"/>
        <c:lblOffset val="100"/>
        <c:noMultiLvlLbl val="0"/>
      </c:catAx>
      <c:valAx>
        <c:axId val="7252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Koonti2!$D$1</c:f>
              <c:strCache>
                <c:ptCount val="1"/>
                <c:pt idx="0">
                  <c:v>Medical practice visits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Koonti2!$C$2:$C$73</c:f>
              <c:strCache>
                <c:ptCount val="36"/>
                <c:pt idx="0">
                  <c:v>Jan'18</c:v>
                </c:pt>
                <c:pt idx="1">
                  <c:v>Feb'18</c:v>
                </c:pt>
                <c:pt idx="2">
                  <c:v>Mar'18</c:v>
                </c:pt>
                <c:pt idx="3">
                  <c:v>Apr'18</c:v>
                </c:pt>
                <c:pt idx="4">
                  <c:v>May'18</c:v>
                </c:pt>
                <c:pt idx="5">
                  <c:v>Jun'18</c:v>
                </c:pt>
                <c:pt idx="6">
                  <c:v>Jul'18</c:v>
                </c:pt>
                <c:pt idx="7">
                  <c:v>Aug'18</c:v>
                </c:pt>
                <c:pt idx="8">
                  <c:v>Sep'18</c:v>
                </c:pt>
                <c:pt idx="9">
                  <c:v>Oct'18</c:v>
                </c:pt>
                <c:pt idx="10">
                  <c:v>Nov'18</c:v>
                </c:pt>
                <c:pt idx="11">
                  <c:v>Dec'18</c:v>
                </c:pt>
                <c:pt idx="12">
                  <c:v>Jan'19</c:v>
                </c:pt>
                <c:pt idx="13">
                  <c:v>Feb'19</c:v>
                </c:pt>
                <c:pt idx="14">
                  <c:v>Mar'19</c:v>
                </c:pt>
                <c:pt idx="15">
                  <c:v>Apr'19</c:v>
                </c:pt>
                <c:pt idx="16">
                  <c:v>May'19</c:v>
                </c:pt>
                <c:pt idx="17">
                  <c:v>Jun'19</c:v>
                </c:pt>
                <c:pt idx="18">
                  <c:v>Jul'19</c:v>
                </c:pt>
                <c:pt idx="19">
                  <c:v>Aug'19</c:v>
                </c:pt>
                <c:pt idx="20">
                  <c:v>Sep'19</c:v>
                </c:pt>
                <c:pt idx="21">
                  <c:v>Oct'19</c:v>
                </c:pt>
                <c:pt idx="22">
                  <c:v>Nov'19</c:v>
                </c:pt>
                <c:pt idx="23">
                  <c:v>Dec'19</c:v>
                </c:pt>
                <c:pt idx="24">
                  <c:v>Jan'20</c:v>
                </c:pt>
                <c:pt idx="25">
                  <c:v>Feb'20</c:v>
                </c:pt>
                <c:pt idx="26">
                  <c:v>Mar'20</c:v>
                </c:pt>
                <c:pt idx="27">
                  <c:v>Apr'20</c:v>
                </c:pt>
                <c:pt idx="28">
                  <c:v>May'20</c:v>
                </c:pt>
                <c:pt idx="29">
                  <c:v>Jun'20</c:v>
                </c:pt>
                <c:pt idx="30">
                  <c:v>Jul'20</c:v>
                </c:pt>
                <c:pt idx="31">
                  <c:v>Aug'20</c:v>
                </c:pt>
                <c:pt idx="32">
                  <c:v>Sep'20</c:v>
                </c:pt>
                <c:pt idx="33">
                  <c:v>Oct'20</c:v>
                </c:pt>
                <c:pt idx="34">
                  <c:v>Nov'20</c:v>
                </c:pt>
                <c:pt idx="35">
                  <c:v>Dec'20</c:v>
                </c:pt>
              </c:strCache>
            </c:strRef>
          </c:cat>
          <c:val>
            <c:numRef>
              <c:f>Koonti2!$D$2:$D$73</c:f>
              <c:numCache>
                <c:formatCode>0</c:formatCode>
                <c:ptCount val="36"/>
                <c:pt idx="0">
                  <c:v>101.34189549598452</c:v>
                </c:pt>
                <c:pt idx="1">
                  <c:v>90.342074096098855</c:v>
                </c:pt>
                <c:pt idx="2">
                  <c:v>96.221859257123327</c:v>
                </c:pt>
                <c:pt idx="3">
                  <c:v>92.160203304800575</c:v>
                </c:pt>
                <c:pt idx="4">
                  <c:v>98.582423952769773</c:v>
                </c:pt>
                <c:pt idx="5">
                  <c:v>87.625805820767312</c:v>
                </c:pt>
                <c:pt idx="6">
                  <c:v>79.361858798150948</c:v>
                </c:pt>
                <c:pt idx="7">
                  <c:v>94.128995179792454</c:v>
                </c:pt>
                <c:pt idx="8">
                  <c:v>88.904542728830165</c:v>
                </c:pt>
                <c:pt idx="9">
                  <c:v>101.28801613188072</c:v>
                </c:pt>
                <c:pt idx="10">
                  <c:v>103.24019520294061</c:v>
                </c:pt>
                <c:pt idx="11">
                  <c:v>79.461535621742911</c:v>
                </c:pt>
                <c:pt idx="12">
                  <c:v>100</c:v>
                </c:pt>
                <c:pt idx="13">
                  <c:v>90.188368243502794</c:v>
                </c:pt>
                <c:pt idx="14">
                  <c:v>94.561476853325402</c:v>
                </c:pt>
                <c:pt idx="15">
                  <c:v>92.971087734562317</c:v>
                </c:pt>
                <c:pt idx="16">
                  <c:v>93.504692992390034</c:v>
                </c:pt>
                <c:pt idx="17">
                  <c:v>80.479955379904382</c:v>
                </c:pt>
                <c:pt idx="18">
                  <c:v>78.50652389300356</c:v>
                </c:pt>
                <c:pt idx="19">
                  <c:v>85.02787259326368</c:v>
                </c:pt>
                <c:pt idx="20">
                  <c:v>88.352179470166291</c:v>
                </c:pt>
                <c:pt idx="21">
                  <c:v>96.307018585387326</c:v>
                </c:pt>
                <c:pt idx="22">
                  <c:v>92.229448265333929</c:v>
                </c:pt>
                <c:pt idx="23">
                  <c:v>79.111369643368505</c:v>
                </c:pt>
                <c:pt idx="24">
                  <c:v>94.562823837427999</c:v>
                </c:pt>
                <c:pt idx="25">
                  <c:v>88.541655233931223</c:v>
                </c:pt>
                <c:pt idx="26">
                  <c:v>91.835829577575794</c:v>
                </c:pt>
                <c:pt idx="27">
                  <c:v>72.613119226052859</c:v>
                </c:pt>
                <c:pt idx="28">
                  <c:v>74.420771891734404</c:v>
                </c:pt>
                <c:pt idx="29">
                  <c:v>83.448957783522687</c:v>
                </c:pt>
                <c:pt idx="30">
                  <c:v>84.502997787952765</c:v>
                </c:pt>
                <c:pt idx="31">
                  <c:v>97.503838904692373</c:v>
                </c:pt>
                <c:pt idx="32">
                  <c:v>103.8111169092402</c:v>
                </c:pt>
                <c:pt idx="33">
                  <c:v>108.92940705759804</c:v>
                </c:pt>
                <c:pt idx="34">
                  <c:v>118.06769642769838</c:v>
                </c:pt>
                <c:pt idx="35">
                  <c:v>105.19890964131309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80-4D8D-B768-9BD6A5716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863616"/>
        <c:axId val="817864600"/>
      </c:lineChart>
      <c:catAx>
        <c:axId val="8178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4600"/>
        <c:crosses val="autoZero"/>
        <c:auto val="1"/>
        <c:lblAlgn val="ctr"/>
        <c:lblOffset val="100"/>
        <c:noMultiLvlLbl val="0"/>
      </c:catAx>
      <c:valAx>
        <c:axId val="81786460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Koonti2!$D$1</c:f>
              <c:strCache>
                <c:ptCount val="1"/>
                <c:pt idx="0">
                  <c:v>Medical practice visits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Koonti2!$C$2:$C$73</c:f>
              <c:strCache>
                <c:ptCount val="36"/>
                <c:pt idx="0">
                  <c:v>Jan'18</c:v>
                </c:pt>
                <c:pt idx="1">
                  <c:v>Feb'18</c:v>
                </c:pt>
                <c:pt idx="2">
                  <c:v>Mar'18</c:v>
                </c:pt>
                <c:pt idx="3">
                  <c:v>Apr'18</c:v>
                </c:pt>
                <c:pt idx="4">
                  <c:v>May'18</c:v>
                </c:pt>
                <c:pt idx="5">
                  <c:v>Jun'18</c:v>
                </c:pt>
                <c:pt idx="6">
                  <c:v>Jul'18</c:v>
                </c:pt>
                <c:pt idx="7">
                  <c:v>Aug'18</c:v>
                </c:pt>
                <c:pt idx="8">
                  <c:v>Sep'18</c:v>
                </c:pt>
                <c:pt idx="9">
                  <c:v>Oct'18</c:v>
                </c:pt>
                <c:pt idx="10">
                  <c:v>Nov'18</c:v>
                </c:pt>
                <c:pt idx="11">
                  <c:v>Dec'18</c:v>
                </c:pt>
                <c:pt idx="12">
                  <c:v>Jan'19</c:v>
                </c:pt>
                <c:pt idx="13">
                  <c:v>Feb'19</c:v>
                </c:pt>
                <c:pt idx="14">
                  <c:v>Mar'19</c:v>
                </c:pt>
                <c:pt idx="15">
                  <c:v>Apr'19</c:v>
                </c:pt>
                <c:pt idx="16">
                  <c:v>May'19</c:v>
                </c:pt>
                <c:pt idx="17">
                  <c:v>Jun'19</c:v>
                </c:pt>
                <c:pt idx="18">
                  <c:v>Jul'19</c:v>
                </c:pt>
                <c:pt idx="19">
                  <c:v>Aug'19</c:v>
                </c:pt>
                <c:pt idx="20">
                  <c:v>Sep'19</c:v>
                </c:pt>
                <c:pt idx="21">
                  <c:v>Oct'19</c:v>
                </c:pt>
                <c:pt idx="22">
                  <c:v>Nov'19</c:v>
                </c:pt>
                <c:pt idx="23">
                  <c:v>Dec'19</c:v>
                </c:pt>
                <c:pt idx="24">
                  <c:v>Jan'20</c:v>
                </c:pt>
                <c:pt idx="25">
                  <c:v>Feb'20</c:v>
                </c:pt>
                <c:pt idx="26">
                  <c:v>Mar'20</c:v>
                </c:pt>
                <c:pt idx="27">
                  <c:v>Apr'20</c:v>
                </c:pt>
                <c:pt idx="28">
                  <c:v>May'20</c:v>
                </c:pt>
                <c:pt idx="29">
                  <c:v>Jun'20</c:v>
                </c:pt>
                <c:pt idx="30">
                  <c:v>Jul'20</c:v>
                </c:pt>
                <c:pt idx="31">
                  <c:v>Aug'20</c:v>
                </c:pt>
                <c:pt idx="32">
                  <c:v>Sep'20</c:v>
                </c:pt>
                <c:pt idx="33">
                  <c:v>Oct'20</c:v>
                </c:pt>
                <c:pt idx="34">
                  <c:v>Nov'20</c:v>
                </c:pt>
                <c:pt idx="35">
                  <c:v>Dec'20</c:v>
                </c:pt>
              </c:strCache>
            </c:strRef>
          </c:cat>
          <c:val>
            <c:numRef>
              <c:f>Koonti2!$D$2:$D$73</c:f>
              <c:numCache>
                <c:formatCode>0</c:formatCode>
                <c:ptCount val="36"/>
                <c:pt idx="0">
                  <c:v>101.34189549598452</c:v>
                </c:pt>
                <c:pt idx="1">
                  <c:v>90.342074096098855</c:v>
                </c:pt>
                <c:pt idx="2">
                  <c:v>96.221859257123327</c:v>
                </c:pt>
                <c:pt idx="3">
                  <c:v>92.160203304800575</c:v>
                </c:pt>
                <c:pt idx="4">
                  <c:v>98.582423952769773</c:v>
                </c:pt>
                <c:pt idx="5">
                  <c:v>87.625805820767312</c:v>
                </c:pt>
                <c:pt idx="6">
                  <c:v>79.361858798150948</c:v>
                </c:pt>
                <c:pt idx="7">
                  <c:v>94.128995179792454</c:v>
                </c:pt>
                <c:pt idx="8">
                  <c:v>88.904542728830165</c:v>
                </c:pt>
                <c:pt idx="9">
                  <c:v>101.28801613188072</c:v>
                </c:pt>
                <c:pt idx="10">
                  <c:v>103.24019520294061</c:v>
                </c:pt>
                <c:pt idx="11">
                  <c:v>79.461535621742911</c:v>
                </c:pt>
                <c:pt idx="12">
                  <c:v>100</c:v>
                </c:pt>
                <c:pt idx="13">
                  <c:v>90.188368243502794</c:v>
                </c:pt>
                <c:pt idx="14">
                  <c:v>94.561476853325402</c:v>
                </c:pt>
                <c:pt idx="15">
                  <c:v>92.971087734562317</c:v>
                </c:pt>
                <c:pt idx="16">
                  <c:v>93.504692992390034</c:v>
                </c:pt>
                <c:pt idx="17">
                  <c:v>80.479955379904382</c:v>
                </c:pt>
                <c:pt idx="18">
                  <c:v>78.50652389300356</c:v>
                </c:pt>
                <c:pt idx="19">
                  <c:v>85.02787259326368</c:v>
                </c:pt>
                <c:pt idx="20">
                  <c:v>88.352179470166291</c:v>
                </c:pt>
                <c:pt idx="21">
                  <c:v>96.307018585387326</c:v>
                </c:pt>
                <c:pt idx="22">
                  <c:v>92.229448265333929</c:v>
                </c:pt>
                <c:pt idx="23">
                  <c:v>79.111369643368505</c:v>
                </c:pt>
                <c:pt idx="24">
                  <c:v>94.562823837427999</c:v>
                </c:pt>
                <c:pt idx="25">
                  <c:v>88.541655233931223</c:v>
                </c:pt>
                <c:pt idx="26">
                  <c:v>91.835829577575794</c:v>
                </c:pt>
                <c:pt idx="27">
                  <c:v>72.613119226052859</c:v>
                </c:pt>
                <c:pt idx="28">
                  <c:v>74.420771891734404</c:v>
                </c:pt>
                <c:pt idx="29">
                  <c:v>83.448957783522687</c:v>
                </c:pt>
                <c:pt idx="30">
                  <c:v>84.502997787952765</c:v>
                </c:pt>
                <c:pt idx="31">
                  <c:v>97.503838904692373</c:v>
                </c:pt>
                <c:pt idx="32">
                  <c:v>103.8111169092402</c:v>
                </c:pt>
                <c:pt idx="33">
                  <c:v>108.92940705759804</c:v>
                </c:pt>
                <c:pt idx="34">
                  <c:v>118.06769642769838</c:v>
                </c:pt>
                <c:pt idx="35">
                  <c:v>105.19890964131309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E5-4CD7-A38C-7E3D64ADEB06}"/>
            </c:ext>
          </c:extLst>
        </c:ser>
        <c:ser>
          <c:idx val="2"/>
          <c:order val="1"/>
          <c:tx>
            <c:strRef>
              <c:f>Koonti2!$E$1</c:f>
              <c:strCache>
                <c:ptCount val="1"/>
                <c:pt idx="0">
                  <c:v>In-patient treatment periods and outpatient visits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Koonti2!$C$2:$C$73</c:f>
              <c:strCache>
                <c:ptCount val="36"/>
                <c:pt idx="0">
                  <c:v>Jan'18</c:v>
                </c:pt>
                <c:pt idx="1">
                  <c:v>Feb'18</c:v>
                </c:pt>
                <c:pt idx="2">
                  <c:v>Mar'18</c:v>
                </c:pt>
                <c:pt idx="3">
                  <c:v>Apr'18</c:v>
                </c:pt>
                <c:pt idx="4">
                  <c:v>May'18</c:v>
                </c:pt>
                <c:pt idx="5">
                  <c:v>Jun'18</c:v>
                </c:pt>
                <c:pt idx="6">
                  <c:v>Jul'18</c:v>
                </c:pt>
                <c:pt idx="7">
                  <c:v>Aug'18</c:v>
                </c:pt>
                <c:pt idx="8">
                  <c:v>Sep'18</c:v>
                </c:pt>
                <c:pt idx="9">
                  <c:v>Oct'18</c:v>
                </c:pt>
                <c:pt idx="10">
                  <c:v>Nov'18</c:v>
                </c:pt>
                <c:pt idx="11">
                  <c:v>Dec'18</c:v>
                </c:pt>
                <c:pt idx="12">
                  <c:v>Jan'19</c:v>
                </c:pt>
                <c:pt idx="13">
                  <c:v>Feb'19</c:v>
                </c:pt>
                <c:pt idx="14">
                  <c:v>Mar'19</c:v>
                </c:pt>
                <c:pt idx="15">
                  <c:v>Apr'19</c:v>
                </c:pt>
                <c:pt idx="16">
                  <c:v>May'19</c:v>
                </c:pt>
                <c:pt idx="17">
                  <c:v>Jun'19</c:v>
                </c:pt>
                <c:pt idx="18">
                  <c:v>Jul'19</c:v>
                </c:pt>
                <c:pt idx="19">
                  <c:v>Aug'19</c:v>
                </c:pt>
                <c:pt idx="20">
                  <c:v>Sep'19</c:v>
                </c:pt>
                <c:pt idx="21">
                  <c:v>Oct'19</c:v>
                </c:pt>
                <c:pt idx="22">
                  <c:v>Nov'19</c:v>
                </c:pt>
                <c:pt idx="23">
                  <c:v>Dec'19</c:v>
                </c:pt>
                <c:pt idx="24">
                  <c:v>Jan'20</c:v>
                </c:pt>
                <c:pt idx="25">
                  <c:v>Feb'20</c:v>
                </c:pt>
                <c:pt idx="26">
                  <c:v>Mar'20</c:v>
                </c:pt>
                <c:pt idx="27">
                  <c:v>Apr'20</c:v>
                </c:pt>
                <c:pt idx="28">
                  <c:v>May'20</c:v>
                </c:pt>
                <c:pt idx="29">
                  <c:v>Jun'20</c:v>
                </c:pt>
                <c:pt idx="30">
                  <c:v>Jul'20</c:v>
                </c:pt>
                <c:pt idx="31">
                  <c:v>Aug'20</c:v>
                </c:pt>
                <c:pt idx="32">
                  <c:v>Sep'20</c:v>
                </c:pt>
                <c:pt idx="33">
                  <c:v>Oct'20</c:v>
                </c:pt>
                <c:pt idx="34">
                  <c:v>Nov'20</c:v>
                </c:pt>
                <c:pt idx="35">
                  <c:v>Dec'20</c:v>
                </c:pt>
              </c:strCache>
            </c:strRef>
          </c:cat>
          <c:val>
            <c:numRef>
              <c:f>Koonti2!$E$2:$E$73</c:f>
              <c:numCache>
                <c:formatCode>General</c:formatCode>
                <c:ptCount val="36"/>
                <c:pt idx="12" formatCode="0">
                  <c:v>100</c:v>
                </c:pt>
                <c:pt idx="13" formatCode="0">
                  <c:v>92.53329824268495</c:v>
                </c:pt>
                <c:pt idx="14" formatCode="0">
                  <c:v>99.944672621068761</c:v>
                </c:pt>
                <c:pt idx="15" formatCode="0">
                  <c:v>95.700368361672815</c:v>
                </c:pt>
                <c:pt idx="16" formatCode="0">
                  <c:v>100.48839142847261</c:v>
                </c:pt>
                <c:pt idx="17" formatCode="0">
                  <c:v>90.280841438323748</c:v>
                </c:pt>
                <c:pt idx="18" formatCode="0">
                  <c:v>79.901314138427324</c:v>
                </c:pt>
                <c:pt idx="19" formatCode="0">
                  <c:v>95.801526041870133</c:v>
                </c:pt>
                <c:pt idx="20" formatCode="0">
                  <c:v>98.441000396251539</c:v>
                </c:pt>
                <c:pt idx="21" formatCode="0">
                  <c:v>74.423200591252638</c:v>
                </c:pt>
                <c:pt idx="22" formatCode="0">
                  <c:v>72.967134690352012</c:v>
                </c:pt>
                <c:pt idx="23" formatCode="0">
                  <c:v>66.349870674997305</c:v>
                </c:pt>
                <c:pt idx="24" formatCode="0">
                  <c:v>102.54769334262627</c:v>
                </c:pt>
                <c:pt idx="25" formatCode="0">
                  <c:v>95.149992500531326</c:v>
                </c:pt>
                <c:pt idx="26" formatCode="0">
                  <c:v>91.079193323791628</c:v>
                </c:pt>
                <c:pt idx="27" formatCode="0">
                  <c:v>67.203785100430309</c:v>
                </c:pt>
                <c:pt idx="28" formatCode="0">
                  <c:v>67.570057454517254</c:v>
                </c:pt>
                <c:pt idx="29" formatCode="0">
                  <c:v>71.136137315556226</c:v>
                </c:pt>
                <c:pt idx="30" formatCode="0">
                  <c:v>62.42942925150863</c:v>
                </c:pt>
                <c:pt idx="31" formatCode="0">
                  <c:v>70.143085855227653</c:v>
                </c:pt>
                <c:pt idx="32" formatCode="0">
                  <c:v>76.477655960900037</c:v>
                </c:pt>
                <c:pt idx="33" formatCode="0">
                  <c:v>71.456060037077194</c:v>
                </c:pt>
                <c:pt idx="34" formatCode="0">
                  <c:v>72.004089062739936</c:v>
                </c:pt>
                <c:pt idx="35" formatCode="0">
                  <c:v>67.9225652248589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E5-4CD7-A38C-7E3D64ADE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863616"/>
        <c:axId val="817864600"/>
      </c:lineChart>
      <c:catAx>
        <c:axId val="8178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4600"/>
        <c:crosses val="autoZero"/>
        <c:auto val="1"/>
        <c:lblAlgn val="ctr"/>
        <c:lblOffset val="100"/>
        <c:noMultiLvlLbl val="0"/>
      </c:catAx>
      <c:valAx>
        <c:axId val="81786460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Koonti2!$D$1</c:f>
              <c:strCache>
                <c:ptCount val="1"/>
                <c:pt idx="0">
                  <c:v>Medical practice visits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Koonti2!$C$2:$C$73</c:f>
              <c:strCache>
                <c:ptCount val="72"/>
                <c:pt idx="0">
                  <c:v>Jan'15</c:v>
                </c:pt>
                <c:pt idx="1">
                  <c:v>Feb'15</c:v>
                </c:pt>
                <c:pt idx="2">
                  <c:v>Mar'15</c:v>
                </c:pt>
                <c:pt idx="3">
                  <c:v>Apr'15</c:v>
                </c:pt>
                <c:pt idx="4">
                  <c:v>May'15</c:v>
                </c:pt>
                <c:pt idx="5">
                  <c:v>Jun'15</c:v>
                </c:pt>
                <c:pt idx="6">
                  <c:v>Jul'15</c:v>
                </c:pt>
                <c:pt idx="7">
                  <c:v>Aug'15</c:v>
                </c:pt>
                <c:pt idx="8">
                  <c:v>Sep'15</c:v>
                </c:pt>
                <c:pt idx="9">
                  <c:v>Oct'15</c:v>
                </c:pt>
                <c:pt idx="10">
                  <c:v>Nov'15</c:v>
                </c:pt>
                <c:pt idx="11">
                  <c:v>Dec'15</c:v>
                </c:pt>
                <c:pt idx="12">
                  <c:v>Jan'16</c:v>
                </c:pt>
                <c:pt idx="13">
                  <c:v>Feb'16</c:v>
                </c:pt>
                <c:pt idx="14">
                  <c:v>Mar'16</c:v>
                </c:pt>
                <c:pt idx="15">
                  <c:v>Apr'16</c:v>
                </c:pt>
                <c:pt idx="16">
                  <c:v>May'16</c:v>
                </c:pt>
                <c:pt idx="17">
                  <c:v>Jun'16</c:v>
                </c:pt>
                <c:pt idx="18">
                  <c:v>Jul'16</c:v>
                </c:pt>
                <c:pt idx="19">
                  <c:v>Aug'16</c:v>
                </c:pt>
                <c:pt idx="20">
                  <c:v>Sep'16</c:v>
                </c:pt>
                <c:pt idx="21">
                  <c:v>Oct'16</c:v>
                </c:pt>
                <c:pt idx="22">
                  <c:v>Nov'16</c:v>
                </c:pt>
                <c:pt idx="23">
                  <c:v>Dec'16</c:v>
                </c:pt>
                <c:pt idx="24">
                  <c:v>Jan'17</c:v>
                </c:pt>
                <c:pt idx="25">
                  <c:v>Feb'17</c:v>
                </c:pt>
                <c:pt idx="26">
                  <c:v>Mar'17</c:v>
                </c:pt>
                <c:pt idx="27">
                  <c:v>Apr'17</c:v>
                </c:pt>
                <c:pt idx="28">
                  <c:v>May'17</c:v>
                </c:pt>
                <c:pt idx="29">
                  <c:v>Jun'17</c:v>
                </c:pt>
                <c:pt idx="30">
                  <c:v>Jul'17</c:v>
                </c:pt>
                <c:pt idx="31">
                  <c:v>Aug'17</c:v>
                </c:pt>
                <c:pt idx="32">
                  <c:v>Sep'17</c:v>
                </c:pt>
                <c:pt idx="33">
                  <c:v>Oct'17</c:v>
                </c:pt>
                <c:pt idx="34">
                  <c:v>Nov'17</c:v>
                </c:pt>
                <c:pt idx="35">
                  <c:v>Dec'17</c:v>
                </c:pt>
                <c:pt idx="36">
                  <c:v>Jan'18</c:v>
                </c:pt>
                <c:pt idx="37">
                  <c:v>Feb'18</c:v>
                </c:pt>
                <c:pt idx="38">
                  <c:v>Mar'18</c:v>
                </c:pt>
                <c:pt idx="39">
                  <c:v>Apr'18</c:v>
                </c:pt>
                <c:pt idx="40">
                  <c:v>May'18</c:v>
                </c:pt>
                <c:pt idx="41">
                  <c:v>Jun'18</c:v>
                </c:pt>
                <c:pt idx="42">
                  <c:v>Jul'18</c:v>
                </c:pt>
                <c:pt idx="43">
                  <c:v>Aug'18</c:v>
                </c:pt>
                <c:pt idx="44">
                  <c:v>Sep'18</c:v>
                </c:pt>
                <c:pt idx="45">
                  <c:v>Oct'18</c:v>
                </c:pt>
                <c:pt idx="46">
                  <c:v>Nov'18</c:v>
                </c:pt>
                <c:pt idx="47">
                  <c:v>Dec'18</c:v>
                </c:pt>
                <c:pt idx="48">
                  <c:v>Jan'19</c:v>
                </c:pt>
                <c:pt idx="49">
                  <c:v>Feb'19</c:v>
                </c:pt>
                <c:pt idx="50">
                  <c:v>Mar'19</c:v>
                </c:pt>
                <c:pt idx="51">
                  <c:v>Apr'19</c:v>
                </c:pt>
                <c:pt idx="52">
                  <c:v>May'19</c:v>
                </c:pt>
                <c:pt idx="53">
                  <c:v>Jun'19</c:v>
                </c:pt>
                <c:pt idx="54">
                  <c:v>Jul'19</c:v>
                </c:pt>
                <c:pt idx="55">
                  <c:v>Aug'19</c:v>
                </c:pt>
                <c:pt idx="56">
                  <c:v>Sep'19</c:v>
                </c:pt>
                <c:pt idx="57">
                  <c:v>Oct'19</c:v>
                </c:pt>
                <c:pt idx="58">
                  <c:v>Nov'19</c:v>
                </c:pt>
                <c:pt idx="59">
                  <c:v>Dec'19</c:v>
                </c:pt>
                <c:pt idx="60">
                  <c:v>Jan'20</c:v>
                </c:pt>
                <c:pt idx="61">
                  <c:v>Feb'20</c:v>
                </c:pt>
                <c:pt idx="62">
                  <c:v>Mar'20</c:v>
                </c:pt>
                <c:pt idx="63">
                  <c:v>Apr'20</c:v>
                </c:pt>
                <c:pt idx="64">
                  <c:v>May'20</c:v>
                </c:pt>
                <c:pt idx="65">
                  <c:v>Jun'20</c:v>
                </c:pt>
                <c:pt idx="66">
                  <c:v>Jul'20</c:v>
                </c:pt>
                <c:pt idx="67">
                  <c:v>Aug'20</c:v>
                </c:pt>
                <c:pt idx="68">
                  <c:v>Sep'20</c:v>
                </c:pt>
                <c:pt idx="69">
                  <c:v>Oct'20</c:v>
                </c:pt>
                <c:pt idx="70">
                  <c:v>Nov'20</c:v>
                </c:pt>
                <c:pt idx="71">
                  <c:v>Dec'20</c:v>
                </c:pt>
              </c:strCache>
            </c:strRef>
          </c:cat>
          <c:val>
            <c:numRef>
              <c:f>Koonti2!$D$2:$D$73</c:f>
              <c:numCache>
                <c:formatCode>General</c:formatCode>
                <c:ptCount val="72"/>
                <c:pt idx="36" formatCode="0">
                  <c:v>101.34189549598452</c:v>
                </c:pt>
                <c:pt idx="37" formatCode="0">
                  <c:v>90.342074096098855</c:v>
                </c:pt>
                <c:pt idx="38" formatCode="0">
                  <c:v>96.221859257123327</c:v>
                </c:pt>
                <c:pt idx="39" formatCode="0">
                  <c:v>92.160203304800575</c:v>
                </c:pt>
                <c:pt idx="40" formatCode="0">
                  <c:v>98.582423952769773</c:v>
                </c:pt>
                <c:pt idx="41" formatCode="0">
                  <c:v>87.625805820767312</c:v>
                </c:pt>
                <c:pt idx="42" formatCode="0">
                  <c:v>79.361858798150948</c:v>
                </c:pt>
                <c:pt idx="43" formatCode="0">
                  <c:v>94.128995179792454</c:v>
                </c:pt>
                <c:pt idx="44" formatCode="0">
                  <c:v>88.904542728830165</c:v>
                </c:pt>
                <c:pt idx="45" formatCode="0">
                  <c:v>101.28801613188072</c:v>
                </c:pt>
                <c:pt idx="46" formatCode="0">
                  <c:v>103.24019520294061</c:v>
                </c:pt>
                <c:pt idx="47" formatCode="0">
                  <c:v>79.461535621742911</c:v>
                </c:pt>
                <c:pt idx="48" formatCode="0">
                  <c:v>100</c:v>
                </c:pt>
                <c:pt idx="49" formatCode="0">
                  <c:v>90.188368243502794</c:v>
                </c:pt>
                <c:pt idx="50" formatCode="0">
                  <c:v>94.561476853325402</c:v>
                </c:pt>
                <c:pt idx="51" formatCode="0">
                  <c:v>92.971087734562317</c:v>
                </c:pt>
                <c:pt idx="52" formatCode="0">
                  <c:v>93.504692992390034</c:v>
                </c:pt>
                <c:pt idx="53" formatCode="0">
                  <c:v>80.479955379904382</c:v>
                </c:pt>
                <c:pt idx="54" formatCode="0">
                  <c:v>78.50652389300356</c:v>
                </c:pt>
                <c:pt idx="55" formatCode="0">
                  <c:v>85.02787259326368</c:v>
                </c:pt>
                <c:pt idx="56" formatCode="0">
                  <c:v>88.352179470166291</c:v>
                </c:pt>
                <c:pt idx="57" formatCode="0">
                  <c:v>96.307018585387326</c:v>
                </c:pt>
                <c:pt idx="58" formatCode="0">
                  <c:v>92.229448265333929</c:v>
                </c:pt>
                <c:pt idx="59" formatCode="0">
                  <c:v>79.111369643368505</c:v>
                </c:pt>
                <c:pt idx="60" formatCode="0">
                  <c:v>94.562823837427999</c:v>
                </c:pt>
                <c:pt idx="61" formatCode="0">
                  <c:v>88.541655233931223</c:v>
                </c:pt>
                <c:pt idx="62" formatCode="0">
                  <c:v>91.835829577575794</c:v>
                </c:pt>
                <c:pt idx="63" formatCode="0">
                  <c:v>72.613119226052859</c:v>
                </c:pt>
                <c:pt idx="64" formatCode="0">
                  <c:v>74.420771891734404</c:v>
                </c:pt>
                <c:pt idx="65" formatCode="0">
                  <c:v>83.448957783522687</c:v>
                </c:pt>
                <c:pt idx="66" formatCode="0">
                  <c:v>84.502997787952765</c:v>
                </c:pt>
                <c:pt idx="67" formatCode="0">
                  <c:v>97.503838904692373</c:v>
                </c:pt>
                <c:pt idx="68" formatCode="0">
                  <c:v>103.8111169092402</c:v>
                </c:pt>
                <c:pt idx="69" formatCode="0">
                  <c:v>108.92940705759804</c:v>
                </c:pt>
                <c:pt idx="70" formatCode="0">
                  <c:v>118.06769642769838</c:v>
                </c:pt>
                <c:pt idx="71" formatCode="0">
                  <c:v>105.19890964131309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E5-4CD7-A38C-7E3D64ADEB06}"/>
            </c:ext>
          </c:extLst>
        </c:ser>
        <c:ser>
          <c:idx val="2"/>
          <c:order val="1"/>
          <c:tx>
            <c:strRef>
              <c:f>Koonti2!$E$1</c:f>
              <c:strCache>
                <c:ptCount val="1"/>
                <c:pt idx="0">
                  <c:v>In-patient treatment periods and outpatient visits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Koonti2!$C$2:$C$73</c:f>
              <c:strCache>
                <c:ptCount val="72"/>
                <c:pt idx="0">
                  <c:v>Jan'15</c:v>
                </c:pt>
                <c:pt idx="1">
                  <c:v>Feb'15</c:v>
                </c:pt>
                <c:pt idx="2">
                  <c:v>Mar'15</c:v>
                </c:pt>
                <c:pt idx="3">
                  <c:v>Apr'15</c:v>
                </c:pt>
                <c:pt idx="4">
                  <c:v>May'15</c:v>
                </c:pt>
                <c:pt idx="5">
                  <c:v>Jun'15</c:v>
                </c:pt>
                <c:pt idx="6">
                  <c:v>Jul'15</c:v>
                </c:pt>
                <c:pt idx="7">
                  <c:v>Aug'15</c:v>
                </c:pt>
                <c:pt idx="8">
                  <c:v>Sep'15</c:v>
                </c:pt>
                <c:pt idx="9">
                  <c:v>Oct'15</c:v>
                </c:pt>
                <c:pt idx="10">
                  <c:v>Nov'15</c:v>
                </c:pt>
                <c:pt idx="11">
                  <c:v>Dec'15</c:v>
                </c:pt>
                <c:pt idx="12">
                  <c:v>Jan'16</c:v>
                </c:pt>
                <c:pt idx="13">
                  <c:v>Feb'16</c:v>
                </c:pt>
                <c:pt idx="14">
                  <c:v>Mar'16</c:v>
                </c:pt>
                <c:pt idx="15">
                  <c:v>Apr'16</c:v>
                </c:pt>
                <c:pt idx="16">
                  <c:v>May'16</c:v>
                </c:pt>
                <c:pt idx="17">
                  <c:v>Jun'16</c:v>
                </c:pt>
                <c:pt idx="18">
                  <c:v>Jul'16</c:v>
                </c:pt>
                <c:pt idx="19">
                  <c:v>Aug'16</c:v>
                </c:pt>
                <c:pt idx="20">
                  <c:v>Sep'16</c:v>
                </c:pt>
                <c:pt idx="21">
                  <c:v>Oct'16</c:v>
                </c:pt>
                <c:pt idx="22">
                  <c:v>Nov'16</c:v>
                </c:pt>
                <c:pt idx="23">
                  <c:v>Dec'16</c:v>
                </c:pt>
                <c:pt idx="24">
                  <c:v>Jan'17</c:v>
                </c:pt>
                <c:pt idx="25">
                  <c:v>Feb'17</c:v>
                </c:pt>
                <c:pt idx="26">
                  <c:v>Mar'17</c:v>
                </c:pt>
                <c:pt idx="27">
                  <c:v>Apr'17</c:v>
                </c:pt>
                <c:pt idx="28">
                  <c:v>May'17</c:v>
                </c:pt>
                <c:pt idx="29">
                  <c:v>Jun'17</c:v>
                </c:pt>
                <c:pt idx="30">
                  <c:v>Jul'17</c:v>
                </c:pt>
                <c:pt idx="31">
                  <c:v>Aug'17</c:v>
                </c:pt>
                <c:pt idx="32">
                  <c:v>Sep'17</c:v>
                </c:pt>
                <c:pt idx="33">
                  <c:v>Oct'17</c:v>
                </c:pt>
                <c:pt idx="34">
                  <c:v>Nov'17</c:v>
                </c:pt>
                <c:pt idx="35">
                  <c:v>Dec'17</c:v>
                </c:pt>
                <c:pt idx="36">
                  <c:v>Jan'18</c:v>
                </c:pt>
                <c:pt idx="37">
                  <c:v>Feb'18</c:v>
                </c:pt>
                <c:pt idx="38">
                  <c:v>Mar'18</c:v>
                </c:pt>
                <c:pt idx="39">
                  <c:v>Apr'18</c:v>
                </c:pt>
                <c:pt idx="40">
                  <c:v>May'18</c:v>
                </c:pt>
                <c:pt idx="41">
                  <c:v>Jun'18</c:v>
                </c:pt>
                <c:pt idx="42">
                  <c:v>Jul'18</c:v>
                </c:pt>
                <c:pt idx="43">
                  <c:v>Aug'18</c:v>
                </c:pt>
                <c:pt idx="44">
                  <c:v>Sep'18</c:v>
                </c:pt>
                <c:pt idx="45">
                  <c:v>Oct'18</c:v>
                </c:pt>
                <c:pt idx="46">
                  <c:v>Nov'18</c:v>
                </c:pt>
                <c:pt idx="47">
                  <c:v>Dec'18</c:v>
                </c:pt>
                <c:pt idx="48">
                  <c:v>Jan'19</c:v>
                </c:pt>
                <c:pt idx="49">
                  <c:v>Feb'19</c:v>
                </c:pt>
                <c:pt idx="50">
                  <c:v>Mar'19</c:v>
                </c:pt>
                <c:pt idx="51">
                  <c:v>Apr'19</c:v>
                </c:pt>
                <c:pt idx="52">
                  <c:v>May'19</c:v>
                </c:pt>
                <c:pt idx="53">
                  <c:v>Jun'19</c:v>
                </c:pt>
                <c:pt idx="54">
                  <c:v>Jul'19</c:v>
                </c:pt>
                <c:pt idx="55">
                  <c:v>Aug'19</c:v>
                </c:pt>
                <c:pt idx="56">
                  <c:v>Sep'19</c:v>
                </c:pt>
                <c:pt idx="57">
                  <c:v>Oct'19</c:v>
                </c:pt>
                <c:pt idx="58">
                  <c:v>Nov'19</c:v>
                </c:pt>
                <c:pt idx="59">
                  <c:v>Dec'19</c:v>
                </c:pt>
                <c:pt idx="60">
                  <c:v>Jan'20</c:v>
                </c:pt>
                <c:pt idx="61">
                  <c:v>Feb'20</c:v>
                </c:pt>
                <c:pt idx="62">
                  <c:v>Mar'20</c:v>
                </c:pt>
                <c:pt idx="63">
                  <c:v>Apr'20</c:v>
                </c:pt>
                <c:pt idx="64">
                  <c:v>May'20</c:v>
                </c:pt>
                <c:pt idx="65">
                  <c:v>Jun'20</c:v>
                </c:pt>
                <c:pt idx="66">
                  <c:v>Jul'20</c:v>
                </c:pt>
                <c:pt idx="67">
                  <c:v>Aug'20</c:v>
                </c:pt>
                <c:pt idx="68">
                  <c:v>Sep'20</c:v>
                </c:pt>
                <c:pt idx="69">
                  <c:v>Oct'20</c:v>
                </c:pt>
                <c:pt idx="70">
                  <c:v>Nov'20</c:v>
                </c:pt>
                <c:pt idx="71">
                  <c:v>Dec'20</c:v>
                </c:pt>
              </c:strCache>
            </c:strRef>
          </c:cat>
          <c:val>
            <c:numRef>
              <c:f>Koonti2!$E$2:$E$73</c:f>
              <c:numCache>
                <c:formatCode>General</c:formatCode>
                <c:ptCount val="72"/>
                <c:pt idx="48" formatCode="0">
                  <c:v>100</c:v>
                </c:pt>
                <c:pt idx="49" formatCode="0">
                  <c:v>92.53329824268495</c:v>
                </c:pt>
                <c:pt idx="50" formatCode="0">
                  <c:v>99.944672621068761</c:v>
                </c:pt>
                <c:pt idx="51" formatCode="0">
                  <c:v>95.700368361672815</c:v>
                </c:pt>
                <c:pt idx="52" formatCode="0">
                  <c:v>100.48839142847261</c:v>
                </c:pt>
                <c:pt idx="53" formatCode="0">
                  <c:v>90.280841438323748</c:v>
                </c:pt>
                <c:pt idx="54" formatCode="0">
                  <c:v>79.901314138427324</c:v>
                </c:pt>
                <c:pt idx="55" formatCode="0">
                  <c:v>95.801526041870133</c:v>
                </c:pt>
                <c:pt idx="56" formatCode="0">
                  <c:v>98.441000396251539</c:v>
                </c:pt>
                <c:pt idx="57" formatCode="0">
                  <c:v>74.423200591252638</c:v>
                </c:pt>
                <c:pt idx="58" formatCode="0">
                  <c:v>72.967134690352012</c:v>
                </c:pt>
                <c:pt idx="59" formatCode="0">
                  <c:v>66.349870674997305</c:v>
                </c:pt>
                <c:pt idx="60" formatCode="0">
                  <c:v>102.54769334262627</c:v>
                </c:pt>
                <c:pt idx="61" formatCode="0">
                  <c:v>95.149992500531326</c:v>
                </c:pt>
                <c:pt idx="62" formatCode="0">
                  <c:v>91.079193323791628</c:v>
                </c:pt>
                <c:pt idx="63" formatCode="0">
                  <c:v>67.203785100430309</c:v>
                </c:pt>
                <c:pt idx="64" formatCode="0">
                  <c:v>67.570057454517254</c:v>
                </c:pt>
                <c:pt idx="65" formatCode="0">
                  <c:v>71.136137315556226</c:v>
                </c:pt>
                <c:pt idx="66" formatCode="0">
                  <c:v>62.42942925150863</c:v>
                </c:pt>
                <c:pt idx="67" formatCode="0">
                  <c:v>70.143085855227653</c:v>
                </c:pt>
                <c:pt idx="68" formatCode="0">
                  <c:v>76.477655960900037</c:v>
                </c:pt>
                <c:pt idx="69" formatCode="0">
                  <c:v>71.456060037077194</c:v>
                </c:pt>
                <c:pt idx="70" formatCode="0">
                  <c:v>72.004089062739936</c:v>
                </c:pt>
                <c:pt idx="71" formatCode="0">
                  <c:v>67.9225652248589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E5-4CD7-A38C-7E3D64ADEB06}"/>
            </c:ext>
          </c:extLst>
        </c:ser>
        <c:ser>
          <c:idx val="3"/>
          <c:order val="2"/>
          <c:tx>
            <c:strRef>
              <c:f>Koonti2!$F$1</c:f>
              <c:strCache>
                <c:ptCount val="1"/>
                <c:pt idx="0">
                  <c:v>Healthcare volume index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Koonti2!$C$2:$C$73</c:f>
              <c:strCache>
                <c:ptCount val="72"/>
                <c:pt idx="0">
                  <c:v>Jan'15</c:v>
                </c:pt>
                <c:pt idx="1">
                  <c:v>Feb'15</c:v>
                </c:pt>
                <c:pt idx="2">
                  <c:v>Mar'15</c:v>
                </c:pt>
                <c:pt idx="3">
                  <c:v>Apr'15</c:v>
                </c:pt>
                <c:pt idx="4">
                  <c:v>May'15</c:v>
                </c:pt>
                <c:pt idx="5">
                  <c:v>Jun'15</c:v>
                </c:pt>
                <c:pt idx="6">
                  <c:v>Jul'15</c:v>
                </c:pt>
                <c:pt idx="7">
                  <c:v>Aug'15</c:v>
                </c:pt>
                <c:pt idx="8">
                  <c:v>Sep'15</c:v>
                </c:pt>
                <c:pt idx="9">
                  <c:v>Oct'15</c:v>
                </c:pt>
                <c:pt idx="10">
                  <c:v>Nov'15</c:v>
                </c:pt>
                <c:pt idx="11">
                  <c:v>Dec'15</c:v>
                </c:pt>
                <c:pt idx="12">
                  <c:v>Jan'16</c:v>
                </c:pt>
                <c:pt idx="13">
                  <c:v>Feb'16</c:v>
                </c:pt>
                <c:pt idx="14">
                  <c:v>Mar'16</c:v>
                </c:pt>
                <c:pt idx="15">
                  <c:v>Apr'16</c:v>
                </c:pt>
                <c:pt idx="16">
                  <c:v>May'16</c:v>
                </c:pt>
                <c:pt idx="17">
                  <c:v>Jun'16</c:v>
                </c:pt>
                <c:pt idx="18">
                  <c:v>Jul'16</c:v>
                </c:pt>
                <c:pt idx="19">
                  <c:v>Aug'16</c:v>
                </c:pt>
                <c:pt idx="20">
                  <c:v>Sep'16</c:v>
                </c:pt>
                <c:pt idx="21">
                  <c:v>Oct'16</c:v>
                </c:pt>
                <c:pt idx="22">
                  <c:v>Nov'16</c:v>
                </c:pt>
                <c:pt idx="23">
                  <c:v>Dec'16</c:v>
                </c:pt>
                <c:pt idx="24">
                  <c:v>Jan'17</c:v>
                </c:pt>
                <c:pt idx="25">
                  <c:v>Feb'17</c:v>
                </c:pt>
                <c:pt idx="26">
                  <c:v>Mar'17</c:v>
                </c:pt>
                <c:pt idx="27">
                  <c:v>Apr'17</c:v>
                </c:pt>
                <c:pt idx="28">
                  <c:v>May'17</c:v>
                </c:pt>
                <c:pt idx="29">
                  <c:v>Jun'17</c:v>
                </c:pt>
                <c:pt idx="30">
                  <c:v>Jul'17</c:v>
                </c:pt>
                <c:pt idx="31">
                  <c:v>Aug'17</c:v>
                </c:pt>
                <c:pt idx="32">
                  <c:v>Sep'17</c:v>
                </c:pt>
                <c:pt idx="33">
                  <c:v>Oct'17</c:v>
                </c:pt>
                <c:pt idx="34">
                  <c:v>Nov'17</c:v>
                </c:pt>
                <c:pt idx="35">
                  <c:v>Dec'17</c:v>
                </c:pt>
                <c:pt idx="36">
                  <c:v>Jan'18</c:v>
                </c:pt>
                <c:pt idx="37">
                  <c:v>Feb'18</c:v>
                </c:pt>
                <c:pt idx="38">
                  <c:v>Mar'18</c:v>
                </c:pt>
                <c:pt idx="39">
                  <c:v>Apr'18</c:v>
                </c:pt>
                <c:pt idx="40">
                  <c:v>May'18</c:v>
                </c:pt>
                <c:pt idx="41">
                  <c:v>Jun'18</c:v>
                </c:pt>
                <c:pt idx="42">
                  <c:v>Jul'18</c:v>
                </c:pt>
                <c:pt idx="43">
                  <c:v>Aug'18</c:v>
                </c:pt>
                <c:pt idx="44">
                  <c:v>Sep'18</c:v>
                </c:pt>
                <c:pt idx="45">
                  <c:v>Oct'18</c:v>
                </c:pt>
                <c:pt idx="46">
                  <c:v>Nov'18</c:v>
                </c:pt>
                <c:pt idx="47">
                  <c:v>Dec'18</c:v>
                </c:pt>
                <c:pt idx="48">
                  <c:v>Jan'19</c:v>
                </c:pt>
                <c:pt idx="49">
                  <c:v>Feb'19</c:v>
                </c:pt>
                <c:pt idx="50">
                  <c:v>Mar'19</c:v>
                </c:pt>
                <c:pt idx="51">
                  <c:v>Apr'19</c:v>
                </c:pt>
                <c:pt idx="52">
                  <c:v>May'19</c:v>
                </c:pt>
                <c:pt idx="53">
                  <c:v>Jun'19</c:v>
                </c:pt>
                <c:pt idx="54">
                  <c:v>Jul'19</c:v>
                </c:pt>
                <c:pt idx="55">
                  <c:v>Aug'19</c:v>
                </c:pt>
                <c:pt idx="56">
                  <c:v>Sep'19</c:v>
                </c:pt>
                <c:pt idx="57">
                  <c:v>Oct'19</c:v>
                </c:pt>
                <c:pt idx="58">
                  <c:v>Nov'19</c:v>
                </c:pt>
                <c:pt idx="59">
                  <c:v>Dec'19</c:v>
                </c:pt>
                <c:pt idx="60">
                  <c:v>Jan'20</c:v>
                </c:pt>
                <c:pt idx="61">
                  <c:v>Feb'20</c:v>
                </c:pt>
                <c:pt idx="62">
                  <c:v>Mar'20</c:v>
                </c:pt>
                <c:pt idx="63">
                  <c:v>Apr'20</c:v>
                </c:pt>
                <c:pt idx="64">
                  <c:v>May'20</c:v>
                </c:pt>
                <c:pt idx="65">
                  <c:v>Jun'20</c:v>
                </c:pt>
                <c:pt idx="66">
                  <c:v>Jul'20</c:v>
                </c:pt>
                <c:pt idx="67">
                  <c:v>Aug'20</c:v>
                </c:pt>
                <c:pt idx="68">
                  <c:v>Sep'20</c:v>
                </c:pt>
                <c:pt idx="69">
                  <c:v>Oct'20</c:v>
                </c:pt>
                <c:pt idx="70">
                  <c:v>Nov'20</c:v>
                </c:pt>
                <c:pt idx="71">
                  <c:v>Dec'20</c:v>
                </c:pt>
              </c:strCache>
            </c:strRef>
          </c:cat>
          <c:val>
            <c:numRef>
              <c:f>Koonti2!$F$2:$F$73</c:f>
              <c:numCache>
                <c:formatCode>0</c:formatCode>
                <c:ptCount val="72"/>
                <c:pt idx="0">
                  <c:v>108.61141011840689</c:v>
                </c:pt>
                <c:pt idx="1">
                  <c:v>107.31969860064586</c:v>
                </c:pt>
                <c:pt idx="2">
                  <c:v>108.82669537136707</c:v>
                </c:pt>
                <c:pt idx="3">
                  <c:v>109.25726587728741</c:v>
                </c:pt>
                <c:pt idx="4">
                  <c:v>111.51776103336923</c:v>
                </c:pt>
                <c:pt idx="5">
                  <c:v>104.73627556512379</c:v>
                </c:pt>
                <c:pt idx="6">
                  <c:v>111.62540365984931</c:v>
                </c:pt>
                <c:pt idx="7">
                  <c:v>104.62863293864372</c:v>
                </c:pt>
                <c:pt idx="8">
                  <c:v>105.70505920344459</c:v>
                </c:pt>
                <c:pt idx="9">
                  <c:v>106.02798708288485</c:v>
                </c:pt>
                <c:pt idx="10">
                  <c:v>104.95156081808399</c:v>
                </c:pt>
                <c:pt idx="11">
                  <c:v>108.39612486544675</c:v>
                </c:pt>
                <c:pt idx="12">
                  <c:v>101.39935414424114</c:v>
                </c:pt>
                <c:pt idx="13">
                  <c:v>104.41334768568356</c:v>
                </c:pt>
                <c:pt idx="14">
                  <c:v>103.44456404736277</c:v>
                </c:pt>
                <c:pt idx="15">
                  <c:v>105.16684607104416</c:v>
                </c:pt>
                <c:pt idx="16">
                  <c:v>104.52099031216365</c:v>
                </c:pt>
                <c:pt idx="17">
                  <c:v>99.677072120559785</c:v>
                </c:pt>
                <c:pt idx="18">
                  <c:v>105.92034445640478</c:v>
                </c:pt>
                <c:pt idx="19">
                  <c:v>100.00000000000003</c:v>
                </c:pt>
                <c:pt idx="20">
                  <c:v>100.75349838536063</c:v>
                </c:pt>
                <c:pt idx="21">
                  <c:v>100.53821313240046</c:v>
                </c:pt>
                <c:pt idx="22">
                  <c:v>100.9687836383208</c:v>
                </c:pt>
                <c:pt idx="23">
                  <c:v>102.58342303552209</c:v>
                </c:pt>
                <c:pt idx="24">
                  <c:v>95.694294940796567</c:v>
                </c:pt>
                <c:pt idx="25">
                  <c:v>96.12486544671691</c:v>
                </c:pt>
                <c:pt idx="26">
                  <c:v>96.017222820236825</c:v>
                </c:pt>
                <c:pt idx="27">
                  <c:v>95.909580193756724</c:v>
                </c:pt>
                <c:pt idx="28">
                  <c:v>98.815931108719056</c:v>
                </c:pt>
                <c:pt idx="29">
                  <c:v>96.447793326157168</c:v>
                </c:pt>
                <c:pt idx="30">
                  <c:v>97.739504843918198</c:v>
                </c:pt>
                <c:pt idx="31">
                  <c:v>93.97201291711518</c:v>
                </c:pt>
                <c:pt idx="32">
                  <c:v>93.97201291711518</c:v>
                </c:pt>
                <c:pt idx="33">
                  <c:v>95.586652314316467</c:v>
                </c:pt>
                <c:pt idx="34">
                  <c:v>94.402583423035523</c:v>
                </c:pt>
                <c:pt idx="35">
                  <c:v>96.555435952637254</c:v>
                </c:pt>
                <c:pt idx="36">
                  <c:v>93.649085037674936</c:v>
                </c:pt>
                <c:pt idx="37">
                  <c:v>94.940796555435966</c:v>
                </c:pt>
                <c:pt idx="38">
                  <c:v>93.541442411194851</c:v>
                </c:pt>
                <c:pt idx="39">
                  <c:v>95.694294940796567</c:v>
                </c:pt>
                <c:pt idx="40">
                  <c:v>96.986006458557611</c:v>
                </c:pt>
                <c:pt idx="41">
                  <c:v>94.402583423035537</c:v>
                </c:pt>
                <c:pt idx="42">
                  <c:v>97.093649085037697</c:v>
                </c:pt>
                <c:pt idx="43">
                  <c:v>92.357373519913907</c:v>
                </c:pt>
                <c:pt idx="44">
                  <c:v>93.433799784714765</c:v>
                </c:pt>
                <c:pt idx="45">
                  <c:v>94.83315392895588</c:v>
                </c:pt>
                <c:pt idx="46">
                  <c:v>95.156081808396138</c:v>
                </c:pt>
                <c:pt idx="47">
                  <c:v>96.878363832077511</c:v>
                </c:pt>
                <c:pt idx="48">
                  <c:v>100</c:v>
                </c:pt>
                <c:pt idx="49">
                  <c:v>93.003229278794393</c:v>
                </c:pt>
                <c:pt idx="50">
                  <c:v>91.388589881593091</c:v>
                </c:pt>
                <c:pt idx="51">
                  <c:v>100.75349838536059</c:v>
                </c:pt>
                <c:pt idx="52">
                  <c:v>100.96878363832076</c:v>
                </c:pt>
                <c:pt idx="53">
                  <c:v>100.43057050592033</c:v>
                </c:pt>
                <c:pt idx="54">
                  <c:v>96.663078579117311</c:v>
                </c:pt>
                <c:pt idx="55">
                  <c:v>92.572658772874036</c:v>
                </c:pt>
                <c:pt idx="56">
                  <c:v>93.21851453175455</c:v>
                </c:pt>
                <c:pt idx="57">
                  <c:v>98.277717976318598</c:v>
                </c:pt>
                <c:pt idx="58">
                  <c:v>92.787944025834207</c:v>
                </c:pt>
                <c:pt idx="59">
                  <c:v>90.312163616792233</c:v>
                </c:pt>
                <c:pt idx="60">
                  <c:v>94.079655543595251</c:v>
                </c:pt>
                <c:pt idx="61">
                  <c:v>89.558665231431632</c:v>
                </c:pt>
                <c:pt idx="62">
                  <c:v>88.697524219590946</c:v>
                </c:pt>
                <c:pt idx="63">
                  <c:v>69.752421959095784</c:v>
                </c:pt>
                <c:pt idx="64">
                  <c:v>81.16254036598491</c:v>
                </c:pt>
                <c:pt idx="65">
                  <c:v>78.148546824542493</c:v>
                </c:pt>
                <c:pt idx="66">
                  <c:v>91.496232508073163</c:v>
                </c:pt>
                <c:pt idx="67">
                  <c:v>85.037674919267999</c:v>
                </c:pt>
                <c:pt idx="68">
                  <c:v>87.944025834230317</c:v>
                </c:pt>
                <c:pt idx="69">
                  <c:v>98.600645855758842</c:v>
                </c:pt>
                <c:pt idx="70">
                  <c:v>96.770721205597383</c:v>
                </c:pt>
                <c:pt idx="71">
                  <c:v>93.972012917115137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E5-4CD7-A38C-7E3D64ADE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863616"/>
        <c:axId val="817864600"/>
      </c:lineChart>
      <c:catAx>
        <c:axId val="8178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4600"/>
        <c:crosses val="autoZero"/>
        <c:auto val="1"/>
        <c:lblAlgn val="ctr"/>
        <c:lblOffset val="100"/>
        <c:noMultiLvlLbl val="0"/>
      </c:catAx>
      <c:valAx>
        <c:axId val="81786460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8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Output method deflator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Taul1!$A$2:$A$25</c:f>
              <c:strCache>
                <c:ptCount val="2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</c:strCache>
            </c:strRef>
          </c:cat>
          <c:val>
            <c:numRef>
              <c:f>Taul1!$B$2:$B$25</c:f>
              <c:numCache>
                <c:formatCode>General</c:formatCode>
                <c:ptCount val="24"/>
                <c:pt idx="20" formatCode="0%">
                  <c:v>1.6678325723370024E-2</c:v>
                </c:pt>
                <c:pt idx="21" formatCode="0%">
                  <c:v>0.21998537761180992</c:v>
                </c:pt>
                <c:pt idx="22" formatCode="0%">
                  <c:v>5.5728672980966731E-2</c:v>
                </c:pt>
                <c:pt idx="23" formatCode="0%">
                  <c:v>-3.1523063115866723E-2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94-4212-9C2E-2F27104EE55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Input method deflator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Taul1!$A$2:$A$25</c:f>
              <c:strCache>
                <c:ptCount val="2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</c:strCache>
            </c:strRef>
          </c:cat>
          <c:val>
            <c:numRef>
              <c:f>Taul1!$C$2:$C$25</c:f>
              <c:numCache>
                <c:formatCode>0%</c:formatCode>
                <c:ptCount val="24"/>
                <c:pt idx="0">
                  <c:v>1.6871341798851525E-2</c:v>
                </c:pt>
                <c:pt idx="1">
                  <c:v>1.7885277296048052E-2</c:v>
                </c:pt>
                <c:pt idx="2">
                  <c:v>2.1463578291984087E-2</c:v>
                </c:pt>
                <c:pt idx="3">
                  <c:v>2.4980952684319657E-2</c:v>
                </c:pt>
                <c:pt idx="4">
                  <c:v>4.2322480248473404E-2</c:v>
                </c:pt>
                <c:pt idx="5">
                  <c:v>4.5732199168006638E-2</c:v>
                </c:pt>
                <c:pt idx="6">
                  <c:v>5.318245771387331E-2</c:v>
                </c:pt>
                <c:pt idx="7">
                  <c:v>5.4108901145689892E-2</c:v>
                </c:pt>
                <c:pt idx="8">
                  <c:v>2.239611794451668E-2</c:v>
                </c:pt>
                <c:pt idx="9">
                  <c:v>2.3255561325816743E-2</c:v>
                </c:pt>
                <c:pt idx="10">
                  <c:v>2.6269345105586872E-2</c:v>
                </c:pt>
                <c:pt idx="11">
                  <c:v>2.4903343357253194E-2</c:v>
                </c:pt>
                <c:pt idx="12">
                  <c:v>1.9471646021096634E-2</c:v>
                </c:pt>
                <c:pt idx="13">
                  <c:v>2.35924977402997E-2</c:v>
                </c:pt>
                <c:pt idx="14">
                  <c:v>2.4818169777306665E-2</c:v>
                </c:pt>
                <c:pt idx="15">
                  <c:v>2.5903342090023429E-2</c:v>
                </c:pt>
                <c:pt idx="16">
                  <c:v>2.7525452720416732E-2</c:v>
                </c:pt>
                <c:pt idx="17">
                  <c:v>3.0338405398313339E-2</c:v>
                </c:pt>
                <c:pt idx="18">
                  <c:v>3.4105587881829935E-2</c:v>
                </c:pt>
                <c:pt idx="19">
                  <c:v>3.4103623465580046E-2</c:v>
                </c:pt>
                <c:pt idx="20">
                  <c:v>1.3678325723369911E-2</c:v>
                </c:pt>
                <c:pt idx="21">
                  <c:v>1.4985377611810069E-2</c:v>
                </c:pt>
                <c:pt idx="22">
                  <c:v>2.2728672980966813E-2</c:v>
                </c:pt>
                <c:pt idx="23">
                  <c:v>2.4143603550799808E-2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94-4212-9C2E-2F27104EE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4807112"/>
        <c:axId val="814807768"/>
      </c:lineChart>
      <c:dateAx>
        <c:axId val="81480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07768"/>
        <c:crosses val="autoZero"/>
        <c:auto val="0"/>
        <c:lblOffset val="100"/>
        <c:baseTimeUnit val="days"/>
      </c:dateAx>
      <c:valAx>
        <c:axId val="814807768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07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change in volume, high frequency series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QNA_VS_VTP!$B$1</c:f>
              <c:strCache>
                <c:ptCount val="1"/>
                <c:pt idx="0">
                  <c:v>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QNA_VS_VTP!$A$2:$A$12</c:f>
              <c:numCache>
                <c:formatCode>@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QNA_VS_VTP!$B$2:$B$12</c:f>
              <c:numCache>
                <c:formatCode>0.00%</c:formatCode>
                <c:ptCount val="10"/>
                <c:pt idx="0" formatCode="0%">
                  <c:v>0</c:v>
                </c:pt>
                <c:pt idx="1">
                  <c:v>2.1000000000000001E-2</c:v>
                </c:pt>
                <c:pt idx="2">
                  <c:v>1.0999999999999999E-2</c:v>
                </c:pt>
                <c:pt idx="3">
                  <c:v>-5.0000000000000001E-3</c:v>
                </c:pt>
                <c:pt idx="4">
                  <c:v>8.9999999999999993E-3</c:v>
                </c:pt>
                <c:pt idx="5">
                  <c:v>-1E-3</c:v>
                </c:pt>
                <c:pt idx="6">
                  <c:v>2.1000000000000001E-2</c:v>
                </c:pt>
                <c:pt idx="7">
                  <c:v>2.4E-2</c:v>
                </c:pt>
                <c:pt idx="8">
                  <c:v>1.9E-2</c:v>
                </c:pt>
                <c:pt idx="9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24-4A9B-8947-E407945ED10D}"/>
            </c:ext>
          </c:extLst>
        </c:ser>
        <c:ser>
          <c:idx val="1"/>
          <c:order val="1"/>
          <c:tx>
            <c:strRef>
              <c:f>QNA_VS_VTP!$C$1</c:f>
              <c:strCache>
                <c:ptCount val="1"/>
                <c:pt idx="0">
                  <c:v>QNA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QNA_VS_VTP!$A$2:$A$12</c:f>
              <c:numCache>
                <c:formatCode>@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QNA_VS_VTP!$C$2:$C$12</c:f>
              <c:numCache>
                <c:formatCode>0%</c:formatCode>
                <c:ptCount val="10"/>
                <c:pt idx="0">
                  <c:v>-8.6400552963605826E-5</c:v>
                </c:pt>
                <c:pt idx="1">
                  <c:v>3.352631124168326E-2</c:v>
                </c:pt>
                <c:pt idx="2">
                  <c:v>2.7506061366106671E-2</c:v>
                </c:pt>
                <c:pt idx="3">
                  <c:v>1.5052888527257835E-2</c:v>
                </c:pt>
                <c:pt idx="4">
                  <c:v>-8.2565130260520148E-3</c:v>
                </c:pt>
                <c:pt idx="5">
                  <c:v>-3.0148722922728743E-2</c:v>
                </c:pt>
                <c:pt idx="6">
                  <c:v>-4.8170680890074147E-2</c:v>
                </c:pt>
                <c:pt idx="7">
                  <c:v>-6.3567113212503301E-2</c:v>
                </c:pt>
                <c:pt idx="8">
                  <c:v>-1.0659186535764364E-2</c:v>
                </c:pt>
                <c:pt idx="9">
                  <c:v>1.0017956714866383E-2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24-4A9B-8947-E407945ED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217104"/>
        <c:axId val="725213496"/>
      </c:lineChart>
      <c:catAx>
        <c:axId val="72521710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3496"/>
        <c:crosses val="autoZero"/>
        <c:auto val="1"/>
        <c:lblAlgn val="ctr"/>
        <c:lblOffset val="100"/>
        <c:noMultiLvlLbl val="0"/>
      </c:catAx>
      <c:valAx>
        <c:axId val="7252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change in volume, high frequency series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QNA_VS_VTP!$B$1</c:f>
              <c:strCache>
                <c:ptCount val="1"/>
                <c:pt idx="0">
                  <c:v>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QNA_VS_VTP!$A$2:$A$12</c:f>
              <c:numCache>
                <c:formatCode>@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QNA_VS_VTP!$B$2:$B$12</c:f>
              <c:numCache>
                <c:formatCode>0.00%</c:formatCode>
                <c:ptCount val="11"/>
                <c:pt idx="0" formatCode="0%">
                  <c:v>0</c:v>
                </c:pt>
                <c:pt idx="1">
                  <c:v>2.1000000000000001E-2</c:v>
                </c:pt>
                <c:pt idx="2">
                  <c:v>1.0999999999999999E-2</c:v>
                </c:pt>
                <c:pt idx="3">
                  <c:v>-5.0000000000000001E-3</c:v>
                </c:pt>
                <c:pt idx="4">
                  <c:v>8.9999999999999993E-3</c:v>
                </c:pt>
                <c:pt idx="5">
                  <c:v>-1E-3</c:v>
                </c:pt>
                <c:pt idx="6">
                  <c:v>2.1000000000000001E-2</c:v>
                </c:pt>
                <c:pt idx="7">
                  <c:v>2.4E-2</c:v>
                </c:pt>
                <c:pt idx="8">
                  <c:v>1.9E-2</c:v>
                </c:pt>
                <c:pt idx="9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24-4A9B-8947-E407945ED10D}"/>
            </c:ext>
          </c:extLst>
        </c:ser>
        <c:ser>
          <c:idx val="1"/>
          <c:order val="1"/>
          <c:tx>
            <c:strRef>
              <c:f>QNA_VS_VTP!$C$1</c:f>
              <c:strCache>
                <c:ptCount val="1"/>
                <c:pt idx="0">
                  <c:v>QNA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QNA_VS_VTP!$A$2:$A$12</c:f>
              <c:numCache>
                <c:formatCode>@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QNA_VS_VTP!$C$2:$C$12</c:f>
              <c:numCache>
                <c:formatCode>0%</c:formatCode>
                <c:ptCount val="11"/>
                <c:pt idx="0">
                  <c:v>-8.6400552963605826E-5</c:v>
                </c:pt>
                <c:pt idx="1">
                  <c:v>3.352631124168326E-2</c:v>
                </c:pt>
                <c:pt idx="2">
                  <c:v>2.7506061366106671E-2</c:v>
                </c:pt>
                <c:pt idx="3">
                  <c:v>1.5052888527257835E-2</c:v>
                </c:pt>
                <c:pt idx="4">
                  <c:v>-8.2565130260520148E-3</c:v>
                </c:pt>
                <c:pt idx="5">
                  <c:v>-3.0148722922728743E-2</c:v>
                </c:pt>
                <c:pt idx="6">
                  <c:v>-4.8170680890074147E-2</c:v>
                </c:pt>
                <c:pt idx="7">
                  <c:v>-6.3567113212503301E-2</c:v>
                </c:pt>
                <c:pt idx="8">
                  <c:v>-1.0659186535764364E-2</c:v>
                </c:pt>
                <c:pt idx="9">
                  <c:v>1.0017956714866383E-2</c:v>
                </c:pt>
                <c:pt idx="10">
                  <c:v>-8.2717320108543158E-2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24-4A9B-8947-E407945ED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217104"/>
        <c:axId val="725213496"/>
      </c:lineChart>
      <c:catAx>
        <c:axId val="72521710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3496"/>
        <c:crosses val="autoZero"/>
        <c:auto val="1"/>
        <c:lblAlgn val="ctr"/>
        <c:lblOffset val="100"/>
        <c:noMultiLvlLbl val="0"/>
      </c:catAx>
      <c:valAx>
        <c:axId val="7252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21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2834FE-F2B6-A84E-A1F9-458ACA6F1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F1EB7-8103-D84D-84F6-74303A216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12E4-CFCB-5841-B346-01FDA9AF193D}" type="datetimeFigureOut">
              <a:rPr lang="fi-FI" smtClean="0"/>
              <a:t>26.4.2021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7F648-0307-9848-8510-C018B28C3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55AF8-C24E-924D-A112-46792FF84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3FE2-6FFE-534D-A264-7988550A0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14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29F1-D4A2-7845-97E6-EC89B9E6E233}" type="datetimeFigureOut">
              <a:rPr lang="fi-FI" smtClean="0"/>
              <a:t>26.4.2021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8B99-D757-AB44-A1B1-189E38A97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78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tilastokeskus.sharepoint.com/sites/powerpoint-esityksen-tekeminen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tilastokeskus.sharepoint.com/sites/powerpoint-esityksen-tekeminen/SitePages/Saavutettavuus.aspx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1067186"/>
            <a:ext cx="8095736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8096250" cy="10600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 err="1"/>
              <a:t>Presentoija</a:t>
            </a:r>
            <a:r>
              <a:rPr lang="en-US" dirty="0"/>
              <a:t>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33C529-D8CB-41C1-BA7F-BDF6B8BEE2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D1237A7-627A-4441-BF6C-C278623F5D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50FD357-8BC7-472B-805E-CA488E0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1691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09EE59DA-6813-CE4E-B973-D7B64049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118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9B4AEF-6894-C941-968F-89CCA018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9F5F67E-D324-4841-881E-1DAADF35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1148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78DCF0A-4368-CD4C-A541-6F08E2BD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8618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365125"/>
            <a:ext cx="9823178" cy="557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091A2C1-84E5-4C4B-A5DE-163FB8194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63120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8677BE8-EEF4-7540-B421-39C091FEEEC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E10DCA9-A006-BF4B-AFB3-F69CA5F1D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5999" cy="6219826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079C1E-3B38-9A44-9C26-8FBB28E9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604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6" y="-1"/>
            <a:ext cx="6095999" cy="621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8B6FEAB-E086-5D43-973E-2C51FCBF7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45596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03F379-B213-5848-A40F-6569AA1E8407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576179" y="433127"/>
            <a:ext cx="4582780" cy="1205057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9C30391-F8B5-E94A-AAF9-77AD830E8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3927" y="1825536"/>
            <a:ext cx="4582779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583" y="-1"/>
            <a:ext cx="6095999" cy="6219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A82ADA3-32AA-7F41-AB87-D2025C1A1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26355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5999" cy="6219826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/>
              <a:t>Kuva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D1F6CC-0C16-514A-AEAD-57EDAB087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4702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905"/>
            <a:ext cx="6095999" cy="6217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C33C782-3022-D445-B428-C766F4F69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0703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796217" y="365125"/>
            <a:ext cx="5041058" cy="1325563"/>
          </a:xfrm>
        </p:spPr>
        <p:txBody>
          <a:bodyPr anchor="b" anchorCtr="0">
            <a:normAutofit/>
          </a:bodyPr>
          <a:lstStyle>
            <a:lvl1pPr>
              <a:defRPr sz="3200"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216" y="1825536"/>
            <a:ext cx="5041057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5999" cy="62198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D98DCA2-4AF0-E34F-9305-7283EB2F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2495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B09BF67-18C8-D74C-8C94-1D3A26D5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6512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alku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8C442F9-A506-AE4D-87F6-0C8F6227E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337812-13B3-6F4D-BEB1-24C796673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4613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7EDA5FC-F70C-4946-BC03-095E3F4B58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3" y="4438650"/>
            <a:ext cx="2646135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C4F7DC1-A29E-C14D-ACDE-1BA875426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704" y="4438650"/>
            <a:ext cx="2646135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CB1AD-C14B-484C-B317-7A5FEC815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463E4-8ACD-A548-9D2B-AB1B9C3C4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1237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6027C0-1648-CE44-92BA-390A43000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408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D365F7-1CA2-814F-9697-1B6338B33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6857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C29423-D143-AB43-89FE-E967F07AD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A67FA18-CD7C-5043-BBBD-626F00761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428C91D8-CB5A-41BB-A33A-647B4ED3D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21237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1">
            <a:extLst>
              <a:ext uri="{FF2B5EF4-FFF2-40B4-BE49-F238E27FC236}">
                <a16:creationId xmlns:a16="http://schemas.microsoft.com/office/drawing/2014/main" id="{7E0BBD83-7C10-488F-83DC-296EB7C73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4408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0467F336-6D00-405E-9406-E5BEE697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6857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81DAD6BC-E41D-490B-B425-BB4922B35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8" name="Kuva 8">
            <a:extLst>
              <a:ext uri="{FF2B5EF4-FFF2-40B4-BE49-F238E27FC236}">
                <a16:creationId xmlns:a16="http://schemas.microsoft.com/office/drawing/2014/main" id="{06626F53-7E6F-4D2F-9F9F-5CECEA757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97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keski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F57C3F7-188C-8B42-92F2-D2F74E75E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93344C5-30D4-5D4B-94AF-611B6A0021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0906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F0146608-B2FD-8242-BB95-9E980FAF2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4" y="4438650"/>
            <a:ext cx="2609066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DCF6724-6CAF-7547-BA2F-F11C1C349E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9286" y="4438650"/>
            <a:ext cx="266055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38592-9BAC-0D4A-8B6C-5CF51AED5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427509-2776-A040-B94B-35C935EA7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5E6005-00FF-004E-8B9D-0165CFA4D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336966"/>
            <a:ext cx="12192000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1AFCF8-996D-8642-9FBF-731D94877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2F9F8-EF8D-EA47-BBBD-B7BC09BD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44600C-7612-2E47-99B2-DB3899F7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7731D76-33FF-4EA1-8983-C46714D18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336966"/>
            <a:ext cx="12192000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61F94444-04FF-470F-A95E-83C11F767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71613" y="285825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A1DF8024-7E6A-480C-B42D-B58459753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B5F4BCCB-3B9A-4BCB-B1F1-95ADAD5B0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Kuva 8">
            <a:extLst>
              <a:ext uri="{FF2B5EF4-FFF2-40B4-BE49-F238E27FC236}">
                <a16:creationId xmlns:a16="http://schemas.microsoft.com/office/drawing/2014/main" id="{A6142D92-D99F-44D4-BD57-D75AF90F4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900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aikajanan loppu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4CEB4E-9B30-7849-83E2-19BC34F17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8792551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A70101E-7AC5-7F40-9426-04FBA0955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2161" y="4438650"/>
            <a:ext cx="2615244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FDE3167-73B1-2F4A-A0FD-8804DE313E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23" y="4438650"/>
            <a:ext cx="261524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087A75-52B7-A24D-AAB6-F41AF29B8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64596" y="4438650"/>
            <a:ext cx="2615243" cy="12573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DDF42-E9AD-CE47-85C4-A1A5E5016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5C3E2E6-DD91-CA4D-9085-0517A15CF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25D97A-7A3F-9348-BC3B-4E4DAFCA3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D63BCB-4A3C-7843-8A49-E31F9C29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859F71-13EB-DF41-9EA3-3868C7A68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E2CDBA-D0C5-3C47-B828-8729CD1F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4136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E9A3EB15-466D-4B64-8BF4-709EA88A5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36966"/>
            <a:ext cx="10570763" cy="9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A1F6D6B5-8F85-40C7-A325-3106BFE3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2947" y="2847571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95149442-87CC-4B75-9AC8-6E8DE049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58510" y="2875280"/>
            <a:ext cx="1107440" cy="1107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14E26F3C-8958-4D5F-AF02-3E38BAE89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14136" y="2699791"/>
            <a:ext cx="1424359" cy="1424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Kuva 8">
            <a:extLst>
              <a:ext uri="{FF2B5EF4-FFF2-40B4-BE49-F238E27FC236}">
                <a16:creationId xmlns:a16="http://schemas.microsoft.com/office/drawing/2014/main" id="{EA94B856-42B6-4CF7-8608-79360BA78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6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ide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0236484-B73F-B04E-9B91-0248B5574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16" y="955965"/>
            <a:ext cx="3067397" cy="4272740"/>
          </a:xfrm>
        </p:spPr>
        <p:txBody>
          <a:bodyPr anchor="t" anchorCtr="0">
            <a:normAutofit/>
          </a:bodyPr>
          <a:lstStyle>
            <a:lvl1pPr>
              <a:defRPr sz="2800"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4" name="Media Placeholder 13">
            <a:extLst>
              <a:ext uri="{FF2B5EF4-FFF2-40B4-BE49-F238E27FC236}">
                <a16:creationId xmlns:a16="http://schemas.microsoft.com/office/drawing/2014/main" id="{0893EA1F-5517-7A40-B2D0-E86D60D6318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4164676" y="1039090"/>
            <a:ext cx="6724996" cy="4106487"/>
          </a:xfrm>
        </p:spPr>
        <p:txBody>
          <a:bodyPr/>
          <a:lstStyle/>
          <a:p>
            <a:r>
              <a:rPr lang="en-US"/>
              <a:t>Click icon to add media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62F816-F9E3-6846-83AF-16C8AE406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3626" y="249381"/>
            <a:ext cx="10756194" cy="5868785"/>
          </a:xfrm>
          <a:prstGeom prst="rect">
            <a:avLst/>
          </a:prstGeom>
          <a:effectLst>
            <a:outerShdw blurRad="317500" dist="177800" dir="6000000" sx="97000" sy="97000" algn="ctr" rotWithShape="0">
              <a:srgbClr val="000000">
                <a:alpha val="58000"/>
              </a:srgbClr>
            </a:outerShdw>
          </a:effectLst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D82C9CC-18DB-6B4B-A59B-763077AC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68F3-4707-3F42-9B61-147335AC1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99D79-58AD-614B-BA88-B56914E29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47448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nimi ja lyhyt esitte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47DB15-4BB8-2C4F-B514-3811813C54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24150" y="3988645"/>
            <a:ext cx="6743700" cy="437581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Asiantuntijan</a:t>
            </a:r>
            <a:r>
              <a:rPr lang="en-US" dirty="0"/>
              <a:t> </a:t>
            </a:r>
            <a:r>
              <a:rPr lang="en-US" dirty="0" err="1"/>
              <a:t>nimi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DDF9EE-2E04-ED4E-84EE-48952ECCF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5135" y="4589743"/>
            <a:ext cx="8721731" cy="1079196"/>
          </a:xfrm>
        </p:spPr>
        <p:txBody>
          <a:bodyPr anchor="t" anchorCtr="1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Lyhyt</a:t>
            </a:r>
            <a:r>
              <a:rPr lang="en-US" dirty="0"/>
              <a:t> </a:t>
            </a:r>
            <a:r>
              <a:rPr lang="en-US" dirty="0" err="1"/>
              <a:t>esittely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4B940C-CD8C-134F-A997-3071812D76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19650" y="843215"/>
            <a:ext cx="2552700" cy="289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Kuva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123261D-65A5-9547-844C-8EB4975C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EA537-EFA7-8F43-91E5-45DB5B6C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4FCEB-58EF-4A4B-A6DD-09539658C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9034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0FD96D-9754-40EF-A097-9293DF238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84" y="2058350"/>
            <a:ext cx="5260816" cy="2098604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19F5F67E-D324-4841-881E-1DAADF35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DBE5328-7FC2-4B69-9CEA-60C4CF5C4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156"/>
            <a:ext cx="6226897" cy="26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915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56DA6-113A-DD41-9B88-F3BC5D696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156"/>
            <a:ext cx="6226897" cy="2663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00238D-A6BD-40F5-9F7B-A90006F6E4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184" y="2058350"/>
            <a:ext cx="5260816" cy="2098604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en-US" dirty="0" err="1"/>
              <a:t>Väliotsikko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1B3853-6C3D-5346-8D15-ABD86E7B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219999"/>
            <a:ext cx="12192001" cy="6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0A49B20-1C01-DA4C-A5C6-74536974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4D2A5-9AF1-9E49-80CF-2CA2B17B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6956-5E91-A64A-9BFF-443D74E8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0EB47B72-6315-436B-85C8-462A5534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65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tekst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380ECB5D-D194-471A-8AAF-8074767F5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449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B5E29352-7953-418D-AA3F-0954A80FCE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5182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FB25CDB-6BDE-4299-8B44-3DF0DADDA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219999"/>
            <a:ext cx="12192001" cy="6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0A49B20-1C01-DA4C-A5C6-745369742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E430CC7E-19DF-48A8-8230-7133EE4858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7914" y="1289520"/>
            <a:ext cx="3371014" cy="4282636"/>
          </a:xfrm>
          <a:solidFill>
            <a:srgbClr val="DC5034"/>
          </a:solidFill>
        </p:spPr>
        <p:txBody>
          <a:bodyPr lIns="288000" tIns="180000" bIns="180000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84D2A5-9AF1-9E49-80CF-2CA2B17B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266956-5E91-A64A-9BFF-443D74E82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pic>
        <p:nvPicPr>
          <p:cNvPr id="16" name="Kuva 8">
            <a:extLst>
              <a:ext uri="{FF2B5EF4-FFF2-40B4-BE49-F238E27FC236}">
                <a16:creationId xmlns:a16="http://schemas.microsoft.com/office/drawing/2014/main" id="{559E643B-79CA-4C17-91A0-E5422DE54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763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pos="211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067186"/>
            <a:ext cx="8095736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Kiitos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8096250" cy="800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Lisäteksti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91970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F22959-4391-C749-85A0-8373565D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78156"/>
            <a:ext cx="7749541" cy="3098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912620"/>
            <a:ext cx="6791274" cy="200730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Kiitos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076700"/>
            <a:ext cx="6791274" cy="5943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/>
              <a:t>Lisäteksti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603C-AC20-9B48-B36D-98E17402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FCBB4B8-11C6-4C28-A924-3EDC401AD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pic>
        <p:nvPicPr>
          <p:cNvPr id="14" name="Kuva 8">
            <a:extLst>
              <a:ext uri="{FF2B5EF4-FFF2-40B4-BE49-F238E27FC236}">
                <a16:creationId xmlns:a16="http://schemas.microsoft.com/office/drawing/2014/main" id="{A50C3A8C-7912-48E8-B201-FE9BE67F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8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AOH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05400-22F1-4730-9AB9-4ED3BB80DBBC}"/>
              </a:ext>
            </a:extLst>
          </p:cNvPr>
          <p:cNvSpPr txBox="1"/>
          <p:nvPr userDrawn="1"/>
        </p:nvSpPr>
        <p:spPr>
          <a:xfrm>
            <a:off x="502158" y="288666"/>
            <a:ext cx="1158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/>
              <a:t>Laajemmat ohjeet esityksen tekemiseen löytyvät Metkasta: Sisäiset palvelut - Viestintäpalvelut - </a:t>
            </a:r>
            <a:br>
              <a:rPr lang="fi-FI" sz="1800"/>
            </a:br>
            <a:r>
              <a:rPr lang="fi-FI" sz="1800"/>
              <a:t>PowerPoint-esityksen tekeminen: </a:t>
            </a:r>
            <a:r>
              <a:rPr lang="fi-FI" sz="1800">
                <a:hlinkClick r:id="rId3"/>
              </a:rPr>
              <a:t>https://tilastokeskus.sharepoint.com/sites/powerpoint-esityksen-tekeminen</a:t>
            </a:r>
            <a:endParaRPr lang="fi-FI" sz="180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03C87A1-47C5-4206-8B3B-060EBE62093E}"/>
              </a:ext>
            </a:extLst>
          </p:cNvPr>
          <p:cNvSpPr txBox="1"/>
          <p:nvPr userDrawn="1"/>
        </p:nvSpPr>
        <p:spPr>
          <a:xfrm>
            <a:off x="502158" y="1122874"/>
            <a:ext cx="61100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>
                <a:solidFill>
                  <a:schemeClr val="accent1"/>
                </a:solidFill>
              </a:rPr>
              <a:t>1. </a:t>
            </a:r>
            <a:r>
              <a:rPr lang="fi-FI" sz="2000">
                <a:solidFill>
                  <a:schemeClr val="accent1"/>
                </a:solidFill>
              </a:rPr>
              <a:t>Varmista, että Sovita leipäteksti automaattisesti -paikkamerkki on pois käytöstä! (Tiedosto-Asetukset-Tarkistustyökalut-Automaattisen korjauksen asetukset). Muuten tekstilaatikon yli menevä teksti ja riviväli muuttuvat liian pieneksi ja luettavuus kärsii.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8C05466-30B3-4C18-B6AB-9C5FFC181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158" y="3015129"/>
            <a:ext cx="5429250" cy="1628775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D9BDD68D-90DD-475C-B1E4-3B94FBA05ABB}"/>
              </a:ext>
            </a:extLst>
          </p:cNvPr>
          <p:cNvSpPr txBox="1"/>
          <p:nvPr userDrawn="1"/>
        </p:nvSpPr>
        <p:spPr>
          <a:xfrm>
            <a:off x="502158" y="4937753"/>
            <a:ext cx="598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solidFill>
                  <a:schemeClr val="accent1"/>
                </a:solidFill>
              </a:rPr>
              <a:t>2. </a:t>
            </a:r>
            <a:r>
              <a:rPr lang="fi-FI">
                <a:solidFill>
                  <a:schemeClr val="accent1"/>
                </a:solidFill>
              </a:rPr>
              <a:t>Varmista, että PowerPoint-esitys on </a:t>
            </a:r>
            <a:r>
              <a:rPr lang="fi-FI">
                <a:solidFill>
                  <a:schemeClr val="accent1"/>
                </a:solidFill>
                <a:hlinkClick r:id="rId5"/>
              </a:rPr>
              <a:t>saavutettava</a:t>
            </a:r>
            <a:r>
              <a:rPr lang="fi-FI">
                <a:solidFill>
                  <a:schemeClr val="accent1"/>
                </a:solidFill>
              </a:rPr>
              <a:t> ja ymmärrettävä, jos esitys on tarkoitus laittaa verkkosivuille tai esim. Tilastokeskuksen </a:t>
            </a:r>
            <a:r>
              <a:rPr lang="fi-FI" err="1">
                <a:solidFill>
                  <a:schemeClr val="accent1"/>
                </a:solidFill>
              </a:rPr>
              <a:t>SlideShare</a:t>
            </a:r>
            <a:r>
              <a:rPr lang="fi-FI">
                <a:solidFill>
                  <a:schemeClr val="accent1"/>
                </a:solidFill>
              </a:rPr>
              <a:t>-palveluun.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80C38BF6-EA96-44A7-B75A-C6632F10A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22140" y="1138518"/>
            <a:ext cx="4657725" cy="26479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7DC3FE00-9E9B-4D86-82DE-B500EE2E3832}"/>
              </a:ext>
            </a:extLst>
          </p:cNvPr>
          <p:cNvSpPr txBox="1"/>
          <p:nvPr userDrawn="1"/>
        </p:nvSpPr>
        <p:spPr>
          <a:xfrm>
            <a:off x="6340631" y="4015425"/>
            <a:ext cx="5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400">
                <a:solidFill>
                  <a:schemeClr val="accent1"/>
                </a:solidFill>
              </a:rPr>
              <a:t>3.</a:t>
            </a:r>
            <a:endParaRPr lang="fi-FI" sz="2400"/>
          </a:p>
        </p:txBody>
      </p:sp>
      <p:pic>
        <p:nvPicPr>
          <p:cNvPr id="17" name="Kuva 16" descr="Muuta sinisellä tai punaisella taustalla oleva linkki leipätekstin väriseksi.">
            <a:extLst>
              <a:ext uri="{FF2B5EF4-FFF2-40B4-BE49-F238E27FC236}">
                <a16:creationId xmlns:a16="http://schemas.microsoft.com/office/drawing/2014/main" id="{2C6B2E05-7D91-41D0-BDFA-B35AB4BD2A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65002" y="4129411"/>
            <a:ext cx="4572000" cy="161668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250A-507C-0541-83DD-0C646C2F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6474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taustakuvalla">
    <p:bg>
      <p:bgPr>
        <a:solidFill>
          <a:srgbClr val="63B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304727-10FC-554E-A6A8-DB7D4D80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78156"/>
            <a:ext cx="7749541" cy="3420000"/>
          </a:xfrm>
          <a:prstGeom prst="rect">
            <a:avLst/>
          </a:prstGeom>
          <a:solidFill>
            <a:srgbClr val="00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18CBD2-E2D9-8246-BE83-C553D7522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6" y="1912620"/>
            <a:ext cx="6791274" cy="200730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34DD9FC-47D7-48AE-BAAB-66ECC97F0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00" y="4076699"/>
            <a:ext cx="6791274" cy="9997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 err="1"/>
              <a:t>Presentoija</a:t>
            </a:r>
            <a:r>
              <a:rPr lang="en-US" dirty="0"/>
              <a:t>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1603C-AC20-9B48-B36D-98E17402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0000"/>
            <a:ext cx="12192000" cy="6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E6663AB-A462-B34C-A285-C0F94EFD9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9FD0-E638-5F49-B0EF-22D9623DF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B2B79-11FD-944B-A963-67752CC2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E1AC9052-DB6F-4B57-A6D7-103388E1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77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kaksi palsta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CECABA0-0855-DA4B-B5AD-9F705EBA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1356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050" y="1825537"/>
            <a:ext cx="5185444" cy="4118062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250A-507C-0541-83DD-0C646C2F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5780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6DD1F6CC-0C16-514A-AEAD-57EDAB087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96497-2727-BA4E-9989-73A29D102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5A357-3AAE-0F4F-8C3B-D12D0422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999273-6279-4DF3-803B-F5FF88CC66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13568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6B7CD9-E7DC-40B0-BF44-DE5C910F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65A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0065A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rgbClr val="0065A1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53198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8BD05DF-C933-6F4E-B54C-8EC741E57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0998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308" y="1825537"/>
            <a:ext cx="5181600" cy="4118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D7F2BE6-A0EE-254C-A680-A0F9A73C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E2F13-A82A-0A4B-8585-9BF9E5C6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79709-C1B2-234A-869F-2AF3589D0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2972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BDCA2BF-29E1-0944-A8ED-7215373BE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10509982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95E20C-F870-134F-AA4A-F29890BA7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1825624"/>
            <a:ext cx="5181600" cy="411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3B3DBE9-F0BE-BC41-AEB7-4103BF893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308" y="1825537"/>
            <a:ext cx="5181600" cy="4118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93F0CB-73A3-7C43-91FB-C5CC65612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9773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05B-83EB-664F-8202-6DB1FEB76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26" y="365125"/>
            <a:ext cx="9823178" cy="1325563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76F8-8AD4-464A-BDD7-2972518A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1825625"/>
            <a:ext cx="9823178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993F0CB-73A3-7C43-91FB-C5CC6561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  <a:prstGeom prst="rect">
            <a:avLst/>
          </a:prstGeom>
        </p:spPr>
        <p:txBody>
          <a:bodyPr/>
          <a:lstStyle/>
          <a:p>
            <a:fld id="{7C9DB053-BC39-5645-941A-EDB0DEC7708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C1FD-CCBC-8945-83C6-3EB9AE46D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E532-8EB6-A64A-9BF8-FBD66826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2615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E6856-4C57-B440-B26E-DB1A92D4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B4C7-AE40-D24D-8781-74BC86E9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9930A-31DF-A244-A64E-E4D43F6C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3069" y="6372529"/>
            <a:ext cx="4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8B-0E7E-B142-878E-12692353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3616" y="6356350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4AB7-FB4C-C940-B0FD-45D285F3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r>
              <a:rPr lang="en-US"/>
              <a:t>26 May, 2021</a:t>
            </a:r>
            <a:endParaRPr lang="fi-FI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A7913E31-658E-499B-9C02-75712385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737482" y="6347075"/>
            <a:ext cx="1825754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  <p:sldLayoutId id="2147483750" r:id="rId3"/>
    <p:sldLayoutId id="2147483749" r:id="rId4"/>
    <p:sldLayoutId id="2147483778" r:id="rId5"/>
    <p:sldLayoutId id="2147483779" r:id="rId6"/>
    <p:sldLayoutId id="2147483751" r:id="rId7"/>
    <p:sldLayoutId id="2147483752" r:id="rId8"/>
    <p:sldLayoutId id="2147483753" r:id="rId9"/>
    <p:sldLayoutId id="2147483755" r:id="rId10"/>
    <p:sldLayoutId id="2147483757" r:id="rId11"/>
    <p:sldLayoutId id="2147483756" r:id="rId12"/>
    <p:sldLayoutId id="2147483758" r:id="rId13"/>
    <p:sldLayoutId id="2147483760" r:id="rId14"/>
    <p:sldLayoutId id="2147483759" r:id="rId15"/>
    <p:sldLayoutId id="2147483761" r:id="rId16"/>
    <p:sldLayoutId id="2147483763" r:id="rId17"/>
    <p:sldLayoutId id="2147483762" r:id="rId18"/>
    <p:sldLayoutId id="2147483764" r:id="rId19"/>
    <p:sldLayoutId id="2147483765" r:id="rId20"/>
    <p:sldLayoutId id="2147483766" r:id="rId21"/>
    <p:sldLayoutId id="2147483767" r:id="rId22"/>
    <p:sldLayoutId id="2147483661" r:id="rId23"/>
    <p:sldLayoutId id="2147483769" r:id="rId24"/>
    <p:sldLayoutId id="2147483777" r:id="rId25"/>
    <p:sldLayoutId id="2147483776" r:id="rId26"/>
    <p:sldLayoutId id="2147483775" r:id="rId27"/>
    <p:sldLayoutId id="2147483770" r:id="rId28"/>
    <p:sldLayoutId id="2147483771" r:id="rId29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A75C-9F59-4C44-99B8-8136C2FF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5" y="1067186"/>
            <a:ext cx="8568639" cy="2852737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New monthly non-market healthcare output indicators in Finland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CBBB6-CDA9-4C73-AF84-63EFD8591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Ville Lindroos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C3106-7CD0-43CA-A548-82FD6E3EFE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08C3F-12CF-40D0-A31F-E2D89217FE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93909-28B2-455B-8765-9E6FAD92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029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D02CF-D8E7-4D9F-9041-F40198AF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5E874-5ACA-4777-9EF2-490C7957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1527-322F-4A4B-A666-055CE019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05146D-0DFE-45BC-B4AA-4208FD10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QNA forecast performance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3D6D0F6-925C-49B1-B83B-2D374E5AF4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8189770"/>
              </p:ext>
            </p:extLst>
          </p:nvPr>
        </p:nvGraphicFramePr>
        <p:xfrm>
          <a:off x="796925" y="2122488"/>
          <a:ext cx="10514013" cy="38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185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52D7-125D-4979-8B77-47FE1D66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US" sz="4000" noProof="0" dirty="0">
                <a:solidFill>
                  <a:schemeClr val="lt1"/>
                </a:solidFill>
              </a:rPr>
              <a:t>Push for development -COVID-19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9FF51-5923-4474-A140-EE46CEB2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F654-BE91-4E65-8371-FA13C80C54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22BAA-C429-4275-83DC-F4A8E2B275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6824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27B24-4754-426E-B644-BA743A49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69C4C-257D-4E2B-AB52-FF97F18F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CAE8-785A-4515-B1E1-C56CEAD1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704DA2-E40E-4325-884E-5BA73DDC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Impact of COVID-19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D4191-7CBC-4E14-8B24-49AF6AF38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Laws and regulations </a:t>
            </a:r>
          </a:p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Non-critical care cut down</a:t>
            </a:r>
          </a:p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Capacity directed for intensive care</a:t>
            </a:r>
            <a:endParaRPr lang="en-US" sz="2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245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Impact of COVID-19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B5F993C-68FF-4AB8-95D1-E5DAF22EB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24114"/>
              </p:ext>
            </p:extLst>
          </p:nvPr>
        </p:nvGraphicFramePr>
        <p:xfrm>
          <a:off x="796925" y="2127631"/>
          <a:ext cx="10548000" cy="36402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80000">
                  <a:extLst>
                    <a:ext uri="{9D8B030D-6E8A-4147-A177-3AD203B41FA5}">
                      <a16:colId xmlns:a16="http://schemas.microsoft.com/office/drawing/2014/main" val="2407142056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376500365"/>
                    </a:ext>
                  </a:extLst>
                </a:gridCol>
                <a:gridCol w="2484000">
                  <a:extLst>
                    <a:ext uri="{9D8B030D-6E8A-4147-A177-3AD203B41FA5}">
                      <a16:colId xmlns:a16="http://schemas.microsoft.com/office/drawing/2014/main" val="2537248773"/>
                    </a:ext>
                  </a:extLst>
                </a:gridCol>
              </a:tblGrid>
              <a:tr h="6162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Phenomenom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Unit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4039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  <a:buClrTx/>
                      </a:pPr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785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5872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Vaccination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098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 down of other services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344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Changes in processes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5143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Changes in people’s behaviour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??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7374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effect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9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2079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QNA weakness of current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Doesn’t count for any direct or indirect effect that doesn’t show in employee compensations</a:t>
            </a:r>
          </a:p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leads to…</a:t>
            </a:r>
          </a:p>
          <a:p>
            <a:pPr lvl="1">
              <a:spcAft>
                <a:spcPts val="2400"/>
              </a:spcAft>
              <a:buClrTx/>
            </a:pPr>
            <a:r>
              <a:rPr lang="en-US" sz="2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Unrealistic volume figures while waiting for ANA</a:t>
            </a:r>
          </a:p>
          <a:p>
            <a:pPr lvl="1">
              <a:spcAft>
                <a:spcPts val="2400"/>
              </a:spcAft>
              <a:buClrTx/>
            </a:pPr>
            <a:r>
              <a:rPr lang="en-US" sz="2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revision when ANA published</a:t>
            </a:r>
          </a:p>
        </p:txBody>
      </p:sp>
    </p:spTree>
    <p:extLst>
      <p:ext uri="{BB962C8B-B14F-4D97-AF65-F5344CB8AC3E}">
        <p14:creationId xmlns:p14="http://schemas.microsoft.com/office/powerpoint/2010/main" val="3237418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QNA ideal non-market volume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Realistic and accurate forecast for future annual change</a:t>
            </a:r>
          </a:p>
          <a:p>
            <a:pPr>
              <a:spcAft>
                <a:spcPts val="30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Gives quickly an updated image of the economy</a:t>
            </a:r>
          </a:p>
          <a:p>
            <a:pPr>
              <a:spcAft>
                <a:spcPts val="30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Shows the seasonal progress within the year </a:t>
            </a:r>
          </a:p>
          <a:p>
            <a:pPr>
              <a:spcAft>
                <a:spcPts val="30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Intertemporal and interspatial comparability </a:t>
            </a:r>
          </a:p>
          <a:p>
            <a:pPr>
              <a:spcAft>
                <a:spcPts val="3000"/>
              </a:spcAft>
              <a:buClrTx/>
            </a:pPr>
            <a:endParaRPr lang="en-US" sz="24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418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Wishlist for new volume indicator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ClrTx/>
            </a:pPr>
            <a:r>
              <a:rPr 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…but relevant</a:t>
            </a:r>
          </a:p>
          <a:p>
            <a:pPr>
              <a:spcAft>
                <a:spcPts val="3000"/>
              </a:spcAft>
              <a:buClrTx/>
            </a:pPr>
            <a:r>
              <a:rPr 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Simple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 rather than complicated</a:t>
            </a:r>
          </a:p>
          <a:p>
            <a:pPr>
              <a:spcAft>
                <a:spcPts val="3000"/>
              </a:spcAft>
              <a:buClrTx/>
            </a:pPr>
            <a:r>
              <a:rPr 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 lasting solution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temporary</a:t>
            </a:r>
          </a:p>
          <a:p>
            <a:pPr>
              <a:spcAft>
                <a:spcPts val="3000"/>
              </a:spcAft>
              <a:buClrTx/>
            </a:pPr>
            <a:r>
              <a:rPr 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Requires only one person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…rather than a group of experts </a:t>
            </a:r>
          </a:p>
          <a:p>
            <a:pPr>
              <a:spcAft>
                <a:spcPts val="3000"/>
              </a:spcAft>
              <a:buClrTx/>
            </a:pPr>
            <a:r>
              <a:rPr lang="en-US" sz="24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process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…over manual </a:t>
            </a:r>
          </a:p>
        </p:txBody>
      </p:sp>
    </p:spTree>
    <p:extLst>
      <p:ext uri="{BB962C8B-B14F-4D97-AF65-F5344CB8AC3E}">
        <p14:creationId xmlns:p14="http://schemas.microsoft.com/office/powerpoint/2010/main" val="7088839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	Eurostat reminder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7" y="2122098"/>
            <a:ext cx="9919408" cy="382150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explicit quality adjustments</a:t>
            </a:r>
          </a:p>
          <a:p>
            <a:pPr lvl="1">
              <a:spcAft>
                <a:spcPts val="3000"/>
              </a:spcAft>
              <a:buClrTx/>
            </a:pPr>
            <a:r>
              <a:rPr lang="en-US" sz="2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Remote work / school should not be adjusted explicitly</a:t>
            </a:r>
          </a:p>
          <a:p>
            <a:pPr lvl="1">
              <a:spcAft>
                <a:spcPts val="3000"/>
              </a:spcAft>
              <a:buClrTx/>
            </a:pPr>
            <a:r>
              <a:rPr lang="en-US" sz="2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changes can come through stratification</a:t>
            </a:r>
          </a:p>
          <a:p>
            <a:pPr>
              <a:spcAft>
                <a:spcPts val="18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Unused capacity does not contribute to the volume of output</a:t>
            </a:r>
          </a:p>
          <a:p>
            <a:pPr lvl="1">
              <a:spcAft>
                <a:spcPts val="1800"/>
              </a:spcAft>
              <a:buClrTx/>
            </a:pPr>
            <a:r>
              <a:rPr lang="en-US" sz="2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Facilities, personnel, machinery </a:t>
            </a:r>
          </a:p>
        </p:txBody>
      </p:sp>
      <p:pic>
        <p:nvPicPr>
          <p:cNvPr id="8" name="Graphic 7" descr="Warning outline">
            <a:extLst>
              <a:ext uri="{FF2B5EF4-FFF2-40B4-BE49-F238E27FC236}">
                <a16:creationId xmlns:a16="http://schemas.microsoft.com/office/drawing/2014/main" id="{4ABB41B0-9C8B-4D6E-B69B-685AB6670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506" y="914401"/>
            <a:ext cx="712534" cy="71253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8FE852A-9C42-495F-AF50-45CB2293D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4663630"/>
            <a:ext cx="3185234" cy="12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22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52D7-125D-4979-8B77-47FE1D66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4000" noProof="0" dirty="0">
                <a:solidFill>
                  <a:schemeClr val="lt1"/>
                </a:solidFill>
              </a:rPr>
              <a:t>New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9FF51-5923-4474-A140-EE46CEB2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18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F654-BE91-4E65-8371-FA13C80C54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22BAA-C429-4275-83DC-F4A8E2B275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1872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AF39CAB-3871-4AB5-9C4F-8B280DBAB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53954"/>
              </p:ext>
            </p:extLst>
          </p:nvPr>
        </p:nvGraphicFramePr>
        <p:xfrm>
          <a:off x="796925" y="1825625"/>
          <a:ext cx="9823450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04C2703-76BD-4CE2-95C2-C4A576B8738D}"/>
              </a:ext>
            </a:extLst>
          </p:cNvPr>
          <p:cNvSpPr/>
          <p:nvPr/>
        </p:nvSpPr>
        <p:spPr>
          <a:xfrm>
            <a:off x="8796028" y="2038350"/>
            <a:ext cx="1826935" cy="3905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5F8AF-C13F-49B8-AB9E-6AF13CB4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AC52F-ADE7-4BCF-B07F-5E5192DF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8DCA-9D15-4E63-880D-4314AF8B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D63663-5BBD-4054-AA8C-EC18D3C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Medical practice services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5D0F8B-A7E4-415D-BC4C-71213CA8D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014"/>
          <a:stretch/>
        </p:blipFill>
        <p:spPr>
          <a:xfrm>
            <a:off x="5184843" y="5953698"/>
            <a:ext cx="1822313" cy="266759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AAB5E0-28A3-46A0-9DA9-D039367AE070}"/>
              </a:ext>
            </a:extLst>
          </p:cNvPr>
          <p:cNvSpPr/>
          <p:nvPr/>
        </p:nvSpPr>
        <p:spPr>
          <a:xfrm>
            <a:off x="8519892" y="5492419"/>
            <a:ext cx="2241549" cy="394335"/>
          </a:xfrm>
          <a:prstGeom prst="parallelogram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54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B6A3-3620-46CB-BA61-D1958114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24F41-A650-437D-82F9-A4C26515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D103C-2893-4EB7-9CAD-14F08037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85972-A149-4F4B-9AFC-0077E4BB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CAE9B9-35F4-4051-AE70-BA5454CE7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794"/>
              </p:ext>
            </p:extLst>
          </p:nvPr>
        </p:nvGraphicFramePr>
        <p:xfrm>
          <a:off x="796926" y="2360023"/>
          <a:ext cx="7999102" cy="30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953">
                  <a:extLst>
                    <a:ext uri="{9D8B030D-6E8A-4147-A177-3AD203B41FA5}">
                      <a16:colId xmlns:a16="http://schemas.microsoft.com/office/drawing/2014/main" val="3586613493"/>
                    </a:ext>
                  </a:extLst>
                </a:gridCol>
                <a:gridCol w="6988149">
                  <a:extLst>
                    <a:ext uri="{9D8B030D-6E8A-4147-A177-3AD203B41FA5}">
                      <a16:colId xmlns:a16="http://schemas.microsoft.com/office/drawing/2014/main" val="3588688200"/>
                    </a:ext>
                  </a:extLst>
                </a:gridCol>
              </a:tblGrid>
              <a:tr h="1001485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>
                          <a:solidFill>
                            <a:schemeClr val="bg1"/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01</a:t>
                      </a:r>
                    </a:p>
                  </a:txBody>
                  <a:tcPr marB="18000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Significance of non-market healthcare</a:t>
                      </a: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B="180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085096"/>
                  </a:ext>
                </a:extLst>
              </a:tr>
              <a:tr h="1001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>
                          <a:solidFill>
                            <a:schemeClr val="bg1"/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02</a:t>
                      </a:r>
                    </a:p>
                  </a:txBody>
                  <a:tcPr marB="18000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Push for development from COVID-19</a:t>
                      </a:r>
                    </a:p>
                  </a:txBody>
                  <a:tcPr marL="182880" marB="180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764698"/>
                  </a:ext>
                </a:extLst>
              </a:tr>
              <a:tr h="1001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0" i="0">
                          <a:solidFill>
                            <a:schemeClr val="bg1"/>
                          </a:solidFill>
                          <a:latin typeface="+mn-lt"/>
                          <a:cs typeface="Segoe UI Semilight" panose="020B0402040204020203" pitchFamily="34" charset="0"/>
                        </a:rPr>
                        <a:t>03</a:t>
                      </a:r>
                      <a:endParaRPr lang="en-US" sz="3200" b="0" i="0">
                        <a:solidFill>
                          <a:schemeClr val="bg1"/>
                        </a:solidFill>
                        <a:latin typeface="+mn-lt"/>
                        <a:cs typeface="Segoe UI Semilight" panose="020B0402040204020203" pitchFamily="34" charset="0"/>
                      </a:endParaRPr>
                    </a:p>
                  </a:txBody>
                  <a:tcPr marB="18000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None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solutions</a:t>
                      </a:r>
                    </a:p>
                  </a:txBody>
                  <a:tcPr marL="182880" marB="1800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658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8433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New volume indicator for QNA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878530-4624-4B94-BEBC-F3E5B4425BA2}"/>
              </a:ext>
            </a:extLst>
          </p:cNvPr>
          <p:cNvSpPr/>
          <p:nvPr/>
        </p:nvSpPr>
        <p:spPr>
          <a:xfrm>
            <a:off x="1866000" y="5114382"/>
            <a:ext cx="8460000" cy="1003610"/>
          </a:xfrm>
          <a:prstGeom prst="roundRect">
            <a:avLst>
              <a:gd name="adj" fmla="val 20463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Healthcare output indicator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103344-8EF6-4BF1-BEAE-06206893C0B2}"/>
              </a:ext>
            </a:extLst>
          </p:cNvPr>
          <p:cNvSpPr/>
          <p:nvPr/>
        </p:nvSpPr>
        <p:spPr>
          <a:xfrm>
            <a:off x="1866000" y="3591854"/>
            <a:ext cx="2520000" cy="1003610"/>
          </a:xfrm>
          <a:prstGeom prst="roundRect">
            <a:avLst>
              <a:gd name="adj" fmla="val 2046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Medical practice services (100%)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270261-2D9C-41BA-B7BB-325CDBED3DFE}"/>
              </a:ext>
            </a:extLst>
          </p:cNvPr>
          <p:cNvSpPr/>
          <p:nvPr/>
        </p:nvSpPr>
        <p:spPr>
          <a:xfrm>
            <a:off x="4836000" y="3591854"/>
            <a:ext cx="5490002" cy="1003610"/>
          </a:xfrm>
          <a:prstGeom prst="roundRect">
            <a:avLst>
              <a:gd name="adj" fmla="val 2046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Hospital services (0%)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35EDA5-B155-4E63-A701-4E4527B9B701}"/>
              </a:ext>
            </a:extLst>
          </p:cNvPr>
          <p:cNvSpPr/>
          <p:nvPr/>
        </p:nvSpPr>
        <p:spPr>
          <a:xfrm>
            <a:off x="1866000" y="2069326"/>
            <a:ext cx="2520000" cy="1003610"/>
          </a:xfrm>
          <a:prstGeom prst="roundRect">
            <a:avLst>
              <a:gd name="adj" fmla="val 20463"/>
            </a:avLst>
          </a:prstGeom>
          <a:solidFill>
            <a:srgbClr val="008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Medical practice visits (100%)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80D70D-F87F-4E8A-84FB-1188CABEC0D2}"/>
              </a:ext>
            </a:extLst>
          </p:cNvPr>
          <p:cNvCxnSpPr>
            <a:stCxn id="22" idx="2"/>
            <a:endCxn id="19" idx="0"/>
          </p:cNvCxnSpPr>
          <p:nvPr/>
        </p:nvCxnSpPr>
        <p:spPr>
          <a:xfrm>
            <a:off x="3126000" y="3072936"/>
            <a:ext cx="0" cy="518918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83CC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D30E8E2-871C-48C0-8187-E68F1F938B21}"/>
              </a:ext>
            </a:extLst>
          </p:cNvPr>
          <p:cNvCxnSpPr>
            <a:cxnSpLocks/>
            <a:stCxn id="19" idx="2"/>
            <a:endCxn id="7" idx="0"/>
          </p:cNvCxnSpPr>
          <p:nvPr/>
        </p:nvCxnSpPr>
        <p:spPr>
          <a:xfrm rot="16200000" flipH="1">
            <a:off x="4351541" y="3369923"/>
            <a:ext cx="518918" cy="2970000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C03018E-FE3B-4D3A-BF5D-C7E08E72F72A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 rot="5400000">
            <a:off x="6579042" y="4112423"/>
            <a:ext cx="518918" cy="1485001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259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5F8AF-C13F-49B8-AB9E-6AF13CB4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AC52F-ADE7-4BCF-B07F-5E5192DF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8DCA-9D15-4E63-880D-4314AF8B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D63663-5BBD-4054-AA8C-EC18D3C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Hospital services indicator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D60E188F-356C-471B-A628-CF3B797DF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155498"/>
              </p:ext>
            </p:extLst>
          </p:nvPr>
        </p:nvGraphicFramePr>
        <p:xfrm>
          <a:off x="796925" y="1825625"/>
          <a:ext cx="9823450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E61C90-BF11-4585-84C7-871698DD2FAB}"/>
              </a:ext>
            </a:extLst>
          </p:cNvPr>
          <p:cNvCxnSpPr>
            <a:cxnSpLocks/>
          </p:cNvCxnSpPr>
          <p:nvPr/>
        </p:nvCxnSpPr>
        <p:spPr>
          <a:xfrm>
            <a:off x="1171575" y="4119886"/>
            <a:ext cx="931545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BE706F-9EA7-45A3-B37E-69E79138A51C}"/>
              </a:ext>
            </a:extLst>
          </p:cNvPr>
          <p:cNvSpPr txBox="1"/>
          <p:nvPr/>
        </p:nvSpPr>
        <p:spPr>
          <a:xfrm>
            <a:off x="10487025" y="4012164"/>
            <a:ext cx="1050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accent2">
                    <a:lumMod val="75000"/>
                  </a:schemeClr>
                </a:solidFill>
              </a:rPr>
              <a:t>2019 average = 89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1CE8D-1A08-4C9B-8E4A-85E01EA8D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248"/>
          <a:stretch/>
        </p:blipFill>
        <p:spPr>
          <a:xfrm>
            <a:off x="3370331" y="5953698"/>
            <a:ext cx="5451338" cy="2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376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New volume indicator for QNA v2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878530-4624-4B94-BEBC-F3E5B4425BA2}"/>
              </a:ext>
            </a:extLst>
          </p:cNvPr>
          <p:cNvSpPr/>
          <p:nvPr/>
        </p:nvSpPr>
        <p:spPr>
          <a:xfrm>
            <a:off x="1866000" y="5114382"/>
            <a:ext cx="8460000" cy="1003610"/>
          </a:xfrm>
          <a:prstGeom prst="roundRect">
            <a:avLst>
              <a:gd name="adj" fmla="val 20463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Healthcare output indicator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6103344-8EF6-4BF1-BEAE-06206893C0B2}"/>
              </a:ext>
            </a:extLst>
          </p:cNvPr>
          <p:cNvSpPr/>
          <p:nvPr/>
        </p:nvSpPr>
        <p:spPr>
          <a:xfrm>
            <a:off x="1866000" y="3591854"/>
            <a:ext cx="2520000" cy="1003610"/>
          </a:xfrm>
          <a:prstGeom prst="roundRect">
            <a:avLst>
              <a:gd name="adj" fmla="val 2046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Medical practice services (100%)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270261-2D9C-41BA-B7BB-325CDBED3DFE}"/>
              </a:ext>
            </a:extLst>
          </p:cNvPr>
          <p:cNvSpPr/>
          <p:nvPr/>
        </p:nvSpPr>
        <p:spPr>
          <a:xfrm>
            <a:off x="4836000" y="3591854"/>
            <a:ext cx="5490002" cy="1003610"/>
          </a:xfrm>
          <a:prstGeom prst="roundRect">
            <a:avLst>
              <a:gd name="adj" fmla="val 2046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Hospital services (0%)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35EDA5-B155-4E63-A701-4E4527B9B701}"/>
              </a:ext>
            </a:extLst>
          </p:cNvPr>
          <p:cNvSpPr/>
          <p:nvPr/>
        </p:nvSpPr>
        <p:spPr>
          <a:xfrm>
            <a:off x="1866000" y="2069326"/>
            <a:ext cx="2520000" cy="1003610"/>
          </a:xfrm>
          <a:prstGeom prst="roundRect">
            <a:avLst>
              <a:gd name="adj" fmla="val 20463"/>
            </a:avLst>
          </a:prstGeom>
          <a:solidFill>
            <a:srgbClr val="008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Medical practice visits (100%)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12B9D27-4BB5-444F-B7B4-6BC7C6185964}"/>
              </a:ext>
            </a:extLst>
          </p:cNvPr>
          <p:cNvSpPr/>
          <p:nvPr/>
        </p:nvSpPr>
        <p:spPr>
          <a:xfrm>
            <a:off x="7806002" y="2069326"/>
            <a:ext cx="2520000" cy="1003610"/>
          </a:xfrm>
          <a:prstGeom prst="roundRect">
            <a:avLst>
              <a:gd name="adj" fmla="val 20463"/>
            </a:avLst>
          </a:prstGeom>
          <a:solidFill>
            <a:srgbClr val="008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Outpatient visits (50%)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DA8A51-950E-4897-8779-3BE8240DFFEB}"/>
              </a:ext>
            </a:extLst>
          </p:cNvPr>
          <p:cNvSpPr/>
          <p:nvPr/>
        </p:nvSpPr>
        <p:spPr>
          <a:xfrm>
            <a:off x="4836000" y="2069326"/>
            <a:ext cx="2520000" cy="1003610"/>
          </a:xfrm>
          <a:prstGeom prst="roundRect">
            <a:avLst>
              <a:gd name="adj" fmla="val 20463"/>
            </a:avLst>
          </a:prstGeom>
          <a:solidFill>
            <a:srgbClr val="0083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In-patient treatment periods (50%)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80D70D-F87F-4E8A-84FB-1188CABEC0D2}"/>
              </a:ext>
            </a:extLst>
          </p:cNvPr>
          <p:cNvCxnSpPr>
            <a:stCxn id="22" idx="2"/>
            <a:endCxn id="19" idx="0"/>
          </p:cNvCxnSpPr>
          <p:nvPr/>
        </p:nvCxnSpPr>
        <p:spPr>
          <a:xfrm>
            <a:off x="3126000" y="3072936"/>
            <a:ext cx="0" cy="518918"/>
          </a:xfrm>
          <a:prstGeom prst="straightConnector1">
            <a:avLst/>
          </a:prstGeom>
          <a:ln w="38100">
            <a:gradFill flip="none" rotWithShape="1">
              <a:gsLst>
                <a:gs pos="0">
                  <a:srgbClr val="0083CC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33F432F-AA08-4AA2-ABF0-6ECFBAACBD81}"/>
              </a:ext>
            </a:extLst>
          </p:cNvPr>
          <p:cNvCxnSpPr>
            <a:stCxn id="25" idx="2"/>
            <a:endCxn id="20" idx="0"/>
          </p:cNvCxnSpPr>
          <p:nvPr/>
        </p:nvCxnSpPr>
        <p:spPr>
          <a:xfrm rot="16200000" flipH="1">
            <a:off x="6579041" y="2589894"/>
            <a:ext cx="518918" cy="1485001"/>
          </a:xfrm>
          <a:prstGeom prst="bentConnector3">
            <a:avLst/>
          </a:prstGeom>
          <a:ln w="38100">
            <a:gradFill flip="none" rotWithShape="1">
              <a:gsLst>
                <a:gs pos="0">
                  <a:srgbClr val="0083CC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D706336-21FA-4418-BEBE-C4ECCECC5954}"/>
              </a:ext>
            </a:extLst>
          </p:cNvPr>
          <p:cNvCxnSpPr>
            <a:cxnSpLocks/>
            <a:stCxn id="23" idx="2"/>
            <a:endCxn id="20" idx="0"/>
          </p:cNvCxnSpPr>
          <p:nvPr/>
        </p:nvCxnSpPr>
        <p:spPr>
          <a:xfrm rot="5400000">
            <a:off x="8064043" y="2589895"/>
            <a:ext cx="518918" cy="1485001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rgbClr val="0083CC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D30E8E2-871C-48C0-8187-E68F1F938B21}"/>
              </a:ext>
            </a:extLst>
          </p:cNvPr>
          <p:cNvCxnSpPr>
            <a:cxnSpLocks/>
            <a:stCxn id="19" idx="2"/>
            <a:endCxn id="7" idx="0"/>
          </p:cNvCxnSpPr>
          <p:nvPr/>
        </p:nvCxnSpPr>
        <p:spPr>
          <a:xfrm rot="16200000" flipH="1">
            <a:off x="4351541" y="3369923"/>
            <a:ext cx="518918" cy="2970000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C03018E-FE3B-4D3A-BF5D-C7E08E72F72A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 rot="5400000">
            <a:off x="6579042" y="4112423"/>
            <a:ext cx="518918" cy="1485001"/>
          </a:xfrm>
          <a:prstGeom prst="bentConnector3">
            <a:avLst>
              <a:gd name="adj1" fmla="val 50000"/>
            </a:avLst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185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D60E188F-356C-471B-A628-CF3B797DF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29248"/>
              </p:ext>
            </p:extLst>
          </p:nvPr>
        </p:nvGraphicFramePr>
        <p:xfrm>
          <a:off x="796925" y="1825625"/>
          <a:ext cx="9823450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5F8AF-C13F-49B8-AB9E-6AF13CB4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AC52F-ADE7-4BCF-B07F-5E5192DF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8DCA-9D15-4E63-880D-4314AF8B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D63663-5BBD-4054-AA8C-EC18D3C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Volume index Jan’19=100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20849B-7BC8-4F8C-8756-BC0236ED7D4E}"/>
              </a:ext>
            </a:extLst>
          </p:cNvPr>
          <p:cNvCxnSpPr/>
          <p:nvPr/>
        </p:nvCxnSpPr>
        <p:spPr>
          <a:xfrm flipV="1">
            <a:off x="8978537" y="2281646"/>
            <a:ext cx="0" cy="31437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6B90A-6280-4D17-93BE-7C8631710503}"/>
              </a:ext>
            </a:extLst>
          </p:cNvPr>
          <p:cNvSpPr/>
          <p:nvPr/>
        </p:nvSpPr>
        <p:spPr>
          <a:xfrm>
            <a:off x="8403774" y="2046514"/>
            <a:ext cx="1149526" cy="212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fi-FI" sz="1000" err="1">
                <a:solidFill>
                  <a:schemeClr val="bg1">
                    <a:lumMod val="50000"/>
                  </a:schemeClr>
                </a:solidFill>
              </a:rPr>
              <a:t>method</a:t>
            </a:r>
            <a:endParaRPr lang="fi-FI" sz="1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76B89A-188D-47C1-B5AE-71C60D36C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250" y="5953698"/>
            <a:ext cx="7597500" cy="2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237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04034-8307-4A2A-AA0A-BC385AD6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E8F89-AD5B-4E0A-B090-BCED7BB2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47B8B-B6D5-4F49-9D0B-6DFA6C06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E8DD56-5A34-4079-B1BA-427204CD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785474" cy="1325563"/>
          </a:xfrm>
        </p:spPr>
        <p:txBody>
          <a:bodyPr>
            <a:normAutofit/>
          </a:bodyPr>
          <a:lstStyle/>
          <a:p>
            <a:r>
              <a:rPr lang="en-US" noProof="0" dirty="0"/>
              <a:t>Healthcare services, deflator of output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2A540946-D548-496E-8C9A-1DADEDF11D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5695417"/>
              </p:ext>
            </p:extLst>
          </p:nvPr>
        </p:nvGraphicFramePr>
        <p:xfrm>
          <a:off x="796925" y="2122488"/>
          <a:ext cx="10514013" cy="38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29188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0EEDB-B537-4146-84DD-62E53A60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F485A-D401-444E-8C79-05D8FFFA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11DA8-74F0-4EBB-B753-87D93825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E1478C-9C0D-49C9-8CE3-323148B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2020 volume forecast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0381F38-9D51-4FCD-93E9-9546C59FD3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7422765"/>
              </p:ext>
            </p:extLst>
          </p:nvPr>
        </p:nvGraphicFramePr>
        <p:xfrm>
          <a:off x="796925" y="2122488"/>
          <a:ext cx="10514013" cy="38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77480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0EEDB-B537-4146-84DD-62E53A60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F485A-D401-444E-8C79-05D8FFFA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11DA8-74F0-4EBB-B753-87D93825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E1478C-9C0D-49C9-8CE3-323148B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2020 volume forecast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0381F38-9D51-4FCD-93E9-9546C59FD3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3542010"/>
              </p:ext>
            </p:extLst>
          </p:nvPr>
        </p:nvGraphicFramePr>
        <p:xfrm>
          <a:off x="796925" y="2122488"/>
          <a:ext cx="10514013" cy="38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95509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84421-DF68-4618-B7FE-BDB91437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27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EF6E0-EB12-490E-A678-E7267E17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95C9-DB37-44FA-8CAF-93D407F6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B5C4C9-9C3E-4D3C-928F-FAEF043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Advantages of the new indicator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9E6E9-50D6-4AB5-9458-0B96B4936C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Indicators similar to annual method</a:t>
            </a:r>
          </a:p>
          <a:p>
            <a:pPr>
              <a:spcAft>
                <a:spcPts val="6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Frequently updated source data</a:t>
            </a:r>
          </a:p>
          <a:p>
            <a:pPr>
              <a:spcAft>
                <a:spcPts val="6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Open data</a:t>
            </a:r>
          </a:p>
          <a:p>
            <a:pPr lvl="1">
              <a:spcAft>
                <a:spcPts val="600"/>
              </a:spcAft>
              <a:buClrTx/>
            </a:pPr>
            <a:r>
              <a:rPr lang="en-US" sz="1600" noProof="0" dirty="0">
                <a:solidFill>
                  <a:schemeClr val="tx1"/>
                </a:solidFill>
              </a:rPr>
              <a:t>JSON-stat format</a:t>
            </a:r>
          </a:p>
          <a:p>
            <a:pPr lvl="1">
              <a:spcAft>
                <a:spcPts val="600"/>
              </a:spcAft>
              <a:buClrTx/>
            </a:pPr>
            <a:r>
              <a:rPr lang="en-US" sz="1600" noProof="0" dirty="0">
                <a:solidFill>
                  <a:schemeClr val="tx1"/>
                </a:solidFill>
              </a:rPr>
              <a:t>Anybody can retrieve it with their statistical (or any) programming language of choice (</a:t>
            </a:r>
            <a:r>
              <a:rPr lang="en-US" sz="1600" noProof="0" dirty="0" err="1">
                <a:solidFill>
                  <a:schemeClr val="tx1"/>
                </a:solidFill>
              </a:rPr>
              <a:t>eg.</a:t>
            </a:r>
            <a:r>
              <a:rPr lang="en-US" sz="1600" noProof="0" dirty="0">
                <a:solidFill>
                  <a:schemeClr val="tx1"/>
                </a:solidFill>
              </a:rPr>
              <a:t> R, Python, SAS)</a:t>
            </a:r>
          </a:p>
          <a:p>
            <a:pPr lvl="1">
              <a:spcAft>
                <a:spcPts val="600"/>
              </a:spcAft>
              <a:buClrTx/>
            </a:pPr>
            <a:r>
              <a:rPr lang="en-US" sz="1600" noProof="0" dirty="0">
                <a:solidFill>
                  <a:schemeClr val="tx1"/>
                </a:solidFill>
              </a:rPr>
              <a:t>Automation </a:t>
            </a:r>
          </a:p>
          <a:p>
            <a:pPr>
              <a:spcAft>
                <a:spcPts val="600"/>
              </a:spcAft>
              <a:buClrTx/>
            </a:pPr>
            <a:r>
              <a:rPr lang="en-US" sz="2000" noProof="0" dirty="0">
                <a:solidFill>
                  <a:schemeClr val="tx1"/>
                </a:solidFill>
              </a:rPr>
              <a:t>Simple</a:t>
            </a:r>
          </a:p>
          <a:p>
            <a:pPr>
              <a:spcAft>
                <a:spcPts val="600"/>
              </a:spcAft>
              <a:buClrTx/>
            </a:pPr>
            <a:r>
              <a:rPr lang="en-US" sz="2000" noProof="0" dirty="0">
                <a:solidFill>
                  <a:schemeClr val="tx1"/>
                </a:solidFill>
              </a:rPr>
              <a:t>Long-term solution</a:t>
            </a:r>
          </a:p>
          <a:p>
            <a:pPr>
              <a:spcAft>
                <a:spcPts val="600"/>
              </a:spcAft>
              <a:buClrTx/>
            </a:pPr>
            <a:r>
              <a:rPr lang="en-US" sz="2000" noProof="0" dirty="0">
                <a:solidFill>
                  <a:schemeClr val="tx1"/>
                </a:solidFill>
              </a:rPr>
              <a:t>Low human risk factor</a:t>
            </a:r>
          </a:p>
          <a:p>
            <a:pPr lvl="1">
              <a:spcAft>
                <a:spcPts val="600"/>
              </a:spcAft>
              <a:buClrTx/>
            </a:pPr>
            <a:endParaRPr lang="en-US" sz="2000" noProof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2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8956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84421-DF68-4618-B7FE-BDB91437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28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EF6E0-EB12-490E-A678-E7267E17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95C9-DB37-44FA-8CAF-93D407F6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B5C4C9-9C3E-4D3C-928F-FAEF043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9E6E9-50D6-4AB5-9458-0B96B4936C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Based on new data</a:t>
            </a:r>
          </a:p>
          <a:p>
            <a:pPr lvl="1">
              <a:spcAft>
                <a:spcPts val="3000"/>
              </a:spcAft>
              <a:buClrTx/>
            </a:pPr>
            <a:r>
              <a:rPr lang="en-US" sz="2000" noProof="0" dirty="0">
                <a:solidFill>
                  <a:schemeClr val="tx1"/>
                </a:solidFill>
              </a:rPr>
              <a:t> Difficult to test backwards</a:t>
            </a:r>
          </a:p>
          <a:p>
            <a:pPr>
              <a:spcAft>
                <a:spcPts val="1800"/>
              </a:spcAft>
              <a:buClrTx/>
            </a:pPr>
            <a:r>
              <a:rPr lang="en-US" sz="2400" dirty="0">
                <a:solidFill>
                  <a:schemeClr val="tx1"/>
                </a:solidFill>
              </a:rPr>
              <a:t>Main annual data source delayed, Finnish institute for health and welfare</a:t>
            </a:r>
          </a:p>
          <a:p>
            <a:pPr lvl="1">
              <a:spcAft>
                <a:spcPts val="3000"/>
              </a:spcAft>
              <a:buClrTx/>
            </a:pPr>
            <a:r>
              <a:rPr lang="en-US" sz="2000" noProof="0" dirty="0">
                <a:solidFill>
                  <a:schemeClr val="tx1"/>
                </a:solidFill>
              </a:rPr>
              <a:t>Can’t test yet the performance of monthly/quarterly indicators compared to the annual indicator</a:t>
            </a:r>
          </a:p>
          <a:p>
            <a:pPr lvl="1">
              <a:spcAft>
                <a:spcPts val="3000"/>
              </a:spcAft>
              <a:buClrTx/>
            </a:pPr>
            <a:endParaRPr lang="en-US" sz="2000" noProof="0" dirty="0">
              <a:solidFill>
                <a:schemeClr val="tx1"/>
              </a:solidFill>
            </a:endParaRPr>
          </a:p>
          <a:p>
            <a:pPr>
              <a:spcAft>
                <a:spcPts val="3000"/>
              </a:spcAft>
            </a:pPr>
            <a:endParaRPr lang="en-US" sz="24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7606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CCCC7-EAD3-47C2-BF34-9A0E1EC0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29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F8214-F597-4553-BB24-FF24171E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69A4-ADF4-482D-8C71-9AF24E47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May, 2021</a:t>
            </a: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1FFAEC-E968-4085-8297-763B0ED8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1F737-292F-46DF-85F8-E2108AA894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Annual data hopefully in May 2021</a:t>
            </a:r>
          </a:p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ANA this summer with the annual indicator</a:t>
            </a:r>
          </a:p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Reviewing the performance of the new indicator</a:t>
            </a:r>
          </a:p>
          <a:p>
            <a:pPr>
              <a:spcAft>
                <a:spcPts val="2400"/>
              </a:spcAft>
              <a:buClrTx/>
            </a:pPr>
            <a:r>
              <a:rPr lang="en-US" sz="2400" noProof="0" dirty="0">
                <a:solidFill>
                  <a:schemeClr val="tx1"/>
                </a:solidFill>
              </a:rPr>
              <a:t>2020 DRG base + 2021 visit- and treatment period data = V3 of the volume indicator?</a:t>
            </a:r>
          </a:p>
        </p:txBody>
      </p:sp>
    </p:spTree>
    <p:extLst>
      <p:ext uri="{BB962C8B-B14F-4D97-AF65-F5344CB8AC3E}">
        <p14:creationId xmlns:p14="http://schemas.microsoft.com/office/powerpoint/2010/main" val="14429083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52D7-125D-4979-8B77-47FE1D66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4000" noProof="0" dirty="0"/>
              <a:t>Significance of non-market healthcare</a:t>
            </a:r>
            <a:endParaRPr lang="en-US" sz="4000" b="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9FF51-5923-4474-A140-EE46CEB2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F654-BE91-4E65-8371-FA13C80C54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22BAA-C429-4275-83DC-F4A8E2B275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10444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A227-C56D-421B-A04A-11851DD5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F87BA-08CC-4259-95C9-1CF786B9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30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C6D8-2B65-4706-9753-A0DB0920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ADD6CC-2C29-44F2-8867-CEDA4D43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926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Non-market output compilation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E0077F-BB4E-48D0-A754-3637675DDC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96216" y="2122098"/>
                <a:ext cx="10514277" cy="3821501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600"/>
                  </a:spcAft>
                  <a:buClrTx/>
                </a:pPr>
                <a:r>
                  <a:rPr lang="en-US" sz="24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Current price values, sum of inputs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box>
                      <m:box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box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en-US" sz="1600" noProof="0" dirty="0"/>
              </a:p>
              <a:p>
                <a:pPr marL="914400" lvl="1" indent="-457200">
                  <a:spcAft>
                    <a:spcPts val="18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box>
                      <m:box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box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en-US" sz="2400" noProof="0" dirty="0"/>
              </a:p>
              <a:p>
                <a:pPr>
                  <a:spcAft>
                    <a:spcPts val="600"/>
                  </a:spcAft>
                  <a:buClrTx/>
                </a:pPr>
                <a:r>
                  <a:rPr lang="en-US" sz="24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Volume, sum of </a:t>
                </a:r>
                <a:r>
                  <a:rPr lang="en-US" sz="2400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deflated </a:t>
                </a:r>
                <a:r>
                  <a:rPr lang="en-US" sz="24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inputs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box>
                      <m:box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box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</m:oMath>
                </a14:m>
                <a:endParaRPr lang="en-US" sz="1600" noProof="0" dirty="0"/>
              </a:p>
              <a:p>
                <a:pPr marL="914400" lvl="1" indent="-457200">
                  <a:spcAft>
                    <a:spcPts val="1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box>
                      <m:box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box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</m:oMath>
                </a14:m>
                <a:endParaRPr lang="en-US" sz="1600" noProof="0" dirty="0"/>
              </a:p>
              <a:p>
                <a:pPr marL="228600" lvl="1">
                  <a:spcAft>
                    <a:spcPts val="600"/>
                  </a:spcAft>
                  <a:buClrTx/>
                  <a:buFont typeface="Wingdings" panose="05000000000000000000" pitchFamily="2" charset="2"/>
                  <a:buChar char="§"/>
                </a:pPr>
                <a:r>
                  <a:rPr lang="en-US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Or by extrapolating volume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𝐶𝑃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𝑉𝑜𝑙𝐼𝑛𝑑</m:t>
                        </m:r>
                      </m:sub>
                    </m:sSub>
                  </m:oMath>
                </a14:m>
                <a:endParaRPr lang="en-US" sz="1600" noProof="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box>
                      <m:box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box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  <m:r>
                      <a:rPr lang="en-US" sz="1600" noProof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131</m:t>
                        </m:r>
                      </m:e>
                      <m:sub>
                        <m:r>
                          <a:rPr lang="en-US" sz="1600" noProof="0">
                            <a:latin typeface="Cambria Math" panose="02040503050406030204" pitchFamily="18" charset="0"/>
                          </a:rPr>
                          <m:t>𝐹𝑃</m:t>
                        </m:r>
                      </m:sub>
                    </m:sSub>
                  </m:oMath>
                </a14:m>
                <a:endParaRPr lang="en-US" sz="1600" noProof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E0077F-BB4E-48D0-A754-3637675DDC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96216" y="2122098"/>
                <a:ext cx="10514277" cy="3821501"/>
              </a:xfrm>
              <a:blipFill>
                <a:blip r:embed="rId2"/>
                <a:stretch>
                  <a:fillRect l="-812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806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Volume indicators can relate 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Tx/>
            </a:pPr>
            <a:r>
              <a:rPr lang="en-US" sz="3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  <a:endParaRPr lang="en-US" sz="3400" noProof="0" dirty="0">
              <a:solidFill>
                <a:schemeClr val="accent1"/>
              </a:solidFill>
            </a:endParaRPr>
          </a:p>
          <a:p>
            <a:pPr marL="648000" lvl="2" indent="-288000">
              <a:lnSpc>
                <a:spcPct val="12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E.g. labor input. Can’t catch productivity change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Tx/>
            </a:pPr>
            <a:r>
              <a:rPr lang="en-US" sz="3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Activity</a:t>
            </a:r>
            <a:endParaRPr lang="en-US" sz="3400" noProof="0" dirty="0">
              <a:solidFill>
                <a:schemeClr val="accent1"/>
              </a:solidFill>
            </a:endParaRPr>
          </a:p>
          <a:p>
            <a:pPr marL="648000" lvl="2" indent="-288000">
              <a:lnSpc>
                <a:spcPct val="12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E.g. number of surgeries. Tells how inputs were used. Productivity interpretation challenging.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Tx/>
            </a:pPr>
            <a:r>
              <a:rPr lang="en-US" sz="3400" noProof="0" dirty="0">
                <a:solidFill>
                  <a:srgbClr val="FF0000"/>
                </a:solidFill>
              </a:rPr>
              <a:t>Outcome</a:t>
            </a:r>
          </a:p>
          <a:p>
            <a:pPr marL="648000" lvl="2" indent="-288000">
              <a:lnSpc>
                <a:spcPct val="12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rgbClr val="FF0000"/>
                </a:solidFill>
              </a:rPr>
              <a:t>ESA 2010 has rejected the outcome approach.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Tx/>
            </a:pPr>
            <a:r>
              <a:rPr lang="en-US" sz="3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Output</a:t>
            </a:r>
            <a:endParaRPr lang="en-US" sz="3400" noProof="0" dirty="0">
              <a:solidFill>
                <a:schemeClr val="accent1"/>
              </a:solidFill>
            </a:endParaRPr>
          </a:p>
          <a:p>
            <a:pPr marL="648000" lvl="2" indent="-288000">
              <a:lnSpc>
                <a:spcPct val="120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method. Can be hard to define unit of production.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39308246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BFE5E-2B64-4319-8D5E-8477EED9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t>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A576-67C3-43C7-B45B-B20D1712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23444-FB4C-4E6A-8E40-8C49D1ED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2C0A98-8799-485D-B2DD-E5348FC8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Significance of non-market healthcare in Finland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2F3487-FEDF-4E48-973B-555D64085DC6}"/>
              </a:ext>
            </a:extLst>
          </p:cNvPr>
          <p:cNvSpPr/>
          <p:nvPr/>
        </p:nvSpPr>
        <p:spPr>
          <a:xfrm>
            <a:off x="1153978" y="3129349"/>
            <a:ext cx="2134812" cy="2134812"/>
          </a:xfrm>
          <a:prstGeom prst="ellipse">
            <a:avLst/>
          </a:prstGeom>
          <a:ln w="19050">
            <a:solidFill>
              <a:srgbClr val="63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3200"/>
              <a:t>10,4B €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283187-902E-413F-970C-E539CEE3C60E}"/>
              </a:ext>
            </a:extLst>
          </p:cNvPr>
          <p:cNvSpPr/>
          <p:nvPr/>
        </p:nvSpPr>
        <p:spPr>
          <a:xfrm>
            <a:off x="4881563" y="3129349"/>
            <a:ext cx="2134812" cy="2134812"/>
          </a:xfrm>
          <a:prstGeom prst="ellipse">
            <a:avLst/>
          </a:prstGeom>
          <a:ln w="19050">
            <a:solidFill>
              <a:srgbClr val="63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/>
              <a:t>4,4%</a:t>
            </a:r>
          </a:p>
        </p:txBody>
      </p:sp>
      <p:graphicFrame>
        <p:nvGraphicFramePr>
          <p:cNvPr id="19" name="Content Placeholder 11">
            <a:extLst>
              <a:ext uri="{FF2B5EF4-FFF2-40B4-BE49-F238E27FC236}">
                <a16:creationId xmlns:a16="http://schemas.microsoft.com/office/drawing/2014/main" id="{5433D8C6-C6DB-4AF2-B1CD-247874555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046973"/>
              </p:ext>
            </p:extLst>
          </p:nvPr>
        </p:nvGraphicFramePr>
        <p:xfrm>
          <a:off x="8247726" y="2887405"/>
          <a:ext cx="3247685" cy="273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5E6C70-32D2-47D6-A001-42C55DE95FE0}"/>
              </a:ext>
            </a:extLst>
          </p:cNvPr>
          <p:cNvSpPr txBox="1"/>
          <p:nvPr/>
        </p:nvSpPr>
        <p:spPr>
          <a:xfrm>
            <a:off x="587383" y="2039144"/>
            <a:ext cx="326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Non-market output of healthcare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9AADC-9287-46F8-ACBE-41CD8ABC08E7}"/>
              </a:ext>
            </a:extLst>
          </p:cNvPr>
          <p:cNvSpPr txBox="1"/>
          <p:nvPr/>
        </p:nvSpPr>
        <p:spPr>
          <a:xfrm>
            <a:off x="4562740" y="2316143"/>
            <a:ext cx="2961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Proportion of GDP volume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F3DCF9-E736-45D4-9884-544E6404BB42}"/>
              </a:ext>
            </a:extLst>
          </p:cNvPr>
          <p:cNvSpPr txBox="1"/>
          <p:nvPr/>
        </p:nvSpPr>
        <p:spPr>
          <a:xfrm>
            <a:off x="8390835" y="2316143"/>
            <a:ext cx="2961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 sz="1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Product shares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CEF17-4CED-4A0C-A957-94B78320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750" y="5387244"/>
            <a:ext cx="1487636" cy="6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49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ANA method in non-market healthcare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Extrapolation of volume with an output indicator</a:t>
            </a:r>
          </a:p>
          <a:p>
            <a:pPr>
              <a:spcAft>
                <a:spcPts val="600"/>
              </a:spcAft>
              <a:buClrTx/>
            </a:pPr>
            <a:endParaRPr lang="en-US" sz="24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Separate indicator for three products:</a:t>
            </a:r>
          </a:p>
          <a:p>
            <a:pPr marL="800100" lvl="2" indent="-3429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Hospital services</a:t>
            </a:r>
          </a:p>
          <a:p>
            <a:pPr marL="800100" lvl="2" indent="-3429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Medical practice services</a:t>
            </a:r>
          </a:p>
          <a:p>
            <a:pPr marL="800100" lvl="2" indent="-342900"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1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Dental practice services</a:t>
            </a:r>
          </a:p>
        </p:txBody>
      </p:sp>
    </p:spTree>
    <p:extLst>
      <p:ext uri="{BB962C8B-B14F-4D97-AF65-F5344CB8AC3E}">
        <p14:creationId xmlns:p14="http://schemas.microsoft.com/office/powerpoint/2010/main" val="16794461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F131C366-5A04-4F13-ADEB-A024354B5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23453"/>
              </p:ext>
            </p:extLst>
          </p:nvPr>
        </p:nvGraphicFramePr>
        <p:xfrm>
          <a:off x="796925" y="2127631"/>
          <a:ext cx="10513568" cy="36402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49371">
                  <a:extLst>
                    <a:ext uri="{9D8B030D-6E8A-4147-A177-3AD203B41FA5}">
                      <a16:colId xmlns:a16="http://schemas.microsoft.com/office/drawing/2014/main" val="2407142056"/>
                    </a:ext>
                  </a:extLst>
                </a:gridCol>
                <a:gridCol w="3348849">
                  <a:extLst>
                    <a:ext uri="{9D8B030D-6E8A-4147-A177-3AD203B41FA5}">
                      <a16:colId xmlns:a16="http://schemas.microsoft.com/office/drawing/2014/main" val="2376500365"/>
                    </a:ext>
                  </a:extLst>
                </a:gridCol>
                <a:gridCol w="4315348">
                  <a:extLst>
                    <a:ext uri="{9D8B030D-6E8A-4147-A177-3AD203B41FA5}">
                      <a16:colId xmlns:a16="http://schemas.microsoft.com/office/drawing/2014/main" val="2537248773"/>
                    </a:ext>
                  </a:extLst>
                </a:gridCol>
              </a:tblGrid>
              <a:tr h="616296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accent1"/>
                          </a:solidFill>
                        </a:rPr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accent1"/>
                          </a:solidFill>
                        </a:rPr>
                        <a:t>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accent1"/>
                          </a:solidFill>
                        </a:rPr>
                        <a:t>Stratification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403985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Hospital services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DRG weighted episode output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DRG, region, hospital type, and more…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37855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Medical practice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Visits, periods of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Service, profession, RUG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587229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Dental practice services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Visits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Service, profession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098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 dirty="0"/>
              <a:t>26 May, 2021</a:t>
            </a:r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ANA method</a:t>
            </a:r>
          </a:p>
        </p:txBody>
      </p:sp>
    </p:spTree>
    <p:extLst>
      <p:ext uri="{BB962C8B-B14F-4D97-AF65-F5344CB8AC3E}">
        <p14:creationId xmlns:p14="http://schemas.microsoft.com/office/powerpoint/2010/main" val="25014524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2BBEA-5E0C-4C31-88E9-B30EEF33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292" y="6372529"/>
            <a:ext cx="445736" cy="365125"/>
          </a:xfrm>
        </p:spPr>
        <p:txBody>
          <a:bodyPr/>
          <a:lstStyle/>
          <a:p>
            <a:fld id="{7C9DB053-BC39-5645-941A-EDB0DEC7708B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44D5-45B5-482A-A98B-82C1B9C4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3616" y="6356350"/>
            <a:ext cx="4667737" cy="365125"/>
          </a:xfrm>
        </p:spPr>
        <p:txBody>
          <a:bodyPr/>
          <a:lstStyle/>
          <a:p>
            <a:r>
              <a:rPr lang="fi-FI"/>
              <a:t>Statistics Finland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3F3D-1B93-4957-94EA-0156FED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5416" cy="365125"/>
          </a:xfrm>
        </p:spPr>
        <p:txBody>
          <a:bodyPr/>
          <a:lstStyle/>
          <a:p>
            <a:r>
              <a:rPr lang="en-US"/>
              <a:t>26 May, 2021</a:t>
            </a:r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D2EDA-01E7-4CAF-8C04-C3D7A74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6" y="365125"/>
            <a:ext cx="10513568" cy="1325563"/>
          </a:xfrm>
        </p:spPr>
        <p:txBody>
          <a:bodyPr/>
          <a:lstStyle/>
          <a:p>
            <a:r>
              <a:rPr lang="en-US" noProof="0" dirty="0"/>
              <a:t>QNA 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077F-BB4E-48D0-A754-3637675DD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216" y="2122098"/>
            <a:ext cx="10514277" cy="382150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 indicator</a:t>
            </a:r>
          </a:p>
          <a:p>
            <a:pPr lvl="1">
              <a:spcAft>
                <a:spcPts val="1800"/>
              </a:spcAft>
              <a:buClrTx/>
            </a:pPr>
            <a:r>
              <a:rPr lang="en-US" sz="2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Wage and salaries sum</a:t>
            </a:r>
          </a:p>
          <a:p>
            <a:pPr>
              <a:spcAft>
                <a:spcPts val="18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Deflation with the Index of wage and salary earnings</a:t>
            </a:r>
          </a:p>
          <a:p>
            <a:pPr>
              <a:spcAft>
                <a:spcPts val="1800"/>
              </a:spcAft>
              <a:buClrTx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Both current value indicator and the price information related to inputs</a:t>
            </a:r>
          </a:p>
          <a:p>
            <a:pPr marL="0" indent="0">
              <a:spcAft>
                <a:spcPts val="1800"/>
              </a:spcAft>
              <a:buClrTx/>
              <a:buNone/>
            </a:pP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Deflation of input(s)</a:t>
            </a:r>
          </a:p>
        </p:txBody>
      </p:sp>
    </p:spTree>
    <p:extLst>
      <p:ext uri="{BB962C8B-B14F-4D97-AF65-F5344CB8AC3E}">
        <p14:creationId xmlns:p14="http://schemas.microsoft.com/office/powerpoint/2010/main" val="538985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k2019">
  <a:themeElements>
    <a:clrScheme name="TK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C0D730"/>
      </a:accent2>
      <a:accent3>
        <a:srgbClr val="A40084"/>
      </a:accent3>
      <a:accent4>
        <a:srgbClr val="33C1BA"/>
      </a:accent4>
      <a:accent5>
        <a:srgbClr val="F8941E"/>
      </a:accent5>
      <a:accent6>
        <a:srgbClr val="E21776"/>
      </a:accent6>
      <a:hlink>
        <a:srgbClr val="0073B0"/>
      </a:hlink>
      <a:folHlink>
        <a:srgbClr val="A400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2019_suomi.potx" id="{405CD1AD-D557-43D4-B608-906CFAE552AE}" vid="{D9FE39FF-687F-40A2-91E8-E5DBC523DB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tk2019_suomi</Template>
  <TotalTime>3610</TotalTime>
  <Words>935</Words>
  <Application>Microsoft Office PowerPoint</Application>
  <PresentationFormat>Widescreen</PresentationFormat>
  <Paragraphs>252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Wingdings</vt:lpstr>
      <vt:lpstr>tk2019</vt:lpstr>
      <vt:lpstr>New monthly non-market healthcare output indicators in Finland</vt:lpstr>
      <vt:lpstr>Agenda</vt:lpstr>
      <vt:lpstr>Significance of non-market healthcare</vt:lpstr>
      <vt:lpstr>Non-market output compilation</vt:lpstr>
      <vt:lpstr>Volume indicators can relate to</vt:lpstr>
      <vt:lpstr>Significance of non-market healthcare in Finland</vt:lpstr>
      <vt:lpstr>ANA method in non-market healthcare</vt:lpstr>
      <vt:lpstr>ANA method</vt:lpstr>
      <vt:lpstr>QNA method</vt:lpstr>
      <vt:lpstr>QNA forecast performance</vt:lpstr>
      <vt:lpstr>Push for development -COVID-19</vt:lpstr>
      <vt:lpstr>Impact of COVID-19</vt:lpstr>
      <vt:lpstr>Impact of COVID-19</vt:lpstr>
      <vt:lpstr>QNA weakness of current method</vt:lpstr>
      <vt:lpstr>QNA ideal non-market volume</vt:lpstr>
      <vt:lpstr>Wishlist for new volume indicator</vt:lpstr>
      <vt:lpstr> Eurostat reminder</vt:lpstr>
      <vt:lpstr>New solutions</vt:lpstr>
      <vt:lpstr>Medical practice services</vt:lpstr>
      <vt:lpstr>New volume indicator for QNA</vt:lpstr>
      <vt:lpstr>Hospital services indicator</vt:lpstr>
      <vt:lpstr>New volume indicator for QNA v2</vt:lpstr>
      <vt:lpstr>Volume index Jan’19=100</vt:lpstr>
      <vt:lpstr>Healthcare services, deflator of output</vt:lpstr>
      <vt:lpstr>2020 volume forecast</vt:lpstr>
      <vt:lpstr>2020 volume forecast</vt:lpstr>
      <vt:lpstr>Advantages of the new indicator</vt:lpstr>
      <vt:lpstr>Challenges</vt:lpstr>
      <vt:lpstr>Next steps</vt:lpstr>
      <vt:lpstr>Thank you!</vt:lpstr>
    </vt:vector>
  </TitlesOfParts>
  <Company>Tilastokeskus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Deflaattoriryhmä</dc:title>
  <dc:creator>Ville Lindroos</dc:creator>
  <cp:lastModifiedBy>Oleksandr SVIRCHEVSKYY</cp:lastModifiedBy>
  <cp:revision>29</cp:revision>
  <cp:lastPrinted>2019-04-02T07:22:47Z</cp:lastPrinted>
  <dcterms:created xsi:type="dcterms:W3CDTF">2021-02-24T10:49:59Z</dcterms:created>
  <dcterms:modified xsi:type="dcterms:W3CDTF">2021-04-26T10:13:00Z</dcterms:modified>
</cp:coreProperties>
</file>