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0" r:id="rId2"/>
    <p:sldId id="324" r:id="rId3"/>
    <p:sldId id="325" r:id="rId4"/>
    <p:sldId id="326" r:id="rId5"/>
    <p:sldId id="334" r:id="rId6"/>
    <p:sldId id="335" r:id="rId7"/>
    <p:sldId id="327" r:id="rId8"/>
    <p:sldId id="336" r:id="rId9"/>
    <p:sldId id="337" r:id="rId10"/>
    <p:sldId id="323" r:id="rId11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OTTI Amerigo (ESTAT)" initials="AL" lastIdx="8" clrIdx="0"/>
  <p:cmAuthor id="1" name="XIROUCHAKIS Ioannis (ESTAT)" initials="XI(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2D5EC1"/>
    <a:srgbClr val="3166CF"/>
    <a:srgbClr val="3E6FD2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87523" autoAdjust="0"/>
  </p:normalViewPr>
  <p:slideViewPr>
    <p:cSldViewPr>
      <p:cViewPr varScale="1">
        <p:scale>
          <a:sx n="88" d="100"/>
          <a:sy n="88" d="100"/>
        </p:scale>
        <p:origin x="123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2C58658-10D4-47A3-81D2-172084D973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8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7" y="1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7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624" tIns="45313" rIns="90624" bIns="45313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E76ABEFE-6FBF-417F-96CC-823EA60F09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40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BEFE-6FBF-417F-96CC-823EA60F099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40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6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1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3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92B46-B30B-4828-99F7-D1B1524658E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91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ABEFE-6FBF-417F-96CC-823EA60F099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8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DCBD16C-53BD-402C-947E-779F1A2EAB6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sz="1200" b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Eurostat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7E4CD-3BB3-4EE3-B621-AFC04D1744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5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2D627-DF2F-4BEB-9C51-269EE526C2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34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33176"/>
                </a:solidFill>
              </a:defRPr>
            </a:lvl1pPr>
          </a:lstStyle>
          <a:p>
            <a:pPr>
              <a:defRPr/>
            </a:pPr>
            <a:fld id="{1FB1A272-C7AB-47E3-A496-80D555EFEC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9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b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C3D29-5919-47B3-B4A5-AD6440195F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56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27488-B71D-4308-A97C-DBFC76FD1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2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51A7B-FD6F-4245-8780-8B881F313A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14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9B02B-8762-4C19-9309-07183360AA7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9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8E72E-B324-4AE4-AF37-CFC6633910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55F8-EF7E-4C55-AA57-0986BB3841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0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9B278-0469-4F0A-9B1A-14F15ACB869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70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772CE-CB37-4887-B7C8-A8A8679C77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Second level</a:t>
            </a:r>
            <a:endParaRPr lang="en-GB"/>
          </a:p>
          <a:p>
            <a:pPr lvl="1"/>
            <a:r>
              <a:rPr lang="en-GB"/>
              <a:t>Third level</a:t>
            </a:r>
          </a:p>
          <a:p>
            <a:pPr lvl="2"/>
            <a:r>
              <a:rPr lang="en-GB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07D3873A-E0D7-4259-A5CC-170F6883D6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4211960" y="6597352"/>
            <a:ext cx="720080" cy="32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fr-LU" sz="1200" b="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Eurostat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124075" y="1773238"/>
            <a:ext cx="5040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19100" indent="-4191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br>
              <a:rPr lang="en-GB" sz="2000" dirty="0">
                <a:solidFill>
                  <a:schemeClr val="tx1"/>
                </a:solidFill>
              </a:rPr>
            </a:br>
            <a:br>
              <a:rPr lang="de-DE" sz="2000" dirty="0">
                <a:solidFill>
                  <a:schemeClr val="tx1"/>
                </a:solidFill>
              </a:rPr>
            </a:br>
            <a:br>
              <a:rPr lang="en-GB" sz="1100" dirty="0">
                <a:solidFill>
                  <a:schemeClr val="tx1"/>
                </a:solidFill>
              </a:rPr>
            </a:br>
            <a:endParaRPr lang="en-GB" sz="1100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95536" y="1988840"/>
            <a:ext cx="8640960" cy="269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algn="l" rtl="0" eaLnBrk="1" fontAlgn="base" hangingPunct="1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419100" indent="-419100" algn="ctr">
              <a:lnSpc>
                <a:spcPct val="90000"/>
              </a:lnSpc>
            </a:pPr>
            <a:br>
              <a:rPr lang="en-GB" sz="2000" kern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en-GB" sz="2000" kern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en-GB" sz="2400" kern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en-GB" sz="2400" kern="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419100" indent="-419100" algn="ctr">
              <a:lnSpc>
                <a:spcPct val="90000"/>
              </a:lnSpc>
            </a:pPr>
            <a:r>
              <a:rPr lang="en-GB" sz="3200" kern="0" dirty="0"/>
              <a:t>“</a:t>
            </a:r>
            <a:r>
              <a:rPr lang="en-IE" sz="3200" kern="0" dirty="0"/>
              <a:t>European Network of Multinational Enterprise Coordinators (</a:t>
            </a:r>
            <a:r>
              <a:rPr lang="en-IE" sz="3200" kern="0" dirty="0" err="1"/>
              <a:t>MNEnet</a:t>
            </a:r>
            <a:r>
              <a:rPr lang="en-IE" sz="3200" kern="0" dirty="0"/>
              <a:t>)”</a:t>
            </a:r>
            <a:endParaRPr lang="en-GB" sz="3200" kern="0" dirty="0"/>
          </a:p>
          <a:p>
            <a:pPr marL="419100" indent="-419100" algn="ctr">
              <a:lnSpc>
                <a:spcPct val="90000"/>
              </a:lnSpc>
            </a:pPr>
            <a:endParaRPr lang="en-GB" sz="3200" kern="0" dirty="0"/>
          </a:p>
          <a:p>
            <a:pPr marL="419100" indent="-419100" algn="ctr">
              <a:lnSpc>
                <a:spcPct val="90000"/>
              </a:lnSpc>
            </a:pPr>
            <a:r>
              <a:rPr lang="en-US" sz="2400" dirty="0"/>
              <a:t>Conference of European Statisticians </a:t>
            </a:r>
          </a:p>
          <a:p>
            <a:pPr marL="419100" indent="-419100" algn="ctr">
              <a:lnSpc>
                <a:spcPct val="90000"/>
              </a:lnSpc>
            </a:pPr>
            <a:r>
              <a:rPr lang="en-US" sz="2400" dirty="0"/>
              <a:t>Group of Experts on National Accounts</a:t>
            </a:r>
            <a:br>
              <a:rPr lang="en-GB" sz="2400" kern="0" dirty="0"/>
            </a:br>
            <a:br>
              <a:rPr lang="en-GB" sz="2400" kern="0" dirty="0"/>
            </a:br>
            <a:br>
              <a:rPr lang="fr-CH" sz="2000" kern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de-DE" sz="2000" kern="0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en-GB" sz="1050" kern="0" dirty="0">
                <a:solidFill>
                  <a:schemeClr val="tx1"/>
                </a:solidFill>
              </a:rPr>
            </a:br>
            <a:endParaRPr lang="en-GB" sz="105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1382437" y="4672094"/>
            <a:ext cx="652358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chemeClr val="bg1"/>
                </a:solidFill>
              </a:rPr>
              <a:t>25 May 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752" y="5919663"/>
            <a:ext cx="652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Eurostat</a:t>
            </a:r>
            <a:endParaRPr kumimoji="0" lang="en-GB" sz="2400" b="0" i="0" u="none" strike="noStrike" kern="1200" cap="none" spc="0" normalizeH="0" baseline="0" noProof="0" dirty="0" err="1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53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55576" y="3068960"/>
            <a:ext cx="7488832" cy="1728192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sz="3600" b="1" i="0" dirty="0"/>
              <a:t>Thank you for your attention!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3D29-5919-47B3-B4A5-AD6440195F0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0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936625"/>
          </a:xfrm>
        </p:spPr>
        <p:txBody>
          <a:bodyPr/>
          <a:lstStyle/>
          <a:p>
            <a:r>
              <a:rPr lang="en-GB" altLang="en-US" dirty="0"/>
              <a:t>Table of contents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67544" y="2492896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Tx/>
            </a:pPr>
            <a:r>
              <a:rPr lang="en-GB" altLang="en-US" i="0" dirty="0"/>
              <a:t>Background</a:t>
            </a:r>
          </a:p>
          <a:p>
            <a:pPr>
              <a:lnSpc>
                <a:spcPct val="90000"/>
              </a:lnSpc>
              <a:buClrTx/>
            </a:pPr>
            <a:endParaRPr lang="en-GB" altLang="en-US" b="0" i="0" dirty="0"/>
          </a:p>
          <a:p>
            <a:pPr>
              <a:lnSpc>
                <a:spcPct val="90000"/>
              </a:lnSpc>
              <a:buClrTx/>
            </a:pPr>
            <a:r>
              <a:rPr lang="en-GB" altLang="en-US" b="0" i="0" dirty="0" err="1"/>
              <a:t>MNEnet</a:t>
            </a:r>
            <a:r>
              <a:rPr lang="en-GB" altLang="en-US" b="0" i="0" dirty="0"/>
              <a:t> – tasks and objectives</a:t>
            </a:r>
          </a:p>
          <a:p>
            <a:pPr>
              <a:lnSpc>
                <a:spcPct val="90000"/>
              </a:lnSpc>
              <a:buClrTx/>
            </a:pPr>
            <a:endParaRPr lang="en-GB" altLang="en-US" i="0" dirty="0"/>
          </a:p>
          <a:p>
            <a:pPr lvl="1">
              <a:lnSpc>
                <a:spcPct val="90000"/>
              </a:lnSpc>
              <a:buClrTx/>
            </a:pPr>
            <a:endParaRPr lang="en-GB" altLang="en-US" b="0" i="0" dirty="0"/>
          </a:p>
          <a:p>
            <a:pPr>
              <a:lnSpc>
                <a:spcPct val="90000"/>
              </a:lnSpc>
              <a:buClrTx/>
            </a:pPr>
            <a:endParaRPr lang="en-GB" altLang="en-US" b="0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92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2879" y="1027283"/>
            <a:ext cx="8229600" cy="936625"/>
          </a:xfrm>
        </p:spPr>
        <p:txBody>
          <a:bodyPr/>
          <a:lstStyle/>
          <a:p>
            <a:r>
              <a:rPr lang="en-GB" altLang="en-US" dirty="0"/>
              <a:t>Background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27585" y="1963908"/>
            <a:ext cx="8229600" cy="44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Tx/>
            </a:pPr>
            <a:r>
              <a:rPr lang="en-GB" b="1" i="0" dirty="0"/>
              <a:t>2019 DGINS Bratislava conclusions and the European Statistical System Committee (ESSC) recognition:</a:t>
            </a:r>
          </a:p>
          <a:p>
            <a:pPr>
              <a:lnSpc>
                <a:spcPct val="90000"/>
              </a:lnSpc>
              <a:buClrTx/>
            </a:pPr>
            <a:endParaRPr lang="en-GB" b="1" i="0" dirty="0"/>
          </a:p>
          <a:p>
            <a:pPr algn="just">
              <a:buFontTx/>
              <a:buChar char="-"/>
            </a:pPr>
            <a:r>
              <a:rPr lang="en-IE" b="1" i="0" dirty="0"/>
              <a:t>activities on Multinational Enterprises (MNEs) </a:t>
            </a:r>
            <a:r>
              <a:rPr lang="en-US" i="0" dirty="0"/>
              <a:t>carried out by the ESS, </a:t>
            </a:r>
            <a:r>
              <a:rPr lang="en-IE" i="0" dirty="0"/>
              <a:t>such as the </a:t>
            </a:r>
            <a:r>
              <a:rPr lang="en-IE" i="0" dirty="0" err="1"/>
              <a:t>EuroGroups</a:t>
            </a:r>
            <a:r>
              <a:rPr lang="en-IE" i="0" dirty="0"/>
              <a:t> Register (</a:t>
            </a:r>
            <a:r>
              <a:rPr lang="en-US" i="0" dirty="0"/>
              <a:t>EGR), European profiling, LCU coordination and Early Warning System (EWS) </a:t>
            </a:r>
            <a:r>
              <a:rPr lang="en-IE" b="1" i="0" dirty="0"/>
              <a:t>to be organised in a systematic, coordinated and cost-effective approach</a:t>
            </a:r>
            <a:r>
              <a:rPr lang="en-IE" i="0" dirty="0"/>
              <a:t>, in particular to ensure </a:t>
            </a:r>
            <a:r>
              <a:rPr lang="en-IE" b="1" i="0" dirty="0"/>
              <a:t>the data consistency </a:t>
            </a:r>
            <a:r>
              <a:rPr lang="en-IE" i="0" dirty="0"/>
              <a:t>in business and macroeconomic statistics.</a:t>
            </a:r>
          </a:p>
          <a:p>
            <a:pPr>
              <a:buFontTx/>
              <a:buChar char="-"/>
            </a:pPr>
            <a:endParaRPr lang="en-IE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423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55572" y="1892916"/>
            <a:ext cx="82043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lnSpc>
                <a:spcPct val="90000"/>
              </a:lnSpc>
              <a:buClrTx/>
              <a:buNone/>
            </a:pPr>
            <a:r>
              <a:rPr lang="en-GB" sz="2200" i="0" dirty="0"/>
              <a:t>Eurostat established the expert group called  </a:t>
            </a:r>
            <a:r>
              <a:rPr lang="en-GB" sz="2200" b="1" i="0" dirty="0"/>
              <a:t>“European Network of MNE Coordinators (</a:t>
            </a:r>
            <a:r>
              <a:rPr lang="en-GB" sz="2200" b="1" i="0" dirty="0" err="1"/>
              <a:t>MNEnet</a:t>
            </a:r>
            <a:r>
              <a:rPr lang="en-GB" sz="2200" b="1" i="0" dirty="0"/>
              <a:t>)”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endParaRPr lang="en-GB" sz="2200" b="1" i="0" dirty="0"/>
          </a:p>
          <a:p>
            <a:pPr marL="0" indent="0" algn="just">
              <a:lnSpc>
                <a:spcPct val="90000"/>
              </a:lnSpc>
              <a:buClrTx/>
              <a:buNone/>
            </a:pPr>
            <a:r>
              <a:rPr lang="en-GB" sz="2200" b="1" i="0" dirty="0"/>
              <a:t>- a virtual Workshop to prepare the launch of the </a:t>
            </a:r>
            <a:r>
              <a:rPr lang="en-GB" sz="2200" b="1" i="0" dirty="0" err="1"/>
              <a:t>MNEnet</a:t>
            </a:r>
            <a:r>
              <a:rPr lang="en-GB" sz="2200" b="1" i="0" dirty="0"/>
              <a:t> </a:t>
            </a:r>
            <a:r>
              <a:rPr lang="en-GB" sz="2200" b="1" i="0"/>
              <a:t>group took </a:t>
            </a:r>
            <a:r>
              <a:rPr lang="en-GB" sz="2200" b="1" i="0" dirty="0"/>
              <a:t>place on 12 March 2021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endParaRPr lang="en-GB" sz="2200" b="1" i="0" dirty="0"/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r>
              <a:rPr lang="en-GB" sz="2200" b="1" i="0" dirty="0" err="1"/>
              <a:t>MNEnet</a:t>
            </a:r>
            <a:r>
              <a:rPr lang="en-GB" sz="2200" b="1" i="0" dirty="0"/>
              <a:t> members: 27 EU Member States, </a:t>
            </a:r>
            <a:r>
              <a:rPr lang="en-GB" sz="2200" i="0" dirty="0"/>
              <a:t>observers: EEA/EFTA countries</a:t>
            </a:r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endParaRPr lang="en-GB" sz="2200" i="0" dirty="0"/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r>
              <a:rPr lang="en-GB" altLang="en-US" sz="2200" i="0" dirty="0"/>
              <a:t>Planned frequency of meetings: </a:t>
            </a:r>
            <a:r>
              <a:rPr lang="en-IE" sz="2200" i="0" dirty="0"/>
              <a:t>2 meetings per year</a:t>
            </a:r>
            <a:endParaRPr lang="en-GB" sz="2200" b="1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46196" y="1262887"/>
            <a:ext cx="18405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000" b="1" dirty="0" err="1"/>
              <a:t>MNEnet</a:t>
            </a:r>
            <a:endParaRPr lang="en-IE" sz="3000" b="1" dirty="0"/>
          </a:p>
        </p:txBody>
      </p:sp>
    </p:spTree>
    <p:extLst>
      <p:ext uri="{BB962C8B-B14F-4D97-AF65-F5344CB8AC3E}">
        <p14:creationId xmlns:p14="http://schemas.microsoft.com/office/powerpoint/2010/main" val="2494970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15521"/>
            <a:ext cx="8229600" cy="936625"/>
          </a:xfrm>
        </p:spPr>
        <p:txBody>
          <a:bodyPr/>
          <a:lstStyle/>
          <a:p>
            <a:r>
              <a:rPr lang="en-GB" altLang="en-US" dirty="0" err="1"/>
              <a:t>MNEnet</a:t>
            </a:r>
            <a:endParaRPr lang="en-GB" altLang="en-US" dirty="0"/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467544" y="2276475"/>
            <a:ext cx="8229600" cy="396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Tx/>
            </a:pPr>
            <a:endParaRPr lang="en-GB" altLang="en-US" b="1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5" y="2052146"/>
            <a:ext cx="8536898" cy="376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07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95735"/>
            <a:ext cx="8229600" cy="936625"/>
          </a:xfrm>
        </p:spPr>
        <p:txBody>
          <a:bodyPr/>
          <a:lstStyle/>
          <a:p>
            <a:r>
              <a:rPr lang="en-IE" dirty="0" err="1"/>
              <a:t>MNEnet</a:t>
            </a:r>
            <a:r>
              <a:rPr lang="en-IE" dirty="0"/>
              <a:t> – tasks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12" y="1916832"/>
            <a:ext cx="8229600" cy="4176464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ClrTx/>
              <a:buNone/>
            </a:pPr>
            <a:r>
              <a:rPr lang="en-GB" dirty="0"/>
              <a:t>   </a:t>
            </a:r>
            <a:r>
              <a:rPr lang="en-GB" dirty="0" err="1"/>
              <a:t>MNEnet</a:t>
            </a:r>
            <a:r>
              <a:rPr lang="en-GB" dirty="0"/>
              <a:t> is contributing to: 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endParaRPr lang="en-GB" dirty="0"/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r>
              <a:rPr lang="en-GB" sz="2200" b="1" dirty="0">
                <a:latin typeface="+mj-lt"/>
              </a:rPr>
              <a:t>the improved quality and consistency</a:t>
            </a:r>
            <a:r>
              <a:rPr lang="en-GB" sz="2200" dirty="0">
                <a:latin typeface="+mj-lt"/>
              </a:rPr>
              <a:t> of the European business and macroeconomic statistics </a:t>
            </a:r>
            <a:r>
              <a:rPr lang="en-IE" sz="2200" dirty="0">
                <a:latin typeface="+mj-lt"/>
              </a:rPr>
              <a:t>by following harmonized methodological principles</a:t>
            </a:r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endParaRPr lang="en-GB" sz="2200" dirty="0">
              <a:latin typeface="+mj-lt"/>
            </a:endParaRPr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r>
              <a:rPr lang="en-GB" sz="2200" b="1" dirty="0">
                <a:latin typeface="+mj-lt"/>
              </a:rPr>
              <a:t>the enhanced comparability </a:t>
            </a:r>
            <a:r>
              <a:rPr lang="en-GB" sz="2200" dirty="0">
                <a:latin typeface="+mj-lt"/>
              </a:rPr>
              <a:t>between EU Member States</a:t>
            </a:r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endParaRPr lang="en-GB" sz="2200" dirty="0">
              <a:latin typeface="+mj-lt"/>
            </a:endParaRPr>
          </a:p>
          <a:p>
            <a:pPr algn="just">
              <a:lnSpc>
                <a:spcPct val="90000"/>
              </a:lnSpc>
              <a:buClrTx/>
              <a:buFontTx/>
              <a:buChar char="-"/>
            </a:pPr>
            <a:r>
              <a:rPr lang="en-GB" sz="2200" dirty="0">
                <a:latin typeface="+mj-lt"/>
              </a:rPr>
              <a:t>the improved quality of economics statistics by </a:t>
            </a:r>
            <a:r>
              <a:rPr lang="en-GB" sz="2200" b="1" dirty="0">
                <a:latin typeface="+mj-lt"/>
              </a:rPr>
              <a:t>capturing and recording restructuring processes of MNEs in a consistent way </a:t>
            </a:r>
            <a:r>
              <a:rPr lang="en-GB" sz="2200" dirty="0">
                <a:latin typeface="+mj-lt"/>
              </a:rPr>
              <a:t>across domains</a:t>
            </a:r>
          </a:p>
          <a:p>
            <a:endParaRPr lang="en-IE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63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736"/>
            <a:ext cx="8229600" cy="936625"/>
          </a:xfrm>
        </p:spPr>
        <p:txBody>
          <a:bodyPr/>
          <a:lstStyle/>
          <a:p>
            <a:r>
              <a:rPr lang="en-GB" altLang="en-US" dirty="0" err="1"/>
              <a:t>MNEnet</a:t>
            </a:r>
            <a:r>
              <a:rPr lang="en-GB" altLang="en-US" dirty="0"/>
              <a:t> – tasks and objectives</a:t>
            </a: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07504" y="1989361"/>
            <a:ext cx="8517384" cy="425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90000"/>
              </a:lnSpc>
              <a:buClrTx/>
              <a:buNone/>
            </a:pPr>
            <a:r>
              <a:rPr lang="en-GB" altLang="en-US" i="0" dirty="0"/>
              <a:t>      </a:t>
            </a:r>
            <a:r>
              <a:rPr lang="en-GB" altLang="en-US" b="1" i="0" dirty="0" err="1"/>
              <a:t>MNEnet</a:t>
            </a:r>
            <a:r>
              <a:rPr lang="en-GB" altLang="en-US" b="1" i="0" dirty="0"/>
              <a:t>:</a:t>
            </a:r>
          </a:p>
          <a:p>
            <a:pPr>
              <a:lnSpc>
                <a:spcPct val="90000"/>
              </a:lnSpc>
              <a:buClrTx/>
            </a:pPr>
            <a:endParaRPr lang="en-GB" altLang="en-US" b="0" i="0" dirty="0"/>
          </a:p>
          <a:p>
            <a:pPr lvl="1" algn="just"/>
            <a:r>
              <a:rPr lang="en-GB" sz="2200" dirty="0"/>
              <a:t>strengthens the cooperation of the European MNE experts and Large Cases Units </a:t>
            </a:r>
            <a:r>
              <a:rPr lang="en-GB" sz="2200" b="0" dirty="0"/>
              <a:t>to create a network where knowledge, experiences and information are shared</a:t>
            </a:r>
          </a:p>
          <a:p>
            <a:pPr marL="457200" lvl="1" indent="0" algn="just">
              <a:buNone/>
            </a:pPr>
            <a:r>
              <a:rPr lang="en-GB" sz="2200" b="0" dirty="0"/>
              <a:t> </a:t>
            </a:r>
            <a:endParaRPr lang="en-IE" sz="2200" b="0" dirty="0"/>
          </a:p>
          <a:p>
            <a:pPr lvl="1" algn="just"/>
            <a:r>
              <a:rPr lang="en-IE" sz="2200" dirty="0"/>
              <a:t>ensures knowledge flows to all the statistical domains and countries</a:t>
            </a:r>
            <a:r>
              <a:rPr lang="en-IE" sz="2200" b="0" dirty="0"/>
              <a:t> as well as that the </a:t>
            </a:r>
            <a:r>
              <a:rPr lang="en-IE" sz="2200" dirty="0"/>
              <a:t>information on top MNEs are coherent and consistent </a:t>
            </a:r>
          </a:p>
          <a:p>
            <a:pPr algn="just">
              <a:lnSpc>
                <a:spcPct val="90000"/>
              </a:lnSpc>
              <a:buClrTx/>
            </a:pPr>
            <a:endParaRPr lang="en-GB" altLang="en-US" b="0" i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083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936625"/>
          </a:xfrm>
        </p:spPr>
        <p:txBody>
          <a:bodyPr/>
          <a:lstStyle/>
          <a:p>
            <a:r>
              <a:rPr lang="en-GB" altLang="en-US" dirty="0" err="1"/>
              <a:t>MNEnet</a:t>
            </a:r>
            <a:r>
              <a:rPr lang="en-GB" altLang="en-US" dirty="0"/>
              <a:t> – tasks and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supports consistency work </a:t>
            </a:r>
            <a:r>
              <a:rPr lang="en-US" dirty="0"/>
              <a:t>done by LCUs (or similar </a:t>
            </a:r>
            <a:r>
              <a:rPr lang="en-US" dirty="0" err="1"/>
              <a:t>organisational</a:t>
            </a:r>
            <a:r>
              <a:rPr lang="en-US" dirty="0"/>
              <a:t> structures) and the Early </a:t>
            </a:r>
            <a:r>
              <a:rPr lang="en-IE" dirty="0"/>
              <a:t>Warning System (EWS)</a:t>
            </a:r>
          </a:p>
          <a:p>
            <a:endParaRPr lang="en-IE" dirty="0"/>
          </a:p>
          <a:p>
            <a:r>
              <a:rPr lang="en-US" b="1" dirty="0"/>
              <a:t>assists Eurostat </a:t>
            </a:r>
            <a:r>
              <a:rPr lang="en-US" dirty="0"/>
              <a:t>in </a:t>
            </a:r>
            <a:r>
              <a:rPr lang="en-US" dirty="0" err="1"/>
              <a:t>optimising</a:t>
            </a:r>
            <a:r>
              <a:rPr lang="en-US" dirty="0"/>
              <a:t> the organization of  the </a:t>
            </a:r>
            <a:r>
              <a:rPr lang="en-US" dirty="0" err="1"/>
              <a:t>MNEnet</a:t>
            </a:r>
            <a:r>
              <a:rPr lang="en-US" dirty="0"/>
              <a:t> and the EWS process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56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err="1"/>
              <a:t>MNEnet</a:t>
            </a:r>
            <a:r>
              <a:rPr lang="en-GB" altLang="en-US" dirty="0"/>
              <a:t> – tasks and objectives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shares knowledge about the various statistical tools and processes used, </a:t>
            </a:r>
            <a:r>
              <a:rPr lang="en-US" dirty="0"/>
              <a:t>such as: Large Cases Units (LCUs), </a:t>
            </a:r>
            <a:r>
              <a:rPr lang="en-US" dirty="0" err="1"/>
              <a:t>EuroGroups</a:t>
            </a:r>
            <a:r>
              <a:rPr lang="en-US" dirty="0"/>
              <a:t> </a:t>
            </a:r>
            <a:r>
              <a:rPr lang="en-IE" dirty="0"/>
              <a:t>Register (EGR), Interactive Profiling Tool (IPT), Early Warning System (EWS)</a:t>
            </a:r>
          </a:p>
          <a:p>
            <a:pPr algn="just"/>
            <a:endParaRPr lang="en-IE" dirty="0"/>
          </a:p>
          <a:p>
            <a:pPr algn="just"/>
            <a:r>
              <a:rPr lang="en-US" b="1" dirty="0"/>
              <a:t>collaborates with other expert groups and domains, addresses the needs of the users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1A272-C7AB-47E3-A496-80D555EFECC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28260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8104</TotalTime>
  <Words>403</Words>
  <Application>Microsoft Office PowerPoint</Application>
  <PresentationFormat>On-screen Show (4:3)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blank</vt:lpstr>
      <vt:lpstr>PowerPoint Presentation</vt:lpstr>
      <vt:lpstr>Table of contents</vt:lpstr>
      <vt:lpstr>Background</vt:lpstr>
      <vt:lpstr>PowerPoint Presentation</vt:lpstr>
      <vt:lpstr>MNEnet</vt:lpstr>
      <vt:lpstr>MNEnet – tasks and objectives</vt:lpstr>
      <vt:lpstr>MNEnet – tasks and objectives</vt:lpstr>
      <vt:lpstr>MNEnet – tasks and objectives</vt:lpstr>
      <vt:lpstr>MNEnet – tasks and objectives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MRLIANOVA Tatiana (ESTAT)</dc:creator>
  <cp:lastModifiedBy>Oleksandr SVIRCHEVSKYY</cp:lastModifiedBy>
  <cp:revision>282</cp:revision>
  <cp:lastPrinted>2018-05-20T19:46:59Z</cp:lastPrinted>
  <dcterms:created xsi:type="dcterms:W3CDTF">2013-05-16T13:17:46Z</dcterms:created>
  <dcterms:modified xsi:type="dcterms:W3CDTF">2021-04-29T13:04:35Z</dcterms:modified>
</cp:coreProperties>
</file>