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slideshow.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notesSlides/notesSlide16.xml" ContentType="application/vnd.openxmlformats-officedocument.presentationml.notesSlide+xml"/>
  <Override PartName="/ppt/charts/chart2.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3.xml" ContentType="application/vnd.openxmlformats-officedocument.drawingml.chart+xml"/>
  <Override PartName="/ppt/notesSlides/notesSlide19.xml" ContentType="application/vnd.openxmlformats-officedocument.presentationml.notesSlide+xml"/>
  <Override PartName="/ppt/charts/chart4.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5.xml" ContentType="application/vnd.openxmlformats-officedocument.drawingml.chart+xml"/>
  <Override PartName="/ppt/notesSlides/notesSlide23.xml" ContentType="application/vnd.openxmlformats-officedocument.presentationml.notesSlide+xml"/>
  <Override PartName="/ppt/charts/chart6.xml" ContentType="application/vnd.openxmlformats-officedocument.drawingml.chart+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7.xml" ContentType="application/vnd.openxmlformats-officedocument.drawingml.chart+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1" r:id="rId5"/>
    <p:sldMasterId id="2147483679" r:id="rId6"/>
  </p:sldMasterIdLst>
  <p:notesMasterIdLst>
    <p:notesMasterId r:id="rId37"/>
  </p:notesMasterIdLst>
  <p:handoutMasterIdLst>
    <p:handoutMasterId r:id="rId38"/>
  </p:handoutMasterIdLst>
  <p:sldIdLst>
    <p:sldId id="257" r:id="rId7"/>
    <p:sldId id="283" r:id="rId8"/>
    <p:sldId id="290" r:id="rId9"/>
    <p:sldId id="337" r:id="rId10"/>
    <p:sldId id="333" r:id="rId11"/>
    <p:sldId id="288" r:id="rId12"/>
    <p:sldId id="319" r:id="rId13"/>
    <p:sldId id="348" r:id="rId14"/>
    <p:sldId id="349" r:id="rId15"/>
    <p:sldId id="346" r:id="rId16"/>
    <p:sldId id="350" r:id="rId17"/>
    <p:sldId id="351" r:id="rId18"/>
    <p:sldId id="352" r:id="rId19"/>
    <p:sldId id="353" r:id="rId20"/>
    <p:sldId id="360" r:id="rId21"/>
    <p:sldId id="366" r:id="rId22"/>
    <p:sldId id="368" r:id="rId23"/>
    <p:sldId id="359" r:id="rId24"/>
    <p:sldId id="370" r:id="rId25"/>
    <p:sldId id="369" r:id="rId26"/>
    <p:sldId id="361" r:id="rId27"/>
    <p:sldId id="364" r:id="rId28"/>
    <p:sldId id="363" r:id="rId29"/>
    <p:sldId id="371" r:id="rId30"/>
    <p:sldId id="372" r:id="rId31"/>
    <p:sldId id="362" r:id="rId32"/>
    <p:sldId id="373" r:id="rId33"/>
    <p:sldId id="354" r:id="rId34"/>
    <p:sldId id="355" r:id="rId35"/>
    <p:sldId id="258" r:id="rId36"/>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38">
          <p15:clr>
            <a:srgbClr val="A4A3A4"/>
          </p15:clr>
        </p15:guide>
        <p15:guide id="3" orient="horz" pos="3132">
          <p15:clr>
            <a:srgbClr val="A4A3A4"/>
          </p15:clr>
        </p15:guide>
        <p15:guide id="4"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4914" autoAdjust="0"/>
    <p:restoredTop sz="92364" autoAdjust="0"/>
  </p:normalViewPr>
  <p:slideViewPr>
    <p:cSldViewPr>
      <p:cViewPr varScale="1">
        <p:scale>
          <a:sx n="101" d="100"/>
          <a:sy n="101" d="100"/>
        </p:scale>
        <p:origin x="-294" y="-84"/>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1" d="100"/>
          <a:sy n="51" d="100"/>
        </p:scale>
        <p:origin x="-2946" y="-108"/>
      </p:cViewPr>
      <p:guideLst>
        <p:guide orient="horz" pos="3126"/>
        <p:guide pos="2138"/>
        <p:guide orient="horz" pos="3132"/>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30877454554291822"/>
          <c:y val="0.17972119259476221"/>
          <c:w val="0.38151185962865752"/>
          <c:h val="0.75175794643507043"/>
        </c:manualLayout>
      </c:layout>
      <c:pieChart>
        <c:varyColors val="1"/>
        <c:ser>
          <c:idx val="0"/>
          <c:order val="0"/>
          <c:tx>
            <c:strRef>
              <c:f>Sheet1!$B$1</c:f>
              <c:strCache>
                <c:ptCount val="1"/>
                <c:pt idx="0">
                  <c:v>Supply</c:v>
                </c:pt>
              </c:strCache>
            </c:strRef>
          </c:tx>
          <c:dPt>
            <c:idx val="0"/>
            <c:bubble3D val="0"/>
            <c:extLst>
              <c:ext xmlns:c16="http://schemas.microsoft.com/office/drawing/2014/chart" uri="{C3380CC4-5D6E-409C-BE32-E72D297353CC}">
                <c16:uniqueId val="{00000000-9B38-45D8-97D6-6911C07F6DFF}"/>
              </c:ext>
            </c:extLst>
          </c:dPt>
          <c:dPt>
            <c:idx val="1"/>
            <c:bubble3D val="0"/>
            <c:extLst>
              <c:ext xmlns:c16="http://schemas.microsoft.com/office/drawing/2014/chart" uri="{C3380CC4-5D6E-409C-BE32-E72D297353CC}">
                <c16:uniqueId val="{00000001-9B38-45D8-97D6-6911C07F6DFF}"/>
              </c:ext>
            </c:extLst>
          </c:dPt>
          <c:dLbls>
            <c:dLbl>
              <c:idx val="0"/>
              <c:layout>
                <c:manualLayout>
                  <c:x val="0.11396118887916788"/>
                  <c:y val="0.18866653705143874"/>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0-9B38-45D8-97D6-6911C07F6DFF}"/>
                </c:ext>
              </c:extLst>
            </c:dLbl>
            <c:dLbl>
              <c:idx val="1"/>
              <c:layout>
                <c:manualLayout>
                  <c:x val="5.1043671624380282E-2"/>
                  <c:y val="-4.9909227257577439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9B38-45D8-97D6-6911C07F6DFF}"/>
                </c:ext>
              </c:extLst>
            </c:dLbl>
            <c:dLbl>
              <c:idx val="2"/>
              <c:layout>
                <c:manualLayout>
                  <c:x val="-0.11430616311849907"/>
                  <c:y val="-3.3721842354216533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9B38-45D8-97D6-6911C07F6DFF}"/>
                </c:ext>
              </c:extLst>
            </c:dLbl>
            <c:dLbl>
              <c:idx val="3"/>
              <c:layout>
                <c:manualLayout>
                  <c:x val="-8.4609215514727332E-2"/>
                  <c:y val="3.7412720135473164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9B38-45D8-97D6-6911C07F6DFF}"/>
                </c:ext>
              </c:extLst>
            </c:dLbl>
            <c:dLbl>
              <c:idx val="4"/>
              <c:layout>
                <c:manualLayout>
                  <c:x val="-7.8820720326625834E-2"/>
                  <c:y val="5.7586404540909596E-2"/>
                </c:manualLayout>
              </c:layout>
              <c:numFmt formatCode="0.0%" sourceLinked="0"/>
              <c:spPr/>
              <c:txPr>
                <a:bodyPr/>
                <a:lstStyle/>
                <a:p>
                  <a:pPr>
                    <a:defRPr sz="1600" b="1">
                      <a:solidFill>
                        <a:srgbClr val="0070C0"/>
                      </a:solidFill>
                    </a:defRPr>
                  </a:pPr>
                  <a:endParaRPr lang="en-US"/>
                </a:p>
              </c:txPr>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4-9B38-45D8-97D6-6911C07F6DFF}"/>
                </c:ext>
              </c:extLst>
            </c:dLbl>
            <c:dLbl>
              <c:idx val="5"/>
              <c:layout>
                <c:manualLayout>
                  <c:x val="-2.7000826285603189E-2"/>
                  <c:y val="-3.2255675295337558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9B38-45D8-97D6-6911C07F6DFF}"/>
                </c:ext>
              </c:extLst>
            </c:dLbl>
            <c:dLbl>
              <c:idx val="6"/>
              <c:layout>
                <c:manualLayout>
                  <c:x val="0.11929862933799942"/>
                  <c:y val="-8.4780142273754092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6-9B38-45D8-97D6-6911C07F6DFF}"/>
                </c:ext>
              </c:extLst>
            </c:dLbl>
            <c:dLbl>
              <c:idx val="7"/>
              <c:layout>
                <c:manualLayout>
                  <c:x val="0.3239189024982988"/>
                  <c:y val="1.6748139095656041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9B38-45D8-97D6-6911C07F6DFF}"/>
                </c:ext>
              </c:extLst>
            </c:dLbl>
            <c:dLbl>
              <c:idx val="8"/>
              <c:layout>
                <c:manualLayout>
                  <c:x val="-7.1034193642461357E-2"/>
                  <c:y val="7.6419960071776538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8-9B38-45D8-97D6-6911C07F6DFF}"/>
                </c:ext>
              </c:extLst>
            </c:dLbl>
            <c:dLbl>
              <c:idx val="9"/>
              <c:layout>
                <c:manualLayout>
                  <c:x val="-0.17063198697385049"/>
                  <c:y val="6.4325554736342425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9B38-45D8-97D6-6911C07F6DFF}"/>
                </c:ext>
              </c:extLst>
            </c:dLbl>
            <c:numFmt formatCode="0.0%" sourceLinked="0"/>
            <c:spPr>
              <a:noFill/>
              <a:ln>
                <a:noFill/>
              </a:ln>
              <a:effectLst/>
            </c:spPr>
            <c:txPr>
              <a:bodyPr/>
              <a:lstStyle/>
              <a:p>
                <a:pPr>
                  <a:defRPr sz="1600" b="1">
                    <a:solidFill>
                      <a:srgbClr val="0070C0"/>
                    </a:solidFill>
                  </a:defRPr>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Sheet1!$A$2:$A$9</c:f>
              <c:strCache>
                <c:ptCount val="8"/>
                <c:pt idx="0">
                  <c:v>Central government</c:v>
                </c:pt>
                <c:pt idx="1">
                  <c:v>Local government</c:v>
                </c:pt>
                <c:pt idx="2">
                  <c:v>Governmental NPI's</c:v>
                </c:pt>
                <c:pt idx="3">
                  <c:v>NPISH</c:v>
                </c:pt>
                <c:pt idx="4">
                  <c:v>Market producers in education industry</c:v>
                </c:pt>
                <c:pt idx="5">
                  <c:v>Other market producers</c:v>
                </c:pt>
                <c:pt idx="6">
                  <c:v>Imports</c:v>
                </c:pt>
                <c:pt idx="7">
                  <c:v>Taxes less subsidies on products</c:v>
                </c:pt>
              </c:strCache>
            </c:strRef>
          </c:cat>
          <c:val>
            <c:numRef>
              <c:f>Sheet1!$B$2:$B$9</c:f>
              <c:numCache>
                <c:formatCode>#,##0.0</c:formatCode>
                <c:ptCount val="8"/>
                <c:pt idx="0">
                  <c:v>28.3</c:v>
                </c:pt>
                <c:pt idx="1">
                  <c:v>17.7</c:v>
                </c:pt>
                <c:pt idx="2">
                  <c:v>25.3</c:v>
                </c:pt>
                <c:pt idx="3">
                  <c:v>10.5</c:v>
                </c:pt>
                <c:pt idx="4">
                  <c:v>16.100000000000001</c:v>
                </c:pt>
                <c:pt idx="5">
                  <c:v>1</c:v>
                </c:pt>
                <c:pt idx="6">
                  <c:v>1.1000000000000001</c:v>
                </c:pt>
                <c:pt idx="7">
                  <c:v>0.1</c:v>
                </c:pt>
              </c:numCache>
            </c:numRef>
          </c:val>
          <c:extLst>
            <c:ext xmlns:c16="http://schemas.microsoft.com/office/drawing/2014/chart" uri="{C3380CC4-5D6E-409C-BE32-E72D297353CC}">
              <c16:uniqueId val="{0000000A-9B38-45D8-97D6-6911C07F6DFF}"/>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30877454554291822"/>
          <c:y val="0.17972119259476221"/>
          <c:w val="0.38151185962865752"/>
          <c:h val="0.75175794643507043"/>
        </c:manualLayout>
      </c:layout>
      <c:pieChart>
        <c:varyColors val="1"/>
        <c:ser>
          <c:idx val="0"/>
          <c:order val="0"/>
          <c:tx>
            <c:strRef>
              <c:f>Sheet1!$B$1</c:f>
              <c:strCache>
                <c:ptCount val="1"/>
                <c:pt idx="0">
                  <c:v>Supply</c:v>
                </c:pt>
              </c:strCache>
            </c:strRef>
          </c:tx>
          <c:dPt>
            <c:idx val="0"/>
            <c:bubble3D val="0"/>
            <c:extLst>
              <c:ext xmlns:c16="http://schemas.microsoft.com/office/drawing/2014/chart" uri="{C3380CC4-5D6E-409C-BE32-E72D297353CC}">
                <c16:uniqueId val="{00000000-89E4-417D-B9C0-10175E8D73ED}"/>
              </c:ext>
            </c:extLst>
          </c:dPt>
          <c:dPt>
            <c:idx val="1"/>
            <c:bubble3D val="0"/>
            <c:extLst>
              <c:ext xmlns:c16="http://schemas.microsoft.com/office/drawing/2014/chart" uri="{C3380CC4-5D6E-409C-BE32-E72D297353CC}">
                <c16:uniqueId val="{00000001-89E4-417D-B9C0-10175E8D73ED}"/>
              </c:ext>
            </c:extLst>
          </c:dPt>
          <c:dLbls>
            <c:dLbl>
              <c:idx val="0"/>
              <c:layout>
                <c:manualLayout>
                  <c:x val="0.16180069505200739"/>
                  <c:y val="0.18866653705143874"/>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0-89E4-417D-B9C0-10175E8D73ED}"/>
                </c:ext>
              </c:extLst>
            </c:dLbl>
            <c:dLbl>
              <c:idx val="1"/>
              <c:layout>
                <c:manualLayout>
                  <c:x val="4.4870832118207443E-2"/>
                  <c:y val="0.11309875502048594"/>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89E4-417D-B9C0-10175E8D73ED}"/>
                </c:ext>
              </c:extLst>
            </c:dLbl>
            <c:dLbl>
              <c:idx val="2"/>
              <c:layout>
                <c:manualLayout>
                  <c:x val="0.21439754058520463"/>
                  <c:y val="-1.5016008322307622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89E4-417D-B9C0-10175E8D73ED}"/>
                </c:ext>
              </c:extLst>
            </c:dLbl>
            <c:dLbl>
              <c:idx val="3"/>
              <c:layout>
                <c:manualLayout>
                  <c:x val="-0.10467094390978905"/>
                  <c:y val="3.7412720135473164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89E4-417D-B9C0-10175E8D73ED}"/>
                </c:ext>
              </c:extLst>
            </c:dLbl>
            <c:dLbl>
              <c:idx val="4"/>
              <c:layout>
                <c:manualLayout>
                  <c:x val="-8.3450349956255471E-2"/>
                  <c:y val="9.4998072604727465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4-89E4-417D-B9C0-10175E8D73ED}"/>
                </c:ext>
              </c:extLst>
            </c:dLbl>
            <c:dLbl>
              <c:idx val="5"/>
              <c:layout>
                <c:manualLayout>
                  <c:x val="-0.15817366579177602"/>
                  <c:y val="1.336131002279208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89E4-417D-B9C0-10175E8D73ED}"/>
                </c:ext>
              </c:extLst>
            </c:dLbl>
            <c:dLbl>
              <c:idx val="6"/>
              <c:layout>
                <c:manualLayout>
                  <c:x val="6.3743073782443857E-2"/>
                  <c:y val="-2.6840662485313079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6-89E4-417D-B9C0-10175E8D73ED}"/>
                </c:ext>
              </c:extLst>
            </c:dLbl>
            <c:dLbl>
              <c:idx val="7"/>
              <c:layout>
                <c:manualLayout>
                  <c:x val="0.35323989015261981"/>
                  <c:y val="7.1456706830554161E-4"/>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89E4-417D-B9C0-10175E8D73ED}"/>
                </c:ext>
              </c:extLst>
            </c:dLbl>
            <c:dLbl>
              <c:idx val="8"/>
              <c:layout>
                <c:manualLayout>
                  <c:x val="-7.1034193642461357E-2"/>
                  <c:y val="7.6419960071776538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8-89E4-417D-B9C0-10175E8D73ED}"/>
                </c:ext>
              </c:extLst>
            </c:dLbl>
            <c:dLbl>
              <c:idx val="9"/>
              <c:layout>
                <c:manualLayout>
                  <c:x val="-0.17063198697385049"/>
                  <c:y val="6.4325554736342425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89E4-417D-B9C0-10175E8D73ED}"/>
                </c:ext>
              </c:extLst>
            </c:dLbl>
            <c:numFmt formatCode="0.0%" sourceLinked="0"/>
            <c:spPr>
              <a:noFill/>
              <a:ln>
                <a:noFill/>
              </a:ln>
              <a:effectLst/>
            </c:spPr>
            <c:txPr>
              <a:bodyPr/>
              <a:lstStyle/>
              <a:p>
                <a:pPr>
                  <a:defRPr sz="1600" b="1">
                    <a:solidFill>
                      <a:srgbClr val="0070C0"/>
                    </a:solidFill>
                  </a:defRPr>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Sheet1!$A$2:$A$9</c:f>
              <c:strCache>
                <c:ptCount val="8"/>
                <c:pt idx="0">
                  <c:v>EP0 - Pre-primary education</c:v>
                </c:pt>
                <c:pt idx="1">
                  <c:v>EP1 - Primary education</c:v>
                </c:pt>
                <c:pt idx="2">
                  <c:v>EP2 - Secondary education</c:v>
                </c:pt>
                <c:pt idx="3">
                  <c:v>EP3 - Higher education</c:v>
                </c:pt>
                <c:pt idx="4">
                  <c:v>EP4 - Cultural, sport and recreation education</c:v>
                </c:pt>
                <c:pt idx="5">
                  <c:v>EP5 - Other education and vocational training</c:v>
                </c:pt>
                <c:pt idx="6">
                  <c:v>EP6 - In-house training</c:v>
                </c:pt>
                <c:pt idx="7">
                  <c:v>As. products and admin.expend., not allocated</c:v>
                </c:pt>
              </c:strCache>
            </c:strRef>
          </c:cat>
          <c:val>
            <c:numRef>
              <c:f>Sheet1!$B$2:$B$9</c:f>
              <c:numCache>
                <c:formatCode>#,##0.0</c:formatCode>
                <c:ptCount val="8"/>
                <c:pt idx="0">
                  <c:v>11.8</c:v>
                </c:pt>
                <c:pt idx="1">
                  <c:v>24.4</c:v>
                </c:pt>
                <c:pt idx="2">
                  <c:v>20.3</c:v>
                </c:pt>
                <c:pt idx="3">
                  <c:v>16.899999999999999</c:v>
                </c:pt>
                <c:pt idx="4">
                  <c:v>13.5</c:v>
                </c:pt>
                <c:pt idx="5">
                  <c:v>9</c:v>
                </c:pt>
                <c:pt idx="6">
                  <c:v>1</c:v>
                </c:pt>
                <c:pt idx="7">
                  <c:v>3.1</c:v>
                </c:pt>
              </c:numCache>
            </c:numRef>
          </c:val>
          <c:extLst>
            <c:ext xmlns:c16="http://schemas.microsoft.com/office/drawing/2014/chart" uri="{C3380CC4-5D6E-409C-BE32-E72D297353CC}">
              <c16:uniqueId val="{0000000A-89E4-417D-B9C0-10175E8D73ED}"/>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30877454554291822"/>
          <c:y val="0.17972119259476221"/>
          <c:w val="0.38151185962865752"/>
          <c:h val="0.75175794643507043"/>
        </c:manualLayout>
      </c:layout>
      <c:pieChart>
        <c:varyColors val="1"/>
        <c:ser>
          <c:idx val="0"/>
          <c:order val="0"/>
          <c:tx>
            <c:strRef>
              <c:f>Sheet1!$B$1</c:f>
              <c:strCache>
                <c:ptCount val="1"/>
                <c:pt idx="0">
                  <c:v>USE</c:v>
                </c:pt>
              </c:strCache>
            </c:strRef>
          </c:tx>
          <c:dPt>
            <c:idx val="0"/>
            <c:bubble3D val="0"/>
            <c:extLst>
              <c:ext xmlns:c16="http://schemas.microsoft.com/office/drawing/2014/chart" uri="{C3380CC4-5D6E-409C-BE32-E72D297353CC}">
                <c16:uniqueId val="{00000000-D727-48C4-947C-721763A0E05E}"/>
              </c:ext>
            </c:extLst>
          </c:dPt>
          <c:dPt>
            <c:idx val="1"/>
            <c:bubble3D val="0"/>
            <c:extLst>
              <c:ext xmlns:c16="http://schemas.microsoft.com/office/drawing/2014/chart" uri="{C3380CC4-5D6E-409C-BE32-E72D297353CC}">
                <c16:uniqueId val="{00000001-D727-48C4-947C-721763A0E05E}"/>
              </c:ext>
            </c:extLst>
          </c:dPt>
          <c:dLbls>
            <c:dLbl>
              <c:idx val="0"/>
              <c:layout>
                <c:manualLayout>
                  <c:x val="0.11396118887916788"/>
                  <c:y val="0.18866653705143874"/>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0-D727-48C4-947C-721763A0E05E}"/>
                </c:ext>
              </c:extLst>
            </c:dLbl>
            <c:dLbl>
              <c:idx val="1"/>
              <c:layout>
                <c:manualLayout>
                  <c:x val="5.1043671624380282E-2"/>
                  <c:y val="-4.9909227257577439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D727-48C4-947C-721763A0E05E}"/>
                </c:ext>
              </c:extLst>
            </c:dLbl>
            <c:dLbl>
              <c:idx val="2"/>
              <c:layout>
                <c:manualLayout>
                  <c:x val="-0.11430616311849907"/>
                  <c:y val="-3.3721842354216533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D727-48C4-947C-721763A0E05E}"/>
                </c:ext>
              </c:extLst>
            </c:dLbl>
            <c:dLbl>
              <c:idx val="3"/>
              <c:layout>
                <c:manualLayout>
                  <c:x val="-0.12781909205793721"/>
                  <c:y val="-0.12559526214259023"/>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D727-48C4-947C-721763A0E05E}"/>
                </c:ext>
              </c:extLst>
            </c:dLbl>
            <c:dLbl>
              <c:idx val="4"/>
              <c:layout>
                <c:manualLayout>
                  <c:x val="-7.8820720326625834E-2"/>
                  <c:y val="5.7586404540909596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4-D727-48C4-947C-721763A0E05E}"/>
                </c:ext>
              </c:extLst>
            </c:dLbl>
            <c:dLbl>
              <c:idx val="5"/>
              <c:layout>
                <c:manualLayout>
                  <c:x val="-0.2137292213473316"/>
                  <c:y val="2.9394882050142578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D727-48C4-947C-721763A0E05E}"/>
                </c:ext>
              </c:extLst>
            </c:dLbl>
            <c:dLbl>
              <c:idx val="6"/>
              <c:layout>
                <c:manualLayout>
                  <c:x val="0.11929862933799942"/>
                  <c:y val="-8.4780142273754092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6-D727-48C4-947C-721763A0E05E}"/>
                </c:ext>
              </c:extLst>
            </c:dLbl>
            <c:dLbl>
              <c:idx val="7"/>
              <c:layout>
                <c:manualLayout>
                  <c:x val="0.3239189024982988"/>
                  <c:y val="1.6748139095656041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D727-48C4-947C-721763A0E05E}"/>
                </c:ext>
              </c:extLst>
            </c:dLbl>
            <c:dLbl>
              <c:idx val="8"/>
              <c:layout>
                <c:manualLayout>
                  <c:x val="-7.1034193642461357E-2"/>
                  <c:y val="7.6419960071776538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8-D727-48C4-947C-721763A0E05E}"/>
                </c:ext>
              </c:extLst>
            </c:dLbl>
            <c:dLbl>
              <c:idx val="9"/>
              <c:layout>
                <c:manualLayout>
                  <c:x val="-0.17063198697385049"/>
                  <c:y val="6.4325554736342425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D727-48C4-947C-721763A0E05E}"/>
                </c:ext>
              </c:extLst>
            </c:dLbl>
            <c:numFmt formatCode="0.0%" sourceLinked="0"/>
            <c:spPr>
              <a:noFill/>
              <a:ln>
                <a:noFill/>
              </a:ln>
              <a:effectLst/>
            </c:spPr>
            <c:txPr>
              <a:bodyPr/>
              <a:lstStyle/>
              <a:p>
                <a:pPr>
                  <a:defRPr sz="1600" b="1">
                    <a:solidFill>
                      <a:srgbClr val="0070C0"/>
                    </a:solidFill>
                  </a:defRPr>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Sheet1!$A$2:$A$8</c:f>
              <c:strCache>
                <c:ptCount val="7"/>
                <c:pt idx="0">
                  <c:v>Central government</c:v>
                </c:pt>
                <c:pt idx="1">
                  <c:v>Local government</c:v>
                </c:pt>
                <c:pt idx="2">
                  <c:v>Governmental NPI's</c:v>
                </c:pt>
                <c:pt idx="3">
                  <c:v>NPISH</c:v>
                </c:pt>
                <c:pt idx="4">
                  <c:v>Households</c:v>
                </c:pt>
                <c:pt idx="5">
                  <c:v>Intermediate consumption – market producers</c:v>
                </c:pt>
                <c:pt idx="6">
                  <c:v>Exports</c:v>
                </c:pt>
              </c:strCache>
            </c:strRef>
          </c:cat>
          <c:val>
            <c:numRef>
              <c:f>Sheet1!$B$2:$B$8</c:f>
              <c:numCache>
                <c:formatCode>#,##0.0</c:formatCode>
                <c:ptCount val="7"/>
                <c:pt idx="0">
                  <c:v>28.1</c:v>
                </c:pt>
                <c:pt idx="1">
                  <c:v>16.600000000000001</c:v>
                </c:pt>
                <c:pt idx="2">
                  <c:v>18.8</c:v>
                </c:pt>
                <c:pt idx="3">
                  <c:v>3.9</c:v>
                </c:pt>
                <c:pt idx="4">
                  <c:v>31.1</c:v>
                </c:pt>
                <c:pt idx="5">
                  <c:v>1.2</c:v>
                </c:pt>
                <c:pt idx="6">
                  <c:v>0.4</c:v>
                </c:pt>
              </c:numCache>
            </c:numRef>
          </c:val>
          <c:extLst>
            <c:ext xmlns:c16="http://schemas.microsoft.com/office/drawing/2014/chart" uri="{C3380CC4-5D6E-409C-BE32-E72D297353CC}">
              <c16:uniqueId val="{0000000A-D727-48C4-947C-721763A0E05E}"/>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30877454554291822"/>
          <c:y val="0.17972119259476221"/>
          <c:w val="0.38151185962865752"/>
          <c:h val="0.75175794643507043"/>
        </c:manualLayout>
      </c:layout>
      <c:pieChart>
        <c:varyColors val="1"/>
        <c:ser>
          <c:idx val="0"/>
          <c:order val="0"/>
          <c:tx>
            <c:strRef>
              <c:f>Sheet1!$B$1</c:f>
              <c:strCache>
                <c:ptCount val="1"/>
                <c:pt idx="0">
                  <c:v>USE_Households</c:v>
                </c:pt>
              </c:strCache>
            </c:strRef>
          </c:tx>
          <c:dPt>
            <c:idx val="0"/>
            <c:bubble3D val="0"/>
            <c:extLst>
              <c:ext xmlns:c16="http://schemas.microsoft.com/office/drawing/2014/chart" uri="{C3380CC4-5D6E-409C-BE32-E72D297353CC}">
                <c16:uniqueId val="{00000000-E3BC-43AA-B1BC-6A51450E431B}"/>
              </c:ext>
            </c:extLst>
          </c:dPt>
          <c:dPt>
            <c:idx val="1"/>
            <c:bubble3D val="0"/>
            <c:extLst>
              <c:ext xmlns:c16="http://schemas.microsoft.com/office/drawing/2014/chart" uri="{C3380CC4-5D6E-409C-BE32-E72D297353CC}">
                <c16:uniqueId val="{00000001-E3BC-43AA-B1BC-6A51450E431B}"/>
              </c:ext>
            </c:extLst>
          </c:dPt>
          <c:dLbls>
            <c:dLbl>
              <c:idx val="0"/>
              <c:layout>
                <c:manualLayout>
                  <c:x val="0.17877600369398269"/>
                  <c:y val="4.1692126800725843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0-E3BC-43AA-B1BC-6A51450E431B}"/>
                </c:ext>
              </c:extLst>
            </c:dLbl>
            <c:dLbl>
              <c:idx val="1"/>
              <c:layout>
                <c:manualLayout>
                  <c:x val="9.1167128414503737E-2"/>
                  <c:y val="0.1692160467018816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E3BC-43AA-B1BC-6A51450E431B}"/>
                </c:ext>
              </c:extLst>
            </c:dLbl>
            <c:dLbl>
              <c:idx val="2"/>
              <c:layout>
                <c:manualLayout>
                  <c:x val="5.3644284047827354E-2"/>
                  <c:y val="9.1874471860029019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E3BC-43AA-B1BC-6A51450E431B}"/>
                </c:ext>
              </c:extLst>
            </c:dLbl>
            <c:dLbl>
              <c:idx val="3"/>
              <c:layout>
                <c:manualLayout>
                  <c:x val="7.5884490133177801E-2"/>
                  <c:y val="0"/>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E3BC-43AA-B1BC-6A51450E431B}"/>
                </c:ext>
              </c:extLst>
            </c:dLbl>
            <c:dLbl>
              <c:idx val="4"/>
              <c:layout>
                <c:manualLayout>
                  <c:x val="-8.3450349956255471E-2"/>
                  <c:y val="9.4998072604727465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4-E3BC-43AA-B1BC-6A51450E431B}"/>
                </c:ext>
              </c:extLst>
            </c:dLbl>
            <c:dLbl>
              <c:idx val="5"/>
              <c:layout>
                <c:manualLayout>
                  <c:x val="-0.15817366579177602"/>
                  <c:y val="1.336131002279208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E3BC-43AA-B1BC-6A51450E431B}"/>
                </c:ext>
              </c:extLst>
            </c:dLbl>
            <c:dLbl>
              <c:idx val="6"/>
              <c:layout>
                <c:manualLayout>
                  <c:x val="6.3743073782443857E-2"/>
                  <c:y val="-2.6840662485313079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6-E3BC-43AA-B1BC-6A51450E431B}"/>
                </c:ext>
              </c:extLst>
            </c:dLbl>
            <c:dLbl>
              <c:idx val="7"/>
              <c:layout>
                <c:manualLayout>
                  <c:x val="0.35323989015261981"/>
                  <c:y val="7.1456706830554161E-4"/>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E3BC-43AA-B1BC-6A51450E431B}"/>
                </c:ext>
              </c:extLst>
            </c:dLbl>
            <c:dLbl>
              <c:idx val="8"/>
              <c:layout>
                <c:manualLayout>
                  <c:x val="-7.1034193642461357E-2"/>
                  <c:y val="7.6419960071776538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8-E3BC-43AA-B1BC-6A51450E431B}"/>
                </c:ext>
              </c:extLst>
            </c:dLbl>
            <c:dLbl>
              <c:idx val="9"/>
              <c:layout>
                <c:manualLayout>
                  <c:x val="-0.17063198697385049"/>
                  <c:y val="6.4325554736342425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E3BC-43AA-B1BC-6A51450E431B}"/>
                </c:ext>
              </c:extLst>
            </c:dLbl>
            <c:numFmt formatCode="0.0%" sourceLinked="0"/>
            <c:spPr>
              <a:noFill/>
              <a:ln>
                <a:noFill/>
              </a:ln>
              <a:effectLst/>
            </c:spPr>
            <c:txPr>
              <a:bodyPr/>
              <a:lstStyle/>
              <a:p>
                <a:pPr>
                  <a:defRPr sz="1600" b="1">
                    <a:solidFill>
                      <a:srgbClr val="0070C0"/>
                    </a:solidFill>
                  </a:defRPr>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Sheet1!$A$2:$A$8</c:f>
              <c:strCache>
                <c:ptCount val="7"/>
                <c:pt idx="0">
                  <c:v>EP0 - Pre-primary education</c:v>
                </c:pt>
                <c:pt idx="1">
                  <c:v>EP1 - Primary education</c:v>
                </c:pt>
                <c:pt idx="2">
                  <c:v>EP2 - Secondary education</c:v>
                </c:pt>
                <c:pt idx="3">
                  <c:v>EP3 - Higher education</c:v>
                </c:pt>
                <c:pt idx="4">
                  <c:v>EP4 - Cultural, sport and recreation education</c:v>
                </c:pt>
                <c:pt idx="5">
                  <c:v>EP5 - Other education and vocational training</c:v>
                </c:pt>
                <c:pt idx="6">
                  <c:v>As. products and admin.expend., not allocated</c:v>
                </c:pt>
              </c:strCache>
            </c:strRef>
          </c:cat>
          <c:val>
            <c:numRef>
              <c:f>Sheet1!$B$2:$B$8</c:f>
              <c:numCache>
                <c:formatCode>#,##0.0</c:formatCode>
                <c:ptCount val="7"/>
                <c:pt idx="0">
                  <c:v>10.3</c:v>
                </c:pt>
                <c:pt idx="1">
                  <c:v>9.3000000000000007</c:v>
                </c:pt>
                <c:pt idx="2">
                  <c:v>12.8</c:v>
                </c:pt>
                <c:pt idx="3">
                  <c:v>20.7</c:v>
                </c:pt>
                <c:pt idx="4">
                  <c:v>30.1</c:v>
                </c:pt>
                <c:pt idx="5">
                  <c:v>14</c:v>
                </c:pt>
                <c:pt idx="6">
                  <c:v>2.7</c:v>
                </c:pt>
              </c:numCache>
            </c:numRef>
          </c:val>
          <c:extLst>
            <c:ext xmlns:c16="http://schemas.microsoft.com/office/drawing/2014/chart" uri="{C3380CC4-5D6E-409C-BE32-E72D297353CC}">
              <c16:uniqueId val="{0000000A-E3BC-43AA-B1BC-6A51450E431B}"/>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30877454554291822"/>
          <c:y val="0.17972119259476221"/>
          <c:w val="0.38151185962865752"/>
          <c:h val="0.75175794643507043"/>
        </c:manualLayout>
      </c:layout>
      <c:pieChart>
        <c:varyColors val="1"/>
        <c:ser>
          <c:idx val="0"/>
          <c:order val="0"/>
          <c:tx>
            <c:strRef>
              <c:f>Sheet1!$B$1</c:f>
              <c:strCache>
                <c:ptCount val="1"/>
                <c:pt idx="0">
                  <c:v>Financing</c:v>
                </c:pt>
              </c:strCache>
            </c:strRef>
          </c:tx>
          <c:dPt>
            <c:idx val="0"/>
            <c:bubble3D val="0"/>
            <c:extLst>
              <c:ext xmlns:c16="http://schemas.microsoft.com/office/drawing/2014/chart" uri="{C3380CC4-5D6E-409C-BE32-E72D297353CC}">
                <c16:uniqueId val="{00000000-D797-474A-8461-98CC6970A5D8}"/>
              </c:ext>
            </c:extLst>
          </c:dPt>
          <c:dPt>
            <c:idx val="1"/>
            <c:bubble3D val="0"/>
            <c:extLst>
              <c:ext xmlns:c16="http://schemas.microsoft.com/office/drawing/2014/chart" uri="{C3380CC4-5D6E-409C-BE32-E72D297353CC}">
                <c16:uniqueId val="{00000001-D797-474A-8461-98CC6970A5D8}"/>
              </c:ext>
            </c:extLst>
          </c:dPt>
          <c:dLbls>
            <c:dLbl>
              <c:idx val="0"/>
              <c:layout>
                <c:manualLayout>
                  <c:x val="9.3899460484106148E-2"/>
                  <c:y val="-0.22820633565967413"/>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0-D797-474A-8461-98CC6970A5D8}"/>
                </c:ext>
              </c:extLst>
            </c:dLbl>
            <c:dLbl>
              <c:idx val="1"/>
              <c:layout>
                <c:manualLayout>
                  <c:x val="5.4130091377466737E-2"/>
                  <c:y val="4.8964466911083956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D797-474A-8461-98CC6970A5D8}"/>
                </c:ext>
              </c:extLst>
            </c:dLbl>
            <c:dLbl>
              <c:idx val="2"/>
              <c:layout>
                <c:manualLayout>
                  <c:x val="-0.11430616311849907"/>
                  <c:y val="-3.3721842354216533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D797-474A-8461-98CC6970A5D8}"/>
                </c:ext>
              </c:extLst>
            </c:dLbl>
            <c:dLbl>
              <c:idx val="3"/>
              <c:layout>
                <c:manualLayout>
                  <c:x val="-0.13862156119373967"/>
                  <c:y val="-0.189729550251992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D797-474A-8461-98CC6970A5D8}"/>
                </c:ext>
              </c:extLst>
            </c:dLbl>
            <c:dLbl>
              <c:idx val="4"/>
              <c:layout>
                <c:manualLayout>
                  <c:x val="-0.1065984981044036"/>
                  <c:y val="-3.8756215639339738E-3"/>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4-D797-474A-8461-98CC6970A5D8}"/>
                </c:ext>
              </c:extLst>
            </c:dLbl>
            <c:dLbl>
              <c:idx val="5"/>
              <c:layout>
                <c:manualLayout>
                  <c:x val="-0.21372922134733158"/>
                  <c:y val="-8.0167860136752481E-3"/>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D797-474A-8461-98CC6970A5D8}"/>
                </c:ext>
              </c:extLst>
            </c:dLbl>
            <c:dLbl>
              <c:idx val="6"/>
              <c:layout>
                <c:manualLayout>
                  <c:x val="0.12392825896762905"/>
                  <c:y val="-2.0833122919002266E-3"/>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6-D797-474A-8461-98CC6970A5D8}"/>
                </c:ext>
              </c:extLst>
            </c:dLbl>
            <c:dLbl>
              <c:idx val="7"/>
              <c:layout>
                <c:manualLayout>
                  <c:x val="0.3239189024982988"/>
                  <c:y val="1.6748139095656041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D797-474A-8461-98CC6970A5D8}"/>
                </c:ext>
              </c:extLst>
            </c:dLbl>
            <c:dLbl>
              <c:idx val="8"/>
              <c:layout>
                <c:manualLayout>
                  <c:x val="-7.1034193642461357E-2"/>
                  <c:y val="7.6419960071776538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8-D797-474A-8461-98CC6970A5D8}"/>
                </c:ext>
              </c:extLst>
            </c:dLbl>
            <c:dLbl>
              <c:idx val="9"/>
              <c:layout>
                <c:manualLayout>
                  <c:x val="-0.17063198697385049"/>
                  <c:y val="6.4325554736342425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D797-474A-8461-98CC6970A5D8}"/>
                </c:ext>
              </c:extLst>
            </c:dLbl>
            <c:numFmt formatCode="0.0%" sourceLinked="0"/>
            <c:spPr>
              <a:noFill/>
              <a:ln>
                <a:noFill/>
              </a:ln>
              <a:effectLst/>
            </c:spPr>
            <c:txPr>
              <a:bodyPr/>
              <a:lstStyle/>
              <a:p>
                <a:pPr>
                  <a:defRPr sz="1600" b="1">
                    <a:solidFill>
                      <a:srgbClr val="0070C0"/>
                    </a:solidFill>
                  </a:defRPr>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Sheet1!$A$2:$A$8</c:f>
              <c:strCache>
                <c:ptCount val="7"/>
                <c:pt idx="0">
                  <c:v>Central government</c:v>
                </c:pt>
                <c:pt idx="1">
                  <c:v>Local government</c:v>
                </c:pt>
                <c:pt idx="2">
                  <c:v>Governmental NPI's</c:v>
                </c:pt>
                <c:pt idx="3">
                  <c:v>NPISH</c:v>
                </c:pt>
                <c:pt idx="4">
                  <c:v>Households</c:v>
                </c:pt>
                <c:pt idx="5">
                  <c:v>Other sectors</c:v>
                </c:pt>
                <c:pt idx="6">
                  <c:v>Rest of the world (exports)</c:v>
                </c:pt>
              </c:strCache>
            </c:strRef>
          </c:cat>
          <c:val>
            <c:numRef>
              <c:f>Sheet1!$B$2:$B$8</c:f>
              <c:numCache>
                <c:formatCode>#,##0.0</c:formatCode>
                <c:ptCount val="7"/>
                <c:pt idx="0">
                  <c:v>57.9</c:v>
                </c:pt>
                <c:pt idx="1">
                  <c:v>9.1999999999999993</c:v>
                </c:pt>
                <c:pt idx="2">
                  <c:v>0.1</c:v>
                </c:pt>
                <c:pt idx="3">
                  <c:v>1.4</c:v>
                </c:pt>
                <c:pt idx="4">
                  <c:v>29.9</c:v>
                </c:pt>
                <c:pt idx="5">
                  <c:v>1.2</c:v>
                </c:pt>
                <c:pt idx="6">
                  <c:v>0.4</c:v>
                </c:pt>
              </c:numCache>
            </c:numRef>
          </c:val>
          <c:extLst>
            <c:ext xmlns:c16="http://schemas.microsoft.com/office/drawing/2014/chart" uri="{C3380CC4-5D6E-409C-BE32-E72D297353CC}">
              <c16:uniqueId val="{0000000A-D797-474A-8461-98CC6970A5D8}"/>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30877454554291822"/>
          <c:y val="0.17972119259476221"/>
          <c:w val="0.38151185962865752"/>
          <c:h val="0.75175794643507043"/>
        </c:manualLayout>
      </c:layout>
      <c:pieChart>
        <c:varyColors val="1"/>
        <c:ser>
          <c:idx val="0"/>
          <c:order val="0"/>
          <c:tx>
            <c:strRef>
              <c:f>Sheet1!$B$1</c:f>
              <c:strCache>
                <c:ptCount val="1"/>
                <c:pt idx="0">
                  <c:v>General Government Financing</c:v>
                </c:pt>
              </c:strCache>
            </c:strRef>
          </c:tx>
          <c:dPt>
            <c:idx val="0"/>
            <c:bubble3D val="0"/>
            <c:extLst>
              <c:ext xmlns:c16="http://schemas.microsoft.com/office/drawing/2014/chart" uri="{C3380CC4-5D6E-409C-BE32-E72D297353CC}">
                <c16:uniqueId val="{00000000-5E10-4E4F-AB6F-E370A3B75257}"/>
              </c:ext>
            </c:extLst>
          </c:dPt>
          <c:dPt>
            <c:idx val="1"/>
            <c:bubble3D val="0"/>
            <c:extLst>
              <c:ext xmlns:c16="http://schemas.microsoft.com/office/drawing/2014/chart" uri="{C3380CC4-5D6E-409C-BE32-E72D297353CC}">
                <c16:uniqueId val="{00000001-5E10-4E4F-AB6F-E370A3B75257}"/>
              </c:ext>
            </c:extLst>
          </c:dPt>
          <c:dLbls>
            <c:dLbl>
              <c:idx val="0"/>
              <c:layout>
                <c:manualLayout>
                  <c:x val="0.17877600369398269"/>
                  <c:y val="0.25547308716539913"/>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0-5E10-4E4F-AB6F-E370A3B75257}"/>
                </c:ext>
              </c:extLst>
            </c:dLbl>
            <c:dLbl>
              <c:idx val="1"/>
              <c:layout>
                <c:manualLayout>
                  <c:x val="9.1167128414503737E-2"/>
                  <c:y val="0.1692160467018816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5E10-4E4F-AB6F-E370A3B75257}"/>
                </c:ext>
              </c:extLst>
            </c:dLbl>
            <c:dLbl>
              <c:idx val="2"/>
              <c:layout>
                <c:manualLayout>
                  <c:x val="-9.1417444347234394E-2"/>
                  <c:y val="-1.129924957832968E-4"/>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5E10-4E4F-AB6F-E370A3B75257}"/>
                </c:ext>
              </c:extLst>
            </c:dLbl>
            <c:dLbl>
              <c:idx val="3"/>
              <c:layout>
                <c:manualLayout>
                  <c:x val="-8.4609337027316031E-2"/>
                  <c:y val="0.27524298646951684"/>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5E10-4E4F-AB6F-E370A3B75257}"/>
                </c:ext>
              </c:extLst>
            </c:dLbl>
            <c:dLbl>
              <c:idx val="4"/>
              <c:layout>
                <c:manualLayout>
                  <c:x val="-0.23314170798094683"/>
                  <c:y val="0.28472867492837495"/>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4-5E10-4E4F-AB6F-E370A3B75257}"/>
                </c:ext>
              </c:extLst>
            </c:dLbl>
            <c:dLbl>
              <c:idx val="5"/>
              <c:layout>
                <c:manualLayout>
                  <c:x val="-0.10724773986585011"/>
                  <c:y val="1.336131002279208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5E10-4E4F-AB6F-E370A3B75257}"/>
                </c:ext>
              </c:extLst>
            </c:dLbl>
            <c:dLbl>
              <c:idx val="6"/>
              <c:layout>
                <c:manualLayout>
                  <c:x val="0.11466899970836979"/>
                  <c:y val="-4.0201972508105158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6-5E10-4E4F-AB6F-E370A3B75257}"/>
                </c:ext>
              </c:extLst>
            </c:dLbl>
            <c:dLbl>
              <c:idx val="7"/>
              <c:layout>
                <c:manualLayout>
                  <c:x val="0.39336334694274327"/>
                  <c:y val="3.0109449118448119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5E10-4E4F-AB6F-E370A3B75257}"/>
                </c:ext>
              </c:extLst>
            </c:dLbl>
            <c:dLbl>
              <c:idx val="8"/>
              <c:layout>
                <c:manualLayout>
                  <c:x val="-7.1034193642461357E-2"/>
                  <c:y val="7.6419960071776538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8-5E10-4E4F-AB6F-E370A3B75257}"/>
                </c:ext>
              </c:extLst>
            </c:dLbl>
            <c:dLbl>
              <c:idx val="9"/>
              <c:layout>
                <c:manualLayout>
                  <c:x val="-0.17063198697385049"/>
                  <c:y val="6.4325554736342425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5E10-4E4F-AB6F-E370A3B75257}"/>
                </c:ext>
              </c:extLst>
            </c:dLbl>
            <c:numFmt formatCode="0.0%" sourceLinked="0"/>
            <c:spPr>
              <a:noFill/>
              <a:ln>
                <a:noFill/>
              </a:ln>
              <a:effectLst/>
            </c:spPr>
            <c:txPr>
              <a:bodyPr/>
              <a:lstStyle/>
              <a:p>
                <a:pPr>
                  <a:defRPr sz="1600" b="1">
                    <a:solidFill>
                      <a:srgbClr val="0070C0"/>
                    </a:solidFill>
                  </a:defRPr>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Sheet1!$A$2:$A$9</c:f>
              <c:strCache>
                <c:ptCount val="8"/>
                <c:pt idx="0">
                  <c:v>EP0 - Pre-primary education</c:v>
                </c:pt>
                <c:pt idx="1">
                  <c:v>EP1 - Primary education</c:v>
                </c:pt>
                <c:pt idx="2">
                  <c:v>EP2 - Secondary education</c:v>
                </c:pt>
                <c:pt idx="3">
                  <c:v>EP3 - Higher education</c:v>
                </c:pt>
                <c:pt idx="4">
                  <c:v>EP4 - Cultural, sport and recreation education</c:v>
                </c:pt>
                <c:pt idx="5">
                  <c:v>EP5 - Other education and vocational training</c:v>
                </c:pt>
                <c:pt idx="6">
                  <c:v>EP6 - In-house training</c:v>
                </c:pt>
                <c:pt idx="7">
                  <c:v>As. products and admin.expend., not allocated</c:v>
                </c:pt>
              </c:strCache>
            </c:strRef>
          </c:cat>
          <c:val>
            <c:numRef>
              <c:f>Sheet1!$B$2:$B$9</c:f>
              <c:numCache>
                <c:formatCode>#,##0.0</c:formatCode>
                <c:ptCount val="8"/>
                <c:pt idx="0">
                  <c:v>13.3</c:v>
                </c:pt>
                <c:pt idx="1">
                  <c:v>34.4</c:v>
                </c:pt>
                <c:pt idx="2">
                  <c:v>27.1</c:v>
                </c:pt>
                <c:pt idx="3">
                  <c:v>13.5</c:v>
                </c:pt>
                <c:pt idx="4">
                  <c:v>4.7</c:v>
                </c:pt>
                <c:pt idx="5">
                  <c:v>2.6</c:v>
                </c:pt>
                <c:pt idx="6">
                  <c:v>1</c:v>
                </c:pt>
                <c:pt idx="7">
                  <c:v>3.4</c:v>
                </c:pt>
              </c:numCache>
            </c:numRef>
          </c:val>
          <c:extLst>
            <c:ext xmlns:c16="http://schemas.microsoft.com/office/drawing/2014/chart" uri="{C3380CC4-5D6E-409C-BE32-E72D297353CC}">
              <c16:uniqueId val="{0000000A-5E10-4E4F-AB6F-E370A3B75257}"/>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30877454554291822"/>
          <c:y val="0.17972119259476221"/>
          <c:w val="0.38151185962865752"/>
          <c:h val="0.75175794643507043"/>
        </c:manualLayout>
      </c:layout>
      <c:pieChart>
        <c:varyColors val="1"/>
        <c:ser>
          <c:idx val="0"/>
          <c:order val="0"/>
          <c:tx>
            <c:strRef>
              <c:f>Sheet1!$B$1</c:f>
              <c:strCache>
                <c:ptCount val="1"/>
                <c:pt idx="0">
                  <c:v>Total current domestic expenditure</c:v>
                </c:pt>
              </c:strCache>
            </c:strRef>
          </c:tx>
          <c:dPt>
            <c:idx val="0"/>
            <c:bubble3D val="0"/>
            <c:extLst>
              <c:ext xmlns:c16="http://schemas.microsoft.com/office/drawing/2014/chart" uri="{C3380CC4-5D6E-409C-BE32-E72D297353CC}">
                <c16:uniqueId val="{00000000-6634-48D6-9DED-0E8701FF0F6A}"/>
              </c:ext>
            </c:extLst>
          </c:dPt>
          <c:dPt>
            <c:idx val="1"/>
            <c:bubble3D val="0"/>
            <c:extLst>
              <c:ext xmlns:c16="http://schemas.microsoft.com/office/drawing/2014/chart" uri="{C3380CC4-5D6E-409C-BE32-E72D297353CC}">
                <c16:uniqueId val="{00000001-6634-48D6-9DED-0E8701FF0F6A}"/>
              </c:ext>
            </c:extLst>
          </c:dPt>
          <c:dLbls>
            <c:dLbl>
              <c:idx val="0"/>
              <c:layout>
                <c:manualLayout>
                  <c:x val="9.0813040731019729E-2"/>
                  <c:y val="-7.7669821198318029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0-6634-48D6-9DED-0E8701FF0F6A}"/>
                </c:ext>
              </c:extLst>
            </c:dLbl>
            <c:dLbl>
              <c:idx val="1"/>
              <c:layout>
                <c:manualLayout>
                  <c:x val="-6.7783488869446892E-2"/>
                  <c:y val="0.10775423101136911"/>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6634-48D6-9DED-0E8701FF0F6A}"/>
                </c:ext>
              </c:extLst>
            </c:dLbl>
            <c:dLbl>
              <c:idx val="2"/>
              <c:layout>
                <c:manualLayout>
                  <c:x val="-0.13745431126664723"/>
                  <c:y val="0.17204233199678151"/>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6634-48D6-9DED-0E8701FF0F6A}"/>
                </c:ext>
              </c:extLst>
            </c:dLbl>
            <c:dLbl>
              <c:idx val="3"/>
              <c:layout>
                <c:manualLayout>
                  <c:x val="-0.12781909205793721"/>
                  <c:y val="-2.3777029824968942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6634-48D6-9DED-0E8701FF0F6A}"/>
                </c:ext>
              </c:extLst>
            </c:dLbl>
            <c:dLbl>
              <c:idx val="4"/>
              <c:layout>
                <c:manualLayout>
                  <c:x val="0.18661137843880626"/>
                  <c:y val="-2.5253717600401304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4-6634-48D6-9DED-0E8701FF0F6A}"/>
                </c:ext>
              </c:extLst>
            </c:dLbl>
            <c:dLbl>
              <c:idx val="5"/>
              <c:layout>
                <c:manualLayout>
                  <c:x val="-0.2137292213473316"/>
                  <c:y val="2.9394882050142578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6634-48D6-9DED-0E8701FF0F6A}"/>
                </c:ext>
              </c:extLst>
            </c:dLbl>
            <c:dLbl>
              <c:idx val="6"/>
              <c:layout>
                <c:manualLayout>
                  <c:x val="0.11929862933799942"/>
                  <c:y val="-8.4780142273754092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6-6634-48D6-9DED-0E8701FF0F6A}"/>
                </c:ext>
              </c:extLst>
            </c:dLbl>
            <c:dLbl>
              <c:idx val="7"/>
              <c:layout>
                <c:manualLayout>
                  <c:x val="0.3239189024982988"/>
                  <c:y val="1.6748139095656041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6634-48D6-9DED-0E8701FF0F6A}"/>
                </c:ext>
              </c:extLst>
            </c:dLbl>
            <c:dLbl>
              <c:idx val="8"/>
              <c:layout>
                <c:manualLayout>
                  <c:x val="-7.1034193642461357E-2"/>
                  <c:y val="7.6419960071776538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8-6634-48D6-9DED-0E8701FF0F6A}"/>
                </c:ext>
              </c:extLst>
            </c:dLbl>
            <c:dLbl>
              <c:idx val="9"/>
              <c:layout>
                <c:manualLayout>
                  <c:x val="-0.17063198697385049"/>
                  <c:y val="6.4325554736342425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6634-48D6-9DED-0E8701FF0F6A}"/>
                </c:ext>
              </c:extLst>
            </c:dLbl>
            <c:numFmt formatCode="0.0%" sourceLinked="0"/>
            <c:spPr>
              <a:noFill/>
              <a:ln>
                <a:noFill/>
              </a:ln>
              <a:effectLst/>
            </c:spPr>
            <c:txPr>
              <a:bodyPr/>
              <a:lstStyle/>
              <a:p>
                <a:pPr>
                  <a:defRPr sz="1600" b="1">
                    <a:solidFill>
                      <a:srgbClr val="0070C0"/>
                    </a:solidFill>
                  </a:defRPr>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Sheet1!$A$2:$A$6</c:f>
              <c:strCache>
                <c:ptCount val="5"/>
                <c:pt idx="0">
                  <c:v>Compensation of employees </c:v>
                </c:pt>
                <c:pt idx="1">
                  <c:v>Intermediate consumption </c:v>
                </c:pt>
                <c:pt idx="2">
                  <c:v>Consumption of fixed capital </c:v>
                </c:pt>
                <c:pt idx="3">
                  <c:v>Net taxes on production</c:v>
                </c:pt>
                <c:pt idx="4">
                  <c:v>Operating surplus</c:v>
                </c:pt>
              </c:strCache>
            </c:strRef>
          </c:cat>
          <c:val>
            <c:numRef>
              <c:f>Sheet1!$B$2:$B$6</c:f>
              <c:numCache>
                <c:formatCode>#,##0.0</c:formatCode>
                <c:ptCount val="5"/>
                <c:pt idx="0">
                  <c:v>64.900000000000006</c:v>
                </c:pt>
                <c:pt idx="1">
                  <c:v>25.3</c:v>
                </c:pt>
                <c:pt idx="2">
                  <c:v>4.8</c:v>
                </c:pt>
                <c:pt idx="3">
                  <c:v>4.2</c:v>
                </c:pt>
                <c:pt idx="4">
                  <c:v>0.8</c:v>
                </c:pt>
              </c:numCache>
            </c:numRef>
          </c:val>
          <c:extLst>
            <c:ext xmlns:c16="http://schemas.microsoft.com/office/drawing/2014/chart" uri="{C3380CC4-5D6E-409C-BE32-E72D297353CC}">
              <c16:uniqueId val="{0000000A-6634-48D6-9DED-0E8701FF0F6A}"/>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0" y="1"/>
            <a:ext cx="2950475" cy="497046"/>
          </a:xfrm>
          <a:prstGeom prst="rect">
            <a:avLst/>
          </a:prstGeom>
        </p:spPr>
        <p:txBody>
          <a:bodyPr vert="horz" lIns="91641" tIns="45821" rIns="91641" bIns="45821" rtlCol="0"/>
          <a:lstStyle>
            <a:lvl1pPr algn="l">
              <a:defRPr sz="1200"/>
            </a:lvl1pPr>
          </a:lstStyle>
          <a:p>
            <a:endParaRPr lang="ru-RU"/>
          </a:p>
        </p:txBody>
      </p:sp>
      <p:sp>
        <p:nvSpPr>
          <p:cNvPr id="3" name="מציין מיקום של תאריך 2"/>
          <p:cNvSpPr>
            <a:spLocks noGrp="1"/>
          </p:cNvSpPr>
          <p:nvPr>
            <p:ph type="dt" sz="quarter" idx="1"/>
          </p:nvPr>
        </p:nvSpPr>
        <p:spPr>
          <a:xfrm>
            <a:off x="3856737" y="1"/>
            <a:ext cx="2950475" cy="497046"/>
          </a:xfrm>
          <a:prstGeom prst="rect">
            <a:avLst/>
          </a:prstGeom>
        </p:spPr>
        <p:txBody>
          <a:bodyPr vert="horz" lIns="91641" tIns="45821" rIns="91641" bIns="45821" rtlCol="0"/>
          <a:lstStyle>
            <a:lvl1pPr algn="r">
              <a:defRPr sz="1200"/>
            </a:lvl1pPr>
          </a:lstStyle>
          <a:p>
            <a:fld id="{C2021759-D8BC-4E8B-A020-47E73DCC3E02}" type="datetimeFigureOut">
              <a:rPr lang="ru-RU" smtClean="0"/>
              <a:t>27.04.2021</a:t>
            </a:fld>
            <a:endParaRPr lang="ru-RU"/>
          </a:p>
        </p:txBody>
      </p:sp>
      <p:sp>
        <p:nvSpPr>
          <p:cNvPr id="4" name="מציין מיקום של כותרת תחתונה 3"/>
          <p:cNvSpPr>
            <a:spLocks noGrp="1"/>
          </p:cNvSpPr>
          <p:nvPr>
            <p:ph type="ftr" sz="quarter" idx="2"/>
          </p:nvPr>
        </p:nvSpPr>
        <p:spPr>
          <a:xfrm>
            <a:off x="0" y="9442154"/>
            <a:ext cx="2950475" cy="497046"/>
          </a:xfrm>
          <a:prstGeom prst="rect">
            <a:avLst/>
          </a:prstGeom>
        </p:spPr>
        <p:txBody>
          <a:bodyPr vert="horz" lIns="91641" tIns="45821" rIns="91641" bIns="45821" rtlCol="0" anchor="b"/>
          <a:lstStyle>
            <a:lvl1pPr algn="l">
              <a:defRPr sz="1200"/>
            </a:lvl1pPr>
          </a:lstStyle>
          <a:p>
            <a:endParaRPr lang="ru-RU"/>
          </a:p>
        </p:txBody>
      </p:sp>
      <p:sp>
        <p:nvSpPr>
          <p:cNvPr id="5" name="מציין מיקום של מספר שקופית 4"/>
          <p:cNvSpPr>
            <a:spLocks noGrp="1"/>
          </p:cNvSpPr>
          <p:nvPr>
            <p:ph type="sldNum" sz="quarter" idx="3"/>
          </p:nvPr>
        </p:nvSpPr>
        <p:spPr>
          <a:xfrm>
            <a:off x="3856737" y="9442154"/>
            <a:ext cx="2950475" cy="497046"/>
          </a:xfrm>
          <a:prstGeom prst="rect">
            <a:avLst/>
          </a:prstGeom>
        </p:spPr>
        <p:txBody>
          <a:bodyPr vert="horz" lIns="91641" tIns="45821" rIns="91641" bIns="45821" rtlCol="0" anchor="b"/>
          <a:lstStyle>
            <a:lvl1pPr algn="r">
              <a:defRPr sz="1200"/>
            </a:lvl1pPr>
          </a:lstStyle>
          <a:p>
            <a:fld id="{DE298E34-044B-4443-938C-9EBA797CDFC7}" type="slidenum">
              <a:rPr lang="ru-RU" smtClean="0"/>
              <a:t>‹#›</a:t>
            </a:fld>
            <a:endParaRPr lang="ru-RU"/>
          </a:p>
        </p:txBody>
      </p:sp>
    </p:spTree>
    <p:extLst>
      <p:ext uri="{BB962C8B-B14F-4D97-AF65-F5344CB8AC3E}">
        <p14:creationId xmlns:p14="http://schemas.microsoft.com/office/powerpoint/2010/main" val="3472812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50475" cy="497046"/>
          </a:xfrm>
          <a:prstGeom prst="rect">
            <a:avLst/>
          </a:prstGeom>
        </p:spPr>
        <p:txBody>
          <a:bodyPr vert="horz" lIns="91641" tIns="45821" rIns="91641" bIns="45821" rtlCol="0"/>
          <a:lstStyle>
            <a:lvl1pPr algn="l">
              <a:defRPr sz="1200"/>
            </a:lvl1pPr>
          </a:lstStyle>
          <a:p>
            <a:endParaRPr lang="en-US"/>
          </a:p>
        </p:txBody>
      </p:sp>
      <p:sp>
        <p:nvSpPr>
          <p:cNvPr id="3" name="Date Placeholder 2"/>
          <p:cNvSpPr>
            <a:spLocks noGrp="1"/>
          </p:cNvSpPr>
          <p:nvPr>
            <p:ph type="dt" idx="1"/>
          </p:nvPr>
        </p:nvSpPr>
        <p:spPr>
          <a:xfrm>
            <a:off x="3856737" y="1"/>
            <a:ext cx="2950475" cy="497046"/>
          </a:xfrm>
          <a:prstGeom prst="rect">
            <a:avLst/>
          </a:prstGeom>
        </p:spPr>
        <p:txBody>
          <a:bodyPr vert="horz" lIns="91641" tIns="45821" rIns="91641" bIns="45821" rtlCol="0"/>
          <a:lstStyle>
            <a:lvl1pPr algn="r">
              <a:defRPr sz="1200"/>
            </a:lvl1pPr>
          </a:lstStyle>
          <a:p>
            <a:fld id="{A01D5A01-24D8-499C-AC87-77AEC471C9F4}" type="datetimeFigureOut">
              <a:rPr lang="en-US" smtClean="0"/>
              <a:t>27/04/21</a:t>
            </a:fld>
            <a:endParaRPr lang="en-US"/>
          </a:p>
        </p:txBody>
      </p:sp>
      <p:sp>
        <p:nvSpPr>
          <p:cNvPr id="4" name="Slide Image Placeholder 3"/>
          <p:cNvSpPr>
            <a:spLocks noGrp="1" noRot="1" noChangeAspect="1"/>
          </p:cNvSpPr>
          <p:nvPr>
            <p:ph type="sldImg" idx="2"/>
          </p:nvPr>
        </p:nvSpPr>
        <p:spPr>
          <a:xfrm>
            <a:off x="919163" y="746125"/>
            <a:ext cx="4970462" cy="3727450"/>
          </a:xfrm>
          <a:prstGeom prst="rect">
            <a:avLst/>
          </a:prstGeom>
          <a:noFill/>
          <a:ln w="12700">
            <a:solidFill>
              <a:prstClr val="black"/>
            </a:solidFill>
          </a:ln>
        </p:spPr>
        <p:txBody>
          <a:bodyPr vert="horz" lIns="91641" tIns="45821" rIns="91641" bIns="45821" rtlCol="0" anchor="ctr"/>
          <a:lstStyle/>
          <a:p>
            <a:endParaRPr lang="en-US"/>
          </a:p>
        </p:txBody>
      </p:sp>
      <p:sp>
        <p:nvSpPr>
          <p:cNvPr id="5" name="Notes Placeholder 4"/>
          <p:cNvSpPr>
            <a:spLocks noGrp="1"/>
          </p:cNvSpPr>
          <p:nvPr>
            <p:ph type="body" sz="quarter" idx="3"/>
          </p:nvPr>
        </p:nvSpPr>
        <p:spPr>
          <a:xfrm>
            <a:off x="680879" y="4721939"/>
            <a:ext cx="5447030" cy="4473416"/>
          </a:xfrm>
          <a:prstGeom prst="rect">
            <a:avLst/>
          </a:prstGeom>
        </p:spPr>
        <p:txBody>
          <a:bodyPr vert="horz" lIns="91641" tIns="45821" rIns="91641" bIns="4582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42154"/>
            <a:ext cx="2950475" cy="497046"/>
          </a:xfrm>
          <a:prstGeom prst="rect">
            <a:avLst/>
          </a:prstGeom>
        </p:spPr>
        <p:txBody>
          <a:bodyPr vert="horz" lIns="91641" tIns="45821" rIns="91641" bIns="45821" rtlCol="0" anchor="b"/>
          <a:lstStyle>
            <a:lvl1pPr algn="l">
              <a:defRPr sz="1200"/>
            </a:lvl1pPr>
          </a:lstStyle>
          <a:p>
            <a:endParaRPr lang="en-US"/>
          </a:p>
        </p:txBody>
      </p:sp>
      <p:sp>
        <p:nvSpPr>
          <p:cNvPr id="7" name="Slide Number Placeholder 6"/>
          <p:cNvSpPr>
            <a:spLocks noGrp="1"/>
          </p:cNvSpPr>
          <p:nvPr>
            <p:ph type="sldNum" sz="quarter" idx="5"/>
          </p:nvPr>
        </p:nvSpPr>
        <p:spPr>
          <a:xfrm>
            <a:off x="3856737" y="9442154"/>
            <a:ext cx="2950475" cy="497046"/>
          </a:xfrm>
          <a:prstGeom prst="rect">
            <a:avLst/>
          </a:prstGeom>
        </p:spPr>
        <p:txBody>
          <a:bodyPr vert="horz" lIns="91641" tIns="45821" rIns="91641" bIns="45821" rtlCol="0" anchor="b"/>
          <a:lstStyle>
            <a:lvl1pPr algn="r">
              <a:defRPr sz="1200"/>
            </a:lvl1pPr>
          </a:lstStyle>
          <a:p>
            <a:fld id="{A1B33447-F1CE-4060-83A7-9615A2A5BE80}" type="slidenum">
              <a:rPr lang="en-US" smtClean="0"/>
              <a:t>‹#›</a:t>
            </a:fld>
            <a:endParaRPr lang="en-US"/>
          </a:p>
        </p:txBody>
      </p:sp>
    </p:spTree>
    <p:extLst>
      <p:ext uri="{BB962C8B-B14F-4D97-AF65-F5344CB8AC3E}">
        <p14:creationId xmlns:p14="http://schemas.microsoft.com/office/powerpoint/2010/main" val="360635440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dirty="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200">
                <a:solidFill>
                  <a:schemeClr val="tx1"/>
                </a:solidFill>
                <a:latin typeface="Calibri" pitchFamily="34" charset="0"/>
                <a:cs typeface="Arial" charset="0"/>
              </a:defRPr>
            </a:lvl1pPr>
            <a:lvl2pPr marL="744584" indent="-286379">
              <a:defRPr sz="1200">
                <a:solidFill>
                  <a:schemeClr val="tx1"/>
                </a:solidFill>
                <a:latin typeface="Calibri" pitchFamily="34" charset="0"/>
                <a:cs typeface="Arial" charset="0"/>
              </a:defRPr>
            </a:lvl2pPr>
            <a:lvl3pPr marL="1145515" indent="-229103">
              <a:defRPr sz="1200">
                <a:solidFill>
                  <a:schemeClr val="tx1"/>
                </a:solidFill>
                <a:latin typeface="Calibri" pitchFamily="34" charset="0"/>
                <a:cs typeface="Arial" charset="0"/>
              </a:defRPr>
            </a:lvl3pPr>
            <a:lvl4pPr marL="1603720" indent="-229103">
              <a:defRPr sz="1200">
                <a:solidFill>
                  <a:schemeClr val="tx1"/>
                </a:solidFill>
                <a:latin typeface="Calibri" pitchFamily="34" charset="0"/>
                <a:cs typeface="Arial" charset="0"/>
              </a:defRPr>
            </a:lvl4pPr>
            <a:lvl5pPr marL="2061926" indent="-229103">
              <a:defRPr sz="1200">
                <a:solidFill>
                  <a:schemeClr val="tx1"/>
                </a:solidFill>
                <a:latin typeface="Calibri" pitchFamily="34" charset="0"/>
                <a:cs typeface="Arial" charset="0"/>
              </a:defRPr>
            </a:lvl5pPr>
            <a:lvl6pPr marL="2520132" indent="-229103" eaLnBrk="0" fontAlgn="base" hangingPunct="0">
              <a:spcBef>
                <a:spcPct val="30000"/>
              </a:spcBef>
              <a:spcAft>
                <a:spcPct val="0"/>
              </a:spcAft>
              <a:defRPr sz="1200">
                <a:solidFill>
                  <a:schemeClr val="tx1"/>
                </a:solidFill>
                <a:latin typeface="Calibri" pitchFamily="34" charset="0"/>
                <a:cs typeface="Arial" charset="0"/>
              </a:defRPr>
            </a:lvl6pPr>
            <a:lvl7pPr marL="2978338" indent="-229103" eaLnBrk="0" fontAlgn="base" hangingPunct="0">
              <a:spcBef>
                <a:spcPct val="30000"/>
              </a:spcBef>
              <a:spcAft>
                <a:spcPct val="0"/>
              </a:spcAft>
              <a:defRPr sz="1200">
                <a:solidFill>
                  <a:schemeClr val="tx1"/>
                </a:solidFill>
                <a:latin typeface="Calibri" pitchFamily="34" charset="0"/>
                <a:cs typeface="Arial" charset="0"/>
              </a:defRPr>
            </a:lvl7pPr>
            <a:lvl8pPr marL="3436544" indent="-229103" eaLnBrk="0" fontAlgn="base" hangingPunct="0">
              <a:spcBef>
                <a:spcPct val="30000"/>
              </a:spcBef>
              <a:spcAft>
                <a:spcPct val="0"/>
              </a:spcAft>
              <a:defRPr sz="1200">
                <a:solidFill>
                  <a:schemeClr val="tx1"/>
                </a:solidFill>
                <a:latin typeface="Calibri" pitchFamily="34" charset="0"/>
                <a:cs typeface="Arial" charset="0"/>
              </a:defRPr>
            </a:lvl8pPr>
            <a:lvl9pPr marL="3894750" indent="-229103" eaLnBrk="0" fontAlgn="base" hangingPunct="0">
              <a:spcBef>
                <a:spcPct val="30000"/>
              </a:spcBef>
              <a:spcAft>
                <a:spcPct val="0"/>
              </a:spcAft>
              <a:defRPr sz="1200">
                <a:solidFill>
                  <a:schemeClr val="tx1"/>
                </a:solidFill>
                <a:latin typeface="Calibri" pitchFamily="34" charset="0"/>
                <a:cs typeface="Arial" charset="0"/>
              </a:defRPr>
            </a:lvl9pPr>
          </a:lstStyle>
          <a:p>
            <a:fld id="{4AF9DC24-F340-4211-9BA8-5EC6108F5293}" type="slidenum">
              <a:rPr lang="he-IL" altLang="en-US" smtClean="0"/>
              <a:pPr/>
              <a:t>1</a:t>
            </a:fld>
            <a:endParaRPr lang="he-IL" altLang="en-US"/>
          </a:p>
        </p:txBody>
      </p:sp>
    </p:spTree>
    <p:extLst>
      <p:ext uri="{BB962C8B-B14F-4D97-AF65-F5344CB8AC3E}">
        <p14:creationId xmlns:p14="http://schemas.microsoft.com/office/powerpoint/2010/main" val="7244806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ru-RU" dirty="0"/>
          </a:p>
        </p:txBody>
      </p:sp>
      <p:sp>
        <p:nvSpPr>
          <p:cNvPr id="4" name="מציין מיקום של מספר שקופית 3"/>
          <p:cNvSpPr>
            <a:spLocks noGrp="1"/>
          </p:cNvSpPr>
          <p:nvPr>
            <p:ph type="sldNum" sz="quarter" idx="10"/>
          </p:nvPr>
        </p:nvSpPr>
        <p:spPr/>
        <p:txBody>
          <a:bodyPr/>
          <a:lstStyle/>
          <a:p>
            <a:fld id="{A1B33447-F1CE-4060-83A7-9615A2A5BE80}" type="slidenum">
              <a:rPr lang="en-US" smtClean="0"/>
              <a:t>10</a:t>
            </a:fld>
            <a:endParaRPr lang="en-US"/>
          </a:p>
        </p:txBody>
      </p:sp>
    </p:spTree>
    <p:extLst>
      <p:ext uri="{BB962C8B-B14F-4D97-AF65-F5344CB8AC3E}">
        <p14:creationId xmlns:p14="http://schemas.microsoft.com/office/powerpoint/2010/main" val="10008624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ru-RU" dirty="0"/>
          </a:p>
        </p:txBody>
      </p:sp>
      <p:sp>
        <p:nvSpPr>
          <p:cNvPr id="4" name="מציין מיקום של מספר שקופית 3"/>
          <p:cNvSpPr>
            <a:spLocks noGrp="1"/>
          </p:cNvSpPr>
          <p:nvPr>
            <p:ph type="sldNum" sz="quarter" idx="10"/>
          </p:nvPr>
        </p:nvSpPr>
        <p:spPr/>
        <p:txBody>
          <a:bodyPr/>
          <a:lstStyle/>
          <a:p>
            <a:fld id="{A1B33447-F1CE-4060-83A7-9615A2A5BE80}" type="slidenum">
              <a:rPr lang="en-US" smtClean="0"/>
              <a:t>11</a:t>
            </a:fld>
            <a:endParaRPr lang="en-US"/>
          </a:p>
        </p:txBody>
      </p:sp>
    </p:spTree>
    <p:extLst>
      <p:ext uri="{BB962C8B-B14F-4D97-AF65-F5344CB8AC3E}">
        <p14:creationId xmlns:p14="http://schemas.microsoft.com/office/powerpoint/2010/main" val="10008624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A1B33447-F1CE-4060-83A7-9615A2A5BE80}" type="slidenum">
              <a:rPr lang="en-US" smtClean="0"/>
              <a:t>12</a:t>
            </a:fld>
            <a:endParaRPr lang="en-US"/>
          </a:p>
        </p:txBody>
      </p:sp>
    </p:spTree>
    <p:extLst>
      <p:ext uri="{BB962C8B-B14F-4D97-AF65-F5344CB8AC3E}">
        <p14:creationId xmlns:p14="http://schemas.microsoft.com/office/powerpoint/2010/main" val="1976150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ru-RU" dirty="0"/>
          </a:p>
        </p:txBody>
      </p:sp>
      <p:sp>
        <p:nvSpPr>
          <p:cNvPr id="4" name="מציין מיקום של מספר שקופית 3"/>
          <p:cNvSpPr>
            <a:spLocks noGrp="1"/>
          </p:cNvSpPr>
          <p:nvPr>
            <p:ph type="sldNum" sz="quarter" idx="10"/>
          </p:nvPr>
        </p:nvSpPr>
        <p:spPr/>
        <p:txBody>
          <a:bodyPr/>
          <a:lstStyle/>
          <a:p>
            <a:fld id="{A1B33447-F1CE-4060-83A7-9615A2A5BE80}" type="slidenum">
              <a:rPr lang="en-US" smtClean="0"/>
              <a:t>13</a:t>
            </a:fld>
            <a:endParaRPr lang="en-US"/>
          </a:p>
        </p:txBody>
      </p:sp>
    </p:spTree>
    <p:extLst>
      <p:ext uri="{BB962C8B-B14F-4D97-AF65-F5344CB8AC3E}">
        <p14:creationId xmlns:p14="http://schemas.microsoft.com/office/powerpoint/2010/main" val="9393069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A1B33447-F1CE-4060-83A7-9615A2A5BE80}" type="slidenum">
              <a:rPr lang="en-US" smtClean="0"/>
              <a:t>14</a:t>
            </a:fld>
            <a:endParaRPr lang="en-US"/>
          </a:p>
        </p:txBody>
      </p:sp>
    </p:spTree>
    <p:extLst>
      <p:ext uri="{BB962C8B-B14F-4D97-AF65-F5344CB8AC3E}">
        <p14:creationId xmlns:p14="http://schemas.microsoft.com/office/powerpoint/2010/main" val="9393069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a:p>
        </p:txBody>
      </p:sp>
      <p:sp>
        <p:nvSpPr>
          <p:cNvPr id="4" name="Slide Number Placeholder 3"/>
          <p:cNvSpPr>
            <a:spLocks noGrp="1"/>
          </p:cNvSpPr>
          <p:nvPr>
            <p:ph type="sldNum" sz="quarter" idx="10"/>
          </p:nvPr>
        </p:nvSpPr>
        <p:spPr/>
        <p:txBody>
          <a:bodyPr/>
          <a:lstStyle/>
          <a:p>
            <a:fld id="{9756BFE9-CF60-49E7-9DB1-46EB52517A2F}" type="slidenum">
              <a:rPr lang="he-IL" smtClean="0"/>
              <a:t>16</a:t>
            </a:fld>
            <a:endParaRPr lang="he-IL"/>
          </a:p>
        </p:txBody>
      </p:sp>
    </p:spTree>
    <p:extLst>
      <p:ext uri="{BB962C8B-B14F-4D97-AF65-F5344CB8AC3E}">
        <p14:creationId xmlns:p14="http://schemas.microsoft.com/office/powerpoint/2010/main" val="42713916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dirty="0"/>
          </a:p>
        </p:txBody>
      </p:sp>
      <p:sp>
        <p:nvSpPr>
          <p:cNvPr id="4" name="Slide Number Placeholder 3"/>
          <p:cNvSpPr>
            <a:spLocks noGrp="1"/>
          </p:cNvSpPr>
          <p:nvPr>
            <p:ph type="sldNum" sz="quarter" idx="10"/>
          </p:nvPr>
        </p:nvSpPr>
        <p:spPr/>
        <p:txBody>
          <a:bodyPr/>
          <a:lstStyle/>
          <a:p>
            <a:fld id="{9756BFE9-CF60-49E7-9DB1-46EB52517A2F}" type="slidenum">
              <a:rPr lang="he-IL" smtClean="0"/>
              <a:t>17</a:t>
            </a:fld>
            <a:endParaRPr lang="he-IL"/>
          </a:p>
        </p:txBody>
      </p:sp>
    </p:spTree>
    <p:extLst>
      <p:ext uri="{BB962C8B-B14F-4D97-AF65-F5344CB8AC3E}">
        <p14:creationId xmlns:p14="http://schemas.microsoft.com/office/powerpoint/2010/main" val="42713916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dirty="0"/>
          </a:p>
        </p:txBody>
      </p:sp>
      <p:sp>
        <p:nvSpPr>
          <p:cNvPr id="4" name="Slide Number Placeholder 3"/>
          <p:cNvSpPr>
            <a:spLocks noGrp="1"/>
          </p:cNvSpPr>
          <p:nvPr>
            <p:ph type="sldNum" sz="quarter" idx="10"/>
          </p:nvPr>
        </p:nvSpPr>
        <p:spPr/>
        <p:txBody>
          <a:bodyPr/>
          <a:lstStyle/>
          <a:p>
            <a:fld id="{A1B33447-F1CE-4060-83A7-9615A2A5BE80}" type="slidenum">
              <a:rPr lang="en-US" smtClean="0"/>
              <a:t>18</a:t>
            </a:fld>
            <a:endParaRPr lang="en-US"/>
          </a:p>
        </p:txBody>
      </p:sp>
    </p:spTree>
    <p:extLst>
      <p:ext uri="{BB962C8B-B14F-4D97-AF65-F5344CB8AC3E}">
        <p14:creationId xmlns:p14="http://schemas.microsoft.com/office/powerpoint/2010/main" val="40451949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a:p>
        </p:txBody>
      </p:sp>
      <p:sp>
        <p:nvSpPr>
          <p:cNvPr id="4" name="Slide Number Placeholder 3"/>
          <p:cNvSpPr>
            <a:spLocks noGrp="1"/>
          </p:cNvSpPr>
          <p:nvPr>
            <p:ph type="sldNum" sz="quarter" idx="10"/>
          </p:nvPr>
        </p:nvSpPr>
        <p:spPr/>
        <p:txBody>
          <a:bodyPr/>
          <a:lstStyle/>
          <a:p>
            <a:fld id="{9756BFE9-CF60-49E7-9DB1-46EB52517A2F}" type="slidenum">
              <a:rPr lang="he-IL" smtClean="0">
                <a:solidFill>
                  <a:prstClr val="black"/>
                </a:solidFill>
              </a:rPr>
              <a:pPr/>
              <a:t>19</a:t>
            </a:fld>
            <a:endParaRPr lang="he-IL">
              <a:solidFill>
                <a:prstClr val="black"/>
              </a:solidFill>
            </a:endParaRPr>
          </a:p>
        </p:txBody>
      </p:sp>
    </p:spTree>
    <p:extLst>
      <p:ext uri="{BB962C8B-B14F-4D97-AF65-F5344CB8AC3E}">
        <p14:creationId xmlns:p14="http://schemas.microsoft.com/office/powerpoint/2010/main" val="42713916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dirty="0"/>
          </a:p>
        </p:txBody>
      </p:sp>
      <p:sp>
        <p:nvSpPr>
          <p:cNvPr id="4" name="Slide Number Placeholder 3"/>
          <p:cNvSpPr>
            <a:spLocks noGrp="1"/>
          </p:cNvSpPr>
          <p:nvPr>
            <p:ph type="sldNum" sz="quarter" idx="10"/>
          </p:nvPr>
        </p:nvSpPr>
        <p:spPr/>
        <p:txBody>
          <a:bodyPr/>
          <a:lstStyle/>
          <a:p>
            <a:fld id="{9756BFE9-CF60-49E7-9DB1-46EB52517A2F}" type="slidenum">
              <a:rPr lang="he-IL" smtClean="0">
                <a:solidFill>
                  <a:prstClr val="black"/>
                </a:solidFill>
              </a:rPr>
              <a:pPr/>
              <a:t>20</a:t>
            </a:fld>
            <a:endParaRPr lang="he-IL">
              <a:solidFill>
                <a:prstClr val="black"/>
              </a:solidFill>
            </a:endParaRPr>
          </a:p>
        </p:txBody>
      </p:sp>
    </p:spTree>
    <p:extLst>
      <p:ext uri="{BB962C8B-B14F-4D97-AF65-F5344CB8AC3E}">
        <p14:creationId xmlns:p14="http://schemas.microsoft.com/office/powerpoint/2010/main" val="4271391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ru-RU" dirty="0"/>
          </a:p>
          <a:p>
            <a:pPr marL="229103" indent="-229103">
              <a:buFont typeface="+mj-lt"/>
              <a:buAutoNum type="arabicPeriod"/>
            </a:pPr>
            <a:endParaRPr lang="ru-RU" dirty="0"/>
          </a:p>
          <a:p>
            <a:pPr marL="229103" indent="-229103">
              <a:buFont typeface="+mj-lt"/>
              <a:buAutoNum type="arabicPeriod"/>
            </a:pPr>
            <a:endParaRPr lang="ru-RU" dirty="0"/>
          </a:p>
        </p:txBody>
      </p:sp>
      <p:sp>
        <p:nvSpPr>
          <p:cNvPr id="4" name="מציין מיקום של מספר שקופית 3"/>
          <p:cNvSpPr>
            <a:spLocks noGrp="1"/>
          </p:cNvSpPr>
          <p:nvPr>
            <p:ph type="sldNum" sz="quarter" idx="10"/>
          </p:nvPr>
        </p:nvSpPr>
        <p:spPr/>
        <p:txBody>
          <a:bodyPr/>
          <a:lstStyle/>
          <a:p>
            <a:fld id="{A1B33447-F1CE-4060-83A7-9615A2A5BE80}" type="slidenum">
              <a:rPr lang="en-US" smtClean="0"/>
              <a:t>2</a:t>
            </a:fld>
            <a:endParaRPr lang="en-US"/>
          </a:p>
        </p:txBody>
      </p:sp>
    </p:spTree>
    <p:extLst>
      <p:ext uri="{BB962C8B-B14F-4D97-AF65-F5344CB8AC3E}">
        <p14:creationId xmlns:p14="http://schemas.microsoft.com/office/powerpoint/2010/main" val="9393069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dirty="0"/>
          </a:p>
        </p:txBody>
      </p:sp>
      <p:sp>
        <p:nvSpPr>
          <p:cNvPr id="4" name="Slide Number Placeholder 3"/>
          <p:cNvSpPr>
            <a:spLocks noGrp="1"/>
          </p:cNvSpPr>
          <p:nvPr>
            <p:ph type="sldNum" sz="quarter" idx="10"/>
          </p:nvPr>
        </p:nvSpPr>
        <p:spPr/>
        <p:txBody>
          <a:bodyPr/>
          <a:lstStyle/>
          <a:p>
            <a:fld id="{A1B33447-F1CE-4060-83A7-9615A2A5BE80}" type="slidenum">
              <a:rPr lang="en-US" smtClean="0"/>
              <a:t>21</a:t>
            </a:fld>
            <a:endParaRPr lang="en-US"/>
          </a:p>
        </p:txBody>
      </p:sp>
    </p:spTree>
    <p:extLst>
      <p:ext uri="{BB962C8B-B14F-4D97-AF65-F5344CB8AC3E}">
        <p14:creationId xmlns:p14="http://schemas.microsoft.com/office/powerpoint/2010/main" val="31050932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dirty="0"/>
          </a:p>
        </p:txBody>
      </p:sp>
      <p:sp>
        <p:nvSpPr>
          <p:cNvPr id="4" name="Slide Number Placeholder 3"/>
          <p:cNvSpPr>
            <a:spLocks noGrp="1"/>
          </p:cNvSpPr>
          <p:nvPr>
            <p:ph type="sldNum" sz="quarter" idx="10"/>
          </p:nvPr>
        </p:nvSpPr>
        <p:spPr/>
        <p:txBody>
          <a:bodyPr/>
          <a:lstStyle/>
          <a:p>
            <a:fld id="{A1B33447-F1CE-4060-83A7-9615A2A5BE80}" type="slidenum">
              <a:rPr lang="en-US" smtClean="0"/>
              <a:t>22</a:t>
            </a:fld>
            <a:endParaRPr lang="en-US"/>
          </a:p>
        </p:txBody>
      </p:sp>
    </p:spTree>
    <p:extLst>
      <p:ext uri="{BB962C8B-B14F-4D97-AF65-F5344CB8AC3E}">
        <p14:creationId xmlns:p14="http://schemas.microsoft.com/office/powerpoint/2010/main" val="32392533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a:p>
        </p:txBody>
      </p:sp>
      <p:sp>
        <p:nvSpPr>
          <p:cNvPr id="4" name="Slide Number Placeholder 3"/>
          <p:cNvSpPr>
            <a:spLocks noGrp="1"/>
          </p:cNvSpPr>
          <p:nvPr>
            <p:ph type="sldNum" sz="quarter" idx="10"/>
          </p:nvPr>
        </p:nvSpPr>
        <p:spPr/>
        <p:txBody>
          <a:bodyPr/>
          <a:lstStyle/>
          <a:p>
            <a:fld id="{9756BFE9-CF60-49E7-9DB1-46EB52517A2F}" type="slidenum">
              <a:rPr lang="he-IL" smtClean="0">
                <a:solidFill>
                  <a:prstClr val="black"/>
                </a:solidFill>
              </a:rPr>
              <a:pPr/>
              <a:t>24</a:t>
            </a:fld>
            <a:endParaRPr lang="he-IL">
              <a:solidFill>
                <a:prstClr val="black"/>
              </a:solidFill>
            </a:endParaRPr>
          </a:p>
        </p:txBody>
      </p:sp>
    </p:spTree>
    <p:extLst>
      <p:ext uri="{BB962C8B-B14F-4D97-AF65-F5344CB8AC3E}">
        <p14:creationId xmlns:p14="http://schemas.microsoft.com/office/powerpoint/2010/main" val="42713916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dirty="0"/>
          </a:p>
        </p:txBody>
      </p:sp>
      <p:sp>
        <p:nvSpPr>
          <p:cNvPr id="4" name="Slide Number Placeholder 3"/>
          <p:cNvSpPr>
            <a:spLocks noGrp="1"/>
          </p:cNvSpPr>
          <p:nvPr>
            <p:ph type="sldNum" sz="quarter" idx="10"/>
          </p:nvPr>
        </p:nvSpPr>
        <p:spPr/>
        <p:txBody>
          <a:bodyPr/>
          <a:lstStyle/>
          <a:p>
            <a:fld id="{9756BFE9-CF60-49E7-9DB1-46EB52517A2F}" type="slidenum">
              <a:rPr lang="he-IL" smtClean="0">
                <a:solidFill>
                  <a:prstClr val="black"/>
                </a:solidFill>
              </a:rPr>
              <a:pPr/>
              <a:t>25</a:t>
            </a:fld>
            <a:endParaRPr lang="he-IL">
              <a:solidFill>
                <a:prstClr val="black"/>
              </a:solidFill>
            </a:endParaRPr>
          </a:p>
        </p:txBody>
      </p:sp>
    </p:spTree>
    <p:extLst>
      <p:ext uri="{BB962C8B-B14F-4D97-AF65-F5344CB8AC3E}">
        <p14:creationId xmlns:p14="http://schemas.microsoft.com/office/powerpoint/2010/main" val="42713916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dirty="0"/>
          </a:p>
        </p:txBody>
      </p:sp>
      <p:sp>
        <p:nvSpPr>
          <p:cNvPr id="4" name="Slide Number Placeholder 3"/>
          <p:cNvSpPr>
            <a:spLocks noGrp="1"/>
          </p:cNvSpPr>
          <p:nvPr>
            <p:ph type="sldNum" sz="quarter" idx="10"/>
          </p:nvPr>
        </p:nvSpPr>
        <p:spPr/>
        <p:txBody>
          <a:bodyPr/>
          <a:lstStyle/>
          <a:p>
            <a:fld id="{A1B33447-F1CE-4060-83A7-9615A2A5BE80}" type="slidenum">
              <a:rPr lang="en-US" smtClean="0"/>
              <a:t>26</a:t>
            </a:fld>
            <a:endParaRPr lang="en-US"/>
          </a:p>
        </p:txBody>
      </p:sp>
    </p:spTree>
    <p:extLst>
      <p:ext uri="{BB962C8B-B14F-4D97-AF65-F5344CB8AC3E}">
        <p14:creationId xmlns:p14="http://schemas.microsoft.com/office/powerpoint/2010/main" val="25161650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a:p>
        </p:txBody>
      </p:sp>
      <p:sp>
        <p:nvSpPr>
          <p:cNvPr id="4" name="Slide Number Placeholder 3"/>
          <p:cNvSpPr>
            <a:spLocks noGrp="1"/>
          </p:cNvSpPr>
          <p:nvPr>
            <p:ph type="sldNum" sz="quarter" idx="10"/>
          </p:nvPr>
        </p:nvSpPr>
        <p:spPr/>
        <p:txBody>
          <a:bodyPr/>
          <a:lstStyle/>
          <a:p>
            <a:fld id="{9756BFE9-CF60-49E7-9DB1-46EB52517A2F}" type="slidenum">
              <a:rPr lang="he-IL" smtClean="0">
                <a:solidFill>
                  <a:prstClr val="black"/>
                </a:solidFill>
              </a:rPr>
              <a:pPr/>
              <a:t>27</a:t>
            </a:fld>
            <a:endParaRPr lang="he-IL">
              <a:solidFill>
                <a:prstClr val="black"/>
              </a:solidFill>
            </a:endParaRPr>
          </a:p>
        </p:txBody>
      </p:sp>
    </p:spTree>
    <p:extLst>
      <p:ext uri="{BB962C8B-B14F-4D97-AF65-F5344CB8AC3E}">
        <p14:creationId xmlns:p14="http://schemas.microsoft.com/office/powerpoint/2010/main" val="42713916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ru-RU"/>
          </a:p>
        </p:txBody>
      </p:sp>
      <p:sp>
        <p:nvSpPr>
          <p:cNvPr id="4" name="מציין מיקום של מספר שקופית 3"/>
          <p:cNvSpPr>
            <a:spLocks noGrp="1"/>
          </p:cNvSpPr>
          <p:nvPr>
            <p:ph type="sldNum" sz="quarter" idx="10"/>
          </p:nvPr>
        </p:nvSpPr>
        <p:spPr/>
        <p:txBody>
          <a:bodyPr/>
          <a:lstStyle/>
          <a:p>
            <a:fld id="{A1B33447-F1CE-4060-83A7-9615A2A5BE80}" type="slidenum">
              <a:rPr lang="en-US" smtClean="0"/>
              <a:t>28</a:t>
            </a:fld>
            <a:endParaRPr lang="en-US"/>
          </a:p>
        </p:txBody>
      </p:sp>
    </p:spTree>
    <p:extLst>
      <p:ext uri="{BB962C8B-B14F-4D97-AF65-F5344CB8AC3E}">
        <p14:creationId xmlns:p14="http://schemas.microsoft.com/office/powerpoint/2010/main" val="10008624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ru-RU" dirty="0"/>
          </a:p>
        </p:txBody>
      </p:sp>
      <p:sp>
        <p:nvSpPr>
          <p:cNvPr id="4" name="מציין מיקום של מספר שקופית 3"/>
          <p:cNvSpPr>
            <a:spLocks noGrp="1"/>
          </p:cNvSpPr>
          <p:nvPr>
            <p:ph type="sldNum" sz="quarter" idx="10"/>
          </p:nvPr>
        </p:nvSpPr>
        <p:spPr/>
        <p:txBody>
          <a:bodyPr/>
          <a:lstStyle/>
          <a:p>
            <a:fld id="{A1B33447-F1CE-4060-83A7-9615A2A5BE80}" type="slidenum">
              <a:rPr lang="en-US" smtClean="0"/>
              <a:t>29</a:t>
            </a:fld>
            <a:endParaRPr lang="en-US"/>
          </a:p>
        </p:txBody>
      </p:sp>
    </p:spTree>
    <p:extLst>
      <p:ext uri="{BB962C8B-B14F-4D97-AF65-F5344CB8AC3E}">
        <p14:creationId xmlns:p14="http://schemas.microsoft.com/office/powerpoint/2010/main" val="10008624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cs typeface="Arial" charset="0"/>
            </a:endParaRP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200">
                <a:solidFill>
                  <a:schemeClr val="tx1"/>
                </a:solidFill>
                <a:latin typeface="Calibri" pitchFamily="34" charset="0"/>
                <a:cs typeface="Arial" charset="0"/>
              </a:defRPr>
            </a:lvl1pPr>
            <a:lvl2pPr marL="744584" indent="-286379">
              <a:defRPr sz="1200">
                <a:solidFill>
                  <a:schemeClr val="tx1"/>
                </a:solidFill>
                <a:latin typeface="Calibri" pitchFamily="34" charset="0"/>
                <a:cs typeface="Arial" charset="0"/>
              </a:defRPr>
            </a:lvl2pPr>
            <a:lvl3pPr marL="1145515" indent="-229103">
              <a:defRPr sz="1200">
                <a:solidFill>
                  <a:schemeClr val="tx1"/>
                </a:solidFill>
                <a:latin typeface="Calibri" pitchFamily="34" charset="0"/>
                <a:cs typeface="Arial" charset="0"/>
              </a:defRPr>
            </a:lvl3pPr>
            <a:lvl4pPr marL="1603720" indent="-229103">
              <a:defRPr sz="1200">
                <a:solidFill>
                  <a:schemeClr val="tx1"/>
                </a:solidFill>
                <a:latin typeface="Calibri" pitchFamily="34" charset="0"/>
                <a:cs typeface="Arial" charset="0"/>
              </a:defRPr>
            </a:lvl4pPr>
            <a:lvl5pPr marL="2061926" indent="-229103">
              <a:defRPr sz="1200">
                <a:solidFill>
                  <a:schemeClr val="tx1"/>
                </a:solidFill>
                <a:latin typeface="Calibri" pitchFamily="34" charset="0"/>
                <a:cs typeface="Arial" charset="0"/>
              </a:defRPr>
            </a:lvl5pPr>
            <a:lvl6pPr marL="2520132" indent="-229103" eaLnBrk="0" fontAlgn="base" hangingPunct="0">
              <a:spcBef>
                <a:spcPct val="30000"/>
              </a:spcBef>
              <a:spcAft>
                <a:spcPct val="0"/>
              </a:spcAft>
              <a:defRPr sz="1200">
                <a:solidFill>
                  <a:schemeClr val="tx1"/>
                </a:solidFill>
                <a:latin typeface="Calibri" pitchFamily="34" charset="0"/>
                <a:cs typeface="Arial" charset="0"/>
              </a:defRPr>
            </a:lvl6pPr>
            <a:lvl7pPr marL="2978338" indent="-229103" eaLnBrk="0" fontAlgn="base" hangingPunct="0">
              <a:spcBef>
                <a:spcPct val="30000"/>
              </a:spcBef>
              <a:spcAft>
                <a:spcPct val="0"/>
              </a:spcAft>
              <a:defRPr sz="1200">
                <a:solidFill>
                  <a:schemeClr val="tx1"/>
                </a:solidFill>
                <a:latin typeface="Calibri" pitchFamily="34" charset="0"/>
                <a:cs typeface="Arial" charset="0"/>
              </a:defRPr>
            </a:lvl7pPr>
            <a:lvl8pPr marL="3436544" indent="-229103" eaLnBrk="0" fontAlgn="base" hangingPunct="0">
              <a:spcBef>
                <a:spcPct val="30000"/>
              </a:spcBef>
              <a:spcAft>
                <a:spcPct val="0"/>
              </a:spcAft>
              <a:defRPr sz="1200">
                <a:solidFill>
                  <a:schemeClr val="tx1"/>
                </a:solidFill>
                <a:latin typeface="Calibri" pitchFamily="34" charset="0"/>
                <a:cs typeface="Arial" charset="0"/>
              </a:defRPr>
            </a:lvl8pPr>
            <a:lvl9pPr marL="3894750" indent="-229103" eaLnBrk="0" fontAlgn="base" hangingPunct="0">
              <a:spcBef>
                <a:spcPct val="30000"/>
              </a:spcBef>
              <a:spcAft>
                <a:spcPct val="0"/>
              </a:spcAft>
              <a:defRPr sz="1200">
                <a:solidFill>
                  <a:schemeClr val="tx1"/>
                </a:solidFill>
                <a:latin typeface="Calibri" pitchFamily="34" charset="0"/>
                <a:cs typeface="Arial" charset="0"/>
              </a:defRPr>
            </a:lvl9pPr>
          </a:lstStyle>
          <a:p>
            <a:fld id="{D90E27A0-B6D4-4942-A703-9A53A1CD48B7}" type="slidenum">
              <a:rPr lang="he-IL" altLang="en-US" smtClean="0"/>
              <a:pPr/>
              <a:t>30</a:t>
            </a:fld>
            <a:endParaRPr lang="he-IL" altLang="en-US"/>
          </a:p>
        </p:txBody>
      </p:sp>
    </p:spTree>
    <p:extLst>
      <p:ext uri="{BB962C8B-B14F-4D97-AF65-F5344CB8AC3E}">
        <p14:creationId xmlns:p14="http://schemas.microsoft.com/office/powerpoint/2010/main" val="2925897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ru-RU" dirty="0"/>
          </a:p>
        </p:txBody>
      </p:sp>
      <p:sp>
        <p:nvSpPr>
          <p:cNvPr id="4" name="מציין מיקום של מספר שקופית 3"/>
          <p:cNvSpPr>
            <a:spLocks noGrp="1"/>
          </p:cNvSpPr>
          <p:nvPr>
            <p:ph type="sldNum" sz="quarter" idx="10"/>
          </p:nvPr>
        </p:nvSpPr>
        <p:spPr/>
        <p:txBody>
          <a:bodyPr/>
          <a:lstStyle/>
          <a:p>
            <a:fld id="{A1B33447-F1CE-4060-83A7-9615A2A5BE80}" type="slidenum">
              <a:rPr lang="en-US" smtClean="0"/>
              <a:t>3</a:t>
            </a:fld>
            <a:endParaRPr lang="en-US"/>
          </a:p>
        </p:txBody>
      </p:sp>
    </p:spTree>
    <p:extLst>
      <p:ext uri="{BB962C8B-B14F-4D97-AF65-F5344CB8AC3E}">
        <p14:creationId xmlns:p14="http://schemas.microsoft.com/office/powerpoint/2010/main" val="14553126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171827" indent="-171827">
              <a:buFont typeface="Wingdings" panose="05000000000000000000" pitchFamily="2" charset="2"/>
              <a:buChar char="q"/>
            </a:pPr>
            <a:endParaRPr lang="ru-RU" dirty="0"/>
          </a:p>
        </p:txBody>
      </p:sp>
      <p:sp>
        <p:nvSpPr>
          <p:cNvPr id="4" name="מציין מיקום של מספר שקופית 3"/>
          <p:cNvSpPr>
            <a:spLocks noGrp="1"/>
          </p:cNvSpPr>
          <p:nvPr>
            <p:ph type="sldNum" sz="quarter" idx="10"/>
          </p:nvPr>
        </p:nvSpPr>
        <p:spPr/>
        <p:txBody>
          <a:bodyPr/>
          <a:lstStyle/>
          <a:p>
            <a:fld id="{A1B33447-F1CE-4060-83A7-9615A2A5BE80}" type="slidenum">
              <a:rPr lang="en-US" smtClean="0"/>
              <a:t>4</a:t>
            </a:fld>
            <a:endParaRPr lang="en-US"/>
          </a:p>
        </p:txBody>
      </p:sp>
    </p:spTree>
    <p:extLst>
      <p:ext uri="{BB962C8B-B14F-4D97-AF65-F5344CB8AC3E}">
        <p14:creationId xmlns:p14="http://schemas.microsoft.com/office/powerpoint/2010/main" val="33597896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ru-RU" dirty="0"/>
          </a:p>
        </p:txBody>
      </p:sp>
      <p:sp>
        <p:nvSpPr>
          <p:cNvPr id="4" name="מציין מיקום של מספר שקופית 3"/>
          <p:cNvSpPr>
            <a:spLocks noGrp="1"/>
          </p:cNvSpPr>
          <p:nvPr>
            <p:ph type="sldNum" sz="quarter" idx="10"/>
          </p:nvPr>
        </p:nvSpPr>
        <p:spPr/>
        <p:txBody>
          <a:bodyPr/>
          <a:lstStyle/>
          <a:p>
            <a:fld id="{A1B33447-F1CE-4060-83A7-9615A2A5BE80}" type="slidenum">
              <a:rPr lang="en-US" smtClean="0"/>
              <a:t>5</a:t>
            </a:fld>
            <a:endParaRPr lang="en-US"/>
          </a:p>
        </p:txBody>
      </p:sp>
    </p:spTree>
    <p:extLst>
      <p:ext uri="{BB962C8B-B14F-4D97-AF65-F5344CB8AC3E}">
        <p14:creationId xmlns:p14="http://schemas.microsoft.com/office/powerpoint/2010/main" val="9393069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ru-RU" dirty="0"/>
          </a:p>
        </p:txBody>
      </p:sp>
      <p:sp>
        <p:nvSpPr>
          <p:cNvPr id="4" name="מציין מיקום של מספר שקופית 3"/>
          <p:cNvSpPr>
            <a:spLocks noGrp="1"/>
          </p:cNvSpPr>
          <p:nvPr>
            <p:ph type="sldNum" sz="quarter" idx="10"/>
          </p:nvPr>
        </p:nvSpPr>
        <p:spPr/>
        <p:txBody>
          <a:bodyPr/>
          <a:lstStyle/>
          <a:p>
            <a:fld id="{A1B33447-F1CE-4060-83A7-9615A2A5BE80}" type="slidenum">
              <a:rPr lang="en-US" smtClean="0"/>
              <a:t>6</a:t>
            </a:fld>
            <a:endParaRPr lang="en-US"/>
          </a:p>
        </p:txBody>
      </p:sp>
    </p:spTree>
    <p:extLst>
      <p:ext uri="{BB962C8B-B14F-4D97-AF65-F5344CB8AC3E}">
        <p14:creationId xmlns:p14="http://schemas.microsoft.com/office/powerpoint/2010/main" val="1976150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ru-RU" dirty="0"/>
          </a:p>
        </p:txBody>
      </p:sp>
      <p:sp>
        <p:nvSpPr>
          <p:cNvPr id="4" name="מציין מיקום של מספר שקופית 3"/>
          <p:cNvSpPr>
            <a:spLocks noGrp="1"/>
          </p:cNvSpPr>
          <p:nvPr>
            <p:ph type="sldNum" sz="quarter" idx="10"/>
          </p:nvPr>
        </p:nvSpPr>
        <p:spPr/>
        <p:txBody>
          <a:bodyPr/>
          <a:lstStyle/>
          <a:p>
            <a:fld id="{A1B33447-F1CE-4060-83A7-9615A2A5BE80}" type="slidenum">
              <a:rPr lang="en-US" smtClean="0"/>
              <a:t>7</a:t>
            </a:fld>
            <a:endParaRPr lang="en-US"/>
          </a:p>
        </p:txBody>
      </p:sp>
    </p:spTree>
    <p:extLst>
      <p:ext uri="{BB962C8B-B14F-4D97-AF65-F5344CB8AC3E}">
        <p14:creationId xmlns:p14="http://schemas.microsoft.com/office/powerpoint/2010/main" val="1976150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ru-RU" dirty="0"/>
          </a:p>
        </p:txBody>
      </p:sp>
      <p:sp>
        <p:nvSpPr>
          <p:cNvPr id="4" name="מציין מיקום של מספר שקופית 3"/>
          <p:cNvSpPr>
            <a:spLocks noGrp="1"/>
          </p:cNvSpPr>
          <p:nvPr>
            <p:ph type="sldNum" sz="quarter" idx="10"/>
          </p:nvPr>
        </p:nvSpPr>
        <p:spPr/>
        <p:txBody>
          <a:bodyPr/>
          <a:lstStyle/>
          <a:p>
            <a:fld id="{A1B33447-F1CE-4060-83A7-9615A2A5BE80}" type="slidenum">
              <a:rPr lang="en-US" smtClean="0"/>
              <a:t>8</a:t>
            </a:fld>
            <a:endParaRPr lang="en-US"/>
          </a:p>
        </p:txBody>
      </p:sp>
    </p:spTree>
    <p:extLst>
      <p:ext uri="{BB962C8B-B14F-4D97-AF65-F5344CB8AC3E}">
        <p14:creationId xmlns:p14="http://schemas.microsoft.com/office/powerpoint/2010/main" val="1976150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ru-RU" dirty="0"/>
          </a:p>
        </p:txBody>
      </p:sp>
      <p:sp>
        <p:nvSpPr>
          <p:cNvPr id="4" name="מציין מיקום של מספר שקופית 3"/>
          <p:cNvSpPr>
            <a:spLocks noGrp="1"/>
          </p:cNvSpPr>
          <p:nvPr>
            <p:ph type="sldNum" sz="quarter" idx="10"/>
          </p:nvPr>
        </p:nvSpPr>
        <p:spPr/>
        <p:txBody>
          <a:bodyPr/>
          <a:lstStyle/>
          <a:p>
            <a:fld id="{A1B33447-F1CE-4060-83A7-9615A2A5BE80}" type="slidenum">
              <a:rPr lang="en-US" smtClean="0"/>
              <a:t>9</a:t>
            </a:fld>
            <a:endParaRPr lang="en-US"/>
          </a:p>
        </p:txBody>
      </p:sp>
    </p:spTree>
    <p:extLst>
      <p:ext uri="{BB962C8B-B14F-4D97-AF65-F5344CB8AC3E}">
        <p14:creationId xmlns:p14="http://schemas.microsoft.com/office/powerpoint/2010/main" val="197615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D9E354-EE65-455F-BD9E-635CF3569955}" type="slidenum">
              <a:rPr lang="en-US" smtClean="0"/>
              <a:t>‹#›</a:t>
            </a:fld>
            <a:endParaRPr lang="en-US"/>
          </a:p>
        </p:txBody>
      </p:sp>
    </p:spTree>
    <p:extLst>
      <p:ext uri="{BB962C8B-B14F-4D97-AF65-F5344CB8AC3E}">
        <p14:creationId xmlns:p14="http://schemas.microsoft.com/office/powerpoint/2010/main" val="4263350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D9E354-EE65-455F-BD9E-635CF3569955}" type="slidenum">
              <a:rPr lang="en-US" smtClean="0"/>
              <a:t>‹#›</a:t>
            </a:fld>
            <a:endParaRPr lang="en-US"/>
          </a:p>
        </p:txBody>
      </p:sp>
    </p:spTree>
    <p:extLst>
      <p:ext uri="{BB962C8B-B14F-4D97-AF65-F5344CB8AC3E}">
        <p14:creationId xmlns:p14="http://schemas.microsoft.com/office/powerpoint/2010/main" val="1676987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D9E354-EE65-455F-BD9E-635CF3569955}" type="slidenum">
              <a:rPr lang="en-US" smtClean="0"/>
              <a:t>‹#›</a:t>
            </a:fld>
            <a:endParaRPr lang="en-US"/>
          </a:p>
        </p:txBody>
      </p:sp>
    </p:spTree>
    <p:extLst>
      <p:ext uri="{BB962C8B-B14F-4D97-AF65-F5344CB8AC3E}">
        <p14:creationId xmlns:p14="http://schemas.microsoft.com/office/powerpoint/2010/main" val="35399024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שקופית כותרת">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050" y="0"/>
            <a:ext cx="9182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כותרת 1"/>
          <p:cNvSpPr>
            <a:spLocks noGrp="1"/>
          </p:cNvSpPr>
          <p:nvPr>
            <p:ph type="ctrTitle"/>
          </p:nvPr>
        </p:nvSpPr>
        <p:spPr>
          <a:xfrm>
            <a:off x="685800" y="2319015"/>
            <a:ext cx="7772400" cy="1470025"/>
          </a:xfrm>
          <a:prstGeom prst="rect">
            <a:avLst/>
          </a:prstGeom>
        </p:spPr>
        <p:txBody>
          <a:bodyPr anchor="ctr" anchorCtr="0">
            <a:normAutofit/>
          </a:bodyPr>
          <a:lstStyle>
            <a:lvl1pPr marL="0" indent="0" algn="ctr" rtl="1" fontAlgn="base">
              <a:spcBef>
                <a:spcPct val="20000"/>
              </a:spcBef>
              <a:spcAft>
                <a:spcPct val="0"/>
              </a:spcAft>
              <a:buFont typeface="Arial" pitchFamily="34" charset="0"/>
              <a:buNone/>
              <a:defRPr lang="he-IL" sz="3600" b="1" kern="1200" cap="all" dirty="0" smtClean="0">
                <a:solidFill>
                  <a:schemeClr val="accent6">
                    <a:lumMod val="75000"/>
                  </a:schemeClr>
                </a:solidFill>
                <a:effectLst>
                  <a:outerShdw blurRad="38100" dist="38100" dir="2700000" algn="tl">
                    <a:srgbClr val="000000">
                      <a:alpha val="43137"/>
                    </a:srgbClr>
                  </a:outerShdw>
                </a:effectLst>
                <a:latin typeface="Arial Black" pitchFamily="34" charset="0"/>
                <a:ea typeface="+mn-ea"/>
                <a:cs typeface="+mn-cs"/>
              </a:defRPr>
            </a:lvl1pPr>
          </a:lstStyle>
          <a:p>
            <a:r>
              <a:rPr lang="he-IL" dirty="0"/>
              <a:t>לחץ כדי לערוך סגנון כותרת של תבנית בסיס</a:t>
            </a:r>
          </a:p>
        </p:txBody>
      </p:sp>
      <p:sp>
        <p:nvSpPr>
          <p:cNvPr id="11" name="מציין מיקום טקסט 10"/>
          <p:cNvSpPr>
            <a:spLocks noGrp="1"/>
          </p:cNvSpPr>
          <p:nvPr>
            <p:ph type="body" sz="quarter" idx="10"/>
          </p:nvPr>
        </p:nvSpPr>
        <p:spPr>
          <a:xfrm>
            <a:off x="683569" y="4149725"/>
            <a:ext cx="7776220" cy="1439863"/>
          </a:xfrm>
          <a:prstGeom prst="rect">
            <a:avLst/>
          </a:prstGeom>
        </p:spPr>
        <p:txBody>
          <a:bodyPr anchor="ctr" anchorCtr="0">
            <a:normAutofit/>
          </a:bodyPr>
          <a:lstStyle>
            <a:lvl1pPr marL="0" indent="0" algn="ctr">
              <a:buNone/>
              <a:defRPr lang="he-IL" sz="2400" b="1" kern="1200" cap="all" dirty="0" smtClean="0">
                <a:solidFill>
                  <a:srgbClr val="024562"/>
                </a:solidFill>
                <a:latin typeface="+mj-lt"/>
                <a:ea typeface="+mj-ea"/>
                <a:cs typeface="+mn-cs"/>
              </a:defRPr>
            </a:lvl1pPr>
          </a:lstStyle>
          <a:p>
            <a:pPr lvl="0"/>
            <a:r>
              <a:rPr lang="he-IL" dirty="0"/>
              <a:t>לחץ כדי לערוך סגנונות טקסט של תבנית בסיס</a:t>
            </a:r>
          </a:p>
        </p:txBody>
      </p:sp>
    </p:spTree>
    <p:extLst>
      <p:ext uri="{BB962C8B-B14F-4D97-AF65-F5344CB8AC3E}">
        <p14:creationId xmlns:p14="http://schemas.microsoft.com/office/powerpoint/2010/main" val="14234500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שקופית כותרת">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050" y="0"/>
            <a:ext cx="91821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כותרת 1"/>
          <p:cNvSpPr>
            <a:spLocks noGrp="1"/>
          </p:cNvSpPr>
          <p:nvPr>
            <p:ph type="ctrTitle"/>
          </p:nvPr>
        </p:nvSpPr>
        <p:spPr>
          <a:xfrm>
            <a:off x="685800" y="2319015"/>
            <a:ext cx="7772400" cy="1470025"/>
          </a:xfrm>
          <a:prstGeom prst="rect">
            <a:avLst/>
          </a:prstGeom>
        </p:spPr>
        <p:txBody>
          <a:bodyPr anchor="ctr" anchorCtr="0">
            <a:normAutofit/>
          </a:bodyPr>
          <a:lstStyle>
            <a:lvl1pPr marL="0" indent="0" algn="ctr" rtl="1" fontAlgn="base">
              <a:spcBef>
                <a:spcPct val="20000"/>
              </a:spcBef>
              <a:spcAft>
                <a:spcPct val="0"/>
              </a:spcAft>
              <a:buFont typeface="Arial" pitchFamily="34" charset="0"/>
              <a:buNone/>
              <a:defRPr lang="he-IL" sz="3600" b="1" kern="1200" cap="all" dirty="0" smtClean="0">
                <a:solidFill>
                  <a:schemeClr val="accent6">
                    <a:lumMod val="75000"/>
                  </a:schemeClr>
                </a:solidFill>
                <a:effectLst>
                  <a:outerShdw blurRad="38100" dist="38100" dir="2700000" algn="tl">
                    <a:srgbClr val="000000">
                      <a:alpha val="43137"/>
                    </a:srgbClr>
                  </a:outerShdw>
                </a:effectLst>
                <a:latin typeface="Arial Black" pitchFamily="34" charset="0"/>
                <a:ea typeface="+mn-ea"/>
                <a:cs typeface="+mn-cs"/>
              </a:defRPr>
            </a:lvl1pPr>
          </a:lstStyle>
          <a:p>
            <a:r>
              <a:rPr lang="he-IL" dirty="0"/>
              <a:t>לחץ כדי לערוך סגנון כותרת של תבנית בסיס</a:t>
            </a:r>
          </a:p>
        </p:txBody>
      </p:sp>
      <p:sp>
        <p:nvSpPr>
          <p:cNvPr id="11" name="מציין מיקום טקסט 10"/>
          <p:cNvSpPr>
            <a:spLocks noGrp="1"/>
          </p:cNvSpPr>
          <p:nvPr>
            <p:ph type="body" sz="quarter" idx="10"/>
          </p:nvPr>
        </p:nvSpPr>
        <p:spPr>
          <a:xfrm>
            <a:off x="683569" y="4149725"/>
            <a:ext cx="7776220" cy="1439863"/>
          </a:xfrm>
          <a:prstGeom prst="rect">
            <a:avLst/>
          </a:prstGeom>
        </p:spPr>
        <p:txBody>
          <a:bodyPr anchor="ctr" anchorCtr="0">
            <a:normAutofit/>
          </a:bodyPr>
          <a:lstStyle>
            <a:lvl1pPr marL="0" indent="0" algn="ctr">
              <a:buNone/>
              <a:defRPr lang="he-IL" sz="2400" b="1" kern="1200" cap="all" dirty="0" smtClean="0">
                <a:solidFill>
                  <a:srgbClr val="024562"/>
                </a:solidFill>
                <a:latin typeface="+mj-lt"/>
                <a:ea typeface="+mj-ea"/>
                <a:cs typeface="+mn-cs"/>
              </a:defRPr>
            </a:lvl1pPr>
          </a:lstStyle>
          <a:p>
            <a:pPr lvl="0"/>
            <a:r>
              <a:rPr lang="he-IL" dirty="0"/>
              <a:t>לחץ כדי לערוך סגנונות טקסט של תבנית בסיס</a:t>
            </a:r>
          </a:p>
        </p:txBody>
      </p:sp>
    </p:spTree>
    <p:extLst>
      <p:ext uri="{BB962C8B-B14F-4D97-AF65-F5344CB8AC3E}">
        <p14:creationId xmlns:p14="http://schemas.microsoft.com/office/powerpoint/2010/main" val="22269657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050" y="0"/>
            <a:ext cx="91821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a:spLocks noChangeArrowheads="1"/>
          </p:cNvSpPr>
          <p:nvPr userDrawn="1"/>
        </p:nvSpPr>
        <p:spPr bwMode="auto">
          <a:xfrm>
            <a:off x="3041650" y="6453188"/>
            <a:ext cx="30607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rtl="1" eaLnBrk="1" fontAlgn="base" hangingPunct="1">
              <a:spcBef>
                <a:spcPct val="0"/>
              </a:spcBef>
              <a:spcAft>
                <a:spcPct val="0"/>
              </a:spcAft>
              <a:defRPr/>
            </a:pPr>
            <a:r>
              <a:rPr lang="en-US" sz="1100" dirty="0">
                <a:solidFill>
                  <a:prstClr val="black"/>
                </a:solidFill>
              </a:rPr>
              <a:t>Israel Central Bureau of Statistics</a:t>
            </a:r>
            <a:endParaRPr lang="he-IL" sz="1100" dirty="0">
              <a:solidFill>
                <a:prstClr val="black"/>
              </a:solidFill>
            </a:endParaRPr>
          </a:p>
        </p:txBody>
      </p:sp>
      <p:sp>
        <p:nvSpPr>
          <p:cNvPr id="2" name="כותרת 1"/>
          <p:cNvSpPr>
            <a:spLocks noGrp="1"/>
          </p:cNvSpPr>
          <p:nvPr>
            <p:ph type="title"/>
          </p:nvPr>
        </p:nvSpPr>
        <p:spPr>
          <a:xfrm>
            <a:off x="899592" y="274638"/>
            <a:ext cx="7416824" cy="922114"/>
          </a:xfrm>
          <a:prstGeom prst="rect">
            <a:avLst/>
          </a:prstGeom>
        </p:spPr>
        <p:txBody>
          <a:bodyPr anchor="ctr" anchorCtr="0">
            <a:normAutofit/>
          </a:bodyPr>
          <a:lstStyle>
            <a:lvl1pPr>
              <a:defRPr lang="he-IL" sz="3200" b="1" kern="1200" cap="all" dirty="0">
                <a:solidFill>
                  <a:srgbClr val="024562"/>
                </a:solidFill>
                <a:latin typeface="+mj-lt"/>
                <a:ea typeface="+mj-ea"/>
                <a:cs typeface="+mn-cs"/>
              </a:defRPr>
            </a:lvl1pPr>
          </a:lstStyle>
          <a:p>
            <a:r>
              <a:rPr lang="he-IL" dirty="0"/>
              <a:t>לחץ כדי לערוך סגנון כותרת של תבנית בסיס</a:t>
            </a:r>
          </a:p>
        </p:txBody>
      </p:sp>
      <p:sp>
        <p:nvSpPr>
          <p:cNvPr id="3" name="מציין מיקום תוכן 2"/>
          <p:cNvSpPr>
            <a:spLocks noGrp="1"/>
          </p:cNvSpPr>
          <p:nvPr>
            <p:ph idx="1"/>
          </p:nvPr>
        </p:nvSpPr>
        <p:spPr>
          <a:xfrm>
            <a:off x="899592" y="1628800"/>
            <a:ext cx="7453534" cy="4536504"/>
          </a:xfrm>
          <a:prstGeom prst="rect">
            <a:avLst/>
          </a:prstGeom>
        </p:spPr>
        <p:txBody>
          <a:bodyPr anchor="t" anchorCtr="0">
            <a:normAutofit/>
          </a:bodyPr>
          <a:lstStyle>
            <a:lvl1pPr marL="342900" indent="-342900" algn="l" rtl="0">
              <a:lnSpc>
                <a:spcPct val="150000"/>
              </a:lnSpc>
              <a:buSzPct val="50000"/>
              <a:buFontTx/>
              <a:buBlip>
                <a:blip r:embed="rId3"/>
              </a:buBlip>
              <a:defRPr sz="2800">
                <a:cs typeface="+mn-cs"/>
              </a:defRPr>
            </a:lvl1pPr>
          </a:lstStyle>
          <a:p>
            <a:pPr lvl="0"/>
            <a:r>
              <a:rPr lang="he-IL" dirty="0"/>
              <a:t>לחץ כדי לערוך סגנונות טקסט של תבנית בסיס</a:t>
            </a:r>
          </a:p>
        </p:txBody>
      </p:sp>
    </p:spTree>
    <p:extLst>
      <p:ext uri="{BB962C8B-B14F-4D97-AF65-F5344CB8AC3E}">
        <p14:creationId xmlns:p14="http://schemas.microsoft.com/office/powerpoint/2010/main" val="24307988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שקופית כותרת">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050" y="0"/>
            <a:ext cx="9182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כותרת 1"/>
          <p:cNvSpPr>
            <a:spLocks noGrp="1"/>
          </p:cNvSpPr>
          <p:nvPr>
            <p:ph type="ctrTitle"/>
          </p:nvPr>
        </p:nvSpPr>
        <p:spPr>
          <a:xfrm>
            <a:off x="685800" y="2319015"/>
            <a:ext cx="7772400" cy="1470025"/>
          </a:xfrm>
          <a:prstGeom prst="rect">
            <a:avLst/>
          </a:prstGeom>
        </p:spPr>
        <p:txBody>
          <a:bodyPr anchor="ctr" anchorCtr="0">
            <a:normAutofit/>
          </a:bodyPr>
          <a:lstStyle>
            <a:lvl1pPr marL="0" indent="0" algn="ctr" rtl="1" fontAlgn="base">
              <a:spcBef>
                <a:spcPct val="20000"/>
              </a:spcBef>
              <a:spcAft>
                <a:spcPct val="0"/>
              </a:spcAft>
              <a:buFont typeface="Arial" pitchFamily="34" charset="0"/>
              <a:buNone/>
              <a:defRPr lang="he-IL" sz="3600" b="1" kern="1200" cap="all" dirty="0" smtClean="0">
                <a:solidFill>
                  <a:schemeClr val="accent6">
                    <a:lumMod val="75000"/>
                  </a:schemeClr>
                </a:solidFill>
                <a:effectLst>
                  <a:outerShdw blurRad="38100" dist="38100" dir="2700000" algn="tl">
                    <a:srgbClr val="000000">
                      <a:alpha val="43137"/>
                    </a:srgbClr>
                  </a:outerShdw>
                </a:effectLst>
                <a:latin typeface="Arial Black" pitchFamily="34" charset="0"/>
                <a:ea typeface="+mn-ea"/>
                <a:cs typeface="+mn-cs"/>
              </a:defRPr>
            </a:lvl1pPr>
          </a:lstStyle>
          <a:p>
            <a:r>
              <a:rPr lang="he-IL" dirty="0"/>
              <a:t>לחץ כדי לערוך סגנון כותרת של תבנית בסיס</a:t>
            </a:r>
          </a:p>
        </p:txBody>
      </p:sp>
      <p:sp>
        <p:nvSpPr>
          <p:cNvPr id="11" name="מציין מיקום טקסט 10"/>
          <p:cNvSpPr>
            <a:spLocks noGrp="1"/>
          </p:cNvSpPr>
          <p:nvPr>
            <p:ph type="body" sz="quarter" idx="10"/>
          </p:nvPr>
        </p:nvSpPr>
        <p:spPr>
          <a:xfrm>
            <a:off x="683569" y="4149725"/>
            <a:ext cx="7776220" cy="1439863"/>
          </a:xfrm>
          <a:prstGeom prst="rect">
            <a:avLst/>
          </a:prstGeom>
        </p:spPr>
        <p:txBody>
          <a:bodyPr anchor="ctr" anchorCtr="0">
            <a:normAutofit/>
          </a:bodyPr>
          <a:lstStyle>
            <a:lvl1pPr marL="0" indent="0" algn="ctr">
              <a:buNone/>
              <a:defRPr lang="he-IL" sz="2400" b="1" kern="1200" cap="all" dirty="0" smtClean="0">
                <a:solidFill>
                  <a:srgbClr val="024562"/>
                </a:solidFill>
                <a:latin typeface="+mj-lt"/>
                <a:ea typeface="+mj-ea"/>
                <a:cs typeface="+mn-cs"/>
              </a:defRPr>
            </a:lvl1pPr>
          </a:lstStyle>
          <a:p>
            <a:pPr lvl="0"/>
            <a:r>
              <a:rPr lang="he-IL" dirty="0"/>
              <a:t>לחץ כדי לערוך סגנונות טקסט של תבנית בסיס</a:t>
            </a:r>
          </a:p>
        </p:txBody>
      </p:sp>
    </p:spTree>
    <p:extLst>
      <p:ext uri="{BB962C8B-B14F-4D97-AF65-F5344CB8AC3E}">
        <p14:creationId xmlns:p14="http://schemas.microsoft.com/office/powerpoint/2010/main" val="41070876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050" y="0"/>
            <a:ext cx="9182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userDrawn="1"/>
        </p:nvSpPr>
        <p:spPr bwMode="auto">
          <a:xfrm>
            <a:off x="3041650" y="6453188"/>
            <a:ext cx="3060700" cy="261937"/>
          </a:xfrm>
          <a:prstGeom prst="rect">
            <a:avLst/>
          </a:prstGeom>
          <a:noFill/>
          <a:ln>
            <a:noFill/>
          </a:ln>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rtl="1" eaLnBrk="1" fontAlgn="base" hangingPunct="1">
              <a:spcBef>
                <a:spcPct val="0"/>
              </a:spcBef>
              <a:spcAft>
                <a:spcPct val="0"/>
              </a:spcAft>
              <a:defRPr/>
            </a:pPr>
            <a:r>
              <a:rPr lang="en-US" sz="1100" dirty="0">
                <a:solidFill>
                  <a:prstClr val="black"/>
                </a:solidFill>
              </a:rPr>
              <a:t>Israel Central Bureau of Statistics</a:t>
            </a:r>
            <a:endParaRPr lang="he-IL" sz="1100" dirty="0">
              <a:solidFill>
                <a:prstClr val="black"/>
              </a:solidFill>
            </a:endParaRPr>
          </a:p>
        </p:txBody>
      </p:sp>
      <p:sp>
        <p:nvSpPr>
          <p:cNvPr id="2" name="כותרת 1"/>
          <p:cNvSpPr>
            <a:spLocks noGrp="1"/>
          </p:cNvSpPr>
          <p:nvPr>
            <p:ph type="title"/>
          </p:nvPr>
        </p:nvSpPr>
        <p:spPr>
          <a:xfrm>
            <a:off x="899592" y="274638"/>
            <a:ext cx="7416824" cy="922114"/>
          </a:xfrm>
          <a:prstGeom prst="rect">
            <a:avLst/>
          </a:prstGeom>
        </p:spPr>
        <p:txBody>
          <a:bodyPr anchor="ctr" anchorCtr="0">
            <a:normAutofit/>
          </a:bodyPr>
          <a:lstStyle>
            <a:lvl1pPr>
              <a:defRPr lang="he-IL" sz="3200" b="1" kern="1200" cap="all" dirty="0">
                <a:solidFill>
                  <a:srgbClr val="024562"/>
                </a:solidFill>
                <a:latin typeface="+mj-lt"/>
                <a:ea typeface="+mj-ea"/>
                <a:cs typeface="+mn-cs"/>
              </a:defRPr>
            </a:lvl1pPr>
          </a:lstStyle>
          <a:p>
            <a:r>
              <a:rPr lang="he-IL" dirty="0"/>
              <a:t>לחץ כדי לערוך סגנון כותרת של תבנית בסיס</a:t>
            </a:r>
          </a:p>
        </p:txBody>
      </p:sp>
      <p:sp>
        <p:nvSpPr>
          <p:cNvPr id="3" name="מציין מיקום תוכן 2"/>
          <p:cNvSpPr>
            <a:spLocks noGrp="1"/>
          </p:cNvSpPr>
          <p:nvPr>
            <p:ph idx="1"/>
          </p:nvPr>
        </p:nvSpPr>
        <p:spPr>
          <a:xfrm>
            <a:off x="899592" y="1628800"/>
            <a:ext cx="7453534" cy="4536504"/>
          </a:xfrm>
          <a:prstGeom prst="rect">
            <a:avLst/>
          </a:prstGeom>
        </p:spPr>
        <p:txBody>
          <a:bodyPr anchor="t" anchorCtr="0">
            <a:normAutofit/>
          </a:bodyPr>
          <a:lstStyle>
            <a:lvl1pPr marL="342900" indent="-342900" algn="l" rtl="0">
              <a:lnSpc>
                <a:spcPct val="150000"/>
              </a:lnSpc>
              <a:buSzPct val="50000"/>
              <a:buFontTx/>
              <a:buBlip>
                <a:blip r:embed="rId3"/>
              </a:buBlip>
              <a:defRPr sz="2800">
                <a:cs typeface="+mn-cs"/>
              </a:defRPr>
            </a:lvl1pPr>
          </a:lstStyle>
          <a:p>
            <a:pPr lvl="0"/>
            <a:r>
              <a:rPr lang="he-IL" dirty="0"/>
              <a:t>לחץ כדי לערוך סגנונות טקסט של תבנית בסיס</a:t>
            </a:r>
          </a:p>
        </p:txBody>
      </p:sp>
    </p:spTree>
    <p:extLst>
      <p:ext uri="{BB962C8B-B14F-4D97-AF65-F5344CB8AC3E}">
        <p14:creationId xmlns:p14="http://schemas.microsoft.com/office/powerpoint/2010/main" val="3852366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D9E354-EE65-455F-BD9E-635CF3569955}" type="slidenum">
              <a:rPr lang="en-US" smtClean="0"/>
              <a:t>‹#›</a:t>
            </a:fld>
            <a:endParaRPr lang="en-US"/>
          </a:p>
        </p:txBody>
      </p:sp>
    </p:spTree>
    <p:extLst>
      <p:ext uri="{BB962C8B-B14F-4D97-AF65-F5344CB8AC3E}">
        <p14:creationId xmlns:p14="http://schemas.microsoft.com/office/powerpoint/2010/main" val="3784061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D9E354-EE65-455F-BD9E-635CF3569955}" type="slidenum">
              <a:rPr lang="en-US" smtClean="0"/>
              <a:t>‹#›</a:t>
            </a:fld>
            <a:endParaRPr lang="en-US"/>
          </a:p>
        </p:txBody>
      </p:sp>
    </p:spTree>
    <p:extLst>
      <p:ext uri="{BB962C8B-B14F-4D97-AF65-F5344CB8AC3E}">
        <p14:creationId xmlns:p14="http://schemas.microsoft.com/office/powerpoint/2010/main" val="745647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D9E354-EE65-455F-BD9E-635CF3569955}" type="slidenum">
              <a:rPr lang="en-US" smtClean="0"/>
              <a:t>‹#›</a:t>
            </a:fld>
            <a:endParaRPr lang="en-US"/>
          </a:p>
        </p:txBody>
      </p:sp>
    </p:spTree>
    <p:extLst>
      <p:ext uri="{BB962C8B-B14F-4D97-AF65-F5344CB8AC3E}">
        <p14:creationId xmlns:p14="http://schemas.microsoft.com/office/powerpoint/2010/main" val="1942581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D9E354-EE65-455F-BD9E-635CF3569955}" type="slidenum">
              <a:rPr lang="en-US" smtClean="0"/>
              <a:t>‹#›</a:t>
            </a:fld>
            <a:endParaRPr lang="en-US"/>
          </a:p>
        </p:txBody>
      </p:sp>
    </p:spTree>
    <p:extLst>
      <p:ext uri="{BB962C8B-B14F-4D97-AF65-F5344CB8AC3E}">
        <p14:creationId xmlns:p14="http://schemas.microsoft.com/office/powerpoint/2010/main" val="542020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D9E354-EE65-455F-BD9E-635CF3569955}" type="slidenum">
              <a:rPr lang="en-US" smtClean="0"/>
              <a:t>‹#›</a:t>
            </a:fld>
            <a:endParaRPr lang="en-US"/>
          </a:p>
        </p:txBody>
      </p:sp>
    </p:spTree>
    <p:extLst>
      <p:ext uri="{BB962C8B-B14F-4D97-AF65-F5344CB8AC3E}">
        <p14:creationId xmlns:p14="http://schemas.microsoft.com/office/powerpoint/2010/main" val="1871125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D9E354-EE65-455F-BD9E-635CF3569955}" type="slidenum">
              <a:rPr lang="en-US" smtClean="0"/>
              <a:t>‹#›</a:t>
            </a:fld>
            <a:endParaRPr lang="en-US"/>
          </a:p>
        </p:txBody>
      </p:sp>
    </p:spTree>
    <p:extLst>
      <p:ext uri="{BB962C8B-B14F-4D97-AF65-F5344CB8AC3E}">
        <p14:creationId xmlns:p14="http://schemas.microsoft.com/office/powerpoint/2010/main" val="2038244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D9E354-EE65-455F-BD9E-635CF3569955}" type="slidenum">
              <a:rPr lang="en-US" smtClean="0"/>
              <a:t>‹#›</a:t>
            </a:fld>
            <a:endParaRPr lang="en-US"/>
          </a:p>
        </p:txBody>
      </p:sp>
    </p:spTree>
    <p:extLst>
      <p:ext uri="{BB962C8B-B14F-4D97-AF65-F5344CB8AC3E}">
        <p14:creationId xmlns:p14="http://schemas.microsoft.com/office/powerpoint/2010/main" val="3878785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D9E354-EE65-455F-BD9E-635CF3569955}" type="slidenum">
              <a:rPr lang="en-US" smtClean="0"/>
              <a:t>‹#›</a:t>
            </a:fld>
            <a:endParaRPr lang="en-US"/>
          </a:p>
        </p:txBody>
      </p:sp>
    </p:spTree>
    <p:extLst>
      <p:ext uri="{BB962C8B-B14F-4D97-AF65-F5344CB8AC3E}">
        <p14:creationId xmlns:p14="http://schemas.microsoft.com/office/powerpoint/2010/main" val="273821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9E354-EE65-455F-BD9E-635CF3569955}" type="slidenum">
              <a:rPr lang="en-US" smtClean="0"/>
              <a:t>‹#›</a:t>
            </a:fld>
            <a:endParaRPr lang="en-US"/>
          </a:p>
        </p:txBody>
      </p:sp>
    </p:spTree>
    <p:extLst>
      <p:ext uri="{BB962C8B-B14F-4D97-AF65-F5344CB8AC3E}">
        <p14:creationId xmlns:p14="http://schemas.microsoft.com/office/powerpoint/2010/main" val="753275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2201904"/>
      </p:ext>
    </p:extLst>
  </p:cSld>
  <p:clrMap bg1="lt1" tx1="dk1" bg2="lt2" tx2="dk2" accent1="accent1" accent2="accent2" accent3="accent3" accent4="accent4" accent5="accent5" accent6="accent6" hlink="hlink" folHlink="folHlink"/>
  <p:sldLayoutIdLst>
    <p:sldLayoutId id="2147483662" r:id="rId1"/>
    <p:sldLayoutId id="2147483663" r:id="rId2"/>
  </p:sldLayoutIdLst>
  <p:hf sldNum="0" hdr="0" ftr="0" dt="0"/>
  <p:txStyles>
    <p:titleStyle>
      <a:lvl1pPr algn="ctr" rtl="1" eaLnBrk="0" fontAlgn="base" hangingPunct="0">
        <a:spcBef>
          <a:spcPct val="0"/>
        </a:spcBef>
        <a:spcAft>
          <a:spcPct val="0"/>
        </a:spcAft>
        <a:defRPr lang="he-IL" sz="3200" b="1" kern="1200" cap="all" dirty="0">
          <a:solidFill>
            <a:srgbClr val="024562"/>
          </a:solidFill>
          <a:latin typeface="+mj-lt"/>
          <a:ea typeface="+mj-ea"/>
          <a:cs typeface="+mn-cs"/>
        </a:defRPr>
      </a:lvl1pPr>
      <a:lvl2pPr algn="ctr" rtl="1" eaLnBrk="0" fontAlgn="base" hangingPunct="0">
        <a:spcBef>
          <a:spcPct val="0"/>
        </a:spcBef>
        <a:spcAft>
          <a:spcPct val="0"/>
        </a:spcAft>
        <a:defRPr sz="3200" b="1">
          <a:solidFill>
            <a:srgbClr val="024562"/>
          </a:solidFill>
          <a:latin typeface="Calibri" pitchFamily="34" charset="0"/>
          <a:cs typeface="Arial" pitchFamily="34" charset="0"/>
        </a:defRPr>
      </a:lvl2pPr>
      <a:lvl3pPr algn="ctr" rtl="1" eaLnBrk="0" fontAlgn="base" hangingPunct="0">
        <a:spcBef>
          <a:spcPct val="0"/>
        </a:spcBef>
        <a:spcAft>
          <a:spcPct val="0"/>
        </a:spcAft>
        <a:defRPr sz="3200" b="1">
          <a:solidFill>
            <a:srgbClr val="024562"/>
          </a:solidFill>
          <a:latin typeface="Calibri" pitchFamily="34" charset="0"/>
          <a:cs typeface="Arial" pitchFamily="34" charset="0"/>
        </a:defRPr>
      </a:lvl3pPr>
      <a:lvl4pPr algn="ctr" rtl="1" eaLnBrk="0" fontAlgn="base" hangingPunct="0">
        <a:spcBef>
          <a:spcPct val="0"/>
        </a:spcBef>
        <a:spcAft>
          <a:spcPct val="0"/>
        </a:spcAft>
        <a:defRPr sz="3200" b="1">
          <a:solidFill>
            <a:srgbClr val="024562"/>
          </a:solidFill>
          <a:latin typeface="Calibri" pitchFamily="34" charset="0"/>
          <a:cs typeface="Arial" pitchFamily="34" charset="0"/>
        </a:defRPr>
      </a:lvl4pPr>
      <a:lvl5pPr algn="ctr" rtl="1" eaLnBrk="0" fontAlgn="base" hangingPunct="0">
        <a:spcBef>
          <a:spcPct val="0"/>
        </a:spcBef>
        <a:spcAft>
          <a:spcPct val="0"/>
        </a:spcAft>
        <a:defRPr sz="3200" b="1">
          <a:solidFill>
            <a:srgbClr val="024562"/>
          </a:solidFill>
          <a:latin typeface="Calibri" pitchFamily="34" charset="0"/>
          <a:cs typeface="Arial" pitchFamily="34"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0645983"/>
      </p:ext>
    </p:extLst>
  </p:cSld>
  <p:clrMap bg1="lt1" tx1="dk1" bg2="lt2" tx2="dk2" accent1="accent1" accent2="accent2" accent3="accent3" accent4="accent4" accent5="accent5" accent6="accent6" hlink="hlink" folHlink="folHlink"/>
  <p:sldLayoutIdLst>
    <p:sldLayoutId id="2147483680" r:id="rId1"/>
    <p:sldLayoutId id="2147483681" r:id="rId2"/>
  </p:sldLayoutIdLst>
  <p:hf sldNum="0" hdr="0" ftr="0" dt="0"/>
  <p:txStyles>
    <p:titleStyle>
      <a:lvl1pPr algn="ctr" rtl="1" eaLnBrk="0" fontAlgn="base" hangingPunct="0">
        <a:spcBef>
          <a:spcPct val="0"/>
        </a:spcBef>
        <a:spcAft>
          <a:spcPct val="0"/>
        </a:spcAft>
        <a:defRPr lang="he-IL" sz="3200" b="1" kern="1200" cap="all" dirty="0">
          <a:solidFill>
            <a:srgbClr val="024562"/>
          </a:solidFill>
          <a:latin typeface="+mj-lt"/>
          <a:ea typeface="+mj-ea"/>
          <a:cs typeface="+mn-cs"/>
        </a:defRPr>
      </a:lvl1pPr>
      <a:lvl2pPr algn="ctr" rtl="1" eaLnBrk="0" fontAlgn="base" hangingPunct="0">
        <a:spcBef>
          <a:spcPct val="0"/>
        </a:spcBef>
        <a:spcAft>
          <a:spcPct val="0"/>
        </a:spcAft>
        <a:defRPr sz="3200" b="1">
          <a:solidFill>
            <a:srgbClr val="024562"/>
          </a:solidFill>
          <a:latin typeface="Calibri" pitchFamily="34" charset="0"/>
          <a:cs typeface="Arial" pitchFamily="34" charset="0"/>
        </a:defRPr>
      </a:lvl2pPr>
      <a:lvl3pPr algn="ctr" rtl="1" eaLnBrk="0" fontAlgn="base" hangingPunct="0">
        <a:spcBef>
          <a:spcPct val="0"/>
        </a:spcBef>
        <a:spcAft>
          <a:spcPct val="0"/>
        </a:spcAft>
        <a:defRPr sz="3200" b="1">
          <a:solidFill>
            <a:srgbClr val="024562"/>
          </a:solidFill>
          <a:latin typeface="Calibri" pitchFamily="34" charset="0"/>
          <a:cs typeface="Arial" pitchFamily="34" charset="0"/>
        </a:defRPr>
      </a:lvl3pPr>
      <a:lvl4pPr algn="ctr" rtl="1" eaLnBrk="0" fontAlgn="base" hangingPunct="0">
        <a:spcBef>
          <a:spcPct val="0"/>
        </a:spcBef>
        <a:spcAft>
          <a:spcPct val="0"/>
        </a:spcAft>
        <a:defRPr sz="3200" b="1">
          <a:solidFill>
            <a:srgbClr val="024562"/>
          </a:solidFill>
          <a:latin typeface="Calibri" pitchFamily="34" charset="0"/>
          <a:cs typeface="Arial" pitchFamily="34" charset="0"/>
        </a:defRPr>
      </a:lvl4pPr>
      <a:lvl5pPr algn="ctr" rtl="1" eaLnBrk="0" fontAlgn="base" hangingPunct="0">
        <a:spcBef>
          <a:spcPct val="0"/>
        </a:spcBef>
        <a:spcAft>
          <a:spcPct val="0"/>
        </a:spcAft>
        <a:defRPr sz="3200" b="1">
          <a:solidFill>
            <a:srgbClr val="024562"/>
          </a:solidFill>
          <a:latin typeface="Calibri" pitchFamily="34" charset="0"/>
          <a:cs typeface="Arial" pitchFamily="34"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9.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2.xml"/><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3.xml"/><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5.xml"/><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755650" y="1700213"/>
            <a:ext cx="7772400" cy="1701800"/>
          </a:xfrm>
        </p:spPr>
        <p:txBody>
          <a:bodyPr>
            <a:normAutofit/>
          </a:bodyPr>
          <a:lstStyle/>
          <a:p>
            <a:pPr>
              <a:defRPr/>
            </a:pPr>
            <a:r>
              <a:rPr lang="en-US" cap="none" dirty="0">
                <a:solidFill>
                  <a:schemeClr val="accent6">
                    <a:lumMod val="50000"/>
                  </a:schemeClr>
                </a:solidFill>
                <a:effectLst/>
                <a:latin typeface="Arial" panose="020B0604020202020204" pitchFamily="34" charset="0"/>
                <a:cs typeface="Arial" panose="020B0604020202020204" pitchFamily="34" charset="0"/>
              </a:rPr>
              <a:t>The Israeli Satellite Account for Education and Training</a:t>
            </a:r>
            <a:endParaRPr lang="ru-RU" cap="none" dirty="0">
              <a:solidFill>
                <a:schemeClr val="accent6">
                  <a:lumMod val="50000"/>
                </a:schemeClr>
              </a:solidFill>
              <a:effectLst/>
              <a:latin typeface="Arial" panose="020B0604020202020204" pitchFamily="34" charset="0"/>
              <a:cs typeface="Arial" panose="020B0604020202020204" pitchFamily="34" charset="0"/>
            </a:endParaRPr>
          </a:p>
        </p:txBody>
      </p:sp>
      <p:sp>
        <p:nvSpPr>
          <p:cNvPr id="3075" name="מציין מיקום טקסט 2"/>
          <p:cNvSpPr>
            <a:spLocks noGrp="1"/>
          </p:cNvSpPr>
          <p:nvPr>
            <p:ph type="body" sz="quarter" idx="10"/>
          </p:nvPr>
        </p:nvSpPr>
        <p:spPr bwMode="auto">
          <a:xfrm>
            <a:off x="755650" y="3789363"/>
            <a:ext cx="7488238" cy="1150937"/>
          </a:xfrm>
        </p:spPr>
        <p:txBody>
          <a:bodyPr vert="horz" wrap="square" lIns="91440" tIns="45720" rIns="91440" bIns="45720" numCol="1" compatLnSpc="1">
            <a:prstTxWarp prst="textNoShape">
              <a:avLst/>
            </a:prstTxWarp>
          </a:bodyPr>
          <a:lstStyle/>
          <a:p>
            <a:pPr>
              <a:buFont typeface="Arial" pitchFamily="34" charset="0"/>
              <a:buNone/>
              <a:defRPr/>
            </a:pPr>
            <a:r>
              <a:rPr lang="ru-RU" cap="none" dirty="0">
                <a:solidFill>
                  <a:srgbClr val="7030A0"/>
                </a:solidFill>
                <a:latin typeface="Arial" panose="020B0604020202020204" pitchFamily="34" charset="0"/>
                <a:cs typeface="Arial" panose="020B0604020202020204" pitchFamily="34" charset="0"/>
              </a:rPr>
              <a:t>Expert Group on National Accounts</a:t>
            </a:r>
          </a:p>
          <a:p>
            <a:pPr>
              <a:buFont typeface="Arial" pitchFamily="34" charset="0"/>
              <a:buNone/>
              <a:defRPr/>
            </a:pPr>
            <a:r>
              <a:rPr lang="ru-RU" cap="none" dirty="0">
                <a:solidFill>
                  <a:srgbClr val="7030A0"/>
                </a:solidFill>
                <a:latin typeface="Arial" panose="020B0604020202020204" pitchFamily="34" charset="0"/>
                <a:cs typeface="Arial" panose="020B0604020202020204" pitchFamily="34" charset="0"/>
              </a:rPr>
              <a:t>Geneva</a:t>
            </a:r>
            <a:r>
              <a:rPr lang="en-US" cap="none" dirty="0">
                <a:solidFill>
                  <a:srgbClr val="7030A0"/>
                </a:solidFill>
                <a:latin typeface="Arial" panose="020B0604020202020204" pitchFamily="34" charset="0"/>
                <a:cs typeface="Arial" panose="020B0604020202020204" pitchFamily="34" charset="0"/>
              </a:rPr>
              <a:t>,</a:t>
            </a:r>
            <a:r>
              <a:rPr lang="ru-RU" cap="none" dirty="0">
                <a:solidFill>
                  <a:srgbClr val="7030A0"/>
                </a:solidFill>
                <a:latin typeface="Arial" panose="020B0604020202020204" pitchFamily="34" charset="0"/>
                <a:cs typeface="Arial" panose="020B0604020202020204" pitchFamily="34" charset="0"/>
              </a:rPr>
              <a:t> </a:t>
            </a:r>
            <a:r>
              <a:rPr lang="en-US" cap="none" dirty="0">
                <a:solidFill>
                  <a:srgbClr val="7030A0"/>
                </a:solidFill>
                <a:latin typeface="Arial" panose="020B0604020202020204" pitchFamily="34" charset="0"/>
                <a:cs typeface="Arial" panose="020B0604020202020204" pitchFamily="34" charset="0"/>
              </a:rPr>
              <a:t>May</a:t>
            </a:r>
            <a:r>
              <a:rPr lang="ru-RU" cap="none" dirty="0">
                <a:solidFill>
                  <a:srgbClr val="7030A0"/>
                </a:solidFill>
                <a:latin typeface="Arial" panose="020B0604020202020204" pitchFamily="34" charset="0"/>
                <a:cs typeface="Arial" panose="020B0604020202020204" pitchFamily="34" charset="0"/>
              </a:rPr>
              <a:t> 202</a:t>
            </a:r>
            <a:r>
              <a:rPr lang="en-US" cap="none" dirty="0">
                <a:solidFill>
                  <a:srgbClr val="7030A0"/>
                </a:solidFill>
                <a:latin typeface="Arial" panose="020B0604020202020204" pitchFamily="34" charset="0"/>
                <a:cs typeface="Arial" panose="020B0604020202020204" pitchFamily="34" charset="0"/>
              </a:rPr>
              <a:t>1</a:t>
            </a:r>
            <a:r>
              <a:rPr lang="ru-RU" cap="none" dirty="0">
                <a:solidFill>
                  <a:srgbClr val="7030A0"/>
                </a:solidFill>
                <a:latin typeface="Arial" panose="020B0604020202020204" pitchFamily="34" charset="0"/>
                <a:cs typeface="Arial" panose="020B0604020202020204" pitchFamily="34" charset="0"/>
              </a:rPr>
              <a:t> </a:t>
            </a:r>
          </a:p>
          <a:p>
            <a:pPr>
              <a:buFont typeface="Arial" pitchFamily="34" charset="0"/>
              <a:buNone/>
              <a:defRPr/>
            </a:pPr>
            <a:endParaRPr dirty="0"/>
          </a:p>
        </p:txBody>
      </p:sp>
      <p:sp>
        <p:nvSpPr>
          <p:cNvPr id="3" name="TextBox 2"/>
          <p:cNvSpPr txBox="1"/>
          <p:nvPr/>
        </p:nvSpPr>
        <p:spPr>
          <a:xfrm>
            <a:off x="539552" y="5517465"/>
            <a:ext cx="5663282" cy="646331"/>
          </a:xfrm>
          <a:prstGeom prst="rect">
            <a:avLst/>
          </a:prstGeom>
          <a:noFill/>
        </p:spPr>
        <p:txBody>
          <a:bodyPr wrap="square">
            <a:spAutoFit/>
          </a:bodyPr>
          <a:lstStyle/>
          <a:p>
            <a:pPr algn="ctr">
              <a:defRPr/>
            </a:pPr>
            <a:r>
              <a:rPr lang="ru-RU" b="1" dirty="0">
                <a:solidFill>
                  <a:schemeClr val="accent5">
                    <a:lumMod val="50000"/>
                  </a:schemeClr>
                </a:solidFill>
                <a:latin typeface="Arial" panose="020B0604020202020204" pitchFamily="34" charset="0"/>
                <a:cs typeface="Arial" pitchFamily="34" charset="0"/>
              </a:rPr>
              <a:t>Arkady Schneider</a:t>
            </a:r>
          </a:p>
          <a:p>
            <a:pPr algn="ctr">
              <a:defRPr/>
            </a:pPr>
            <a:r>
              <a:rPr lang="en-GB" b="1" dirty="0">
                <a:solidFill>
                  <a:schemeClr val="accent5">
                    <a:lumMod val="50000"/>
                  </a:schemeClr>
                </a:solidFill>
                <a:latin typeface="Arial" panose="020B0604020202020204" pitchFamily="34" charset="0"/>
                <a:cs typeface="Arial" pitchFamily="34" charset="0"/>
              </a:rPr>
              <a:t>Central Bureau of Statistics </a:t>
            </a:r>
            <a:r>
              <a:rPr lang="fi-FI" b="1" dirty="0">
                <a:solidFill>
                  <a:schemeClr val="accent5">
                    <a:lumMod val="50000"/>
                  </a:schemeClr>
                </a:solidFill>
                <a:latin typeface="Arial" panose="020B0604020202020204" pitchFamily="34" charset="0"/>
                <a:cs typeface="Arial" pitchFamily="34" charset="0"/>
              </a:rPr>
              <a:t>of </a:t>
            </a:r>
            <a:r>
              <a:rPr lang="ru-RU" b="1" dirty="0">
                <a:solidFill>
                  <a:schemeClr val="accent5">
                    <a:lumMod val="50000"/>
                  </a:schemeClr>
                </a:solidFill>
                <a:latin typeface="Arial" panose="020B0604020202020204" pitchFamily="34" charset="0"/>
                <a:cs typeface="Arial" pitchFamily="34" charset="0"/>
              </a:rPr>
              <a:t>Israel</a:t>
            </a:r>
            <a:endParaRPr lang="en-US" b="1" dirty="0">
              <a:solidFill>
                <a:schemeClr val="accent5">
                  <a:lumMod val="50000"/>
                </a:schemeClr>
              </a:solidFill>
              <a:latin typeface="Arial" panose="020B0604020202020204" pitchFamily="34" charset="0"/>
              <a:cs typeface="Arial" pitchFamily="34" charset="0"/>
            </a:endParaRPr>
          </a:p>
        </p:txBody>
      </p:sp>
    </p:spTree>
    <p:extLst>
      <p:ext uri="{BB962C8B-B14F-4D97-AF65-F5344CB8AC3E}">
        <p14:creationId xmlns:p14="http://schemas.microsoft.com/office/powerpoint/2010/main" val="19488108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כותרת 1"/>
          <p:cNvSpPr>
            <a:spLocks noGrp="1"/>
          </p:cNvSpPr>
          <p:nvPr>
            <p:ph type="title"/>
          </p:nvPr>
        </p:nvSpPr>
        <p:spPr bwMode="auto">
          <a:xfrm>
            <a:off x="827584" y="404664"/>
            <a:ext cx="7416800" cy="922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a:bodyPr>
          <a:lstStyle/>
          <a:p>
            <a:r>
              <a:rPr lang="en-US" altLang="en-US" i="1" cap="none" dirty="0">
                <a:solidFill>
                  <a:srgbClr val="0070C0"/>
                </a:solidFill>
                <a:latin typeface="Arial" charset="0"/>
                <a:cs typeface="Arial" charset="0"/>
              </a:rPr>
              <a:t>Producers and financing units</a:t>
            </a:r>
            <a:endParaRPr altLang="en-US" cap="none" dirty="0">
              <a:solidFill>
                <a:srgbClr val="0070C0"/>
              </a:solidFill>
              <a:cs typeface="Arial" charset="0"/>
            </a:endParaRPr>
          </a:p>
        </p:txBody>
      </p:sp>
      <p:sp>
        <p:nvSpPr>
          <p:cNvPr id="4099" name="מציין מיקום תוכן 2"/>
          <p:cNvSpPr>
            <a:spLocks noGrp="1"/>
          </p:cNvSpPr>
          <p:nvPr>
            <p:ph idx="1"/>
          </p:nvPr>
        </p:nvSpPr>
        <p:spPr bwMode="auto">
          <a:xfrm>
            <a:off x="827584" y="1412776"/>
            <a:ext cx="7453312" cy="4537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fontScale="85000" lnSpcReduction="20000"/>
          </a:bodyPr>
          <a:lstStyle/>
          <a:p>
            <a:pPr lvl="0" eaLnBrk="1" fontAlgn="auto" hangingPunct="1">
              <a:lnSpc>
                <a:spcPct val="100000"/>
              </a:lnSpc>
              <a:spcAft>
                <a:spcPts val="0"/>
              </a:spcAft>
              <a:buSzTx/>
              <a:buFont typeface="Wingdings" panose="05000000000000000000" pitchFamily="2" charset="2"/>
              <a:buChar char="q"/>
            </a:pPr>
            <a:r>
              <a:rPr lang="en-US" sz="2600" dirty="0">
                <a:solidFill>
                  <a:prstClr val="black"/>
                </a:solidFill>
                <a:latin typeface="Arial" panose="020B0604020202020204" pitchFamily="34" charset="0"/>
                <a:cs typeface="Arial" panose="020B0604020202020204" pitchFamily="34" charset="0"/>
              </a:rPr>
              <a:t>Production and financing units are classified according to the  institutional sectors in the NA of Israel:</a:t>
            </a:r>
          </a:p>
          <a:p>
            <a:pPr lvl="0" eaLnBrk="1" fontAlgn="auto" hangingPunct="1">
              <a:lnSpc>
                <a:spcPct val="100000"/>
              </a:lnSpc>
              <a:spcAft>
                <a:spcPts val="0"/>
              </a:spcAft>
              <a:buSzTx/>
              <a:buFont typeface="Wingdings" panose="05000000000000000000" pitchFamily="2" charset="2"/>
              <a:buChar char="v"/>
            </a:pPr>
            <a:r>
              <a:rPr lang="en-US" altLang="en-US" dirty="0">
                <a:latin typeface="Arial" panose="020B0604020202020204" pitchFamily="34" charset="0"/>
                <a:cs typeface="Arial" panose="020B0604020202020204" pitchFamily="34" charset="0"/>
              </a:rPr>
              <a:t> </a:t>
            </a:r>
            <a:r>
              <a:rPr lang="en-US" altLang="en-US" sz="2600" dirty="0">
                <a:latin typeface="Arial" panose="020B0604020202020204" pitchFamily="34" charset="0"/>
                <a:cs typeface="Arial" panose="020B0604020202020204" pitchFamily="34" charset="0"/>
              </a:rPr>
              <a:t>The general governmental sector:</a:t>
            </a:r>
          </a:p>
          <a:p>
            <a:pPr lvl="0" eaLnBrk="1" fontAlgn="auto" hangingPunct="1">
              <a:lnSpc>
                <a:spcPct val="100000"/>
              </a:lnSpc>
              <a:spcAft>
                <a:spcPts val="0"/>
              </a:spcAft>
              <a:buSzTx/>
              <a:buFont typeface="Wingdings" panose="05000000000000000000" pitchFamily="2" charset="2"/>
              <a:buChar char="ü"/>
            </a:pPr>
            <a:r>
              <a:rPr lang="en-US" altLang="en-US" sz="2600" dirty="0">
                <a:latin typeface="Arial" panose="020B0604020202020204" pitchFamily="34" charset="0"/>
                <a:cs typeface="Arial" panose="020B0604020202020204" pitchFamily="34" charset="0"/>
              </a:rPr>
              <a:t>Central government</a:t>
            </a:r>
            <a:r>
              <a:rPr lang="en-US" altLang="en-US" dirty="0">
                <a:latin typeface="Arial" panose="020B0604020202020204" pitchFamily="34" charset="0"/>
                <a:cs typeface="Arial" panose="020B0604020202020204" pitchFamily="34" charset="0"/>
              </a:rPr>
              <a:t>: </a:t>
            </a:r>
            <a:r>
              <a:rPr lang="en-US" altLang="en-US" sz="2100" dirty="0">
                <a:latin typeface="Arial" panose="020B0604020202020204" pitchFamily="34" charset="0"/>
                <a:cs typeface="Arial" panose="020B0604020202020204" pitchFamily="34" charset="0"/>
              </a:rPr>
              <a:t>Ministries and national institutions (including the Jewish Agency)</a:t>
            </a:r>
          </a:p>
          <a:p>
            <a:pPr lvl="0" eaLnBrk="1" fontAlgn="auto" hangingPunct="1">
              <a:lnSpc>
                <a:spcPct val="100000"/>
              </a:lnSpc>
              <a:spcAft>
                <a:spcPts val="0"/>
              </a:spcAft>
              <a:buSzTx/>
              <a:buFont typeface="Wingdings" panose="05000000000000000000" pitchFamily="2" charset="2"/>
              <a:buChar char="ü"/>
            </a:pPr>
            <a:r>
              <a:rPr lang="en-US" altLang="en-US" sz="2600" dirty="0">
                <a:latin typeface="Arial" panose="020B0604020202020204" pitchFamily="34" charset="0"/>
                <a:cs typeface="Arial" panose="020B0604020202020204" pitchFamily="34" charset="0"/>
              </a:rPr>
              <a:t>Local government</a:t>
            </a:r>
            <a:r>
              <a:rPr lang="en-US" altLang="en-US" dirty="0">
                <a:latin typeface="Arial" panose="020B0604020202020204" pitchFamily="34" charset="0"/>
                <a:cs typeface="Arial" panose="020B0604020202020204" pitchFamily="34" charset="0"/>
              </a:rPr>
              <a:t>: </a:t>
            </a:r>
            <a:r>
              <a:rPr lang="en-US" altLang="en-US" sz="2100" dirty="0">
                <a:latin typeface="Arial" panose="020B0604020202020204" pitchFamily="34" charset="0"/>
                <a:cs typeface="Arial" panose="020B0604020202020204" pitchFamily="34" charset="0"/>
              </a:rPr>
              <a:t>Municipalities, local and regional councils</a:t>
            </a:r>
          </a:p>
          <a:p>
            <a:pPr lvl="0" eaLnBrk="1" fontAlgn="auto" hangingPunct="1">
              <a:lnSpc>
                <a:spcPct val="100000"/>
              </a:lnSpc>
              <a:spcAft>
                <a:spcPts val="0"/>
              </a:spcAft>
              <a:buSzTx/>
              <a:buFont typeface="Wingdings" panose="05000000000000000000" pitchFamily="2" charset="2"/>
              <a:buChar char="ü"/>
            </a:pPr>
            <a:r>
              <a:rPr lang="en-US" altLang="en-US" sz="2600" dirty="0">
                <a:latin typeface="Arial" panose="020B0604020202020204" pitchFamily="34" charset="0"/>
                <a:cs typeface="Arial" panose="020B0604020202020204" pitchFamily="34" charset="0"/>
              </a:rPr>
              <a:t>Governmental non-profit institutions</a:t>
            </a:r>
            <a:r>
              <a:rPr lang="en-US" altLang="en-US" dirty="0">
                <a:latin typeface="Arial" panose="020B0604020202020204" pitchFamily="34" charset="0"/>
                <a:cs typeface="Arial" panose="020B0604020202020204" pitchFamily="34" charset="0"/>
              </a:rPr>
              <a:t>: </a:t>
            </a:r>
            <a:r>
              <a:rPr lang="en-US" altLang="en-US" sz="2100" dirty="0">
                <a:latin typeface="Arial" panose="020B0604020202020204" pitchFamily="34" charset="0"/>
                <a:cs typeface="Arial" panose="020B0604020202020204" pitchFamily="34" charset="0"/>
              </a:rPr>
              <a:t>Non-profit institutions (NPIs) that are financed primarily by the government and the Jewish Agency.</a:t>
            </a:r>
          </a:p>
          <a:p>
            <a:pPr lvl="0" eaLnBrk="1" fontAlgn="auto" hangingPunct="1">
              <a:lnSpc>
                <a:spcPct val="100000"/>
              </a:lnSpc>
              <a:spcAft>
                <a:spcPts val="0"/>
              </a:spcAft>
              <a:buSzTx/>
              <a:buFont typeface="Wingdings" panose="05000000000000000000" pitchFamily="2" charset="2"/>
              <a:buChar char="v"/>
            </a:pPr>
            <a:r>
              <a:rPr lang="en-US" altLang="en-US" dirty="0">
                <a:latin typeface="Arial" panose="020B0604020202020204" pitchFamily="34" charset="0"/>
                <a:cs typeface="Arial" panose="020B0604020202020204" pitchFamily="34" charset="0"/>
              </a:rPr>
              <a:t>Households</a:t>
            </a:r>
          </a:p>
          <a:p>
            <a:pPr lvl="0" eaLnBrk="1" fontAlgn="auto" hangingPunct="1">
              <a:lnSpc>
                <a:spcPct val="100000"/>
              </a:lnSpc>
              <a:spcAft>
                <a:spcPts val="0"/>
              </a:spcAft>
              <a:buSzTx/>
              <a:buFont typeface="Wingdings" panose="05000000000000000000" pitchFamily="2" charset="2"/>
              <a:buChar char="v"/>
            </a:pPr>
            <a:r>
              <a:rPr lang="en-US" altLang="en-US" dirty="0">
                <a:latin typeface="Arial" panose="020B0604020202020204" pitchFamily="34" charset="0"/>
                <a:cs typeface="Arial" panose="020B0604020202020204" pitchFamily="34" charset="0"/>
              </a:rPr>
              <a:t> NPISH</a:t>
            </a:r>
          </a:p>
          <a:p>
            <a:pPr lvl="0" eaLnBrk="1" fontAlgn="auto" hangingPunct="1">
              <a:lnSpc>
                <a:spcPct val="100000"/>
              </a:lnSpc>
              <a:spcAft>
                <a:spcPts val="0"/>
              </a:spcAft>
              <a:buSzTx/>
              <a:buFont typeface="Wingdings" panose="05000000000000000000" pitchFamily="2" charset="2"/>
              <a:buChar char="v"/>
            </a:pPr>
            <a:r>
              <a:rPr lang="en-US" altLang="en-US" dirty="0">
                <a:latin typeface="Arial" panose="020B0604020202020204" pitchFamily="34" charset="0"/>
                <a:cs typeface="Arial" panose="020B0604020202020204" pitchFamily="34" charset="0"/>
              </a:rPr>
              <a:t>Corporations (non-financial and financial)</a:t>
            </a:r>
          </a:p>
          <a:p>
            <a:pPr lvl="0" eaLnBrk="1" fontAlgn="auto" hangingPunct="1">
              <a:lnSpc>
                <a:spcPct val="100000"/>
              </a:lnSpc>
              <a:spcAft>
                <a:spcPts val="0"/>
              </a:spcAft>
              <a:buSzTx/>
              <a:buFont typeface="Wingdings" panose="05000000000000000000" pitchFamily="2" charset="2"/>
              <a:buChar char="v"/>
            </a:pPr>
            <a:r>
              <a:rPr lang="en-US" altLang="en-US" dirty="0">
                <a:latin typeface="Arial" panose="020B0604020202020204" pitchFamily="34" charset="0"/>
                <a:cs typeface="Arial" panose="020B0604020202020204" pitchFamily="34" charset="0"/>
              </a:rPr>
              <a:t>The rest of the world.</a:t>
            </a:r>
          </a:p>
          <a:p>
            <a:pPr lvl="0" eaLnBrk="1" fontAlgn="auto" hangingPunct="1">
              <a:lnSpc>
                <a:spcPct val="100000"/>
              </a:lnSpc>
              <a:spcAft>
                <a:spcPts val="0"/>
              </a:spcAft>
              <a:buSzTx/>
              <a:buFont typeface="Wingdings" panose="05000000000000000000" pitchFamily="2" charset="2"/>
              <a:buChar char="v"/>
            </a:pPr>
            <a:endParaRPr lang="he-IL"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5290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כותרת 1"/>
          <p:cNvSpPr>
            <a:spLocks noGrp="1"/>
          </p:cNvSpPr>
          <p:nvPr>
            <p:ph type="title"/>
          </p:nvPr>
        </p:nvSpPr>
        <p:spPr bwMode="auto">
          <a:xfrm>
            <a:off x="827584" y="404664"/>
            <a:ext cx="7416800" cy="922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a:bodyPr>
          <a:lstStyle/>
          <a:p>
            <a:r>
              <a:rPr lang="en-US" altLang="en-US" i="1" cap="none" dirty="0">
                <a:solidFill>
                  <a:srgbClr val="00B050"/>
                </a:solidFill>
                <a:latin typeface="Arial" charset="0"/>
                <a:cs typeface="Arial" charset="0"/>
              </a:rPr>
              <a:t>Data sources </a:t>
            </a:r>
            <a:endParaRPr altLang="en-US" cap="none" dirty="0">
              <a:solidFill>
                <a:srgbClr val="00B050"/>
              </a:solidFill>
              <a:cs typeface="Arial" charset="0"/>
            </a:endParaRPr>
          </a:p>
        </p:txBody>
      </p:sp>
      <p:sp>
        <p:nvSpPr>
          <p:cNvPr id="4099" name="מציין מיקום תוכן 2"/>
          <p:cNvSpPr>
            <a:spLocks noGrp="1"/>
          </p:cNvSpPr>
          <p:nvPr>
            <p:ph idx="1"/>
          </p:nvPr>
        </p:nvSpPr>
        <p:spPr bwMode="auto">
          <a:xfrm>
            <a:off x="827584" y="1412776"/>
            <a:ext cx="7453312" cy="4537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fontScale="62500" lnSpcReduction="20000"/>
          </a:bodyPr>
          <a:lstStyle/>
          <a:p>
            <a:pPr lvl="0" eaLnBrk="1" fontAlgn="auto" hangingPunct="1">
              <a:lnSpc>
                <a:spcPct val="100000"/>
              </a:lnSpc>
              <a:spcAft>
                <a:spcPts val="0"/>
              </a:spcAft>
              <a:buSzTx/>
              <a:buFont typeface="Wingdings" panose="05000000000000000000" pitchFamily="2" charset="2"/>
              <a:buChar char="q"/>
            </a:pPr>
            <a:r>
              <a:rPr lang="en-US" sz="2900" dirty="0">
                <a:solidFill>
                  <a:prstClr val="black"/>
                </a:solidFill>
                <a:latin typeface="Arial" panose="020B0604020202020204" pitchFamily="34" charset="0"/>
                <a:cs typeface="Arial" panose="020B0604020202020204" pitchFamily="34" charset="0"/>
              </a:rPr>
              <a:t>Central government: </a:t>
            </a:r>
          </a:p>
          <a:p>
            <a:pPr lvl="0" eaLnBrk="1" fontAlgn="auto" hangingPunct="1">
              <a:lnSpc>
                <a:spcPct val="100000"/>
              </a:lnSpc>
              <a:spcAft>
                <a:spcPts val="0"/>
              </a:spcAft>
              <a:buSzTx/>
              <a:buFont typeface="Wingdings" panose="05000000000000000000" pitchFamily="2" charset="2"/>
              <a:buChar char="Ø"/>
            </a:pPr>
            <a:r>
              <a:rPr lang="en-US" sz="2600" i="1" dirty="0">
                <a:solidFill>
                  <a:prstClr val="black"/>
                </a:solidFill>
                <a:latin typeface="Arial" panose="020B0604020202020204" pitchFamily="34" charset="0"/>
                <a:cs typeface="Arial" panose="020B0604020202020204" pitchFamily="34" charset="0"/>
              </a:rPr>
              <a:t>administrative data of the Ministry of Finance on the expenditure of the state budget.</a:t>
            </a:r>
          </a:p>
          <a:p>
            <a:pPr lvl="0" eaLnBrk="1" fontAlgn="auto" hangingPunct="1">
              <a:lnSpc>
                <a:spcPct val="100000"/>
              </a:lnSpc>
              <a:spcAft>
                <a:spcPts val="0"/>
              </a:spcAft>
              <a:buSzTx/>
              <a:buFont typeface="Wingdings" panose="05000000000000000000" pitchFamily="2" charset="2"/>
              <a:buChar char="q"/>
            </a:pPr>
            <a:r>
              <a:rPr lang="en-US" altLang="en-US" dirty="0">
                <a:latin typeface="Arial" panose="020B0604020202020204" pitchFamily="34" charset="0"/>
                <a:cs typeface="Arial" panose="020B0604020202020204" pitchFamily="34" charset="0"/>
              </a:rPr>
              <a:t>Local government: </a:t>
            </a:r>
          </a:p>
          <a:p>
            <a:pPr eaLnBrk="1" fontAlgn="auto" hangingPunct="1">
              <a:lnSpc>
                <a:spcPct val="100000"/>
              </a:lnSpc>
              <a:spcAft>
                <a:spcPts val="0"/>
              </a:spcAft>
              <a:buSzTx/>
              <a:buFont typeface="Wingdings" panose="05000000000000000000" pitchFamily="2" charset="2"/>
              <a:buChar char="Ø"/>
            </a:pPr>
            <a:r>
              <a:rPr lang="en-US" altLang="en-US" sz="2600" i="1" dirty="0">
                <a:solidFill>
                  <a:prstClr val="black"/>
                </a:solidFill>
                <a:latin typeface="Arial" panose="020B0604020202020204" pitchFamily="34" charset="0"/>
                <a:cs typeface="Arial" panose="020B0604020202020204" pitchFamily="34" charset="0"/>
              </a:rPr>
              <a:t>survey based on a statistical sample of local authorities.</a:t>
            </a:r>
          </a:p>
          <a:p>
            <a:pPr eaLnBrk="1" fontAlgn="auto" hangingPunct="1">
              <a:lnSpc>
                <a:spcPct val="100000"/>
              </a:lnSpc>
              <a:spcAft>
                <a:spcPts val="0"/>
              </a:spcAft>
              <a:buSzTx/>
              <a:buFont typeface="Wingdings" panose="05000000000000000000" pitchFamily="2" charset="2"/>
              <a:buChar char="q"/>
            </a:pPr>
            <a:r>
              <a:rPr lang="en-US" altLang="en-US" sz="2900" dirty="0">
                <a:solidFill>
                  <a:prstClr val="black"/>
                </a:solidFill>
                <a:latin typeface="Arial" panose="020B0604020202020204" pitchFamily="34" charset="0"/>
                <a:cs typeface="Arial" panose="020B0604020202020204" pitchFamily="34" charset="0"/>
              </a:rPr>
              <a:t>Governmental NPIs and NPISH: </a:t>
            </a:r>
          </a:p>
          <a:p>
            <a:pPr eaLnBrk="1" fontAlgn="auto" hangingPunct="1">
              <a:lnSpc>
                <a:spcPct val="100000"/>
              </a:lnSpc>
              <a:spcAft>
                <a:spcPts val="0"/>
              </a:spcAft>
              <a:buSzTx/>
              <a:buFont typeface="Wingdings" panose="05000000000000000000" pitchFamily="2" charset="2"/>
              <a:buChar char="Ø"/>
            </a:pPr>
            <a:r>
              <a:rPr lang="en-US" altLang="en-US" sz="2600" i="1" dirty="0">
                <a:solidFill>
                  <a:prstClr val="black"/>
                </a:solidFill>
                <a:latin typeface="Arial" panose="020B0604020202020204" pitchFamily="34" charset="0"/>
                <a:cs typeface="Arial" panose="020B0604020202020204" pitchFamily="34" charset="0"/>
              </a:rPr>
              <a:t>survey based on a statistical representative sample of NPIs.</a:t>
            </a:r>
          </a:p>
          <a:p>
            <a:pPr eaLnBrk="1" fontAlgn="auto" hangingPunct="1">
              <a:lnSpc>
                <a:spcPct val="100000"/>
              </a:lnSpc>
              <a:spcAft>
                <a:spcPts val="0"/>
              </a:spcAft>
              <a:buSzTx/>
              <a:buFont typeface="Wingdings" panose="05000000000000000000" pitchFamily="2" charset="2"/>
              <a:buChar char="q"/>
            </a:pPr>
            <a:r>
              <a:rPr lang="en-US" altLang="en-US" sz="2900" dirty="0">
                <a:solidFill>
                  <a:prstClr val="black"/>
                </a:solidFill>
                <a:latin typeface="Arial" panose="020B0604020202020204" pitchFamily="34" charset="0"/>
                <a:cs typeface="Arial" panose="020B0604020202020204" pitchFamily="34" charset="0"/>
              </a:rPr>
              <a:t>Corporations: </a:t>
            </a:r>
          </a:p>
          <a:p>
            <a:pPr eaLnBrk="1" fontAlgn="auto" hangingPunct="1">
              <a:lnSpc>
                <a:spcPct val="100000"/>
              </a:lnSpc>
              <a:spcAft>
                <a:spcPts val="0"/>
              </a:spcAft>
              <a:buSzTx/>
              <a:buFont typeface="Wingdings" panose="05000000000000000000" pitchFamily="2" charset="2"/>
              <a:buChar char="Ø"/>
            </a:pPr>
            <a:r>
              <a:rPr lang="en-US" altLang="en-US" sz="2600" i="1" dirty="0">
                <a:solidFill>
                  <a:prstClr val="black"/>
                </a:solidFill>
                <a:latin typeface="Arial" panose="020B0604020202020204" pitchFamily="34" charset="0"/>
                <a:cs typeface="Arial" panose="020B0604020202020204" pitchFamily="34" charset="0"/>
              </a:rPr>
              <a:t>survey based on a statistical representative sample of non-financial corporations</a:t>
            </a:r>
          </a:p>
          <a:p>
            <a:pPr eaLnBrk="1" fontAlgn="auto" hangingPunct="1">
              <a:lnSpc>
                <a:spcPct val="100000"/>
              </a:lnSpc>
              <a:spcAft>
                <a:spcPts val="0"/>
              </a:spcAft>
              <a:buSzTx/>
              <a:buFont typeface="Wingdings" panose="05000000000000000000" pitchFamily="2" charset="2"/>
              <a:buChar char="Ø"/>
            </a:pPr>
            <a:r>
              <a:rPr lang="en-US" altLang="en-US" sz="2600" i="1" dirty="0">
                <a:solidFill>
                  <a:prstClr val="black"/>
                </a:solidFill>
                <a:latin typeface="Arial" panose="020B0604020202020204" pitchFamily="34" charset="0"/>
                <a:cs typeface="Arial" panose="020B0604020202020204" pitchFamily="34" charset="0"/>
              </a:rPr>
              <a:t>the financial corporation sector data is extracted from financial annual reports.</a:t>
            </a:r>
          </a:p>
          <a:p>
            <a:pPr eaLnBrk="1" fontAlgn="auto" hangingPunct="1">
              <a:lnSpc>
                <a:spcPct val="100000"/>
              </a:lnSpc>
              <a:spcAft>
                <a:spcPts val="0"/>
              </a:spcAft>
              <a:buSzTx/>
              <a:buFont typeface="Wingdings" panose="05000000000000000000" pitchFamily="2" charset="2"/>
              <a:buChar char="q"/>
            </a:pPr>
            <a:r>
              <a:rPr lang="en-US" altLang="en-US" sz="2900" dirty="0">
                <a:solidFill>
                  <a:prstClr val="black"/>
                </a:solidFill>
                <a:latin typeface="Arial" panose="020B0604020202020204" pitchFamily="34" charset="0"/>
                <a:cs typeface="Arial" panose="020B0604020202020204" pitchFamily="34" charset="0"/>
              </a:rPr>
              <a:t>Households: </a:t>
            </a:r>
          </a:p>
          <a:p>
            <a:pPr eaLnBrk="1" fontAlgn="auto" hangingPunct="1">
              <a:lnSpc>
                <a:spcPct val="100000"/>
              </a:lnSpc>
              <a:spcAft>
                <a:spcPts val="0"/>
              </a:spcAft>
              <a:buSzTx/>
              <a:buFont typeface="Wingdings" panose="05000000000000000000" pitchFamily="2" charset="2"/>
              <a:buChar char="Ø"/>
            </a:pPr>
            <a:r>
              <a:rPr lang="en-US" altLang="en-US" sz="2600" i="1" dirty="0">
                <a:solidFill>
                  <a:prstClr val="black"/>
                </a:solidFill>
                <a:latin typeface="Arial" panose="020B0604020202020204" pitchFamily="34" charset="0"/>
                <a:cs typeface="Arial" panose="020B0604020202020204" pitchFamily="34" charset="0"/>
              </a:rPr>
              <a:t>household expenditure survey offers data on household's purchases from the corporation sector,</a:t>
            </a:r>
          </a:p>
          <a:p>
            <a:pPr eaLnBrk="1" fontAlgn="auto" hangingPunct="1">
              <a:lnSpc>
                <a:spcPct val="100000"/>
              </a:lnSpc>
              <a:spcAft>
                <a:spcPts val="0"/>
              </a:spcAft>
              <a:buSzTx/>
              <a:buFont typeface="Wingdings" panose="05000000000000000000" pitchFamily="2" charset="2"/>
              <a:buChar char="Ø"/>
            </a:pPr>
            <a:r>
              <a:rPr lang="en-US" altLang="en-US" sz="2600" i="1" dirty="0">
                <a:solidFill>
                  <a:prstClr val="black"/>
                </a:solidFill>
                <a:latin typeface="Arial" panose="020B0604020202020204" pitchFamily="34" charset="0"/>
                <a:cs typeface="Arial" panose="020B0604020202020204" pitchFamily="34" charset="0"/>
              </a:rPr>
              <a:t> purchases of households from the rest of the sectors are compiled based on these sectors' data on sales to households.</a:t>
            </a:r>
            <a:endParaRPr lang="he-IL" altLang="en-US" sz="2600" i="1"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2167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כותרת 1"/>
          <p:cNvSpPr>
            <a:spLocks noGrp="1"/>
          </p:cNvSpPr>
          <p:nvPr>
            <p:ph type="title"/>
          </p:nvPr>
        </p:nvSpPr>
        <p:spPr bwMode="auto">
          <a:xfrm>
            <a:off x="611560" y="274638"/>
            <a:ext cx="7992887" cy="922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a:bodyPr>
          <a:lstStyle/>
          <a:p>
            <a:r>
              <a:rPr lang="en-US" altLang="en-US" i="1" cap="none" dirty="0">
                <a:solidFill>
                  <a:srgbClr val="E46C0A"/>
                </a:solidFill>
                <a:latin typeface="Arial" charset="0"/>
                <a:cs typeface="Arial" charset="0"/>
              </a:rPr>
              <a:t>Estimating Training </a:t>
            </a:r>
            <a:endParaRPr altLang="en-US" cap="none" dirty="0">
              <a:solidFill>
                <a:srgbClr val="E46C0A"/>
              </a:solidFill>
              <a:cs typeface="Arial" charset="0"/>
            </a:endParaRPr>
          </a:p>
        </p:txBody>
      </p:sp>
      <p:sp>
        <p:nvSpPr>
          <p:cNvPr id="4099" name="מציין מיקום תוכן 2"/>
          <p:cNvSpPr>
            <a:spLocks noGrp="1"/>
          </p:cNvSpPr>
          <p:nvPr>
            <p:ph idx="1"/>
          </p:nvPr>
        </p:nvSpPr>
        <p:spPr bwMode="auto">
          <a:xfrm>
            <a:off x="827584" y="1484784"/>
            <a:ext cx="7560840" cy="48965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a:bodyPr>
          <a:lstStyle/>
          <a:p>
            <a:pPr lvl="0" eaLnBrk="1" fontAlgn="auto" hangingPunct="1">
              <a:lnSpc>
                <a:spcPct val="100000"/>
              </a:lnSpc>
              <a:spcAft>
                <a:spcPts val="0"/>
              </a:spcAft>
              <a:buSzTx/>
              <a:buFont typeface="Wingdings" panose="05000000000000000000" pitchFamily="2" charset="2"/>
              <a:buChar char="q"/>
            </a:pPr>
            <a:r>
              <a:rPr lang="en-US" dirty="0">
                <a:solidFill>
                  <a:prstClr val="black"/>
                </a:solidFill>
                <a:latin typeface="Arial" panose="020B0604020202020204" pitchFamily="34" charset="0"/>
                <a:cs typeface="Arial" panose="020B0604020202020204" pitchFamily="34" charset="0"/>
              </a:rPr>
              <a:t>Measuring the aggregate expenditure on training of employees in each sector.     These include:</a:t>
            </a:r>
          </a:p>
          <a:p>
            <a:pPr lvl="0" eaLnBrk="1" fontAlgn="auto" hangingPunct="1">
              <a:lnSpc>
                <a:spcPct val="100000"/>
              </a:lnSpc>
              <a:spcAft>
                <a:spcPts val="0"/>
              </a:spcAft>
              <a:buSzTx/>
              <a:buFont typeface="Wingdings" panose="05000000000000000000" pitchFamily="2" charset="2"/>
              <a:buChar char="v"/>
            </a:pPr>
            <a:r>
              <a:rPr lang="en-US" dirty="0">
                <a:solidFill>
                  <a:prstClr val="black"/>
                </a:solidFill>
                <a:latin typeface="Arial" panose="020B0604020202020204" pitchFamily="34" charset="0"/>
                <a:cs typeface="Arial" panose="020B0604020202020204" pitchFamily="34" charset="0"/>
              </a:rPr>
              <a:t> In-house training by employers</a:t>
            </a:r>
          </a:p>
          <a:p>
            <a:pPr lvl="0" eaLnBrk="1" fontAlgn="auto" hangingPunct="1">
              <a:lnSpc>
                <a:spcPct val="100000"/>
              </a:lnSpc>
              <a:spcAft>
                <a:spcPts val="0"/>
              </a:spcAft>
              <a:buSzTx/>
              <a:buFont typeface="Wingdings" panose="05000000000000000000" pitchFamily="2" charset="2"/>
              <a:buChar char="ü"/>
            </a:pPr>
            <a:r>
              <a:rPr lang="en-US" sz="2400" dirty="0">
                <a:solidFill>
                  <a:prstClr val="black"/>
                </a:solidFill>
                <a:latin typeface="Arial" panose="020B0604020202020204" pitchFamily="34" charset="0"/>
                <a:cs typeface="Arial" panose="020B0604020202020204" pitchFamily="34" charset="0"/>
              </a:rPr>
              <a:t>courses</a:t>
            </a:r>
          </a:p>
          <a:p>
            <a:pPr lvl="0" eaLnBrk="1" fontAlgn="auto" hangingPunct="1">
              <a:lnSpc>
                <a:spcPct val="100000"/>
              </a:lnSpc>
              <a:spcAft>
                <a:spcPts val="0"/>
              </a:spcAft>
              <a:buSzTx/>
              <a:buFont typeface="Wingdings" panose="05000000000000000000" pitchFamily="2" charset="2"/>
              <a:buChar char="ü"/>
            </a:pPr>
            <a:r>
              <a:rPr lang="en-US" sz="2400" dirty="0">
                <a:solidFill>
                  <a:prstClr val="black"/>
                </a:solidFill>
                <a:latin typeface="Arial" panose="020B0604020202020204" pitchFamily="34" charset="0"/>
                <a:cs typeface="Arial" panose="020B0604020202020204" pitchFamily="34" charset="0"/>
              </a:rPr>
              <a:t>internship</a:t>
            </a:r>
          </a:p>
          <a:p>
            <a:pPr lvl="0" eaLnBrk="1" fontAlgn="auto" hangingPunct="1">
              <a:lnSpc>
                <a:spcPct val="100000"/>
              </a:lnSpc>
              <a:spcAft>
                <a:spcPts val="0"/>
              </a:spcAft>
              <a:buSzTx/>
              <a:buFont typeface="Wingdings" panose="05000000000000000000" pitchFamily="2" charset="2"/>
              <a:buChar char="v"/>
            </a:pPr>
            <a:r>
              <a:rPr lang="en-US" dirty="0">
                <a:solidFill>
                  <a:prstClr val="black"/>
                </a:solidFill>
                <a:latin typeface="Arial" panose="020B0604020202020204" pitchFamily="34" charset="0"/>
                <a:cs typeface="Arial" panose="020B0604020202020204" pitchFamily="34" charset="0"/>
              </a:rPr>
              <a:t>outsourcing of training </a:t>
            </a:r>
          </a:p>
          <a:p>
            <a:pPr lvl="0" eaLnBrk="1" fontAlgn="auto" hangingPunct="1">
              <a:lnSpc>
                <a:spcPct val="100000"/>
              </a:lnSpc>
              <a:spcAft>
                <a:spcPts val="0"/>
              </a:spcAft>
              <a:buSzTx/>
              <a:buFont typeface="Wingdings" panose="05000000000000000000" pitchFamily="2" charset="2"/>
              <a:buChar char="ü"/>
            </a:pPr>
            <a:r>
              <a:rPr lang="en-US" sz="2400" dirty="0">
                <a:solidFill>
                  <a:prstClr val="black"/>
                </a:solidFill>
                <a:latin typeface="Arial" panose="020B0604020202020204" pitchFamily="34" charset="0"/>
                <a:cs typeface="Arial" panose="020B0604020202020204" pitchFamily="34" charset="0"/>
              </a:rPr>
              <a:t>training courses purchased on the market</a:t>
            </a:r>
          </a:p>
          <a:p>
            <a:pPr lvl="0" eaLnBrk="1" fontAlgn="auto" hangingPunct="1">
              <a:lnSpc>
                <a:spcPct val="100000"/>
              </a:lnSpc>
              <a:spcAft>
                <a:spcPts val="0"/>
              </a:spcAft>
              <a:buSzTx/>
              <a:buFont typeface="Wingdings" panose="05000000000000000000" pitchFamily="2" charset="2"/>
              <a:buChar char="v"/>
            </a:pPr>
            <a:r>
              <a:rPr lang="en-US" dirty="0">
                <a:solidFill>
                  <a:prstClr val="black"/>
                </a:solidFill>
                <a:latin typeface="Arial" panose="020B0604020202020204" pitchFamily="34" charset="0"/>
                <a:cs typeface="Arial" panose="020B0604020202020204" pitchFamily="34" charset="0"/>
              </a:rPr>
              <a:t>financing individual's external training</a:t>
            </a:r>
          </a:p>
          <a:p>
            <a:pPr lvl="0" eaLnBrk="1" fontAlgn="auto" hangingPunct="1">
              <a:lnSpc>
                <a:spcPct val="100000"/>
              </a:lnSpc>
              <a:spcAft>
                <a:spcPts val="0"/>
              </a:spcAft>
              <a:buSzTx/>
              <a:buFont typeface="Wingdings" panose="05000000000000000000" pitchFamily="2" charset="2"/>
              <a:buChar char="v"/>
            </a:pPr>
            <a:r>
              <a:rPr lang="en-US" dirty="0">
                <a:solidFill>
                  <a:prstClr val="black"/>
                </a:solidFill>
                <a:latin typeface="Arial" panose="020B0604020202020204" pitchFamily="34" charset="0"/>
                <a:cs typeface="Arial" panose="020B0604020202020204" pitchFamily="34" charset="0"/>
              </a:rPr>
              <a:t> professional literature and etc.</a:t>
            </a:r>
          </a:p>
        </p:txBody>
      </p:sp>
    </p:spTree>
    <p:extLst>
      <p:ext uri="{BB962C8B-B14F-4D97-AF65-F5344CB8AC3E}">
        <p14:creationId xmlns:p14="http://schemas.microsoft.com/office/powerpoint/2010/main" val="16228242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כותרת 1"/>
          <p:cNvSpPr>
            <a:spLocks noGrp="1"/>
          </p:cNvSpPr>
          <p:nvPr>
            <p:ph type="title"/>
          </p:nvPr>
        </p:nvSpPr>
        <p:spPr bwMode="auto">
          <a:xfrm>
            <a:off x="900113" y="274638"/>
            <a:ext cx="7416800" cy="922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fontScale="90000"/>
          </a:bodyPr>
          <a:lstStyle/>
          <a:p>
            <a:r>
              <a:rPr lang="ru-RU" altLang="en-US" b="0" i="1" cap="none" dirty="0">
                <a:solidFill>
                  <a:srgbClr val="E46C0A"/>
                </a:solidFill>
                <a:latin typeface="Arial" charset="0"/>
                <a:cs typeface="Arial" charset="0"/>
              </a:rPr>
              <a:t> </a:t>
            </a:r>
            <a:r>
              <a:rPr lang="en-US" altLang="en-US" i="1" cap="none" dirty="0">
                <a:solidFill>
                  <a:schemeClr val="accent4"/>
                </a:solidFill>
                <a:latin typeface="Arial" charset="0"/>
                <a:cs typeface="Arial" charset="0"/>
              </a:rPr>
              <a:t>Overview of the main results of SAET</a:t>
            </a:r>
            <a:endParaRPr altLang="en-US" cap="none" dirty="0">
              <a:solidFill>
                <a:schemeClr val="accent4"/>
              </a:solidFill>
              <a:cs typeface="Arial" charset="0"/>
            </a:endParaRPr>
          </a:p>
        </p:txBody>
      </p:sp>
      <p:sp>
        <p:nvSpPr>
          <p:cNvPr id="4099" name="מציין מיקום תוכן 2"/>
          <p:cNvSpPr>
            <a:spLocks noGrp="1"/>
          </p:cNvSpPr>
          <p:nvPr>
            <p:ph idx="1"/>
          </p:nvPr>
        </p:nvSpPr>
        <p:spPr bwMode="auto">
          <a:xfrm>
            <a:off x="827584" y="1340768"/>
            <a:ext cx="7560840" cy="51125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Autofit/>
          </a:bodyPr>
          <a:lstStyle/>
          <a:p>
            <a:pPr lvl="0" eaLnBrk="1" fontAlgn="auto" hangingPunct="1">
              <a:lnSpc>
                <a:spcPct val="100000"/>
              </a:lnSpc>
              <a:spcAft>
                <a:spcPts val="0"/>
              </a:spcAft>
              <a:buSzTx/>
              <a:buFont typeface="Wingdings" panose="05000000000000000000" pitchFamily="2" charset="2"/>
              <a:buChar char="q"/>
            </a:pPr>
            <a:r>
              <a:rPr lang="en-US" sz="2200" dirty="0">
                <a:solidFill>
                  <a:prstClr val="black"/>
                </a:solidFill>
                <a:latin typeface="Arial" panose="020B0604020202020204" pitchFamily="34" charset="0"/>
                <a:cs typeface="Arial" panose="020B0604020202020204" pitchFamily="34" charset="0"/>
              </a:rPr>
              <a:t>The pilot of the Israeli SAET was compiled on the basis of the collection, processing and analysis of the data on the education and training for the year 2015.</a:t>
            </a:r>
          </a:p>
          <a:p>
            <a:pPr lvl="0" eaLnBrk="1" fontAlgn="auto" hangingPunct="1">
              <a:lnSpc>
                <a:spcPct val="100000"/>
              </a:lnSpc>
              <a:spcAft>
                <a:spcPts val="0"/>
              </a:spcAft>
              <a:buSzTx/>
              <a:buFont typeface="Wingdings" panose="05000000000000000000" pitchFamily="2" charset="2"/>
              <a:buChar char="q"/>
            </a:pPr>
            <a:r>
              <a:rPr lang="en-US" altLang="en-US" sz="2200" dirty="0">
                <a:latin typeface="Arial" panose="020B0604020202020204" pitchFamily="34" charset="0"/>
                <a:cs typeface="Arial" panose="020B0604020202020204" pitchFamily="34" charset="0"/>
              </a:rPr>
              <a:t>The total expenditure on education and training:</a:t>
            </a:r>
          </a:p>
          <a:p>
            <a:pPr eaLnBrk="1" fontAlgn="auto" hangingPunct="1">
              <a:lnSpc>
                <a:spcPct val="100000"/>
              </a:lnSpc>
              <a:spcAft>
                <a:spcPts val="0"/>
              </a:spcAft>
              <a:buSzTx/>
              <a:buFont typeface="Wingdings" panose="05000000000000000000" pitchFamily="2" charset="2"/>
              <a:buChar char="ü"/>
            </a:pPr>
            <a:r>
              <a:rPr lang="en-US" altLang="en-US" sz="2200" dirty="0">
                <a:latin typeface="Arial" panose="020B0604020202020204" pitchFamily="34" charset="0"/>
                <a:cs typeface="Arial" panose="020B0604020202020204" pitchFamily="34" charset="0"/>
              </a:rPr>
              <a:t> amounted 104 billion new shekel  in current prices</a:t>
            </a:r>
          </a:p>
          <a:p>
            <a:pPr eaLnBrk="1" fontAlgn="auto" hangingPunct="1">
              <a:lnSpc>
                <a:spcPct val="100000"/>
              </a:lnSpc>
              <a:spcAft>
                <a:spcPts val="0"/>
              </a:spcAft>
              <a:buSzTx/>
              <a:buFont typeface="Wingdings" panose="05000000000000000000" pitchFamily="2" charset="2"/>
              <a:buChar char="ü"/>
            </a:pPr>
            <a:r>
              <a:rPr lang="en-US" altLang="en-US" sz="2200" dirty="0">
                <a:latin typeface="Arial" panose="020B0604020202020204" pitchFamily="34" charset="0"/>
                <a:cs typeface="Arial" panose="020B0604020202020204" pitchFamily="34" charset="0"/>
              </a:rPr>
              <a:t>and was 8.9 per cent of Israel’s gross domestic product (GDP).</a:t>
            </a:r>
          </a:p>
          <a:p>
            <a:pPr lvl="0" eaLnBrk="1" fontAlgn="auto" hangingPunct="1">
              <a:lnSpc>
                <a:spcPct val="100000"/>
              </a:lnSpc>
              <a:spcAft>
                <a:spcPts val="0"/>
              </a:spcAft>
              <a:buSzTx/>
              <a:buFont typeface="Wingdings" panose="05000000000000000000" pitchFamily="2" charset="2"/>
              <a:buChar char="q"/>
            </a:pPr>
            <a:r>
              <a:rPr lang="en-US" altLang="en-US" sz="2200" dirty="0">
                <a:latin typeface="Arial" panose="020B0604020202020204" pitchFamily="34" charset="0"/>
                <a:cs typeface="Arial" panose="020B0604020202020204" pitchFamily="34" charset="0"/>
              </a:rPr>
              <a:t>Framework of the SAET consist:</a:t>
            </a:r>
          </a:p>
          <a:p>
            <a:pPr lvl="0" eaLnBrk="1" fontAlgn="auto" hangingPunct="1">
              <a:lnSpc>
                <a:spcPct val="100000"/>
              </a:lnSpc>
              <a:spcAft>
                <a:spcPts val="0"/>
              </a:spcAft>
              <a:buSzTx/>
              <a:buFont typeface="Wingdings" panose="05000000000000000000" pitchFamily="2" charset="2"/>
              <a:buChar char="v"/>
            </a:pPr>
            <a:r>
              <a:rPr lang="en-US" altLang="en-US" sz="2200" dirty="0">
                <a:latin typeface="Arial" panose="020B0604020202020204" pitchFamily="34" charset="0"/>
                <a:cs typeface="Arial" panose="020B0604020202020204" pitchFamily="34" charset="0"/>
              </a:rPr>
              <a:t>main tables based on monetary data available in the national accounts</a:t>
            </a:r>
          </a:p>
          <a:p>
            <a:pPr lvl="0" eaLnBrk="1" fontAlgn="auto" hangingPunct="1">
              <a:lnSpc>
                <a:spcPct val="100000"/>
              </a:lnSpc>
              <a:spcAft>
                <a:spcPts val="0"/>
              </a:spcAft>
              <a:buSzTx/>
              <a:buFont typeface="Wingdings" panose="05000000000000000000" pitchFamily="2" charset="2"/>
              <a:buChar char="v"/>
            </a:pPr>
            <a:r>
              <a:rPr lang="en-US" altLang="en-US" sz="2200" dirty="0">
                <a:latin typeface="Arial" panose="020B0604020202020204" pitchFamily="34" charset="0"/>
                <a:cs typeface="Arial" panose="020B0604020202020204" pitchFamily="34" charset="0"/>
              </a:rPr>
              <a:t>supplementary tables with non-monetary information.</a:t>
            </a:r>
            <a:endParaRPr lang="he-IL" alt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9962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כותרת 1"/>
          <p:cNvSpPr>
            <a:spLocks noGrp="1"/>
          </p:cNvSpPr>
          <p:nvPr>
            <p:ph type="title"/>
          </p:nvPr>
        </p:nvSpPr>
        <p:spPr bwMode="auto">
          <a:xfrm>
            <a:off x="900113" y="274638"/>
            <a:ext cx="7416800" cy="922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a:bodyPr>
          <a:lstStyle/>
          <a:p>
            <a:r>
              <a:rPr lang="en-US" altLang="en-US" i="1" cap="none" dirty="0">
                <a:solidFill>
                  <a:schemeClr val="accent4"/>
                </a:solidFill>
                <a:latin typeface="Arial" charset="0"/>
                <a:cs typeface="Arial" charset="0"/>
              </a:rPr>
              <a:t>Main tables of SAET</a:t>
            </a:r>
            <a:endParaRPr altLang="en-US" cap="none" dirty="0">
              <a:solidFill>
                <a:schemeClr val="accent4"/>
              </a:solidFill>
              <a:cs typeface="Arial" charset="0"/>
            </a:endParaRPr>
          </a:p>
        </p:txBody>
      </p:sp>
      <p:sp>
        <p:nvSpPr>
          <p:cNvPr id="4099" name="מציין מיקום תוכן 2"/>
          <p:cNvSpPr>
            <a:spLocks noGrp="1"/>
          </p:cNvSpPr>
          <p:nvPr>
            <p:ph idx="1"/>
          </p:nvPr>
        </p:nvSpPr>
        <p:spPr bwMode="auto">
          <a:xfrm>
            <a:off x="827584" y="1340768"/>
            <a:ext cx="7560840" cy="51125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a:bodyPr>
          <a:lstStyle/>
          <a:p>
            <a:pPr lvl="0" eaLnBrk="1" fontAlgn="auto" hangingPunct="1">
              <a:lnSpc>
                <a:spcPct val="100000"/>
              </a:lnSpc>
              <a:spcAft>
                <a:spcPts val="0"/>
              </a:spcAft>
              <a:buSzTx/>
              <a:buFont typeface="Wingdings" panose="05000000000000000000" pitchFamily="2" charset="2"/>
              <a:buChar char="q"/>
            </a:pPr>
            <a:r>
              <a:rPr lang="en-US" sz="2400" dirty="0">
                <a:solidFill>
                  <a:prstClr val="black"/>
                </a:solidFill>
                <a:latin typeface="Arial" panose="020B0604020202020204" pitchFamily="34" charset="0"/>
                <a:cs typeface="Arial" panose="020B0604020202020204" pitchFamily="34" charset="0"/>
              </a:rPr>
              <a:t>The SAET provides a simplified version of the SUTs for the EPs (education and training products by purposes):</a:t>
            </a:r>
          </a:p>
          <a:p>
            <a:pPr lvl="0" eaLnBrk="1" fontAlgn="auto" hangingPunct="1">
              <a:lnSpc>
                <a:spcPct val="100000"/>
              </a:lnSpc>
              <a:spcAft>
                <a:spcPts val="0"/>
              </a:spcAft>
              <a:buSzTx/>
              <a:buFont typeface="Wingdings" panose="05000000000000000000" pitchFamily="2" charset="2"/>
              <a:buChar char="Ø"/>
            </a:pPr>
            <a:r>
              <a:rPr lang="en-US" sz="2400" dirty="0">
                <a:solidFill>
                  <a:prstClr val="black"/>
                </a:solidFill>
                <a:latin typeface="Arial" panose="020B0604020202020204" pitchFamily="34" charset="0"/>
                <a:cs typeface="Arial" panose="020B0604020202020204" pitchFamily="34" charset="0"/>
              </a:rPr>
              <a:t>Education and training output, by provider and education and training purpose</a:t>
            </a:r>
          </a:p>
          <a:p>
            <a:pPr lvl="0" eaLnBrk="1" fontAlgn="auto" hangingPunct="1">
              <a:lnSpc>
                <a:spcPct val="100000"/>
              </a:lnSpc>
              <a:spcAft>
                <a:spcPts val="0"/>
              </a:spcAft>
              <a:buSzTx/>
              <a:buFont typeface="Wingdings" panose="05000000000000000000" pitchFamily="2" charset="2"/>
              <a:buChar char="Ø"/>
            </a:pPr>
            <a:r>
              <a:rPr lang="en-US" altLang="en-US" sz="2400" dirty="0">
                <a:latin typeface="Arial" panose="020B0604020202020204" pitchFamily="34" charset="0"/>
                <a:cs typeface="Arial" panose="020B0604020202020204" pitchFamily="34" charset="0"/>
              </a:rPr>
              <a:t>Education and training expenditure, by consumer and education and training purpose</a:t>
            </a:r>
          </a:p>
          <a:p>
            <a:pPr lvl="0" eaLnBrk="1" fontAlgn="auto" hangingPunct="1">
              <a:lnSpc>
                <a:spcPct val="100000"/>
              </a:lnSpc>
              <a:spcAft>
                <a:spcPts val="0"/>
              </a:spcAft>
              <a:buSzTx/>
              <a:buFont typeface="Wingdings" panose="05000000000000000000" pitchFamily="2" charset="2"/>
              <a:buChar char="q"/>
            </a:pPr>
            <a:r>
              <a:rPr lang="en-US" altLang="en-US" sz="2400" dirty="0">
                <a:latin typeface="Arial" panose="020B0604020202020204" pitchFamily="34" charset="0"/>
                <a:cs typeface="Arial" panose="020B0604020202020204" pitchFamily="34" charset="0"/>
              </a:rPr>
              <a:t>Financing, by sector and education and training purpose </a:t>
            </a:r>
          </a:p>
          <a:p>
            <a:pPr lvl="0" eaLnBrk="1" fontAlgn="auto" hangingPunct="1">
              <a:lnSpc>
                <a:spcPct val="100000"/>
              </a:lnSpc>
              <a:spcAft>
                <a:spcPts val="0"/>
              </a:spcAft>
              <a:buSzTx/>
              <a:buFont typeface="Wingdings" panose="05000000000000000000" pitchFamily="2" charset="2"/>
              <a:buChar char="q"/>
            </a:pPr>
            <a:r>
              <a:rPr lang="en-US" altLang="en-US" sz="2400" dirty="0">
                <a:latin typeface="Arial" panose="020B0604020202020204" pitchFamily="34" charset="0"/>
                <a:cs typeface="Arial" panose="020B0604020202020204" pitchFamily="34" charset="0"/>
              </a:rPr>
              <a:t>Cost structure, by education and training purpose.</a:t>
            </a:r>
          </a:p>
          <a:p>
            <a:pPr marL="0" lvl="0" indent="0" eaLnBrk="1" fontAlgn="auto" hangingPunct="1">
              <a:lnSpc>
                <a:spcPct val="100000"/>
              </a:lnSpc>
              <a:spcAft>
                <a:spcPts val="0"/>
              </a:spcAft>
              <a:buSzTx/>
              <a:buNone/>
            </a:pPr>
            <a:endParaRPr lang="he-IL" altLang="en-US" dirty="0"/>
          </a:p>
        </p:txBody>
      </p:sp>
    </p:spTree>
    <p:extLst>
      <p:ext uri="{BB962C8B-B14F-4D97-AF65-F5344CB8AC3E}">
        <p14:creationId xmlns:p14="http://schemas.microsoft.com/office/powerpoint/2010/main" val="6230175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cap="none" dirty="0">
                <a:solidFill>
                  <a:srgbClr val="8064A2"/>
                </a:solidFill>
                <a:latin typeface="Arial" charset="0"/>
                <a:cs typeface="Arial" charset="0"/>
              </a:rPr>
              <a:t>Education and training output</a:t>
            </a:r>
            <a:br>
              <a:rPr lang="en-US" i="1" cap="none" dirty="0">
                <a:solidFill>
                  <a:srgbClr val="8064A2"/>
                </a:solidFill>
                <a:latin typeface="Arial" charset="0"/>
                <a:cs typeface="Arial" charset="0"/>
              </a:rPr>
            </a:br>
            <a:r>
              <a:rPr lang="en-US" sz="1400" i="1" cap="none" dirty="0">
                <a:solidFill>
                  <a:srgbClr val="8064A2"/>
                </a:solidFill>
                <a:latin typeface="Arial" charset="0"/>
                <a:cs typeface="Arial" charset="0"/>
              </a:rPr>
              <a:t>Current prices, 2015. </a:t>
            </a:r>
            <a:br>
              <a:rPr lang="en-US" sz="1400" i="1" cap="none" dirty="0">
                <a:solidFill>
                  <a:srgbClr val="8064A2"/>
                </a:solidFill>
                <a:latin typeface="Arial" charset="0"/>
                <a:cs typeface="Arial" charset="0"/>
              </a:rPr>
            </a:br>
            <a:r>
              <a:rPr lang="en-US" sz="1400" i="1" cap="none" dirty="0">
                <a:solidFill>
                  <a:srgbClr val="8064A2"/>
                </a:solidFill>
                <a:latin typeface="Arial" charset="0"/>
                <a:cs typeface="Arial" charset="0"/>
              </a:rPr>
              <a:t>Israeli New Shekel millions. </a:t>
            </a:r>
            <a:br>
              <a:rPr lang="en-US" sz="1400" i="1" cap="none" dirty="0">
                <a:solidFill>
                  <a:srgbClr val="8064A2"/>
                </a:solidFill>
                <a:latin typeface="Arial" charset="0"/>
                <a:cs typeface="Arial" charset="0"/>
              </a:rPr>
            </a:br>
            <a:endParaRPr lang="he-IL"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72828178"/>
              </p:ext>
            </p:extLst>
          </p:nvPr>
        </p:nvGraphicFramePr>
        <p:xfrm>
          <a:off x="755576" y="1268760"/>
          <a:ext cx="7200800" cy="4537076"/>
        </p:xfrm>
        <a:graphic>
          <a:graphicData uri="http://schemas.openxmlformats.org/drawingml/2006/table">
            <a:tbl>
              <a:tblPr/>
              <a:tblGrid>
                <a:gridCol w="1049149">
                  <a:extLst>
                    <a:ext uri="{9D8B030D-6E8A-4147-A177-3AD203B41FA5}">
                      <a16:colId xmlns:a16="http://schemas.microsoft.com/office/drawing/2014/main" val="20000"/>
                    </a:ext>
                  </a:extLst>
                </a:gridCol>
                <a:gridCol w="2109603">
                  <a:extLst>
                    <a:ext uri="{9D8B030D-6E8A-4147-A177-3AD203B41FA5}">
                      <a16:colId xmlns:a16="http://schemas.microsoft.com/office/drawing/2014/main" val="20001"/>
                    </a:ext>
                  </a:extLst>
                </a:gridCol>
                <a:gridCol w="428574">
                  <a:extLst>
                    <a:ext uri="{9D8B030D-6E8A-4147-A177-3AD203B41FA5}">
                      <a16:colId xmlns:a16="http://schemas.microsoft.com/office/drawing/2014/main" val="20002"/>
                    </a:ext>
                  </a:extLst>
                </a:gridCol>
                <a:gridCol w="428574">
                  <a:extLst>
                    <a:ext uri="{9D8B030D-6E8A-4147-A177-3AD203B41FA5}">
                      <a16:colId xmlns:a16="http://schemas.microsoft.com/office/drawing/2014/main" val="20003"/>
                    </a:ext>
                  </a:extLst>
                </a:gridCol>
                <a:gridCol w="428574">
                  <a:extLst>
                    <a:ext uri="{9D8B030D-6E8A-4147-A177-3AD203B41FA5}">
                      <a16:colId xmlns:a16="http://schemas.microsoft.com/office/drawing/2014/main" val="20004"/>
                    </a:ext>
                  </a:extLst>
                </a:gridCol>
                <a:gridCol w="308054">
                  <a:extLst>
                    <a:ext uri="{9D8B030D-6E8A-4147-A177-3AD203B41FA5}">
                      <a16:colId xmlns:a16="http://schemas.microsoft.com/office/drawing/2014/main" val="20005"/>
                    </a:ext>
                  </a:extLst>
                </a:gridCol>
                <a:gridCol w="120520">
                  <a:extLst>
                    <a:ext uri="{9D8B030D-6E8A-4147-A177-3AD203B41FA5}">
                      <a16:colId xmlns:a16="http://schemas.microsoft.com/office/drawing/2014/main" val="20006"/>
                    </a:ext>
                  </a:extLst>
                </a:gridCol>
                <a:gridCol w="428574">
                  <a:extLst>
                    <a:ext uri="{9D8B030D-6E8A-4147-A177-3AD203B41FA5}">
                      <a16:colId xmlns:a16="http://schemas.microsoft.com/office/drawing/2014/main" val="20007"/>
                    </a:ext>
                  </a:extLst>
                </a:gridCol>
                <a:gridCol w="428574">
                  <a:extLst>
                    <a:ext uri="{9D8B030D-6E8A-4147-A177-3AD203B41FA5}">
                      <a16:colId xmlns:a16="http://schemas.microsoft.com/office/drawing/2014/main" val="20008"/>
                    </a:ext>
                  </a:extLst>
                </a:gridCol>
                <a:gridCol w="102452">
                  <a:extLst>
                    <a:ext uri="{9D8B030D-6E8A-4147-A177-3AD203B41FA5}">
                      <a16:colId xmlns:a16="http://schemas.microsoft.com/office/drawing/2014/main" val="20009"/>
                    </a:ext>
                  </a:extLst>
                </a:gridCol>
                <a:gridCol w="270567">
                  <a:extLst>
                    <a:ext uri="{9D8B030D-6E8A-4147-A177-3AD203B41FA5}">
                      <a16:colId xmlns:a16="http://schemas.microsoft.com/office/drawing/2014/main" val="20010"/>
                    </a:ext>
                  </a:extLst>
                </a:gridCol>
                <a:gridCol w="161481">
                  <a:extLst>
                    <a:ext uri="{9D8B030D-6E8A-4147-A177-3AD203B41FA5}">
                      <a16:colId xmlns:a16="http://schemas.microsoft.com/office/drawing/2014/main" val="20011"/>
                    </a:ext>
                  </a:extLst>
                </a:gridCol>
                <a:gridCol w="267093">
                  <a:extLst>
                    <a:ext uri="{9D8B030D-6E8A-4147-A177-3AD203B41FA5}">
                      <a16:colId xmlns:a16="http://schemas.microsoft.com/office/drawing/2014/main" val="20012"/>
                    </a:ext>
                  </a:extLst>
                </a:gridCol>
                <a:gridCol w="164955">
                  <a:extLst>
                    <a:ext uri="{9D8B030D-6E8A-4147-A177-3AD203B41FA5}">
                      <a16:colId xmlns:a16="http://schemas.microsoft.com/office/drawing/2014/main" val="20013"/>
                    </a:ext>
                  </a:extLst>
                </a:gridCol>
                <a:gridCol w="504056">
                  <a:extLst>
                    <a:ext uri="{9D8B030D-6E8A-4147-A177-3AD203B41FA5}">
                      <a16:colId xmlns:a16="http://schemas.microsoft.com/office/drawing/2014/main" val="20014"/>
                    </a:ext>
                  </a:extLst>
                </a:gridCol>
              </a:tblGrid>
              <a:tr h="185420">
                <a:tc gridSpan="15">
                  <a:txBody>
                    <a:bodyPr/>
                    <a:lstStyle/>
                    <a:p>
                      <a:pPr algn="ctr" fontAlgn="ctr"/>
                      <a:r>
                        <a:rPr lang="en-GB" sz="1000" b="1" i="0" u="none" strike="noStrike" dirty="0">
                          <a:solidFill>
                            <a:srgbClr val="FFFFFF"/>
                          </a:solidFill>
                          <a:effectLst/>
                          <a:latin typeface="Calibri"/>
                        </a:rPr>
                        <a:t>Supply</a:t>
                      </a:r>
                      <a:endParaRPr lang="en-US" sz="1000" b="1" i="0" u="none" strike="noStrike" dirty="0">
                        <a:solidFill>
                          <a:srgbClr val="FFFFFF"/>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a:noFill/>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extLst>
                  <a:ext uri="{0D108BD9-81ED-4DB2-BD59-A6C34878D82A}">
                    <a16:rowId xmlns:a16="http://schemas.microsoft.com/office/drawing/2014/main" val="10000"/>
                  </a:ext>
                </a:extLst>
              </a:tr>
              <a:tr h="760220">
                <a:tc gridSpan="2">
                  <a:txBody>
                    <a:bodyPr/>
                    <a:lstStyle/>
                    <a:p>
                      <a:pPr algn="ctr" fontAlgn="ctr"/>
                      <a:r>
                        <a:rPr lang="en-GB" sz="700" b="1" i="0" u="none" strike="noStrike" dirty="0">
                          <a:solidFill>
                            <a:srgbClr val="000000"/>
                          </a:solidFill>
                          <a:effectLst/>
                          <a:latin typeface="Calibri"/>
                        </a:rPr>
                        <a:t> </a:t>
                      </a:r>
                      <a:endParaRPr lang="en-US" sz="700" b="1" i="0" u="none" strike="noStrike" dirty="0">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hMerge="1">
                  <a:txBody>
                    <a:bodyPr/>
                    <a:lstStyle/>
                    <a:p>
                      <a:pPr rtl="1"/>
                      <a:endParaRPr lang="he-IL"/>
                    </a:p>
                  </a:txBody>
                  <a:tcPr/>
                </a:tc>
                <a:tc>
                  <a:txBody>
                    <a:bodyPr/>
                    <a:lstStyle/>
                    <a:p>
                      <a:pPr algn="ctr" fontAlgn="ctr"/>
                      <a:r>
                        <a:rPr lang="en-GB" sz="800" b="0" i="0" u="none" strike="noStrike" dirty="0">
                          <a:solidFill>
                            <a:srgbClr val="000000"/>
                          </a:solidFill>
                          <a:effectLst/>
                          <a:latin typeface="Calibri"/>
                        </a:rPr>
                        <a:t>Central govern-</a:t>
                      </a:r>
                      <a:r>
                        <a:rPr lang="en-GB" sz="800" b="0" i="0" u="none" strike="noStrike" dirty="0" err="1">
                          <a:solidFill>
                            <a:srgbClr val="000000"/>
                          </a:solidFill>
                          <a:effectLst/>
                          <a:latin typeface="Calibri"/>
                        </a:rPr>
                        <a:t>ment</a:t>
                      </a:r>
                      <a:endParaRPr lang="en-US" sz="800" b="0" i="0" u="none" strike="noStrike" dirty="0">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ctr" fontAlgn="ctr"/>
                      <a:r>
                        <a:rPr lang="en-GB" sz="800" b="0" i="0" u="none" strike="noStrike">
                          <a:solidFill>
                            <a:srgbClr val="000000"/>
                          </a:solidFill>
                          <a:effectLst/>
                          <a:latin typeface="Calibri"/>
                        </a:rPr>
                        <a:t>Local govern-ment</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ctr" fontAlgn="ctr"/>
                      <a:r>
                        <a:rPr lang="en-GB" sz="800" b="0" i="0" u="none" strike="noStrike">
                          <a:solidFill>
                            <a:srgbClr val="000000"/>
                          </a:solidFill>
                          <a:effectLst/>
                          <a:latin typeface="Calibri"/>
                        </a:rPr>
                        <a:t>Govern-mental NPI's</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ctr" fontAlgn="ctr"/>
                      <a:r>
                        <a:rPr lang="en-GB" sz="800" b="0" i="0" u="none" strike="noStrike">
                          <a:solidFill>
                            <a:srgbClr val="000000"/>
                          </a:solidFill>
                          <a:effectLst/>
                          <a:latin typeface="Calibri"/>
                        </a:rPr>
                        <a:t>NPISH</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gridSpan="2">
                  <a:txBody>
                    <a:bodyPr/>
                    <a:lstStyle/>
                    <a:p>
                      <a:pPr algn="ctr" fontAlgn="ctr"/>
                      <a:r>
                        <a:rPr lang="en-GB" sz="800" b="0" i="0" u="none" strike="noStrike">
                          <a:solidFill>
                            <a:srgbClr val="000000"/>
                          </a:solidFill>
                          <a:effectLst/>
                          <a:latin typeface="Calibri"/>
                        </a:rPr>
                        <a:t>Market producers in education industry</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hMerge="1">
                  <a:txBody>
                    <a:bodyPr/>
                    <a:lstStyle/>
                    <a:p>
                      <a:pPr algn="ctr" fontAlgn="ct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gridSpan="2">
                  <a:txBody>
                    <a:bodyPr/>
                    <a:lstStyle/>
                    <a:p>
                      <a:pPr algn="ctr" fontAlgn="ctr"/>
                      <a:r>
                        <a:rPr lang="en-GB" sz="800" b="0" i="0" u="none" strike="noStrike">
                          <a:solidFill>
                            <a:srgbClr val="000000"/>
                          </a:solidFill>
                          <a:effectLst/>
                          <a:latin typeface="Calibri"/>
                        </a:rPr>
                        <a:t>Other market producers</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hMerge="1">
                  <a:txBody>
                    <a:bodyPr/>
                    <a:lstStyle/>
                    <a:p>
                      <a:pPr algn="ctr" fontAlgn="ct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gridSpan="2">
                  <a:txBody>
                    <a:bodyPr/>
                    <a:lstStyle/>
                    <a:p>
                      <a:pPr algn="ctr" fontAlgn="ctr"/>
                      <a:r>
                        <a:rPr lang="en-GB" sz="800" b="0" i="0" u="none" strike="noStrike">
                          <a:solidFill>
                            <a:srgbClr val="000000"/>
                          </a:solidFill>
                          <a:effectLst/>
                          <a:latin typeface="Calibri"/>
                        </a:rPr>
                        <a:t>Imports</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hMerge="1">
                  <a:txBody>
                    <a:bodyPr/>
                    <a:lstStyle/>
                    <a:p>
                      <a:pPr algn="ctr" fontAlgn="ct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gridSpan="2">
                  <a:txBody>
                    <a:bodyPr/>
                    <a:lstStyle/>
                    <a:p>
                      <a:pPr algn="ctr" fontAlgn="ctr"/>
                      <a:r>
                        <a:rPr lang="en-GB" sz="800" b="0" i="0" u="none" strike="noStrike">
                          <a:solidFill>
                            <a:srgbClr val="000000"/>
                          </a:solidFill>
                          <a:effectLst/>
                          <a:latin typeface="Calibri"/>
                        </a:rPr>
                        <a:t>Taxes less subsidies on products</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hMerge="1">
                  <a:txBody>
                    <a:bodyPr/>
                    <a:lstStyle/>
                    <a:p>
                      <a:pPr algn="ctr" fontAlgn="ct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ctr" fontAlgn="ctr"/>
                      <a:r>
                        <a:rPr lang="en-GB" sz="800" b="0" i="0" u="none" strike="noStrike">
                          <a:solidFill>
                            <a:srgbClr val="000000"/>
                          </a:solidFill>
                          <a:effectLst/>
                          <a:latin typeface="Calibri"/>
                        </a:rPr>
                        <a:t>Total</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extLst>
                  <a:ext uri="{0D108BD9-81ED-4DB2-BD59-A6C34878D82A}">
                    <a16:rowId xmlns:a16="http://schemas.microsoft.com/office/drawing/2014/main" val="10001"/>
                  </a:ext>
                </a:extLst>
              </a:tr>
              <a:tr h="285261">
                <a:tc rowSpan="8">
                  <a:txBody>
                    <a:bodyPr/>
                    <a:lstStyle/>
                    <a:p>
                      <a:pPr algn="ctr" fontAlgn="ctr"/>
                      <a:r>
                        <a:rPr lang="en-GB" sz="800" b="1" i="0" u="none" strike="noStrike">
                          <a:solidFill>
                            <a:srgbClr val="000000"/>
                          </a:solidFill>
                          <a:effectLst/>
                          <a:latin typeface="Calibri"/>
                        </a:rPr>
                        <a:t>Education and training purpose</a:t>
                      </a:r>
                      <a:endParaRPr lang="en-US" sz="800" b="1"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l" fontAlgn="ctr"/>
                      <a:r>
                        <a:rPr lang="en-GB" sz="800" b="0" i="0" u="none" strike="noStrike">
                          <a:solidFill>
                            <a:srgbClr val="000000"/>
                          </a:solidFill>
                          <a:effectLst/>
                          <a:latin typeface="Calibri"/>
                        </a:rPr>
                        <a:t>EP0 - Pre-primary education</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r" fontAlgn="ctr"/>
                      <a:r>
                        <a:rPr lang="en-GB" sz="800" b="0" i="0" u="none" strike="noStrike" dirty="0">
                          <a:solidFill>
                            <a:srgbClr val="000000"/>
                          </a:solidFill>
                          <a:effectLst/>
                          <a:latin typeface="Calibri"/>
                        </a:rPr>
                        <a:t>3,876</a:t>
                      </a:r>
                      <a:endParaRPr lang="en-US" sz="800" b="0" i="0" u="none" strike="noStrike" dirty="0">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4,244</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877</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2,033</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gridSpan="2">
                  <a:txBody>
                    <a:bodyPr/>
                    <a:lstStyle/>
                    <a:p>
                      <a:pPr algn="r" fontAlgn="ctr"/>
                      <a:r>
                        <a:rPr lang="en-GB" sz="800" b="0" i="0" u="none" strike="noStrike">
                          <a:solidFill>
                            <a:srgbClr val="000000"/>
                          </a:solidFill>
                          <a:effectLst/>
                          <a:latin typeface="Calibri"/>
                        </a:rPr>
                        <a:t>1,258</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hMerge="1">
                  <a:txBody>
                    <a:bodyPr/>
                    <a:lstStyle/>
                    <a:p>
                      <a:pPr algn="r" fontAlgn="ct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gridSpan="2">
                  <a:txBody>
                    <a:bodyPr/>
                    <a:lstStyle/>
                    <a:p>
                      <a:pPr algn="r"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hMerge="1">
                  <a:txBody>
                    <a:bodyPr/>
                    <a:lstStyle/>
                    <a:p>
                      <a:pPr algn="r" fontAlgn="ct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gridSpan="2">
                  <a:txBody>
                    <a:bodyPr/>
                    <a:lstStyle/>
                    <a:p>
                      <a:pPr algn="r"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hMerge="1">
                  <a:txBody>
                    <a:bodyPr/>
                    <a:lstStyle/>
                    <a:p>
                      <a:pPr algn="r" fontAlgn="ct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gridSpan="2">
                  <a:txBody>
                    <a:bodyPr/>
                    <a:lstStyle/>
                    <a:p>
                      <a:pPr algn="r"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hMerge="1">
                  <a:txBody>
                    <a:bodyPr/>
                    <a:lstStyle/>
                    <a:p>
                      <a:pPr algn="r" fontAlgn="ct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12,288</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0002"/>
                  </a:ext>
                </a:extLst>
              </a:tr>
              <a:tr h="285261">
                <a:tc vMerge="1">
                  <a:txBody>
                    <a:bodyPr/>
                    <a:lstStyle/>
                    <a:p>
                      <a:pPr rtl="1"/>
                      <a:endParaRPr lang="he-IL"/>
                    </a:p>
                  </a:txBody>
                  <a:tcPr/>
                </a:tc>
                <a:tc>
                  <a:txBody>
                    <a:bodyPr/>
                    <a:lstStyle/>
                    <a:p>
                      <a:pPr algn="l" fontAlgn="ctr"/>
                      <a:r>
                        <a:rPr lang="en-GB" sz="800" b="0" i="0" u="none" strike="noStrike">
                          <a:solidFill>
                            <a:srgbClr val="000000"/>
                          </a:solidFill>
                          <a:effectLst/>
                          <a:latin typeface="Calibri"/>
                        </a:rPr>
                        <a:t>EP1 - Primary education</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r" fontAlgn="ctr"/>
                      <a:r>
                        <a:rPr lang="en-GB" sz="800" b="0" i="0" u="none" strike="noStrike">
                          <a:solidFill>
                            <a:srgbClr val="000000"/>
                          </a:solidFill>
                          <a:effectLst/>
                          <a:latin typeface="Calibri"/>
                        </a:rPr>
                        <a:t>15,220</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6,753</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710</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514</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gridSpan="2">
                  <a:txBody>
                    <a:bodyPr/>
                    <a:lstStyle/>
                    <a:p>
                      <a:pPr algn="r" fontAlgn="ctr"/>
                      <a:r>
                        <a:rPr lang="en-GB" sz="800" b="0" i="0" u="none" strike="noStrike">
                          <a:solidFill>
                            <a:srgbClr val="000000"/>
                          </a:solidFill>
                          <a:effectLst/>
                          <a:latin typeface="Calibri"/>
                        </a:rPr>
                        <a:t>2,100</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hMerge="1">
                  <a:txBody>
                    <a:bodyPr/>
                    <a:lstStyle/>
                    <a:p>
                      <a:pPr algn="r" fontAlgn="ct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gridSpan="2">
                  <a:txBody>
                    <a:bodyPr/>
                    <a:lstStyle/>
                    <a:p>
                      <a:pPr algn="r"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hMerge="1">
                  <a:txBody>
                    <a:bodyPr/>
                    <a:lstStyle/>
                    <a:p>
                      <a:pPr algn="r" fontAlgn="ct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gridSpan="2">
                  <a:txBody>
                    <a:bodyPr/>
                    <a:lstStyle/>
                    <a:p>
                      <a:pPr algn="r"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hMerge="1">
                  <a:txBody>
                    <a:bodyPr/>
                    <a:lstStyle/>
                    <a:p>
                      <a:pPr algn="r" fontAlgn="ct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gridSpan="2">
                  <a:txBody>
                    <a:bodyPr/>
                    <a:lstStyle/>
                    <a:p>
                      <a:pPr algn="r"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hMerge="1">
                  <a:txBody>
                    <a:bodyPr/>
                    <a:lstStyle/>
                    <a:p>
                      <a:pPr algn="r" fontAlgn="ct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25,296</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0003"/>
                  </a:ext>
                </a:extLst>
              </a:tr>
              <a:tr h="285261">
                <a:tc vMerge="1">
                  <a:txBody>
                    <a:bodyPr/>
                    <a:lstStyle/>
                    <a:p>
                      <a:pPr rtl="1"/>
                      <a:endParaRPr lang="he-IL"/>
                    </a:p>
                  </a:txBody>
                  <a:tcPr/>
                </a:tc>
                <a:tc>
                  <a:txBody>
                    <a:bodyPr/>
                    <a:lstStyle/>
                    <a:p>
                      <a:pPr algn="l" fontAlgn="ctr"/>
                      <a:r>
                        <a:rPr lang="en-GB" sz="800" b="0" i="0" u="none" strike="noStrike">
                          <a:solidFill>
                            <a:srgbClr val="000000"/>
                          </a:solidFill>
                          <a:effectLst/>
                          <a:latin typeface="Calibri"/>
                        </a:rPr>
                        <a:t>EP2 - Secondary education</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r" fontAlgn="ctr"/>
                      <a:r>
                        <a:rPr lang="en-GB" sz="800" b="0" i="0" u="none" strike="noStrike">
                          <a:solidFill>
                            <a:srgbClr val="000000"/>
                          </a:solidFill>
                          <a:effectLst/>
                          <a:latin typeface="Calibri"/>
                        </a:rPr>
                        <a:t>6,973</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4,781</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6,306</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1,463</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gridSpan="2">
                  <a:txBody>
                    <a:bodyPr/>
                    <a:lstStyle/>
                    <a:p>
                      <a:pPr algn="r" fontAlgn="ctr"/>
                      <a:r>
                        <a:rPr lang="en-GB" sz="800" b="0" i="0" u="none" strike="noStrike">
                          <a:solidFill>
                            <a:srgbClr val="000000"/>
                          </a:solidFill>
                          <a:effectLst/>
                          <a:latin typeface="Calibri"/>
                        </a:rPr>
                        <a:t>1,540</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hMerge="1">
                  <a:txBody>
                    <a:bodyPr/>
                    <a:lstStyle/>
                    <a:p>
                      <a:pPr algn="r" fontAlgn="ct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gridSpan="2">
                  <a:txBody>
                    <a:bodyPr/>
                    <a:lstStyle/>
                    <a:p>
                      <a:pPr algn="r"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hMerge="1">
                  <a:txBody>
                    <a:bodyPr/>
                    <a:lstStyle/>
                    <a:p>
                      <a:pPr algn="r" fontAlgn="ct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gridSpan="2">
                  <a:txBody>
                    <a:bodyPr/>
                    <a:lstStyle/>
                    <a:p>
                      <a:pPr algn="r"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hMerge="1">
                  <a:txBody>
                    <a:bodyPr/>
                    <a:lstStyle/>
                    <a:p>
                      <a:pPr algn="r" fontAlgn="ct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gridSpan="2">
                  <a:txBody>
                    <a:bodyPr/>
                    <a:lstStyle/>
                    <a:p>
                      <a:pPr algn="r"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hMerge="1">
                  <a:txBody>
                    <a:bodyPr/>
                    <a:lstStyle/>
                    <a:p>
                      <a:pPr algn="r" fontAlgn="ct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21,063</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0004"/>
                  </a:ext>
                </a:extLst>
              </a:tr>
              <a:tr h="285261">
                <a:tc vMerge="1">
                  <a:txBody>
                    <a:bodyPr/>
                    <a:lstStyle/>
                    <a:p>
                      <a:pPr rtl="1"/>
                      <a:endParaRPr lang="he-IL"/>
                    </a:p>
                  </a:txBody>
                  <a:tcPr/>
                </a:tc>
                <a:tc>
                  <a:txBody>
                    <a:bodyPr/>
                    <a:lstStyle/>
                    <a:p>
                      <a:pPr algn="l" fontAlgn="ctr"/>
                      <a:r>
                        <a:rPr lang="en-GB" sz="800" b="0" i="0" u="none" strike="noStrike">
                          <a:solidFill>
                            <a:srgbClr val="000000"/>
                          </a:solidFill>
                          <a:effectLst/>
                          <a:latin typeface="Calibri"/>
                        </a:rPr>
                        <a:t>EP3 - Higher education</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r" fontAlgn="ctr"/>
                      <a:r>
                        <a:rPr lang="en-GB" sz="800" b="0" i="0" u="none" strike="noStrike">
                          <a:solidFill>
                            <a:srgbClr val="000000"/>
                          </a:solidFill>
                          <a:effectLst/>
                          <a:latin typeface="Calibri"/>
                        </a:rPr>
                        <a:t>184</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48</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14,042</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1,989</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gridSpan="2">
                  <a:txBody>
                    <a:bodyPr/>
                    <a:lstStyle/>
                    <a:p>
                      <a:pPr algn="r" fontAlgn="ctr"/>
                      <a:r>
                        <a:rPr lang="en-GB" sz="800" b="0" i="0" u="none" strike="noStrike">
                          <a:solidFill>
                            <a:srgbClr val="000000"/>
                          </a:solidFill>
                          <a:effectLst/>
                          <a:latin typeface="Calibri"/>
                        </a:rPr>
                        <a:t>70</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hMerge="1">
                  <a:txBody>
                    <a:bodyPr/>
                    <a:lstStyle/>
                    <a:p>
                      <a:pPr algn="r" fontAlgn="ct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gridSpan="2">
                  <a:txBody>
                    <a:bodyPr/>
                    <a:lstStyle/>
                    <a:p>
                      <a:pPr algn="r"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hMerge="1">
                  <a:txBody>
                    <a:bodyPr/>
                    <a:lstStyle/>
                    <a:p>
                      <a:pPr algn="r" fontAlgn="ct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gridSpan="2">
                  <a:txBody>
                    <a:bodyPr/>
                    <a:lstStyle/>
                    <a:p>
                      <a:pPr algn="r" fontAlgn="ctr"/>
                      <a:r>
                        <a:rPr lang="en-GB" sz="800" b="0" i="0" u="none" strike="noStrike">
                          <a:solidFill>
                            <a:srgbClr val="000000"/>
                          </a:solidFill>
                          <a:effectLst/>
                          <a:latin typeface="Calibri"/>
                        </a:rPr>
                        <a:t>1,149</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hMerge="1">
                  <a:txBody>
                    <a:bodyPr/>
                    <a:lstStyle/>
                    <a:p>
                      <a:pPr algn="r" fontAlgn="ct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gridSpan="2">
                  <a:txBody>
                    <a:bodyPr/>
                    <a:lstStyle/>
                    <a:p>
                      <a:pPr algn="r"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hMerge="1">
                  <a:txBody>
                    <a:bodyPr/>
                    <a:lstStyle/>
                    <a:p>
                      <a:pPr algn="r" fontAlgn="ct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17,483</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0005"/>
                  </a:ext>
                </a:extLst>
              </a:tr>
              <a:tr h="285261">
                <a:tc vMerge="1">
                  <a:txBody>
                    <a:bodyPr/>
                    <a:lstStyle/>
                    <a:p>
                      <a:pPr rtl="1"/>
                      <a:endParaRPr lang="he-IL"/>
                    </a:p>
                  </a:txBody>
                  <a:tcPr/>
                </a:tc>
                <a:tc>
                  <a:txBody>
                    <a:bodyPr/>
                    <a:lstStyle/>
                    <a:p>
                      <a:pPr algn="l" fontAlgn="ctr"/>
                      <a:r>
                        <a:rPr lang="en-GB" sz="800" b="0" i="0" u="none" strike="noStrike">
                          <a:solidFill>
                            <a:srgbClr val="000000"/>
                          </a:solidFill>
                          <a:effectLst/>
                          <a:latin typeface="Calibri"/>
                        </a:rPr>
                        <a:t>EP4 - Cultural, sport and recreation education</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r" fontAlgn="ctr"/>
                      <a:r>
                        <a:rPr lang="en-GB" sz="800" b="0" i="0" u="none" strike="noStrike" dirty="0">
                          <a:solidFill>
                            <a:srgbClr val="000000"/>
                          </a:solidFill>
                          <a:effectLst/>
                          <a:latin typeface="Calibri"/>
                        </a:rPr>
                        <a:t>147</a:t>
                      </a:r>
                      <a:endParaRPr lang="en-US" sz="800" b="0" i="0" u="none" strike="noStrike" dirty="0">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1,548</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2,708</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2,596</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gridSpan="2">
                  <a:txBody>
                    <a:bodyPr/>
                    <a:lstStyle/>
                    <a:p>
                      <a:pPr algn="r" fontAlgn="ctr"/>
                      <a:r>
                        <a:rPr lang="en-GB" sz="800" b="0" i="0" u="none" strike="noStrike">
                          <a:solidFill>
                            <a:srgbClr val="000000"/>
                          </a:solidFill>
                          <a:effectLst/>
                          <a:latin typeface="Calibri"/>
                        </a:rPr>
                        <a:t>6,952</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hMerge="1">
                  <a:txBody>
                    <a:bodyPr/>
                    <a:lstStyle/>
                    <a:p>
                      <a:pPr algn="r" fontAlgn="ct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gridSpan="2">
                  <a:txBody>
                    <a:bodyPr/>
                    <a:lstStyle/>
                    <a:p>
                      <a:pPr algn="r"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hMerge="1">
                  <a:txBody>
                    <a:bodyPr/>
                    <a:lstStyle/>
                    <a:p>
                      <a:pPr algn="r" fontAlgn="ct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gridSpan="2">
                  <a:txBody>
                    <a:bodyPr/>
                    <a:lstStyle/>
                    <a:p>
                      <a:pPr algn="r"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hMerge="1">
                  <a:txBody>
                    <a:bodyPr/>
                    <a:lstStyle/>
                    <a:p>
                      <a:pPr algn="r" fontAlgn="ct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gridSpan="2">
                  <a:txBody>
                    <a:bodyPr/>
                    <a:lstStyle/>
                    <a:p>
                      <a:pPr algn="r" fontAlgn="ctr"/>
                      <a:r>
                        <a:rPr lang="en-GB" sz="800" b="0" i="0" u="none" strike="noStrike">
                          <a:solidFill>
                            <a:srgbClr val="000000"/>
                          </a:solidFill>
                          <a:effectLst/>
                          <a:latin typeface="Calibri"/>
                        </a:rPr>
                        <a:t>49</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hMerge="1">
                  <a:txBody>
                    <a:bodyPr/>
                    <a:lstStyle/>
                    <a:p>
                      <a:pPr algn="r" fontAlgn="ct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14,001</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0006"/>
                  </a:ext>
                </a:extLst>
              </a:tr>
              <a:tr h="285261">
                <a:tc vMerge="1">
                  <a:txBody>
                    <a:bodyPr/>
                    <a:lstStyle/>
                    <a:p>
                      <a:pPr rtl="1"/>
                      <a:endParaRPr lang="he-IL"/>
                    </a:p>
                  </a:txBody>
                  <a:tcPr/>
                </a:tc>
                <a:tc>
                  <a:txBody>
                    <a:bodyPr/>
                    <a:lstStyle/>
                    <a:p>
                      <a:pPr algn="l" fontAlgn="ctr"/>
                      <a:r>
                        <a:rPr lang="en-GB" sz="800" b="0" i="0" u="none" strike="noStrike">
                          <a:solidFill>
                            <a:srgbClr val="000000"/>
                          </a:solidFill>
                          <a:effectLst/>
                          <a:latin typeface="Calibri"/>
                        </a:rPr>
                        <a:t>EP5 - Other education and vocational training</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r" fontAlgn="ctr"/>
                      <a:r>
                        <a:rPr lang="en-GB" sz="800" b="0" i="0" u="none" strike="noStrike">
                          <a:solidFill>
                            <a:srgbClr val="000000"/>
                          </a:solidFill>
                          <a:effectLst/>
                          <a:latin typeface="Calibri"/>
                        </a:rPr>
                        <a:t>890</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23</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1,484</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2,069</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gridSpan="2">
                  <a:txBody>
                    <a:bodyPr/>
                    <a:lstStyle/>
                    <a:p>
                      <a:pPr algn="r" fontAlgn="ctr"/>
                      <a:r>
                        <a:rPr lang="en-GB" sz="800" b="0" i="0" u="none" strike="noStrike">
                          <a:solidFill>
                            <a:srgbClr val="000000"/>
                          </a:solidFill>
                          <a:effectLst/>
                          <a:latin typeface="Calibri"/>
                        </a:rPr>
                        <a:t>4,787</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hMerge="1">
                  <a:txBody>
                    <a:bodyPr/>
                    <a:lstStyle/>
                    <a:p>
                      <a:pPr algn="r" fontAlgn="ct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gridSpan="2">
                  <a:txBody>
                    <a:bodyPr/>
                    <a:lstStyle/>
                    <a:p>
                      <a:pPr algn="r"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hMerge="1">
                  <a:txBody>
                    <a:bodyPr/>
                    <a:lstStyle/>
                    <a:p>
                      <a:pPr algn="r" fontAlgn="ct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gridSpan="2">
                  <a:txBody>
                    <a:bodyPr/>
                    <a:lstStyle/>
                    <a:p>
                      <a:pPr algn="r"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hMerge="1">
                  <a:txBody>
                    <a:bodyPr/>
                    <a:lstStyle/>
                    <a:p>
                      <a:pPr algn="r" fontAlgn="ct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gridSpan="2">
                  <a:txBody>
                    <a:bodyPr/>
                    <a:lstStyle/>
                    <a:p>
                      <a:pPr algn="r" fontAlgn="ctr"/>
                      <a:r>
                        <a:rPr lang="en-GB" sz="800" b="0" i="0" u="none" strike="noStrike">
                          <a:solidFill>
                            <a:srgbClr val="000000"/>
                          </a:solidFill>
                          <a:effectLst/>
                          <a:latin typeface="Calibri"/>
                        </a:rPr>
                        <a:t>43</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hMerge="1">
                  <a:txBody>
                    <a:bodyPr/>
                    <a:lstStyle/>
                    <a:p>
                      <a:pPr algn="r" fontAlgn="ct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9,296</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0007"/>
                  </a:ext>
                </a:extLst>
              </a:tr>
              <a:tr h="285261">
                <a:tc vMerge="1">
                  <a:txBody>
                    <a:bodyPr/>
                    <a:lstStyle/>
                    <a:p>
                      <a:pPr rtl="1"/>
                      <a:endParaRPr lang="he-IL"/>
                    </a:p>
                  </a:txBody>
                  <a:tcPr/>
                </a:tc>
                <a:tc>
                  <a:txBody>
                    <a:bodyPr/>
                    <a:lstStyle/>
                    <a:p>
                      <a:pPr algn="l" fontAlgn="ctr"/>
                      <a:r>
                        <a:rPr lang="en-GB" sz="800" b="0" i="0" u="none" strike="noStrike">
                          <a:solidFill>
                            <a:srgbClr val="000000"/>
                          </a:solidFill>
                          <a:effectLst/>
                          <a:latin typeface="Calibri"/>
                        </a:rPr>
                        <a:t>EP6 - In-house training</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r" fontAlgn="ctr"/>
                      <a:r>
                        <a:rPr lang="en-GB" sz="800" b="0" i="0" u="none" strike="noStrike">
                          <a:solidFill>
                            <a:srgbClr val="000000"/>
                          </a:solidFill>
                          <a:effectLst/>
                          <a:latin typeface="Calibri"/>
                        </a:rPr>
                        <a:t>511</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99</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70</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241</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gridSpan="2">
                  <a:txBody>
                    <a:bodyPr/>
                    <a:lstStyle/>
                    <a:p>
                      <a:pPr algn="r"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hMerge="1">
                  <a:txBody>
                    <a:bodyPr/>
                    <a:lstStyle/>
                    <a:p>
                      <a:pPr algn="r" fontAlgn="ct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gridSpan="2">
                  <a:txBody>
                    <a:bodyPr/>
                    <a:lstStyle/>
                    <a:p>
                      <a:pPr algn="r" fontAlgn="ctr"/>
                      <a:r>
                        <a:rPr lang="en-GB" sz="800" b="0" i="0" u="none" strike="noStrike">
                          <a:solidFill>
                            <a:srgbClr val="000000"/>
                          </a:solidFill>
                          <a:effectLst/>
                          <a:latin typeface="Calibri"/>
                        </a:rPr>
                        <a:t>160</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hMerge="1">
                  <a:txBody>
                    <a:bodyPr/>
                    <a:lstStyle/>
                    <a:p>
                      <a:pPr algn="r" fontAlgn="ct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gridSpan="2">
                  <a:txBody>
                    <a:bodyPr/>
                    <a:lstStyle/>
                    <a:p>
                      <a:pPr algn="r"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hMerge="1">
                  <a:txBody>
                    <a:bodyPr/>
                    <a:lstStyle/>
                    <a:p>
                      <a:pPr algn="r" fontAlgn="ct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gridSpan="2">
                  <a:txBody>
                    <a:bodyPr/>
                    <a:lstStyle/>
                    <a:p>
                      <a:pPr algn="r"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hMerge="1">
                  <a:txBody>
                    <a:bodyPr/>
                    <a:lstStyle/>
                    <a:p>
                      <a:pPr algn="r" fontAlgn="ct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1,082</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0008"/>
                  </a:ext>
                </a:extLst>
              </a:tr>
              <a:tr h="383676">
                <a:tc vMerge="1">
                  <a:txBody>
                    <a:bodyPr/>
                    <a:lstStyle/>
                    <a:p>
                      <a:pPr rtl="1"/>
                      <a:endParaRPr lang="he-IL"/>
                    </a:p>
                  </a:txBody>
                  <a:tcPr/>
                </a:tc>
                <a:tc>
                  <a:txBody>
                    <a:bodyPr/>
                    <a:lstStyle/>
                    <a:p>
                      <a:pPr algn="l" fontAlgn="ctr"/>
                      <a:r>
                        <a:rPr lang="en-GB" sz="800" b="0" i="0" u="none" strike="noStrike">
                          <a:solidFill>
                            <a:srgbClr val="000000"/>
                          </a:solidFill>
                          <a:effectLst/>
                          <a:latin typeface="Calibri"/>
                        </a:rPr>
                        <a:t>Associated products and administrative expenditures, not allocated</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r" fontAlgn="ctr"/>
                      <a:r>
                        <a:rPr lang="en-GB" sz="800" b="0" i="0" u="none" strike="noStrike">
                          <a:solidFill>
                            <a:srgbClr val="000000"/>
                          </a:solidFill>
                          <a:effectLst/>
                          <a:latin typeface="Calibri"/>
                        </a:rPr>
                        <a:t>1,507</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832</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gridSpan="2">
                  <a:txBody>
                    <a:bodyPr/>
                    <a:lstStyle/>
                    <a:p>
                      <a:pPr algn="r"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hMerge="1">
                  <a:txBody>
                    <a:bodyPr/>
                    <a:lstStyle/>
                    <a:p>
                      <a:pPr algn="r" fontAlgn="ct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gridSpan="2">
                  <a:txBody>
                    <a:bodyPr/>
                    <a:lstStyle/>
                    <a:p>
                      <a:pPr algn="r" fontAlgn="ctr"/>
                      <a:r>
                        <a:rPr lang="en-GB" sz="800" b="0" i="0" u="none" strike="noStrike">
                          <a:solidFill>
                            <a:srgbClr val="000000"/>
                          </a:solidFill>
                          <a:effectLst/>
                          <a:latin typeface="Calibri"/>
                        </a:rPr>
                        <a:t>839</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hMerge="1">
                  <a:txBody>
                    <a:bodyPr/>
                    <a:lstStyle/>
                    <a:p>
                      <a:pPr algn="r" fontAlgn="ct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gridSpan="2">
                  <a:txBody>
                    <a:bodyPr/>
                    <a:lstStyle/>
                    <a:p>
                      <a:pPr algn="r"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hMerge="1">
                  <a:txBody>
                    <a:bodyPr/>
                    <a:lstStyle/>
                    <a:p>
                      <a:pPr algn="r" fontAlgn="ct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gridSpan="2">
                  <a:txBody>
                    <a:bodyPr/>
                    <a:lstStyle/>
                    <a:p>
                      <a:pPr algn="r" fontAlgn="ctr"/>
                      <a:r>
                        <a:rPr lang="en-GB" sz="800" b="0" i="0" u="none" strike="noStrike">
                          <a:solidFill>
                            <a:srgbClr val="000000"/>
                          </a:solidFill>
                          <a:effectLst/>
                          <a:latin typeface="Calibri"/>
                        </a:rPr>
                        <a:t>35</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hMerge="1">
                  <a:txBody>
                    <a:bodyPr/>
                    <a:lstStyle/>
                    <a:p>
                      <a:pPr algn="r" fontAlgn="ct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3,214</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0009"/>
                  </a:ext>
                </a:extLst>
              </a:tr>
              <a:tr h="242472">
                <a:tc gridSpan="2">
                  <a:txBody>
                    <a:bodyPr/>
                    <a:lstStyle/>
                    <a:p>
                      <a:pPr algn="l" fontAlgn="ctr"/>
                      <a:r>
                        <a:rPr lang="en-GB" sz="800" b="1" i="0" u="none" strike="noStrike">
                          <a:solidFill>
                            <a:srgbClr val="000000"/>
                          </a:solidFill>
                          <a:effectLst/>
                          <a:latin typeface="Calibri"/>
                        </a:rPr>
                        <a:t>Total output = Total current expenditure</a:t>
                      </a:r>
                      <a:endParaRPr lang="en-US" sz="800" b="1"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hMerge="1">
                  <a:txBody>
                    <a:bodyPr/>
                    <a:lstStyle/>
                    <a:p>
                      <a:pPr rtl="1"/>
                      <a:endParaRPr lang="he-IL"/>
                    </a:p>
                  </a:txBody>
                  <a:tcPr/>
                </a:tc>
                <a:tc>
                  <a:txBody>
                    <a:bodyPr/>
                    <a:lstStyle/>
                    <a:p>
                      <a:pPr algn="r" fontAlgn="ctr"/>
                      <a:r>
                        <a:rPr lang="en-GB" sz="800" b="0" i="0" u="none" strike="noStrike">
                          <a:solidFill>
                            <a:srgbClr val="000000"/>
                          </a:solidFill>
                          <a:effectLst/>
                          <a:latin typeface="Calibri"/>
                        </a:rPr>
                        <a:t>29,309</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18,329</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26,197</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10,904</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gridSpan="2">
                  <a:txBody>
                    <a:bodyPr/>
                    <a:lstStyle/>
                    <a:p>
                      <a:pPr algn="r" fontAlgn="ctr"/>
                      <a:r>
                        <a:rPr lang="en-GB" sz="800" b="0" i="0" u="none" strike="noStrike">
                          <a:solidFill>
                            <a:srgbClr val="000000"/>
                          </a:solidFill>
                          <a:effectLst/>
                          <a:latin typeface="Calibri"/>
                        </a:rPr>
                        <a:t>16,707</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hMerge="1">
                  <a:txBody>
                    <a:bodyPr/>
                    <a:lstStyle/>
                    <a:p>
                      <a:pPr algn="r" fontAlgn="ct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gridSpan="2">
                  <a:txBody>
                    <a:bodyPr/>
                    <a:lstStyle/>
                    <a:p>
                      <a:pPr algn="r" fontAlgn="ctr"/>
                      <a:r>
                        <a:rPr lang="en-GB" sz="800" b="0" i="0" u="none" strike="noStrike">
                          <a:solidFill>
                            <a:srgbClr val="000000"/>
                          </a:solidFill>
                          <a:effectLst/>
                          <a:latin typeface="Calibri"/>
                        </a:rPr>
                        <a:t>999</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hMerge="1">
                  <a:txBody>
                    <a:bodyPr/>
                    <a:lstStyle/>
                    <a:p>
                      <a:pPr algn="r" fontAlgn="ct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gridSpan="2">
                  <a:txBody>
                    <a:bodyPr/>
                    <a:lstStyle/>
                    <a:p>
                      <a:pPr algn="r" fontAlgn="ctr"/>
                      <a:r>
                        <a:rPr lang="en-GB" sz="800" b="0" i="0" u="none" strike="noStrike">
                          <a:solidFill>
                            <a:srgbClr val="000000"/>
                          </a:solidFill>
                          <a:effectLst/>
                          <a:latin typeface="Calibri"/>
                        </a:rPr>
                        <a:t>1,149</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hMerge="1">
                  <a:txBody>
                    <a:bodyPr/>
                    <a:lstStyle/>
                    <a:p>
                      <a:pPr algn="r" fontAlgn="ct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gridSpan="2">
                  <a:txBody>
                    <a:bodyPr/>
                    <a:lstStyle/>
                    <a:p>
                      <a:pPr algn="r" fontAlgn="ctr"/>
                      <a:r>
                        <a:rPr lang="en-GB" sz="800" b="0" i="0" u="none" strike="noStrike">
                          <a:solidFill>
                            <a:srgbClr val="000000"/>
                          </a:solidFill>
                          <a:effectLst/>
                          <a:latin typeface="Calibri"/>
                        </a:rPr>
                        <a:t>127</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hMerge="1">
                  <a:txBody>
                    <a:bodyPr/>
                    <a:lstStyle/>
                    <a:p>
                      <a:pPr algn="r" fontAlgn="ct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103,722</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0010"/>
                  </a:ext>
                </a:extLst>
              </a:tr>
              <a:tr h="149762">
                <a:tc gridSpan="15">
                  <a:txBody>
                    <a:bodyPr/>
                    <a:lstStyle/>
                    <a:p>
                      <a:pPr algn="ctr" fontAlgn="ctr"/>
                      <a:r>
                        <a:rPr lang="en-GB" sz="800" b="1" i="0" u="none" strike="noStrike">
                          <a:solidFill>
                            <a:srgbClr val="000000"/>
                          </a:solidFill>
                          <a:effectLst/>
                          <a:latin typeface="Calibri"/>
                        </a:rPr>
                        <a:t> </a:t>
                      </a:r>
                      <a:endParaRPr lang="en-US" sz="800" b="1"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a:noFill/>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extLst>
                  <a:ext uri="{0D108BD9-81ED-4DB2-BD59-A6C34878D82A}">
                    <a16:rowId xmlns:a16="http://schemas.microsoft.com/office/drawing/2014/main" val="10011"/>
                  </a:ext>
                </a:extLst>
              </a:tr>
              <a:tr h="333755">
                <a:tc gridSpan="2">
                  <a:txBody>
                    <a:bodyPr/>
                    <a:lstStyle/>
                    <a:p>
                      <a:pPr algn="l" fontAlgn="ctr"/>
                      <a:r>
                        <a:rPr lang="en-GB" sz="800" b="1" i="0" u="none" strike="noStrike">
                          <a:solidFill>
                            <a:srgbClr val="000000"/>
                          </a:solidFill>
                          <a:effectLst/>
                          <a:latin typeface="Calibri"/>
                        </a:rPr>
                        <a:t>Research and development (own account and production for sales) </a:t>
                      </a:r>
                      <a:endParaRPr lang="en-US" sz="800" b="1"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hMerge="1">
                  <a:txBody>
                    <a:bodyPr/>
                    <a:lstStyle/>
                    <a:p>
                      <a:pPr rtl="1"/>
                      <a:endParaRPr lang="he-IL"/>
                    </a:p>
                  </a:txBody>
                  <a:tcPr/>
                </a:tc>
                <a:tc>
                  <a:txBody>
                    <a:bodyPr/>
                    <a:lstStyle/>
                    <a:p>
                      <a:pPr algn="r"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5,877</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gridSpan="2">
                  <a:txBody>
                    <a:bodyPr/>
                    <a:lstStyle/>
                    <a:p>
                      <a:pPr algn="r" fontAlgn="ctr"/>
                      <a:r>
                        <a:rPr lang="en-GB" sz="800" b="0" i="0" u="none" strike="noStrike">
                          <a:solidFill>
                            <a:srgbClr val="000000"/>
                          </a:solidFill>
                          <a:effectLst/>
                          <a:latin typeface="Calibri"/>
                        </a:rPr>
                        <a:t>495</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hMerge="1">
                  <a:txBody>
                    <a:bodyPr/>
                    <a:lstStyle/>
                    <a:p>
                      <a:pPr rtl="1"/>
                      <a:endParaRPr lang="he-IL"/>
                    </a:p>
                  </a:txBody>
                  <a:tcPr/>
                </a:tc>
                <a:tc>
                  <a:txBody>
                    <a:bodyPr/>
                    <a:lstStyle/>
                    <a:p>
                      <a:pPr algn="r"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gridSpan="2">
                  <a:txBody>
                    <a:bodyPr/>
                    <a:lstStyle/>
                    <a:p>
                      <a:pPr algn="r"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hMerge="1">
                  <a:txBody>
                    <a:bodyPr/>
                    <a:lstStyle/>
                    <a:p>
                      <a:pPr rtl="1"/>
                      <a:endParaRPr lang="he-IL"/>
                    </a:p>
                  </a:txBody>
                  <a:tcPr/>
                </a:tc>
                <a:tc gridSpan="2">
                  <a:txBody>
                    <a:bodyPr/>
                    <a:lstStyle/>
                    <a:p>
                      <a:pPr algn="r"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hMerge="1">
                  <a:txBody>
                    <a:bodyPr/>
                    <a:lstStyle/>
                    <a:p>
                      <a:pPr rtl="1"/>
                      <a:endParaRPr lang="he-IL"/>
                    </a:p>
                  </a:txBody>
                  <a:tcPr/>
                </a:tc>
                <a:tc gridSpan="2">
                  <a:txBody>
                    <a:bodyPr/>
                    <a:lstStyle/>
                    <a:p>
                      <a:pPr algn="r" fontAlgn="ctr"/>
                      <a:r>
                        <a:rPr lang="en-GB" sz="800" b="0" i="0" u="none" strike="noStrike">
                          <a:solidFill>
                            <a:srgbClr val="000000"/>
                          </a:solidFill>
                          <a:effectLst/>
                          <a:latin typeface="Calibri"/>
                        </a:rPr>
                        <a:t>6,373</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hMerge="1">
                  <a:txBody>
                    <a:bodyPr/>
                    <a:lstStyle/>
                    <a:p>
                      <a:pPr rtl="1"/>
                      <a:endParaRPr lang="he-IL"/>
                    </a:p>
                  </a:txBody>
                  <a:tcPr/>
                </a:tc>
                <a:extLst>
                  <a:ext uri="{0D108BD9-81ED-4DB2-BD59-A6C34878D82A}">
                    <a16:rowId xmlns:a16="http://schemas.microsoft.com/office/drawing/2014/main" val="10012"/>
                  </a:ext>
                </a:extLst>
              </a:tr>
              <a:tr h="242472">
                <a:tc gridSpan="2">
                  <a:txBody>
                    <a:bodyPr/>
                    <a:lstStyle/>
                    <a:p>
                      <a:pPr algn="l" fontAlgn="ctr"/>
                      <a:r>
                        <a:rPr lang="fr-FR" sz="800" b="1" i="0" u="none" strike="noStrike">
                          <a:solidFill>
                            <a:srgbClr val="000000"/>
                          </a:solidFill>
                          <a:effectLst/>
                          <a:latin typeface="Calibri"/>
                        </a:rPr>
                        <a:t>Capital formation (Excl. R&amp;D)</a:t>
                      </a:r>
                      <a:endParaRPr lang="en-US" sz="800" b="1"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hMerge="1">
                  <a:txBody>
                    <a:bodyPr/>
                    <a:lstStyle/>
                    <a:p>
                      <a:pPr rtl="1"/>
                      <a:endParaRPr lang="he-IL"/>
                    </a:p>
                  </a:txBody>
                  <a:tcPr/>
                </a:tc>
                <a:tc>
                  <a:txBody>
                    <a:bodyPr/>
                    <a:lstStyle/>
                    <a:p>
                      <a:pPr algn="r" fontAlgn="ctr"/>
                      <a:r>
                        <a:rPr lang="fr-FR"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fr-FR"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fr-FR"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gridSpan="2">
                  <a:txBody>
                    <a:bodyPr/>
                    <a:lstStyle/>
                    <a:p>
                      <a:pPr algn="r" fontAlgn="ctr"/>
                      <a:r>
                        <a:rPr lang="fr-FR"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hMerge="1">
                  <a:txBody>
                    <a:bodyPr/>
                    <a:lstStyle/>
                    <a:p>
                      <a:pPr rtl="1"/>
                      <a:endParaRPr lang="he-IL"/>
                    </a:p>
                  </a:txBody>
                  <a:tcPr/>
                </a:tc>
                <a:tc>
                  <a:txBody>
                    <a:bodyPr/>
                    <a:lstStyle/>
                    <a:p>
                      <a:pPr algn="r" fontAlgn="ctr"/>
                      <a:r>
                        <a:rPr lang="fr-FR"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6,161</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gridSpan="2">
                  <a:txBody>
                    <a:bodyPr/>
                    <a:lstStyle/>
                    <a:p>
                      <a:pPr algn="r"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hMerge="1">
                  <a:txBody>
                    <a:bodyPr/>
                    <a:lstStyle/>
                    <a:p>
                      <a:pPr rtl="1"/>
                      <a:endParaRPr lang="he-IL"/>
                    </a:p>
                  </a:txBody>
                  <a:tcPr/>
                </a:tc>
                <a:tc gridSpan="2">
                  <a:txBody>
                    <a:bodyPr/>
                    <a:lstStyle/>
                    <a:p>
                      <a:pPr algn="r"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hMerge="1">
                  <a:txBody>
                    <a:bodyPr/>
                    <a:lstStyle/>
                    <a:p>
                      <a:pPr rtl="1"/>
                      <a:endParaRPr lang="he-IL"/>
                    </a:p>
                  </a:txBody>
                  <a:tcPr/>
                </a:tc>
                <a:tc gridSpan="2">
                  <a:txBody>
                    <a:bodyPr/>
                    <a:lstStyle/>
                    <a:p>
                      <a:pPr algn="r" fontAlgn="ctr"/>
                      <a:r>
                        <a:rPr lang="en-GB" sz="800" b="0" i="0" u="none" strike="noStrike">
                          <a:solidFill>
                            <a:srgbClr val="000000"/>
                          </a:solidFill>
                          <a:effectLst/>
                          <a:latin typeface="Calibri"/>
                        </a:rPr>
                        <a:t>6,161</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hMerge="1">
                  <a:txBody>
                    <a:bodyPr/>
                    <a:lstStyle/>
                    <a:p>
                      <a:pPr rtl="1"/>
                      <a:endParaRPr lang="he-IL"/>
                    </a:p>
                  </a:txBody>
                  <a:tcPr/>
                </a:tc>
                <a:extLst>
                  <a:ext uri="{0D108BD9-81ED-4DB2-BD59-A6C34878D82A}">
                    <a16:rowId xmlns:a16="http://schemas.microsoft.com/office/drawing/2014/main" val="10013"/>
                  </a:ext>
                </a:extLst>
              </a:tr>
              <a:tr h="242472">
                <a:tc gridSpan="2">
                  <a:txBody>
                    <a:bodyPr/>
                    <a:lstStyle/>
                    <a:p>
                      <a:pPr algn="l" fontAlgn="ctr"/>
                      <a:r>
                        <a:rPr lang="en-GB" sz="800" b="1" i="0" u="none" strike="noStrike">
                          <a:solidFill>
                            <a:srgbClr val="000000"/>
                          </a:solidFill>
                          <a:effectLst/>
                          <a:latin typeface="Calibri"/>
                        </a:rPr>
                        <a:t>Total gross fixed capital formation </a:t>
                      </a:r>
                      <a:endParaRPr lang="en-US" sz="800" b="1"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hMerge="1">
                  <a:txBody>
                    <a:bodyPr/>
                    <a:lstStyle/>
                    <a:p>
                      <a:pPr rtl="1"/>
                      <a:endParaRPr lang="he-IL"/>
                    </a:p>
                  </a:txBody>
                  <a:tcPr/>
                </a:tc>
                <a:tc>
                  <a:txBody>
                    <a:bodyPr/>
                    <a:lstStyle/>
                    <a:p>
                      <a:pPr algn="r"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5,877</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gridSpan="2">
                  <a:txBody>
                    <a:bodyPr/>
                    <a:lstStyle/>
                    <a:p>
                      <a:pPr algn="r" fontAlgn="ctr"/>
                      <a:r>
                        <a:rPr lang="en-GB" sz="800" b="0" i="0" u="none" strike="noStrike">
                          <a:solidFill>
                            <a:srgbClr val="000000"/>
                          </a:solidFill>
                          <a:effectLst/>
                          <a:latin typeface="Calibri"/>
                        </a:rPr>
                        <a:t>495</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hMerge="1">
                  <a:txBody>
                    <a:bodyPr/>
                    <a:lstStyle/>
                    <a:p>
                      <a:pPr rtl="1"/>
                      <a:endParaRPr lang="he-IL"/>
                    </a:p>
                  </a:txBody>
                  <a:tcPr/>
                </a:tc>
                <a:tc>
                  <a:txBody>
                    <a:bodyPr/>
                    <a:lstStyle/>
                    <a:p>
                      <a:pPr algn="r"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6,161</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gridSpan="2">
                  <a:txBody>
                    <a:bodyPr/>
                    <a:lstStyle/>
                    <a:p>
                      <a:pPr algn="r"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hMerge="1">
                  <a:txBody>
                    <a:bodyPr/>
                    <a:lstStyle/>
                    <a:p>
                      <a:pPr rtl="1"/>
                      <a:endParaRPr lang="he-IL"/>
                    </a:p>
                  </a:txBody>
                  <a:tcPr/>
                </a:tc>
                <a:tc gridSpan="2">
                  <a:txBody>
                    <a:bodyPr/>
                    <a:lstStyle/>
                    <a:p>
                      <a:pPr algn="r"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hMerge="1">
                  <a:txBody>
                    <a:bodyPr/>
                    <a:lstStyle/>
                    <a:p>
                      <a:pPr rtl="1"/>
                      <a:endParaRPr lang="he-IL"/>
                    </a:p>
                  </a:txBody>
                  <a:tcPr/>
                </a:tc>
                <a:tc gridSpan="2">
                  <a:txBody>
                    <a:bodyPr/>
                    <a:lstStyle/>
                    <a:p>
                      <a:pPr algn="r" fontAlgn="ctr"/>
                      <a:r>
                        <a:rPr lang="en-GB" sz="800" b="0" i="0" u="none" strike="noStrike" dirty="0">
                          <a:solidFill>
                            <a:srgbClr val="000000"/>
                          </a:solidFill>
                          <a:effectLst/>
                          <a:latin typeface="Calibri"/>
                        </a:rPr>
                        <a:t>12,534</a:t>
                      </a:r>
                      <a:endParaRPr lang="en-US" sz="800" b="0" i="0" u="none" strike="noStrike" dirty="0">
                        <a:solidFill>
                          <a:srgbClr val="000000"/>
                        </a:solidFill>
                        <a:effectLst/>
                        <a:latin typeface="Calibri"/>
                      </a:endParaRPr>
                    </a:p>
                  </a:txBody>
                  <a:tcPr marL="7132" marR="7132" marT="713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hMerge="1">
                  <a:txBody>
                    <a:bodyPr/>
                    <a:lstStyle/>
                    <a:p>
                      <a:pPr rtl="1"/>
                      <a:endParaRPr lang="he-IL"/>
                    </a:p>
                  </a:txBody>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2817143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116632"/>
            <a:ext cx="7859216" cy="1143000"/>
          </a:xfrm>
        </p:spPr>
        <p:txBody>
          <a:bodyPr>
            <a:normAutofit/>
          </a:bodyPr>
          <a:lstStyle/>
          <a:p>
            <a:r>
              <a:rPr lang="en-US" i="1" cap="none" dirty="0">
                <a:solidFill>
                  <a:srgbClr val="00B050"/>
                </a:solidFill>
                <a:latin typeface="Arial" charset="0"/>
                <a:cs typeface="Arial" charset="0"/>
              </a:rPr>
              <a:t>Education and training output</a:t>
            </a:r>
            <a:br>
              <a:rPr lang="en-US" i="1" cap="none" dirty="0">
                <a:solidFill>
                  <a:srgbClr val="00B050"/>
                </a:solidFill>
                <a:latin typeface="Arial" charset="0"/>
                <a:cs typeface="Arial" charset="0"/>
              </a:rPr>
            </a:br>
            <a:r>
              <a:rPr lang="en-US" i="1" cap="none" dirty="0">
                <a:solidFill>
                  <a:srgbClr val="00B050"/>
                </a:solidFill>
                <a:latin typeface="Arial" charset="0"/>
                <a:cs typeface="Arial" charset="0"/>
              </a:rPr>
              <a:t> by provider </a:t>
            </a:r>
            <a:endParaRPr lang="he-IL" i="1" cap="none" dirty="0">
              <a:solidFill>
                <a:srgbClr val="00B050"/>
              </a:solidFill>
              <a:latin typeface="Arial" charset="0"/>
              <a:cs typeface="Arial" charset="0"/>
            </a:endParaRPr>
          </a:p>
        </p:txBody>
      </p:sp>
      <p:sp>
        <p:nvSpPr>
          <p:cNvPr id="4" name="מלבן 3"/>
          <p:cNvSpPr/>
          <p:nvPr/>
        </p:nvSpPr>
        <p:spPr>
          <a:xfrm>
            <a:off x="0" y="6669361"/>
            <a:ext cx="9148656" cy="188640"/>
          </a:xfrm>
          <a:prstGeom prst="rect">
            <a:avLst/>
          </a:prstGeom>
          <a:solidFill>
            <a:schemeClr val="tx2">
              <a:lumMod val="60000"/>
              <a:lumOff val="40000"/>
            </a:schemeClr>
          </a:solidFill>
          <a:ln>
            <a:solidFill>
              <a:schemeClr val="tx2">
                <a:lumMod val="60000"/>
                <a:lumOff val="40000"/>
              </a:schemeClr>
            </a:solidFill>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1" anchor="ctr"/>
          <a:lstStyle/>
          <a:p>
            <a:pPr algn="ctr"/>
            <a:endParaRPr lang="he-IL"/>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89116637"/>
              </p:ext>
            </p:extLst>
          </p:nvPr>
        </p:nvGraphicFramePr>
        <p:xfrm>
          <a:off x="459528" y="1340768"/>
          <a:ext cx="8229600" cy="47525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237910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116632"/>
            <a:ext cx="7859216" cy="1143000"/>
          </a:xfrm>
        </p:spPr>
        <p:txBody>
          <a:bodyPr>
            <a:normAutofit/>
          </a:bodyPr>
          <a:lstStyle/>
          <a:p>
            <a:r>
              <a:rPr lang="en-US" i="1" cap="none" dirty="0">
                <a:solidFill>
                  <a:srgbClr val="00B050"/>
                </a:solidFill>
                <a:latin typeface="Arial" charset="0"/>
                <a:cs typeface="Arial" charset="0"/>
              </a:rPr>
              <a:t>Education and training output</a:t>
            </a:r>
            <a:br>
              <a:rPr lang="en-US" i="1" cap="none" dirty="0">
                <a:solidFill>
                  <a:srgbClr val="00B050"/>
                </a:solidFill>
                <a:latin typeface="Arial" charset="0"/>
                <a:cs typeface="Arial" charset="0"/>
              </a:rPr>
            </a:br>
            <a:r>
              <a:rPr lang="en-US" i="1" cap="none" dirty="0">
                <a:solidFill>
                  <a:srgbClr val="00B050"/>
                </a:solidFill>
                <a:latin typeface="Arial" charset="0"/>
                <a:cs typeface="Arial" charset="0"/>
              </a:rPr>
              <a:t> by purpose</a:t>
            </a:r>
            <a:endParaRPr lang="he-IL" i="1" cap="none" dirty="0">
              <a:solidFill>
                <a:srgbClr val="00B050"/>
              </a:solidFill>
              <a:latin typeface="Arial" charset="0"/>
              <a:cs typeface="Arial" charset="0"/>
            </a:endParaRPr>
          </a:p>
        </p:txBody>
      </p:sp>
      <p:sp>
        <p:nvSpPr>
          <p:cNvPr id="4" name="מלבן 3"/>
          <p:cNvSpPr/>
          <p:nvPr/>
        </p:nvSpPr>
        <p:spPr>
          <a:xfrm>
            <a:off x="0" y="6669361"/>
            <a:ext cx="9148656" cy="188640"/>
          </a:xfrm>
          <a:prstGeom prst="rect">
            <a:avLst/>
          </a:prstGeom>
          <a:solidFill>
            <a:schemeClr val="tx2">
              <a:lumMod val="60000"/>
              <a:lumOff val="40000"/>
            </a:schemeClr>
          </a:solidFill>
          <a:ln>
            <a:solidFill>
              <a:schemeClr val="tx2">
                <a:lumMod val="60000"/>
                <a:lumOff val="40000"/>
              </a:schemeClr>
            </a:solidFill>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1" anchor="ctr"/>
          <a:lstStyle/>
          <a:p>
            <a:pPr algn="ctr"/>
            <a:endParaRPr lang="he-IL"/>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24916393"/>
              </p:ext>
            </p:extLst>
          </p:nvPr>
        </p:nvGraphicFramePr>
        <p:xfrm>
          <a:off x="459528" y="1268760"/>
          <a:ext cx="8229600" cy="47525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48837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cap="none" dirty="0">
                <a:solidFill>
                  <a:srgbClr val="8064A2"/>
                </a:solidFill>
                <a:latin typeface="Arial" charset="0"/>
                <a:cs typeface="Arial" charset="0"/>
              </a:rPr>
              <a:t>Education and training expenditure</a:t>
            </a:r>
            <a:br>
              <a:rPr lang="en-US" i="1" cap="none" dirty="0">
                <a:solidFill>
                  <a:srgbClr val="8064A2"/>
                </a:solidFill>
                <a:latin typeface="Arial" charset="0"/>
                <a:cs typeface="Arial" charset="0"/>
              </a:rPr>
            </a:br>
            <a:r>
              <a:rPr lang="en-US" sz="1400" i="1" cap="none" dirty="0">
                <a:solidFill>
                  <a:srgbClr val="8064A2"/>
                </a:solidFill>
                <a:latin typeface="Arial" charset="0"/>
                <a:cs typeface="Arial" charset="0"/>
              </a:rPr>
              <a:t>Current prices, 2015. </a:t>
            </a:r>
            <a:br>
              <a:rPr lang="en-US" sz="1400" i="1" cap="none" dirty="0">
                <a:solidFill>
                  <a:srgbClr val="8064A2"/>
                </a:solidFill>
                <a:latin typeface="Arial" charset="0"/>
                <a:cs typeface="Arial" charset="0"/>
              </a:rPr>
            </a:br>
            <a:r>
              <a:rPr lang="en-US" sz="1400" i="1" cap="none" dirty="0">
                <a:solidFill>
                  <a:srgbClr val="8064A2"/>
                </a:solidFill>
                <a:latin typeface="Arial" charset="0"/>
                <a:cs typeface="Arial" charset="0"/>
              </a:rPr>
              <a:t>Israeli New Shekel millions. </a:t>
            </a:r>
            <a:br>
              <a:rPr lang="en-US" sz="1400" i="1" cap="none" dirty="0">
                <a:solidFill>
                  <a:srgbClr val="8064A2"/>
                </a:solidFill>
                <a:latin typeface="Arial" charset="0"/>
                <a:cs typeface="Arial" charset="0"/>
              </a:rPr>
            </a:br>
            <a:endParaRPr lang="he-IL" dirty="0"/>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3455973443"/>
              </p:ext>
            </p:extLst>
          </p:nvPr>
        </p:nvGraphicFramePr>
        <p:xfrm>
          <a:off x="755576" y="1268760"/>
          <a:ext cx="7453313" cy="4505383"/>
        </p:xfrm>
        <a:graphic>
          <a:graphicData uri="http://schemas.openxmlformats.org/drawingml/2006/table">
            <a:tbl>
              <a:tblPr/>
              <a:tblGrid>
                <a:gridCol w="1223615">
                  <a:extLst>
                    <a:ext uri="{9D8B030D-6E8A-4147-A177-3AD203B41FA5}">
                      <a16:colId xmlns:a16="http://schemas.microsoft.com/office/drawing/2014/main" val="20000"/>
                    </a:ext>
                  </a:extLst>
                </a:gridCol>
                <a:gridCol w="2188933">
                  <a:extLst>
                    <a:ext uri="{9D8B030D-6E8A-4147-A177-3AD203B41FA5}">
                      <a16:colId xmlns:a16="http://schemas.microsoft.com/office/drawing/2014/main" val="20001"/>
                    </a:ext>
                  </a:extLst>
                </a:gridCol>
                <a:gridCol w="430446">
                  <a:extLst>
                    <a:ext uri="{9D8B030D-6E8A-4147-A177-3AD203B41FA5}">
                      <a16:colId xmlns:a16="http://schemas.microsoft.com/office/drawing/2014/main" val="20002"/>
                    </a:ext>
                  </a:extLst>
                </a:gridCol>
                <a:gridCol w="558417">
                  <a:extLst>
                    <a:ext uri="{9D8B030D-6E8A-4147-A177-3AD203B41FA5}">
                      <a16:colId xmlns:a16="http://schemas.microsoft.com/office/drawing/2014/main" val="20003"/>
                    </a:ext>
                  </a:extLst>
                </a:gridCol>
                <a:gridCol w="558417">
                  <a:extLst>
                    <a:ext uri="{9D8B030D-6E8A-4147-A177-3AD203B41FA5}">
                      <a16:colId xmlns:a16="http://schemas.microsoft.com/office/drawing/2014/main" val="20004"/>
                    </a:ext>
                  </a:extLst>
                </a:gridCol>
                <a:gridCol w="80211">
                  <a:extLst>
                    <a:ext uri="{9D8B030D-6E8A-4147-A177-3AD203B41FA5}">
                      <a16:colId xmlns:a16="http://schemas.microsoft.com/office/drawing/2014/main" val="20005"/>
                    </a:ext>
                  </a:extLst>
                </a:gridCol>
                <a:gridCol w="400648">
                  <a:extLst>
                    <a:ext uri="{9D8B030D-6E8A-4147-A177-3AD203B41FA5}">
                      <a16:colId xmlns:a16="http://schemas.microsoft.com/office/drawing/2014/main" val="20006"/>
                    </a:ext>
                  </a:extLst>
                </a:gridCol>
                <a:gridCol w="482798">
                  <a:extLst>
                    <a:ext uri="{9D8B030D-6E8A-4147-A177-3AD203B41FA5}">
                      <a16:colId xmlns:a16="http://schemas.microsoft.com/office/drawing/2014/main" val="20007"/>
                    </a:ext>
                  </a:extLst>
                </a:gridCol>
                <a:gridCol w="124666">
                  <a:extLst>
                    <a:ext uri="{9D8B030D-6E8A-4147-A177-3AD203B41FA5}">
                      <a16:colId xmlns:a16="http://schemas.microsoft.com/office/drawing/2014/main" val="20008"/>
                    </a:ext>
                  </a:extLst>
                </a:gridCol>
                <a:gridCol w="567538">
                  <a:extLst>
                    <a:ext uri="{9D8B030D-6E8A-4147-A177-3AD203B41FA5}">
                      <a16:colId xmlns:a16="http://schemas.microsoft.com/office/drawing/2014/main" val="20009"/>
                    </a:ext>
                  </a:extLst>
                </a:gridCol>
                <a:gridCol w="418812">
                  <a:extLst>
                    <a:ext uri="{9D8B030D-6E8A-4147-A177-3AD203B41FA5}">
                      <a16:colId xmlns:a16="http://schemas.microsoft.com/office/drawing/2014/main" val="20010"/>
                    </a:ext>
                  </a:extLst>
                </a:gridCol>
                <a:gridCol w="418812">
                  <a:extLst>
                    <a:ext uri="{9D8B030D-6E8A-4147-A177-3AD203B41FA5}">
                      <a16:colId xmlns:a16="http://schemas.microsoft.com/office/drawing/2014/main" val="20011"/>
                    </a:ext>
                  </a:extLst>
                </a:gridCol>
              </a:tblGrid>
              <a:tr h="188753">
                <a:tc gridSpan="12">
                  <a:txBody>
                    <a:bodyPr/>
                    <a:lstStyle/>
                    <a:p>
                      <a:pPr algn="ctr" rtl="0" fontAlgn="ctr"/>
                      <a:r>
                        <a:rPr lang="en-GB" sz="1100" b="1" i="0" u="none" strike="noStrike" dirty="0">
                          <a:solidFill>
                            <a:srgbClr val="FFFFFF"/>
                          </a:solidFill>
                          <a:effectLst/>
                          <a:latin typeface="Calibri"/>
                        </a:rPr>
                        <a:t>Use</a:t>
                      </a:r>
                      <a:endParaRPr lang="en-US" sz="1100" b="1" i="0" u="none" strike="noStrike" dirty="0">
                        <a:solidFill>
                          <a:srgbClr val="FFFFFF"/>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5B9BD5"/>
                    </a:solidFill>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extLst>
                  <a:ext uri="{0D108BD9-81ED-4DB2-BD59-A6C34878D82A}">
                    <a16:rowId xmlns:a16="http://schemas.microsoft.com/office/drawing/2014/main" val="10000"/>
                  </a:ext>
                </a:extLst>
              </a:tr>
              <a:tr h="319428">
                <a:tc rowSpan="2" gridSpan="2">
                  <a:txBody>
                    <a:bodyPr/>
                    <a:lstStyle/>
                    <a:p>
                      <a:pPr algn="l" rtl="0" fontAlgn="ctr"/>
                      <a:r>
                        <a:rPr lang="en-GB" sz="800" b="1" i="0" u="none" strike="noStrike" dirty="0">
                          <a:solidFill>
                            <a:srgbClr val="000000"/>
                          </a:solidFill>
                          <a:effectLst/>
                          <a:latin typeface="Calibri"/>
                        </a:rPr>
                        <a:t> </a:t>
                      </a:r>
                      <a:endParaRPr lang="en-US" sz="800" b="1" i="0" u="none" strike="noStrike" dirty="0">
                        <a:solidFill>
                          <a:srgbClr val="000000"/>
                        </a:solidFill>
                        <a:effectLst/>
                        <a:latin typeface="Calibri"/>
                      </a:endParaRPr>
                    </a:p>
                  </a:txBody>
                  <a:tcPr marL="7260" marR="7260" marT="726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B8CCE4"/>
                    </a:solidFill>
                  </a:tcPr>
                </a:tc>
                <a:tc rowSpan="2" hMerge="1">
                  <a:txBody>
                    <a:bodyPr/>
                    <a:lstStyle/>
                    <a:p>
                      <a:pPr rtl="1"/>
                      <a:endParaRPr lang="he-IL"/>
                    </a:p>
                  </a:txBody>
                  <a:tcPr/>
                </a:tc>
                <a:tc gridSpan="7">
                  <a:txBody>
                    <a:bodyPr/>
                    <a:lstStyle/>
                    <a:p>
                      <a:pPr algn="ctr" rtl="0" fontAlgn="ctr"/>
                      <a:r>
                        <a:rPr lang="en-GB" sz="800" b="0" i="0" u="none" strike="noStrike">
                          <a:solidFill>
                            <a:srgbClr val="000000"/>
                          </a:solidFill>
                          <a:effectLst/>
                          <a:latin typeface="Calibri"/>
                        </a:rPr>
                        <a:t>Final consumption expenditures</a:t>
                      </a:r>
                      <a:endParaRPr lang="en-US" sz="800" b="0" i="0" u="none" strike="noStrike">
                        <a:solidFill>
                          <a:srgbClr val="000000"/>
                        </a:solidFill>
                        <a:effectLst/>
                        <a:latin typeface="Calibri"/>
                      </a:endParaRPr>
                    </a:p>
                  </a:txBody>
                  <a:tcPr marL="7260" marR="7260" marT="7260" marB="0" anchor="ctr">
                    <a:lnL w="12700" cap="flat" cmpd="sng" algn="ctr">
                      <a:solidFill>
                        <a:srgbClr val="0070C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BDD6EE"/>
                    </a:solidFill>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algn="ctr" rtl="0" fontAlgn="ct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BDD6EE"/>
                    </a:solidFill>
                  </a:tcPr>
                </a:tc>
                <a:tc rowSpan="2">
                  <a:txBody>
                    <a:bodyPr/>
                    <a:lstStyle/>
                    <a:p>
                      <a:pPr algn="ctr" rtl="0" fontAlgn="ctr"/>
                      <a:r>
                        <a:rPr lang="en-GB" sz="800" b="0" i="0" u="none" strike="noStrike">
                          <a:solidFill>
                            <a:srgbClr val="000000"/>
                          </a:solidFill>
                          <a:effectLst/>
                          <a:latin typeface="Calibri"/>
                        </a:rPr>
                        <a:t>Intermediate consumption – market producers</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BDD6EE"/>
                    </a:solidFill>
                  </a:tcPr>
                </a:tc>
                <a:tc rowSpan="2">
                  <a:txBody>
                    <a:bodyPr/>
                    <a:lstStyle/>
                    <a:p>
                      <a:pPr algn="ctr" rtl="0" fontAlgn="ctr"/>
                      <a:r>
                        <a:rPr lang="en-GB" sz="800" b="0" i="0" u="none" strike="noStrike">
                          <a:solidFill>
                            <a:srgbClr val="000000"/>
                          </a:solidFill>
                          <a:effectLst/>
                          <a:latin typeface="Calibri"/>
                        </a:rPr>
                        <a:t>Exports</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BDD6EE"/>
                    </a:solidFill>
                  </a:tcPr>
                </a:tc>
                <a:tc rowSpan="2">
                  <a:txBody>
                    <a:bodyPr/>
                    <a:lstStyle/>
                    <a:p>
                      <a:pPr algn="ctr" rtl="0" fontAlgn="ctr"/>
                      <a:r>
                        <a:rPr lang="en-GB" sz="800" b="0" i="0" u="none" strike="noStrike">
                          <a:solidFill>
                            <a:srgbClr val="000000"/>
                          </a:solidFill>
                          <a:effectLst/>
                          <a:latin typeface="Calibri"/>
                        </a:rPr>
                        <a:t>Total</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BDD6EE"/>
                    </a:solidFill>
                  </a:tcPr>
                </a:tc>
                <a:extLst>
                  <a:ext uri="{0D108BD9-81ED-4DB2-BD59-A6C34878D82A}">
                    <a16:rowId xmlns:a16="http://schemas.microsoft.com/office/drawing/2014/main" val="10001"/>
                  </a:ext>
                </a:extLst>
              </a:tr>
              <a:tr h="390573">
                <a:tc gridSpan="2" vMerge="1">
                  <a:txBody>
                    <a:bodyPr/>
                    <a:lstStyle/>
                    <a:p>
                      <a:pPr rtl="1"/>
                      <a:endParaRPr lang="he-IL"/>
                    </a:p>
                  </a:txBody>
                  <a:tcPr/>
                </a:tc>
                <a:tc hMerge="1" vMerge="1">
                  <a:txBody>
                    <a:bodyPr/>
                    <a:lstStyle/>
                    <a:p>
                      <a:pPr rtl="1"/>
                      <a:endParaRPr lang="he-IL"/>
                    </a:p>
                  </a:txBody>
                  <a:tcPr/>
                </a:tc>
                <a:tc>
                  <a:txBody>
                    <a:bodyPr/>
                    <a:lstStyle/>
                    <a:p>
                      <a:pPr algn="ctr" rtl="0" fontAlgn="ctr"/>
                      <a:r>
                        <a:rPr lang="en-GB" sz="800" b="0" i="0" u="none" strike="noStrike" dirty="0">
                          <a:solidFill>
                            <a:srgbClr val="000000"/>
                          </a:solidFill>
                          <a:effectLst/>
                          <a:latin typeface="Calibri"/>
                        </a:rPr>
                        <a:t>Central govern-</a:t>
                      </a:r>
                      <a:r>
                        <a:rPr lang="en-GB" sz="800" b="0" i="0" u="none" strike="noStrike" dirty="0" err="1">
                          <a:solidFill>
                            <a:srgbClr val="000000"/>
                          </a:solidFill>
                          <a:effectLst/>
                          <a:latin typeface="Calibri"/>
                        </a:rPr>
                        <a:t>ment</a:t>
                      </a:r>
                      <a:endParaRPr lang="en-US" sz="800" b="0" i="0" u="none" strike="noStrike" dirty="0">
                        <a:solidFill>
                          <a:srgbClr val="000000"/>
                        </a:solidFill>
                        <a:effectLst/>
                        <a:latin typeface="Calibri"/>
                      </a:endParaRPr>
                    </a:p>
                  </a:txBody>
                  <a:tcPr marL="7260" marR="7260" marT="7260" marB="0" anchor="ctr">
                    <a:lnL w="12700" cap="flat" cmpd="sng" algn="ctr">
                      <a:solidFill>
                        <a:srgbClr val="0070C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B8CCE4"/>
                    </a:solidFill>
                  </a:tcPr>
                </a:tc>
                <a:tc>
                  <a:txBody>
                    <a:bodyPr/>
                    <a:lstStyle/>
                    <a:p>
                      <a:pPr algn="ctr" rtl="0" fontAlgn="ctr"/>
                      <a:r>
                        <a:rPr lang="en-GB" sz="800" b="0" i="0" u="none" strike="noStrike" dirty="0">
                          <a:solidFill>
                            <a:srgbClr val="000000"/>
                          </a:solidFill>
                          <a:effectLst/>
                          <a:latin typeface="Calibri"/>
                        </a:rPr>
                        <a:t>Local government</a:t>
                      </a:r>
                      <a:endParaRPr lang="en-US" sz="800" b="0" i="0" u="none" strike="noStrike" dirty="0">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B8CCE4"/>
                    </a:solidFill>
                  </a:tcPr>
                </a:tc>
                <a:tc gridSpan="2">
                  <a:txBody>
                    <a:bodyPr/>
                    <a:lstStyle/>
                    <a:p>
                      <a:pPr algn="ctr" rtl="0" fontAlgn="ctr"/>
                      <a:r>
                        <a:rPr lang="en-GB" sz="800" b="0" i="0" u="none" strike="noStrike">
                          <a:solidFill>
                            <a:srgbClr val="000000"/>
                          </a:solidFill>
                          <a:effectLst/>
                          <a:latin typeface="Calibri"/>
                        </a:rPr>
                        <a:t>Governmental NPI's</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B8CCE4"/>
                    </a:solidFill>
                  </a:tcPr>
                </a:tc>
                <a:tc hMerge="1">
                  <a:txBody>
                    <a:bodyPr/>
                    <a:lstStyle/>
                    <a:p>
                      <a:pPr algn="ctr" rtl="0" fontAlgn="ct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B8CCE4"/>
                    </a:solidFill>
                  </a:tcPr>
                </a:tc>
                <a:tc>
                  <a:txBody>
                    <a:bodyPr/>
                    <a:lstStyle/>
                    <a:p>
                      <a:pPr algn="ctr" rtl="0" fontAlgn="ctr"/>
                      <a:r>
                        <a:rPr lang="en-GB" sz="800" b="0" i="0" u="none" strike="noStrike">
                          <a:solidFill>
                            <a:srgbClr val="000000"/>
                          </a:solidFill>
                          <a:effectLst/>
                          <a:latin typeface="Calibri"/>
                        </a:rPr>
                        <a:t>NPISH</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B8CCE4"/>
                    </a:solidFill>
                  </a:tcPr>
                </a:tc>
                <a:tc gridSpan="2">
                  <a:txBody>
                    <a:bodyPr/>
                    <a:lstStyle/>
                    <a:p>
                      <a:pPr algn="ctr" rtl="0" fontAlgn="ctr"/>
                      <a:r>
                        <a:rPr lang="en-GB" sz="800" b="0" i="0" u="none" strike="noStrike">
                          <a:solidFill>
                            <a:srgbClr val="000000"/>
                          </a:solidFill>
                          <a:effectLst/>
                          <a:latin typeface="Calibri"/>
                        </a:rPr>
                        <a:t>Households</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B8CCE4"/>
                    </a:solidFill>
                  </a:tcPr>
                </a:tc>
                <a:tc hMerge="1">
                  <a:txBody>
                    <a:bodyPr/>
                    <a:lstStyle/>
                    <a:p>
                      <a:pPr rtl="1"/>
                      <a:endParaRPr lang="he-IL"/>
                    </a:p>
                  </a:txBody>
                  <a:tcPr/>
                </a:tc>
                <a:tc vMerge="1">
                  <a:txBody>
                    <a:bodyPr/>
                    <a:lstStyle/>
                    <a:p>
                      <a:pPr rtl="1"/>
                      <a:endParaRPr lang="he-IL"/>
                    </a:p>
                  </a:txBody>
                  <a:tcPr/>
                </a:tc>
                <a:tc vMerge="1">
                  <a:txBody>
                    <a:bodyPr/>
                    <a:lstStyle/>
                    <a:p>
                      <a:pPr rtl="1"/>
                      <a:endParaRPr lang="he-IL"/>
                    </a:p>
                  </a:txBody>
                  <a:tcPr/>
                </a:tc>
                <a:tc vMerge="1">
                  <a:txBody>
                    <a:bodyPr/>
                    <a:lstStyle/>
                    <a:p>
                      <a:pPr rtl="1"/>
                      <a:endParaRPr lang="he-IL"/>
                    </a:p>
                  </a:txBody>
                  <a:tcPr/>
                </a:tc>
                <a:extLst>
                  <a:ext uri="{0D108BD9-81ED-4DB2-BD59-A6C34878D82A}">
                    <a16:rowId xmlns:a16="http://schemas.microsoft.com/office/drawing/2014/main" val="10002"/>
                  </a:ext>
                </a:extLst>
              </a:tr>
              <a:tr h="290389">
                <a:tc rowSpan="8">
                  <a:txBody>
                    <a:bodyPr/>
                    <a:lstStyle/>
                    <a:p>
                      <a:pPr algn="ctr" rtl="0" fontAlgn="ctr"/>
                      <a:r>
                        <a:rPr lang="en-GB" sz="800" b="1" i="0" u="none" strike="noStrike">
                          <a:solidFill>
                            <a:srgbClr val="000000"/>
                          </a:solidFill>
                          <a:effectLst/>
                          <a:latin typeface="Calibri"/>
                        </a:rPr>
                        <a:t>Education and training purpose</a:t>
                      </a:r>
                      <a:endParaRPr lang="en-US" sz="800" b="1" i="0" u="none" strike="noStrike">
                        <a:solidFill>
                          <a:srgbClr val="000000"/>
                        </a:solidFill>
                        <a:effectLst/>
                        <a:latin typeface="Calibri"/>
                      </a:endParaRPr>
                    </a:p>
                  </a:txBody>
                  <a:tcPr marL="7260" marR="7260" marT="726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B8CCE4"/>
                    </a:solidFill>
                  </a:tcPr>
                </a:tc>
                <a:tc>
                  <a:txBody>
                    <a:bodyPr/>
                    <a:lstStyle/>
                    <a:p>
                      <a:pPr algn="l" rtl="0" fontAlgn="ctr"/>
                      <a:r>
                        <a:rPr lang="en-GB" sz="800" b="0" i="0" u="none" strike="noStrike">
                          <a:solidFill>
                            <a:srgbClr val="000000"/>
                          </a:solidFill>
                          <a:effectLst/>
                          <a:latin typeface="Calibri"/>
                        </a:rPr>
                        <a:t>EP0 - Pre-primary education</a:t>
                      </a:r>
                      <a:endParaRPr lang="en-US" sz="800" b="0" i="0" u="none" strike="noStrike">
                        <a:solidFill>
                          <a:srgbClr val="000000"/>
                        </a:solidFill>
                        <a:effectLst/>
                        <a:latin typeface="Calibri"/>
                      </a:endParaRPr>
                    </a:p>
                  </a:txBody>
                  <a:tcPr marL="7260" marR="7260" marT="7260" marB="0" anchor="ctr">
                    <a:lnL w="12700" cap="flat" cmpd="sng" algn="ctr">
                      <a:solidFill>
                        <a:srgbClr val="0070C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B8CCE4"/>
                    </a:solidFill>
                  </a:tcPr>
                </a:tc>
                <a:tc>
                  <a:txBody>
                    <a:bodyPr/>
                    <a:lstStyle/>
                    <a:p>
                      <a:pPr algn="r" rtl="0" fontAlgn="ctr"/>
                      <a:r>
                        <a:rPr lang="en-GB" sz="800" b="0" i="0" u="none" strike="noStrike">
                          <a:solidFill>
                            <a:srgbClr val="000000"/>
                          </a:solidFill>
                          <a:effectLst/>
                          <a:latin typeface="Calibri"/>
                        </a:rPr>
                        <a:t>3,876</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r" rtl="0" fontAlgn="ctr"/>
                      <a:r>
                        <a:rPr lang="en-GB" sz="800" b="0" i="0" u="none" strike="noStrike">
                          <a:solidFill>
                            <a:srgbClr val="000000"/>
                          </a:solidFill>
                          <a:effectLst/>
                          <a:latin typeface="Calibri"/>
                        </a:rPr>
                        <a:t>3,777</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gridSpan="2">
                  <a:txBody>
                    <a:bodyPr/>
                    <a:lstStyle/>
                    <a:p>
                      <a:pPr algn="r" rtl="0" fontAlgn="ctr"/>
                      <a:r>
                        <a:rPr lang="en-GB" sz="800" b="0" i="0" u="none" strike="noStrike">
                          <a:solidFill>
                            <a:srgbClr val="000000"/>
                          </a:solidFill>
                          <a:effectLst/>
                          <a:latin typeface="Calibri"/>
                        </a:rPr>
                        <a:t>748</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pPr algn="r" rtl="0" fontAlgn="ct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r" rtl="0" fontAlgn="ctr"/>
                      <a:r>
                        <a:rPr lang="en-GB" sz="800" b="0" i="0" u="none" strike="noStrike">
                          <a:solidFill>
                            <a:srgbClr val="000000"/>
                          </a:solidFill>
                          <a:effectLst/>
                          <a:latin typeface="Calibri"/>
                        </a:rPr>
                        <a:t>554</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gridSpan="2">
                  <a:txBody>
                    <a:bodyPr/>
                    <a:lstStyle/>
                    <a:p>
                      <a:pPr algn="r" rtl="0" fontAlgn="ctr"/>
                      <a:r>
                        <a:rPr lang="en-GB" sz="800" b="0" i="0" u="none" strike="noStrike">
                          <a:solidFill>
                            <a:srgbClr val="000000"/>
                          </a:solidFill>
                          <a:effectLst/>
                          <a:latin typeface="Calibri"/>
                        </a:rPr>
                        <a:t>3,333</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pPr algn="r" rtl="0" fontAlgn="ct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r" rtl="0"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r" rtl="0"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r" rtl="0" fontAlgn="ctr"/>
                      <a:r>
                        <a:rPr lang="en-GB" sz="800" b="0" i="0" u="none" strike="noStrike">
                          <a:solidFill>
                            <a:srgbClr val="000000"/>
                          </a:solidFill>
                          <a:effectLst/>
                          <a:latin typeface="Calibri"/>
                        </a:rPr>
                        <a:t>12,288</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10003"/>
                  </a:ext>
                </a:extLst>
              </a:tr>
              <a:tr h="290389">
                <a:tc vMerge="1">
                  <a:txBody>
                    <a:bodyPr/>
                    <a:lstStyle/>
                    <a:p>
                      <a:pPr rtl="1"/>
                      <a:endParaRPr lang="he-IL"/>
                    </a:p>
                  </a:txBody>
                  <a:tcPr/>
                </a:tc>
                <a:tc>
                  <a:txBody>
                    <a:bodyPr/>
                    <a:lstStyle/>
                    <a:p>
                      <a:pPr algn="l" rtl="0" fontAlgn="ctr"/>
                      <a:r>
                        <a:rPr lang="en-GB" sz="800" b="0" i="0" u="none" strike="noStrike" dirty="0">
                          <a:solidFill>
                            <a:srgbClr val="000000"/>
                          </a:solidFill>
                          <a:effectLst/>
                          <a:latin typeface="Calibri"/>
                        </a:rPr>
                        <a:t>EP1 - Primary education</a:t>
                      </a:r>
                      <a:endParaRPr lang="en-US" sz="800" b="0" i="0" u="none" strike="noStrike" dirty="0">
                        <a:solidFill>
                          <a:srgbClr val="000000"/>
                        </a:solidFill>
                        <a:effectLst/>
                        <a:latin typeface="Calibri"/>
                      </a:endParaRPr>
                    </a:p>
                  </a:txBody>
                  <a:tcPr marL="7260" marR="7260" marT="7260" marB="0" anchor="ctr">
                    <a:lnL w="12700" cap="flat" cmpd="sng" algn="ctr">
                      <a:solidFill>
                        <a:srgbClr val="0070C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BDD6EE"/>
                    </a:solidFill>
                  </a:tcPr>
                </a:tc>
                <a:tc>
                  <a:txBody>
                    <a:bodyPr/>
                    <a:lstStyle/>
                    <a:p>
                      <a:pPr algn="r" rtl="0" fontAlgn="ctr"/>
                      <a:r>
                        <a:rPr lang="en-GB" sz="800" b="0" i="0" u="none" strike="noStrike">
                          <a:solidFill>
                            <a:srgbClr val="000000"/>
                          </a:solidFill>
                          <a:effectLst/>
                          <a:latin typeface="Calibri"/>
                        </a:rPr>
                        <a:t>15,157</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r" rtl="0" fontAlgn="ctr"/>
                      <a:r>
                        <a:rPr lang="en-GB" sz="800" b="0" i="0" u="none" strike="noStrike">
                          <a:solidFill>
                            <a:srgbClr val="000000"/>
                          </a:solidFill>
                          <a:effectLst/>
                          <a:latin typeface="Calibri"/>
                        </a:rPr>
                        <a:t>6,440</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gridSpan="2">
                  <a:txBody>
                    <a:bodyPr/>
                    <a:lstStyle/>
                    <a:p>
                      <a:pPr algn="r" rtl="0" fontAlgn="ctr"/>
                      <a:r>
                        <a:rPr lang="en-GB" sz="800" b="0" i="0" u="none" strike="noStrike">
                          <a:solidFill>
                            <a:srgbClr val="000000"/>
                          </a:solidFill>
                          <a:effectLst/>
                          <a:latin typeface="Calibri"/>
                        </a:rPr>
                        <a:t>502</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pPr algn="r" rtl="0" fontAlgn="ct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r" rtl="0" fontAlgn="ctr"/>
                      <a:r>
                        <a:rPr lang="en-GB" sz="800" b="0" i="0" u="none" strike="noStrike">
                          <a:solidFill>
                            <a:srgbClr val="000000"/>
                          </a:solidFill>
                          <a:effectLst/>
                          <a:latin typeface="Calibri"/>
                        </a:rPr>
                        <a:t>197</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gridSpan="2">
                  <a:txBody>
                    <a:bodyPr/>
                    <a:lstStyle/>
                    <a:p>
                      <a:pPr algn="r" rtl="0" fontAlgn="ctr"/>
                      <a:r>
                        <a:rPr lang="en-GB" sz="800" b="0" i="0" u="none" strike="noStrike">
                          <a:solidFill>
                            <a:srgbClr val="000000"/>
                          </a:solidFill>
                          <a:effectLst/>
                          <a:latin typeface="Calibri"/>
                        </a:rPr>
                        <a:t>3,001</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pPr algn="r" rtl="0" fontAlgn="ct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r" rtl="0"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r" rtl="0"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r" rtl="0" fontAlgn="ctr"/>
                      <a:r>
                        <a:rPr lang="en-GB" sz="800" b="0" i="0" u="none" strike="noStrike">
                          <a:solidFill>
                            <a:srgbClr val="000000"/>
                          </a:solidFill>
                          <a:effectLst/>
                          <a:latin typeface="Calibri"/>
                        </a:rPr>
                        <a:t>25,296</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10004"/>
                  </a:ext>
                </a:extLst>
              </a:tr>
              <a:tr h="290389">
                <a:tc vMerge="1">
                  <a:txBody>
                    <a:bodyPr/>
                    <a:lstStyle/>
                    <a:p>
                      <a:pPr rtl="1"/>
                      <a:endParaRPr lang="he-IL"/>
                    </a:p>
                  </a:txBody>
                  <a:tcPr/>
                </a:tc>
                <a:tc>
                  <a:txBody>
                    <a:bodyPr/>
                    <a:lstStyle/>
                    <a:p>
                      <a:pPr algn="l" rtl="0" fontAlgn="ctr"/>
                      <a:r>
                        <a:rPr lang="en-GB" sz="800" b="0" i="0" u="none" strike="noStrike">
                          <a:solidFill>
                            <a:srgbClr val="000000"/>
                          </a:solidFill>
                          <a:effectLst/>
                          <a:latin typeface="Calibri"/>
                        </a:rPr>
                        <a:t>EP2 - Secondary education</a:t>
                      </a:r>
                      <a:endParaRPr lang="en-US" sz="800" b="0" i="0" u="none" strike="noStrike">
                        <a:solidFill>
                          <a:srgbClr val="000000"/>
                        </a:solidFill>
                        <a:effectLst/>
                        <a:latin typeface="Calibri"/>
                      </a:endParaRPr>
                    </a:p>
                  </a:txBody>
                  <a:tcPr marL="7260" marR="7260" marT="7260" marB="0" anchor="ctr">
                    <a:lnL w="12700" cap="flat" cmpd="sng" algn="ctr">
                      <a:solidFill>
                        <a:srgbClr val="0070C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B8CCE4"/>
                    </a:solidFill>
                  </a:tcPr>
                </a:tc>
                <a:tc>
                  <a:txBody>
                    <a:bodyPr/>
                    <a:lstStyle/>
                    <a:p>
                      <a:pPr algn="r" rtl="0" fontAlgn="ctr"/>
                      <a:r>
                        <a:rPr lang="en-GB" sz="800" b="0" i="0" u="none" strike="noStrike">
                          <a:solidFill>
                            <a:srgbClr val="000000"/>
                          </a:solidFill>
                          <a:effectLst/>
                          <a:latin typeface="Calibri"/>
                        </a:rPr>
                        <a:t>6,899</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r" rtl="0" fontAlgn="ctr"/>
                      <a:r>
                        <a:rPr lang="en-GB" sz="800" b="0" i="0" u="none" strike="noStrike">
                          <a:solidFill>
                            <a:srgbClr val="000000"/>
                          </a:solidFill>
                          <a:effectLst/>
                          <a:latin typeface="Calibri"/>
                        </a:rPr>
                        <a:t>4,608</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gridSpan="2">
                  <a:txBody>
                    <a:bodyPr/>
                    <a:lstStyle/>
                    <a:p>
                      <a:pPr algn="r" rtl="0" fontAlgn="ctr"/>
                      <a:r>
                        <a:rPr lang="en-GB" sz="800" b="0" i="0" u="none" strike="noStrike">
                          <a:solidFill>
                            <a:srgbClr val="000000"/>
                          </a:solidFill>
                          <a:effectLst/>
                          <a:latin typeface="Calibri"/>
                        </a:rPr>
                        <a:t>5,362</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pPr algn="r" rtl="0" fontAlgn="ct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r" rtl="0" fontAlgn="ctr"/>
                      <a:r>
                        <a:rPr lang="en-GB" sz="800" b="0" i="0" u="none" strike="noStrike">
                          <a:solidFill>
                            <a:srgbClr val="000000"/>
                          </a:solidFill>
                          <a:effectLst/>
                          <a:latin typeface="Calibri"/>
                        </a:rPr>
                        <a:t>53</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gridSpan="2">
                  <a:txBody>
                    <a:bodyPr/>
                    <a:lstStyle/>
                    <a:p>
                      <a:pPr algn="r" rtl="0" fontAlgn="ctr"/>
                      <a:r>
                        <a:rPr lang="en-GB" sz="800" b="0" i="0" u="none" strike="noStrike">
                          <a:solidFill>
                            <a:srgbClr val="000000"/>
                          </a:solidFill>
                          <a:effectLst/>
                          <a:latin typeface="Calibri"/>
                        </a:rPr>
                        <a:t>4,141</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pPr algn="r" rtl="0" fontAlgn="ct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r" rtl="0"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r" rtl="0"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r" rtl="0" fontAlgn="ctr"/>
                      <a:r>
                        <a:rPr lang="en-GB" sz="800" b="0" i="0" u="none" strike="noStrike">
                          <a:solidFill>
                            <a:srgbClr val="000000"/>
                          </a:solidFill>
                          <a:effectLst/>
                          <a:latin typeface="Calibri"/>
                        </a:rPr>
                        <a:t>21,063</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10005"/>
                  </a:ext>
                </a:extLst>
              </a:tr>
              <a:tr h="290389">
                <a:tc vMerge="1">
                  <a:txBody>
                    <a:bodyPr/>
                    <a:lstStyle/>
                    <a:p>
                      <a:pPr rtl="1"/>
                      <a:endParaRPr lang="he-IL"/>
                    </a:p>
                  </a:txBody>
                  <a:tcPr/>
                </a:tc>
                <a:tc>
                  <a:txBody>
                    <a:bodyPr/>
                    <a:lstStyle/>
                    <a:p>
                      <a:pPr algn="l" rtl="0" fontAlgn="ctr"/>
                      <a:r>
                        <a:rPr lang="en-GB" sz="800" b="0" i="0" u="none" strike="noStrike" dirty="0">
                          <a:solidFill>
                            <a:srgbClr val="000000"/>
                          </a:solidFill>
                          <a:effectLst/>
                          <a:latin typeface="Calibri"/>
                        </a:rPr>
                        <a:t>EP3 - Higher education</a:t>
                      </a:r>
                      <a:endParaRPr lang="en-US" sz="800" b="0" i="0" u="none" strike="noStrike" dirty="0">
                        <a:solidFill>
                          <a:srgbClr val="000000"/>
                        </a:solidFill>
                        <a:effectLst/>
                        <a:latin typeface="Calibri"/>
                      </a:endParaRPr>
                    </a:p>
                  </a:txBody>
                  <a:tcPr marL="7260" marR="7260" marT="7260" marB="0" anchor="ctr">
                    <a:lnL w="12700" cap="flat" cmpd="sng" algn="ctr">
                      <a:solidFill>
                        <a:srgbClr val="0070C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BDD6EE"/>
                    </a:solidFill>
                  </a:tcPr>
                </a:tc>
                <a:tc>
                  <a:txBody>
                    <a:bodyPr/>
                    <a:lstStyle/>
                    <a:p>
                      <a:pPr algn="r" rtl="0" fontAlgn="ctr"/>
                      <a:r>
                        <a:rPr lang="en-GB" sz="800" b="0" i="0" u="none" strike="noStrike">
                          <a:solidFill>
                            <a:srgbClr val="000000"/>
                          </a:solidFill>
                          <a:effectLst/>
                          <a:latin typeface="Calibri"/>
                        </a:rPr>
                        <a:t>184</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r" rtl="0" fontAlgn="ctr"/>
                      <a:r>
                        <a:rPr lang="en-GB" sz="800" b="0" i="0" u="none" strike="noStrike">
                          <a:solidFill>
                            <a:srgbClr val="000000"/>
                          </a:solidFill>
                          <a:effectLst/>
                          <a:latin typeface="Calibri"/>
                        </a:rPr>
                        <a:t>47</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gridSpan="2">
                  <a:txBody>
                    <a:bodyPr/>
                    <a:lstStyle/>
                    <a:p>
                      <a:pPr algn="r" rtl="0" fontAlgn="ctr"/>
                      <a:r>
                        <a:rPr lang="en-GB" sz="800" b="0" i="0" u="none" strike="noStrike">
                          <a:solidFill>
                            <a:srgbClr val="000000"/>
                          </a:solidFill>
                          <a:effectLst/>
                          <a:latin typeface="Calibri"/>
                        </a:rPr>
                        <a:t>9,777</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pPr algn="r" rtl="0" fontAlgn="ct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r" rtl="0" fontAlgn="ctr"/>
                      <a:r>
                        <a:rPr lang="en-GB" sz="800" b="0" i="0" u="none" strike="noStrike">
                          <a:solidFill>
                            <a:srgbClr val="000000"/>
                          </a:solidFill>
                          <a:effectLst/>
                          <a:latin typeface="Calibri"/>
                        </a:rPr>
                        <a:t>400</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gridSpan="2">
                  <a:txBody>
                    <a:bodyPr/>
                    <a:lstStyle/>
                    <a:p>
                      <a:pPr algn="r" rtl="0" fontAlgn="ctr"/>
                      <a:r>
                        <a:rPr lang="en-GB" sz="800" b="0" i="0" u="none" strike="noStrike">
                          <a:solidFill>
                            <a:srgbClr val="000000"/>
                          </a:solidFill>
                          <a:effectLst/>
                          <a:latin typeface="Calibri"/>
                        </a:rPr>
                        <a:t>6,690</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pPr algn="r" rtl="0" fontAlgn="ct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r" rtl="0"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r" rtl="0" fontAlgn="ctr"/>
                      <a:r>
                        <a:rPr lang="en-GB" sz="800" b="0" i="0" u="none" strike="noStrike">
                          <a:solidFill>
                            <a:srgbClr val="000000"/>
                          </a:solidFill>
                          <a:effectLst/>
                          <a:latin typeface="Calibri"/>
                        </a:rPr>
                        <a:t>386</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r" rtl="0" fontAlgn="ctr"/>
                      <a:r>
                        <a:rPr lang="en-GB" sz="800" b="0" i="0" u="none" strike="noStrike">
                          <a:solidFill>
                            <a:srgbClr val="000000"/>
                          </a:solidFill>
                          <a:effectLst/>
                          <a:latin typeface="Calibri"/>
                        </a:rPr>
                        <a:t>17,483</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10006"/>
                  </a:ext>
                </a:extLst>
              </a:tr>
              <a:tr h="290389">
                <a:tc vMerge="1">
                  <a:txBody>
                    <a:bodyPr/>
                    <a:lstStyle/>
                    <a:p>
                      <a:pPr rtl="1"/>
                      <a:endParaRPr lang="he-IL"/>
                    </a:p>
                  </a:txBody>
                  <a:tcPr/>
                </a:tc>
                <a:tc>
                  <a:txBody>
                    <a:bodyPr/>
                    <a:lstStyle/>
                    <a:p>
                      <a:pPr algn="l" rtl="0" fontAlgn="ctr"/>
                      <a:r>
                        <a:rPr lang="en-GB" sz="800" b="0" i="0" u="none" strike="noStrike">
                          <a:solidFill>
                            <a:srgbClr val="000000"/>
                          </a:solidFill>
                          <a:effectLst/>
                          <a:latin typeface="Calibri"/>
                        </a:rPr>
                        <a:t>EP4 - Cultural, sport and recreation education</a:t>
                      </a:r>
                      <a:endParaRPr lang="en-US" sz="800" b="0" i="0" u="none" strike="noStrike">
                        <a:solidFill>
                          <a:srgbClr val="000000"/>
                        </a:solidFill>
                        <a:effectLst/>
                        <a:latin typeface="Calibri"/>
                      </a:endParaRPr>
                    </a:p>
                  </a:txBody>
                  <a:tcPr marL="7260" marR="7260" marT="7260" marB="0" anchor="ctr">
                    <a:lnL w="12700" cap="flat" cmpd="sng" algn="ctr">
                      <a:solidFill>
                        <a:srgbClr val="0070C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B8CCE4"/>
                    </a:solidFill>
                  </a:tcPr>
                </a:tc>
                <a:tc>
                  <a:txBody>
                    <a:bodyPr/>
                    <a:lstStyle/>
                    <a:p>
                      <a:pPr algn="r" rtl="0" fontAlgn="ctr"/>
                      <a:r>
                        <a:rPr lang="en-GB" sz="800" b="0" i="0" u="none" strike="noStrike">
                          <a:solidFill>
                            <a:srgbClr val="000000"/>
                          </a:solidFill>
                          <a:effectLst/>
                          <a:latin typeface="Calibri"/>
                        </a:rPr>
                        <a:t>143</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r" rtl="0" fontAlgn="ctr"/>
                      <a:r>
                        <a:rPr lang="en-GB" sz="800" b="0" i="0" u="none" strike="noStrike">
                          <a:solidFill>
                            <a:srgbClr val="000000"/>
                          </a:solidFill>
                          <a:effectLst/>
                          <a:latin typeface="Calibri"/>
                        </a:rPr>
                        <a:t>1,372</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gridSpan="2">
                  <a:txBody>
                    <a:bodyPr/>
                    <a:lstStyle/>
                    <a:p>
                      <a:pPr algn="r" rtl="0" fontAlgn="ctr"/>
                      <a:r>
                        <a:rPr lang="en-GB" sz="800" b="0" i="0" u="none" strike="noStrike">
                          <a:solidFill>
                            <a:srgbClr val="000000"/>
                          </a:solidFill>
                          <a:effectLst/>
                          <a:latin typeface="Calibri"/>
                        </a:rPr>
                        <a:t>1,587</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pPr algn="r" rtl="0" fontAlgn="ct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r" rtl="0" fontAlgn="ctr"/>
                      <a:r>
                        <a:rPr lang="en-GB" sz="800" b="0" i="0" u="none" strike="noStrike">
                          <a:solidFill>
                            <a:srgbClr val="000000"/>
                          </a:solidFill>
                          <a:effectLst/>
                          <a:latin typeface="Calibri"/>
                        </a:rPr>
                        <a:t>1,120</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gridSpan="2">
                  <a:txBody>
                    <a:bodyPr/>
                    <a:lstStyle/>
                    <a:p>
                      <a:pPr algn="r" rtl="0" fontAlgn="ctr"/>
                      <a:r>
                        <a:rPr lang="en-GB" sz="800" b="0" i="0" u="none" strike="noStrike">
                          <a:solidFill>
                            <a:srgbClr val="000000"/>
                          </a:solidFill>
                          <a:effectLst/>
                          <a:latin typeface="Calibri"/>
                        </a:rPr>
                        <a:t>9,702</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pPr algn="r" rtl="0" fontAlgn="ct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r" rtl="0" fontAlgn="ctr"/>
                      <a:r>
                        <a:rPr lang="en-GB" sz="800" b="0" i="0" u="none" strike="noStrike">
                          <a:solidFill>
                            <a:srgbClr val="000000"/>
                          </a:solidFill>
                          <a:effectLst/>
                          <a:latin typeface="Calibri"/>
                        </a:rPr>
                        <a:t>77</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r" rtl="0"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r" rtl="0" fontAlgn="ctr"/>
                      <a:r>
                        <a:rPr lang="en-GB" sz="800" b="0" i="0" u="none" strike="noStrike">
                          <a:solidFill>
                            <a:srgbClr val="000000"/>
                          </a:solidFill>
                          <a:effectLst/>
                          <a:latin typeface="Calibri"/>
                        </a:rPr>
                        <a:t>14,001</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10007"/>
                  </a:ext>
                </a:extLst>
              </a:tr>
              <a:tr h="290389">
                <a:tc vMerge="1">
                  <a:txBody>
                    <a:bodyPr/>
                    <a:lstStyle/>
                    <a:p>
                      <a:pPr rtl="1"/>
                      <a:endParaRPr lang="he-IL"/>
                    </a:p>
                  </a:txBody>
                  <a:tcPr/>
                </a:tc>
                <a:tc>
                  <a:txBody>
                    <a:bodyPr/>
                    <a:lstStyle/>
                    <a:p>
                      <a:pPr algn="l" rtl="0" fontAlgn="ctr"/>
                      <a:r>
                        <a:rPr lang="en-GB" sz="800" b="0" i="0" u="none" strike="noStrike">
                          <a:solidFill>
                            <a:srgbClr val="000000"/>
                          </a:solidFill>
                          <a:effectLst/>
                          <a:latin typeface="Calibri"/>
                        </a:rPr>
                        <a:t>EP5 - Other education and vocational training</a:t>
                      </a:r>
                      <a:endParaRPr lang="en-US" sz="800" b="0" i="0" u="none" strike="noStrike">
                        <a:solidFill>
                          <a:srgbClr val="000000"/>
                        </a:solidFill>
                        <a:effectLst/>
                        <a:latin typeface="Calibri"/>
                      </a:endParaRPr>
                    </a:p>
                  </a:txBody>
                  <a:tcPr marL="7260" marR="7260" marT="7260" marB="0" anchor="ctr">
                    <a:lnL w="12700" cap="flat" cmpd="sng" algn="ctr">
                      <a:solidFill>
                        <a:srgbClr val="0070C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BDD6EE"/>
                    </a:solidFill>
                  </a:tcPr>
                </a:tc>
                <a:tc>
                  <a:txBody>
                    <a:bodyPr/>
                    <a:lstStyle/>
                    <a:p>
                      <a:pPr algn="r" rtl="0" fontAlgn="ctr"/>
                      <a:r>
                        <a:rPr lang="en-GB" sz="800" b="0" i="0" u="none" strike="noStrike">
                          <a:solidFill>
                            <a:srgbClr val="000000"/>
                          </a:solidFill>
                          <a:effectLst/>
                          <a:latin typeface="Calibri"/>
                        </a:rPr>
                        <a:t>878</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r" rtl="0" fontAlgn="ctr"/>
                      <a:r>
                        <a:rPr lang="en-GB" sz="800" b="0" i="0" u="none" strike="noStrike">
                          <a:solidFill>
                            <a:srgbClr val="000000"/>
                          </a:solidFill>
                          <a:effectLst/>
                          <a:latin typeface="Calibri"/>
                        </a:rPr>
                        <a:t>15</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gridSpan="2">
                  <a:txBody>
                    <a:bodyPr/>
                    <a:lstStyle/>
                    <a:p>
                      <a:pPr algn="r" rtl="0" fontAlgn="ctr"/>
                      <a:r>
                        <a:rPr lang="en-GB" sz="800" b="0" i="0" u="none" strike="noStrike">
                          <a:solidFill>
                            <a:srgbClr val="000000"/>
                          </a:solidFill>
                          <a:effectLst/>
                          <a:latin typeface="Calibri"/>
                        </a:rPr>
                        <a:t>1,439</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pPr algn="r" rtl="0" fontAlgn="ct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r" rtl="0" fontAlgn="ctr"/>
                      <a:r>
                        <a:rPr lang="en-GB" sz="800" b="0" i="0" u="none" strike="noStrike">
                          <a:solidFill>
                            <a:srgbClr val="000000"/>
                          </a:solidFill>
                          <a:effectLst/>
                          <a:latin typeface="Calibri"/>
                        </a:rPr>
                        <a:t>1,470</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gridSpan="2">
                  <a:txBody>
                    <a:bodyPr/>
                    <a:lstStyle/>
                    <a:p>
                      <a:pPr algn="r" rtl="0" fontAlgn="ctr"/>
                      <a:r>
                        <a:rPr lang="en-GB" sz="800" b="0" i="0" u="none" strike="noStrike">
                          <a:solidFill>
                            <a:srgbClr val="000000"/>
                          </a:solidFill>
                          <a:effectLst/>
                          <a:latin typeface="Calibri"/>
                        </a:rPr>
                        <a:t>4,525</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pPr algn="r" rtl="0" fontAlgn="ct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r" rtl="0" fontAlgn="ctr"/>
                      <a:r>
                        <a:rPr lang="en-GB" sz="800" b="0" i="0" u="none" strike="noStrike">
                          <a:solidFill>
                            <a:srgbClr val="000000"/>
                          </a:solidFill>
                          <a:effectLst/>
                          <a:latin typeface="Calibri"/>
                        </a:rPr>
                        <a:t>968</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r" rtl="0"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r" rtl="0" fontAlgn="ctr"/>
                      <a:r>
                        <a:rPr lang="en-GB" sz="800" b="0" i="0" u="none" strike="noStrike">
                          <a:solidFill>
                            <a:srgbClr val="000000"/>
                          </a:solidFill>
                          <a:effectLst/>
                          <a:latin typeface="Calibri"/>
                        </a:rPr>
                        <a:t>9,296</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10008"/>
                  </a:ext>
                </a:extLst>
              </a:tr>
              <a:tr h="290389">
                <a:tc vMerge="1">
                  <a:txBody>
                    <a:bodyPr/>
                    <a:lstStyle/>
                    <a:p>
                      <a:pPr rtl="1"/>
                      <a:endParaRPr lang="he-IL"/>
                    </a:p>
                  </a:txBody>
                  <a:tcPr/>
                </a:tc>
                <a:tc>
                  <a:txBody>
                    <a:bodyPr/>
                    <a:lstStyle/>
                    <a:p>
                      <a:pPr algn="l" rtl="0" fontAlgn="ctr"/>
                      <a:r>
                        <a:rPr lang="en-GB" sz="800" b="0" i="0" u="none" strike="noStrike">
                          <a:solidFill>
                            <a:srgbClr val="000000"/>
                          </a:solidFill>
                          <a:effectLst/>
                          <a:latin typeface="Calibri"/>
                        </a:rPr>
                        <a:t>EP6 - In-house training</a:t>
                      </a:r>
                      <a:endParaRPr lang="en-US" sz="800" b="0" i="0" u="none" strike="noStrike">
                        <a:solidFill>
                          <a:srgbClr val="000000"/>
                        </a:solidFill>
                        <a:effectLst/>
                        <a:latin typeface="Calibri"/>
                      </a:endParaRPr>
                    </a:p>
                  </a:txBody>
                  <a:tcPr marL="7260" marR="7260" marT="7260" marB="0" anchor="ctr">
                    <a:lnL w="12700" cap="flat" cmpd="sng" algn="ctr">
                      <a:solidFill>
                        <a:srgbClr val="0070C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B8CCE4"/>
                    </a:solidFill>
                  </a:tcPr>
                </a:tc>
                <a:tc>
                  <a:txBody>
                    <a:bodyPr/>
                    <a:lstStyle/>
                    <a:p>
                      <a:pPr algn="r" rtl="0" fontAlgn="ctr"/>
                      <a:r>
                        <a:rPr lang="en-GB" sz="800" b="0" i="0" u="none" strike="noStrike">
                          <a:solidFill>
                            <a:srgbClr val="000000"/>
                          </a:solidFill>
                          <a:effectLst/>
                          <a:latin typeface="Calibri"/>
                        </a:rPr>
                        <a:t>511</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r" rtl="0" fontAlgn="ctr"/>
                      <a:r>
                        <a:rPr lang="en-GB" sz="800" b="0" i="0" u="none" strike="noStrike">
                          <a:solidFill>
                            <a:srgbClr val="000000"/>
                          </a:solidFill>
                          <a:effectLst/>
                          <a:latin typeface="Calibri"/>
                        </a:rPr>
                        <a:t>99</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gridSpan="2">
                  <a:txBody>
                    <a:bodyPr/>
                    <a:lstStyle/>
                    <a:p>
                      <a:pPr algn="r" rtl="0" fontAlgn="ctr"/>
                      <a:r>
                        <a:rPr lang="en-GB" sz="800" b="0" i="0" u="none" strike="noStrike">
                          <a:solidFill>
                            <a:srgbClr val="000000"/>
                          </a:solidFill>
                          <a:effectLst/>
                          <a:latin typeface="Calibri"/>
                        </a:rPr>
                        <a:t>70</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pPr algn="r" rtl="0" fontAlgn="ct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r" rtl="0" fontAlgn="ctr"/>
                      <a:r>
                        <a:rPr lang="en-GB" sz="800" b="0" i="0" u="none" strike="noStrike">
                          <a:solidFill>
                            <a:srgbClr val="000000"/>
                          </a:solidFill>
                          <a:effectLst/>
                          <a:latin typeface="Calibri"/>
                        </a:rPr>
                        <a:t>241</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gridSpan="2">
                  <a:txBody>
                    <a:bodyPr/>
                    <a:lstStyle/>
                    <a:p>
                      <a:pPr algn="r" rtl="0"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pPr algn="r" rtl="0" fontAlgn="ct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r" rtl="0" fontAlgn="ctr"/>
                      <a:r>
                        <a:rPr lang="en-GB" sz="800" b="0" i="0" u="none" strike="noStrike">
                          <a:solidFill>
                            <a:srgbClr val="000000"/>
                          </a:solidFill>
                          <a:effectLst/>
                          <a:latin typeface="Calibri"/>
                        </a:rPr>
                        <a:t>160</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r" rtl="0"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r" rtl="0" fontAlgn="ctr"/>
                      <a:r>
                        <a:rPr lang="en-GB" sz="800" b="0" i="0" u="none" strike="noStrike">
                          <a:solidFill>
                            <a:srgbClr val="000000"/>
                          </a:solidFill>
                          <a:effectLst/>
                          <a:latin typeface="Calibri"/>
                        </a:rPr>
                        <a:t>1,082</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10009"/>
                  </a:ext>
                </a:extLst>
              </a:tr>
              <a:tr h="390573">
                <a:tc vMerge="1">
                  <a:txBody>
                    <a:bodyPr/>
                    <a:lstStyle/>
                    <a:p>
                      <a:pPr rtl="1"/>
                      <a:endParaRPr lang="he-IL"/>
                    </a:p>
                  </a:txBody>
                  <a:tcPr/>
                </a:tc>
                <a:tc>
                  <a:txBody>
                    <a:bodyPr/>
                    <a:lstStyle/>
                    <a:p>
                      <a:pPr algn="l" rtl="0" fontAlgn="ctr"/>
                      <a:r>
                        <a:rPr lang="en-GB" sz="800" b="0" i="0" u="none" strike="noStrike">
                          <a:solidFill>
                            <a:srgbClr val="000000"/>
                          </a:solidFill>
                          <a:effectLst/>
                          <a:latin typeface="Calibri"/>
                        </a:rPr>
                        <a:t>Associated products and administrative expenditures, not allocated </a:t>
                      </a:r>
                      <a:endParaRPr lang="en-US" sz="800" b="0" i="0" u="none" strike="noStrike">
                        <a:solidFill>
                          <a:srgbClr val="000000"/>
                        </a:solidFill>
                        <a:effectLst/>
                        <a:latin typeface="Calibri"/>
                      </a:endParaRPr>
                    </a:p>
                  </a:txBody>
                  <a:tcPr marL="7260" marR="7260" marT="7260" marB="0" anchor="ctr">
                    <a:lnL w="12700" cap="flat" cmpd="sng" algn="ctr">
                      <a:solidFill>
                        <a:srgbClr val="0070C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BDD6EE"/>
                    </a:solidFill>
                  </a:tcPr>
                </a:tc>
                <a:tc>
                  <a:txBody>
                    <a:bodyPr/>
                    <a:lstStyle/>
                    <a:p>
                      <a:pPr algn="r" rtl="0" fontAlgn="ctr"/>
                      <a:r>
                        <a:rPr lang="en-GB" sz="800" b="0" i="0" u="none" strike="noStrike">
                          <a:solidFill>
                            <a:srgbClr val="000000"/>
                          </a:solidFill>
                          <a:effectLst/>
                          <a:latin typeface="Calibri"/>
                        </a:rPr>
                        <a:t>1,507</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r" rtl="0" fontAlgn="ctr"/>
                      <a:r>
                        <a:rPr lang="en-GB" sz="800" b="0" i="0" u="none" strike="noStrike">
                          <a:solidFill>
                            <a:srgbClr val="000000"/>
                          </a:solidFill>
                          <a:effectLst/>
                          <a:latin typeface="Calibri"/>
                        </a:rPr>
                        <a:t>832</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gridSpan="2">
                  <a:txBody>
                    <a:bodyPr/>
                    <a:lstStyle/>
                    <a:p>
                      <a:pPr algn="r" rtl="0"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hMerge="1">
                  <a:txBody>
                    <a:bodyPr/>
                    <a:lstStyle/>
                    <a:p>
                      <a:pPr algn="r" rtl="0" fontAlgn="ct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r" rtl="0"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gridSpan="2">
                  <a:txBody>
                    <a:bodyPr/>
                    <a:lstStyle/>
                    <a:p>
                      <a:pPr algn="r" rtl="0" fontAlgn="ctr"/>
                      <a:r>
                        <a:rPr lang="en-GB" sz="800" b="0" i="0" u="none" strike="noStrike">
                          <a:solidFill>
                            <a:srgbClr val="000000"/>
                          </a:solidFill>
                          <a:effectLst/>
                          <a:latin typeface="Calibri"/>
                        </a:rPr>
                        <a:t>874</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hMerge="1">
                  <a:txBody>
                    <a:bodyPr/>
                    <a:lstStyle/>
                    <a:p>
                      <a:pPr algn="r" rtl="0" fontAlgn="ct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r" rtl="0"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r" rtl="0"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r" rtl="0" fontAlgn="ctr"/>
                      <a:r>
                        <a:rPr lang="en-GB" sz="800" b="0" i="0" u="none" strike="noStrike">
                          <a:solidFill>
                            <a:srgbClr val="000000"/>
                          </a:solidFill>
                          <a:effectLst/>
                          <a:latin typeface="Calibri"/>
                        </a:rPr>
                        <a:t>3,214</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10010"/>
                  </a:ext>
                </a:extLst>
              </a:tr>
              <a:tr h="290389">
                <a:tc gridSpan="2">
                  <a:txBody>
                    <a:bodyPr/>
                    <a:lstStyle/>
                    <a:p>
                      <a:pPr algn="l" rtl="0" fontAlgn="ctr"/>
                      <a:r>
                        <a:rPr lang="en-GB" sz="800" b="1" i="0" u="none" strike="noStrike">
                          <a:solidFill>
                            <a:srgbClr val="000000"/>
                          </a:solidFill>
                          <a:effectLst/>
                          <a:latin typeface="Calibri"/>
                        </a:rPr>
                        <a:t>Total output (intermediate and final consumption) = Total current expenditure</a:t>
                      </a:r>
                      <a:endParaRPr lang="en-US" sz="800" b="1" i="0" u="none" strike="noStrike">
                        <a:solidFill>
                          <a:srgbClr val="000000"/>
                        </a:solidFill>
                        <a:effectLst/>
                        <a:latin typeface="Calibri"/>
                      </a:endParaRPr>
                    </a:p>
                  </a:txBody>
                  <a:tcPr marL="7260" marR="7260" marT="7260" marB="0" anchor="ctr">
                    <a:lnL w="12700" cap="flat" cmpd="sng" algn="ctr">
                      <a:solidFill>
                        <a:srgbClr val="0070C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B8CCE4"/>
                    </a:solidFill>
                  </a:tcPr>
                </a:tc>
                <a:tc hMerge="1">
                  <a:txBody>
                    <a:bodyPr/>
                    <a:lstStyle/>
                    <a:p>
                      <a:pPr rtl="1"/>
                      <a:endParaRPr lang="he-IL"/>
                    </a:p>
                  </a:txBody>
                  <a:tcPr/>
                </a:tc>
                <a:tc>
                  <a:txBody>
                    <a:bodyPr/>
                    <a:lstStyle/>
                    <a:p>
                      <a:pPr algn="r" rtl="0" fontAlgn="ctr"/>
                      <a:r>
                        <a:rPr lang="en-GB" sz="800" b="0" i="0" u="none" strike="noStrike">
                          <a:solidFill>
                            <a:srgbClr val="000000"/>
                          </a:solidFill>
                          <a:effectLst/>
                          <a:latin typeface="Calibri"/>
                        </a:rPr>
                        <a:t>29,156</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r" rtl="0" fontAlgn="ctr"/>
                      <a:r>
                        <a:rPr lang="en-GB" sz="800" b="0" i="0" u="none" strike="noStrike">
                          <a:solidFill>
                            <a:srgbClr val="000000"/>
                          </a:solidFill>
                          <a:effectLst/>
                          <a:latin typeface="Calibri"/>
                        </a:rPr>
                        <a:t>17,191</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gridSpan="2">
                  <a:txBody>
                    <a:bodyPr/>
                    <a:lstStyle/>
                    <a:p>
                      <a:pPr algn="r" rtl="0" fontAlgn="ctr"/>
                      <a:r>
                        <a:rPr lang="en-GB" sz="800" b="0" i="0" u="none" strike="noStrike">
                          <a:solidFill>
                            <a:srgbClr val="000000"/>
                          </a:solidFill>
                          <a:effectLst/>
                          <a:latin typeface="Calibri"/>
                        </a:rPr>
                        <a:t>19,485</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pPr algn="r" rtl="0" fontAlgn="ct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r" rtl="0" fontAlgn="ctr"/>
                      <a:r>
                        <a:rPr lang="en-GB" sz="800" b="0" i="0" u="none" strike="noStrike">
                          <a:solidFill>
                            <a:srgbClr val="000000"/>
                          </a:solidFill>
                          <a:effectLst/>
                          <a:latin typeface="Calibri"/>
                        </a:rPr>
                        <a:t>4,033</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gridSpan="2">
                  <a:txBody>
                    <a:bodyPr/>
                    <a:lstStyle/>
                    <a:p>
                      <a:pPr algn="r" rtl="0" fontAlgn="ctr"/>
                      <a:r>
                        <a:rPr lang="en-GB" sz="800" b="0" i="0" u="none" strike="noStrike">
                          <a:solidFill>
                            <a:srgbClr val="000000"/>
                          </a:solidFill>
                          <a:effectLst/>
                          <a:latin typeface="Calibri"/>
                        </a:rPr>
                        <a:t>32,266</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pPr algn="r" rtl="0" fontAlgn="ct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r" rtl="0" fontAlgn="ctr"/>
                      <a:r>
                        <a:rPr lang="en-GB" sz="800" b="0" i="0" u="none" strike="noStrike">
                          <a:solidFill>
                            <a:srgbClr val="000000"/>
                          </a:solidFill>
                          <a:effectLst/>
                          <a:latin typeface="Calibri"/>
                        </a:rPr>
                        <a:t>1,205</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r" rtl="0" fontAlgn="ctr"/>
                      <a:r>
                        <a:rPr lang="en-GB" sz="800" b="0" i="0" u="none" strike="noStrike">
                          <a:solidFill>
                            <a:srgbClr val="000000"/>
                          </a:solidFill>
                          <a:effectLst/>
                          <a:latin typeface="Calibri"/>
                        </a:rPr>
                        <a:t>386</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r" rtl="0" fontAlgn="ctr"/>
                      <a:r>
                        <a:rPr lang="en-GB" sz="800" b="0" i="0" u="none" strike="noStrike">
                          <a:solidFill>
                            <a:srgbClr val="000000"/>
                          </a:solidFill>
                          <a:effectLst/>
                          <a:latin typeface="Calibri"/>
                        </a:rPr>
                        <a:t>103,722</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10011"/>
                  </a:ext>
                </a:extLst>
              </a:tr>
              <a:tr h="152454">
                <a:tc gridSpan="12">
                  <a:txBody>
                    <a:bodyPr/>
                    <a:lstStyle/>
                    <a:p>
                      <a:pPr algn="l" rtl="0" fontAlgn="ctr"/>
                      <a:r>
                        <a:rPr lang="en-GB" sz="800" b="1" i="0" u="none" strike="noStrike">
                          <a:solidFill>
                            <a:srgbClr val="000000"/>
                          </a:solidFill>
                          <a:effectLst/>
                          <a:latin typeface="Calibri"/>
                        </a:rPr>
                        <a:t> </a:t>
                      </a:r>
                      <a:endParaRPr lang="en-US" sz="800" b="1" i="0" u="none" strike="noStrike">
                        <a:solidFill>
                          <a:srgbClr val="000000"/>
                        </a:solidFill>
                        <a:effectLst/>
                        <a:latin typeface="Calibri"/>
                      </a:endParaRPr>
                    </a:p>
                  </a:txBody>
                  <a:tcPr marL="7260" marR="7260" marT="726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5B9BD5"/>
                    </a:solidFill>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extLst>
                  <a:ext uri="{0D108BD9-81ED-4DB2-BD59-A6C34878D82A}">
                    <a16:rowId xmlns:a16="http://schemas.microsoft.com/office/drawing/2014/main" val="10012"/>
                  </a:ext>
                </a:extLst>
              </a:tr>
              <a:tr h="246830">
                <a:tc gridSpan="2">
                  <a:txBody>
                    <a:bodyPr/>
                    <a:lstStyle/>
                    <a:p>
                      <a:pPr algn="l" rtl="0" fontAlgn="ctr"/>
                      <a:r>
                        <a:rPr lang="en-GB" sz="800" b="1" i="0" u="none" strike="noStrike">
                          <a:solidFill>
                            <a:srgbClr val="000000"/>
                          </a:solidFill>
                          <a:effectLst/>
                          <a:latin typeface="Calibri"/>
                        </a:rPr>
                        <a:t>Research and development</a:t>
                      </a:r>
                      <a:endParaRPr lang="en-US" sz="800" b="1" i="0" u="none" strike="noStrike">
                        <a:solidFill>
                          <a:srgbClr val="000000"/>
                        </a:solidFill>
                        <a:effectLst/>
                        <a:latin typeface="Calibri"/>
                      </a:endParaRPr>
                    </a:p>
                  </a:txBody>
                  <a:tcPr marL="7260" marR="7260" marT="7260" marB="0" anchor="ctr">
                    <a:lnL w="12700" cap="flat" cmpd="sng" algn="ctr">
                      <a:solidFill>
                        <a:srgbClr val="0070C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B8CCE4"/>
                    </a:solidFill>
                  </a:tcPr>
                </a:tc>
                <a:tc hMerge="1">
                  <a:txBody>
                    <a:bodyPr/>
                    <a:lstStyle/>
                    <a:p>
                      <a:pPr rtl="1"/>
                      <a:endParaRPr lang="he-IL"/>
                    </a:p>
                  </a:txBody>
                  <a:tcPr/>
                </a:tc>
                <a:tc>
                  <a:txBody>
                    <a:bodyPr/>
                    <a:lstStyle/>
                    <a:p>
                      <a:pPr algn="r" rtl="0"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r" rtl="0"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r" rtl="0" fontAlgn="ctr"/>
                      <a:r>
                        <a:rPr lang="en-GB" sz="800" b="0" i="0" u="none" strike="noStrike">
                          <a:solidFill>
                            <a:srgbClr val="000000"/>
                          </a:solidFill>
                          <a:effectLst/>
                          <a:latin typeface="Calibri"/>
                        </a:rPr>
                        <a:t>5,877</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gridSpan="2">
                  <a:txBody>
                    <a:bodyPr/>
                    <a:lstStyle/>
                    <a:p>
                      <a:pPr algn="r" rtl="0" fontAlgn="ctr"/>
                      <a:r>
                        <a:rPr lang="en-GB" sz="800" b="0" i="0" u="none" strike="noStrike">
                          <a:solidFill>
                            <a:srgbClr val="000000"/>
                          </a:solidFill>
                          <a:effectLst/>
                          <a:latin typeface="Calibri"/>
                        </a:rPr>
                        <a:t>495</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pPr rtl="1"/>
                      <a:endParaRPr lang="he-IL"/>
                    </a:p>
                  </a:txBody>
                  <a:tcPr/>
                </a:tc>
                <a:tc>
                  <a:txBody>
                    <a:bodyPr/>
                    <a:lstStyle/>
                    <a:p>
                      <a:pPr algn="r" rtl="0"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gridSpan="2">
                  <a:txBody>
                    <a:bodyPr/>
                    <a:lstStyle/>
                    <a:p>
                      <a:pPr algn="r" rtl="0"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pPr rtl="1"/>
                      <a:endParaRPr lang="he-IL"/>
                    </a:p>
                  </a:txBody>
                  <a:tcPr/>
                </a:tc>
                <a:tc>
                  <a:txBody>
                    <a:bodyPr/>
                    <a:lstStyle/>
                    <a:p>
                      <a:pPr algn="r" rtl="0"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r" rtl="0" fontAlgn="ctr"/>
                      <a:r>
                        <a:rPr lang="en-GB" sz="800" b="0" i="0" u="none" strike="noStrike">
                          <a:solidFill>
                            <a:srgbClr val="000000"/>
                          </a:solidFill>
                          <a:effectLst/>
                          <a:latin typeface="Calibri"/>
                        </a:rPr>
                        <a:t>6,373</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10013"/>
                  </a:ext>
                </a:extLst>
              </a:tr>
              <a:tr h="246830">
                <a:tc gridSpan="2">
                  <a:txBody>
                    <a:bodyPr/>
                    <a:lstStyle/>
                    <a:p>
                      <a:pPr algn="l" rtl="0" fontAlgn="ctr"/>
                      <a:r>
                        <a:rPr lang="fr-FR" sz="800" b="1" i="0" u="none" strike="noStrike">
                          <a:solidFill>
                            <a:srgbClr val="000000"/>
                          </a:solidFill>
                          <a:effectLst/>
                          <a:latin typeface="Calibri"/>
                        </a:rPr>
                        <a:t>Capital formation (Excl. R&amp;D)</a:t>
                      </a:r>
                      <a:endParaRPr lang="en-US" sz="800" b="1" i="0" u="none" strike="noStrike">
                        <a:solidFill>
                          <a:srgbClr val="000000"/>
                        </a:solidFill>
                        <a:effectLst/>
                        <a:latin typeface="Calibri"/>
                      </a:endParaRPr>
                    </a:p>
                  </a:txBody>
                  <a:tcPr marL="7260" marR="7260" marT="7260" marB="0" anchor="ctr">
                    <a:lnL w="12700" cap="flat" cmpd="sng" algn="ctr">
                      <a:solidFill>
                        <a:srgbClr val="0070C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B8CCE4"/>
                    </a:solidFill>
                  </a:tcPr>
                </a:tc>
                <a:tc hMerge="1">
                  <a:txBody>
                    <a:bodyPr/>
                    <a:lstStyle/>
                    <a:p>
                      <a:pPr rtl="1"/>
                      <a:endParaRPr lang="he-IL"/>
                    </a:p>
                  </a:txBody>
                  <a:tcPr/>
                </a:tc>
                <a:tc>
                  <a:txBody>
                    <a:bodyPr/>
                    <a:lstStyle/>
                    <a:p>
                      <a:pPr algn="r" rtl="0" fontAlgn="ctr"/>
                      <a:r>
                        <a:rPr lang="en-GB" sz="800" b="0" i="0" u="none" strike="noStrike">
                          <a:solidFill>
                            <a:srgbClr val="000000"/>
                          </a:solidFill>
                          <a:effectLst/>
                          <a:latin typeface="Calibri"/>
                        </a:rPr>
                        <a:t>43</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r" rtl="0" fontAlgn="ctr"/>
                      <a:r>
                        <a:rPr lang="en-GB" sz="800" b="0" i="0" u="none" strike="noStrike">
                          <a:solidFill>
                            <a:srgbClr val="000000"/>
                          </a:solidFill>
                          <a:effectLst/>
                          <a:latin typeface="Calibri"/>
                        </a:rPr>
                        <a:t>4,221</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r" rtl="0" fontAlgn="ctr"/>
                      <a:r>
                        <a:rPr lang="en-GB" sz="800" b="0" i="0" u="none" strike="noStrike">
                          <a:solidFill>
                            <a:srgbClr val="000000"/>
                          </a:solidFill>
                          <a:effectLst/>
                          <a:latin typeface="Calibri"/>
                        </a:rPr>
                        <a:t>1,416</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gridSpan="2">
                  <a:txBody>
                    <a:bodyPr/>
                    <a:lstStyle/>
                    <a:p>
                      <a:pPr algn="r" rtl="0" fontAlgn="ctr"/>
                      <a:r>
                        <a:rPr lang="en-GB" sz="800" b="0" i="0" u="none" strike="noStrike">
                          <a:solidFill>
                            <a:srgbClr val="000000"/>
                          </a:solidFill>
                          <a:effectLst/>
                          <a:latin typeface="Calibri"/>
                        </a:rPr>
                        <a:t>446</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pPr rtl="1"/>
                      <a:endParaRPr lang="he-IL"/>
                    </a:p>
                  </a:txBody>
                  <a:tcPr/>
                </a:tc>
                <a:tc>
                  <a:txBody>
                    <a:bodyPr/>
                    <a:lstStyle/>
                    <a:p>
                      <a:pPr algn="r" rtl="0" fontAlgn="ctr"/>
                      <a:r>
                        <a:rPr lang="en-GB" sz="800" b="0" i="0" u="none" strike="noStrike">
                          <a:solidFill>
                            <a:srgbClr val="000000"/>
                          </a:solidFill>
                          <a:effectLst/>
                          <a:latin typeface="Calibri"/>
                        </a:rPr>
                        <a:t>35</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gridSpan="2">
                  <a:txBody>
                    <a:bodyPr/>
                    <a:lstStyle/>
                    <a:p>
                      <a:pPr algn="r" rtl="0"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pPr rtl="1"/>
                      <a:endParaRPr lang="he-IL"/>
                    </a:p>
                  </a:txBody>
                  <a:tcPr/>
                </a:tc>
                <a:tc>
                  <a:txBody>
                    <a:bodyPr/>
                    <a:lstStyle/>
                    <a:p>
                      <a:pPr algn="r" rtl="0"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r" rtl="0" fontAlgn="ctr"/>
                      <a:r>
                        <a:rPr lang="en-GB" sz="800" b="0" i="0" u="none" strike="noStrike">
                          <a:solidFill>
                            <a:srgbClr val="000000"/>
                          </a:solidFill>
                          <a:effectLst/>
                          <a:latin typeface="Calibri"/>
                        </a:rPr>
                        <a:t>6,161</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10014"/>
                  </a:ext>
                </a:extLst>
              </a:tr>
              <a:tr h="246830">
                <a:tc gridSpan="2">
                  <a:txBody>
                    <a:bodyPr/>
                    <a:lstStyle/>
                    <a:p>
                      <a:pPr algn="l" rtl="0" fontAlgn="ctr"/>
                      <a:r>
                        <a:rPr lang="en-GB" sz="800" b="1" i="0" u="none" strike="noStrike">
                          <a:solidFill>
                            <a:srgbClr val="000000"/>
                          </a:solidFill>
                          <a:effectLst/>
                          <a:latin typeface="Calibri"/>
                        </a:rPr>
                        <a:t>Total gross fixed capital formation </a:t>
                      </a:r>
                      <a:endParaRPr lang="en-US" sz="800" b="1" i="0" u="none" strike="noStrike">
                        <a:solidFill>
                          <a:srgbClr val="000000"/>
                        </a:solidFill>
                        <a:effectLst/>
                        <a:latin typeface="Calibri"/>
                      </a:endParaRPr>
                    </a:p>
                  </a:txBody>
                  <a:tcPr marL="7260" marR="7260" marT="7260" marB="0" anchor="ctr">
                    <a:lnL w="12700" cap="flat" cmpd="sng" algn="ctr">
                      <a:solidFill>
                        <a:srgbClr val="0070C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B8CCE4"/>
                    </a:solidFill>
                  </a:tcPr>
                </a:tc>
                <a:tc hMerge="1">
                  <a:txBody>
                    <a:bodyPr/>
                    <a:lstStyle/>
                    <a:p>
                      <a:pPr rtl="1"/>
                      <a:endParaRPr lang="he-IL"/>
                    </a:p>
                  </a:txBody>
                  <a:tcPr/>
                </a:tc>
                <a:tc>
                  <a:txBody>
                    <a:bodyPr/>
                    <a:lstStyle/>
                    <a:p>
                      <a:pPr algn="r" rtl="0" fontAlgn="ctr"/>
                      <a:r>
                        <a:rPr lang="en-GB" sz="800" b="0" i="0" u="none" strike="noStrike">
                          <a:solidFill>
                            <a:srgbClr val="000000"/>
                          </a:solidFill>
                          <a:effectLst/>
                          <a:latin typeface="Calibri"/>
                        </a:rPr>
                        <a:t>43</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r" rtl="0" fontAlgn="ctr"/>
                      <a:r>
                        <a:rPr lang="en-GB" sz="800" b="0" i="0" u="none" strike="noStrike" dirty="0">
                          <a:solidFill>
                            <a:srgbClr val="000000"/>
                          </a:solidFill>
                          <a:effectLst/>
                          <a:latin typeface="Calibri"/>
                        </a:rPr>
                        <a:t>4,221</a:t>
                      </a:r>
                      <a:endParaRPr lang="en-US" sz="800" b="0" i="0" u="none" strike="noStrike" dirty="0">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r" rtl="0" fontAlgn="ctr"/>
                      <a:r>
                        <a:rPr lang="en-GB" sz="800" b="0" i="0" u="none" strike="noStrike">
                          <a:solidFill>
                            <a:srgbClr val="000000"/>
                          </a:solidFill>
                          <a:effectLst/>
                          <a:latin typeface="Calibri"/>
                        </a:rPr>
                        <a:t>7,293</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gridSpan="2">
                  <a:txBody>
                    <a:bodyPr/>
                    <a:lstStyle/>
                    <a:p>
                      <a:pPr algn="r" rtl="0" fontAlgn="ctr"/>
                      <a:r>
                        <a:rPr lang="en-GB" sz="800" b="0" i="0" u="none" strike="noStrike">
                          <a:solidFill>
                            <a:srgbClr val="000000"/>
                          </a:solidFill>
                          <a:effectLst/>
                          <a:latin typeface="Calibri"/>
                        </a:rPr>
                        <a:t>941</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hMerge="1">
                  <a:txBody>
                    <a:bodyPr/>
                    <a:lstStyle/>
                    <a:p>
                      <a:pPr rtl="1"/>
                      <a:endParaRPr lang="he-IL"/>
                    </a:p>
                  </a:txBody>
                  <a:tcPr/>
                </a:tc>
                <a:tc>
                  <a:txBody>
                    <a:bodyPr/>
                    <a:lstStyle/>
                    <a:p>
                      <a:pPr algn="r" rtl="0" fontAlgn="ctr"/>
                      <a:r>
                        <a:rPr lang="en-GB" sz="800" b="0" i="0" u="none" strike="noStrike">
                          <a:solidFill>
                            <a:srgbClr val="000000"/>
                          </a:solidFill>
                          <a:effectLst/>
                          <a:latin typeface="Calibri"/>
                        </a:rPr>
                        <a:t>35</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gridSpan="2">
                  <a:txBody>
                    <a:bodyPr/>
                    <a:lstStyle/>
                    <a:p>
                      <a:pPr algn="r" rtl="0"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hMerge="1">
                  <a:txBody>
                    <a:bodyPr/>
                    <a:lstStyle/>
                    <a:p>
                      <a:pPr rtl="1"/>
                      <a:endParaRPr lang="he-IL"/>
                    </a:p>
                  </a:txBody>
                  <a:tcPr/>
                </a:tc>
                <a:tc>
                  <a:txBody>
                    <a:bodyPr/>
                    <a:lstStyle/>
                    <a:p>
                      <a:pPr algn="r" rtl="0"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r" rtl="0" fontAlgn="ctr"/>
                      <a:r>
                        <a:rPr lang="en-GB" sz="800" b="0" i="0" u="none" strike="noStrike" dirty="0">
                          <a:solidFill>
                            <a:srgbClr val="000000"/>
                          </a:solidFill>
                          <a:effectLst/>
                          <a:latin typeface="Calibri"/>
                        </a:rPr>
                        <a:t>12,534</a:t>
                      </a:r>
                      <a:endParaRPr lang="en-US" sz="800" b="0" i="0" u="none" strike="noStrike" dirty="0">
                        <a:solidFill>
                          <a:srgbClr val="000000"/>
                        </a:solidFill>
                        <a:effectLst/>
                        <a:latin typeface="Calibri"/>
                      </a:endParaRPr>
                    </a:p>
                  </a:txBody>
                  <a:tcPr marL="7260" marR="7260" marT="7260" marB="0" anchor="ctr">
                    <a:lnL w="12700" cap="flat" cmpd="sng" algn="ctr">
                      <a:solidFill>
                        <a:srgbClr val="4F81BD"/>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34279772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116632"/>
            <a:ext cx="7859216" cy="1143000"/>
          </a:xfrm>
        </p:spPr>
        <p:txBody>
          <a:bodyPr>
            <a:normAutofit/>
          </a:bodyPr>
          <a:lstStyle/>
          <a:p>
            <a:r>
              <a:rPr lang="en-US" i="1" cap="none" dirty="0">
                <a:solidFill>
                  <a:srgbClr val="00B050"/>
                </a:solidFill>
                <a:latin typeface="Arial" charset="0"/>
                <a:cs typeface="Arial" charset="0"/>
              </a:rPr>
              <a:t>Education and training expenditure</a:t>
            </a:r>
            <a:br>
              <a:rPr lang="en-US" i="1" cap="none" dirty="0">
                <a:solidFill>
                  <a:srgbClr val="00B050"/>
                </a:solidFill>
                <a:latin typeface="Arial" charset="0"/>
                <a:cs typeface="Arial" charset="0"/>
              </a:rPr>
            </a:br>
            <a:r>
              <a:rPr lang="en-US" i="1" cap="none" dirty="0">
                <a:solidFill>
                  <a:srgbClr val="00B050"/>
                </a:solidFill>
                <a:latin typeface="Arial" charset="0"/>
                <a:cs typeface="Arial" charset="0"/>
              </a:rPr>
              <a:t> by purchaser </a:t>
            </a:r>
            <a:endParaRPr lang="he-IL" i="1" cap="none" dirty="0">
              <a:solidFill>
                <a:srgbClr val="00B050"/>
              </a:solidFill>
              <a:latin typeface="Arial" charset="0"/>
              <a:cs typeface="Arial" charset="0"/>
            </a:endParaRPr>
          </a:p>
        </p:txBody>
      </p:sp>
      <p:sp>
        <p:nvSpPr>
          <p:cNvPr id="4" name="מלבן 3"/>
          <p:cNvSpPr/>
          <p:nvPr/>
        </p:nvSpPr>
        <p:spPr>
          <a:xfrm>
            <a:off x="0" y="6669361"/>
            <a:ext cx="9148656" cy="188640"/>
          </a:xfrm>
          <a:prstGeom prst="rect">
            <a:avLst/>
          </a:prstGeom>
          <a:solidFill>
            <a:schemeClr val="tx2">
              <a:lumMod val="60000"/>
              <a:lumOff val="40000"/>
            </a:schemeClr>
          </a:solidFill>
          <a:ln>
            <a:solidFill>
              <a:schemeClr val="tx2">
                <a:lumMod val="60000"/>
                <a:lumOff val="40000"/>
              </a:schemeClr>
            </a:solidFill>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1" anchor="ctr"/>
          <a:lstStyle/>
          <a:p>
            <a:pPr algn="ctr"/>
            <a:endParaRPr lang="he-IL">
              <a:solidFill>
                <a:prstClr val="white"/>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52265925"/>
              </p:ext>
            </p:extLst>
          </p:nvPr>
        </p:nvGraphicFramePr>
        <p:xfrm>
          <a:off x="459528" y="1340768"/>
          <a:ext cx="8229600" cy="47525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71259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כותרת 1"/>
          <p:cNvSpPr>
            <a:spLocks noGrp="1"/>
          </p:cNvSpPr>
          <p:nvPr>
            <p:ph type="title"/>
          </p:nvPr>
        </p:nvSpPr>
        <p:spPr bwMode="auto">
          <a:xfrm>
            <a:off x="900113" y="274638"/>
            <a:ext cx="7416800" cy="922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ru-RU" altLang="en-US" i="1" cap="none" dirty="0">
                <a:solidFill>
                  <a:schemeClr val="accent4"/>
                </a:solidFill>
                <a:latin typeface="Arial" charset="0"/>
                <a:cs typeface="Arial" charset="0"/>
              </a:rPr>
              <a:t>Content</a:t>
            </a:r>
            <a:endParaRPr altLang="en-US" cap="none" dirty="0">
              <a:solidFill>
                <a:schemeClr val="accent4"/>
              </a:solidFill>
              <a:cs typeface="Arial" charset="0"/>
            </a:endParaRPr>
          </a:p>
        </p:txBody>
      </p:sp>
      <p:sp>
        <p:nvSpPr>
          <p:cNvPr id="4099" name="מציין מיקום תוכן 2"/>
          <p:cNvSpPr>
            <a:spLocks noGrp="1"/>
          </p:cNvSpPr>
          <p:nvPr>
            <p:ph idx="1"/>
          </p:nvPr>
        </p:nvSpPr>
        <p:spPr bwMode="auto">
          <a:xfrm>
            <a:off x="899592" y="1268760"/>
            <a:ext cx="7453312" cy="4537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fontScale="85000" lnSpcReduction="20000"/>
          </a:bodyPr>
          <a:lstStyle/>
          <a:p>
            <a:pPr lvl="0" eaLnBrk="1" fontAlgn="auto" hangingPunct="1">
              <a:lnSpc>
                <a:spcPct val="100000"/>
              </a:lnSpc>
              <a:spcAft>
                <a:spcPts val="600"/>
              </a:spcAft>
              <a:buSzTx/>
              <a:buFont typeface="Wingdings" panose="05000000000000000000" pitchFamily="2" charset="2"/>
              <a:buChar char="v"/>
            </a:pPr>
            <a:r>
              <a:rPr lang="en-US" sz="2400" dirty="0">
                <a:solidFill>
                  <a:prstClr val="black"/>
                </a:solidFill>
                <a:latin typeface="Arial" panose="020B0604020202020204" pitchFamily="34" charset="0"/>
                <a:cs typeface="Arial" panose="020B0604020202020204" pitchFamily="34" charset="0"/>
              </a:rPr>
              <a:t>Background</a:t>
            </a:r>
          </a:p>
          <a:p>
            <a:pPr lvl="0" eaLnBrk="1" fontAlgn="auto" hangingPunct="1">
              <a:lnSpc>
                <a:spcPct val="100000"/>
              </a:lnSpc>
              <a:spcAft>
                <a:spcPts val="600"/>
              </a:spcAft>
              <a:buSzTx/>
              <a:buFont typeface="Wingdings" panose="05000000000000000000" pitchFamily="2" charset="2"/>
              <a:buChar char="v"/>
            </a:pPr>
            <a:r>
              <a:rPr lang="en-US" sz="2400" dirty="0">
                <a:solidFill>
                  <a:prstClr val="black"/>
                </a:solidFill>
                <a:latin typeface="Arial" panose="020B0604020202020204" pitchFamily="34" charset="0"/>
                <a:cs typeface="Arial" panose="020B0604020202020204" pitchFamily="34" charset="0"/>
              </a:rPr>
              <a:t>Main objectives of SAET</a:t>
            </a:r>
          </a:p>
          <a:p>
            <a:pPr lvl="0" eaLnBrk="1" fontAlgn="auto" hangingPunct="1">
              <a:lnSpc>
                <a:spcPct val="100000"/>
              </a:lnSpc>
              <a:spcAft>
                <a:spcPts val="600"/>
              </a:spcAft>
              <a:buSzTx/>
              <a:buFont typeface="Wingdings" panose="05000000000000000000" pitchFamily="2" charset="2"/>
              <a:buChar char="v"/>
            </a:pPr>
            <a:r>
              <a:rPr lang="en-US" sz="2400" dirty="0">
                <a:solidFill>
                  <a:prstClr val="black"/>
                </a:solidFill>
                <a:latin typeface="Arial" panose="020B0604020202020204" pitchFamily="34" charset="0"/>
                <a:cs typeface="Arial" panose="020B0604020202020204" pitchFamily="34" charset="0"/>
              </a:rPr>
              <a:t>Definition and classification</a:t>
            </a:r>
          </a:p>
          <a:p>
            <a:pPr lvl="0" eaLnBrk="1" fontAlgn="auto" hangingPunct="1">
              <a:lnSpc>
                <a:spcPct val="100000"/>
              </a:lnSpc>
              <a:spcAft>
                <a:spcPts val="600"/>
              </a:spcAft>
              <a:buSzTx/>
              <a:buFont typeface="Wingdings" panose="05000000000000000000" pitchFamily="2" charset="2"/>
              <a:buChar char="Ø"/>
            </a:pPr>
            <a:r>
              <a:rPr lang="en-US" sz="2000" dirty="0">
                <a:solidFill>
                  <a:prstClr val="black"/>
                </a:solidFill>
                <a:latin typeface="Arial" panose="020B0604020202020204" pitchFamily="34" charset="0"/>
                <a:cs typeface="Arial" panose="020B0604020202020204" pitchFamily="34" charset="0"/>
              </a:rPr>
              <a:t>education and training purposes </a:t>
            </a:r>
          </a:p>
          <a:p>
            <a:pPr lvl="0" eaLnBrk="1" fontAlgn="auto" hangingPunct="1">
              <a:lnSpc>
                <a:spcPct val="100000"/>
              </a:lnSpc>
              <a:spcAft>
                <a:spcPts val="600"/>
              </a:spcAft>
              <a:buSzTx/>
              <a:buFont typeface="Wingdings" panose="05000000000000000000" pitchFamily="2" charset="2"/>
              <a:buChar char="Ø"/>
            </a:pPr>
            <a:r>
              <a:rPr lang="en-US" sz="2000" dirty="0">
                <a:solidFill>
                  <a:prstClr val="black"/>
                </a:solidFill>
                <a:latin typeface="Arial" panose="020B0604020202020204" pitchFamily="34" charset="0"/>
                <a:cs typeface="Arial" panose="020B0604020202020204" pitchFamily="34" charset="0"/>
              </a:rPr>
              <a:t>production and financing units</a:t>
            </a:r>
          </a:p>
          <a:p>
            <a:pPr lvl="0" eaLnBrk="1" fontAlgn="auto" hangingPunct="1">
              <a:lnSpc>
                <a:spcPct val="100000"/>
              </a:lnSpc>
              <a:spcAft>
                <a:spcPts val="600"/>
              </a:spcAft>
              <a:buSzTx/>
              <a:buFont typeface="Wingdings" panose="05000000000000000000" pitchFamily="2" charset="2"/>
              <a:buChar char="v"/>
            </a:pPr>
            <a:r>
              <a:rPr lang="en-US" sz="2400" dirty="0">
                <a:solidFill>
                  <a:prstClr val="black"/>
                </a:solidFill>
                <a:latin typeface="Arial" panose="020B0604020202020204" pitchFamily="34" charset="0"/>
                <a:cs typeface="Arial" panose="020B0604020202020204" pitchFamily="34" charset="0"/>
              </a:rPr>
              <a:t>Data sources and compilation methods</a:t>
            </a:r>
          </a:p>
          <a:p>
            <a:pPr lvl="0" eaLnBrk="1" fontAlgn="auto" hangingPunct="1">
              <a:lnSpc>
                <a:spcPct val="100000"/>
              </a:lnSpc>
              <a:spcAft>
                <a:spcPts val="600"/>
              </a:spcAft>
              <a:buSzTx/>
              <a:buFont typeface="Wingdings" panose="05000000000000000000" pitchFamily="2" charset="2"/>
              <a:buChar char="v"/>
            </a:pPr>
            <a:r>
              <a:rPr lang="en-US" sz="2400" dirty="0">
                <a:solidFill>
                  <a:prstClr val="black"/>
                </a:solidFill>
                <a:latin typeface="Arial" panose="020B0604020202020204" pitchFamily="34" charset="0"/>
                <a:cs typeface="Arial" panose="020B0604020202020204" pitchFamily="34" charset="0"/>
              </a:rPr>
              <a:t>Overview of the main results of SAET</a:t>
            </a:r>
          </a:p>
          <a:p>
            <a:pPr lvl="0" eaLnBrk="1" fontAlgn="auto" hangingPunct="1">
              <a:lnSpc>
                <a:spcPct val="100000"/>
              </a:lnSpc>
              <a:spcAft>
                <a:spcPts val="600"/>
              </a:spcAft>
              <a:buSzTx/>
              <a:buFont typeface="Wingdings" panose="05000000000000000000" pitchFamily="2" charset="2"/>
              <a:buChar char="Ø"/>
            </a:pPr>
            <a:r>
              <a:rPr lang="en-US" sz="2100" dirty="0">
                <a:solidFill>
                  <a:prstClr val="black"/>
                </a:solidFill>
                <a:latin typeface="Arial" panose="020B0604020202020204" pitchFamily="34" charset="0"/>
                <a:cs typeface="Arial" panose="020B0604020202020204" pitchFamily="34" charset="0"/>
              </a:rPr>
              <a:t>education and training output</a:t>
            </a:r>
          </a:p>
          <a:p>
            <a:pPr lvl="0" eaLnBrk="1" fontAlgn="auto" hangingPunct="1">
              <a:lnSpc>
                <a:spcPct val="100000"/>
              </a:lnSpc>
              <a:spcAft>
                <a:spcPts val="600"/>
              </a:spcAft>
              <a:buSzTx/>
              <a:buFont typeface="Wingdings" panose="05000000000000000000" pitchFamily="2" charset="2"/>
              <a:buChar char="Ø"/>
            </a:pPr>
            <a:r>
              <a:rPr lang="en-US" sz="2100" dirty="0">
                <a:solidFill>
                  <a:prstClr val="black"/>
                </a:solidFill>
                <a:latin typeface="Arial" panose="020B0604020202020204" pitchFamily="34" charset="0"/>
                <a:cs typeface="Arial" panose="020B0604020202020204" pitchFamily="34" charset="0"/>
              </a:rPr>
              <a:t>education and training expenditure</a:t>
            </a:r>
          </a:p>
          <a:p>
            <a:pPr lvl="0" eaLnBrk="1" fontAlgn="auto" hangingPunct="1">
              <a:lnSpc>
                <a:spcPct val="100000"/>
              </a:lnSpc>
              <a:spcAft>
                <a:spcPts val="600"/>
              </a:spcAft>
              <a:buSzTx/>
              <a:buFont typeface="Wingdings" panose="05000000000000000000" pitchFamily="2" charset="2"/>
              <a:buChar char="Ø"/>
            </a:pPr>
            <a:r>
              <a:rPr lang="en-US" sz="2100" dirty="0">
                <a:solidFill>
                  <a:prstClr val="black"/>
                </a:solidFill>
                <a:latin typeface="Arial" panose="020B0604020202020204" pitchFamily="34" charset="0"/>
                <a:cs typeface="Arial" panose="020B0604020202020204" pitchFamily="34" charset="0"/>
              </a:rPr>
              <a:t>financing</a:t>
            </a:r>
          </a:p>
          <a:p>
            <a:pPr lvl="0" eaLnBrk="1" fontAlgn="auto" hangingPunct="1">
              <a:lnSpc>
                <a:spcPct val="100000"/>
              </a:lnSpc>
              <a:spcAft>
                <a:spcPts val="600"/>
              </a:spcAft>
              <a:buSzTx/>
              <a:buFont typeface="Wingdings" panose="05000000000000000000" pitchFamily="2" charset="2"/>
              <a:buChar char="Ø"/>
            </a:pPr>
            <a:r>
              <a:rPr lang="en-US" sz="2100" dirty="0">
                <a:solidFill>
                  <a:prstClr val="black"/>
                </a:solidFill>
                <a:latin typeface="Arial" panose="020B0604020202020204" pitchFamily="34" charset="0"/>
                <a:cs typeface="Arial" panose="020B0604020202020204" pitchFamily="34" charset="0"/>
              </a:rPr>
              <a:t>cost structure</a:t>
            </a:r>
          </a:p>
          <a:p>
            <a:pPr lvl="0" eaLnBrk="1" fontAlgn="auto" hangingPunct="1">
              <a:lnSpc>
                <a:spcPct val="100000"/>
              </a:lnSpc>
              <a:spcAft>
                <a:spcPts val="600"/>
              </a:spcAft>
              <a:buSzTx/>
              <a:buFont typeface="Wingdings" panose="05000000000000000000" pitchFamily="2" charset="2"/>
              <a:buChar char="v"/>
            </a:pPr>
            <a:r>
              <a:rPr lang="en-US" sz="2400" dirty="0">
                <a:solidFill>
                  <a:prstClr val="black"/>
                </a:solidFill>
                <a:latin typeface="Arial" panose="020B0604020202020204" pitchFamily="34" charset="0"/>
                <a:cs typeface="Arial" panose="020B0604020202020204" pitchFamily="34" charset="0"/>
              </a:rPr>
              <a:t>Challenges and future work</a:t>
            </a:r>
          </a:p>
        </p:txBody>
      </p:sp>
    </p:spTree>
    <p:extLst>
      <p:ext uri="{BB962C8B-B14F-4D97-AF65-F5344CB8AC3E}">
        <p14:creationId xmlns:p14="http://schemas.microsoft.com/office/powerpoint/2010/main" val="1562549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116632"/>
            <a:ext cx="7859216" cy="1143000"/>
          </a:xfrm>
        </p:spPr>
        <p:txBody>
          <a:bodyPr>
            <a:normAutofit/>
          </a:bodyPr>
          <a:lstStyle/>
          <a:p>
            <a:r>
              <a:rPr lang="en-US" i="1" cap="none" dirty="0">
                <a:solidFill>
                  <a:srgbClr val="00B050"/>
                </a:solidFill>
                <a:latin typeface="Arial" charset="0"/>
                <a:cs typeface="Arial" charset="0"/>
              </a:rPr>
              <a:t>Households expenditure</a:t>
            </a:r>
            <a:br>
              <a:rPr lang="en-US" i="1" cap="none" dirty="0">
                <a:solidFill>
                  <a:srgbClr val="00B050"/>
                </a:solidFill>
                <a:latin typeface="Arial" charset="0"/>
                <a:cs typeface="Arial" charset="0"/>
              </a:rPr>
            </a:br>
            <a:r>
              <a:rPr lang="en-US" i="1" cap="none" dirty="0">
                <a:solidFill>
                  <a:srgbClr val="00B050"/>
                </a:solidFill>
                <a:latin typeface="Arial" charset="0"/>
                <a:cs typeface="Arial" charset="0"/>
              </a:rPr>
              <a:t> by education and training purpose</a:t>
            </a:r>
            <a:endParaRPr lang="he-IL" i="1" cap="none" dirty="0">
              <a:solidFill>
                <a:srgbClr val="00B050"/>
              </a:solidFill>
              <a:latin typeface="Arial" charset="0"/>
              <a:cs typeface="Arial" charset="0"/>
            </a:endParaRPr>
          </a:p>
        </p:txBody>
      </p:sp>
      <p:sp>
        <p:nvSpPr>
          <p:cNvPr id="4" name="מלבן 3"/>
          <p:cNvSpPr/>
          <p:nvPr/>
        </p:nvSpPr>
        <p:spPr>
          <a:xfrm>
            <a:off x="0" y="6669361"/>
            <a:ext cx="9148656" cy="188640"/>
          </a:xfrm>
          <a:prstGeom prst="rect">
            <a:avLst/>
          </a:prstGeom>
          <a:solidFill>
            <a:schemeClr val="tx2">
              <a:lumMod val="60000"/>
              <a:lumOff val="40000"/>
            </a:schemeClr>
          </a:solidFill>
          <a:ln>
            <a:solidFill>
              <a:schemeClr val="tx2">
                <a:lumMod val="60000"/>
                <a:lumOff val="40000"/>
              </a:schemeClr>
            </a:solidFill>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1" anchor="ctr"/>
          <a:lstStyle/>
          <a:p>
            <a:pPr algn="ctr"/>
            <a:endParaRPr lang="he-IL">
              <a:solidFill>
                <a:prstClr val="white"/>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79297533"/>
              </p:ext>
            </p:extLst>
          </p:nvPr>
        </p:nvGraphicFramePr>
        <p:xfrm>
          <a:off x="459528" y="1268760"/>
          <a:ext cx="8229600" cy="47525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80404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900" i="1" cap="none" dirty="0">
                <a:solidFill>
                  <a:srgbClr val="8064A2"/>
                </a:solidFill>
                <a:latin typeface="Arial" charset="0"/>
                <a:cs typeface="Arial" charset="0"/>
              </a:rPr>
              <a:t>Financing education and training (1) </a:t>
            </a:r>
            <a:br>
              <a:rPr lang="en-US" sz="2900" i="1" cap="none" dirty="0">
                <a:solidFill>
                  <a:srgbClr val="8064A2"/>
                </a:solidFill>
                <a:latin typeface="Arial" charset="0"/>
                <a:cs typeface="Arial" charset="0"/>
              </a:rPr>
            </a:br>
            <a:r>
              <a:rPr lang="en-US" sz="1300" i="1" cap="none" dirty="0">
                <a:solidFill>
                  <a:srgbClr val="8064A2"/>
                </a:solidFill>
                <a:latin typeface="Arial" charset="0"/>
                <a:cs typeface="Arial" charset="0"/>
              </a:rPr>
              <a:t>Current prices, 2015. </a:t>
            </a:r>
            <a:br>
              <a:rPr lang="en-US" sz="1300" i="1" cap="none" dirty="0">
                <a:solidFill>
                  <a:srgbClr val="8064A2"/>
                </a:solidFill>
                <a:latin typeface="Arial" charset="0"/>
                <a:cs typeface="Arial" charset="0"/>
              </a:rPr>
            </a:br>
            <a:r>
              <a:rPr lang="en-US" sz="1300" i="1" cap="none" dirty="0">
                <a:solidFill>
                  <a:srgbClr val="8064A2"/>
                </a:solidFill>
                <a:latin typeface="Arial" charset="0"/>
                <a:cs typeface="Arial" charset="0"/>
              </a:rPr>
              <a:t>Israeli New Shekel millions.</a:t>
            </a:r>
            <a:endParaRPr lang="he-IL"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788829394"/>
              </p:ext>
            </p:extLst>
          </p:nvPr>
        </p:nvGraphicFramePr>
        <p:xfrm>
          <a:off x="971597" y="1340768"/>
          <a:ext cx="6984778" cy="4693947"/>
        </p:xfrm>
        <a:graphic>
          <a:graphicData uri="http://schemas.openxmlformats.org/drawingml/2006/table">
            <a:tbl>
              <a:tblPr/>
              <a:tblGrid>
                <a:gridCol w="1051192">
                  <a:extLst>
                    <a:ext uri="{9D8B030D-6E8A-4147-A177-3AD203B41FA5}">
                      <a16:colId xmlns:a16="http://schemas.microsoft.com/office/drawing/2014/main" val="20000"/>
                    </a:ext>
                  </a:extLst>
                </a:gridCol>
                <a:gridCol w="1051192">
                  <a:extLst>
                    <a:ext uri="{9D8B030D-6E8A-4147-A177-3AD203B41FA5}">
                      <a16:colId xmlns:a16="http://schemas.microsoft.com/office/drawing/2014/main" val="20001"/>
                    </a:ext>
                  </a:extLst>
                </a:gridCol>
                <a:gridCol w="469127">
                  <a:extLst>
                    <a:ext uri="{9D8B030D-6E8A-4147-A177-3AD203B41FA5}">
                      <a16:colId xmlns:a16="http://schemas.microsoft.com/office/drawing/2014/main" val="20002"/>
                    </a:ext>
                  </a:extLst>
                </a:gridCol>
                <a:gridCol w="469127">
                  <a:extLst>
                    <a:ext uri="{9D8B030D-6E8A-4147-A177-3AD203B41FA5}">
                      <a16:colId xmlns:a16="http://schemas.microsoft.com/office/drawing/2014/main" val="20003"/>
                    </a:ext>
                  </a:extLst>
                </a:gridCol>
                <a:gridCol w="469127">
                  <a:extLst>
                    <a:ext uri="{9D8B030D-6E8A-4147-A177-3AD203B41FA5}">
                      <a16:colId xmlns:a16="http://schemas.microsoft.com/office/drawing/2014/main" val="20004"/>
                    </a:ext>
                  </a:extLst>
                </a:gridCol>
                <a:gridCol w="469127">
                  <a:extLst>
                    <a:ext uri="{9D8B030D-6E8A-4147-A177-3AD203B41FA5}">
                      <a16:colId xmlns:a16="http://schemas.microsoft.com/office/drawing/2014/main" val="20005"/>
                    </a:ext>
                  </a:extLst>
                </a:gridCol>
                <a:gridCol w="668940">
                  <a:extLst>
                    <a:ext uri="{9D8B030D-6E8A-4147-A177-3AD203B41FA5}">
                      <a16:colId xmlns:a16="http://schemas.microsoft.com/office/drawing/2014/main" val="20006"/>
                    </a:ext>
                  </a:extLst>
                </a:gridCol>
                <a:gridCol w="469127">
                  <a:extLst>
                    <a:ext uri="{9D8B030D-6E8A-4147-A177-3AD203B41FA5}">
                      <a16:colId xmlns:a16="http://schemas.microsoft.com/office/drawing/2014/main" val="20007"/>
                    </a:ext>
                  </a:extLst>
                </a:gridCol>
                <a:gridCol w="668940">
                  <a:extLst>
                    <a:ext uri="{9D8B030D-6E8A-4147-A177-3AD203B41FA5}">
                      <a16:colId xmlns:a16="http://schemas.microsoft.com/office/drawing/2014/main" val="20008"/>
                    </a:ext>
                  </a:extLst>
                </a:gridCol>
                <a:gridCol w="668940">
                  <a:extLst>
                    <a:ext uri="{9D8B030D-6E8A-4147-A177-3AD203B41FA5}">
                      <a16:colId xmlns:a16="http://schemas.microsoft.com/office/drawing/2014/main" val="20009"/>
                    </a:ext>
                  </a:extLst>
                </a:gridCol>
                <a:gridCol w="529939">
                  <a:extLst>
                    <a:ext uri="{9D8B030D-6E8A-4147-A177-3AD203B41FA5}">
                      <a16:colId xmlns:a16="http://schemas.microsoft.com/office/drawing/2014/main" val="20010"/>
                    </a:ext>
                  </a:extLst>
                </a:gridCol>
              </a:tblGrid>
              <a:tr h="148757">
                <a:tc rowSpan="4" gridSpan="2">
                  <a:txBody>
                    <a:bodyPr/>
                    <a:lstStyle/>
                    <a:p>
                      <a:pPr algn="l" fontAlgn="ctr"/>
                      <a:r>
                        <a:rPr lang="en-GB" sz="800" b="1" i="0" u="none" strike="noStrike" dirty="0">
                          <a:solidFill>
                            <a:srgbClr val="000000"/>
                          </a:solidFill>
                          <a:effectLst/>
                          <a:latin typeface="Calibri"/>
                        </a:rPr>
                        <a:t> </a:t>
                      </a:r>
                      <a:endParaRPr lang="en-US" sz="800" b="1" i="0" u="none" strike="noStrike" dirty="0">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rowSpan="4" hMerge="1">
                  <a:txBody>
                    <a:bodyPr/>
                    <a:lstStyle/>
                    <a:p>
                      <a:pPr rtl="1"/>
                      <a:endParaRPr lang="he-IL"/>
                    </a:p>
                  </a:txBody>
                  <a:tcPr/>
                </a:tc>
                <a:tc gridSpan="8">
                  <a:txBody>
                    <a:bodyPr/>
                    <a:lstStyle/>
                    <a:p>
                      <a:pPr algn="ctr" fontAlgn="ctr"/>
                      <a:r>
                        <a:rPr lang="en-GB" sz="800" b="1" i="0" u="none" strike="noStrike">
                          <a:solidFill>
                            <a:srgbClr val="000000"/>
                          </a:solidFill>
                          <a:effectLst/>
                          <a:latin typeface="Calibri"/>
                        </a:rPr>
                        <a:t>Education and training purposes</a:t>
                      </a:r>
                      <a:endParaRPr lang="en-US" sz="800" b="1"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rowSpan="4">
                  <a:txBody>
                    <a:bodyPr/>
                    <a:lstStyle/>
                    <a:p>
                      <a:pPr algn="ctr" fontAlgn="ctr"/>
                      <a:r>
                        <a:rPr lang="en-GB" sz="800" b="1" i="0" u="none" strike="noStrike" dirty="0">
                          <a:solidFill>
                            <a:srgbClr val="000000"/>
                          </a:solidFill>
                          <a:effectLst/>
                          <a:latin typeface="Calibri"/>
                        </a:rPr>
                        <a:t>Total</a:t>
                      </a:r>
                      <a:endParaRPr lang="en-US" sz="800" b="1" i="0" u="none" strike="noStrike" dirty="0">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extLst>
                  <a:ext uri="{0D108BD9-81ED-4DB2-BD59-A6C34878D82A}">
                    <a16:rowId xmlns:a16="http://schemas.microsoft.com/office/drawing/2014/main" val="10000"/>
                  </a:ext>
                </a:extLst>
              </a:tr>
              <a:tr h="425018">
                <a:tc gridSpan="2" vMerge="1">
                  <a:txBody>
                    <a:bodyPr/>
                    <a:lstStyle/>
                    <a:p>
                      <a:pPr rtl="1"/>
                      <a:endParaRPr lang="he-IL"/>
                    </a:p>
                  </a:txBody>
                  <a:tcPr/>
                </a:tc>
                <a:tc hMerge="1" vMerge="1">
                  <a:txBody>
                    <a:bodyPr/>
                    <a:lstStyle/>
                    <a:p>
                      <a:pPr rtl="1"/>
                      <a:endParaRPr lang="he-IL"/>
                    </a:p>
                  </a:txBody>
                  <a:tcPr/>
                </a:tc>
                <a:tc gridSpan="4">
                  <a:txBody>
                    <a:bodyPr/>
                    <a:lstStyle/>
                    <a:p>
                      <a:pPr algn="ctr" fontAlgn="ctr"/>
                      <a:r>
                        <a:rPr lang="en-GB" sz="800" b="0" i="0" u="none" strike="noStrike">
                          <a:solidFill>
                            <a:srgbClr val="000000"/>
                          </a:solidFill>
                          <a:effectLst/>
                          <a:latin typeface="Calibri"/>
                        </a:rPr>
                        <a:t>Formal education</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gridSpan="3">
                  <a:txBody>
                    <a:bodyPr/>
                    <a:lstStyle/>
                    <a:p>
                      <a:pPr algn="ctr" fontAlgn="ctr"/>
                      <a:r>
                        <a:rPr lang="en-GB" sz="800" b="0" i="0" u="none" strike="noStrike">
                          <a:solidFill>
                            <a:srgbClr val="000000"/>
                          </a:solidFill>
                          <a:effectLst/>
                          <a:latin typeface="Calibri"/>
                        </a:rPr>
                        <a:t>Non-formal education</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hMerge="1">
                  <a:txBody>
                    <a:bodyPr/>
                    <a:lstStyle/>
                    <a:p>
                      <a:pPr rtl="1"/>
                      <a:endParaRPr lang="he-IL"/>
                    </a:p>
                  </a:txBody>
                  <a:tcPr/>
                </a:tc>
                <a:tc hMerge="1">
                  <a:txBody>
                    <a:bodyPr/>
                    <a:lstStyle/>
                    <a:p>
                      <a:pPr rtl="1"/>
                      <a:endParaRPr lang="he-IL"/>
                    </a:p>
                  </a:txBody>
                  <a:tcPr/>
                </a:tc>
                <a:tc rowSpan="3">
                  <a:txBody>
                    <a:bodyPr/>
                    <a:lstStyle/>
                    <a:p>
                      <a:pPr algn="ctr" fontAlgn="ctr"/>
                      <a:r>
                        <a:rPr lang="en-GB" sz="800" b="0" i="0" u="none" strike="noStrike" dirty="0">
                          <a:solidFill>
                            <a:srgbClr val="000000"/>
                          </a:solidFill>
                          <a:effectLst/>
                          <a:latin typeface="Calibri"/>
                        </a:rPr>
                        <a:t>Associated products and administrative expenditures, not allocated</a:t>
                      </a:r>
                      <a:endParaRPr lang="en-US" sz="800" b="0" i="0" u="none" strike="noStrike" dirty="0">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vMerge="1">
                  <a:txBody>
                    <a:bodyPr/>
                    <a:lstStyle/>
                    <a:p>
                      <a:pPr rtl="1"/>
                      <a:endParaRPr lang="he-IL"/>
                    </a:p>
                  </a:txBody>
                  <a:tcPr/>
                </a:tc>
                <a:extLst>
                  <a:ext uri="{0D108BD9-81ED-4DB2-BD59-A6C34878D82A}">
                    <a16:rowId xmlns:a16="http://schemas.microsoft.com/office/drawing/2014/main" val="10001"/>
                  </a:ext>
                </a:extLst>
              </a:tr>
              <a:tr h="136713">
                <a:tc gridSpan="2" vMerge="1">
                  <a:txBody>
                    <a:bodyPr/>
                    <a:lstStyle/>
                    <a:p>
                      <a:pPr rtl="1"/>
                      <a:endParaRPr lang="he-IL"/>
                    </a:p>
                  </a:txBody>
                  <a:tcPr/>
                </a:tc>
                <a:tc hMerge="1" vMerge="1">
                  <a:txBody>
                    <a:bodyPr/>
                    <a:lstStyle/>
                    <a:p>
                      <a:pPr rtl="1"/>
                      <a:endParaRPr lang="he-IL"/>
                    </a:p>
                  </a:txBody>
                  <a:tcPr/>
                </a:tc>
                <a:tc>
                  <a:txBody>
                    <a:bodyPr/>
                    <a:lstStyle/>
                    <a:p>
                      <a:pPr algn="ctr" fontAlgn="ctr"/>
                      <a:r>
                        <a:rPr lang="en-GB" sz="800" b="0" i="0" u="none" strike="noStrike">
                          <a:solidFill>
                            <a:srgbClr val="000000"/>
                          </a:solidFill>
                          <a:effectLst/>
                          <a:latin typeface="Calibri"/>
                        </a:rPr>
                        <a:t>EP0</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a:noFill/>
                    </a:lnB>
                    <a:solidFill>
                      <a:srgbClr val="BDD6EE"/>
                    </a:solidFill>
                  </a:tcPr>
                </a:tc>
                <a:tc>
                  <a:txBody>
                    <a:bodyPr/>
                    <a:lstStyle/>
                    <a:p>
                      <a:pPr algn="ctr" fontAlgn="ctr"/>
                      <a:r>
                        <a:rPr lang="en-GB" sz="800" b="0" i="0" u="none" strike="noStrike">
                          <a:solidFill>
                            <a:srgbClr val="000000"/>
                          </a:solidFill>
                          <a:effectLst/>
                          <a:latin typeface="Calibri"/>
                        </a:rPr>
                        <a:t>EP1</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a:noFill/>
                    </a:lnB>
                    <a:solidFill>
                      <a:srgbClr val="BDD6EE"/>
                    </a:solidFill>
                  </a:tcPr>
                </a:tc>
                <a:tc>
                  <a:txBody>
                    <a:bodyPr/>
                    <a:lstStyle/>
                    <a:p>
                      <a:pPr algn="ctr" fontAlgn="ctr"/>
                      <a:r>
                        <a:rPr lang="en-GB" sz="800" b="0" i="0" u="none" strike="noStrike">
                          <a:solidFill>
                            <a:srgbClr val="000000"/>
                          </a:solidFill>
                          <a:effectLst/>
                          <a:latin typeface="Calibri"/>
                        </a:rPr>
                        <a:t>EP2</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a:noFill/>
                    </a:lnB>
                    <a:solidFill>
                      <a:srgbClr val="BDD6EE"/>
                    </a:solidFill>
                  </a:tcPr>
                </a:tc>
                <a:tc>
                  <a:txBody>
                    <a:bodyPr/>
                    <a:lstStyle/>
                    <a:p>
                      <a:pPr algn="ctr" fontAlgn="ctr"/>
                      <a:r>
                        <a:rPr lang="en-GB" sz="800" b="0" i="0" u="none" strike="noStrike">
                          <a:solidFill>
                            <a:srgbClr val="000000"/>
                          </a:solidFill>
                          <a:effectLst/>
                          <a:latin typeface="Calibri"/>
                        </a:rPr>
                        <a:t>EP3</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a:noFill/>
                    </a:lnB>
                    <a:solidFill>
                      <a:srgbClr val="BDD6EE"/>
                    </a:solidFill>
                  </a:tcPr>
                </a:tc>
                <a:tc>
                  <a:txBody>
                    <a:bodyPr/>
                    <a:lstStyle/>
                    <a:p>
                      <a:pPr algn="ctr" fontAlgn="ctr"/>
                      <a:r>
                        <a:rPr lang="en-GB" sz="800" b="0" i="0" u="none" strike="noStrike">
                          <a:solidFill>
                            <a:srgbClr val="000000"/>
                          </a:solidFill>
                          <a:effectLst/>
                          <a:latin typeface="Calibri"/>
                        </a:rPr>
                        <a:t>EP4</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a:noFill/>
                    </a:lnB>
                    <a:solidFill>
                      <a:srgbClr val="BDD6EE"/>
                    </a:solidFill>
                  </a:tcPr>
                </a:tc>
                <a:tc>
                  <a:txBody>
                    <a:bodyPr/>
                    <a:lstStyle/>
                    <a:p>
                      <a:pPr algn="ctr" fontAlgn="ctr"/>
                      <a:r>
                        <a:rPr lang="en-GB" sz="800" b="0" i="0" u="none" strike="noStrike">
                          <a:solidFill>
                            <a:srgbClr val="000000"/>
                          </a:solidFill>
                          <a:effectLst/>
                          <a:latin typeface="Calibri"/>
                        </a:rPr>
                        <a:t>EP5</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a:noFill/>
                    </a:lnB>
                    <a:solidFill>
                      <a:srgbClr val="BDD6EE"/>
                    </a:solidFill>
                  </a:tcPr>
                </a:tc>
                <a:tc>
                  <a:txBody>
                    <a:bodyPr/>
                    <a:lstStyle/>
                    <a:p>
                      <a:pPr algn="ctr" fontAlgn="ctr"/>
                      <a:r>
                        <a:rPr lang="en-GB" sz="800" b="0" i="0" u="none" strike="noStrike">
                          <a:solidFill>
                            <a:srgbClr val="000000"/>
                          </a:solidFill>
                          <a:effectLst/>
                          <a:latin typeface="Calibri"/>
                        </a:rPr>
                        <a:t>EP6</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a:noFill/>
                    </a:lnB>
                    <a:solidFill>
                      <a:srgbClr val="BDD6EE"/>
                    </a:solidFill>
                  </a:tcPr>
                </a:tc>
                <a:tc vMerge="1">
                  <a:txBody>
                    <a:bodyPr/>
                    <a:lstStyle/>
                    <a:p>
                      <a:pPr rtl="1"/>
                      <a:endParaRPr lang="he-IL"/>
                    </a:p>
                  </a:txBody>
                  <a:tcPr/>
                </a:tc>
                <a:tc vMerge="1">
                  <a:txBody>
                    <a:bodyPr/>
                    <a:lstStyle/>
                    <a:p>
                      <a:pPr rtl="1"/>
                      <a:endParaRPr lang="he-IL"/>
                    </a:p>
                  </a:txBody>
                  <a:tcPr/>
                </a:tc>
                <a:extLst>
                  <a:ext uri="{0D108BD9-81ED-4DB2-BD59-A6C34878D82A}">
                    <a16:rowId xmlns:a16="http://schemas.microsoft.com/office/drawing/2014/main" val="10002"/>
                  </a:ext>
                </a:extLst>
              </a:tr>
              <a:tr h="441640">
                <a:tc gridSpan="2" vMerge="1">
                  <a:txBody>
                    <a:bodyPr/>
                    <a:lstStyle/>
                    <a:p>
                      <a:pPr rtl="1"/>
                      <a:endParaRPr lang="he-IL"/>
                    </a:p>
                  </a:txBody>
                  <a:tcPr/>
                </a:tc>
                <a:tc hMerge="1" vMerge="1">
                  <a:txBody>
                    <a:bodyPr/>
                    <a:lstStyle/>
                    <a:p>
                      <a:pPr rtl="1"/>
                      <a:endParaRPr lang="he-IL"/>
                    </a:p>
                  </a:txBody>
                  <a:tcPr/>
                </a:tc>
                <a:tc>
                  <a:txBody>
                    <a:bodyPr/>
                    <a:lstStyle/>
                    <a:p>
                      <a:pPr algn="ctr" fontAlgn="ctr"/>
                      <a:r>
                        <a:rPr lang="en-US" sz="800" b="0" i="0" u="none" strike="noStrike">
                          <a:solidFill>
                            <a:srgbClr val="000000"/>
                          </a:solidFill>
                          <a:effectLst/>
                          <a:latin typeface="Calibri"/>
                        </a:rPr>
                        <a:t>Pre-primary education</a:t>
                      </a: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a:noFill/>
                    </a:lnT>
                    <a:lnB w="12700" cap="flat" cmpd="sng" algn="ctr">
                      <a:solidFill>
                        <a:srgbClr val="5B9BD5"/>
                      </a:solidFill>
                      <a:prstDash val="solid"/>
                      <a:round/>
                      <a:headEnd type="none" w="med" len="med"/>
                      <a:tailEnd type="none" w="med" len="med"/>
                    </a:lnB>
                    <a:solidFill>
                      <a:srgbClr val="BDD6EE"/>
                    </a:solidFill>
                  </a:tcPr>
                </a:tc>
                <a:tc>
                  <a:txBody>
                    <a:bodyPr/>
                    <a:lstStyle/>
                    <a:p>
                      <a:pPr algn="ctr" fontAlgn="ctr"/>
                      <a:r>
                        <a:rPr lang="en-US" sz="800" b="0" i="0" u="none" strike="noStrike">
                          <a:solidFill>
                            <a:srgbClr val="000000"/>
                          </a:solidFill>
                          <a:effectLst/>
                          <a:latin typeface="Calibri"/>
                        </a:rPr>
                        <a:t>Primary education</a:t>
                      </a: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a:noFill/>
                    </a:lnT>
                    <a:lnB w="12700" cap="flat" cmpd="sng" algn="ctr">
                      <a:solidFill>
                        <a:srgbClr val="5B9BD5"/>
                      </a:solidFill>
                      <a:prstDash val="solid"/>
                      <a:round/>
                      <a:headEnd type="none" w="med" len="med"/>
                      <a:tailEnd type="none" w="med" len="med"/>
                    </a:lnB>
                    <a:solidFill>
                      <a:srgbClr val="BDD6EE"/>
                    </a:solidFill>
                  </a:tcPr>
                </a:tc>
                <a:tc>
                  <a:txBody>
                    <a:bodyPr/>
                    <a:lstStyle/>
                    <a:p>
                      <a:pPr algn="ctr" fontAlgn="ctr"/>
                      <a:r>
                        <a:rPr lang="en-US" sz="800" b="0" i="0" u="none" strike="noStrike">
                          <a:solidFill>
                            <a:srgbClr val="000000"/>
                          </a:solidFill>
                          <a:effectLst/>
                          <a:latin typeface="Calibri"/>
                        </a:rPr>
                        <a:t>Secondary education</a:t>
                      </a: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a:noFill/>
                    </a:lnT>
                    <a:lnB w="12700" cap="flat" cmpd="sng" algn="ctr">
                      <a:solidFill>
                        <a:srgbClr val="5B9BD5"/>
                      </a:solidFill>
                      <a:prstDash val="solid"/>
                      <a:round/>
                      <a:headEnd type="none" w="med" len="med"/>
                      <a:tailEnd type="none" w="med" len="med"/>
                    </a:lnB>
                    <a:solidFill>
                      <a:srgbClr val="BDD6EE"/>
                    </a:solidFill>
                  </a:tcPr>
                </a:tc>
                <a:tc>
                  <a:txBody>
                    <a:bodyPr/>
                    <a:lstStyle/>
                    <a:p>
                      <a:pPr algn="ctr" fontAlgn="ctr"/>
                      <a:r>
                        <a:rPr lang="en-US" sz="800" b="0" i="0" u="none" strike="noStrike">
                          <a:solidFill>
                            <a:srgbClr val="000000"/>
                          </a:solidFill>
                          <a:effectLst/>
                          <a:latin typeface="Calibri"/>
                        </a:rPr>
                        <a:t>Higher education</a:t>
                      </a: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a:noFill/>
                    </a:lnT>
                    <a:lnB w="12700" cap="flat" cmpd="sng" algn="ctr">
                      <a:solidFill>
                        <a:srgbClr val="5B9BD5"/>
                      </a:solidFill>
                      <a:prstDash val="solid"/>
                      <a:round/>
                      <a:headEnd type="none" w="med" len="med"/>
                      <a:tailEnd type="none" w="med" len="med"/>
                    </a:lnB>
                    <a:solidFill>
                      <a:srgbClr val="BDD6EE"/>
                    </a:solidFill>
                  </a:tcPr>
                </a:tc>
                <a:tc>
                  <a:txBody>
                    <a:bodyPr/>
                    <a:lstStyle/>
                    <a:p>
                      <a:pPr algn="ctr" fontAlgn="ctr"/>
                      <a:r>
                        <a:rPr lang="en-US" sz="800" b="0" i="0" u="none" strike="noStrike">
                          <a:solidFill>
                            <a:srgbClr val="000000"/>
                          </a:solidFill>
                          <a:effectLst/>
                          <a:latin typeface="Calibri"/>
                        </a:rPr>
                        <a:t>Cultural, sports and recreation</a:t>
                      </a: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a:noFill/>
                    </a:lnT>
                    <a:lnB w="12700" cap="flat" cmpd="sng" algn="ctr">
                      <a:solidFill>
                        <a:srgbClr val="5B9BD5"/>
                      </a:solidFill>
                      <a:prstDash val="solid"/>
                      <a:round/>
                      <a:headEnd type="none" w="med" len="med"/>
                      <a:tailEnd type="none" w="med" len="med"/>
                    </a:lnB>
                    <a:solidFill>
                      <a:srgbClr val="BDD6EE"/>
                    </a:solidFill>
                  </a:tcPr>
                </a:tc>
                <a:tc>
                  <a:txBody>
                    <a:bodyPr/>
                    <a:lstStyle/>
                    <a:p>
                      <a:pPr algn="ctr" fontAlgn="ctr"/>
                      <a:r>
                        <a:rPr lang="en-GB" sz="800" b="0" i="0" u="none" strike="noStrike">
                          <a:solidFill>
                            <a:srgbClr val="000000"/>
                          </a:solidFill>
                          <a:effectLst/>
                          <a:latin typeface="Calibri"/>
                        </a:rPr>
                        <a:t>Other educ. and voc. train</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a:noFill/>
                    </a:lnT>
                    <a:lnB w="12700" cap="flat" cmpd="sng" algn="ctr">
                      <a:solidFill>
                        <a:srgbClr val="5B9BD5"/>
                      </a:solidFill>
                      <a:prstDash val="solid"/>
                      <a:round/>
                      <a:headEnd type="none" w="med" len="med"/>
                      <a:tailEnd type="none" w="med" len="med"/>
                    </a:lnB>
                    <a:solidFill>
                      <a:srgbClr val="BDD6EE"/>
                    </a:solidFill>
                  </a:tcPr>
                </a:tc>
                <a:tc>
                  <a:txBody>
                    <a:bodyPr/>
                    <a:lstStyle/>
                    <a:p>
                      <a:pPr algn="ctr" fontAlgn="ctr"/>
                      <a:r>
                        <a:rPr lang="en-US" sz="800" b="0" i="0" u="none" strike="noStrike">
                          <a:solidFill>
                            <a:srgbClr val="000000"/>
                          </a:solidFill>
                          <a:effectLst/>
                          <a:latin typeface="Calibri"/>
                        </a:rPr>
                        <a:t>In-house training</a:t>
                      </a: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a:noFill/>
                    </a:lnT>
                    <a:lnB w="12700" cap="flat" cmpd="sng" algn="ctr">
                      <a:solidFill>
                        <a:srgbClr val="5B9BD5"/>
                      </a:solidFill>
                      <a:prstDash val="solid"/>
                      <a:round/>
                      <a:headEnd type="none" w="med" len="med"/>
                      <a:tailEnd type="none" w="med" len="med"/>
                    </a:lnB>
                    <a:solidFill>
                      <a:srgbClr val="BDD6EE"/>
                    </a:solidFill>
                  </a:tcPr>
                </a:tc>
                <a:tc vMerge="1">
                  <a:txBody>
                    <a:bodyPr/>
                    <a:lstStyle/>
                    <a:p>
                      <a:pPr rtl="1"/>
                      <a:endParaRPr lang="he-IL"/>
                    </a:p>
                  </a:txBody>
                  <a:tcPr/>
                </a:tc>
                <a:tc vMerge="1">
                  <a:txBody>
                    <a:bodyPr/>
                    <a:lstStyle/>
                    <a:p>
                      <a:pPr rtl="1"/>
                      <a:endParaRPr lang="he-IL"/>
                    </a:p>
                  </a:txBody>
                  <a:tcPr/>
                </a:tc>
                <a:extLst>
                  <a:ext uri="{0D108BD9-81ED-4DB2-BD59-A6C34878D82A}">
                    <a16:rowId xmlns:a16="http://schemas.microsoft.com/office/drawing/2014/main" val="10003"/>
                  </a:ext>
                </a:extLst>
              </a:tr>
              <a:tr h="148757">
                <a:tc gridSpan="2">
                  <a:txBody>
                    <a:bodyPr/>
                    <a:lstStyle/>
                    <a:p>
                      <a:pPr algn="ctr" fontAlgn="ctr"/>
                      <a:r>
                        <a:rPr lang="en-GB" sz="800" b="1" i="0" u="none" strike="noStrike">
                          <a:solidFill>
                            <a:srgbClr val="FFFFFF"/>
                          </a:solidFill>
                          <a:effectLst/>
                          <a:latin typeface="Calibri"/>
                        </a:rPr>
                        <a:t>Resources</a:t>
                      </a:r>
                      <a:endParaRPr lang="en-US" sz="800" b="1" i="0" u="none" strike="noStrike">
                        <a:solidFill>
                          <a:srgbClr val="FFFFFF"/>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tc hMerge="1">
                  <a:txBody>
                    <a:bodyPr/>
                    <a:lstStyle/>
                    <a:p>
                      <a:pPr rtl="1"/>
                      <a:endParaRPr lang="he-IL"/>
                    </a:p>
                  </a:txBody>
                  <a:tcPr/>
                </a:tc>
                <a:tc gridSpan="9">
                  <a:txBody>
                    <a:bodyPr/>
                    <a:lstStyle/>
                    <a:p>
                      <a:pPr algn="ctr" fontAlgn="ctr"/>
                      <a:r>
                        <a:rPr lang="en-GB" sz="800" b="0" i="0" u="none" strike="noStrike">
                          <a:solidFill>
                            <a:srgbClr val="FFFFFF"/>
                          </a:solidFill>
                          <a:effectLst/>
                          <a:latin typeface="Calibri"/>
                        </a:rPr>
                        <a:t> </a:t>
                      </a:r>
                      <a:endParaRPr lang="en-US" sz="800" b="0" i="0" u="none" strike="noStrike">
                        <a:solidFill>
                          <a:srgbClr val="FFFFFF"/>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extLst>
                  <a:ext uri="{0D108BD9-81ED-4DB2-BD59-A6C34878D82A}">
                    <a16:rowId xmlns:a16="http://schemas.microsoft.com/office/drawing/2014/main" val="10004"/>
                  </a:ext>
                </a:extLst>
              </a:tr>
              <a:tr h="524189">
                <a:tc rowSpan="4">
                  <a:txBody>
                    <a:bodyPr/>
                    <a:lstStyle/>
                    <a:p>
                      <a:pPr algn="ctr" fontAlgn="ctr"/>
                      <a:r>
                        <a:rPr lang="en-GB" sz="800" b="1" i="0" u="none" strike="noStrike" dirty="0">
                          <a:solidFill>
                            <a:srgbClr val="000000"/>
                          </a:solidFill>
                          <a:effectLst/>
                          <a:latin typeface="Calibri"/>
                        </a:rPr>
                        <a:t>Central government</a:t>
                      </a:r>
                      <a:endParaRPr lang="en-US" sz="800" b="1" i="0" u="none" strike="noStrike" dirty="0">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l" fontAlgn="ctr"/>
                      <a:r>
                        <a:rPr lang="en-GB" sz="800" b="0" i="0" u="none" strike="noStrike">
                          <a:solidFill>
                            <a:srgbClr val="000000"/>
                          </a:solidFill>
                          <a:effectLst/>
                          <a:latin typeface="Calibri"/>
                        </a:rPr>
                        <a:t>Final consumption expenditure of central government </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r" fontAlgn="ctr"/>
                      <a:r>
                        <a:rPr lang="en-GB" sz="800" b="0" i="0" u="none" strike="noStrike">
                          <a:solidFill>
                            <a:srgbClr val="000000"/>
                          </a:solidFill>
                          <a:effectLst/>
                          <a:latin typeface="Calibri"/>
                        </a:rPr>
                        <a:t>3,876</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15,157</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6,899</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184</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143</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878</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511</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1,507</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29,156</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0005"/>
                  </a:ext>
                </a:extLst>
              </a:tr>
              <a:tr h="446269">
                <a:tc vMerge="1">
                  <a:txBody>
                    <a:bodyPr/>
                    <a:lstStyle/>
                    <a:p>
                      <a:pPr rtl="1"/>
                      <a:endParaRPr lang="he-IL"/>
                    </a:p>
                  </a:txBody>
                  <a:tcPr/>
                </a:tc>
                <a:tc>
                  <a:txBody>
                    <a:bodyPr/>
                    <a:lstStyle/>
                    <a:p>
                      <a:pPr algn="l" fontAlgn="ctr"/>
                      <a:r>
                        <a:rPr lang="en-GB" sz="800" b="0" i="0" u="none" strike="noStrike">
                          <a:solidFill>
                            <a:srgbClr val="000000"/>
                          </a:solidFill>
                          <a:effectLst/>
                          <a:latin typeface="Calibri"/>
                        </a:rPr>
                        <a:t>Plus - transfers/subsidies to other sectors </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r" fontAlgn="ctr"/>
                      <a:r>
                        <a:rPr lang="en-GB" sz="800" b="0" i="0" u="none" strike="noStrike">
                          <a:solidFill>
                            <a:srgbClr val="000000"/>
                          </a:solidFill>
                          <a:effectLst/>
                          <a:latin typeface="Calibri"/>
                        </a:rPr>
                        <a:t>4,524</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5,630</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12,374</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10,211</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116</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162</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33,016</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0006"/>
                  </a:ext>
                </a:extLst>
              </a:tr>
              <a:tr h="495855">
                <a:tc vMerge="1">
                  <a:txBody>
                    <a:bodyPr/>
                    <a:lstStyle/>
                    <a:p>
                      <a:pPr rtl="1"/>
                      <a:endParaRPr lang="he-IL"/>
                    </a:p>
                  </a:txBody>
                  <a:tcPr/>
                </a:tc>
                <a:tc>
                  <a:txBody>
                    <a:bodyPr/>
                    <a:lstStyle/>
                    <a:p>
                      <a:pPr algn="l" fontAlgn="ctr"/>
                      <a:r>
                        <a:rPr lang="en-GB" sz="800" b="0" i="0" u="none" strike="noStrike">
                          <a:solidFill>
                            <a:srgbClr val="000000"/>
                          </a:solidFill>
                          <a:effectLst/>
                          <a:latin typeface="Calibri"/>
                        </a:rPr>
                        <a:t>Less - transfers/subsidies from other sectors </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r" fontAlgn="ctr"/>
                      <a:r>
                        <a:rPr lang="en-GB" sz="800" b="0" i="0" u="none" strike="noStrike">
                          <a:solidFill>
                            <a:srgbClr val="000000"/>
                          </a:solidFill>
                          <a:effectLst/>
                          <a:latin typeface="Calibri"/>
                        </a:rPr>
                        <a:t>-1,255</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-185</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-658</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dirty="0">
                          <a:solidFill>
                            <a:srgbClr val="000000"/>
                          </a:solidFill>
                          <a:effectLst/>
                          <a:latin typeface="Calibri"/>
                        </a:rPr>
                        <a:t> </a:t>
                      </a:r>
                      <a:endParaRPr lang="en-US" sz="800" b="0" i="0" u="none" strike="noStrike" dirty="0">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-2,097</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0007"/>
                  </a:ext>
                </a:extLst>
              </a:tr>
              <a:tr h="354182">
                <a:tc vMerge="1">
                  <a:txBody>
                    <a:bodyPr/>
                    <a:lstStyle/>
                    <a:p>
                      <a:pPr rtl="1"/>
                      <a:endParaRPr lang="he-IL"/>
                    </a:p>
                  </a:txBody>
                  <a:tcPr/>
                </a:tc>
                <a:tc>
                  <a:txBody>
                    <a:bodyPr/>
                    <a:lstStyle/>
                    <a:p>
                      <a:pPr algn="l" fontAlgn="ctr"/>
                      <a:r>
                        <a:rPr lang="en-GB" sz="800" b="1" i="0" u="none" strike="noStrike">
                          <a:solidFill>
                            <a:srgbClr val="000000"/>
                          </a:solidFill>
                          <a:effectLst/>
                          <a:latin typeface="Calibri"/>
                        </a:rPr>
                        <a:t>Central government financing</a:t>
                      </a:r>
                      <a:endParaRPr lang="en-US" sz="800" b="1"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r" fontAlgn="ctr"/>
                      <a:r>
                        <a:rPr lang="en-GB" sz="800" b="1" i="0" u="none" strike="noStrike">
                          <a:solidFill>
                            <a:srgbClr val="000000"/>
                          </a:solidFill>
                          <a:effectLst/>
                          <a:latin typeface="Calibri"/>
                        </a:rPr>
                        <a:t>7,145</a:t>
                      </a:r>
                      <a:endParaRPr lang="en-US" sz="800" b="1"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1" i="0" u="none" strike="noStrike">
                          <a:solidFill>
                            <a:srgbClr val="000000"/>
                          </a:solidFill>
                          <a:effectLst/>
                          <a:latin typeface="Calibri"/>
                        </a:rPr>
                        <a:t>20,602</a:t>
                      </a:r>
                      <a:endParaRPr lang="en-US" sz="800" b="1"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1" i="0" u="none" strike="noStrike">
                          <a:solidFill>
                            <a:srgbClr val="000000"/>
                          </a:solidFill>
                          <a:effectLst/>
                          <a:latin typeface="Calibri"/>
                        </a:rPr>
                        <a:t>18,616</a:t>
                      </a:r>
                      <a:endParaRPr lang="en-US" sz="800" b="1"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1" i="0" u="none" strike="noStrike">
                          <a:solidFill>
                            <a:srgbClr val="000000"/>
                          </a:solidFill>
                          <a:effectLst/>
                          <a:latin typeface="Calibri"/>
                        </a:rPr>
                        <a:t>10,395</a:t>
                      </a:r>
                      <a:endParaRPr lang="en-US" sz="800" b="1"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1" i="0" u="none" strike="noStrike">
                          <a:solidFill>
                            <a:srgbClr val="000000"/>
                          </a:solidFill>
                          <a:effectLst/>
                          <a:latin typeface="Calibri"/>
                        </a:rPr>
                        <a:t>259</a:t>
                      </a:r>
                      <a:endParaRPr lang="en-US" sz="800" b="1"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1" i="0" u="none" strike="noStrike">
                          <a:solidFill>
                            <a:srgbClr val="000000"/>
                          </a:solidFill>
                          <a:effectLst/>
                          <a:latin typeface="Calibri"/>
                        </a:rPr>
                        <a:t>1,040</a:t>
                      </a:r>
                      <a:endParaRPr lang="en-US" sz="800" b="1"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1" i="0" u="none" strike="noStrike">
                          <a:solidFill>
                            <a:srgbClr val="000000"/>
                          </a:solidFill>
                          <a:effectLst/>
                          <a:latin typeface="Calibri"/>
                        </a:rPr>
                        <a:t>511</a:t>
                      </a:r>
                      <a:endParaRPr lang="en-US" sz="800" b="1"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1" i="0" u="none" strike="noStrike">
                          <a:solidFill>
                            <a:srgbClr val="000000"/>
                          </a:solidFill>
                          <a:effectLst/>
                          <a:latin typeface="Calibri"/>
                        </a:rPr>
                        <a:t>1,507</a:t>
                      </a:r>
                      <a:endParaRPr lang="en-US" sz="800" b="1"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1" i="0" u="none" strike="noStrike">
                          <a:solidFill>
                            <a:srgbClr val="000000"/>
                          </a:solidFill>
                          <a:effectLst/>
                          <a:latin typeface="Calibri"/>
                        </a:rPr>
                        <a:t>60,075</a:t>
                      </a:r>
                      <a:endParaRPr lang="en-US" sz="800" b="1"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0008"/>
                  </a:ext>
                </a:extLst>
              </a:tr>
              <a:tr h="417935">
                <a:tc rowSpan="4">
                  <a:txBody>
                    <a:bodyPr/>
                    <a:lstStyle/>
                    <a:p>
                      <a:pPr algn="ctr" fontAlgn="ctr"/>
                      <a:r>
                        <a:rPr lang="en-GB" sz="800" b="1" i="0" u="none" strike="noStrike" dirty="0">
                          <a:solidFill>
                            <a:srgbClr val="000000"/>
                          </a:solidFill>
                          <a:effectLst/>
                          <a:latin typeface="Calibri"/>
                        </a:rPr>
                        <a:t>Local government</a:t>
                      </a:r>
                      <a:endParaRPr lang="en-US" sz="800" b="1" i="0" u="none" strike="noStrike" dirty="0">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l" fontAlgn="ctr"/>
                      <a:r>
                        <a:rPr lang="en-GB" sz="800" b="0" i="0" u="none" strike="noStrike">
                          <a:solidFill>
                            <a:srgbClr val="000000"/>
                          </a:solidFill>
                          <a:effectLst/>
                          <a:latin typeface="Calibri"/>
                        </a:rPr>
                        <a:t>Final consumption expenditure of local government</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r" fontAlgn="ctr"/>
                      <a:r>
                        <a:rPr lang="en-GB" sz="800" b="0" i="0" u="none" strike="noStrike">
                          <a:solidFill>
                            <a:srgbClr val="000000"/>
                          </a:solidFill>
                          <a:effectLst/>
                          <a:latin typeface="Calibri"/>
                        </a:rPr>
                        <a:t>3,777</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6,440</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4,608</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47</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1,372</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15</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99</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832</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17,191</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0009"/>
                  </a:ext>
                </a:extLst>
              </a:tr>
              <a:tr h="425018">
                <a:tc vMerge="1">
                  <a:txBody>
                    <a:bodyPr/>
                    <a:lstStyle/>
                    <a:p>
                      <a:pPr rtl="1"/>
                      <a:endParaRPr lang="he-IL"/>
                    </a:p>
                  </a:txBody>
                  <a:tcPr/>
                </a:tc>
                <a:tc>
                  <a:txBody>
                    <a:bodyPr/>
                    <a:lstStyle/>
                    <a:p>
                      <a:pPr algn="l" fontAlgn="ctr"/>
                      <a:r>
                        <a:rPr lang="en-GB" sz="800" b="0" i="0" u="none" strike="noStrike">
                          <a:solidFill>
                            <a:srgbClr val="000000"/>
                          </a:solidFill>
                          <a:effectLst/>
                          <a:latin typeface="Calibri"/>
                        </a:rPr>
                        <a:t>Plus - transfers/subsidies to other sectors </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r" fontAlgn="ctr"/>
                      <a:r>
                        <a:rPr lang="en-GB" sz="800" b="0" i="0" u="none" strike="noStrike">
                          <a:solidFill>
                            <a:srgbClr val="000000"/>
                          </a:solidFill>
                          <a:effectLst/>
                          <a:latin typeface="Calibri"/>
                        </a:rPr>
                        <a:t>1,517</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374</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854</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18</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572</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113</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3,448</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0010"/>
                  </a:ext>
                </a:extLst>
              </a:tr>
              <a:tr h="396684">
                <a:tc vMerge="1">
                  <a:txBody>
                    <a:bodyPr/>
                    <a:lstStyle/>
                    <a:p>
                      <a:pPr rtl="1"/>
                      <a:endParaRPr lang="he-IL"/>
                    </a:p>
                  </a:txBody>
                  <a:tcPr/>
                </a:tc>
                <a:tc>
                  <a:txBody>
                    <a:bodyPr/>
                    <a:lstStyle/>
                    <a:p>
                      <a:pPr algn="l" fontAlgn="ctr"/>
                      <a:r>
                        <a:rPr lang="en-GB" sz="800" b="0" i="0" u="none" strike="noStrike">
                          <a:solidFill>
                            <a:srgbClr val="000000"/>
                          </a:solidFill>
                          <a:effectLst/>
                          <a:latin typeface="Calibri"/>
                        </a:rPr>
                        <a:t>Less - transfers/subsidies from other sectors </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r" fontAlgn="ctr"/>
                      <a:r>
                        <a:rPr lang="en-GB" sz="800" b="0" i="0" u="none" strike="noStrike">
                          <a:solidFill>
                            <a:srgbClr val="000000"/>
                          </a:solidFill>
                          <a:effectLst/>
                          <a:latin typeface="Calibri"/>
                        </a:rPr>
                        <a:t>-3,071</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-3,461</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-4,472</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-21</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-55</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 </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0" i="0" u="none" strike="noStrike">
                          <a:solidFill>
                            <a:srgbClr val="000000"/>
                          </a:solidFill>
                          <a:effectLst/>
                          <a:latin typeface="Calibri"/>
                        </a:rPr>
                        <a:t>-11,080</a:t>
                      </a:r>
                      <a:endParaRPr lang="en-US" sz="800" b="0"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0011"/>
                  </a:ext>
                </a:extLst>
              </a:tr>
              <a:tr h="332930">
                <a:tc vMerge="1">
                  <a:txBody>
                    <a:bodyPr/>
                    <a:lstStyle/>
                    <a:p>
                      <a:pPr rtl="1"/>
                      <a:endParaRPr lang="he-IL"/>
                    </a:p>
                  </a:txBody>
                  <a:tcPr/>
                </a:tc>
                <a:tc>
                  <a:txBody>
                    <a:bodyPr/>
                    <a:lstStyle/>
                    <a:p>
                      <a:pPr algn="l" fontAlgn="ctr"/>
                      <a:r>
                        <a:rPr lang="en-GB" sz="800" b="1" i="0" u="none" strike="noStrike">
                          <a:solidFill>
                            <a:srgbClr val="000000"/>
                          </a:solidFill>
                          <a:effectLst/>
                          <a:latin typeface="Calibri"/>
                        </a:rPr>
                        <a:t>Local government financing</a:t>
                      </a:r>
                      <a:endParaRPr lang="en-US" sz="800" b="1"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r" fontAlgn="ctr"/>
                      <a:r>
                        <a:rPr lang="en-GB" sz="800" b="1" i="0" u="none" strike="noStrike">
                          <a:solidFill>
                            <a:srgbClr val="000000"/>
                          </a:solidFill>
                          <a:effectLst/>
                          <a:latin typeface="Calibri"/>
                        </a:rPr>
                        <a:t>2,224</a:t>
                      </a:r>
                      <a:endParaRPr lang="en-US" sz="800" b="1"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1" i="0" u="none" strike="noStrike">
                          <a:solidFill>
                            <a:srgbClr val="000000"/>
                          </a:solidFill>
                          <a:effectLst/>
                          <a:latin typeface="Calibri"/>
                        </a:rPr>
                        <a:t>3,353</a:t>
                      </a:r>
                      <a:endParaRPr lang="en-US" sz="800" b="1"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1" i="0" u="none" strike="noStrike">
                          <a:solidFill>
                            <a:srgbClr val="000000"/>
                          </a:solidFill>
                          <a:effectLst/>
                          <a:latin typeface="Calibri"/>
                        </a:rPr>
                        <a:t>990</a:t>
                      </a:r>
                      <a:endParaRPr lang="en-US" sz="800" b="1"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1" i="0" u="none" strike="noStrike">
                          <a:solidFill>
                            <a:srgbClr val="000000"/>
                          </a:solidFill>
                          <a:effectLst/>
                          <a:latin typeface="Calibri"/>
                        </a:rPr>
                        <a:t>65</a:t>
                      </a:r>
                      <a:endParaRPr lang="en-US" sz="800" b="1"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1" i="0" u="none" strike="noStrike">
                          <a:solidFill>
                            <a:srgbClr val="000000"/>
                          </a:solidFill>
                          <a:effectLst/>
                          <a:latin typeface="Calibri"/>
                        </a:rPr>
                        <a:t>1,923</a:t>
                      </a:r>
                      <a:endParaRPr lang="en-US" sz="800" b="1"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1" i="0" u="none" strike="noStrike">
                          <a:solidFill>
                            <a:srgbClr val="000000"/>
                          </a:solidFill>
                          <a:effectLst/>
                          <a:latin typeface="Calibri"/>
                        </a:rPr>
                        <a:t>73</a:t>
                      </a:r>
                      <a:endParaRPr lang="en-US" sz="800" b="1"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1" i="0" u="none" strike="noStrike">
                          <a:solidFill>
                            <a:srgbClr val="000000"/>
                          </a:solidFill>
                          <a:effectLst/>
                          <a:latin typeface="Calibri"/>
                        </a:rPr>
                        <a:t>99</a:t>
                      </a:r>
                      <a:endParaRPr lang="en-US" sz="800" b="1"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1" i="0" u="none" strike="noStrike">
                          <a:solidFill>
                            <a:srgbClr val="000000"/>
                          </a:solidFill>
                          <a:effectLst/>
                          <a:latin typeface="Calibri"/>
                        </a:rPr>
                        <a:t>832</a:t>
                      </a:r>
                      <a:endParaRPr lang="en-US" sz="800" b="1" i="0" u="none" strike="noStrike">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800" b="1" i="0" u="none" strike="noStrike" dirty="0">
                          <a:solidFill>
                            <a:srgbClr val="000000"/>
                          </a:solidFill>
                          <a:effectLst/>
                          <a:latin typeface="Calibri"/>
                        </a:rPr>
                        <a:t>9,559</a:t>
                      </a:r>
                      <a:endParaRPr lang="en-US" sz="800" b="1" i="0" u="none" strike="noStrike" dirty="0">
                        <a:solidFill>
                          <a:srgbClr val="000000"/>
                        </a:solidFill>
                        <a:effectLst/>
                        <a:latin typeface="Calibri"/>
                      </a:endParaRPr>
                    </a:p>
                  </a:txBody>
                  <a:tcPr marL="6662" marR="6662" marT="6662"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5575218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i="1" cap="none" dirty="0">
                <a:solidFill>
                  <a:srgbClr val="8064A2"/>
                </a:solidFill>
                <a:latin typeface="Arial" charset="0"/>
                <a:cs typeface="Arial" charset="0"/>
              </a:rPr>
              <a:t>Financing education and training (2) </a:t>
            </a:r>
            <a:br>
              <a:rPr lang="en-US" sz="2600" i="1" cap="none" dirty="0">
                <a:solidFill>
                  <a:srgbClr val="8064A2"/>
                </a:solidFill>
                <a:latin typeface="Arial" charset="0"/>
                <a:cs typeface="Arial" charset="0"/>
              </a:rPr>
            </a:br>
            <a:r>
              <a:rPr lang="en-US" sz="1200" i="1" cap="none" dirty="0">
                <a:solidFill>
                  <a:srgbClr val="8064A2"/>
                </a:solidFill>
                <a:latin typeface="Arial" charset="0"/>
                <a:cs typeface="Arial" charset="0"/>
              </a:rPr>
              <a:t>Current prices, 2015. </a:t>
            </a:r>
            <a:br>
              <a:rPr lang="en-US" sz="1200" i="1" cap="none" dirty="0">
                <a:solidFill>
                  <a:srgbClr val="8064A2"/>
                </a:solidFill>
                <a:latin typeface="Arial" charset="0"/>
                <a:cs typeface="Arial" charset="0"/>
              </a:rPr>
            </a:br>
            <a:r>
              <a:rPr lang="en-US" sz="1200" i="1" cap="none" dirty="0">
                <a:solidFill>
                  <a:srgbClr val="8064A2"/>
                </a:solidFill>
                <a:latin typeface="Arial" charset="0"/>
                <a:cs typeface="Arial" charset="0"/>
              </a:rPr>
              <a:t>Israeli New Shekel millions.</a:t>
            </a:r>
            <a:endParaRPr lang="he-IL"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39795152"/>
              </p:ext>
            </p:extLst>
          </p:nvPr>
        </p:nvGraphicFramePr>
        <p:xfrm>
          <a:off x="899592" y="1412776"/>
          <a:ext cx="7453311" cy="4319901"/>
        </p:xfrm>
        <a:graphic>
          <a:graphicData uri="http://schemas.openxmlformats.org/drawingml/2006/table">
            <a:tbl>
              <a:tblPr/>
              <a:tblGrid>
                <a:gridCol w="1154738">
                  <a:extLst>
                    <a:ext uri="{9D8B030D-6E8A-4147-A177-3AD203B41FA5}">
                      <a16:colId xmlns:a16="http://schemas.microsoft.com/office/drawing/2014/main" val="20000"/>
                    </a:ext>
                  </a:extLst>
                </a:gridCol>
                <a:gridCol w="1154738">
                  <a:extLst>
                    <a:ext uri="{9D8B030D-6E8A-4147-A177-3AD203B41FA5}">
                      <a16:colId xmlns:a16="http://schemas.microsoft.com/office/drawing/2014/main" val="20001"/>
                    </a:ext>
                  </a:extLst>
                </a:gridCol>
                <a:gridCol w="515338">
                  <a:extLst>
                    <a:ext uri="{9D8B030D-6E8A-4147-A177-3AD203B41FA5}">
                      <a16:colId xmlns:a16="http://schemas.microsoft.com/office/drawing/2014/main" val="20002"/>
                    </a:ext>
                  </a:extLst>
                </a:gridCol>
                <a:gridCol w="515338">
                  <a:extLst>
                    <a:ext uri="{9D8B030D-6E8A-4147-A177-3AD203B41FA5}">
                      <a16:colId xmlns:a16="http://schemas.microsoft.com/office/drawing/2014/main" val="20003"/>
                    </a:ext>
                  </a:extLst>
                </a:gridCol>
                <a:gridCol w="515338">
                  <a:extLst>
                    <a:ext uri="{9D8B030D-6E8A-4147-A177-3AD203B41FA5}">
                      <a16:colId xmlns:a16="http://schemas.microsoft.com/office/drawing/2014/main" val="20004"/>
                    </a:ext>
                  </a:extLst>
                </a:gridCol>
                <a:gridCol w="515338">
                  <a:extLst>
                    <a:ext uri="{9D8B030D-6E8A-4147-A177-3AD203B41FA5}">
                      <a16:colId xmlns:a16="http://schemas.microsoft.com/office/drawing/2014/main" val="20005"/>
                    </a:ext>
                  </a:extLst>
                </a:gridCol>
                <a:gridCol w="515338">
                  <a:extLst>
                    <a:ext uri="{9D8B030D-6E8A-4147-A177-3AD203B41FA5}">
                      <a16:colId xmlns:a16="http://schemas.microsoft.com/office/drawing/2014/main" val="20006"/>
                    </a:ext>
                  </a:extLst>
                </a:gridCol>
                <a:gridCol w="515338">
                  <a:extLst>
                    <a:ext uri="{9D8B030D-6E8A-4147-A177-3AD203B41FA5}">
                      <a16:colId xmlns:a16="http://schemas.microsoft.com/office/drawing/2014/main" val="20007"/>
                    </a:ext>
                  </a:extLst>
                </a:gridCol>
                <a:gridCol w="734833">
                  <a:extLst>
                    <a:ext uri="{9D8B030D-6E8A-4147-A177-3AD203B41FA5}">
                      <a16:colId xmlns:a16="http://schemas.microsoft.com/office/drawing/2014/main" val="20008"/>
                    </a:ext>
                  </a:extLst>
                </a:gridCol>
                <a:gridCol w="734833">
                  <a:extLst>
                    <a:ext uri="{9D8B030D-6E8A-4147-A177-3AD203B41FA5}">
                      <a16:colId xmlns:a16="http://schemas.microsoft.com/office/drawing/2014/main" val="20009"/>
                    </a:ext>
                  </a:extLst>
                </a:gridCol>
                <a:gridCol w="582141">
                  <a:extLst>
                    <a:ext uri="{9D8B030D-6E8A-4147-A177-3AD203B41FA5}">
                      <a16:colId xmlns:a16="http://schemas.microsoft.com/office/drawing/2014/main" val="20010"/>
                    </a:ext>
                  </a:extLst>
                </a:gridCol>
              </a:tblGrid>
              <a:tr h="169884">
                <a:tc rowSpan="2" gridSpan="2">
                  <a:txBody>
                    <a:bodyPr/>
                    <a:lstStyle/>
                    <a:p>
                      <a:pPr algn="l" fontAlgn="ctr"/>
                      <a:r>
                        <a:rPr lang="en-GB" sz="900" b="1" i="0" u="none" strike="noStrike" dirty="0">
                          <a:solidFill>
                            <a:srgbClr val="000000"/>
                          </a:solidFill>
                          <a:effectLst/>
                          <a:latin typeface="Calibri"/>
                        </a:rPr>
                        <a:t> </a:t>
                      </a:r>
                      <a:endParaRPr lang="en-US" sz="900" b="1" i="0" u="none" strike="noStrike" dirty="0">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rowSpan="2" hMerge="1">
                  <a:txBody>
                    <a:bodyPr/>
                    <a:lstStyle/>
                    <a:p>
                      <a:pPr rtl="1"/>
                      <a:endParaRPr lang="he-IL"/>
                    </a:p>
                  </a:txBody>
                  <a:tcPr/>
                </a:tc>
                <a:tc gridSpan="8">
                  <a:txBody>
                    <a:bodyPr/>
                    <a:lstStyle/>
                    <a:p>
                      <a:pPr algn="ctr" fontAlgn="ctr"/>
                      <a:r>
                        <a:rPr lang="en-GB" sz="900" b="1" i="0" u="none" strike="noStrike">
                          <a:solidFill>
                            <a:srgbClr val="000000"/>
                          </a:solidFill>
                          <a:effectLst/>
                          <a:latin typeface="Calibri"/>
                        </a:rPr>
                        <a:t>Education and training purposes</a:t>
                      </a:r>
                      <a:endParaRPr lang="en-US" sz="900" b="1"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rowSpan="2">
                  <a:txBody>
                    <a:bodyPr/>
                    <a:lstStyle/>
                    <a:p>
                      <a:pPr algn="ctr" fontAlgn="ctr"/>
                      <a:r>
                        <a:rPr lang="en-GB" sz="900" b="1" i="0" u="none" strike="noStrike">
                          <a:solidFill>
                            <a:srgbClr val="000000"/>
                          </a:solidFill>
                          <a:effectLst/>
                          <a:latin typeface="Calibri"/>
                        </a:rPr>
                        <a:t>Total</a:t>
                      </a:r>
                      <a:endParaRPr lang="en-US" sz="900" b="1"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extLst>
                  <a:ext uri="{0D108BD9-81ED-4DB2-BD59-A6C34878D82A}">
                    <a16:rowId xmlns:a16="http://schemas.microsoft.com/office/drawing/2014/main" val="10000"/>
                  </a:ext>
                </a:extLst>
              </a:tr>
              <a:tr h="493472">
                <a:tc gridSpan="2" vMerge="1">
                  <a:txBody>
                    <a:bodyPr/>
                    <a:lstStyle/>
                    <a:p>
                      <a:pPr rtl="1"/>
                      <a:endParaRPr lang="he-IL"/>
                    </a:p>
                  </a:txBody>
                  <a:tcPr/>
                </a:tc>
                <a:tc hMerge="1" vMerge="1">
                  <a:txBody>
                    <a:bodyPr/>
                    <a:lstStyle/>
                    <a:p>
                      <a:pPr rtl="1"/>
                      <a:endParaRPr lang="he-IL"/>
                    </a:p>
                  </a:txBody>
                  <a:tcPr/>
                </a:tc>
                <a:tc>
                  <a:txBody>
                    <a:bodyPr/>
                    <a:lstStyle/>
                    <a:p>
                      <a:pPr algn="ctr" fontAlgn="ctr"/>
                      <a:r>
                        <a:rPr lang="en-GB" sz="900" b="0" i="0" u="none" strike="noStrike">
                          <a:solidFill>
                            <a:srgbClr val="000000"/>
                          </a:solidFill>
                          <a:effectLst/>
                          <a:latin typeface="Calibri"/>
                        </a:rPr>
                        <a:t>EP0</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ctr" fontAlgn="ctr"/>
                      <a:r>
                        <a:rPr lang="en-GB" sz="900" b="0" i="0" u="none" strike="noStrike">
                          <a:solidFill>
                            <a:srgbClr val="000000"/>
                          </a:solidFill>
                          <a:effectLst/>
                          <a:latin typeface="Calibri"/>
                        </a:rPr>
                        <a:t>EP1</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ctr" fontAlgn="ctr"/>
                      <a:r>
                        <a:rPr lang="en-GB" sz="900" b="0" i="0" u="none" strike="noStrike">
                          <a:solidFill>
                            <a:srgbClr val="000000"/>
                          </a:solidFill>
                          <a:effectLst/>
                          <a:latin typeface="Calibri"/>
                        </a:rPr>
                        <a:t>EP2</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ctr" fontAlgn="ctr"/>
                      <a:r>
                        <a:rPr lang="en-GB" sz="900" b="0" i="0" u="none" strike="noStrike">
                          <a:solidFill>
                            <a:srgbClr val="000000"/>
                          </a:solidFill>
                          <a:effectLst/>
                          <a:latin typeface="Calibri"/>
                        </a:rPr>
                        <a:t>EP3</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ctr" fontAlgn="ctr"/>
                      <a:r>
                        <a:rPr lang="en-GB" sz="900" b="0" i="0" u="none" strike="noStrike">
                          <a:solidFill>
                            <a:srgbClr val="000000"/>
                          </a:solidFill>
                          <a:effectLst/>
                          <a:latin typeface="Calibri"/>
                        </a:rPr>
                        <a:t>EP4</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ctr" fontAlgn="ctr"/>
                      <a:r>
                        <a:rPr lang="en-GB" sz="900" b="0" i="0" u="none" strike="noStrike">
                          <a:solidFill>
                            <a:srgbClr val="000000"/>
                          </a:solidFill>
                          <a:effectLst/>
                          <a:latin typeface="Calibri"/>
                        </a:rPr>
                        <a:t>EP5</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ctr" fontAlgn="ctr"/>
                      <a:r>
                        <a:rPr lang="en-GB" sz="900" b="0" i="0" u="none" strike="noStrike">
                          <a:solidFill>
                            <a:srgbClr val="000000"/>
                          </a:solidFill>
                          <a:effectLst/>
                          <a:latin typeface="Calibri"/>
                        </a:rPr>
                        <a:t>EP6</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ctr" fontAlgn="ctr"/>
                      <a:r>
                        <a:rPr lang="en-GB" sz="900" b="0" i="0" u="none" strike="noStrike">
                          <a:solidFill>
                            <a:srgbClr val="000000"/>
                          </a:solidFill>
                          <a:effectLst/>
                          <a:latin typeface="Calibri"/>
                        </a:rPr>
                        <a:t>As. prod. and admin. exp., not allocated</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vMerge="1">
                  <a:txBody>
                    <a:bodyPr/>
                    <a:lstStyle/>
                    <a:p>
                      <a:pPr rtl="1"/>
                      <a:endParaRPr lang="he-IL"/>
                    </a:p>
                  </a:txBody>
                  <a:tcPr/>
                </a:tc>
                <a:extLst>
                  <a:ext uri="{0D108BD9-81ED-4DB2-BD59-A6C34878D82A}">
                    <a16:rowId xmlns:a16="http://schemas.microsoft.com/office/drawing/2014/main" val="10001"/>
                  </a:ext>
                </a:extLst>
              </a:tr>
              <a:tr h="169884">
                <a:tc gridSpan="2">
                  <a:txBody>
                    <a:bodyPr/>
                    <a:lstStyle/>
                    <a:p>
                      <a:pPr algn="ctr" fontAlgn="ctr"/>
                      <a:r>
                        <a:rPr lang="en-GB" sz="900" b="1" i="0" u="none" strike="noStrike">
                          <a:solidFill>
                            <a:srgbClr val="FFFFFF"/>
                          </a:solidFill>
                          <a:effectLst/>
                          <a:latin typeface="Calibri"/>
                        </a:rPr>
                        <a:t>Resources</a:t>
                      </a:r>
                      <a:endParaRPr lang="en-US" sz="900" b="1" i="0" u="none" strike="noStrike">
                        <a:solidFill>
                          <a:srgbClr val="FFFFFF"/>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tc hMerge="1">
                  <a:txBody>
                    <a:bodyPr/>
                    <a:lstStyle/>
                    <a:p>
                      <a:pPr rtl="1"/>
                      <a:endParaRPr lang="he-IL"/>
                    </a:p>
                  </a:txBody>
                  <a:tcPr/>
                </a:tc>
                <a:tc gridSpan="9">
                  <a:txBody>
                    <a:bodyPr/>
                    <a:lstStyle/>
                    <a:p>
                      <a:pPr algn="ctr" fontAlgn="ctr"/>
                      <a:r>
                        <a:rPr lang="en-GB" sz="900" b="0" i="0" u="none" strike="noStrike">
                          <a:solidFill>
                            <a:srgbClr val="FFFFFF"/>
                          </a:solidFill>
                          <a:effectLst/>
                          <a:latin typeface="Calibri"/>
                        </a:rPr>
                        <a:t> </a:t>
                      </a:r>
                      <a:endParaRPr lang="en-US" sz="900" b="0" i="0" u="none" strike="noStrike">
                        <a:solidFill>
                          <a:srgbClr val="FFFFFF"/>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extLst>
                  <a:ext uri="{0D108BD9-81ED-4DB2-BD59-A6C34878D82A}">
                    <a16:rowId xmlns:a16="http://schemas.microsoft.com/office/drawing/2014/main" val="10002"/>
                  </a:ext>
                </a:extLst>
              </a:tr>
              <a:tr h="453023">
                <a:tc rowSpan="4">
                  <a:txBody>
                    <a:bodyPr/>
                    <a:lstStyle/>
                    <a:p>
                      <a:pPr algn="ctr" fontAlgn="ctr"/>
                      <a:r>
                        <a:rPr lang="en-GB" sz="900" b="1" i="0" u="none" strike="noStrike" dirty="0">
                          <a:solidFill>
                            <a:srgbClr val="000000"/>
                          </a:solidFill>
                          <a:effectLst/>
                          <a:latin typeface="Calibri"/>
                        </a:rPr>
                        <a:t>Governmental NPI's</a:t>
                      </a:r>
                      <a:endParaRPr lang="en-US" sz="900" b="1" i="0" u="none" strike="noStrike" dirty="0">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l" fontAlgn="ctr"/>
                      <a:r>
                        <a:rPr lang="en-GB" sz="900" b="0" i="0" u="none" strike="noStrike">
                          <a:solidFill>
                            <a:srgbClr val="000000"/>
                          </a:solidFill>
                          <a:effectLst/>
                          <a:latin typeface="Calibri"/>
                        </a:rPr>
                        <a:t>Final consumption expenditure of governmental NPI's </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r" fontAlgn="ctr"/>
                      <a:r>
                        <a:rPr lang="en-GB" sz="900" b="0" i="0" u="none" strike="noStrike">
                          <a:solidFill>
                            <a:srgbClr val="000000"/>
                          </a:solidFill>
                          <a:effectLst/>
                          <a:latin typeface="Calibri"/>
                        </a:rPr>
                        <a:t>748</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502</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5,362</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9,777</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1,587</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1,439</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70</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 </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19,485</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0003"/>
                  </a:ext>
                </a:extLst>
              </a:tr>
              <a:tr h="461113">
                <a:tc vMerge="1">
                  <a:txBody>
                    <a:bodyPr/>
                    <a:lstStyle/>
                    <a:p>
                      <a:pPr rtl="1"/>
                      <a:endParaRPr lang="he-IL"/>
                    </a:p>
                  </a:txBody>
                  <a:tcPr/>
                </a:tc>
                <a:tc>
                  <a:txBody>
                    <a:bodyPr/>
                    <a:lstStyle/>
                    <a:p>
                      <a:pPr algn="l" fontAlgn="ctr"/>
                      <a:r>
                        <a:rPr lang="en-GB" sz="900" b="0" i="0" u="none" strike="noStrike">
                          <a:solidFill>
                            <a:srgbClr val="000000"/>
                          </a:solidFill>
                          <a:effectLst/>
                          <a:latin typeface="Calibri"/>
                        </a:rPr>
                        <a:t>Plus - transfers/subsidies to other sectors </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r" fontAlgn="ctr"/>
                      <a:r>
                        <a:rPr lang="en-GB" sz="900" b="0" i="0" u="none" strike="noStrike">
                          <a:solidFill>
                            <a:srgbClr val="000000"/>
                          </a:solidFill>
                          <a:effectLst/>
                          <a:latin typeface="Calibri"/>
                        </a:rPr>
                        <a:t>6</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5</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58</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780</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 </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 </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 </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 </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849</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0004"/>
                  </a:ext>
                </a:extLst>
              </a:tr>
              <a:tr h="493472">
                <a:tc vMerge="1">
                  <a:txBody>
                    <a:bodyPr/>
                    <a:lstStyle/>
                    <a:p>
                      <a:pPr rtl="1"/>
                      <a:endParaRPr lang="he-IL"/>
                    </a:p>
                  </a:txBody>
                  <a:tcPr/>
                </a:tc>
                <a:tc>
                  <a:txBody>
                    <a:bodyPr/>
                    <a:lstStyle/>
                    <a:p>
                      <a:pPr algn="l" fontAlgn="ctr"/>
                      <a:r>
                        <a:rPr lang="en-GB" sz="900" b="0" i="0" u="none" strike="noStrike">
                          <a:solidFill>
                            <a:srgbClr val="000000"/>
                          </a:solidFill>
                          <a:effectLst/>
                          <a:latin typeface="Calibri"/>
                        </a:rPr>
                        <a:t>Less - transfers/subsidies from other sectors </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r" fontAlgn="ctr"/>
                      <a:r>
                        <a:rPr lang="en-GB" sz="900" b="0" i="0" u="none" strike="noStrike">
                          <a:solidFill>
                            <a:srgbClr val="000000"/>
                          </a:solidFill>
                          <a:effectLst/>
                          <a:latin typeface="Calibri"/>
                        </a:rPr>
                        <a:t>-820</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-516</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-6,151</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-11,595</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-471</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-720</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 </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 </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-20,273</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0005"/>
                  </a:ext>
                </a:extLst>
              </a:tr>
              <a:tr h="355947">
                <a:tc vMerge="1">
                  <a:txBody>
                    <a:bodyPr/>
                    <a:lstStyle/>
                    <a:p>
                      <a:pPr rtl="1"/>
                      <a:endParaRPr lang="he-IL"/>
                    </a:p>
                  </a:txBody>
                  <a:tcPr/>
                </a:tc>
                <a:tc>
                  <a:txBody>
                    <a:bodyPr/>
                    <a:lstStyle/>
                    <a:p>
                      <a:pPr algn="l" fontAlgn="ctr"/>
                      <a:r>
                        <a:rPr lang="en-GB" sz="900" b="1" i="0" u="none" strike="noStrike">
                          <a:solidFill>
                            <a:srgbClr val="000000"/>
                          </a:solidFill>
                          <a:effectLst/>
                          <a:latin typeface="Calibri"/>
                        </a:rPr>
                        <a:t>Governmental NPI's financing</a:t>
                      </a:r>
                      <a:endParaRPr lang="en-US" sz="900" b="1"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r" fontAlgn="ctr"/>
                      <a:r>
                        <a:rPr lang="en-GB" sz="900" b="1" i="0" u="none" strike="noStrike">
                          <a:solidFill>
                            <a:srgbClr val="000000"/>
                          </a:solidFill>
                          <a:effectLst/>
                          <a:latin typeface="Calibri"/>
                        </a:rPr>
                        <a:t>-65</a:t>
                      </a:r>
                      <a:endParaRPr lang="en-US" sz="900" b="1"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-9</a:t>
                      </a:r>
                      <a:endParaRPr lang="en-US" sz="900" b="1"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-732</a:t>
                      </a:r>
                      <a:endParaRPr lang="en-US" sz="900" b="1"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-1,038</a:t>
                      </a:r>
                      <a:endParaRPr lang="en-US" sz="900" b="1"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1,116</a:t>
                      </a:r>
                      <a:endParaRPr lang="en-US" sz="900" b="1"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719</a:t>
                      </a:r>
                      <a:endParaRPr lang="en-US" sz="900" b="1"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70</a:t>
                      </a:r>
                      <a:endParaRPr lang="en-US" sz="900" b="1"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 </a:t>
                      </a:r>
                      <a:endParaRPr lang="en-US" sz="900" b="1"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61</a:t>
                      </a:r>
                      <a:endParaRPr lang="en-US" sz="900" b="1"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0006"/>
                  </a:ext>
                </a:extLst>
              </a:tr>
              <a:tr h="412575">
                <a:tc rowSpan="4">
                  <a:txBody>
                    <a:bodyPr/>
                    <a:lstStyle/>
                    <a:p>
                      <a:pPr algn="ctr" fontAlgn="ctr"/>
                      <a:r>
                        <a:rPr lang="en-GB" sz="900" b="1" i="0" u="none" strike="noStrike">
                          <a:solidFill>
                            <a:srgbClr val="000000"/>
                          </a:solidFill>
                          <a:effectLst/>
                          <a:latin typeface="Calibri"/>
                        </a:rPr>
                        <a:t>NPISH</a:t>
                      </a:r>
                      <a:endParaRPr lang="en-US" sz="900" b="1"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l" fontAlgn="ctr"/>
                      <a:r>
                        <a:rPr lang="en-GB" sz="900" b="0" i="0" u="none" strike="noStrike">
                          <a:solidFill>
                            <a:srgbClr val="000000"/>
                          </a:solidFill>
                          <a:effectLst/>
                          <a:latin typeface="Calibri"/>
                        </a:rPr>
                        <a:t>Final consumption expenditure of NPISH</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r" fontAlgn="ctr"/>
                      <a:r>
                        <a:rPr lang="en-GB" sz="900" b="0" i="0" u="none" strike="noStrike">
                          <a:solidFill>
                            <a:srgbClr val="000000"/>
                          </a:solidFill>
                          <a:effectLst/>
                          <a:latin typeface="Calibri"/>
                        </a:rPr>
                        <a:t>554</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197</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53</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400</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1,120</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1,470</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241</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 </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4,033</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0007"/>
                  </a:ext>
                </a:extLst>
              </a:tr>
              <a:tr h="533920">
                <a:tc vMerge="1">
                  <a:txBody>
                    <a:bodyPr/>
                    <a:lstStyle/>
                    <a:p>
                      <a:pPr rtl="1"/>
                      <a:endParaRPr lang="he-IL"/>
                    </a:p>
                  </a:txBody>
                  <a:tcPr/>
                </a:tc>
                <a:tc>
                  <a:txBody>
                    <a:bodyPr/>
                    <a:lstStyle/>
                    <a:p>
                      <a:pPr algn="l" fontAlgn="ctr"/>
                      <a:r>
                        <a:rPr lang="en-GB" sz="900" b="0" i="0" u="none" strike="noStrike">
                          <a:solidFill>
                            <a:srgbClr val="000000"/>
                          </a:solidFill>
                          <a:effectLst/>
                          <a:latin typeface="Calibri"/>
                        </a:rPr>
                        <a:t>Plus - transfers/subsidies to other sectors </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r" fontAlgn="ctr"/>
                      <a:r>
                        <a:rPr lang="en-GB" sz="900" b="0" i="0" u="none" strike="noStrike">
                          <a:solidFill>
                            <a:srgbClr val="000000"/>
                          </a:solidFill>
                          <a:effectLst/>
                          <a:latin typeface="Calibri"/>
                        </a:rPr>
                        <a:t>5</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8</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274</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141</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 </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18</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 </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 </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446</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0008"/>
                  </a:ext>
                </a:extLst>
              </a:tr>
              <a:tr h="533920">
                <a:tc vMerge="1">
                  <a:txBody>
                    <a:bodyPr/>
                    <a:lstStyle/>
                    <a:p>
                      <a:pPr rtl="1"/>
                      <a:endParaRPr lang="he-IL"/>
                    </a:p>
                  </a:txBody>
                  <a:tcPr/>
                </a:tc>
                <a:tc>
                  <a:txBody>
                    <a:bodyPr/>
                    <a:lstStyle/>
                    <a:p>
                      <a:pPr algn="l" fontAlgn="ctr"/>
                      <a:r>
                        <a:rPr lang="en-GB" sz="900" b="0" i="0" u="none" strike="noStrike">
                          <a:solidFill>
                            <a:srgbClr val="000000"/>
                          </a:solidFill>
                          <a:effectLst/>
                          <a:latin typeface="Calibri"/>
                        </a:rPr>
                        <a:t>Less - transfers/subsidies from other sectors </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r" fontAlgn="ctr"/>
                      <a:r>
                        <a:rPr lang="en-GB" sz="900" b="0" i="0" u="none" strike="noStrike">
                          <a:solidFill>
                            <a:srgbClr val="000000"/>
                          </a:solidFill>
                          <a:effectLst/>
                          <a:latin typeface="Calibri"/>
                        </a:rPr>
                        <a:t>-556</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-183</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-1,256</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-462</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-187</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-374</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 </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 </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-3,017</a:t>
                      </a:r>
                      <a:endParaRPr lang="en-US" sz="900" b="0"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0009"/>
                  </a:ext>
                </a:extLst>
              </a:tr>
              <a:tr h="242691">
                <a:tc vMerge="1">
                  <a:txBody>
                    <a:bodyPr/>
                    <a:lstStyle/>
                    <a:p>
                      <a:pPr rtl="1"/>
                      <a:endParaRPr lang="he-IL"/>
                    </a:p>
                  </a:txBody>
                  <a:tcPr/>
                </a:tc>
                <a:tc>
                  <a:txBody>
                    <a:bodyPr/>
                    <a:lstStyle/>
                    <a:p>
                      <a:pPr algn="l" fontAlgn="ctr"/>
                      <a:r>
                        <a:rPr lang="en-GB" sz="900" b="1" i="0" u="none" strike="noStrike">
                          <a:solidFill>
                            <a:srgbClr val="000000"/>
                          </a:solidFill>
                          <a:effectLst/>
                          <a:latin typeface="Calibri"/>
                        </a:rPr>
                        <a:t>NPISH financing</a:t>
                      </a:r>
                      <a:endParaRPr lang="en-US" sz="900" b="1"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r" fontAlgn="ctr"/>
                      <a:r>
                        <a:rPr lang="en-GB" sz="900" b="1" i="0" u="none" strike="noStrike">
                          <a:solidFill>
                            <a:srgbClr val="000000"/>
                          </a:solidFill>
                          <a:effectLst/>
                          <a:latin typeface="Calibri"/>
                        </a:rPr>
                        <a:t>3</a:t>
                      </a:r>
                      <a:endParaRPr lang="en-US" sz="900" b="1"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22</a:t>
                      </a:r>
                      <a:endParaRPr lang="en-US" sz="900" b="1"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-929</a:t>
                      </a:r>
                      <a:endParaRPr lang="en-US" sz="900" b="1"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79</a:t>
                      </a:r>
                      <a:endParaRPr lang="en-US" sz="900" b="1"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933</a:t>
                      </a:r>
                      <a:endParaRPr lang="en-US" sz="900" b="1"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1,115</a:t>
                      </a:r>
                      <a:endParaRPr lang="en-US" sz="900" b="1"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241</a:t>
                      </a:r>
                      <a:endParaRPr lang="en-US" sz="900" b="1"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 </a:t>
                      </a:r>
                      <a:endParaRPr lang="en-US" sz="900" b="1" i="0" u="none" strike="noStrike">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dirty="0">
                          <a:solidFill>
                            <a:srgbClr val="000000"/>
                          </a:solidFill>
                          <a:effectLst/>
                          <a:latin typeface="Calibri"/>
                        </a:rPr>
                        <a:t>1,463</a:t>
                      </a:r>
                      <a:endParaRPr lang="en-US" sz="900" b="1" i="0" u="none" strike="noStrike" dirty="0">
                        <a:solidFill>
                          <a:srgbClr val="000000"/>
                        </a:solidFill>
                        <a:effectLst/>
                        <a:latin typeface="Calibri"/>
                      </a:endParaRP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9445683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i="1" cap="none" dirty="0">
                <a:solidFill>
                  <a:srgbClr val="8064A2"/>
                </a:solidFill>
                <a:latin typeface="Arial" charset="0"/>
                <a:cs typeface="Arial" charset="0"/>
              </a:rPr>
              <a:t>Financing education and training (3) </a:t>
            </a:r>
            <a:br>
              <a:rPr lang="en-US" sz="2600" i="1" cap="none" dirty="0">
                <a:solidFill>
                  <a:srgbClr val="8064A2"/>
                </a:solidFill>
                <a:latin typeface="Arial" charset="0"/>
                <a:cs typeface="Arial" charset="0"/>
              </a:rPr>
            </a:br>
            <a:r>
              <a:rPr lang="en-US" sz="1200" i="1" cap="none" dirty="0">
                <a:solidFill>
                  <a:srgbClr val="8064A2"/>
                </a:solidFill>
                <a:latin typeface="Arial" charset="0"/>
                <a:cs typeface="Arial" charset="0"/>
              </a:rPr>
              <a:t>Current prices, 2015. </a:t>
            </a:r>
            <a:br>
              <a:rPr lang="en-US" sz="1200" i="1" cap="none" dirty="0">
                <a:solidFill>
                  <a:srgbClr val="8064A2"/>
                </a:solidFill>
                <a:latin typeface="Arial" charset="0"/>
                <a:cs typeface="Arial" charset="0"/>
              </a:rPr>
            </a:br>
            <a:r>
              <a:rPr lang="en-US" sz="1200" i="1" cap="none" dirty="0">
                <a:solidFill>
                  <a:srgbClr val="8064A2"/>
                </a:solidFill>
                <a:latin typeface="Arial" charset="0"/>
                <a:cs typeface="Arial" charset="0"/>
              </a:rPr>
              <a:t>Israeli New Shekel millions.</a:t>
            </a:r>
            <a:endParaRPr lang="he-IL"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91994590"/>
              </p:ext>
            </p:extLst>
          </p:nvPr>
        </p:nvGraphicFramePr>
        <p:xfrm>
          <a:off x="899592" y="1412776"/>
          <a:ext cx="7453313" cy="4384619"/>
        </p:xfrm>
        <a:graphic>
          <a:graphicData uri="http://schemas.openxmlformats.org/drawingml/2006/table">
            <a:tbl>
              <a:tblPr/>
              <a:tblGrid>
                <a:gridCol w="1154738">
                  <a:extLst>
                    <a:ext uri="{9D8B030D-6E8A-4147-A177-3AD203B41FA5}">
                      <a16:colId xmlns:a16="http://schemas.microsoft.com/office/drawing/2014/main" val="20000"/>
                    </a:ext>
                  </a:extLst>
                </a:gridCol>
                <a:gridCol w="1154738">
                  <a:extLst>
                    <a:ext uri="{9D8B030D-6E8A-4147-A177-3AD203B41FA5}">
                      <a16:colId xmlns:a16="http://schemas.microsoft.com/office/drawing/2014/main" val="20001"/>
                    </a:ext>
                  </a:extLst>
                </a:gridCol>
                <a:gridCol w="515338">
                  <a:extLst>
                    <a:ext uri="{9D8B030D-6E8A-4147-A177-3AD203B41FA5}">
                      <a16:colId xmlns:a16="http://schemas.microsoft.com/office/drawing/2014/main" val="20002"/>
                    </a:ext>
                  </a:extLst>
                </a:gridCol>
                <a:gridCol w="515338">
                  <a:extLst>
                    <a:ext uri="{9D8B030D-6E8A-4147-A177-3AD203B41FA5}">
                      <a16:colId xmlns:a16="http://schemas.microsoft.com/office/drawing/2014/main" val="20003"/>
                    </a:ext>
                  </a:extLst>
                </a:gridCol>
                <a:gridCol w="515338">
                  <a:extLst>
                    <a:ext uri="{9D8B030D-6E8A-4147-A177-3AD203B41FA5}">
                      <a16:colId xmlns:a16="http://schemas.microsoft.com/office/drawing/2014/main" val="20004"/>
                    </a:ext>
                  </a:extLst>
                </a:gridCol>
                <a:gridCol w="515338">
                  <a:extLst>
                    <a:ext uri="{9D8B030D-6E8A-4147-A177-3AD203B41FA5}">
                      <a16:colId xmlns:a16="http://schemas.microsoft.com/office/drawing/2014/main" val="20005"/>
                    </a:ext>
                  </a:extLst>
                </a:gridCol>
                <a:gridCol w="515338">
                  <a:extLst>
                    <a:ext uri="{9D8B030D-6E8A-4147-A177-3AD203B41FA5}">
                      <a16:colId xmlns:a16="http://schemas.microsoft.com/office/drawing/2014/main" val="20006"/>
                    </a:ext>
                  </a:extLst>
                </a:gridCol>
                <a:gridCol w="515338">
                  <a:extLst>
                    <a:ext uri="{9D8B030D-6E8A-4147-A177-3AD203B41FA5}">
                      <a16:colId xmlns:a16="http://schemas.microsoft.com/office/drawing/2014/main" val="20007"/>
                    </a:ext>
                  </a:extLst>
                </a:gridCol>
                <a:gridCol w="734834">
                  <a:extLst>
                    <a:ext uri="{9D8B030D-6E8A-4147-A177-3AD203B41FA5}">
                      <a16:colId xmlns:a16="http://schemas.microsoft.com/office/drawing/2014/main" val="20008"/>
                    </a:ext>
                  </a:extLst>
                </a:gridCol>
                <a:gridCol w="734834">
                  <a:extLst>
                    <a:ext uri="{9D8B030D-6E8A-4147-A177-3AD203B41FA5}">
                      <a16:colId xmlns:a16="http://schemas.microsoft.com/office/drawing/2014/main" val="20009"/>
                    </a:ext>
                  </a:extLst>
                </a:gridCol>
                <a:gridCol w="582141">
                  <a:extLst>
                    <a:ext uri="{9D8B030D-6E8A-4147-A177-3AD203B41FA5}">
                      <a16:colId xmlns:a16="http://schemas.microsoft.com/office/drawing/2014/main" val="20010"/>
                    </a:ext>
                  </a:extLst>
                </a:gridCol>
              </a:tblGrid>
              <a:tr h="169884">
                <a:tc rowSpan="2" gridSpan="2">
                  <a:txBody>
                    <a:bodyPr/>
                    <a:lstStyle/>
                    <a:p>
                      <a:pPr algn="l" fontAlgn="ctr"/>
                      <a:r>
                        <a:rPr lang="en-GB" sz="900" b="1" i="0" u="none" strike="noStrike" dirty="0">
                          <a:solidFill>
                            <a:srgbClr val="000000"/>
                          </a:solidFill>
                          <a:effectLst/>
                          <a:latin typeface="Calibri"/>
                        </a:rPr>
                        <a:t> </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rowSpan="2" hMerge="1">
                  <a:txBody>
                    <a:bodyPr/>
                    <a:lstStyle/>
                    <a:p>
                      <a:pPr rtl="1"/>
                      <a:endParaRPr lang="he-IL"/>
                    </a:p>
                  </a:txBody>
                  <a:tcPr/>
                </a:tc>
                <a:tc gridSpan="8">
                  <a:txBody>
                    <a:bodyPr/>
                    <a:lstStyle/>
                    <a:p>
                      <a:pPr algn="ctr" fontAlgn="ctr"/>
                      <a:r>
                        <a:rPr lang="en-GB" sz="900" b="1" i="0" u="none" strike="noStrike">
                          <a:solidFill>
                            <a:srgbClr val="000000"/>
                          </a:solidFill>
                          <a:effectLst/>
                          <a:latin typeface="Calibri"/>
                        </a:rPr>
                        <a:t>Education and training purposes</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rowSpan="2">
                  <a:txBody>
                    <a:bodyPr/>
                    <a:lstStyle/>
                    <a:p>
                      <a:pPr algn="ctr" fontAlgn="ctr"/>
                      <a:r>
                        <a:rPr lang="en-GB" sz="900" b="1" i="0" u="none" strike="noStrike">
                          <a:solidFill>
                            <a:srgbClr val="000000"/>
                          </a:solidFill>
                          <a:effectLst/>
                          <a:latin typeface="Calibri"/>
                        </a:rPr>
                        <a:t>Total</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extLst>
                  <a:ext uri="{0D108BD9-81ED-4DB2-BD59-A6C34878D82A}">
                    <a16:rowId xmlns:a16="http://schemas.microsoft.com/office/drawing/2014/main" val="10000"/>
                  </a:ext>
                </a:extLst>
              </a:tr>
              <a:tr h="493472">
                <a:tc gridSpan="2" vMerge="1">
                  <a:txBody>
                    <a:bodyPr/>
                    <a:lstStyle/>
                    <a:p>
                      <a:pPr rtl="1"/>
                      <a:endParaRPr lang="he-IL"/>
                    </a:p>
                  </a:txBody>
                  <a:tcPr/>
                </a:tc>
                <a:tc hMerge="1" vMerge="1">
                  <a:txBody>
                    <a:bodyPr/>
                    <a:lstStyle/>
                    <a:p>
                      <a:pPr rtl="1"/>
                      <a:endParaRPr lang="he-IL"/>
                    </a:p>
                  </a:txBody>
                  <a:tcPr/>
                </a:tc>
                <a:tc>
                  <a:txBody>
                    <a:bodyPr/>
                    <a:lstStyle/>
                    <a:p>
                      <a:pPr algn="ctr" fontAlgn="ctr"/>
                      <a:r>
                        <a:rPr lang="en-GB" sz="900" b="0" i="0" u="none" strike="noStrike">
                          <a:solidFill>
                            <a:srgbClr val="000000"/>
                          </a:solidFill>
                          <a:effectLst/>
                          <a:latin typeface="Calibri"/>
                        </a:rPr>
                        <a:t>EP0</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ctr" fontAlgn="ctr"/>
                      <a:r>
                        <a:rPr lang="en-GB" sz="900" b="0" i="0" u="none" strike="noStrike">
                          <a:solidFill>
                            <a:srgbClr val="000000"/>
                          </a:solidFill>
                          <a:effectLst/>
                          <a:latin typeface="Calibri"/>
                        </a:rPr>
                        <a:t>EP1</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ctr" fontAlgn="ctr"/>
                      <a:r>
                        <a:rPr lang="en-GB" sz="900" b="0" i="0" u="none" strike="noStrike">
                          <a:solidFill>
                            <a:srgbClr val="000000"/>
                          </a:solidFill>
                          <a:effectLst/>
                          <a:latin typeface="Calibri"/>
                        </a:rPr>
                        <a:t>EP2</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ctr" fontAlgn="ctr"/>
                      <a:r>
                        <a:rPr lang="en-GB" sz="900" b="0" i="0" u="none" strike="noStrike">
                          <a:solidFill>
                            <a:srgbClr val="000000"/>
                          </a:solidFill>
                          <a:effectLst/>
                          <a:latin typeface="Calibri"/>
                        </a:rPr>
                        <a:t>EP3</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ctr" fontAlgn="ctr"/>
                      <a:r>
                        <a:rPr lang="en-GB" sz="900" b="0" i="0" u="none" strike="noStrike">
                          <a:solidFill>
                            <a:srgbClr val="000000"/>
                          </a:solidFill>
                          <a:effectLst/>
                          <a:latin typeface="Calibri"/>
                        </a:rPr>
                        <a:t>EP4</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ctr" fontAlgn="ctr"/>
                      <a:r>
                        <a:rPr lang="en-GB" sz="900" b="0" i="0" u="none" strike="noStrike">
                          <a:solidFill>
                            <a:srgbClr val="000000"/>
                          </a:solidFill>
                          <a:effectLst/>
                          <a:latin typeface="Calibri"/>
                        </a:rPr>
                        <a:t>EP5</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ctr" fontAlgn="ctr"/>
                      <a:r>
                        <a:rPr lang="en-GB" sz="900" b="0" i="0" u="none" strike="noStrike">
                          <a:solidFill>
                            <a:srgbClr val="000000"/>
                          </a:solidFill>
                          <a:effectLst/>
                          <a:latin typeface="Calibri"/>
                        </a:rPr>
                        <a:t>EP6</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ctr" fontAlgn="ctr"/>
                      <a:r>
                        <a:rPr lang="en-US" sz="900" b="0" i="0" u="none" strike="noStrike">
                          <a:solidFill>
                            <a:srgbClr val="000000"/>
                          </a:solidFill>
                          <a:effectLst/>
                          <a:latin typeface="Calibri"/>
                        </a:rPr>
                        <a:t>As. prod. and admin. exp., not allocated</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vMerge="1">
                  <a:txBody>
                    <a:bodyPr/>
                    <a:lstStyle/>
                    <a:p>
                      <a:pPr rtl="1"/>
                      <a:endParaRPr lang="he-IL"/>
                    </a:p>
                  </a:txBody>
                  <a:tcPr/>
                </a:tc>
                <a:extLst>
                  <a:ext uri="{0D108BD9-81ED-4DB2-BD59-A6C34878D82A}">
                    <a16:rowId xmlns:a16="http://schemas.microsoft.com/office/drawing/2014/main" val="10001"/>
                  </a:ext>
                </a:extLst>
              </a:tr>
              <a:tr h="169884">
                <a:tc gridSpan="2">
                  <a:txBody>
                    <a:bodyPr/>
                    <a:lstStyle/>
                    <a:p>
                      <a:pPr algn="ctr" fontAlgn="ctr"/>
                      <a:r>
                        <a:rPr lang="en-GB" sz="900" b="1" i="0" u="none" strike="noStrike">
                          <a:solidFill>
                            <a:srgbClr val="FFFFFF"/>
                          </a:solidFill>
                          <a:effectLst/>
                          <a:latin typeface="Calibri"/>
                        </a:rPr>
                        <a:t>Resources</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tc hMerge="1">
                  <a:txBody>
                    <a:bodyPr/>
                    <a:lstStyle/>
                    <a:p>
                      <a:pPr rtl="1"/>
                      <a:endParaRPr lang="he-IL"/>
                    </a:p>
                  </a:txBody>
                  <a:tcPr/>
                </a:tc>
                <a:tc gridSpan="9">
                  <a:txBody>
                    <a:bodyPr/>
                    <a:lstStyle/>
                    <a:p>
                      <a:pPr algn="ctr" fontAlgn="ctr"/>
                      <a:r>
                        <a:rPr lang="en-GB" sz="900" b="0" i="0" u="none" strike="noStrike">
                          <a:solidFill>
                            <a:srgbClr val="FFFFFF"/>
                          </a:solidFill>
                          <a:effectLst/>
                          <a:latin typeface="Calibri"/>
                        </a:rPr>
                        <a:t> </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extLst>
                  <a:ext uri="{0D108BD9-81ED-4DB2-BD59-A6C34878D82A}">
                    <a16:rowId xmlns:a16="http://schemas.microsoft.com/office/drawing/2014/main" val="10002"/>
                  </a:ext>
                </a:extLst>
              </a:tr>
              <a:tr h="485382">
                <a:tc rowSpan="3">
                  <a:txBody>
                    <a:bodyPr/>
                    <a:lstStyle/>
                    <a:p>
                      <a:pPr algn="ctr" fontAlgn="ctr"/>
                      <a:r>
                        <a:rPr lang="en-GB" sz="900" b="1" i="0" u="none" strike="noStrike" dirty="0">
                          <a:solidFill>
                            <a:srgbClr val="000000"/>
                          </a:solidFill>
                          <a:effectLst/>
                          <a:latin typeface="Calibri"/>
                        </a:rPr>
                        <a:t>Households</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l" fontAlgn="ctr"/>
                      <a:r>
                        <a:rPr lang="en-US" sz="900" b="0" i="0" u="none" strike="noStrike">
                          <a:solidFill>
                            <a:srgbClr val="000000"/>
                          </a:solidFill>
                          <a:effectLst/>
                          <a:latin typeface="Calibri"/>
                        </a:rPr>
                        <a:t>Final consumption expenditure of households</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r" fontAlgn="ctr"/>
                      <a:r>
                        <a:rPr lang="en-GB" sz="900" b="0" i="0" u="none" strike="noStrike">
                          <a:solidFill>
                            <a:srgbClr val="000000"/>
                          </a:solidFill>
                          <a:effectLst/>
                          <a:latin typeface="Calibri"/>
                        </a:rPr>
                        <a:t>3,333</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3,001</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4,141</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6,690</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9,702</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4,525</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 </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874</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32,266</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0003"/>
                  </a:ext>
                </a:extLst>
              </a:tr>
              <a:tr h="493472">
                <a:tc vMerge="1">
                  <a:txBody>
                    <a:bodyPr/>
                    <a:lstStyle/>
                    <a:p>
                      <a:pPr rtl="1"/>
                      <a:endParaRPr lang="he-IL"/>
                    </a:p>
                  </a:txBody>
                  <a:tcPr/>
                </a:tc>
                <a:tc>
                  <a:txBody>
                    <a:bodyPr/>
                    <a:lstStyle/>
                    <a:p>
                      <a:pPr algn="l" fontAlgn="ctr"/>
                      <a:r>
                        <a:rPr lang="en-US" sz="900" b="0" i="0" u="none" strike="noStrike">
                          <a:solidFill>
                            <a:srgbClr val="000000"/>
                          </a:solidFill>
                          <a:effectLst/>
                          <a:latin typeface="Calibri"/>
                        </a:rPr>
                        <a:t>Transfers/subsidies to/from other sectors, net</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r" fontAlgn="ctr"/>
                      <a:r>
                        <a:rPr lang="en-GB" sz="900" b="0" i="0" u="none" strike="noStrike">
                          <a:solidFill>
                            <a:srgbClr val="000000"/>
                          </a:solidFill>
                          <a:effectLst/>
                          <a:latin typeface="Calibri"/>
                        </a:rPr>
                        <a:t>-352</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-1,672</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-1,023</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907</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-9</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855</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 </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 </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-1,293</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0004"/>
                  </a:ext>
                </a:extLst>
              </a:tr>
              <a:tr h="266960">
                <a:tc vMerge="1">
                  <a:txBody>
                    <a:bodyPr/>
                    <a:lstStyle/>
                    <a:p>
                      <a:pPr rtl="1"/>
                      <a:endParaRPr lang="he-IL"/>
                    </a:p>
                  </a:txBody>
                  <a:tcPr/>
                </a:tc>
                <a:tc>
                  <a:txBody>
                    <a:bodyPr/>
                    <a:lstStyle/>
                    <a:p>
                      <a:pPr algn="l" fontAlgn="ctr"/>
                      <a:r>
                        <a:rPr lang="en-GB" sz="900" b="1" i="0" u="none" strike="noStrike">
                          <a:solidFill>
                            <a:srgbClr val="000000"/>
                          </a:solidFill>
                          <a:effectLst/>
                          <a:latin typeface="Calibri"/>
                        </a:rPr>
                        <a:t>Households financing </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r" fontAlgn="ctr"/>
                      <a:r>
                        <a:rPr lang="en-GB" sz="900" b="1" i="0" u="none" strike="noStrike">
                          <a:solidFill>
                            <a:srgbClr val="000000"/>
                          </a:solidFill>
                          <a:effectLst/>
                          <a:latin typeface="Calibri"/>
                        </a:rPr>
                        <a:t>2,982</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1,329</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3,119</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7,597</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9,692</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5,381</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 </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874</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30,973</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0005"/>
                  </a:ext>
                </a:extLst>
              </a:tr>
              <a:tr h="388306">
                <a:tc rowSpan="4">
                  <a:txBody>
                    <a:bodyPr/>
                    <a:lstStyle/>
                    <a:p>
                      <a:pPr algn="ctr" fontAlgn="ctr"/>
                      <a:r>
                        <a:rPr lang="en-GB" sz="900" b="1" i="0" u="none" strike="noStrike">
                          <a:solidFill>
                            <a:srgbClr val="000000"/>
                          </a:solidFill>
                          <a:effectLst/>
                          <a:latin typeface="Calibri"/>
                        </a:rPr>
                        <a:t>Other sectors</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l" fontAlgn="ctr"/>
                      <a:r>
                        <a:rPr lang="en-GB" sz="900" b="0" i="0" u="none" strike="noStrike">
                          <a:solidFill>
                            <a:srgbClr val="000000"/>
                          </a:solidFill>
                          <a:effectLst/>
                          <a:latin typeface="Calibri"/>
                        </a:rPr>
                        <a:t>Intermediate consumption</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r" fontAlgn="ctr"/>
                      <a:r>
                        <a:rPr lang="en-GB" sz="900" b="0" i="0" u="none" strike="noStrike">
                          <a:solidFill>
                            <a:srgbClr val="000000"/>
                          </a:solidFill>
                          <a:effectLst/>
                          <a:latin typeface="Calibri"/>
                        </a:rPr>
                        <a:t> </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 </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 </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 </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77</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968</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160</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 </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1,205</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0006"/>
                  </a:ext>
                </a:extLst>
              </a:tr>
              <a:tr h="533920">
                <a:tc vMerge="1">
                  <a:txBody>
                    <a:bodyPr/>
                    <a:lstStyle/>
                    <a:p>
                      <a:pPr rtl="1"/>
                      <a:endParaRPr lang="he-IL"/>
                    </a:p>
                  </a:txBody>
                  <a:tcPr/>
                </a:tc>
                <a:tc>
                  <a:txBody>
                    <a:bodyPr/>
                    <a:lstStyle/>
                    <a:p>
                      <a:pPr algn="l" fontAlgn="ctr"/>
                      <a:r>
                        <a:rPr lang="en-US" sz="900" b="0" i="0" u="none" strike="noStrike">
                          <a:solidFill>
                            <a:srgbClr val="000000"/>
                          </a:solidFill>
                          <a:effectLst/>
                          <a:latin typeface="Calibri"/>
                        </a:rPr>
                        <a:t>Plus - transfers/subsidies to other sectors</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r" fontAlgn="ctr"/>
                      <a:r>
                        <a:rPr lang="en-GB" sz="900" b="0" i="0" u="none" strike="noStrike">
                          <a:solidFill>
                            <a:srgbClr val="000000"/>
                          </a:solidFill>
                          <a:effectLst/>
                          <a:latin typeface="Calibri"/>
                        </a:rPr>
                        <a:t> </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 </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 </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 </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 </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 </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 </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 </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 </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0007"/>
                  </a:ext>
                </a:extLst>
              </a:tr>
              <a:tr h="525830">
                <a:tc vMerge="1">
                  <a:txBody>
                    <a:bodyPr/>
                    <a:lstStyle/>
                    <a:p>
                      <a:pPr rtl="1"/>
                      <a:endParaRPr lang="he-IL"/>
                    </a:p>
                  </a:txBody>
                  <a:tcPr/>
                </a:tc>
                <a:tc>
                  <a:txBody>
                    <a:bodyPr/>
                    <a:lstStyle/>
                    <a:p>
                      <a:pPr algn="l" fontAlgn="ctr"/>
                      <a:r>
                        <a:rPr lang="en-US" sz="900" b="0" i="0" u="none" strike="noStrike">
                          <a:solidFill>
                            <a:srgbClr val="000000"/>
                          </a:solidFill>
                          <a:effectLst/>
                          <a:latin typeface="Calibri"/>
                        </a:rPr>
                        <a:t>Less - transfers/subsidies from other sectors </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r" fontAlgn="ctr"/>
                      <a:r>
                        <a:rPr lang="en-GB" sz="900" b="0" i="0" u="none" strike="noStrike">
                          <a:solidFill>
                            <a:srgbClr val="000000"/>
                          </a:solidFill>
                          <a:effectLst/>
                          <a:latin typeface="Calibri"/>
                        </a:rPr>
                        <a:t> </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 </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 </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 </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 </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 </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 </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 </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 </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0008"/>
                  </a:ext>
                </a:extLst>
              </a:tr>
              <a:tr h="355947">
                <a:tc vMerge="1">
                  <a:txBody>
                    <a:bodyPr/>
                    <a:lstStyle/>
                    <a:p>
                      <a:pPr rtl="1"/>
                      <a:endParaRPr lang="he-IL"/>
                    </a:p>
                  </a:txBody>
                  <a:tcPr/>
                </a:tc>
                <a:tc>
                  <a:txBody>
                    <a:bodyPr/>
                    <a:lstStyle/>
                    <a:p>
                      <a:pPr algn="l" fontAlgn="ctr"/>
                      <a:r>
                        <a:rPr lang="en-GB" sz="900" b="1" i="0" u="none" strike="noStrike">
                          <a:solidFill>
                            <a:srgbClr val="000000"/>
                          </a:solidFill>
                          <a:effectLst/>
                          <a:latin typeface="Calibri"/>
                        </a:rPr>
                        <a:t>Other sector financing</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r" fontAlgn="ctr"/>
                      <a:r>
                        <a:rPr lang="en-GB" sz="900" b="1" i="0" u="none" strike="noStrike">
                          <a:solidFill>
                            <a:srgbClr val="000000"/>
                          </a:solidFill>
                          <a:effectLst/>
                          <a:latin typeface="Calibri"/>
                        </a:rPr>
                        <a:t> </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 </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 </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 </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77</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968</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160</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 </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1,205</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0009"/>
                  </a:ext>
                </a:extLst>
              </a:tr>
              <a:tr h="250781">
                <a:tc gridSpan="2">
                  <a:txBody>
                    <a:bodyPr/>
                    <a:lstStyle/>
                    <a:p>
                      <a:pPr algn="ctr" fontAlgn="ctr"/>
                      <a:r>
                        <a:rPr lang="en-US" sz="900" b="1" i="0" u="none" strike="noStrike">
                          <a:solidFill>
                            <a:srgbClr val="000000"/>
                          </a:solidFill>
                          <a:effectLst/>
                          <a:latin typeface="Calibri"/>
                        </a:rPr>
                        <a:t>Rest of the world (exports)</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hMerge="1">
                  <a:txBody>
                    <a:bodyPr/>
                    <a:lstStyle/>
                    <a:p>
                      <a:pPr rtl="1"/>
                      <a:endParaRPr lang="he-IL"/>
                    </a:p>
                  </a:txBody>
                  <a:tcPr/>
                </a:tc>
                <a:tc>
                  <a:txBody>
                    <a:bodyPr/>
                    <a:lstStyle/>
                    <a:p>
                      <a:pPr algn="r" fontAlgn="ctr"/>
                      <a:r>
                        <a:rPr lang="en-GB" sz="900" b="0" i="0" u="none" strike="noStrike">
                          <a:solidFill>
                            <a:srgbClr val="000000"/>
                          </a:solidFill>
                          <a:effectLst/>
                          <a:latin typeface="Calibri"/>
                        </a:rPr>
                        <a:t> </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 </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 </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386</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 </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 </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 </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 </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386</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0010"/>
                  </a:ext>
                </a:extLst>
              </a:tr>
              <a:tr h="250781">
                <a:tc gridSpan="2">
                  <a:txBody>
                    <a:bodyPr/>
                    <a:lstStyle/>
                    <a:p>
                      <a:pPr algn="ctr" fontAlgn="ctr"/>
                      <a:r>
                        <a:rPr lang="en-GB" sz="900" b="1" i="0" u="none" strike="noStrike">
                          <a:solidFill>
                            <a:srgbClr val="000000"/>
                          </a:solidFill>
                          <a:effectLst/>
                          <a:latin typeface="Calibri"/>
                        </a:rPr>
                        <a:t>Total resources</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hMerge="1">
                  <a:txBody>
                    <a:bodyPr/>
                    <a:lstStyle/>
                    <a:p>
                      <a:pPr rtl="1"/>
                      <a:endParaRPr lang="he-IL"/>
                    </a:p>
                  </a:txBody>
                  <a:tcPr/>
                </a:tc>
                <a:tc>
                  <a:txBody>
                    <a:bodyPr/>
                    <a:lstStyle/>
                    <a:p>
                      <a:pPr algn="r" fontAlgn="ctr"/>
                      <a:r>
                        <a:rPr lang="en-GB" sz="900" b="1" i="0" u="none" strike="noStrike">
                          <a:solidFill>
                            <a:srgbClr val="000000"/>
                          </a:solidFill>
                          <a:effectLst/>
                          <a:latin typeface="Calibri"/>
                        </a:rPr>
                        <a:t>12,288</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25,296</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dirty="0">
                          <a:solidFill>
                            <a:srgbClr val="000000"/>
                          </a:solidFill>
                          <a:effectLst/>
                          <a:latin typeface="Calibri"/>
                        </a:rPr>
                        <a:t>21,063</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17,483</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14,001</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9,296</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1,082</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3,214</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dirty="0">
                          <a:solidFill>
                            <a:srgbClr val="000000"/>
                          </a:solidFill>
                          <a:effectLst/>
                          <a:latin typeface="Calibri"/>
                        </a:rPr>
                        <a:t>103,722</a:t>
                      </a:r>
                    </a:p>
                  </a:txBody>
                  <a:tcPr marL="8090" marR="8090" marT="80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9445683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116632"/>
            <a:ext cx="7859216" cy="1143000"/>
          </a:xfrm>
        </p:spPr>
        <p:txBody>
          <a:bodyPr>
            <a:normAutofit/>
          </a:bodyPr>
          <a:lstStyle/>
          <a:p>
            <a:r>
              <a:rPr lang="en-US" i="1" cap="none" dirty="0">
                <a:solidFill>
                  <a:srgbClr val="00B050"/>
                </a:solidFill>
                <a:latin typeface="Arial" charset="0"/>
                <a:cs typeface="Arial" charset="0"/>
              </a:rPr>
              <a:t>Financing education and training</a:t>
            </a:r>
            <a:br>
              <a:rPr lang="en-US" i="1" cap="none" dirty="0">
                <a:solidFill>
                  <a:srgbClr val="00B050"/>
                </a:solidFill>
                <a:latin typeface="Arial" charset="0"/>
                <a:cs typeface="Arial" charset="0"/>
              </a:rPr>
            </a:br>
            <a:r>
              <a:rPr lang="en-US" i="1" cap="none" dirty="0">
                <a:solidFill>
                  <a:srgbClr val="00B050"/>
                </a:solidFill>
                <a:latin typeface="Arial" charset="0"/>
                <a:cs typeface="Arial" charset="0"/>
              </a:rPr>
              <a:t> by sector</a:t>
            </a:r>
            <a:endParaRPr lang="he-IL" i="1" cap="none" dirty="0">
              <a:solidFill>
                <a:srgbClr val="00B050"/>
              </a:solidFill>
              <a:latin typeface="Arial" charset="0"/>
              <a:cs typeface="Arial" charset="0"/>
            </a:endParaRPr>
          </a:p>
        </p:txBody>
      </p:sp>
      <p:sp>
        <p:nvSpPr>
          <p:cNvPr id="4" name="מלבן 3"/>
          <p:cNvSpPr/>
          <p:nvPr/>
        </p:nvSpPr>
        <p:spPr>
          <a:xfrm>
            <a:off x="0" y="6669361"/>
            <a:ext cx="9148656" cy="188640"/>
          </a:xfrm>
          <a:prstGeom prst="rect">
            <a:avLst/>
          </a:prstGeom>
          <a:solidFill>
            <a:schemeClr val="tx2">
              <a:lumMod val="60000"/>
              <a:lumOff val="40000"/>
            </a:schemeClr>
          </a:solidFill>
          <a:ln>
            <a:solidFill>
              <a:schemeClr val="tx2">
                <a:lumMod val="60000"/>
                <a:lumOff val="40000"/>
              </a:schemeClr>
            </a:solidFill>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1" anchor="ctr"/>
          <a:lstStyle/>
          <a:p>
            <a:pPr algn="ctr"/>
            <a:endParaRPr lang="he-IL">
              <a:solidFill>
                <a:prstClr val="white"/>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4951768"/>
              </p:ext>
            </p:extLst>
          </p:nvPr>
        </p:nvGraphicFramePr>
        <p:xfrm>
          <a:off x="459528" y="1340768"/>
          <a:ext cx="8229600" cy="47525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711077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116632"/>
            <a:ext cx="7859216" cy="1143000"/>
          </a:xfrm>
        </p:spPr>
        <p:txBody>
          <a:bodyPr>
            <a:normAutofit/>
          </a:bodyPr>
          <a:lstStyle/>
          <a:p>
            <a:r>
              <a:rPr lang="en-US" i="1" cap="none" dirty="0">
                <a:solidFill>
                  <a:srgbClr val="00B050"/>
                </a:solidFill>
                <a:latin typeface="Arial" charset="0"/>
                <a:cs typeface="Arial" charset="0"/>
              </a:rPr>
              <a:t>General Government financing</a:t>
            </a:r>
            <a:br>
              <a:rPr lang="en-US" i="1" cap="none" dirty="0">
                <a:solidFill>
                  <a:srgbClr val="00B050"/>
                </a:solidFill>
                <a:latin typeface="Arial" charset="0"/>
                <a:cs typeface="Arial" charset="0"/>
              </a:rPr>
            </a:br>
            <a:r>
              <a:rPr lang="en-US" i="1" cap="none" dirty="0">
                <a:solidFill>
                  <a:srgbClr val="00B050"/>
                </a:solidFill>
                <a:latin typeface="Arial" charset="0"/>
                <a:cs typeface="Arial" charset="0"/>
              </a:rPr>
              <a:t> by education and training purpose</a:t>
            </a:r>
            <a:endParaRPr lang="he-IL" i="1" cap="none" dirty="0">
              <a:solidFill>
                <a:srgbClr val="00B050"/>
              </a:solidFill>
              <a:latin typeface="Arial" charset="0"/>
              <a:cs typeface="Arial" charset="0"/>
            </a:endParaRPr>
          </a:p>
        </p:txBody>
      </p:sp>
      <p:sp>
        <p:nvSpPr>
          <p:cNvPr id="4" name="מלבן 3"/>
          <p:cNvSpPr/>
          <p:nvPr/>
        </p:nvSpPr>
        <p:spPr>
          <a:xfrm>
            <a:off x="0" y="6669361"/>
            <a:ext cx="9148656" cy="188640"/>
          </a:xfrm>
          <a:prstGeom prst="rect">
            <a:avLst/>
          </a:prstGeom>
          <a:solidFill>
            <a:schemeClr val="tx2">
              <a:lumMod val="60000"/>
              <a:lumOff val="40000"/>
            </a:schemeClr>
          </a:solidFill>
          <a:ln>
            <a:solidFill>
              <a:schemeClr val="tx2">
                <a:lumMod val="60000"/>
                <a:lumOff val="40000"/>
              </a:schemeClr>
            </a:solidFill>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1" anchor="ctr"/>
          <a:lstStyle/>
          <a:p>
            <a:pPr algn="ctr"/>
            <a:endParaRPr lang="he-IL">
              <a:solidFill>
                <a:prstClr val="white"/>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77153582"/>
              </p:ext>
            </p:extLst>
          </p:nvPr>
        </p:nvGraphicFramePr>
        <p:xfrm>
          <a:off x="459528" y="1196752"/>
          <a:ext cx="8229600" cy="47525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617200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i="1" cap="none" dirty="0">
                <a:solidFill>
                  <a:srgbClr val="8064A2"/>
                </a:solidFill>
                <a:latin typeface="Arial" charset="0"/>
                <a:cs typeface="Arial" charset="0"/>
              </a:rPr>
              <a:t>Cost structure on education and training</a:t>
            </a:r>
            <a:br>
              <a:rPr lang="en-US" sz="2600" i="1" cap="none" dirty="0">
                <a:solidFill>
                  <a:srgbClr val="8064A2"/>
                </a:solidFill>
                <a:latin typeface="Arial" charset="0"/>
                <a:cs typeface="Arial" charset="0"/>
              </a:rPr>
            </a:br>
            <a:r>
              <a:rPr lang="en-US" sz="1200" i="1" cap="none" dirty="0">
                <a:solidFill>
                  <a:srgbClr val="8064A2"/>
                </a:solidFill>
                <a:latin typeface="Arial" charset="0"/>
                <a:cs typeface="Arial" charset="0"/>
              </a:rPr>
              <a:t>Current prices, 2015. </a:t>
            </a:r>
            <a:br>
              <a:rPr lang="en-US" sz="1200" i="1" cap="none" dirty="0">
                <a:solidFill>
                  <a:srgbClr val="8064A2"/>
                </a:solidFill>
                <a:latin typeface="Arial" charset="0"/>
                <a:cs typeface="Arial" charset="0"/>
              </a:rPr>
            </a:br>
            <a:r>
              <a:rPr lang="en-US" sz="1200" i="1" cap="none" dirty="0">
                <a:solidFill>
                  <a:srgbClr val="8064A2"/>
                </a:solidFill>
                <a:latin typeface="Arial" charset="0"/>
                <a:cs typeface="Arial" charset="0"/>
              </a:rPr>
              <a:t>Israeli New Shekel millions.</a:t>
            </a:r>
            <a:endParaRPr lang="he-IL"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66751988"/>
              </p:ext>
            </p:extLst>
          </p:nvPr>
        </p:nvGraphicFramePr>
        <p:xfrm>
          <a:off x="827584" y="1340768"/>
          <a:ext cx="7141392" cy="4537074"/>
        </p:xfrm>
        <a:graphic>
          <a:graphicData uri="http://schemas.openxmlformats.org/drawingml/2006/table">
            <a:tbl>
              <a:tblPr/>
              <a:tblGrid>
                <a:gridCol w="1084509">
                  <a:extLst>
                    <a:ext uri="{9D8B030D-6E8A-4147-A177-3AD203B41FA5}">
                      <a16:colId xmlns:a16="http://schemas.microsoft.com/office/drawing/2014/main" val="20000"/>
                    </a:ext>
                  </a:extLst>
                </a:gridCol>
                <a:gridCol w="1084509">
                  <a:extLst>
                    <a:ext uri="{9D8B030D-6E8A-4147-A177-3AD203B41FA5}">
                      <a16:colId xmlns:a16="http://schemas.microsoft.com/office/drawing/2014/main" val="20001"/>
                    </a:ext>
                  </a:extLst>
                </a:gridCol>
                <a:gridCol w="552486">
                  <a:extLst>
                    <a:ext uri="{9D8B030D-6E8A-4147-A177-3AD203B41FA5}">
                      <a16:colId xmlns:a16="http://schemas.microsoft.com/office/drawing/2014/main" val="20002"/>
                    </a:ext>
                  </a:extLst>
                </a:gridCol>
                <a:gridCol w="552486">
                  <a:extLst>
                    <a:ext uri="{9D8B030D-6E8A-4147-A177-3AD203B41FA5}">
                      <a16:colId xmlns:a16="http://schemas.microsoft.com/office/drawing/2014/main" val="20003"/>
                    </a:ext>
                  </a:extLst>
                </a:gridCol>
                <a:gridCol w="552486">
                  <a:extLst>
                    <a:ext uri="{9D8B030D-6E8A-4147-A177-3AD203B41FA5}">
                      <a16:colId xmlns:a16="http://schemas.microsoft.com/office/drawing/2014/main" val="20004"/>
                    </a:ext>
                  </a:extLst>
                </a:gridCol>
                <a:gridCol w="552486">
                  <a:extLst>
                    <a:ext uri="{9D8B030D-6E8A-4147-A177-3AD203B41FA5}">
                      <a16:colId xmlns:a16="http://schemas.microsoft.com/office/drawing/2014/main" val="20005"/>
                    </a:ext>
                  </a:extLst>
                </a:gridCol>
                <a:gridCol w="552486">
                  <a:extLst>
                    <a:ext uri="{9D8B030D-6E8A-4147-A177-3AD203B41FA5}">
                      <a16:colId xmlns:a16="http://schemas.microsoft.com/office/drawing/2014/main" val="20006"/>
                    </a:ext>
                  </a:extLst>
                </a:gridCol>
                <a:gridCol w="552486">
                  <a:extLst>
                    <a:ext uri="{9D8B030D-6E8A-4147-A177-3AD203B41FA5}">
                      <a16:colId xmlns:a16="http://schemas.microsoft.com/office/drawing/2014/main" val="20007"/>
                    </a:ext>
                  </a:extLst>
                </a:gridCol>
                <a:gridCol w="552486">
                  <a:extLst>
                    <a:ext uri="{9D8B030D-6E8A-4147-A177-3AD203B41FA5}">
                      <a16:colId xmlns:a16="http://schemas.microsoft.com/office/drawing/2014/main" val="20008"/>
                    </a:ext>
                  </a:extLst>
                </a:gridCol>
                <a:gridCol w="552486">
                  <a:extLst>
                    <a:ext uri="{9D8B030D-6E8A-4147-A177-3AD203B41FA5}">
                      <a16:colId xmlns:a16="http://schemas.microsoft.com/office/drawing/2014/main" val="20009"/>
                    </a:ext>
                  </a:extLst>
                </a:gridCol>
                <a:gridCol w="552486">
                  <a:extLst>
                    <a:ext uri="{9D8B030D-6E8A-4147-A177-3AD203B41FA5}">
                      <a16:colId xmlns:a16="http://schemas.microsoft.com/office/drawing/2014/main" val="20010"/>
                    </a:ext>
                  </a:extLst>
                </a:gridCol>
              </a:tblGrid>
              <a:tr h="171983">
                <a:tc rowSpan="4" gridSpan="2">
                  <a:txBody>
                    <a:bodyPr/>
                    <a:lstStyle/>
                    <a:p>
                      <a:pPr algn="l" fontAlgn="ctr"/>
                      <a:r>
                        <a:rPr lang="en-GB" sz="900" b="1" i="0" u="none" strike="noStrike" dirty="0">
                          <a:solidFill>
                            <a:srgbClr val="000000"/>
                          </a:solidFill>
                          <a:effectLst/>
                          <a:latin typeface="Calibri"/>
                        </a:rPr>
                        <a:t> </a:t>
                      </a:r>
                      <a:endParaRPr lang="en-US" sz="900" b="1" i="0" u="none" strike="noStrike" dirty="0">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rowSpan="4" hMerge="1">
                  <a:txBody>
                    <a:bodyPr/>
                    <a:lstStyle/>
                    <a:p>
                      <a:pPr rtl="1"/>
                      <a:endParaRPr lang="he-IL"/>
                    </a:p>
                  </a:txBody>
                  <a:tcPr/>
                </a:tc>
                <a:tc gridSpan="8">
                  <a:txBody>
                    <a:bodyPr/>
                    <a:lstStyle/>
                    <a:p>
                      <a:pPr algn="ctr" fontAlgn="ctr"/>
                      <a:r>
                        <a:rPr lang="en-GB" sz="900" b="1" i="0" u="none" strike="noStrike">
                          <a:solidFill>
                            <a:srgbClr val="000000"/>
                          </a:solidFill>
                          <a:effectLst/>
                          <a:latin typeface="Calibri"/>
                        </a:rPr>
                        <a:t>Education and training purposes</a:t>
                      </a:r>
                      <a:endParaRPr lang="en-US" sz="900" b="1"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rowSpan="4">
                  <a:txBody>
                    <a:bodyPr/>
                    <a:lstStyle/>
                    <a:p>
                      <a:pPr algn="ctr" fontAlgn="ctr"/>
                      <a:r>
                        <a:rPr lang="en-GB" sz="900" b="1" i="0" u="none" strike="noStrike">
                          <a:solidFill>
                            <a:srgbClr val="000000"/>
                          </a:solidFill>
                          <a:effectLst/>
                          <a:latin typeface="Calibri"/>
                        </a:rPr>
                        <a:t>Total</a:t>
                      </a:r>
                      <a:endParaRPr lang="en-US" sz="900" b="1"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extLst>
                  <a:ext uri="{0D108BD9-81ED-4DB2-BD59-A6C34878D82A}">
                    <a16:rowId xmlns:a16="http://schemas.microsoft.com/office/drawing/2014/main" val="10000"/>
                  </a:ext>
                </a:extLst>
              </a:tr>
              <a:tr h="171983">
                <a:tc gridSpan="2" vMerge="1">
                  <a:txBody>
                    <a:bodyPr/>
                    <a:lstStyle/>
                    <a:p>
                      <a:pPr rtl="1"/>
                      <a:endParaRPr lang="he-IL"/>
                    </a:p>
                  </a:txBody>
                  <a:tcPr/>
                </a:tc>
                <a:tc hMerge="1" vMerge="1">
                  <a:txBody>
                    <a:bodyPr/>
                    <a:lstStyle/>
                    <a:p>
                      <a:pPr rtl="1"/>
                      <a:endParaRPr lang="he-IL"/>
                    </a:p>
                  </a:txBody>
                  <a:tcPr/>
                </a:tc>
                <a:tc gridSpan="4">
                  <a:txBody>
                    <a:bodyPr/>
                    <a:lstStyle/>
                    <a:p>
                      <a:pPr algn="ctr" fontAlgn="ctr"/>
                      <a:r>
                        <a:rPr lang="en-GB" sz="900" b="0" i="0" u="none" strike="noStrike">
                          <a:solidFill>
                            <a:srgbClr val="000000"/>
                          </a:solidFill>
                          <a:effectLst/>
                          <a:latin typeface="Calibri"/>
                        </a:rPr>
                        <a:t>Formal education</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gridSpan="3">
                  <a:txBody>
                    <a:bodyPr/>
                    <a:lstStyle/>
                    <a:p>
                      <a:pPr algn="ctr" fontAlgn="ctr"/>
                      <a:r>
                        <a:rPr lang="en-GB" sz="900" b="0" i="0" u="none" strike="noStrike">
                          <a:solidFill>
                            <a:srgbClr val="000000"/>
                          </a:solidFill>
                          <a:effectLst/>
                          <a:latin typeface="Calibri"/>
                        </a:rPr>
                        <a:t>Non-formal education</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hMerge="1">
                  <a:txBody>
                    <a:bodyPr/>
                    <a:lstStyle/>
                    <a:p>
                      <a:pPr rtl="1"/>
                      <a:endParaRPr lang="he-IL"/>
                    </a:p>
                  </a:txBody>
                  <a:tcPr/>
                </a:tc>
                <a:tc hMerge="1">
                  <a:txBody>
                    <a:bodyPr/>
                    <a:lstStyle/>
                    <a:p>
                      <a:pPr rtl="1"/>
                      <a:endParaRPr lang="he-IL"/>
                    </a:p>
                  </a:txBody>
                  <a:tcPr/>
                </a:tc>
                <a:tc rowSpan="3">
                  <a:txBody>
                    <a:bodyPr/>
                    <a:lstStyle/>
                    <a:p>
                      <a:pPr algn="ctr" fontAlgn="ctr"/>
                      <a:r>
                        <a:rPr lang="en-GB" sz="900" b="0" i="0" u="none" strike="noStrike">
                          <a:solidFill>
                            <a:srgbClr val="000000"/>
                          </a:solidFill>
                          <a:effectLst/>
                          <a:latin typeface="Calibri"/>
                        </a:rPr>
                        <a:t>Associated goods and services, not allocated</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vMerge="1">
                  <a:txBody>
                    <a:bodyPr/>
                    <a:lstStyle/>
                    <a:p>
                      <a:pPr rtl="1"/>
                      <a:endParaRPr lang="he-IL"/>
                    </a:p>
                  </a:txBody>
                  <a:tcPr/>
                </a:tc>
                <a:extLst>
                  <a:ext uri="{0D108BD9-81ED-4DB2-BD59-A6C34878D82A}">
                    <a16:rowId xmlns:a16="http://schemas.microsoft.com/office/drawing/2014/main" val="10001"/>
                  </a:ext>
                </a:extLst>
              </a:tr>
              <a:tr h="163793">
                <a:tc gridSpan="2" vMerge="1">
                  <a:txBody>
                    <a:bodyPr/>
                    <a:lstStyle/>
                    <a:p>
                      <a:pPr rtl="1"/>
                      <a:endParaRPr lang="he-IL"/>
                    </a:p>
                  </a:txBody>
                  <a:tcPr/>
                </a:tc>
                <a:tc hMerge="1" vMerge="1">
                  <a:txBody>
                    <a:bodyPr/>
                    <a:lstStyle/>
                    <a:p>
                      <a:pPr rtl="1"/>
                      <a:endParaRPr lang="he-IL"/>
                    </a:p>
                  </a:txBody>
                  <a:tcPr/>
                </a:tc>
                <a:tc>
                  <a:txBody>
                    <a:bodyPr/>
                    <a:lstStyle/>
                    <a:p>
                      <a:pPr algn="ctr" fontAlgn="ctr"/>
                      <a:r>
                        <a:rPr lang="en-GB" sz="900" b="0" i="0" u="none" strike="noStrike">
                          <a:solidFill>
                            <a:srgbClr val="000000"/>
                          </a:solidFill>
                          <a:effectLst/>
                          <a:latin typeface="Calibri"/>
                        </a:rPr>
                        <a:t>EP0</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a:noFill/>
                    </a:lnB>
                    <a:solidFill>
                      <a:srgbClr val="BDD6EE"/>
                    </a:solidFill>
                  </a:tcPr>
                </a:tc>
                <a:tc>
                  <a:txBody>
                    <a:bodyPr/>
                    <a:lstStyle/>
                    <a:p>
                      <a:pPr algn="ctr" fontAlgn="ctr"/>
                      <a:r>
                        <a:rPr lang="en-GB" sz="900" b="0" i="0" u="none" strike="noStrike">
                          <a:solidFill>
                            <a:srgbClr val="000000"/>
                          </a:solidFill>
                          <a:effectLst/>
                          <a:latin typeface="Calibri"/>
                        </a:rPr>
                        <a:t>EP1</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a:noFill/>
                    </a:lnB>
                    <a:solidFill>
                      <a:srgbClr val="BDD6EE"/>
                    </a:solidFill>
                  </a:tcPr>
                </a:tc>
                <a:tc>
                  <a:txBody>
                    <a:bodyPr/>
                    <a:lstStyle/>
                    <a:p>
                      <a:pPr algn="ctr" fontAlgn="ctr"/>
                      <a:r>
                        <a:rPr lang="en-GB" sz="900" b="0" i="0" u="none" strike="noStrike">
                          <a:solidFill>
                            <a:srgbClr val="000000"/>
                          </a:solidFill>
                          <a:effectLst/>
                          <a:latin typeface="Calibri"/>
                        </a:rPr>
                        <a:t>EP2</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a:noFill/>
                    </a:lnB>
                    <a:solidFill>
                      <a:srgbClr val="BDD6EE"/>
                    </a:solidFill>
                  </a:tcPr>
                </a:tc>
                <a:tc>
                  <a:txBody>
                    <a:bodyPr/>
                    <a:lstStyle/>
                    <a:p>
                      <a:pPr algn="ctr" fontAlgn="ctr"/>
                      <a:r>
                        <a:rPr lang="en-GB" sz="900" b="0" i="0" u="none" strike="noStrike">
                          <a:solidFill>
                            <a:srgbClr val="000000"/>
                          </a:solidFill>
                          <a:effectLst/>
                          <a:latin typeface="Calibri"/>
                        </a:rPr>
                        <a:t>EP3</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a:noFill/>
                    </a:lnB>
                    <a:solidFill>
                      <a:srgbClr val="BDD6EE"/>
                    </a:solidFill>
                  </a:tcPr>
                </a:tc>
                <a:tc>
                  <a:txBody>
                    <a:bodyPr/>
                    <a:lstStyle/>
                    <a:p>
                      <a:pPr algn="ctr" fontAlgn="ctr"/>
                      <a:r>
                        <a:rPr lang="en-GB" sz="900" b="0" i="0" u="none" strike="noStrike">
                          <a:solidFill>
                            <a:srgbClr val="000000"/>
                          </a:solidFill>
                          <a:effectLst/>
                          <a:latin typeface="Calibri"/>
                        </a:rPr>
                        <a:t>EP4</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a:noFill/>
                    </a:lnB>
                    <a:solidFill>
                      <a:srgbClr val="BDD6EE"/>
                    </a:solidFill>
                  </a:tcPr>
                </a:tc>
                <a:tc>
                  <a:txBody>
                    <a:bodyPr/>
                    <a:lstStyle/>
                    <a:p>
                      <a:pPr algn="ctr" fontAlgn="ctr"/>
                      <a:r>
                        <a:rPr lang="en-GB" sz="900" b="0" i="0" u="none" strike="noStrike">
                          <a:solidFill>
                            <a:srgbClr val="000000"/>
                          </a:solidFill>
                          <a:effectLst/>
                          <a:latin typeface="Calibri"/>
                        </a:rPr>
                        <a:t>EP5</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a:noFill/>
                    </a:lnB>
                    <a:solidFill>
                      <a:srgbClr val="BDD6EE"/>
                    </a:solidFill>
                  </a:tcPr>
                </a:tc>
                <a:tc>
                  <a:txBody>
                    <a:bodyPr/>
                    <a:lstStyle/>
                    <a:p>
                      <a:pPr algn="ctr" fontAlgn="ctr"/>
                      <a:r>
                        <a:rPr lang="en-GB" sz="900" b="0" i="0" u="none" strike="noStrike">
                          <a:solidFill>
                            <a:srgbClr val="000000"/>
                          </a:solidFill>
                          <a:effectLst/>
                          <a:latin typeface="Calibri"/>
                        </a:rPr>
                        <a:t>EP6</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a:noFill/>
                    </a:lnB>
                    <a:solidFill>
                      <a:srgbClr val="BDD6EE"/>
                    </a:solidFill>
                  </a:tcPr>
                </a:tc>
                <a:tc vMerge="1">
                  <a:txBody>
                    <a:bodyPr/>
                    <a:lstStyle/>
                    <a:p>
                      <a:pPr rtl="1"/>
                      <a:endParaRPr lang="he-IL"/>
                    </a:p>
                  </a:txBody>
                  <a:tcPr/>
                </a:tc>
                <a:tc vMerge="1">
                  <a:txBody>
                    <a:bodyPr/>
                    <a:lstStyle/>
                    <a:p>
                      <a:pPr rtl="1"/>
                      <a:endParaRPr lang="he-IL"/>
                    </a:p>
                  </a:txBody>
                  <a:tcPr/>
                </a:tc>
                <a:extLst>
                  <a:ext uri="{0D108BD9-81ED-4DB2-BD59-A6C34878D82A}">
                    <a16:rowId xmlns:a16="http://schemas.microsoft.com/office/drawing/2014/main" val="10002"/>
                  </a:ext>
                </a:extLst>
              </a:tr>
              <a:tr h="876294">
                <a:tc gridSpan="2" vMerge="1">
                  <a:txBody>
                    <a:bodyPr/>
                    <a:lstStyle/>
                    <a:p>
                      <a:pPr rtl="1"/>
                      <a:endParaRPr lang="he-IL"/>
                    </a:p>
                  </a:txBody>
                  <a:tcPr/>
                </a:tc>
                <a:tc hMerge="1" vMerge="1">
                  <a:txBody>
                    <a:bodyPr/>
                    <a:lstStyle/>
                    <a:p>
                      <a:pPr rtl="1"/>
                      <a:endParaRPr lang="he-IL"/>
                    </a:p>
                  </a:txBody>
                  <a:tcPr/>
                </a:tc>
                <a:tc>
                  <a:txBody>
                    <a:bodyPr/>
                    <a:lstStyle/>
                    <a:p>
                      <a:pPr algn="ctr" fontAlgn="ctr"/>
                      <a:r>
                        <a:rPr lang="en-US" sz="900" b="0" i="0" u="none" strike="noStrike" dirty="0">
                          <a:solidFill>
                            <a:srgbClr val="000000"/>
                          </a:solidFill>
                          <a:effectLst/>
                          <a:latin typeface="Calibri"/>
                        </a:rPr>
                        <a:t>Pre-primary education</a:t>
                      </a: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a:noFill/>
                    </a:lnT>
                    <a:lnB w="12700" cap="flat" cmpd="sng" algn="ctr">
                      <a:solidFill>
                        <a:srgbClr val="5B9BD5"/>
                      </a:solidFill>
                      <a:prstDash val="solid"/>
                      <a:round/>
                      <a:headEnd type="none" w="med" len="med"/>
                      <a:tailEnd type="none" w="med" len="med"/>
                    </a:lnB>
                    <a:solidFill>
                      <a:srgbClr val="BDD6EE"/>
                    </a:solidFill>
                  </a:tcPr>
                </a:tc>
                <a:tc>
                  <a:txBody>
                    <a:bodyPr/>
                    <a:lstStyle/>
                    <a:p>
                      <a:pPr algn="ctr" fontAlgn="ctr"/>
                      <a:r>
                        <a:rPr lang="en-US" sz="900" b="0" i="0" u="none" strike="noStrike" dirty="0">
                          <a:solidFill>
                            <a:srgbClr val="000000"/>
                          </a:solidFill>
                          <a:effectLst/>
                          <a:latin typeface="Calibri"/>
                        </a:rPr>
                        <a:t>Primary education</a:t>
                      </a: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a:noFill/>
                    </a:lnT>
                    <a:lnB w="12700" cap="flat" cmpd="sng" algn="ctr">
                      <a:solidFill>
                        <a:srgbClr val="5B9BD5"/>
                      </a:solidFill>
                      <a:prstDash val="solid"/>
                      <a:round/>
                      <a:headEnd type="none" w="med" len="med"/>
                      <a:tailEnd type="none" w="med" len="med"/>
                    </a:lnB>
                    <a:solidFill>
                      <a:srgbClr val="BDD6EE"/>
                    </a:solidFill>
                  </a:tcPr>
                </a:tc>
                <a:tc>
                  <a:txBody>
                    <a:bodyPr/>
                    <a:lstStyle/>
                    <a:p>
                      <a:pPr algn="ctr" fontAlgn="ctr"/>
                      <a:r>
                        <a:rPr lang="en-US" sz="900" b="0" i="0" u="none" strike="noStrike" dirty="0">
                          <a:solidFill>
                            <a:srgbClr val="000000"/>
                          </a:solidFill>
                          <a:effectLst/>
                          <a:latin typeface="Calibri"/>
                        </a:rPr>
                        <a:t>Secondary education</a:t>
                      </a: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a:noFill/>
                    </a:lnT>
                    <a:lnB w="12700" cap="flat" cmpd="sng" algn="ctr">
                      <a:solidFill>
                        <a:srgbClr val="5B9BD5"/>
                      </a:solidFill>
                      <a:prstDash val="solid"/>
                      <a:round/>
                      <a:headEnd type="none" w="med" len="med"/>
                      <a:tailEnd type="none" w="med" len="med"/>
                    </a:lnB>
                    <a:solidFill>
                      <a:srgbClr val="BDD6EE"/>
                    </a:solidFill>
                  </a:tcPr>
                </a:tc>
                <a:tc>
                  <a:txBody>
                    <a:bodyPr/>
                    <a:lstStyle/>
                    <a:p>
                      <a:pPr algn="ctr" fontAlgn="ctr"/>
                      <a:r>
                        <a:rPr lang="en-US" sz="900" b="0" i="0" u="none" strike="noStrike">
                          <a:solidFill>
                            <a:srgbClr val="000000"/>
                          </a:solidFill>
                          <a:effectLst/>
                          <a:latin typeface="Calibri"/>
                        </a:rPr>
                        <a:t>Higher education</a:t>
                      </a: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a:noFill/>
                    </a:lnT>
                    <a:lnB w="12700" cap="flat" cmpd="sng" algn="ctr">
                      <a:solidFill>
                        <a:srgbClr val="5B9BD5"/>
                      </a:solidFill>
                      <a:prstDash val="solid"/>
                      <a:round/>
                      <a:headEnd type="none" w="med" len="med"/>
                      <a:tailEnd type="none" w="med" len="med"/>
                    </a:lnB>
                    <a:solidFill>
                      <a:srgbClr val="BDD6EE"/>
                    </a:solidFill>
                  </a:tcPr>
                </a:tc>
                <a:tc>
                  <a:txBody>
                    <a:bodyPr/>
                    <a:lstStyle/>
                    <a:p>
                      <a:pPr algn="ctr" fontAlgn="ctr"/>
                      <a:r>
                        <a:rPr lang="en-US" sz="900" b="0" i="0" u="none" strike="noStrike">
                          <a:solidFill>
                            <a:srgbClr val="000000"/>
                          </a:solidFill>
                          <a:effectLst/>
                          <a:latin typeface="Calibri"/>
                        </a:rPr>
                        <a:t>Cultural, sports and recreation</a:t>
                      </a: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a:noFill/>
                    </a:lnT>
                    <a:lnB w="12700" cap="flat" cmpd="sng" algn="ctr">
                      <a:solidFill>
                        <a:srgbClr val="5B9BD5"/>
                      </a:solidFill>
                      <a:prstDash val="solid"/>
                      <a:round/>
                      <a:headEnd type="none" w="med" len="med"/>
                      <a:tailEnd type="none" w="med" len="med"/>
                    </a:lnB>
                    <a:solidFill>
                      <a:srgbClr val="BDD6EE"/>
                    </a:solidFill>
                  </a:tcPr>
                </a:tc>
                <a:tc>
                  <a:txBody>
                    <a:bodyPr/>
                    <a:lstStyle/>
                    <a:p>
                      <a:pPr algn="ctr" fontAlgn="ctr"/>
                      <a:r>
                        <a:rPr lang="en-GB" sz="900" b="0" i="0" u="none" strike="noStrike">
                          <a:solidFill>
                            <a:srgbClr val="000000"/>
                          </a:solidFill>
                          <a:effectLst/>
                          <a:latin typeface="Calibri"/>
                        </a:rPr>
                        <a:t>Other education and vocational training</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a:noFill/>
                    </a:lnT>
                    <a:lnB w="12700" cap="flat" cmpd="sng" algn="ctr">
                      <a:solidFill>
                        <a:srgbClr val="5B9BD5"/>
                      </a:solidFill>
                      <a:prstDash val="solid"/>
                      <a:round/>
                      <a:headEnd type="none" w="med" len="med"/>
                      <a:tailEnd type="none" w="med" len="med"/>
                    </a:lnB>
                    <a:solidFill>
                      <a:srgbClr val="BDD6EE"/>
                    </a:solidFill>
                  </a:tcPr>
                </a:tc>
                <a:tc>
                  <a:txBody>
                    <a:bodyPr/>
                    <a:lstStyle/>
                    <a:p>
                      <a:pPr algn="ctr" fontAlgn="ctr"/>
                      <a:r>
                        <a:rPr lang="en-US" sz="900" b="0" i="0" u="none" strike="noStrike">
                          <a:solidFill>
                            <a:srgbClr val="000000"/>
                          </a:solidFill>
                          <a:effectLst/>
                          <a:latin typeface="Calibri"/>
                        </a:rPr>
                        <a:t>In-house training</a:t>
                      </a: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a:noFill/>
                    </a:lnT>
                    <a:lnB w="12700" cap="flat" cmpd="sng" algn="ctr">
                      <a:solidFill>
                        <a:srgbClr val="5B9BD5"/>
                      </a:solidFill>
                      <a:prstDash val="solid"/>
                      <a:round/>
                      <a:headEnd type="none" w="med" len="med"/>
                      <a:tailEnd type="none" w="med" len="med"/>
                    </a:lnB>
                    <a:solidFill>
                      <a:srgbClr val="BDD6EE"/>
                    </a:solidFill>
                  </a:tcPr>
                </a:tc>
                <a:tc vMerge="1">
                  <a:txBody>
                    <a:bodyPr/>
                    <a:lstStyle/>
                    <a:p>
                      <a:pPr rtl="1"/>
                      <a:endParaRPr lang="he-IL"/>
                    </a:p>
                  </a:txBody>
                  <a:tcPr/>
                </a:tc>
                <a:tc vMerge="1">
                  <a:txBody>
                    <a:bodyPr/>
                    <a:lstStyle/>
                    <a:p>
                      <a:pPr rtl="1"/>
                      <a:endParaRPr lang="he-IL"/>
                    </a:p>
                  </a:txBody>
                  <a:tcPr/>
                </a:tc>
                <a:extLst>
                  <a:ext uri="{0D108BD9-81ED-4DB2-BD59-A6C34878D82A}">
                    <a16:rowId xmlns:a16="http://schemas.microsoft.com/office/drawing/2014/main" val="10003"/>
                  </a:ext>
                </a:extLst>
              </a:tr>
              <a:tr h="171983">
                <a:tc gridSpan="2">
                  <a:txBody>
                    <a:bodyPr/>
                    <a:lstStyle/>
                    <a:p>
                      <a:pPr algn="ctr" fontAlgn="ctr"/>
                      <a:r>
                        <a:rPr lang="en-GB" sz="900" b="1" i="0" u="none" strike="noStrike">
                          <a:solidFill>
                            <a:srgbClr val="FFFFFF"/>
                          </a:solidFill>
                          <a:effectLst/>
                          <a:latin typeface="Calibri"/>
                        </a:rPr>
                        <a:t>Uses</a:t>
                      </a:r>
                      <a:endParaRPr lang="en-US" sz="900" b="1" i="0" u="none" strike="noStrike">
                        <a:solidFill>
                          <a:srgbClr val="FFFFFF"/>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tc hMerge="1">
                  <a:txBody>
                    <a:bodyPr/>
                    <a:lstStyle/>
                    <a:p>
                      <a:pPr rtl="1"/>
                      <a:endParaRPr lang="he-IL"/>
                    </a:p>
                  </a:txBody>
                  <a:tcPr/>
                </a:tc>
                <a:tc gridSpan="9">
                  <a:txBody>
                    <a:bodyPr/>
                    <a:lstStyle/>
                    <a:p>
                      <a:pPr algn="ctr" fontAlgn="ctr"/>
                      <a:r>
                        <a:rPr lang="en-GB" sz="900" b="0" i="0" u="none" strike="noStrike">
                          <a:solidFill>
                            <a:srgbClr val="FFFFFF"/>
                          </a:solidFill>
                          <a:effectLst/>
                          <a:latin typeface="Calibri"/>
                        </a:rPr>
                        <a:t> </a:t>
                      </a:r>
                      <a:endParaRPr lang="en-US" sz="900" b="0" i="0" u="none" strike="noStrike">
                        <a:solidFill>
                          <a:srgbClr val="FFFFFF"/>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extLst>
                  <a:ext uri="{0D108BD9-81ED-4DB2-BD59-A6C34878D82A}">
                    <a16:rowId xmlns:a16="http://schemas.microsoft.com/office/drawing/2014/main" val="10004"/>
                  </a:ext>
                </a:extLst>
              </a:tr>
              <a:tr h="409483">
                <a:tc rowSpan="5">
                  <a:txBody>
                    <a:bodyPr/>
                    <a:lstStyle/>
                    <a:p>
                      <a:pPr algn="ctr" fontAlgn="ctr"/>
                      <a:r>
                        <a:rPr lang="en-GB" sz="900" b="1" i="0" u="none" strike="noStrike">
                          <a:solidFill>
                            <a:srgbClr val="000000"/>
                          </a:solidFill>
                          <a:effectLst/>
                          <a:latin typeface="Calibri"/>
                        </a:rPr>
                        <a:t>All sectors</a:t>
                      </a:r>
                      <a:endParaRPr lang="en-US" sz="900" b="1"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l" fontAlgn="ctr"/>
                      <a:r>
                        <a:rPr lang="en-GB" sz="900" b="0" i="0" u="none" strike="noStrike">
                          <a:solidFill>
                            <a:srgbClr val="000000"/>
                          </a:solidFill>
                          <a:effectLst/>
                          <a:latin typeface="Calibri"/>
                        </a:rPr>
                        <a:t>Compensation of employees </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r" fontAlgn="ctr"/>
                      <a:r>
                        <a:rPr lang="en-GB" sz="900" b="0" i="0" u="none" strike="noStrike">
                          <a:solidFill>
                            <a:srgbClr val="000000"/>
                          </a:solidFill>
                          <a:effectLst/>
                          <a:latin typeface="Calibri"/>
                        </a:rPr>
                        <a:t>8,179</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18,902</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14,625</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10,833</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4,905</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6,107</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696</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2,316</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66,563</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0005"/>
                  </a:ext>
                </a:extLst>
              </a:tr>
              <a:tr h="335776">
                <a:tc vMerge="1">
                  <a:txBody>
                    <a:bodyPr/>
                    <a:lstStyle/>
                    <a:p>
                      <a:pPr rtl="1"/>
                      <a:endParaRPr lang="he-IL"/>
                    </a:p>
                  </a:txBody>
                  <a:tcPr/>
                </a:tc>
                <a:tc>
                  <a:txBody>
                    <a:bodyPr/>
                    <a:lstStyle/>
                    <a:p>
                      <a:pPr algn="l" fontAlgn="ctr"/>
                      <a:r>
                        <a:rPr lang="en-GB" sz="900" b="0" i="0" u="none" strike="noStrike">
                          <a:solidFill>
                            <a:srgbClr val="000000"/>
                          </a:solidFill>
                          <a:effectLst/>
                          <a:latin typeface="Calibri"/>
                        </a:rPr>
                        <a:t>Intermediate consumption </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r" fontAlgn="ctr"/>
                      <a:r>
                        <a:rPr lang="en-GB" sz="900" b="0" i="0" u="none" strike="noStrike">
                          <a:solidFill>
                            <a:srgbClr val="000000"/>
                          </a:solidFill>
                          <a:effectLst/>
                          <a:latin typeface="Calibri"/>
                        </a:rPr>
                        <a:t>2,873</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4,039</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4,638</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4,022</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7,234</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2,328</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201</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585</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25,922</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0006"/>
                  </a:ext>
                </a:extLst>
              </a:tr>
              <a:tr h="335776">
                <a:tc vMerge="1">
                  <a:txBody>
                    <a:bodyPr/>
                    <a:lstStyle/>
                    <a:p>
                      <a:pPr rtl="1"/>
                      <a:endParaRPr lang="he-IL"/>
                    </a:p>
                  </a:txBody>
                  <a:tcPr/>
                </a:tc>
                <a:tc>
                  <a:txBody>
                    <a:bodyPr/>
                    <a:lstStyle/>
                    <a:p>
                      <a:pPr algn="l" fontAlgn="ctr"/>
                      <a:r>
                        <a:rPr lang="en-GB" sz="900" b="0" i="0" u="none" strike="noStrike">
                          <a:solidFill>
                            <a:srgbClr val="000000"/>
                          </a:solidFill>
                          <a:effectLst/>
                          <a:latin typeface="Calibri"/>
                        </a:rPr>
                        <a:t>Consumption of fixed capital </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r" fontAlgn="ctr"/>
                      <a:r>
                        <a:rPr lang="en-GB" sz="900" b="0" i="0" u="none" strike="noStrike">
                          <a:solidFill>
                            <a:srgbClr val="000000"/>
                          </a:solidFill>
                          <a:effectLst/>
                          <a:latin typeface="Calibri"/>
                        </a:rPr>
                        <a:t>712</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1,116</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878</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847</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778</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409</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125</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72</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4,938</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0007"/>
                  </a:ext>
                </a:extLst>
              </a:tr>
              <a:tr h="663363">
                <a:tc vMerge="1">
                  <a:txBody>
                    <a:bodyPr/>
                    <a:lstStyle/>
                    <a:p>
                      <a:pPr rtl="1"/>
                      <a:endParaRPr lang="he-IL"/>
                    </a:p>
                  </a:txBody>
                  <a:tcPr/>
                </a:tc>
                <a:tc>
                  <a:txBody>
                    <a:bodyPr/>
                    <a:lstStyle/>
                    <a:p>
                      <a:pPr algn="l" fontAlgn="ctr"/>
                      <a:r>
                        <a:rPr lang="en-GB" sz="900" b="0" i="0" u="none" strike="noStrike">
                          <a:solidFill>
                            <a:srgbClr val="000000"/>
                          </a:solidFill>
                          <a:effectLst/>
                          <a:latin typeface="Calibri"/>
                        </a:rPr>
                        <a:t>Taxes on production and imports, less subsidies</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r" fontAlgn="ctr"/>
                      <a:r>
                        <a:rPr lang="en-GB" sz="900" b="0" i="0" u="none" strike="noStrike">
                          <a:solidFill>
                            <a:srgbClr val="000000"/>
                          </a:solidFill>
                          <a:effectLst/>
                          <a:latin typeface="Calibri"/>
                        </a:rPr>
                        <a:t>523</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1,239</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921</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632</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453</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346</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45</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152</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4,312</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0008"/>
                  </a:ext>
                </a:extLst>
              </a:tr>
              <a:tr h="335776">
                <a:tc vMerge="1">
                  <a:txBody>
                    <a:bodyPr/>
                    <a:lstStyle/>
                    <a:p>
                      <a:pPr rtl="1"/>
                      <a:endParaRPr lang="he-IL"/>
                    </a:p>
                  </a:txBody>
                  <a:tcPr/>
                </a:tc>
                <a:tc>
                  <a:txBody>
                    <a:bodyPr/>
                    <a:lstStyle/>
                    <a:p>
                      <a:pPr algn="l" fontAlgn="ctr"/>
                      <a:r>
                        <a:rPr lang="en-GB" sz="900" b="0" i="0" u="none" strike="noStrike">
                          <a:solidFill>
                            <a:srgbClr val="000000"/>
                          </a:solidFill>
                          <a:effectLst/>
                          <a:latin typeface="Calibri"/>
                        </a:rPr>
                        <a:t>Operating surplus</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a:txBody>
                    <a:bodyPr/>
                    <a:lstStyle/>
                    <a:p>
                      <a:pPr algn="r" fontAlgn="ctr"/>
                      <a:r>
                        <a:rPr lang="en-GB" sz="900" b="0" i="0" u="none" strike="noStrike">
                          <a:solidFill>
                            <a:srgbClr val="000000"/>
                          </a:solidFill>
                          <a:effectLst/>
                          <a:latin typeface="Calibri"/>
                        </a:rPr>
                        <a:t> </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 </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 </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 </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630</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105</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15</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89</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838</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0009"/>
                  </a:ext>
                </a:extLst>
              </a:tr>
              <a:tr h="343966">
                <a:tc gridSpan="2">
                  <a:txBody>
                    <a:bodyPr/>
                    <a:lstStyle/>
                    <a:p>
                      <a:pPr algn="l" fontAlgn="ctr"/>
                      <a:r>
                        <a:rPr lang="en-GB" sz="900" b="1" i="0" u="none" strike="noStrike">
                          <a:solidFill>
                            <a:srgbClr val="000000"/>
                          </a:solidFill>
                          <a:effectLst/>
                          <a:latin typeface="Calibri"/>
                        </a:rPr>
                        <a:t>Total current domestic expenditure</a:t>
                      </a:r>
                      <a:endParaRPr lang="en-US" sz="900" b="1"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hMerge="1">
                  <a:txBody>
                    <a:bodyPr/>
                    <a:lstStyle/>
                    <a:p>
                      <a:pPr rtl="1"/>
                      <a:endParaRPr lang="he-IL"/>
                    </a:p>
                  </a:txBody>
                  <a:tcPr/>
                </a:tc>
                <a:tc>
                  <a:txBody>
                    <a:bodyPr/>
                    <a:lstStyle/>
                    <a:p>
                      <a:pPr algn="r" fontAlgn="ctr"/>
                      <a:r>
                        <a:rPr lang="en-GB" sz="900" b="1" i="0" u="none" strike="noStrike">
                          <a:solidFill>
                            <a:srgbClr val="000000"/>
                          </a:solidFill>
                          <a:effectLst/>
                          <a:latin typeface="Calibri"/>
                        </a:rPr>
                        <a:t>12,288</a:t>
                      </a:r>
                      <a:endParaRPr lang="en-US" sz="900" b="1"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25,296</a:t>
                      </a:r>
                      <a:endParaRPr lang="en-US" sz="900" b="1"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21,063</a:t>
                      </a:r>
                      <a:endParaRPr lang="en-US" sz="900" b="1"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16,334</a:t>
                      </a:r>
                      <a:endParaRPr lang="en-US" sz="900" b="1"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14,001</a:t>
                      </a:r>
                      <a:endParaRPr lang="en-US" sz="900" b="1"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9,296</a:t>
                      </a:r>
                      <a:endParaRPr lang="en-US" sz="900" b="1"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1,082</a:t>
                      </a:r>
                      <a:endParaRPr lang="en-US" sz="900" b="1"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3,214</a:t>
                      </a:r>
                      <a:endParaRPr lang="en-US" sz="900" b="1"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102,573</a:t>
                      </a:r>
                      <a:endParaRPr lang="en-US" sz="900" b="1"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0010"/>
                  </a:ext>
                </a:extLst>
              </a:tr>
              <a:tr h="278449">
                <a:tc gridSpan="2">
                  <a:txBody>
                    <a:bodyPr/>
                    <a:lstStyle/>
                    <a:p>
                      <a:pPr algn="l" fontAlgn="ctr"/>
                      <a:r>
                        <a:rPr lang="en-GB" sz="900" b="1" i="0" u="none" strike="noStrike">
                          <a:solidFill>
                            <a:srgbClr val="000000"/>
                          </a:solidFill>
                          <a:effectLst/>
                          <a:latin typeface="Calibri"/>
                        </a:rPr>
                        <a:t>Rest of the world (imports)</a:t>
                      </a:r>
                      <a:endParaRPr lang="en-US" sz="900" b="1"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hMerge="1">
                  <a:txBody>
                    <a:bodyPr/>
                    <a:lstStyle/>
                    <a:p>
                      <a:pPr rtl="1"/>
                      <a:endParaRPr lang="he-IL"/>
                    </a:p>
                  </a:txBody>
                  <a:tcPr/>
                </a:tc>
                <a:tc>
                  <a:txBody>
                    <a:bodyPr/>
                    <a:lstStyle/>
                    <a:p>
                      <a:pPr algn="r" fontAlgn="ctr"/>
                      <a:r>
                        <a:rPr lang="en-GB" sz="900" b="0" i="0" u="none" strike="noStrike">
                          <a:solidFill>
                            <a:srgbClr val="000000"/>
                          </a:solidFill>
                          <a:effectLst/>
                          <a:latin typeface="Calibri"/>
                        </a:rPr>
                        <a:t> </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 </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 </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1,149</a:t>
                      </a:r>
                      <a:endParaRPr lang="en-US" sz="900" b="1"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 </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 </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 </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a:rPr>
                        <a:t> </a:t>
                      </a:r>
                      <a:endParaRPr lang="en-US" sz="900" b="0"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1,149</a:t>
                      </a:r>
                      <a:endParaRPr lang="en-US" sz="900" b="1"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0011"/>
                  </a:ext>
                </a:extLst>
              </a:tr>
              <a:tr h="278449">
                <a:tc gridSpan="2">
                  <a:txBody>
                    <a:bodyPr/>
                    <a:lstStyle/>
                    <a:p>
                      <a:pPr algn="l" fontAlgn="ctr"/>
                      <a:r>
                        <a:rPr lang="en-GB" sz="900" b="1" i="0" u="none" strike="noStrike">
                          <a:solidFill>
                            <a:srgbClr val="000000"/>
                          </a:solidFill>
                          <a:effectLst/>
                          <a:latin typeface="Calibri"/>
                        </a:rPr>
                        <a:t>Total current expenditure</a:t>
                      </a:r>
                      <a:endParaRPr lang="en-US" sz="900" b="1"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DD6EE"/>
                    </a:solidFill>
                  </a:tcPr>
                </a:tc>
                <a:tc hMerge="1">
                  <a:txBody>
                    <a:bodyPr/>
                    <a:lstStyle/>
                    <a:p>
                      <a:pPr rtl="1"/>
                      <a:endParaRPr lang="he-IL"/>
                    </a:p>
                  </a:txBody>
                  <a:tcPr/>
                </a:tc>
                <a:tc>
                  <a:txBody>
                    <a:bodyPr/>
                    <a:lstStyle/>
                    <a:p>
                      <a:pPr algn="r" fontAlgn="ctr"/>
                      <a:r>
                        <a:rPr lang="en-GB" sz="900" b="1" i="0" u="none" strike="noStrike">
                          <a:solidFill>
                            <a:srgbClr val="000000"/>
                          </a:solidFill>
                          <a:effectLst/>
                          <a:latin typeface="Calibri"/>
                        </a:rPr>
                        <a:t>12,288</a:t>
                      </a:r>
                      <a:endParaRPr lang="en-US" sz="900" b="1"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25,296</a:t>
                      </a:r>
                      <a:endParaRPr lang="en-US" sz="900" b="1"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dirty="0">
                          <a:solidFill>
                            <a:srgbClr val="000000"/>
                          </a:solidFill>
                          <a:effectLst/>
                          <a:latin typeface="Calibri"/>
                        </a:rPr>
                        <a:t>21,063</a:t>
                      </a:r>
                      <a:endParaRPr lang="en-US" sz="900" b="1" i="0" u="none" strike="noStrike" dirty="0">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17,483</a:t>
                      </a:r>
                      <a:endParaRPr lang="en-US" sz="900" b="1"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14,001</a:t>
                      </a:r>
                      <a:endParaRPr lang="en-US" sz="900" b="1"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9,296</a:t>
                      </a:r>
                      <a:endParaRPr lang="en-US" sz="900" b="1"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1,082</a:t>
                      </a:r>
                      <a:endParaRPr lang="en-US" sz="900" b="1"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a:solidFill>
                            <a:srgbClr val="000000"/>
                          </a:solidFill>
                          <a:effectLst/>
                          <a:latin typeface="Calibri"/>
                        </a:rPr>
                        <a:t>3,214</a:t>
                      </a:r>
                      <a:endParaRPr lang="en-US" sz="900" b="1" i="0" u="none" strike="noStrike">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algn="r" fontAlgn="ctr"/>
                      <a:r>
                        <a:rPr lang="en-GB" sz="900" b="1" i="0" u="none" strike="noStrike" dirty="0">
                          <a:solidFill>
                            <a:srgbClr val="000000"/>
                          </a:solidFill>
                          <a:effectLst/>
                          <a:latin typeface="Calibri"/>
                        </a:rPr>
                        <a:t>103,722</a:t>
                      </a:r>
                      <a:endParaRPr lang="en-US" sz="900" b="1" i="0" u="none" strike="noStrike" dirty="0">
                        <a:solidFill>
                          <a:srgbClr val="000000"/>
                        </a:solidFill>
                        <a:effectLst/>
                        <a:latin typeface="Calibri"/>
                      </a:endParaRPr>
                    </a:p>
                  </a:txBody>
                  <a:tcPr marL="8190" marR="8190" marT="8190" marB="0" anchor="ctr">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9445683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116632"/>
            <a:ext cx="7859216" cy="1143000"/>
          </a:xfrm>
        </p:spPr>
        <p:txBody>
          <a:bodyPr>
            <a:normAutofit/>
          </a:bodyPr>
          <a:lstStyle/>
          <a:p>
            <a:r>
              <a:rPr lang="he-IL" i="1" cap="none" dirty="0">
                <a:solidFill>
                  <a:srgbClr val="00B050"/>
                </a:solidFill>
                <a:latin typeface="Arial" charset="0"/>
                <a:cs typeface="Arial" charset="0"/>
              </a:rPr>
              <a:t> </a:t>
            </a:r>
            <a:r>
              <a:rPr lang="en-US" i="1" cap="none" dirty="0">
                <a:solidFill>
                  <a:srgbClr val="00B050"/>
                </a:solidFill>
                <a:latin typeface="Arial" charset="0"/>
                <a:cs typeface="Arial" charset="0"/>
              </a:rPr>
              <a:t>Cost structure of current domestic expenditure on education and training</a:t>
            </a:r>
            <a:endParaRPr lang="he-IL" i="1" cap="none" dirty="0">
              <a:solidFill>
                <a:srgbClr val="00B050"/>
              </a:solidFill>
              <a:latin typeface="Arial" charset="0"/>
              <a:cs typeface="Arial" charset="0"/>
            </a:endParaRPr>
          </a:p>
        </p:txBody>
      </p:sp>
      <p:sp>
        <p:nvSpPr>
          <p:cNvPr id="4" name="מלבן 3"/>
          <p:cNvSpPr/>
          <p:nvPr/>
        </p:nvSpPr>
        <p:spPr>
          <a:xfrm>
            <a:off x="0" y="6669361"/>
            <a:ext cx="9148656" cy="188640"/>
          </a:xfrm>
          <a:prstGeom prst="rect">
            <a:avLst/>
          </a:prstGeom>
          <a:solidFill>
            <a:schemeClr val="tx2">
              <a:lumMod val="60000"/>
              <a:lumOff val="40000"/>
            </a:schemeClr>
          </a:solidFill>
          <a:ln>
            <a:solidFill>
              <a:schemeClr val="tx2">
                <a:lumMod val="60000"/>
                <a:lumOff val="40000"/>
              </a:schemeClr>
            </a:solidFill>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1" anchor="ctr"/>
          <a:lstStyle/>
          <a:p>
            <a:pPr algn="ctr"/>
            <a:endParaRPr lang="he-IL">
              <a:solidFill>
                <a:prstClr val="white"/>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63485747"/>
              </p:ext>
            </p:extLst>
          </p:nvPr>
        </p:nvGraphicFramePr>
        <p:xfrm>
          <a:off x="459528" y="1340768"/>
          <a:ext cx="8229600" cy="47525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300104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כותרת 1"/>
          <p:cNvSpPr>
            <a:spLocks noGrp="1"/>
          </p:cNvSpPr>
          <p:nvPr>
            <p:ph type="title"/>
          </p:nvPr>
        </p:nvSpPr>
        <p:spPr bwMode="auto">
          <a:xfrm>
            <a:off x="827584" y="404664"/>
            <a:ext cx="7416800" cy="922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a:bodyPr>
          <a:lstStyle/>
          <a:p>
            <a:r>
              <a:rPr lang="en-US" altLang="en-US" i="1" cap="none" dirty="0">
                <a:solidFill>
                  <a:srgbClr val="00B050"/>
                </a:solidFill>
                <a:latin typeface="Arial" charset="0"/>
                <a:cs typeface="Arial" charset="0"/>
              </a:rPr>
              <a:t> Conclusions (1)</a:t>
            </a:r>
            <a:endParaRPr altLang="en-US" cap="none" dirty="0">
              <a:solidFill>
                <a:srgbClr val="00B050"/>
              </a:solidFill>
              <a:cs typeface="Arial" charset="0"/>
            </a:endParaRPr>
          </a:p>
        </p:txBody>
      </p:sp>
      <p:sp>
        <p:nvSpPr>
          <p:cNvPr id="4099" name="מציין מיקום תוכן 2"/>
          <p:cNvSpPr>
            <a:spLocks noGrp="1"/>
          </p:cNvSpPr>
          <p:nvPr>
            <p:ph idx="1"/>
          </p:nvPr>
        </p:nvSpPr>
        <p:spPr bwMode="auto">
          <a:xfrm>
            <a:off x="971600" y="1340768"/>
            <a:ext cx="7453312" cy="4537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fontScale="92500" lnSpcReduction="10000"/>
          </a:bodyPr>
          <a:lstStyle/>
          <a:p>
            <a:pPr lvl="0" eaLnBrk="1" fontAlgn="auto" hangingPunct="1">
              <a:lnSpc>
                <a:spcPct val="100000"/>
              </a:lnSpc>
              <a:spcAft>
                <a:spcPts val="0"/>
              </a:spcAft>
              <a:buSzTx/>
              <a:buFont typeface="Wingdings" panose="05000000000000000000" pitchFamily="2" charset="2"/>
              <a:buChar char="q"/>
            </a:pPr>
            <a:r>
              <a:rPr lang="en-US" sz="2600" i="1" dirty="0">
                <a:solidFill>
                  <a:prstClr val="black"/>
                </a:solidFill>
                <a:latin typeface="Arial" panose="020B0604020202020204" pitchFamily="34" charset="0"/>
                <a:cs typeface="Arial" panose="020B0604020202020204" pitchFamily="34" charset="0"/>
              </a:rPr>
              <a:t>The challenges: </a:t>
            </a:r>
          </a:p>
          <a:p>
            <a:pPr lvl="0" eaLnBrk="1" fontAlgn="auto" hangingPunct="1">
              <a:lnSpc>
                <a:spcPct val="100000"/>
              </a:lnSpc>
              <a:spcAft>
                <a:spcPts val="0"/>
              </a:spcAft>
              <a:buSzTx/>
              <a:buFont typeface="Wingdings" panose="05000000000000000000" pitchFamily="2" charset="2"/>
              <a:buChar char="v"/>
            </a:pPr>
            <a:r>
              <a:rPr lang="en-US" sz="2600" i="1" dirty="0">
                <a:solidFill>
                  <a:prstClr val="black"/>
                </a:solidFill>
                <a:latin typeface="Arial" panose="020B0604020202020204" pitchFamily="34" charset="0"/>
                <a:cs typeface="Arial" panose="020B0604020202020204" pitchFamily="34" charset="0"/>
              </a:rPr>
              <a:t>For estimation of the expenditure on employees training in corporations and NPIs, we used the existing surveys for these sectors which were not initially designed to collect data on training. That affected the accuracy of the data for our purpose.</a:t>
            </a:r>
          </a:p>
          <a:p>
            <a:pPr lvl="0" eaLnBrk="1" fontAlgn="auto" hangingPunct="1">
              <a:lnSpc>
                <a:spcPct val="100000"/>
              </a:lnSpc>
              <a:spcAft>
                <a:spcPts val="0"/>
              </a:spcAft>
              <a:buSzTx/>
              <a:buFont typeface="Wingdings" panose="05000000000000000000" pitchFamily="2" charset="2"/>
              <a:buChar char="v"/>
            </a:pPr>
            <a:r>
              <a:rPr lang="en-US" sz="2600" i="1" dirty="0">
                <a:solidFill>
                  <a:prstClr val="black"/>
                </a:solidFill>
                <a:latin typeface="Arial" panose="020B0604020202020204" pitchFamily="34" charset="0"/>
                <a:cs typeface="Arial" panose="020B0604020202020204" pitchFamily="34" charset="0"/>
              </a:rPr>
              <a:t>The expenditure on training in the general government sector was calculated based on the expenditure in the training departments of the central and local government units as presented in the financial statements. This information was incomplete and affected the quality of the data.</a:t>
            </a:r>
          </a:p>
        </p:txBody>
      </p:sp>
    </p:spTree>
    <p:extLst>
      <p:ext uri="{BB962C8B-B14F-4D97-AF65-F5344CB8AC3E}">
        <p14:creationId xmlns:p14="http://schemas.microsoft.com/office/powerpoint/2010/main" val="22558059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כותרת 1"/>
          <p:cNvSpPr>
            <a:spLocks noGrp="1"/>
          </p:cNvSpPr>
          <p:nvPr>
            <p:ph type="title"/>
          </p:nvPr>
        </p:nvSpPr>
        <p:spPr bwMode="auto">
          <a:xfrm>
            <a:off x="827584" y="404664"/>
            <a:ext cx="7416800" cy="922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a:bodyPr>
          <a:lstStyle/>
          <a:p>
            <a:r>
              <a:rPr lang="en-US" altLang="en-US" i="1" cap="none" dirty="0">
                <a:solidFill>
                  <a:srgbClr val="00B050"/>
                </a:solidFill>
                <a:latin typeface="Arial" charset="0"/>
                <a:cs typeface="Arial" charset="0"/>
              </a:rPr>
              <a:t> Conclusions (2)</a:t>
            </a:r>
            <a:endParaRPr altLang="en-US" cap="none" dirty="0">
              <a:solidFill>
                <a:srgbClr val="00B050"/>
              </a:solidFill>
              <a:cs typeface="Arial" charset="0"/>
            </a:endParaRPr>
          </a:p>
        </p:txBody>
      </p:sp>
      <p:sp>
        <p:nvSpPr>
          <p:cNvPr id="4099" name="מציין מיקום תוכן 2"/>
          <p:cNvSpPr>
            <a:spLocks noGrp="1"/>
          </p:cNvSpPr>
          <p:nvPr>
            <p:ph idx="1"/>
          </p:nvPr>
        </p:nvSpPr>
        <p:spPr bwMode="auto">
          <a:xfrm>
            <a:off x="971600" y="1340768"/>
            <a:ext cx="7453312" cy="4537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fontScale="85000" lnSpcReduction="20000"/>
          </a:bodyPr>
          <a:lstStyle/>
          <a:p>
            <a:pPr lvl="0" eaLnBrk="1" fontAlgn="auto" hangingPunct="1">
              <a:lnSpc>
                <a:spcPct val="100000"/>
              </a:lnSpc>
              <a:spcAft>
                <a:spcPts val="0"/>
              </a:spcAft>
              <a:buSzTx/>
              <a:buFont typeface="Wingdings" panose="05000000000000000000" pitchFamily="2" charset="2"/>
              <a:buChar char="v"/>
            </a:pPr>
            <a:r>
              <a:rPr lang="en-US" sz="2600" i="1" dirty="0">
                <a:solidFill>
                  <a:prstClr val="black"/>
                </a:solidFill>
                <a:latin typeface="Arial" panose="020B0604020202020204" pitchFamily="34" charset="0"/>
                <a:cs typeface="Arial" panose="020B0604020202020204" pitchFamily="34" charset="0"/>
              </a:rPr>
              <a:t>The currently available information does not allow for a qualitative assessment of the expenditure on cultural, sports and recreation education, which should include solely the training portion of these activities. Therefore, expert assessments were used to calculate such expenditure.</a:t>
            </a:r>
          </a:p>
          <a:p>
            <a:pPr lvl="0" eaLnBrk="1" fontAlgn="auto" hangingPunct="1">
              <a:lnSpc>
                <a:spcPct val="100000"/>
              </a:lnSpc>
              <a:spcAft>
                <a:spcPts val="0"/>
              </a:spcAft>
              <a:buSzTx/>
              <a:buFont typeface="Wingdings" panose="05000000000000000000" pitchFamily="2" charset="2"/>
              <a:buChar char="v"/>
            </a:pPr>
            <a:r>
              <a:rPr lang="en-US" sz="2600" i="1" dirty="0">
                <a:solidFill>
                  <a:prstClr val="black"/>
                </a:solidFill>
                <a:latin typeface="Arial" panose="020B0604020202020204" pitchFamily="34" charset="0"/>
                <a:cs typeface="Arial" panose="020B0604020202020204" pitchFamily="34" charset="0"/>
              </a:rPr>
              <a:t>Currently we are unable to isolate the data related to expenditure on interns’ supervision. In the future, we plan to search for additional sources of information and develop a method in order to estimate the expenditure on internships.</a:t>
            </a:r>
          </a:p>
          <a:p>
            <a:pPr lvl="0" eaLnBrk="1" fontAlgn="auto" hangingPunct="1">
              <a:lnSpc>
                <a:spcPct val="100000"/>
              </a:lnSpc>
              <a:spcAft>
                <a:spcPts val="0"/>
              </a:spcAft>
              <a:buSzTx/>
              <a:buFont typeface="Wingdings" panose="05000000000000000000" pitchFamily="2" charset="2"/>
              <a:buChar char="q"/>
            </a:pPr>
            <a:r>
              <a:rPr lang="en-US" sz="2600" i="1" dirty="0">
                <a:solidFill>
                  <a:prstClr val="black"/>
                </a:solidFill>
                <a:latin typeface="Arial" panose="020B0604020202020204" pitchFamily="34" charset="0"/>
                <a:cs typeface="Arial" panose="020B0604020202020204" pitchFamily="34" charset="0"/>
              </a:rPr>
              <a:t>Future plans:</a:t>
            </a:r>
          </a:p>
          <a:p>
            <a:pPr lvl="0" eaLnBrk="1" fontAlgn="auto" hangingPunct="1">
              <a:lnSpc>
                <a:spcPct val="100000"/>
              </a:lnSpc>
              <a:spcAft>
                <a:spcPts val="0"/>
              </a:spcAft>
              <a:buSzTx/>
              <a:buFont typeface="Wingdings" panose="05000000000000000000" pitchFamily="2" charset="2"/>
              <a:buChar char="v"/>
            </a:pPr>
            <a:r>
              <a:rPr lang="en-US" sz="2600" i="1" dirty="0">
                <a:solidFill>
                  <a:prstClr val="black"/>
                </a:solidFill>
                <a:latin typeface="Arial" panose="020B0604020202020204" pitchFamily="34" charset="0"/>
                <a:cs typeface="Arial" panose="020B0604020202020204" pitchFamily="34" charset="0"/>
              </a:rPr>
              <a:t>Analysis and  integration of new data sources to improve the quality of the Israeli satellite account for education and training.</a:t>
            </a:r>
          </a:p>
          <a:p>
            <a:pPr lvl="0" eaLnBrk="1" fontAlgn="auto" hangingPunct="1">
              <a:lnSpc>
                <a:spcPct val="100000"/>
              </a:lnSpc>
              <a:spcAft>
                <a:spcPts val="0"/>
              </a:spcAft>
              <a:buSzTx/>
              <a:buFont typeface="Wingdings" panose="05000000000000000000" pitchFamily="2" charset="2"/>
              <a:buChar char="v"/>
            </a:pPr>
            <a:endParaRPr lang="en-US" sz="2600" i="1"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545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כותרת 1"/>
          <p:cNvSpPr>
            <a:spLocks noGrp="1"/>
          </p:cNvSpPr>
          <p:nvPr>
            <p:ph type="title"/>
          </p:nvPr>
        </p:nvSpPr>
        <p:spPr bwMode="auto">
          <a:xfrm>
            <a:off x="900113" y="274638"/>
            <a:ext cx="7416800" cy="922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a:bodyPr>
          <a:lstStyle/>
          <a:p>
            <a:r>
              <a:rPr lang="en-US" altLang="en-US" i="1" cap="none" dirty="0">
                <a:solidFill>
                  <a:srgbClr val="00B050"/>
                </a:solidFill>
                <a:latin typeface="Arial" charset="0"/>
                <a:cs typeface="Arial" charset="0"/>
              </a:rPr>
              <a:t>Background</a:t>
            </a:r>
            <a:endParaRPr altLang="en-US" cap="none" dirty="0">
              <a:solidFill>
                <a:srgbClr val="00B050"/>
              </a:solidFill>
              <a:cs typeface="Arial" charset="0"/>
            </a:endParaRPr>
          </a:p>
        </p:txBody>
      </p:sp>
      <p:sp>
        <p:nvSpPr>
          <p:cNvPr id="4099" name="מציין מיקום תוכן 2"/>
          <p:cNvSpPr>
            <a:spLocks noGrp="1"/>
          </p:cNvSpPr>
          <p:nvPr>
            <p:ph idx="1"/>
          </p:nvPr>
        </p:nvSpPr>
        <p:spPr bwMode="auto">
          <a:xfrm>
            <a:off x="827584" y="1196752"/>
            <a:ext cx="7453312" cy="4537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fontScale="85000" lnSpcReduction="20000"/>
          </a:bodyPr>
          <a:lstStyle/>
          <a:p>
            <a:pPr lvl="0" eaLnBrk="1" fontAlgn="auto" hangingPunct="1">
              <a:lnSpc>
                <a:spcPct val="100000"/>
              </a:lnSpc>
              <a:spcAft>
                <a:spcPts val="0"/>
              </a:spcAft>
              <a:buSzTx/>
              <a:buFont typeface="Wingdings" panose="05000000000000000000" pitchFamily="2" charset="2"/>
              <a:buChar char="q"/>
            </a:pPr>
            <a:r>
              <a:rPr lang="en-US" sz="3000" dirty="0">
                <a:solidFill>
                  <a:prstClr val="black"/>
                </a:solidFill>
                <a:latin typeface="Arial" panose="020B0604020202020204" pitchFamily="34" charset="0"/>
                <a:cs typeface="Arial" panose="020B0604020202020204" pitchFamily="34" charset="0"/>
              </a:rPr>
              <a:t>The National Education Expenditure Account has been compiled In Israel over many years:</a:t>
            </a:r>
          </a:p>
          <a:p>
            <a:pPr lvl="0" eaLnBrk="1" fontAlgn="auto" hangingPunct="1">
              <a:lnSpc>
                <a:spcPct val="100000"/>
              </a:lnSpc>
              <a:spcAft>
                <a:spcPts val="0"/>
              </a:spcAft>
              <a:buSzTx/>
              <a:buFont typeface="Wingdings" panose="05000000000000000000" pitchFamily="2" charset="2"/>
              <a:buChar char="Ø"/>
            </a:pPr>
            <a:r>
              <a:rPr lang="en-US" sz="3000" dirty="0">
                <a:solidFill>
                  <a:prstClr val="black"/>
                </a:solidFill>
                <a:latin typeface="Arial" panose="020B0604020202020204" pitchFamily="34" charset="0"/>
                <a:cs typeface="Arial" panose="020B0604020202020204" pitchFamily="34" charset="0"/>
              </a:rPr>
              <a:t> includes data since 1962</a:t>
            </a:r>
          </a:p>
          <a:p>
            <a:pPr lvl="0" eaLnBrk="1" fontAlgn="auto" hangingPunct="1">
              <a:lnSpc>
                <a:spcPct val="100000"/>
              </a:lnSpc>
              <a:spcAft>
                <a:spcPts val="0"/>
              </a:spcAft>
              <a:buSzTx/>
              <a:buFont typeface="Wingdings" panose="05000000000000000000" pitchFamily="2" charset="2"/>
              <a:buChar char="Ø"/>
            </a:pPr>
            <a:r>
              <a:rPr lang="en-US" altLang="en-US" sz="3000" dirty="0">
                <a:latin typeface="Arial" panose="020B0604020202020204" pitchFamily="34" charset="0"/>
                <a:cs typeface="Arial" panose="020B0604020202020204" pitchFamily="34" charset="0"/>
              </a:rPr>
              <a:t>prepared according to the methodological approaches outlined in the SNA</a:t>
            </a:r>
          </a:p>
          <a:p>
            <a:pPr lvl="0" eaLnBrk="1" fontAlgn="auto" hangingPunct="1">
              <a:lnSpc>
                <a:spcPct val="100000"/>
              </a:lnSpc>
              <a:spcAft>
                <a:spcPts val="0"/>
              </a:spcAft>
              <a:buSzTx/>
              <a:buFont typeface="Wingdings" panose="05000000000000000000" pitchFamily="2" charset="2"/>
              <a:buChar char="Ø"/>
            </a:pPr>
            <a:r>
              <a:rPr lang="en-US" altLang="en-US" sz="3000" dirty="0">
                <a:latin typeface="Arial" panose="020B0604020202020204" pitchFamily="34" charset="0"/>
                <a:cs typeface="Arial" panose="020B0604020202020204" pitchFamily="34" charset="0"/>
              </a:rPr>
              <a:t>and based on UOE data collection on formal education framework.</a:t>
            </a:r>
          </a:p>
          <a:p>
            <a:pPr eaLnBrk="1" fontAlgn="auto" hangingPunct="1">
              <a:lnSpc>
                <a:spcPct val="100000"/>
              </a:lnSpc>
              <a:spcAft>
                <a:spcPts val="0"/>
              </a:spcAft>
              <a:buSzTx/>
              <a:buFont typeface="Wingdings" panose="05000000000000000000" pitchFamily="2" charset="2"/>
              <a:buChar char="q"/>
            </a:pPr>
            <a:r>
              <a:rPr lang="en-US" sz="3000" dirty="0">
                <a:solidFill>
                  <a:prstClr val="black"/>
                </a:solidFill>
                <a:latin typeface="Arial" panose="020B0604020202020204" pitchFamily="34" charset="0"/>
                <a:cs typeface="Arial" panose="020B0604020202020204" pitchFamily="34" charset="0"/>
              </a:rPr>
              <a:t>This account</a:t>
            </a:r>
          </a:p>
          <a:p>
            <a:pPr eaLnBrk="1" fontAlgn="auto" hangingPunct="1">
              <a:lnSpc>
                <a:spcPct val="100000"/>
              </a:lnSpc>
              <a:spcAft>
                <a:spcPts val="0"/>
              </a:spcAft>
              <a:buSzTx/>
              <a:buFont typeface="Wingdings" panose="05000000000000000000" pitchFamily="2" charset="2"/>
              <a:buChar char="v"/>
            </a:pPr>
            <a:r>
              <a:rPr lang="en-US" sz="3000" dirty="0">
                <a:solidFill>
                  <a:prstClr val="black"/>
                </a:solidFill>
                <a:latin typeface="Arial" panose="020B0604020202020204" pitchFamily="34" charset="0"/>
                <a:cs typeface="Arial" panose="020B0604020202020204" pitchFamily="34" charset="0"/>
              </a:rPr>
              <a:t> includes data on expenditure by levels of education according to ISCED 2011</a:t>
            </a:r>
          </a:p>
          <a:p>
            <a:pPr eaLnBrk="1" fontAlgn="auto" hangingPunct="1">
              <a:lnSpc>
                <a:spcPct val="100000"/>
              </a:lnSpc>
              <a:spcAft>
                <a:spcPts val="0"/>
              </a:spcAft>
              <a:buSzTx/>
              <a:buFont typeface="Wingdings" panose="05000000000000000000" pitchFamily="2" charset="2"/>
              <a:buChar char="v"/>
            </a:pPr>
            <a:r>
              <a:rPr lang="en-US" sz="3000" dirty="0">
                <a:solidFill>
                  <a:prstClr val="black"/>
                </a:solidFill>
                <a:latin typeface="Arial" panose="020B0604020202020204" pitchFamily="34" charset="0"/>
                <a:cs typeface="Arial" panose="020B0604020202020204" pitchFamily="34" charset="0"/>
              </a:rPr>
              <a:t>provides detailed information by operating and financing sectors. </a:t>
            </a:r>
          </a:p>
          <a:p>
            <a:pPr lvl="0" eaLnBrk="1" fontAlgn="auto" hangingPunct="1">
              <a:lnSpc>
                <a:spcPct val="100000"/>
              </a:lnSpc>
              <a:spcAft>
                <a:spcPts val="0"/>
              </a:spcAft>
              <a:buSzTx/>
              <a:buFont typeface="Wingdings" panose="05000000000000000000" pitchFamily="2" charset="2"/>
              <a:buChar char="Ø"/>
            </a:pPr>
            <a:endParaRPr lang="en-US" altLang="en-US" sz="3000" dirty="0">
              <a:latin typeface="Arial" panose="020B0604020202020204" pitchFamily="34" charset="0"/>
              <a:cs typeface="Arial" panose="020B0604020202020204" pitchFamily="34" charset="0"/>
            </a:endParaRPr>
          </a:p>
          <a:p>
            <a:pPr lvl="0" eaLnBrk="1" fontAlgn="auto" hangingPunct="1">
              <a:lnSpc>
                <a:spcPct val="100000"/>
              </a:lnSpc>
              <a:spcAft>
                <a:spcPts val="0"/>
              </a:spcAft>
              <a:buSzTx/>
              <a:buFont typeface="Wingdings" panose="05000000000000000000" pitchFamily="2" charset="2"/>
              <a:buChar char="Ø"/>
            </a:pPr>
            <a:endParaRPr lang="he-IL" altLang="en-US" sz="3000" dirty="0">
              <a:latin typeface="Arial" panose="020B0604020202020204" pitchFamily="34" charset="0"/>
              <a:cs typeface="Arial" panose="020B0604020202020204" pitchFamily="34" charset="0"/>
            </a:endParaRPr>
          </a:p>
          <a:p>
            <a:pPr marL="0" indent="0">
              <a:buNone/>
            </a:pPr>
            <a:endParaRPr lang="he-IL" dirty="0"/>
          </a:p>
          <a:p>
            <a:pPr lvl="0" eaLnBrk="1" fontAlgn="auto" hangingPunct="1">
              <a:lnSpc>
                <a:spcPct val="100000"/>
              </a:lnSpc>
              <a:spcAft>
                <a:spcPts val="0"/>
              </a:spcAft>
              <a:buSzTx/>
              <a:buFont typeface="Wingdings" panose="05000000000000000000" pitchFamily="2" charset="2"/>
              <a:buChar char="q"/>
            </a:pPr>
            <a:endParaRPr lang="he-IL" altLang="en-US" dirty="0"/>
          </a:p>
        </p:txBody>
      </p:sp>
    </p:spTree>
    <p:extLst>
      <p:ext uri="{BB962C8B-B14F-4D97-AF65-F5344CB8AC3E}">
        <p14:creationId xmlns:p14="http://schemas.microsoft.com/office/powerpoint/2010/main" val="1567968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755650" y="2708275"/>
            <a:ext cx="7772400" cy="1701800"/>
          </a:xfrm>
        </p:spPr>
        <p:txBody>
          <a:bodyPr/>
          <a:lstStyle/>
          <a:p>
            <a:pPr>
              <a:defRPr/>
            </a:pPr>
            <a:r>
              <a:rPr lang="ru-RU" dirty="0">
                <a:latin typeface="Arial" panose="020B0604020202020204" pitchFamily="34" charset="0"/>
                <a:cs typeface="Arial" panose="020B0604020202020204" pitchFamily="34" charset="0"/>
              </a:rPr>
              <a:t>thank you </a:t>
            </a:r>
            <a:r>
              <a:rPr lang="ru-RU" dirty="0" err="1">
                <a:latin typeface="Arial" panose="020B0604020202020204" pitchFamily="34" charset="0"/>
                <a:cs typeface="Arial" panose="020B0604020202020204" pitchFamily="34" charset="0"/>
              </a:rPr>
              <a:t>for</a:t>
            </a:r>
            <a:r>
              <a:rPr lang="ru-RU" dirty="0">
                <a:latin typeface="Arial" panose="020B0604020202020204" pitchFamily="34" charset="0"/>
                <a:cs typeface="Arial" panose="020B0604020202020204" pitchFamily="34" charset="0"/>
              </a:rPr>
              <a:t> </a:t>
            </a:r>
            <a:r>
              <a:rPr lang="fi-FI" dirty="0">
                <a:latin typeface="Arial" panose="020B0604020202020204" pitchFamily="34" charset="0"/>
                <a:cs typeface="Arial" panose="020B0604020202020204" pitchFamily="34" charset="0"/>
              </a:rPr>
              <a:t>YOUR </a:t>
            </a:r>
            <a:r>
              <a:rPr lang="ru-RU" dirty="0" err="1">
                <a:latin typeface="Arial" panose="020B0604020202020204" pitchFamily="34" charset="0"/>
                <a:cs typeface="Arial" panose="020B0604020202020204" pitchFamily="34" charset="0"/>
              </a:rPr>
              <a:t>attention</a:t>
            </a:r>
            <a:endParaRPr lang="en-US" dirty="0">
              <a:latin typeface="Arial" panose="020B0604020202020204" pitchFamily="34" charset="0"/>
              <a:cs typeface="Arial" panose="020B0604020202020204" pitchFamily="34" charset="0"/>
            </a:endParaRPr>
          </a:p>
        </p:txBody>
      </p:sp>
      <p:sp>
        <p:nvSpPr>
          <p:cNvPr id="3" name="TextBox 2"/>
          <p:cNvSpPr txBox="1"/>
          <p:nvPr/>
        </p:nvSpPr>
        <p:spPr>
          <a:xfrm>
            <a:off x="467544" y="5428346"/>
            <a:ext cx="5951314" cy="646331"/>
          </a:xfrm>
          <a:prstGeom prst="rect">
            <a:avLst/>
          </a:prstGeom>
          <a:noFill/>
        </p:spPr>
        <p:txBody>
          <a:bodyPr wrap="square">
            <a:spAutoFit/>
          </a:bodyPr>
          <a:lstStyle/>
          <a:p>
            <a:pPr algn="ctr">
              <a:defRPr/>
            </a:pPr>
            <a:r>
              <a:rPr lang="ru-RU" b="1" dirty="0">
                <a:solidFill>
                  <a:schemeClr val="accent5">
                    <a:lumMod val="50000"/>
                  </a:schemeClr>
                </a:solidFill>
                <a:latin typeface="Arial" panose="020B0604020202020204" pitchFamily="34" charset="0"/>
                <a:cs typeface="Arial" pitchFamily="34" charset="0"/>
              </a:rPr>
              <a:t>Arkady Schneider</a:t>
            </a:r>
          </a:p>
          <a:p>
            <a:pPr algn="ctr">
              <a:defRPr/>
            </a:pPr>
            <a:r>
              <a:rPr lang="ru-RU" b="1" dirty="0" err="1">
                <a:solidFill>
                  <a:schemeClr val="accent5">
                    <a:lumMod val="50000"/>
                  </a:schemeClr>
                </a:solidFill>
                <a:latin typeface="Arial" panose="020B0604020202020204" pitchFamily="34" charset="0"/>
                <a:cs typeface="Arial" pitchFamily="34" charset="0"/>
              </a:rPr>
              <a:t>Central</a:t>
            </a:r>
            <a:r>
              <a:rPr lang="ru-RU" b="1" dirty="0">
                <a:solidFill>
                  <a:schemeClr val="accent5">
                    <a:lumMod val="50000"/>
                  </a:schemeClr>
                </a:solidFill>
                <a:latin typeface="Arial" panose="020B0604020202020204" pitchFamily="34" charset="0"/>
                <a:cs typeface="Arial" pitchFamily="34" charset="0"/>
              </a:rPr>
              <a:t> </a:t>
            </a:r>
            <a:r>
              <a:rPr lang="ru-RU" b="1" dirty="0" err="1">
                <a:solidFill>
                  <a:schemeClr val="accent5">
                    <a:lumMod val="50000"/>
                  </a:schemeClr>
                </a:solidFill>
                <a:latin typeface="Arial" panose="020B0604020202020204" pitchFamily="34" charset="0"/>
                <a:cs typeface="Arial" pitchFamily="34" charset="0"/>
              </a:rPr>
              <a:t>Bureau</a:t>
            </a:r>
            <a:r>
              <a:rPr lang="ru-RU" b="1" dirty="0">
                <a:solidFill>
                  <a:schemeClr val="accent5">
                    <a:lumMod val="50000"/>
                  </a:schemeClr>
                </a:solidFill>
                <a:latin typeface="Arial" panose="020B0604020202020204" pitchFamily="34" charset="0"/>
                <a:cs typeface="Arial" pitchFamily="34" charset="0"/>
              </a:rPr>
              <a:t> </a:t>
            </a:r>
            <a:r>
              <a:rPr lang="en-US" b="1" dirty="0">
                <a:solidFill>
                  <a:schemeClr val="accent5">
                    <a:lumMod val="50000"/>
                  </a:schemeClr>
                </a:solidFill>
                <a:latin typeface="Arial" panose="020B0604020202020204" pitchFamily="34" charset="0"/>
                <a:cs typeface="Arial" pitchFamily="34" charset="0"/>
              </a:rPr>
              <a:t>of Statistics of </a:t>
            </a:r>
            <a:r>
              <a:rPr lang="ru-RU" b="1" dirty="0">
                <a:solidFill>
                  <a:schemeClr val="accent5">
                    <a:lumMod val="50000"/>
                  </a:schemeClr>
                </a:solidFill>
                <a:latin typeface="Arial" panose="020B0604020202020204" pitchFamily="34" charset="0"/>
                <a:cs typeface="Arial" pitchFamily="34" charset="0"/>
              </a:rPr>
              <a:t>Israel</a:t>
            </a:r>
            <a:endParaRPr lang="en-US" b="1" dirty="0">
              <a:solidFill>
                <a:schemeClr val="accent5">
                  <a:lumMod val="50000"/>
                </a:schemeClr>
              </a:solidFill>
              <a:latin typeface="Arial" panose="020B0604020202020204" pitchFamily="34" charset="0"/>
              <a:cs typeface="Arial" pitchFamily="34" charset="0"/>
            </a:endParaRPr>
          </a:p>
        </p:txBody>
      </p:sp>
    </p:spTree>
    <p:extLst>
      <p:ext uri="{BB962C8B-B14F-4D97-AF65-F5344CB8AC3E}">
        <p14:creationId xmlns:p14="http://schemas.microsoft.com/office/powerpoint/2010/main" val="375730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כותרת 1"/>
          <p:cNvSpPr>
            <a:spLocks noGrp="1"/>
          </p:cNvSpPr>
          <p:nvPr>
            <p:ph type="title"/>
          </p:nvPr>
        </p:nvSpPr>
        <p:spPr bwMode="auto">
          <a:xfrm>
            <a:off x="899592" y="188640"/>
            <a:ext cx="7416800" cy="922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a:bodyPr>
          <a:lstStyle/>
          <a:p>
            <a:r>
              <a:rPr lang="en-US" altLang="en-US" i="1" cap="none" dirty="0">
                <a:solidFill>
                  <a:srgbClr val="00B050"/>
                </a:solidFill>
                <a:latin typeface="Arial" charset="0"/>
                <a:cs typeface="Arial" charset="0"/>
              </a:rPr>
              <a:t>SAET  Israel</a:t>
            </a:r>
            <a:endParaRPr altLang="en-US" cap="none" dirty="0">
              <a:solidFill>
                <a:srgbClr val="00B050"/>
              </a:solidFill>
              <a:cs typeface="Arial" charset="0"/>
            </a:endParaRPr>
          </a:p>
        </p:txBody>
      </p:sp>
      <p:sp>
        <p:nvSpPr>
          <p:cNvPr id="4099" name="מציין מיקום תוכן 2"/>
          <p:cNvSpPr>
            <a:spLocks noGrp="1"/>
          </p:cNvSpPr>
          <p:nvPr>
            <p:ph idx="1"/>
          </p:nvPr>
        </p:nvSpPr>
        <p:spPr bwMode="auto">
          <a:xfrm>
            <a:off x="827584" y="1196752"/>
            <a:ext cx="7453312" cy="4537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a:bodyPr>
          <a:lstStyle/>
          <a:p>
            <a:pPr lvl="0" eaLnBrk="1" fontAlgn="auto" hangingPunct="1">
              <a:lnSpc>
                <a:spcPct val="100000"/>
              </a:lnSpc>
              <a:spcAft>
                <a:spcPts val="0"/>
              </a:spcAft>
              <a:buSzTx/>
              <a:buFont typeface="Wingdings" panose="05000000000000000000" pitchFamily="2" charset="2"/>
              <a:buChar char="q"/>
            </a:pPr>
            <a:r>
              <a:rPr lang="en-US" sz="2400" dirty="0">
                <a:solidFill>
                  <a:prstClr val="black"/>
                </a:solidFill>
                <a:latin typeface="Arial" panose="020B0604020202020204" pitchFamily="34" charset="0"/>
                <a:cs typeface="Arial" panose="020B0604020202020204" pitchFamily="34" charset="0"/>
              </a:rPr>
              <a:t>The new Israeli SAET was compiled as part of the work of the UNECE Task Force on the development the Compilation Guide on Satellite Account for Education and Training (UN,2020).</a:t>
            </a:r>
            <a:endParaRPr lang="ru-RU" sz="2400" dirty="0">
              <a:solidFill>
                <a:prstClr val="black"/>
              </a:solidFill>
              <a:latin typeface="Arial" panose="020B0604020202020204" pitchFamily="34" charset="0"/>
              <a:cs typeface="Arial" panose="020B0604020202020204" pitchFamily="34" charset="0"/>
            </a:endParaRPr>
          </a:p>
          <a:p>
            <a:pPr lvl="0" eaLnBrk="1" fontAlgn="auto" hangingPunct="1">
              <a:lnSpc>
                <a:spcPct val="100000"/>
              </a:lnSpc>
              <a:spcAft>
                <a:spcPts val="0"/>
              </a:spcAft>
              <a:buSzTx/>
              <a:buFont typeface="Wingdings" panose="05000000000000000000" pitchFamily="2" charset="2"/>
              <a:buChar char="Ø"/>
            </a:pPr>
            <a:endParaRPr lang="ru-RU" sz="2400" dirty="0">
              <a:solidFill>
                <a:prstClr val="black"/>
              </a:solidFill>
              <a:latin typeface="Arial" panose="020B0604020202020204" pitchFamily="34" charset="0"/>
              <a:cs typeface="Arial" panose="020B0604020202020204" pitchFamily="34" charset="0"/>
            </a:endParaRPr>
          </a:p>
          <a:p>
            <a:pPr lvl="0" eaLnBrk="1" fontAlgn="auto" hangingPunct="1">
              <a:lnSpc>
                <a:spcPct val="100000"/>
              </a:lnSpc>
              <a:spcBef>
                <a:spcPts val="1200"/>
              </a:spcBef>
              <a:spcAft>
                <a:spcPts val="0"/>
              </a:spcAft>
              <a:buSzTx/>
              <a:buFont typeface="Wingdings" panose="05000000000000000000" pitchFamily="2" charset="2"/>
              <a:buChar char="q"/>
            </a:pPr>
            <a:r>
              <a:rPr lang="en-US" sz="2400" dirty="0">
                <a:solidFill>
                  <a:prstClr val="black"/>
                </a:solidFill>
                <a:latin typeface="Arial" panose="020B0604020202020204" pitchFamily="34" charset="0"/>
                <a:cs typeface="Arial" panose="020B0604020202020204" pitchFamily="34" charset="0"/>
              </a:rPr>
              <a:t>In this pilot we created a new process in order to compile data on training, ultimately presenting a comprehensive Israeli satellite account for education and training.</a:t>
            </a:r>
            <a:endParaRPr lang="he-IL"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4237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כותרת 1"/>
          <p:cNvSpPr>
            <a:spLocks noGrp="1"/>
          </p:cNvSpPr>
          <p:nvPr>
            <p:ph type="title"/>
          </p:nvPr>
        </p:nvSpPr>
        <p:spPr bwMode="auto">
          <a:xfrm>
            <a:off x="900113" y="274638"/>
            <a:ext cx="7416800" cy="922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fontScale="90000"/>
          </a:bodyPr>
          <a:lstStyle/>
          <a:p>
            <a:r>
              <a:rPr lang="ru-RU" altLang="en-US" b="0" i="1" cap="none" dirty="0">
                <a:solidFill>
                  <a:srgbClr val="E46C0A"/>
                </a:solidFill>
                <a:latin typeface="Arial" charset="0"/>
                <a:cs typeface="Arial" charset="0"/>
              </a:rPr>
              <a:t> </a:t>
            </a:r>
            <a:r>
              <a:rPr lang="en-US" altLang="en-US" i="1" cap="none" dirty="0">
                <a:solidFill>
                  <a:schemeClr val="accent4"/>
                </a:solidFill>
                <a:latin typeface="Arial" charset="0"/>
                <a:cs typeface="Arial" charset="0"/>
              </a:rPr>
              <a:t>Main objectives of SAET</a:t>
            </a:r>
            <a:br>
              <a:rPr lang="en-US" altLang="en-US" i="1" cap="none" dirty="0">
                <a:solidFill>
                  <a:schemeClr val="accent4"/>
                </a:solidFill>
                <a:latin typeface="Arial" charset="0"/>
                <a:cs typeface="Arial" charset="0"/>
              </a:rPr>
            </a:br>
            <a:endParaRPr altLang="en-US" cap="none" dirty="0">
              <a:solidFill>
                <a:schemeClr val="accent4"/>
              </a:solidFill>
              <a:cs typeface="Arial" charset="0"/>
            </a:endParaRPr>
          </a:p>
        </p:txBody>
      </p:sp>
      <p:sp>
        <p:nvSpPr>
          <p:cNvPr id="4099" name="מציין מיקום תוכן 2"/>
          <p:cNvSpPr>
            <a:spLocks noGrp="1"/>
          </p:cNvSpPr>
          <p:nvPr>
            <p:ph idx="1"/>
          </p:nvPr>
        </p:nvSpPr>
        <p:spPr bwMode="auto">
          <a:xfrm>
            <a:off x="827584" y="1340768"/>
            <a:ext cx="7560840" cy="51125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a:bodyPr>
          <a:lstStyle/>
          <a:p>
            <a:pPr lvl="0" eaLnBrk="1" fontAlgn="auto" hangingPunct="1">
              <a:lnSpc>
                <a:spcPct val="100000"/>
              </a:lnSpc>
              <a:spcAft>
                <a:spcPts val="0"/>
              </a:spcAft>
              <a:buSzTx/>
              <a:buFont typeface="Wingdings" panose="05000000000000000000" pitchFamily="2" charset="2"/>
              <a:buChar char="q"/>
            </a:pPr>
            <a:r>
              <a:rPr lang="en-US" sz="2400" dirty="0">
                <a:solidFill>
                  <a:prstClr val="black"/>
                </a:solidFill>
                <a:latin typeface="Arial" panose="020B0604020202020204" pitchFamily="34" charset="0"/>
                <a:cs typeface="Arial" panose="020B0604020202020204" pitchFamily="34" charset="0"/>
              </a:rPr>
              <a:t>The main objectives of SAET:</a:t>
            </a:r>
          </a:p>
          <a:p>
            <a:pPr lvl="0" eaLnBrk="1" fontAlgn="auto" hangingPunct="1">
              <a:lnSpc>
                <a:spcPct val="100000"/>
              </a:lnSpc>
              <a:spcAft>
                <a:spcPts val="0"/>
              </a:spcAft>
              <a:buSzTx/>
              <a:buFont typeface="Wingdings" panose="05000000000000000000" pitchFamily="2" charset="2"/>
              <a:buChar char="Ø"/>
            </a:pPr>
            <a:r>
              <a:rPr lang="en-US" sz="2400" dirty="0">
                <a:solidFill>
                  <a:prstClr val="black"/>
                </a:solidFill>
                <a:latin typeface="Arial" panose="020B0604020202020204" pitchFamily="34" charset="0"/>
                <a:cs typeface="Arial" panose="020B0604020202020204" pitchFamily="34" charset="0"/>
              </a:rPr>
              <a:t>provide more detailed data on the expenditures on education and training, and the financing of these expenditures.</a:t>
            </a:r>
          </a:p>
          <a:p>
            <a:pPr lvl="0" eaLnBrk="1" fontAlgn="auto" hangingPunct="1">
              <a:lnSpc>
                <a:spcPct val="100000"/>
              </a:lnSpc>
              <a:spcAft>
                <a:spcPts val="0"/>
              </a:spcAft>
              <a:buSzTx/>
              <a:buFont typeface="Wingdings" panose="05000000000000000000" pitchFamily="2" charset="2"/>
              <a:buChar char="Ø"/>
            </a:pPr>
            <a:r>
              <a:rPr lang="en-US" sz="2400" dirty="0">
                <a:solidFill>
                  <a:prstClr val="black"/>
                </a:solidFill>
                <a:latin typeface="Arial" panose="020B0604020202020204" pitchFamily="34" charset="0"/>
                <a:cs typeface="Arial" panose="020B0604020202020204" pitchFamily="34" charset="0"/>
              </a:rPr>
              <a:t>measuring the asset of human capital using the cost-based approach according to the Guide on Measuring Human Capital (UN,2016).</a:t>
            </a:r>
          </a:p>
          <a:p>
            <a:pPr>
              <a:buFontTx/>
              <a:buBlip>
                <a:blip r:embed="rId3"/>
              </a:buBlip>
            </a:pPr>
            <a:endParaRPr lang="he-IL" altLang="en-US" dirty="0"/>
          </a:p>
        </p:txBody>
      </p:sp>
    </p:spTree>
    <p:extLst>
      <p:ext uri="{BB962C8B-B14F-4D97-AF65-F5344CB8AC3E}">
        <p14:creationId xmlns:p14="http://schemas.microsoft.com/office/powerpoint/2010/main" val="1838106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כותרת 1"/>
          <p:cNvSpPr>
            <a:spLocks noGrp="1"/>
          </p:cNvSpPr>
          <p:nvPr>
            <p:ph type="title"/>
          </p:nvPr>
        </p:nvSpPr>
        <p:spPr bwMode="auto">
          <a:xfrm>
            <a:off x="900113" y="274638"/>
            <a:ext cx="7416800" cy="922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fi-FI" altLang="en-US" i="1" cap="none" dirty="0">
                <a:solidFill>
                  <a:srgbClr val="E46C0A"/>
                </a:solidFill>
                <a:latin typeface="Arial" charset="0"/>
                <a:cs typeface="Arial" charset="0"/>
              </a:rPr>
              <a:t>Definition and classification (1)</a:t>
            </a:r>
          </a:p>
        </p:txBody>
      </p:sp>
      <p:sp>
        <p:nvSpPr>
          <p:cNvPr id="4099" name="מציין מיקום תוכן 2"/>
          <p:cNvSpPr>
            <a:spLocks noGrp="1"/>
          </p:cNvSpPr>
          <p:nvPr>
            <p:ph idx="1"/>
          </p:nvPr>
        </p:nvSpPr>
        <p:spPr bwMode="auto">
          <a:xfrm>
            <a:off x="683568" y="1268760"/>
            <a:ext cx="7848872" cy="482453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lnSpcReduction="10000"/>
          </a:bodyPr>
          <a:lstStyle/>
          <a:p>
            <a:pPr lvl="0" eaLnBrk="1" fontAlgn="auto" hangingPunct="1">
              <a:lnSpc>
                <a:spcPct val="100000"/>
              </a:lnSpc>
              <a:spcAft>
                <a:spcPts val="0"/>
              </a:spcAft>
              <a:buSzTx/>
              <a:buFont typeface="Wingdings" panose="05000000000000000000" pitchFamily="2" charset="2"/>
              <a:buChar char="q"/>
            </a:pPr>
            <a:r>
              <a:rPr lang="en-US" altLang="en-US" dirty="0">
                <a:latin typeface="Arial" panose="020B0604020202020204" pitchFamily="34" charset="0"/>
                <a:cs typeface="Arial" panose="020B0604020202020204" pitchFamily="34" charset="0"/>
              </a:rPr>
              <a:t>The SAET framework is built on the definitions and principles in 2008 SNA, but also takes into account existing international work in the field of education.</a:t>
            </a:r>
            <a:endParaRPr lang="ru-RU" altLang="en-US" dirty="0">
              <a:latin typeface="Arial" panose="020B0604020202020204" pitchFamily="34" charset="0"/>
              <a:cs typeface="Arial" panose="020B0604020202020204" pitchFamily="34" charset="0"/>
            </a:endParaRPr>
          </a:p>
          <a:p>
            <a:pPr lvl="0" eaLnBrk="1" fontAlgn="auto" hangingPunct="1">
              <a:lnSpc>
                <a:spcPct val="100000"/>
              </a:lnSpc>
              <a:spcAft>
                <a:spcPts val="0"/>
              </a:spcAft>
              <a:buSzTx/>
              <a:buFont typeface="Wingdings" panose="05000000000000000000" pitchFamily="2" charset="2"/>
              <a:buChar char="q"/>
            </a:pPr>
            <a:r>
              <a:rPr lang="en-US" altLang="en-US" dirty="0">
                <a:latin typeface="Arial" panose="020B0604020202020204" pitchFamily="34" charset="0"/>
                <a:cs typeface="Arial" panose="020B0604020202020204" pitchFamily="34" charset="0"/>
              </a:rPr>
              <a:t>The SAET covers the activities of resident units:</a:t>
            </a:r>
            <a:endParaRPr lang="ru-RU" altLang="en-US" dirty="0">
              <a:latin typeface="Arial" panose="020B0604020202020204" pitchFamily="34" charset="0"/>
              <a:cs typeface="Arial" panose="020B0604020202020204" pitchFamily="34" charset="0"/>
            </a:endParaRPr>
          </a:p>
          <a:p>
            <a:pPr lvl="0" eaLnBrk="1" fontAlgn="auto" hangingPunct="1">
              <a:lnSpc>
                <a:spcPct val="100000"/>
              </a:lnSpc>
              <a:spcAft>
                <a:spcPts val="0"/>
              </a:spcAft>
              <a:buSzTx/>
              <a:buFont typeface="Wingdings" panose="05000000000000000000" pitchFamily="2" charset="2"/>
              <a:buChar char="ü"/>
            </a:pPr>
            <a:r>
              <a:rPr lang="en-US" altLang="en-US" dirty="0">
                <a:latin typeface="Arial" panose="020B0604020202020204" pitchFamily="34" charset="0"/>
                <a:cs typeface="Arial" panose="020B0604020202020204" pitchFamily="34" charset="0"/>
              </a:rPr>
              <a:t>the education expenses for students studying abroad are considered as imports</a:t>
            </a:r>
            <a:endParaRPr lang="ru-RU" altLang="en-US" dirty="0">
              <a:latin typeface="Arial" panose="020B0604020202020204" pitchFamily="34" charset="0"/>
              <a:cs typeface="Arial" panose="020B0604020202020204" pitchFamily="34" charset="0"/>
            </a:endParaRPr>
          </a:p>
          <a:p>
            <a:pPr lvl="0" eaLnBrk="1" fontAlgn="auto" hangingPunct="1">
              <a:lnSpc>
                <a:spcPct val="100000"/>
              </a:lnSpc>
              <a:spcAft>
                <a:spcPts val="0"/>
              </a:spcAft>
              <a:buSzTx/>
              <a:buFont typeface="Wingdings" panose="05000000000000000000" pitchFamily="2" charset="2"/>
              <a:buChar char="ü"/>
            </a:pPr>
            <a:r>
              <a:rPr lang="en-US" altLang="en-US" dirty="0">
                <a:latin typeface="Arial" panose="020B0604020202020204" pitchFamily="34" charset="0"/>
                <a:cs typeface="Arial" panose="020B0604020202020204" pitchFamily="34" charset="0"/>
              </a:rPr>
              <a:t>the expenditures in the domestic economy of students who are members of non-resident households are treated as exports.</a:t>
            </a:r>
            <a:endParaRPr lang="he-IL"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677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כותרת 1"/>
          <p:cNvSpPr>
            <a:spLocks noGrp="1"/>
          </p:cNvSpPr>
          <p:nvPr>
            <p:ph type="title"/>
          </p:nvPr>
        </p:nvSpPr>
        <p:spPr bwMode="auto">
          <a:xfrm>
            <a:off x="900113" y="274638"/>
            <a:ext cx="7416800" cy="922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he-IL" altLang="en-US" i="1" cap="none" dirty="0">
                <a:solidFill>
                  <a:srgbClr val="E46C0A"/>
                </a:solidFill>
                <a:latin typeface="Arial" charset="0"/>
                <a:cs typeface="Arial" charset="0"/>
              </a:rPr>
              <a:t>(</a:t>
            </a:r>
            <a:r>
              <a:rPr lang="fi-FI" altLang="en-US" i="1" cap="none" dirty="0">
                <a:solidFill>
                  <a:srgbClr val="E46C0A"/>
                </a:solidFill>
                <a:latin typeface="Arial" charset="0"/>
                <a:cs typeface="Arial" charset="0"/>
              </a:rPr>
              <a:t>Definition and classification (</a:t>
            </a:r>
            <a:r>
              <a:rPr lang="en-US" altLang="en-US" i="1" cap="none" dirty="0">
                <a:solidFill>
                  <a:srgbClr val="E46C0A"/>
                </a:solidFill>
                <a:latin typeface="Arial" charset="0"/>
                <a:cs typeface="Arial" charset="0"/>
              </a:rPr>
              <a:t>2</a:t>
            </a:r>
            <a:endParaRPr altLang="en-US" cap="none" dirty="0">
              <a:solidFill>
                <a:srgbClr val="E46C0A"/>
              </a:solidFill>
              <a:cs typeface="Arial" charset="0"/>
            </a:endParaRPr>
          </a:p>
        </p:txBody>
      </p:sp>
      <p:sp>
        <p:nvSpPr>
          <p:cNvPr id="4099" name="מציין מיקום תוכן 2"/>
          <p:cNvSpPr>
            <a:spLocks noGrp="1"/>
          </p:cNvSpPr>
          <p:nvPr>
            <p:ph idx="1"/>
          </p:nvPr>
        </p:nvSpPr>
        <p:spPr bwMode="auto">
          <a:xfrm>
            <a:off x="899592" y="1268760"/>
            <a:ext cx="7632848" cy="4968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Autofit/>
          </a:bodyPr>
          <a:lstStyle/>
          <a:p>
            <a:pPr lvl="0" eaLnBrk="1" fontAlgn="auto" hangingPunct="1">
              <a:lnSpc>
                <a:spcPct val="100000"/>
              </a:lnSpc>
              <a:spcAft>
                <a:spcPts val="600"/>
              </a:spcAft>
              <a:buSzTx/>
              <a:buFont typeface="Wingdings" panose="05000000000000000000" pitchFamily="2" charset="2"/>
              <a:buChar char="q"/>
            </a:pPr>
            <a:r>
              <a:rPr lang="en-US" sz="2250" dirty="0">
                <a:solidFill>
                  <a:prstClr val="black"/>
                </a:solidFill>
                <a:latin typeface="Arial" panose="020B0604020202020204" pitchFamily="34" charset="0"/>
                <a:cs typeface="Arial" panose="020B0604020202020204" pitchFamily="34" charset="0"/>
              </a:rPr>
              <a:t>The goal of the SAET is to compile the total expenditure on education and training consistent with the framework of the national accounts.</a:t>
            </a:r>
          </a:p>
          <a:p>
            <a:pPr lvl="0" eaLnBrk="1" fontAlgn="auto" hangingPunct="1">
              <a:lnSpc>
                <a:spcPct val="100000"/>
              </a:lnSpc>
              <a:spcAft>
                <a:spcPts val="600"/>
              </a:spcAft>
              <a:buSzTx/>
              <a:buFont typeface="Wingdings" panose="05000000000000000000" pitchFamily="2" charset="2"/>
              <a:buChar char="q"/>
            </a:pPr>
            <a:r>
              <a:rPr lang="en-US" altLang="en-US" sz="2250" dirty="0">
                <a:latin typeface="Arial" panose="020B0604020202020204" pitchFamily="34" charset="0"/>
                <a:cs typeface="Arial" panose="020B0604020202020204" pitchFamily="34" charset="0"/>
              </a:rPr>
              <a:t>The scope of education and training activities in the SAET covers public and private expenditure for:  </a:t>
            </a:r>
          </a:p>
          <a:p>
            <a:pPr lvl="0" eaLnBrk="1" fontAlgn="auto" hangingPunct="1">
              <a:lnSpc>
                <a:spcPct val="100000"/>
              </a:lnSpc>
              <a:spcAft>
                <a:spcPts val="600"/>
              </a:spcAft>
              <a:buSzTx/>
              <a:buFont typeface="Wingdings" panose="05000000000000000000" pitchFamily="2" charset="2"/>
              <a:buChar char="Ø"/>
            </a:pPr>
            <a:r>
              <a:rPr lang="en-US" altLang="en-US" sz="2250" dirty="0">
                <a:latin typeface="Arial" panose="020B0604020202020204" pitchFamily="34" charset="0"/>
                <a:cs typeface="Arial" panose="020B0604020202020204" pitchFamily="34" charset="0"/>
              </a:rPr>
              <a:t>formal education and vocational training </a:t>
            </a:r>
          </a:p>
          <a:p>
            <a:pPr lvl="0" eaLnBrk="1" fontAlgn="auto" hangingPunct="1">
              <a:lnSpc>
                <a:spcPct val="100000"/>
              </a:lnSpc>
              <a:spcAft>
                <a:spcPts val="600"/>
              </a:spcAft>
              <a:buSzTx/>
              <a:buFont typeface="Wingdings" panose="05000000000000000000" pitchFamily="2" charset="2"/>
              <a:buChar char="Ø"/>
            </a:pPr>
            <a:r>
              <a:rPr lang="en-US" altLang="en-US" sz="2250" dirty="0">
                <a:latin typeface="Arial" panose="020B0604020202020204" pitchFamily="34" charset="0"/>
                <a:cs typeface="Arial" panose="020B0604020202020204" pitchFamily="34" charset="0"/>
              </a:rPr>
              <a:t>non-formal education and training in various fields </a:t>
            </a:r>
          </a:p>
          <a:p>
            <a:pPr lvl="0" eaLnBrk="1" fontAlgn="auto" hangingPunct="1">
              <a:lnSpc>
                <a:spcPct val="100000"/>
              </a:lnSpc>
              <a:spcAft>
                <a:spcPts val="600"/>
              </a:spcAft>
              <a:buSzTx/>
              <a:buFont typeface="Wingdings" panose="05000000000000000000" pitchFamily="2" charset="2"/>
              <a:buChar char="Ø"/>
            </a:pPr>
            <a:r>
              <a:rPr lang="en-US" altLang="en-US" sz="2250" dirty="0">
                <a:latin typeface="Arial" panose="020B0604020202020204" pitchFamily="34" charset="0"/>
                <a:cs typeface="Arial" panose="020B0604020202020204" pitchFamily="34" charset="0"/>
              </a:rPr>
              <a:t>in-house training by employers </a:t>
            </a:r>
          </a:p>
          <a:p>
            <a:pPr lvl="0" eaLnBrk="1" fontAlgn="auto" hangingPunct="1">
              <a:lnSpc>
                <a:spcPct val="100000"/>
              </a:lnSpc>
              <a:spcAft>
                <a:spcPts val="600"/>
              </a:spcAft>
              <a:buSzTx/>
              <a:buFont typeface="Wingdings" panose="05000000000000000000" pitchFamily="2" charset="2"/>
              <a:buChar char="Ø"/>
            </a:pPr>
            <a:r>
              <a:rPr lang="en-US" altLang="en-US" sz="2250" dirty="0">
                <a:latin typeface="Arial" panose="020B0604020202020204" pitchFamily="34" charset="0"/>
                <a:cs typeface="Arial" panose="020B0604020202020204" pitchFamily="34" charset="0"/>
              </a:rPr>
              <a:t>some associated goods and services directly related to the delivery of education and training</a:t>
            </a:r>
          </a:p>
          <a:p>
            <a:pPr lvl="0" eaLnBrk="1" fontAlgn="auto" hangingPunct="1">
              <a:lnSpc>
                <a:spcPct val="100000"/>
              </a:lnSpc>
              <a:spcAft>
                <a:spcPts val="600"/>
              </a:spcAft>
              <a:buSzTx/>
              <a:buFont typeface="Wingdings" panose="05000000000000000000" pitchFamily="2" charset="2"/>
              <a:buChar char="Ø"/>
            </a:pPr>
            <a:r>
              <a:rPr lang="en-US" altLang="en-US" sz="2250" dirty="0">
                <a:latin typeface="Arial" panose="020B0604020202020204" pitchFamily="34" charset="0"/>
                <a:cs typeface="Arial" panose="020B0604020202020204" pitchFamily="34" charset="0"/>
              </a:rPr>
              <a:t>gross fixed capital formation in the education industry.</a:t>
            </a:r>
            <a:endParaRPr lang="ru-RU" altLang="en-US" sz="22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3362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כותרת 1"/>
          <p:cNvSpPr>
            <a:spLocks noGrp="1"/>
          </p:cNvSpPr>
          <p:nvPr>
            <p:ph type="title"/>
          </p:nvPr>
        </p:nvSpPr>
        <p:spPr bwMode="auto">
          <a:xfrm>
            <a:off x="611560" y="274638"/>
            <a:ext cx="7992887" cy="922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fontScale="90000"/>
          </a:bodyPr>
          <a:lstStyle/>
          <a:p>
            <a:r>
              <a:rPr lang="en-US" altLang="en-US" i="1" cap="none" dirty="0">
                <a:solidFill>
                  <a:srgbClr val="E46C0A"/>
                </a:solidFill>
                <a:latin typeface="Arial" charset="0"/>
                <a:cs typeface="Arial" charset="0"/>
              </a:rPr>
              <a:t>Education and training products by purposes (1)</a:t>
            </a:r>
            <a:endParaRPr altLang="en-US" cap="none" dirty="0">
              <a:solidFill>
                <a:srgbClr val="E46C0A"/>
              </a:solidFill>
              <a:cs typeface="Arial" charset="0"/>
            </a:endParaRPr>
          </a:p>
        </p:txBody>
      </p:sp>
      <p:sp>
        <p:nvSpPr>
          <p:cNvPr id="4099" name="מציין מיקום תוכן 2"/>
          <p:cNvSpPr>
            <a:spLocks noGrp="1"/>
          </p:cNvSpPr>
          <p:nvPr>
            <p:ph idx="1"/>
          </p:nvPr>
        </p:nvSpPr>
        <p:spPr bwMode="auto">
          <a:xfrm>
            <a:off x="827584" y="1484784"/>
            <a:ext cx="7560840" cy="48965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fontScale="92500" lnSpcReduction="10000"/>
          </a:bodyPr>
          <a:lstStyle/>
          <a:p>
            <a:pPr lvl="0" eaLnBrk="1" fontAlgn="auto" hangingPunct="1">
              <a:lnSpc>
                <a:spcPct val="100000"/>
              </a:lnSpc>
              <a:spcAft>
                <a:spcPts val="0"/>
              </a:spcAft>
              <a:buSzTx/>
              <a:buFont typeface="Wingdings" panose="05000000000000000000" pitchFamily="2" charset="2"/>
              <a:buChar char="q"/>
            </a:pPr>
            <a:r>
              <a:rPr lang="en-US" sz="2400" dirty="0">
                <a:solidFill>
                  <a:prstClr val="black"/>
                </a:solidFill>
                <a:latin typeface="Arial" panose="020B0604020202020204" pitchFamily="34" charset="0"/>
                <a:cs typeface="Arial" panose="020B0604020202020204" pitchFamily="34" charset="0"/>
              </a:rPr>
              <a:t>EP0 - Pre-primary education </a:t>
            </a:r>
            <a:r>
              <a:rPr lang="en-US" sz="2200" dirty="0">
                <a:solidFill>
                  <a:prstClr val="black"/>
                </a:solidFill>
                <a:latin typeface="Arial" panose="020B0604020202020204" pitchFamily="34" charset="0"/>
                <a:cs typeface="Arial" panose="020B0604020202020204" pitchFamily="34" charset="0"/>
              </a:rPr>
              <a:t>(ISCED 0)</a:t>
            </a:r>
          </a:p>
          <a:p>
            <a:pPr lvl="0" eaLnBrk="1" fontAlgn="auto" hangingPunct="1">
              <a:lnSpc>
                <a:spcPct val="100000"/>
              </a:lnSpc>
              <a:spcAft>
                <a:spcPts val="0"/>
              </a:spcAft>
              <a:buSzTx/>
              <a:buFont typeface="Wingdings" panose="05000000000000000000" pitchFamily="2" charset="2"/>
              <a:buChar char="v"/>
            </a:pPr>
            <a:r>
              <a:rPr lang="en-US" sz="2200" dirty="0">
                <a:solidFill>
                  <a:prstClr val="black"/>
                </a:solidFill>
                <a:latin typeface="Arial" panose="020B0604020202020204" pitchFamily="34" charset="0"/>
                <a:cs typeface="Arial" panose="020B0604020202020204" pitchFamily="34" charset="0"/>
              </a:rPr>
              <a:t>includes only the education part in kindergartens and day care centers.</a:t>
            </a:r>
          </a:p>
          <a:p>
            <a:pPr lvl="0" eaLnBrk="1" fontAlgn="auto" hangingPunct="1">
              <a:lnSpc>
                <a:spcPct val="100000"/>
              </a:lnSpc>
              <a:spcAft>
                <a:spcPts val="0"/>
              </a:spcAft>
              <a:buSzTx/>
              <a:buFont typeface="Wingdings" panose="05000000000000000000" pitchFamily="2" charset="2"/>
              <a:buChar char="q"/>
            </a:pPr>
            <a:r>
              <a:rPr lang="en-US" altLang="en-US" sz="2400" dirty="0">
                <a:solidFill>
                  <a:prstClr val="black"/>
                </a:solidFill>
                <a:latin typeface="Arial" panose="020B0604020202020204" pitchFamily="34" charset="0"/>
                <a:cs typeface="Arial" panose="020B0604020202020204" pitchFamily="34" charset="0"/>
              </a:rPr>
              <a:t>EP1 - Primary education </a:t>
            </a:r>
            <a:r>
              <a:rPr lang="en-US" altLang="en-US" sz="2200" dirty="0">
                <a:solidFill>
                  <a:prstClr val="black"/>
                </a:solidFill>
                <a:latin typeface="Arial" panose="020B0604020202020204" pitchFamily="34" charset="0"/>
                <a:cs typeface="Arial" panose="020B0604020202020204" pitchFamily="34" charset="0"/>
              </a:rPr>
              <a:t>(ISCED 1)</a:t>
            </a:r>
          </a:p>
          <a:p>
            <a:pPr lvl="0" eaLnBrk="1" fontAlgn="auto" hangingPunct="1">
              <a:lnSpc>
                <a:spcPct val="100000"/>
              </a:lnSpc>
              <a:spcAft>
                <a:spcPts val="0"/>
              </a:spcAft>
              <a:buSzTx/>
              <a:buFont typeface="Wingdings" panose="05000000000000000000" pitchFamily="2" charset="2"/>
              <a:buChar char="v"/>
            </a:pPr>
            <a:r>
              <a:rPr lang="en-US" altLang="en-US" sz="2200" dirty="0">
                <a:solidFill>
                  <a:prstClr val="black"/>
                </a:solidFill>
                <a:latin typeface="Arial" panose="020B0604020202020204" pitchFamily="34" charset="0"/>
                <a:cs typeface="Arial" panose="020B0604020202020204" pitchFamily="34" charset="0"/>
              </a:rPr>
              <a:t>primary education schools : state- secular, state- religious, ultra-orthodox and special education.</a:t>
            </a:r>
          </a:p>
          <a:p>
            <a:pPr lvl="0" eaLnBrk="1" fontAlgn="auto" hangingPunct="1">
              <a:lnSpc>
                <a:spcPct val="100000"/>
              </a:lnSpc>
              <a:spcAft>
                <a:spcPts val="0"/>
              </a:spcAft>
              <a:buSzTx/>
              <a:buFont typeface="Wingdings" panose="05000000000000000000" pitchFamily="2" charset="2"/>
              <a:buChar char="q"/>
            </a:pPr>
            <a:r>
              <a:rPr lang="en-US" altLang="en-US" sz="2400" dirty="0">
                <a:solidFill>
                  <a:prstClr val="black"/>
                </a:solidFill>
                <a:latin typeface="Arial" panose="020B0604020202020204" pitchFamily="34" charset="0"/>
                <a:cs typeface="Arial" panose="020B0604020202020204" pitchFamily="34" charset="0"/>
              </a:rPr>
              <a:t>EP2 - Secondary education </a:t>
            </a:r>
            <a:r>
              <a:rPr lang="en-US" altLang="en-US" sz="2200" dirty="0">
                <a:solidFill>
                  <a:prstClr val="black"/>
                </a:solidFill>
                <a:latin typeface="Arial" panose="020B0604020202020204" pitchFamily="34" charset="0"/>
                <a:cs typeface="Arial" panose="020B0604020202020204" pitchFamily="34" charset="0"/>
              </a:rPr>
              <a:t>(ISCED 2-4)</a:t>
            </a:r>
          </a:p>
          <a:p>
            <a:pPr lvl="0" eaLnBrk="1" fontAlgn="auto" hangingPunct="1">
              <a:lnSpc>
                <a:spcPct val="100000"/>
              </a:lnSpc>
              <a:spcAft>
                <a:spcPts val="0"/>
              </a:spcAft>
              <a:buSzTx/>
              <a:buFont typeface="Wingdings" panose="05000000000000000000" pitchFamily="2" charset="2"/>
              <a:buChar char="v"/>
            </a:pPr>
            <a:r>
              <a:rPr lang="en-US" altLang="en-US" sz="2200" dirty="0">
                <a:solidFill>
                  <a:prstClr val="black"/>
                </a:solidFill>
                <a:latin typeface="Arial" panose="020B0604020202020204" pitchFamily="34" charset="0"/>
                <a:cs typeface="Arial" panose="020B0604020202020204" pitchFamily="34" charset="0"/>
              </a:rPr>
              <a:t>general secondary schools, vocational, nautical and agricultural schools, Jewish religious schools and yeshivas.</a:t>
            </a:r>
          </a:p>
          <a:p>
            <a:pPr lvl="0" eaLnBrk="1" fontAlgn="auto" hangingPunct="1">
              <a:lnSpc>
                <a:spcPct val="100000"/>
              </a:lnSpc>
              <a:spcAft>
                <a:spcPts val="0"/>
              </a:spcAft>
              <a:buSzTx/>
              <a:buFont typeface="Wingdings" panose="05000000000000000000" pitchFamily="2" charset="2"/>
              <a:buChar char="q"/>
            </a:pPr>
            <a:r>
              <a:rPr lang="en-US" altLang="en-US" sz="2400" dirty="0">
                <a:solidFill>
                  <a:prstClr val="black"/>
                </a:solidFill>
                <a:latin typeface="Arial" panose="020B0604020202020204" pitchFamily="34" charset="0"/>
                <a:cs typeface="Arial" panose="020B0604020202020204" pitchFamily="34" charset="0"/>
              </a:rPr>
              <a:t>EP3 - Higher education </a:t>
            </a:r>
            <a:r>
              <a:rPr lang="en-US" altLang="en-US" sz="2200" dirty="0">
                <a:solidFill>
                  <a:prstClr val="black"/>
                </a:solidFill>
                <a:latin typeface="Arial" panose="020B0604020202020204" pitchFamily="34" charset="0"/>
                <a:cs typeface="Arial" panose="020B0604020202020204" pitchFamily="34" charset="0"/>
              </a:rPr>
              <a:t>(ISCED 5-8)</a:t>
            </a:r>
          </a:p>
          <a:p>
            <a:pPr lvl="0" eaLnBrk="1" fontAlgn="auto" hangingPunct="1">
              <a:lnSpc>
                <a:spcPct val="100000"/>
              </a:lnSpc>
              <a:spcAft>
                <a:spcPts val="0"/>
              </a:spcAft>
              <a:buSzTx/>
              <a:buFont typeface="Wingdings" panose="05000000000000000000" pitchFamily="2" charset="2"/>
              <a:buChar char="v"/>
            </a:pPr>
            <a:r>
              <a:rPr lang="en-US" altLang="en-US" sz="2200" dirty="0">
                <a:solidFill>
                  <a:prstClr val="black"/>
                </a:solidFill>
                <a:latin typeface="Arial" panose="020B0604020202020204" pitchFamily="34" charset="0"/>
                <a:cs typeface="Arial" panose="020B0604020202020204" pitchFamily="34" charset="0"/>
              </a:rPr>
              <a:t>universities and academic colleges</a:t>
            </a:r>
          </a:p>
          <a:p>
            <a:pPr lvl="0" eaLnBrk="1" fontAlgn="auto" hangingPunct="1">
              <a:lnSpc>
                <a:spcPct val="100000"/>
              </a:lnSpc>
              <a:spcAft>
                <a:spcPts val="0"/>
              </a:spcAft>
              <a:buSzTx/>
              <a:buFont typeface="Wingdings" panose="05000000000000000000" pitchFamily="2" charset="2"/>
              <a:buChar char="v"/>
            </a:pPr>
            <a:r>
              <a:rPr lang="en-US" altLang="en-US" sz="2200" dirty="0">
                <a:solidFill>
                  <a:prstClr val="black"/>
                </a:solidFill>
                <a:latin typeface="Arial" panose="020B0604020202020204" pitchFamily="34" charset="0"/>
                <a:cs typeface="Arial" panose="020B0604020202020204" pitchFamily="34" charset="0"/>
              </a:rPr>
              <a:t>non-academic tertiary education institutions: technological colleges, regional colleges, kindergarten and school teachers training colleges etc.</a:t>
            </a:r>
            <a:endParaRPr lang="ru-RU" altLang="en-US" sz="22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1009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כותרת 1"/>
          <p:cNvSpPr>
            <a:spLocks noGrp="1"/>
          </p:cNvSpPr>
          <p:nvPr>
            <p:ph type="title"/>
          </p:nvPr>
        </p:nvSpPr>
        <p:spPr bwMode="auto">
          <a:xfrm>
            <a:off x="611560" y="274638"/>
            <a:ext cx="7992887" cy="922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fontScale="90000"/>
          </a:bodyPr>
          <a:lstStyle/>
          <a:p>
            <a:r>
              <a:rPr lang="en-US" altLang="en-US" i="1" cap="none" dirty="0">
                <a:solidFill>
                  <a:srgbClr val="E46C0A"/>
                </a:solidFill>
                <a:latin typeface="Arial" charset="0"/>
                <a:cs typeface="Arial" charset="0"/>
              </a:rPr>
              <a:t>Education and training products by purposes (2)</a:t>
            </a:r>
            <a:endParaRPr altLang="en-US" cap="none" dirty="0">
              <a:solidFill>
                <a:srgbClr val="E46C0A"/>
              </a:solidFill>
              <a:cs typeface="Arial" charset="0"/>
            </a:endParaRPr>
          </a:p>
        </p:txBody>
      </p:sp>
      <p:sp>
        <p:nvSpPr>
          <p:cNvPr id="4099" name="מציין מיקום תוכן 2"/>
          <p:cNvSpPr>
            <a:spLocks noGrp="1"/>
          </p:cNvSpPr>
          <p:nvPr>
            <p:ph idx="1"/>
          </p:nvPr>
        </p:nvSpPr>
        <p:spPr bwMode="auto">
          <a:xfrm>
            <a:off x="827584" y="1484784"/>
            <a:ext cx="7560840" cy="48965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a:bodyPr>
          <a:lstStyle/>
          <a:p>
            <a:pPr lvl="0" eaLnBrk="1" fontAlgn="auto" hangingPunct="1">
              <a:lnSpc>
                <a:spcPct val="100000"/>
              </a:lnSpc>
              <a:spcAft>
                <a:spcPts val="0"/>
              </a:spcAft>
              <a:buSzTx/>
              <a:buFont typeface="Wingdings" panose="05000000000000000000" pitchFamily="2" charset="2"/>
              <a:buChar char="q"/>
            </a:pPr>
            <a:r>
              <a:rPr lang="en-US" sz="2400" dirty="0">
                <a:solidFill>
                  <a:prstClr val="black"/>
                </a:solidFill>
                <a:latin typeface="Arial" panose="020B0604020202020204" pitchFamily="34" charset="0"/>
                <a:cs typeface="Arial" panose="020B0604020202020204" pitchFamily="34" charset="0"/>
              </a:rPr>
              <a:t>EP4 - Cultural, sports and recreation education </a:t>
            </a:r>
          </a:p>
          <a:p>
            <a:pPr lvl="0" eaLnBrk="1" fontAlgn="auto" hangingPunct="1">
              <a:lnSpc>
                <a:spcPct val="100000"/>
              </a:lnSpc>
              <a:spcAft>
                <a:spcPts val="0"/>
              </a:spcAft>
              <a:buSzTx/>
              <a:buFont typeface="Wingdings" panose="05000000000000000000" pitchFamily="2" charset="2"/>
              <a:buChar char="v"/>
            </a:pPr>
            <a:r>
              <a:rPr lang="en-US" sz="2000" dirty="0">
                <a:solidFill>
                  <a:prstClr val="black"/>
                </a:solidFill>
                <a:latin typeface="Arial" panose="020B0604020202020204" pitchFamily="34" charset="0"/>
                <a:cs typeface="Arial" panose="020B0604020202020204" pitchFamily="34" charset="0"/>
              </a:rPr>
              <a:t>instructional courses in various fields such as music, arts, and sports provided by market and non-market producers.</a:t>
            </a:r>
          </a:p>
          <a:p>
            <a:pPr lvl="0" eaLnBrk="1" fontAlgn="auto" hangingPunct="1">
              <a:lnSpc>
                <a:spcPct val="100000"/>
              </a:lnSpc>
              <a:spcAft>
                <a:spcPts val="0"/>
              </a:spcAft>
              <a:buSzTx/>
              <a:buFont typeface="Wingdings" panose="05000000000000000000" pitchFamily="2" charset="2"/>
              <a:buChar char="q"/>
            </a:pPr>
            <a:r>
              <a:rPr lang="en-US" altLang="en-US" sz="2400" dirty="0">
                <a:solidFill>
                  <a:prstClr val="black"/>
                </a:solidFill>
                <a:latin typeface="Arial" panose="020B0604020202020204" pitchFamily="34" charset="0"/>
                <a:cs typeface="Arial" panose="020B0604020202020204" pitchFamily="34" charset="0"/>
              </a:rPr>
              <a:t>EP5 - Other education and vocational training</a:t>
            </a:r>
          </a:p>
          <a:p>
            <a:pPr lvl="0" eaLnBrk="1" fontAlgn="auto" hangingPunct="1">
              <a:lnSpc>
                <a:spcPct val="100000"/>
              </a:lnSpc>
              <a:spcAft>
                <a:spcPts val="0"/>
              </a:spcAft>
              <a:buSzTx/>
              <a:buFont typeface="Wingdings" panose="05000000000000000000" pitchFamily="2" charset="2"/>
              <a:buChar char="v"/>
            </a:pPr>
            <a:r>
              <a:rPr lang="en-US" altLang="en-US" sz="2000" dirty="0">
                <a:solidFill>
                  <a:prstClr val="black"/>
                </a:solidFill>
                <a:latin typeface="Arial" panose="020B0604020202020204" pitchFamily="34" charset="0"/>
                <a:cs typeface="Arial" panose="020B0604020202020204" pitchFamily="34" charset="0"/>
              </a:rPr>
              <a:t>vocational training for unemployed persons, for new immigrants to Israel and for persons with disabilities that are funded by general government sector</a:t>
            </a:r>
          </a:p>
          <a:p>
            <a:pPr lvl="0" eaLnBrk="1" fontAlgn="auto" hangingPunct="1">
              <a:lnSpc>
                <a:spcPct val="100000"/>
              </a:lnSpc>
              <a:spcAft>
                <a:spcPts val="0"/>
              </a:spcAft>
              <a:buSzTx/>
              <a:buFont typeface="Wingdings" panose="05000000000000000000" pitchFamily="2" charset="2"/>
              <a:buChar char="v"/>
            </a:pPr>
            <a:r>
              <a:rPr lang="en-US" altLang="en-US" sz="2000" dirty="0">
                <a:solidFill>
                  <a:prstClr val="black"/>
                </a:solidFill>
                <a:latin typeface="Arial" panose="020B0604020202020204" pitchFamily="34" charset="0"/>
                <a:cs typeface="Arial" panose="020B0604020202020204" pitchFamily="34" charset="0"/>
              </a:rPr>
              <a:t>training courses for employees paid for by the employer</a:t>
            </a:r>
          </a:p>
          <a:p>
            <a:pPr lvl="0" eaLnBrk="1" fontAlgn="auto" hangingPunct="1">
              <a:lnSpc>
                <a:spcPct val="100000"/>
              </a:lnSpc>
              <a:spcAft>
                <a:spcPts val="0"/>
              </a:spcAft>
              <a:buSzTx/>
              <a:buFont typeface="Wingdings" panose="05000000000000000000" pitchFamily="2" charset="2"/>
              <a:buChar char="v"/>
            </a:pPr>
            <a:r>
              <a:rPr lang="en-US" altLang="en-US" sz="2000" dirty="0">
                <a:solidFill>
                  <a:prstClr val="black"/>
                </a:solidFill>
                <a:latin typeface="Arial" panose="020B0604020202020204" pitchFamily="34" charset="0"/>
                <a:cs typeface="Arial" panose="020B0604020202020204" pitchFamily="34" charset="0"/>
              </a:rPr>
              <a:t>vocational training courses and driving lessons purchased by households.</a:t>
            </a:r>
          </a:p>
          <a:p>
            <a:pPr lvl="0" eaLnBrk="1" fontAlgn="auto" hangingPunct="1">
              <a:lnSpc>
                <a:spcPct val="100000"/>
              </a:lnSpc>
              <a:spcAft>
                <a:spcPts val="0"/>
              </a:spcAft>
              <a:buSzTx/>
              <a:buFont typeface="Wingdings" panose="05000000000000000000" pitchFamily="2" charset="2"/>
              <a:buChar char="q"/>
            </a:pPr>
            <a:r>
              <a:rPr lang="en-US" altLang="en-US" sz="2400" dirty="0">
                <a:solidFill>
                  <a:prstClr val="black"/>
                </a:solidFill>
                <a:latin typeface="Arial" panose="020B0604020202020204" pitchFamily="34" charset="0"/>
                <a:cs typeface="Arial" panose="020B0604020202020204" pitchFamily="34" charset="0"/>
              </a:rPr>
              <a:t>EP6 - In-house training</a:t>
            </a:r>
          </a:p>
          <a:p>
            <a:pPr lvl="0" eaLnBrk="1" fontAlgn="auto" hangingPunct="1">
              <a:lnSpc>
                <a:spcPct val="100000"/>
              </a:lnSpc>
              <a:spcAft>
                <a:spcPts val="0"/>
              </a:spcAft>
              <a:buSzTx/>
              <a:buFont typeface="Wingdings" panose="05000000000000000000" pitchFamily="2" charset="2"/>
              <a:buChar char="v"/>
            </a:pPr>
            <a:r>
              <a:rPr lang="en-US" altLang="en-US" sz="2000" dirty="0">
                <a:solidFill>
                  <a:prstClr val="black"/>
                </a:solidFill>
                <a:latin typeface="Arial" panose="020B0604020202020204" pitchFamily="34" charset="0"/>
                <a:cs typeface="Arial" panose="020B0604020202020204" pitchFamily="34" charset="0"/>
              </a:rPr>
              <a:t>vocational training for employees, which is provided by the employing enterprise, both market and non-market.</a:t>
            </a:r>
            <a:endParaRPr lang="ru-RU" altLang="en-US" sz="20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49459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ategory xmlns="c39ac8e3-0f08-4b7d-bd41-28055cb5e628" xsi:nil="true"/>
    <TaxCatchAll xmlns="985ec44e-1bab-4c0b-9df0-6ba128686fc9"/>
    <TaxKeywordTaxHTField xmlns="dd774590-caf2-40ff-b04f-1e20d86f2c70">
      <Terms xmlns="http://schemas.microsoft.com/office/infopath/2007/PartnerControls"/>
    </TaxKeywordTaxHTField>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C00F2F1E960B64FAC22A58E2A2AE8B9" ma:contentTypeVersion="31" ma:contentTypeDescription="Create a new document." ma:contentTypeScope="" ma:versionID="f232e23f9ececfbad3f5c577427cbb7b">
  <xsd:schema xmlns:xsd="http://www.w3.org/2001/XMLSchema" xmlns:xs="http://www.w3.org/2001/XMLSchema" xmlns:p="http://schemas.microsoft.com/office/2006/metadata/properties" xmlns:ns2="dd774590-caf2-40ff-b04f-1e20d86f2c70" xmlns:ns3="c39ac8e3-0f08-4b7d-bd41-28055cb5e628" xmlns:ns4="985ec44e-1bab-4c0b-9df0-6ba128686fc9" targetNamespace="http://schemas.microsoft.com/office/2006/metadata/properties" ma:root="true" ma:fieldsID="6f7c8b45b6e0cef75aa77849e44eb0ff" ns2:_="" ns3:_="" ns4:_="">
    <xsd:import namespace="dd774590-caf2-40ff-b04f-1e20d86f2c70"/>
    <xsd:import namespace="c39ac8e3-0f08-4b7d-bd41-28055cb5e628"/>
    <xsd:import namespace="985ec44e-1bab-4c0b-9df0-6ba128686fc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2:SharedWithUsers" minOccurs="0"/>
                <xsd:element ref="ns2:SharedWithDetails" minOccurs="0"/>
                <xsd:element ref="ns3:MediaServiceLocation" minOccurs="0"/>
                <xsd:element ref="ns2:TaxKeywordTaxHTField" minOccurs="0"/>
                <xsd:element ref="ns4:TaxCatchAll" minOccurs="0"/>
                <xsd:element ref="ns3: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774590-caf2-40ff-b04f-1e20d86f2c70" elementFormDefault="qualified">
    <xsd:import namespace="http://schemas.microsoft.com/office/2006/documentManagement/types"/>
    <xsd:import namespace="http://schemas.microsoft.com/office/infopath/2007/PartnerControls"/>
    <xsd:element name="SharedWithUsers" ma:index="15"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hidden="true" ma:internalName="SharedWithDetails" ma:readOnly="true">
      <xsd:simpleType>
        <xsd:restriction base="dms:Note"/>
      </xsd:simpleType>
    </xsd:element>
    <xsd:element name="TaxKeywordTaxHTField" ma:index="21" nillable="true" ma:taxonomy="true" ma:internalName="TaxKeywordTaxHTField" ma:taxonomyFieldName="TaxKeyword" ma:displayName="Enterprise Keywords" ma:readOnly="false" ma:fieldId="{23f27201-bee3-471e-b2e7-b64fd8b7ca38}" ma:taxonomyMulti="true" ma:sspId="78175662-8596-484a-92c7-351d01561e22" ma:termSetId="00000000-0000-0000-0000-000000000000" ma:anchorId="00000000-0000-0000-0000-000000000000" ma:open="true" ma:isKeyword="tru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39ac8e3-0f08-4b7d-bd41-28055cb5e628" elementFormDefault="qualified">
    <xsd:import namespace="http://schemas.microsoft.com/office/2006/documentManagement/types"/>
    <xsd:import namespace="http://schemas.microsoft.com/office/infopath/2007/PartnerControls"/>
    <xsd:element name="MediaServiceMetadata" ma:index="6" nillable="true" ma:displayName="MediaServiceMetadata" ma:hidden="true" ma:internalName="MediaServiceMetadata" ma:readOnly="true">
      <xsd:simpleType>
        <xsd:restriction base="dms:Note"/>
      </xsd:simpleType>
    </xsd:element>
    <xsd:element name="MediaServiceFastMetadata" ma:index="7" nillable="true" ma:displayName="MediaServiceFastMetadata" ma:hidden="true" ma:internalName="MediaServiceFastMetadata" ma:readOnly="true">
      <xsd:simpleType>
        <xsd:restriction base="dms:Note"/>
      </xsd:simpleType>
    </xsd:element>
    <xsd:element name="MediaServiceAutoKeyPoints" ma:index="8" nillable="true" ma:displayName="MediaServiceAutoKeyPoints" ma:hidden="true" ma:internalName="MediaServiceAutoKeyPoints" ma:readOnly="true">
      <xsd:simpleType>
        <xsd:restriction base="dms:Note"/>
      </xsd:simpleType>
    </xsd:element>
    <xsd:element name="MediaServiceKeyPoints" ma:index="9" nillable="true" ma:displayName="KeyPoints" ma:hidden="true" ma:internalName="MediaServiceKeyPoints" ma:readOnly="true">
      <xsd:simpleType>
        <xsd:restriction base="dms:Note"/>
      </xsd:simpleType>
    </xsd:element>
    <xsd:element name="MediaServiceAutoTags" ma:index="10" nillable="true" ma:displayName="Tags" ma:description="" ma:hidden="true" ma:indexed="true" ma:internalName="MediaServiceAutoTags" ma:readOnly="true">
      <xsd:simpleType>
        <xsd:restriction base="dms:Text"/>
      </xsd:simpleType>
    </xsd:element>
    <xsd:element name="MediaServiceOCR" ma:index="11" nillable="true" ma:displayName="Extracted Text" ma:hidden="true" ma:internalName="MediaServiceOCR" ma:readOnly="true">
      <xsd:simpleType>
        <xsd:restriction base="dms:Note"/>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9" nillable="true" ma:displayName="Location" ma:hidden="true" ma:internalName="MediaServiceLocation" ma:readOnly="true">
      <xsd:simpleType>
        <xsd:restriction base="dms:Text"/>
      </xsd:simpleType>
    </xsd:element>
    <xsd:element name="Category" ma:index="24" nillable="true" ma:displayName="Category" ma:format="Dropdown" ma:internalName="Category">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e719dce3-84fe-4056-94cd-88c297797000}" ma:internalName="TaxCatchAll" ma:readOnly="false" ma:showField="CatchAllData" ma:web="dd774590-caf2-40ff-b04f-1e20d86f2c7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ma:index="23" ma:displayName="Subject"/>
        <xsd:element ref="dc:description" minOccurs="0" maxOccurs="1" ma:index="25" ma:displayName="Comments"/>
        <xsd:element name="keywords" minOccurs="0" maxOccurs="1" type="xsd:string"/>
        <xsd:element ref="dc:language" minOccurs="0" maxOccurs="1"/>
        <xsd:element name="category" minOccurs="0" maxOccurs="1" type="xsd:string" ma:index="26" ma:displayName="Category"/>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75E4BBC-5FA8-4729-A1CC-53E629E58901}">
  <ds:schemaRefs>
    <ds:schemaRef ds:uri="http://schemas.microsoft.com/office/2006/metadata/properties"/>
    <ds:schemaRef ds:uri="http://schemas.microsoft.com/office/infopath/2007/PartnerControls"/>
    <ds:schemaRef ds:uri="c39ac8e3-0f08-4b7d-bd41-28055cb5e628"/>
    <ds:schemaRef ds:uri="985ec44e-1bab-4c0b-9df0-6ba128686fc9"/>
    <ds:schemaRef ds:uri="dd774590-caf2-40ff-b04f-1e20d86f2c70"/>
  </ds:schemaRefs>
</ds:datastoreItem>
</file>

<file path=customXml/itemProps2.xml><?xml version="1.0" encoding="utf-8"?>
<ds:datastoreItem xmlns:ds="http://schemas.openxmlformats.org/officeDocument/2006/customXml" ds:itemID="{0785E0E7-B180-4D32-9D9B-DE5A9CD174A4}">
  <ds:schemaRefs>
    <ds:schemaRef ds:uri="http://schemas.microsoft.com/sharepoint/v3/contenttype/forms"/>
  </ds:schemaRefs>
</ds:datastoreItem>
</file>

<file path=customXml/itemProps3.xml><?xml version="1.0" encoding="utf-8"?>
<ds:datastoreItem xmlns:ds="http://schemas.openxmlformats.org/officeDocument/2006/customXml" ds:itemID="{873519D2-113D-4C5C-9AD1-3C7C0D7F04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774590-caf2-40ff-b04f-1e20d86f2c70"/>
    <ds:schemaRef ds:uri="c39ac8e3-0f08-4b7d-bd41-28055cb5e628"/>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7485</TotalTime>
  <Words>2519</Words>
  <Application>Microsoft Office PowerPoint</Application>
  <PresentationFormat>On-screen Show (4:3)</PresentationFormat>
  <Paragraphs>829</Paragraphs>
  <Slides>30</Slides>
  <Notes>28</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30</vt:i4>
      </vt:variant>
    </vt:vector>
  </HeadingPairs>
  <TitlesOfParts>
    <vt:vector size="37" baseType="lpstr">
      <vt:lpstr>Arial</vt:lpstr>
      <vt:lpstr>Arial Black</vt:lpstr>
      <vt:lpstr>Calibri</vt:lpstr>
      <vt:lpstr>Wingdings</vt:lpstr>
      <vt:lpstr>Office Theme</vt:lpstr>
      <vt:lpstr>ערכת נושא Office</vt:lpstr>
      <vt:lpstr>2_ערכת נושא Office</vt:lpstr>
      <vt:lpstr>The Israeli Satellite Account for Education and Training</vt:lpstr>
      <vt:lpstr>Content</vt:lpstr>
      <vt:lpstr>Background</vt:lpstr>
      <vt:lpstr>SAET  Israel</vt:lpstr>
      <vt:lpstr> Main objectives of SAET </vt:lpstr>
      <vt:lpstr>Definition and classification (1)</vt:lpstr>
      <vt:lpstr>(Definition and classification (2</vt:lpstr>
      <vt:lpstr>Education and training products by purposes (1)</vt:lpstr>
      <vt:lpstr>Education and training products by purposes (2)</vt:lpstr>
      <vt:lpstr>Producers and financing units</vt:lpstr>
      <vt:lpstr>Data sources </vt:lpstr>
      <vt:lpstr>Estimating Training </vt:lpstr>
      <vt:lpstr> Overview of the main results of SAET</vt:lpstr>
      <vt:lpstr>Main tables of SAET</vt:lpstr>
      <vt:lpstr>Education and training output Current prices, 2015.  Israeli New Shekel millions.  </vt:lpstr>
      <vt:lpstr>Education and training output  by provider </vt:lpstr>
      <vt:lpstr>Education and training output  by purpose</vt:lpstr>
      <vt:lpstr>Education and training expenditure Current prices, 2015.  Israeli New Shekel millions.  </vt:lpstr>
      <vt:lpstr>Education and training expenditure  by purchaser </vt:lpstr>
      <vt:lpstr>Households expenditure  by education and training purpose</vt:lpstr>
      <vt:lpstr>Financing education and training (1)  Current prices, 2015.  Israeli New Shekel millions.</vt:lpstr>
      <vt:lpstr>Financing education and training (2)  Current prices, 2015.  Israeli New Shekel millions.</vt:lpstr>
      <vt:lpstr>Financing education and training (3)  Current prices, 2015.  Israeli New Shekel millions.</vt:lpstr>
      <vt:lpstr>Financing education and training  by sector</vt:lpstr>
      <vt:lpstr>General Government financing  by education and training purpose</vt:lpstr>
      <vt:lpstr>Cost structure on education and training Current prices, 2015.  Israeli New Shekel millions.</vt:lpstr>
      <vt:lpstr> Cost structure of current domestic expenditure on education and training</vt:lpstr>
      <vt:lpstr> Conclusions (1)</vt:lpstr>
      <vt:lpstr> Conclusions (2)</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SAET_Israel</dc:title>
  <dc:creator>Arkady Schneider</dc:creator>
  <cp:lastModifiedBy>Oleksandr SVIRCHEVSKYY</cp:lastModifiedBy>
  <cp:revision>798</cp:revision>
  <cp:lastPrinted>2020-03-18T14:48:28Z</cp:lastPrinted>
  <dcterms:created xsi:type="dcterms:W3CDTF">2016-04-17T12:05:09Z</dcterms:created>
  <dcterms:modified xsi:type="dcterms:W3CDTF">2021-04-27T15:44:43Z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0x010100AC00F2F1E960B64FAC22A58E2A2AE8B9</vt:lpwstr>
  </property>
  <property fmtid="{D5CDD505-2E9C-101B-9397-08002B2CF9AE}" pid="3" name="TaxKeyword">
    <vt:lpwstr/>
  </property>
</Properties>
</file>