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sldIdLst>
    <p:sldId id="257" r:id="rId6"/>
    <p:sldId id="321" r:id="rId7"/>
    <p:sldId id="297" r:id="rId8"/>
    <p:sldId id="311" r:id="rId9"/>
    <p:sldId id="313" r:id="rId10"/>
    <p:sldId id="298" r:id="rId11"/>
    <p:sldId id="319" r:id="rId12"/>
    <p:sldId id="320" r:id="rId13"/>
    <p:sldId id="315" r:id="rId14"/>
    <p:sldId id="302" r:id="rId15"/>
    <p:sldId id="303" r:id="rId16"/>
    <p:sldId id="314" r:id="rId17"/>
    <p:sldId id="317" r:id="rId18"/>
    <p:sldId id="304" r:id="rId19"/>
    <p:sldId id="305" r:id="rId20"/>
    <p:sldId id="306" r:id="rId21"/>
    <p:sldId id="307" r:id="rId22"/>
    <p:sldId id="312" r:id="rId23"/>
    <p:sldId id="318" r:id="rId24"/>
    <p:sldId id="308" r:id="rId25"/>
    <p:sldId id="309" r:id="rId26"/>
    <p:sldId id="310" r:id="rId27"/>
    <p:sldId id="316" r:id="rId28"/>
    <p:sldId id="282"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0" y="1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fs09-dpb\vol1\BOP\COMMON.UPR\MarinaKi\&#1053;&#1045;&#1056;&#1045;&#1043;&#1048;&#1057;&#1058;&#1056;&#1048;&#1056;&#1059;&#1045;&#1052;&#1040;&#1071;%20&#1058;&#1054;&#1056;&#1043;&#1054;&#1042;&#1051;&#1071;\&#1048;&#1085;&#1090;&#1077;&#1088;&#1085;&#1077;&#1090;%20&#1090;&#1086;&#1088;&#1075;&#1086;&#1074;&#1083;&#1103;\2018\&#1048;&#1085;&#1090;&#1077;&#1088;&#1085;&#1077;&#1090;%20&#1090;&#1086;&#1088;&#1075;&#1086;&#1074;&#1083;&#1103;_4&#1082;&#1074;2018.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fs09-dpb\vol1\BOP\COMMON.UPR\Nastya\&#1055;&#1056;&#1045;&#1047;&#1045;&#1053;&#1058;&#1040;&#1062;&#1048;&#1048;\&#1043;&#1088;&#1072;&#1092;&#1080;&#1082;&#1080;_&#1087;&#1088;&#1077;&#1079;&#1077;&#1085;&#1090;&#1072;&#1094;&#1080;&#1103;_&#1101;&#1083;_&#1090;&#1086;&#1088;&#1075;&#1086;&#1074;&#1083;&#110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leksandrovaaa\Desktop\&#1053;&#1040;&#1057;&#1058;&#1071;\&#1062;&#1048;&#1060;&#1056;&#1054;&#1042;&#1040;&#1071;%20&#1058;&#1054;&#1056;&#1043;&#1054;&#1042;&#1051;&#1071;\&#1055;&#1056;&#1045;&#1047;&#1045;&#1053;&#1058;&#1040;&#1062;&#1048;&#1071;\&#1043;&#1088;&#1072;&#1092;&#1080;&#1082;&#1080;_20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leksandrovaaa\Desktop\&#1053;&#1040;&#1057;&#1058;&#1071;\&#1062;&#1048;&#1060;&#1056;&#1054;&#1042;&#1040;&#1071;%20&#1058;&#1054;&#1056;&#1043;&#1054;&#1042;&#1051;&#1071;\&#1055;&#1056;&#1045;&#1047;&#1045;&#1053;&#1058;&#1040;&#1062;&#1048;&#1071;\&#1043;&#1088;&#1072;&#1092;&#1080;&#1082;&#1080;_20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leksandrovaaa\Desktop\&#1053;&#1040;&#1057;&#1058;&#1071;\&#1062;&#1048;&#1060;&#1056;&#1054;&#1042;&#1040;&#1071;%20&#1058;&#1054;&#1056;&#1043;&#1054;&#1042;&#1051;&#1071;\&#1055;&#1056;&#1045;&#1047;&#1045;&#1053;&#1058;&#1040;&#1062;&#1048;&#1071;\&#1043;&#1088;&#1072;&#1092;&#1080;&#1082;&#1080;_202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aleksandrovaaa\Desktop\&#1053;&#1040;&#1057;&#1058;&#1071;\&#1062;&#1048;&#1060;&#1056;&#1054;&#1042;&#1040;&#1071;%20&#1058;&#1054;&#1056;&#1043;&#1054;&#1042;&#1051;&#1071;\&#1055;&#1056;&#1045;&#1047;&#1045;&#1053;&#1058;&#1040;&#1062;&#1048;&#1071;\&#1043;&#1088;&#1072;&#1092;&#1080;&#1082;&#1080;_2021.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77784177603299E-2"/>
          <c:y val="2.4635065935631209E-2"/>
          <c:w val="0.84491524619650438"/>
          <c:h val="0.81654994678320059"/>
        </c:manualLayout>
      </c:layout>
      <c:barChart>
        <c:barDir val="col"/>
        <c:grouping val="clustered"/>
        <c:varyColors val="0"/>
        <c:ser>
          <c:idx val="2"/>
          <c:order val="2"/>
          <c:tx>
            <c:strRef>
              <c:f>Лист1!$A$4</c:f>
              <c:strCache>
                <c:ptCount val="1"/>
                <c:pt idx="0">
                  <c:v>Количество входящих международных отправлений с товарными вложениями (тыс шт.)</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cat>
            <c:strRef>
              <c:f>Лист1!$B$1:$M$1</c:f>
              <c:strCache>
                <c:ptCount val="12"/>
                <c:pt idx="0">
                  <c:v>Q1 2011</c:v>
                </c:pt>
                <c:pt idx="1">
                  <c:v>Q2 2011</c:v>
                </c:pt>
                <c:pt idx="2">
                  <c:v>Q3 2011</c:v>
                </c:pt>
                <c:pt idx="3">
                  <c:v>Q4 2011</c:v>
                </c:pt>
                <c:pt idx="4">
                  <c:v>Q1 2012</c:v>
                </c:pt>
                <c:pt idx="5">
                  <c:v>Q2 2012</c:v>
                </c:pt>
                <c:pt idx="6">
                  <c:v>Q3 2012</c:v>
                </c:pt>
                <c:pt idx="7">
                  <c:v>Q4 2012</c:v>
                </c:pt>
                <c:pt idx="8">
                  <c:v>Q1 2013</c:v>
                </c:pt>
                <c:pt idx="9">
                  <c:v>Q2 2013</c:v>
                </c:pt>
                <c:pt idx="10">
                  <c:v>Q3 2013</c:v>
                </c:pt>
                <c:pt idx="11">
                  <c:v>Q4 2013</c:v>
                </c:pt>
              </c:strCache>
            </c:strRef>
          </c:cat>
          <c:val>
            <c:numRef>
              <c:f>Лист1!$B$4:$M$4</c:f>
              <c:numCache>
                <c:formatCode>0</c:formatCode>
                <c:ptCount val="12"/>
                <c:pt idx="0">
                  <c:v>686.68499999999995</c:v>
                </c:pt>
                <c:pt idx="1">
                  <c:v>794.97900000000004</c:v>
                </c:pt>
                <c:pt idx="2">
                  <c:v>740.39800000000002</c:v>
                </c:pt>
                <c:pt idx="3">
                  <c:v>987.52099999999996</c:v>
                </c:pt>
                <c:pt idx="4">
                  <c:v>3728.4670000000001</c:v>
                </c:pt>
                <c:pt idx="5">
                  <c:v>5257.0389999999998</c:v>
                </c:pt>
                <c:pt idx="6">
                  <c:v>5429.634</c:v>
                </c:pt>
                <c:pt idx="7">
                  <c:v>7184.8590000000004</c:v>
                </c:pt>
                <c:pt idx="8">
                  <c:v>4895.5730000000003</c:v>
                </c:pt>
                <c:pt idx="9">
                  <c:v>6773.6949999999997</c:v>
                </c:pt>
                <c:pt idx="10">
                  <c:v>7224.6790000000001</c:v>
                </c:pt>
                <c:pt idx="11">
                  <c:v>9418.0310000000009</c:v>
                </c:pt>
              </c:numCache>
            </c:numRef>
          </c:val>
          <c:extLst>
            <c:ext xmlns:c16="http://schemas.microsoft.com/office/drawing/2014/chart" uri="{C3380CC4-5D6E-409C-BE32-E72D297353CC}">
              <c16:uniqueId val="{00000000-43F3-47C6-B844-FBC60D7BF3FF}"/>
            </c:ext>
          </c:extLst>
        </c:ser>
        <c:dLbls>
          <c:showLegendKey val="0"/>
          <c:showVal val="0"/>
          <c:showCatName val="0"/>
          <c:showSerName val="0"/>
          <c:showPercent val="0"/>
          <c:showBubbleSize val="0"/>
        </c:dLbls>
        <c:gapWidth val="150"/>
        <c:axId val="476900224"/>
        <c:axId val="476899664"/>
      </c:barChart>
      <c:lineChart>
        <c:grouping val="standard"/>
        <c:varyColors val="0"/>
        <c:ser>
          <c:idx val="0"/>
          <c:order val="0"/>
          <c:tx>
            <c:strRef>
              <c:f>Лист1!$A$2</c:f>
              <c:strCache>
                <c:ptCount val="1"/>
                <c:pt idx="0">
                  <c:v>Импорт товаров, приобретенных в иностранных Интернет-магазинах (млн долларов США)</c:v>
                </c:pt>
              </c:strCache>
            </c:strRef>
          </c:tx>
          <c:spPr>
            <a:ln w="38100">
              <a:solidFill>
                <a:schemeClr val="accent1"/>
              </a:solidFill>
            </a:ln>
          </c:spPr>
          <c:marker>
            <c:symbol val="none"/>
          </c:marker>
          <c:dLbls>
            <c:dLbl>
              <c:idx val="8"/>
              <c:layout>
                <c:manualLayout>
                  <c:x val="-1.7796734500974902E-2"/>
                  <c:y val="5.711671644070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F3-47C6-B844-FBC60D7BF3FF}"/>
                </c:ext>
              </c:extLst>
            </c:dLbl>
            <c:spPr>
              <a:solidFill>
                <a:schemeClr val="accent1"/>
              </a:solidFill>
            </c:spPr>
            <c:txPr>
              <a:bodyPr/>
              <a:lstStyle/>
              <a:p>
                <a:pPr>
                  <a:defRPr sz="1200" b="1" i="0" baseline="0">
                    <a:solidFill>
                      <a:schemeClr val="bg1"/>
                    </a:solidFill>
                    <a:latin typeface="Arial" pitchFamily="34" charset="0"/>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Лист1!$B$1:$M$1</c:f>
              <c:strCache>
                <c:ptCount val="12"/>
                <c:pt idx="0">
                  <c:v>Q1 2011</c:v>
                </c:pt>
                <c:pt idx="1">
                  <c:v>Q2 2011</c:v>
                </c:pt>
                <c:pt idx="2">
                  <c:v>Q3 2011</c:v>
                </c:pt>
                <c:pt idx="3">
                  <c:v>Q4 2011</c:v>
                </c:pt>
                <c:pt idx="4">
                  <c:v>Q1 2012</c:v>
                </c:pt>
                <c:pt idx="5">
                  <c:v>Q2 2012</c:v>
                </c:pt>
                <c:pt idx="6">
                  <c:v>Q3 2012</c:v>
                </c:pt>
                <c:pt idx="7">
                  <c:v>Q4 2012</c:v>
                </c:pt>
                <c:pt idx="8">
                  <c:v>Q1 2013</c:v>
                </c:pt>
                <c:pt idx="9">
                  <c:v>Q2 2013</c:v>
                </c:pt>
                <c:pt idx="10">
                  <c:v>Q3 2013</c:v>
                </c:pt>
                <c:pt idx="11">
                  <c:v>Q4 2013</c:v>
                </c:pt>
              </c:strCache>
            </c:strRef>
          </c:cat>
          <c:val>
            <c:numRef>
              <c:f>Лист1!$B$2:$M$2</c:f>
              <c:numCache>
                <c:formatCode>0</c:formatCode>
                <c:ptCount val="12"/>
                <c:pt idx="0">
                  <c:v>168.23782499999999</c:v>
                </c:pt>
                <c:pt idx="1">
                  <c:v>194.76985500000001</c:v>
                </c:pt>
                <c:pt idx="2">
                  <c:v>181.39751000000001</c:v>
                </c:pt>
                <c:pt idx="3">
                  <c:v>241.942645</c:v>
                </c:pt>
                <c:pt idx="4">
                  <c:v>266.72874977839325</c:v>
                </c:pt>
                <c:pt idx="5">
                  <c:v>289.35319264378916</c:v>
                </c:pt>
                <c:pt idx="6">
                  <c:v>257.62170375329595</c:v>
                </c:pt>
                <c:pt idx="7">
                  <c:v>338.33523382452165</c:v>
                </c:pt>
                <c:pt idx="8">
                  <c:v>514.77486999999996</c:v>
                </c:pt>
                <c:pt idx="9">
                  <c:v>601.15859</c:v>
                </c:pt>
                <c:pt idx="10">
                  <c:v>634.10307</c:v>
                </c:pt>
                <c:pt idx="11">
                  <c:v>800.81390999999996</c:v>
                </c:pt>
              </c:numCache>
            </c:numRef>
          </c:val>
          <c:smooth val="0"/>
          <c:extLst>
            <c:ext xmlns:c16="http://schemas.microsoft.com/office/drawing/2014/chart" uri="{C3380CC4-5D6E-409C-BE32-E72D297353CC}">
              <c16:uniqueId val="{00000002-43F3-47C6-B844-FBC60D7BF3FF}"/>
            </c:ext>
          </c:extLst>
        </c:ser>
        <c:ser>
          <c:idx val="1"/>
          <c:order val="1"/>
          <c:tx>
            <c:strRef>
              <c:f>Лист1!$A$3</c:f>
              <c:strCache>
                <c:ptCount val="1"/>
              </c:strCache>
            </c:strRef>
          </c:tx>
          <c:marker>
            <c:symbol val="square"/>
            <c:size val="5"/>
            <c:spPr>
              <a:solidFill>
                <a:srgbClr val="AB5253"/>
              </a:solidFill>
            </c:spPr>
          </c:marker>
          <c:dLbls>
            <c:spPr>
              <a:noFill/>
              <a:ln>
                <a:noFill/>
              </a:ln>
              <a:effectLst/>
            </c:spPr>
            <c:txPr>
              <a:bodyPr/>
              <a:lstStyle/>
              <a:p>
                <a:pPr>
                  <a:defRPr sz="1200" b="1" i="0" baseline="0">
                    <a:solidFill>
                      <a:srgbClr val="C86464"/>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Лист1!$B$1:$M$1</c:f>
              <c:strCache>
                <c:ptCount val="12"/>
                <c:pt idx="0">
                  <c:v>Q1 2011</c:v>
                </c:pt>
                <c:pt idx="1">
                  <c:v>Q2 2011</c:v>
                </c:pt>
                <c:pt idx="2">
                  <c:v>Q3 2011</c:v>
                </c:pt>
                <c:pt idx="3">
                  <c:v>Q4 2011</c:v>
                </c:pt>
                <c:pt idx="4">
                  <c:v>Q1 2012</c:v>
                </c:pt>
                <c:pt idx="5">
                  <c:v>Q2 2012</c:v>
                </c:pt>
                <c:pt idx="6">
                  <c:v>Q3 2012</c:v>
                </c:pt>
                <c:pt idx="7">
                  <c:v>Q4 2012</c:v>
                </c:pt>
                <c:pt idx="8">
                  <c:v>Q1 2013</c:v>
                </c:pt>
                <c:pt idx="9">
                  <c:v>Q2 2013</c:v>
                </c:pt>
                <c:pt idx="10">
                  <c:v>Q3 2013</c:v>
                </c:pt>
                <c:pt idx="11">
                  <c:v>Q4 2013</c:v>
                </c:pt>
              </c:strCache>
            </c:strRef>
          </c:cat>
          <c:val>
            <c:numRef>
              <c:f>Лист1!$B$3:$M$3</c:f>
              <c:numCache>
                <c:formatCode>General</c:formatCode>
                <c:ptCount val="12"/>
              </c:numCache>
            </c:numRef>
          </c:val>
          <c:smooth val="0"/>
          <c:extLst>
            <c:ext xmlns:c16="http://schemas.microsoft.com/office/drawing/2014/chart" uri="{C3380CC4-5D6E-409C-BE32-E72D297353CC}">
              <c16:uniqueId val="{00000003-43F3-47C6-B844-FBC60D7BF3FF}"/>
            </c:ext>
          </c:extLst>
        </c:ser>
        <c:dLbls>
          <c:showLegendKey val="0"/>
          <c:showVal val="0"/>
          <c:showCatName val="0"/>
          <c:showSerName val="0"/>
          <c:showPercent val="0"/>
          <c:showBubbleSize val="0"/>
        </c:dLbls>
        <c:marker val="1"/>
        <c:smooth val="0"/>
        <c:axId val="476897984"/>
        <c:axId val="476895744"/>
      </c:lineChart>
      <c:catAx>
        <c:axId val="476897984"/>
        <c:scaling>
          <c:orientation val="minMax"/>
        </c:scaling>
        <c:delete val="0"/>
        <c:axPos val="b"/>
        <c:numFmt formatCode="General" sourceLinked="0"/>
        <c:majorTickMark val="out"/>
        <c:minorTickMark val="none"/>
        <c:tickLblPos val="nextTo"/>
        <c:txPr>
          <a:bodyPr/>
          <a:lstStyle/>
          <a:p>
            <a:pPr>
              <a:defRPr sz="800" b="0" baseline="0">
                <a:solidFill>
                  <a:schemeClr val="bg2">
                    <a:lumMod val="10000"/>
                  </a:schemeClr>
                </a:solidFill>
                <a:latin typeface="Arial" pitchFamily="34" charset="0"/>
                <a:cs typeface="Arial" pitchFamily="34" charset="0"/>
              </a:defRPr>
            </a:pPr>
            <a:endParaRPr lang="en-US"/>
          </a:p>
        </c:txPr>
        <c:crossAx val="476895744"/>
        <c:crosses val="autoZero"/>
        <c:auto val="1"/>
        <c:lblAlgn val="ctr"/>
        <c:lblOffset val="100"/>
        <c:noMultiLvlLbl val="0"/>
      </c:catAx>
      <c:valAx>
        <c:axId val="476895744"/>
        <c:scaling>
          <c:orientation val="minMax"/>
          <c:max val="1000"/>
        </c:scaling>
        <c:delete val="0"/>
        <c:axPos val="l"/>
        <c:majorGridlines>
          <c:spPr>
            <a:ln>
              <a:prstDash val="sysDot"/>
            </a:ln>
          </c:spPr>
        </c:majorGridlines>
        <c:numFmt formatCode="#,##0" sourceLinked="0"/>
        <c:majorTickMark val="out"/>
        <c:minorTickMark val="none"/>
        <c:tickLblPos val="nextTo"/>
        <c:spPr>
          <a:ln>
            <a:solidFill>
              <a:schemeClr val="tx1"/>
            </a:solidFill>
          </a:ln>
        </c:spPr>
        <c:txPr>
          <a:bodyPr/>
          <a:lstStyle/>
          <a:p>
            <a:pPr>
              <a:defRPr sz="1100" baseline="0">
                <a:solidFill>
                  <a:schemeClr val="bg2">
                    <a:lumMod val="10000"/>
                  </a:schemeClr>
                </a:solidFill>
                <a:latin typeface="Arial" pitchFamily="34" charset="0"/>
                <a:cs typeface="Arial" pitchFamily="34" charset="0"/>
              </a:defRPr>
            </a:pPr>
            <a:endParaRPr lang="en-US"/>
          </a:p>
        </c:txPr>
        <c:crossAx val="476897984"/>
        <c:crosses val="autoZero"/>
        <c:crossBetween val="between"/>
        <c:majorUnit val="100"/>
      </c:valAx>
      <c:valAx>
        <c:axId val="476899664"/>
        <c:scaling>
          <c:orientation val="minMax"/>
          <c:max val="10000"/>
        </c:scaling>
        <c:delete val="0"/>
        <c:axPos val="r"/>
        <c:numFmt formatCode="#,##0" sourceLinked="0"/>
        <c:majorTickMark val="out"/>
        <c:minorTickMark val="none"/>
        <c:tickLblPos val="nextTo"/>
        <c:txPr>
          <a:bodyPr/>
          <a:lstStyle/>
          <a:p>
            <a:pPr>
              <a:defRPr sz="1100" baseline="0">
                <a:solidFill>
                  <a:schemeClr val="bg2">
                    <a:lumMod val="10000"/>
                  </a:schemeClr>
                </a:solidFill>
                <a:latin typeface="Arial" pitchFamily="34" charset="0"/>
                <a:cs typeface="Arial" pitchFamily="34" charset="0"/>
              </a:defRPr>
            </a:pPr>
            <a:endParaRPr lang="en-US"/>
          </a:p>
        </c:txPr>
        <c:crossAx val="476900224"/>
        <c:crosses val="max"/>
        <c:crossBetween val="between"/>
        <c:majorUnit val="1000"/>
      </c:valAx>
      <c:catAx>
        <c:axId val="476900224"/>
        <c:scaling>
          <c:orientation val="minMax"/>
        </c:scaling>
        <c:delete val="1"/>
        <c:axPos val="b"/>
        <c:numFmt formatCode="General" sourceLinked="1"/>
        <c:majorTickMark val="out"/>
        <c:minorTickMark val="none"/>
        <c:tickLblPos val="none"/>
        <c:crossAx val="47689966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dirty="0"/>
              <a:t>Share of export shipments</a:t>
            </a:r>
            <a:r>
              <a:rPr lang="en-US" baseline="0" dirty="0"/>
              <a:t> by the source of  order</a:t>
            </a:r>
            <a:endParaRPr lang="ru-RU" dirty="0"/>
          </a:p>
        </c:rich>
      </c:tx>
      <c:layout>
        <c:manualLayout>
          <c:xMode val="edge"/>
          <c:yMode val="edge"/>
          <c:x val="7.3962127918610163E-2"/>
          <c:y val="2.453218961998962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8.3601738023742281E-2"/>
          <c:y val="0.16216418409349201"/>
          <c:w val="0.46866647943202389"/>
          <c:h val="0.7092518835578866"/>
        </c:manualLayout>
      </c:layout>
      <c:doughnutChart>
        <c:varyColors val="1"/>
        <c:ser>
          <c:idx val="0"/>
          <c:order val="0"/>
          <c:tx>
            <c:strRef>
              <c:f>Лист1!$B$1</c:f>
              <c:strCache>
                <c:ptCount val="1"/>
                <c:pt idx="0">
                  <c:v>Доли посылок по источнику заказа</c:v>
                </c:pt>
              </c:strCache>
            </c:strRef>
          </c:tx>
          <c:dPt>
            <c:idx val="0"/>
            <c:bubble3D val="0"/>
            <c:spPr>
              <a:solidFill>
                <a:schemeClr val="accent1">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7F2-45FB-8636-E51FA8A44BBC}"/>
              </c:ext>
            </c:extLst>
          </c:dPt>
          <c:dPt>
            <c:idx val="1"/>
            <c:bubble3D val="0"/>
            <c:spPr>
              <a:solidFill>
                <a:schemeClr val="accent1">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7F2-45FB-8636-E51FA8A44BBC}"/>
              </c:ext>
            </c:extLst>
          </c:dPt>
          <c:dLbls>
            <c:dLbl>
              <c:idx val="0"/>
              <c:layout>
                <c:manualLayout>
                  <c:x val="-6.5218914365511305E-2"/>
                  <c:y val="0.1065464275867539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7F2-45FB-8636-E51FA8A44BBC}"/>
                </c:ext>
              </c:extLst>
            </c:dLbl>
            <c:dLbl>
              <c:idx val="1"/>
              <c:layout>
                <c:manualLayout>
                  <c:x val="5.1243432715758881E-2"/>
                  <c:y val="-0.1113894470225155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F2-45FB-8636-E51FA8A44BBC}"/>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Лист1!$A$2:$A$3</c:f>
              <c:strCache>
                <c:ptCount val="2"/>
                <c:pt idx="0">
                  <c:v>Интернет-магазин</c:v>
                </c:pt>
                <c:pt idx="1">
                  <c:v>Маркет-плейс</c:v>
                </c:pt>
              </c:strCache>
            </c:strRef>
          </c:cat>
          <c:val>
            <c:numRef>
              <c:f>Лист1!$B$2:$B$3</c:f>
              <c:numCache>
                <c:formatCode>0%</c:formatCode>
                <c:ptCount val="2"/>
                <c:pt idx="0">
                  <c:v>0.64</c:v>
                </c:pt>
                <c:pt idx="1">
                  <c:v>0.36</c:v>
                </c:pt>
              </c:numCache>
            </c:numRef>
          </c:val>
          <c:extLst>
            <c:ext xmlns:c16="http://schemas.microsoft.com/office/drawing/2014/chart" uri="{C3380CC4-5D6E-409C-BE32-E72D297353CC}">
              <c16:uniqueId val="{00000004-57F2-45FB-8636-E51FA8A44BBC}"/>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dirty="0"/>
              <a:t>Share of USD revenue</a:t>
            </a:r>
            <a:r>
              <a:rPr lang="en-US" baseline="0" dirty="0"/>
              <a:t> per category in </a:t>
            </a:r>
            <a:r>
              <a:rPr lang="ru-RU" dirty="0"/>
              <a:t>2020</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8633975533003229E-2"/>
          <c:y val="0.19279186627514419"/>
          <c:w val="0.94875656728424107"/>
          <c:h val="0.72392995467964849"/>
        </c:manualLayout>
      </c:layout>
      <c:barChart>
        <c:barDir val="col"/>
        <c:grouping val="clustered"/>
        <c:varyColors val="0"/>
        <c:ser>
          <c:idx val="0"/>
          <c:order val="0"/>
          <c:tx>
            <c:strRef>
              <c:f>Лист1!$B$1</c:f>
              <c:strCache>
                <c:ptCount val="1"/>
                <c:pt idx="0">
                  <c:v>Распределение доли выручки</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9.3169877665016144E-3"/>
                  <c:y val="5.2964798427237417E-4"/>
                </c:manualLayout>
              </c:layout>
              <c:tx>
                <c:rich>
                  <a:bodyPr/>
                  <a:lstStyle/>
                  <a:p>
                    <a:r>
                      <a:rPr lang="en-US"/>
                      <a:t>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738-41D7-B92F-C7F167D17EA1}"/>
                </c:ext>
              </c:extLst>
            </c:dLbl>
            <c:dLbl>
              <c:idx val="1"/>
              <c:layout>
                <c:manualLayout>
                  <c:x val="2.3292469416254036E-3"/>
                  <c:y val="5.296479842722771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38-41D7-B92F-C7F167D17EA1}"/>
                </c:ext>
              </c:extLst>
            </c:dLbl>
            <c:dLbl>
              <c:idx val="2"/>
              <c:layout>
                <c:manualLayout>
                  <c:x val="-4.2702367295074806E-17"/>
                  <c:y val="1.908150698614030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1107701810906967E-2"/>
                      <c:h val="0.10116276499602345"/>
                    </c:manualLayout>
                  </c15:layout>
                </c:ext>
                <c:ext xmlns:c16="http://schemas.microsoft.com/office/drawing/2014/chart" uri="{C3380CC4-5D6E-409C-BE32-E72D297353CC}">
                  <c16:uniqueId val="{00000002-0738-41D7-B92F-C7F167D17EA1}"/>
                </c:ext>
              </c:extLst>
            </c:dLbl>
            <c:dLbl>
              <c:idx val="3"/>
              <c:layout>
                <c:manualLayout>
                  <c:x val="2.3292469416254036E-3"/>
                  <c:y val="2.43779868288639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38-41D7-B92F-C7F167D17EA1}"/>
                </c:ext>
              </c:extLst>
            </c:dLbl>
            <c:dLbl>
              <c:idx val="4"/>
              <c:layout>
                <c:manualLayout>
                  <c:x val="2.3292469416253182E-3"/>
                  <c:y val="2.719950922067085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1107701810906967E-2"/>
                      <c:h val="9.0569805310575971E-2"/>
                    </c:manualLayout>
                  </c15:layout>
                </c:ext>
                <c:ext xmlns:c16="http://schemas.microsoft.com/office/drawing/2014/chart" uri="{C3380CC4-5D6E-409C-BE32-E72D297353CC}">
                  <c16:uniqueId val="{00000004-0738-41D7-B92F-C7F167D17EA1}"/>
                </c:ext>
              </c:extLst>
            </c:dLbl>
            <c:dLbl>
              <c:idx val="5"/>
              <c:layout>
                <c:manualLayout>
                  <c:x val="0"/>
                  <c:y val="7.42424678426520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38-41D7-B92F-C7F167D17EA1}"/>
                </c:ext>
              </c:extLst>
            </c:dLbl>
            <c:dLbl>
              <c:idx val="6"/>
              <c:layout>
                <c:manualLayout>
                  <c:x val="-8.5404734590149612E-17"/>
                  <c:y val="1.41315920843066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38-41D7-B92F-C7F167D17EA1}"/>
                </c:ext>
              </c:extLst>
            </c:dLbl>
            <c:dLbl>
              <c:idx val="7"/>
              <c:layout>
                <c:manualLayout>
                  <c:x val="-2.3292469416254036E-3"/>
                  <c:y val="1.06388347077063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38-41D7-B92F-C7F167D17EA1}"/>
                </c:ext>
              </c:extLst>
            </c:dLbl>
            <c:dLbl>
              <c:idx val="8"/>
              <c:layout>
                <c:manualLayout>
                  <c:x val="-1.7080946918029922E-16"/>
                  <c:y val="-2.82173091463543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38-41D7-B92F-C7F167D17E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Лист1!$A$2:$A$10</c:f>
              <c:numCache>
                <c:formatCode>General</c:formatCode>
                <c:ptCount val="9"/>
              </c:numCache>
            </c:numRef>
          </c:cat>
          <c:val>
            <c:numRef>
              <c:f>Лист1!$B$2:$B$10</c:f>
              <c:numCache>
                <c:formatCode>0%</c:formatCode>
                <c:ptCount val="9"/>
                <c:pt idx="0">
                  <c:v>0.4</c:v>
                </c:pt>
                <c:pt idx="1">
                  <c:v>0.1</c:v>
                </c:pt>
                <c:pt idx="2">
                  <c:v>0.09</c:v>
                </c:pt>
                <c:pt idx="3">
                  <c:v>0.09</c:v>
                </c:pt>
                <c:pt idx="4">
                  <c:v>7.0000000000000007E-2</c:v>
                </c:pt>
                <c:pt idx="5">
                  <c:v>0.06</c:v>
                </c:pt>
                <c:pt idx="6">
                  <c:v>0.05</c:v>
                </c:pt>
                <c:pt idx="7">
                  <c:v>0.03</c:v>
                </c:pt>
                <c:pt idx="8">
                  <c:v>0.02</c:v>
                </c:pt>
              </c:numCache>
            </c:numRef>
          </c:val>
          <c:extLst>
            <c:ext xmlns:c16="http://schemas.microsoft.com/office/drawing/2014/chart" uri="{C3380CC4-5D6E-409C-BE32-E72D297353CC}">
              <c16:uniqueId val="{00000000-F991-4287-AD3A-F92313B967D6}"/>
            </c:ext>
          </c:extLst>
        </c:ser>
        <c:dLbls>
          <c:dLblPos val="inEnd"/>
          <c:showLegendKey val="0"/>
          <c:showVal val="1"/>
          <c:showCatName val="0"/>
          <c:showSerName val="0"/>
          <c:showPercent val="0"/>
          <c:showBubbleSize val="0"/>
        </c:dLbls>
        <c:gapWidth val="65"/>
        <c:axId val="225706704"/>
        <c:axId val="225707264"/>
      </c:barChart>
      <c:catAx>
        <c:axId val="22570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25707264"/>
        <c:crosses val="autoZero"/>
        <c:auto val="1"/>
        <c:lblAlgn val="ctr"/>
        <c:lblOffset val="100"/>
        <c:noMultiLvlLbl val="0"/>
      </c:catAx>
      <c:valAx>
        <c:axId val="225707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257067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t>Logistics of export shipments</a:t>
            </a:r>
            <a:endParaRPr lang="ru-RU" sz="1600" dirty="0"/>
          </a:p>
        </c:rich>
      </c:tx>
      <c:layout>
        <c:manualLayout>
          <c:xMode val="edge"/>
          <c:yMode val="edge"/>
          <c:x val="0.31694121352335225"/>
          <c:y val="2.81809323242846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672706948802442"/>
          <c:y val="0.21854153315927827"/>
          <c:w val="0.38459545871075501"/>
          <c:h val="0.74537849674367107"/>
        </c:manualLayout>
      </c:layout>
      <c:pieChart>
        <c:varyColors val="1"/>
        <c:ser>
          <c:idx val="0"/>
          <c:order val="0"/>
          <c:tx>
            <c:strRef>
              <c:f>Лист1!$B$1</c:f>
              <c:strCache>
                <c:ptCount val="1"/>
                <c:pt idx="0">
                  <c:v>отправления</c:v>
                </c:pt>
              </c:strCache>
            </c:strRef>
          </c:tx>
          <c:explosion val="6"/>
          <c:dPt>
            <c:idx val="0"/>
            <c:bubble3D val="0"/>
            <c:spPr>
              <a:solidFill>
                <a:schemeClr val="accent1">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D2F-41C5-A8F9-2826453692D5}"/>
              </c:ext>
            </c:extLst>
          </c:dPt>
          <c:dPt>
            <c:idx val="1"/>
            <c:bubble3D val="0"/>
            <c:spPr>
              <a:solidFill>
                <a:schemeClr val="accent1">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D2F-41C5-A8F9-2826453692D5}"/>
              </c:ext>
            </c:extLst>
          </c:dPt>
          <c:dLbls>
            <c:dLbl>
              <c:idx val="0"/>
              <c:layout>
                <c:manualLayout>
                  <c:x val="0.11654507784086045"/>
                  <c:y val="-0.53732754971547958"/>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1">
                          <a:lumMod val="7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2022398918935968"/>
                      <c:h val="0.12522137515641094"/>
                    </c:manualLayout>
                  </c15:layout>
                </c:ext>
                <c:ext xmlns:c16="http://schemas.microsoft.com/office/drawing/2014/chart" uri="{C3380CC4-5D6E-409C-BE32-E72D297353CC}">
                  <c16:uniqueId val="{00000001-FD2F-41C5-A8F9-2826453692D5}"/>
                </c:ext>
              </c:extLst>
            </c:dLbl>
            <c:dLbl>
              <c:idx val="1"/>
              <c:layout>
                <c:manualLayout>
                  <c:x val="-1.4652434233561211E-2"/>
                  <c:y val="3.676910158439365E-2"/>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7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D2F-41C5-A8F9-2826453692D5}"/>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numRef>
              <c:f>Лист1!$A$2:$A$3</c:f>
              <c:numCache>
                <c:formatCode>General</c:formatCode>
                <c:ptCount val="2"/>
              </c:numCache>
            </c:numRef>
          </c:cat>
          <c:val>
            <c:numRef>
              <c:f>Лист1!$B$2:$B$3</c:f>
              <c:numCache>
                <c:formatCode>0%</c:formatCode>
                <c:ptCount val="2"/>
                <c:pt idx="0">
                  <c:v>0.86</c:v>
                </c:pt>
                <c:pt idx="1">
                  <c:v>0.14000000000000001</c:v>
                </c:pt>
              </c:numCache>
            </c:numRef>
          </c:val>
          <c:extLst>
            <c:ext xmlns:c16="http://schemas.microsoft.com/office/drawing/2014/chart" uri="{C3380CC4-5D6E-409C-BE32-E72D297353CC}">
              <c16:uniqueId val="{00000004-FD2F-41C5-A8F9-2826453692D5}"/>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4883975471351641"/>
          <c:y val="0.35108091661535029"/>
          <c:w val="0.39309361676564558"/>
          <c:h val="0.72323003655566964"/>
        </c:manualLayout>
      </c:layout>
      <c:doughnutChart>
        <c:varyColors val="1"/>
        <c:ser>
          <c:idx val="0"/>
          <c:order val="0"/>
          <c:tx>
            <c:strRef>
              <c:f>Лист1!$B$1</c:f>
              <c:strCache>
                <c:ptCount val="1"/>
                <c:pt idx="0">
                  <c:v>Доли посылок по источнику заказа</c:v>
                </c:pt>
              </c:strCache>
            </c:strRef>
          </c:tx>
          <c:dPt>
            <c:idx val="0"/>
            <c:bubble3D val="0"/>
            <c:spPr>
              <a:solidFill>
                <a:schemeClr val="accent1">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54D-48FE-84D6-E6E7B01B4640}"/>
              </c:ext>
            </c:extLst>
          </c:dPt>
          <c:dPt>
            <c:idx val="1"/>
            <c:bubble3D val="0"/>
            <c:spPr>
              <a:solidFill>
                <a:schemeClr val="accent1">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54D-48FE-84D6-E6E7B01B4640}"/>
              </c:ext>
            </c:extLst>
          </c:dPt>
          <c:dLbls>
            <c:dLbl>
              <c:idx val="0"/>
              <c:layout>
                <c:manualLayout>
                  <c:x val="-7.3335213641493688E-2"/>
                  <c:y val="8.730277544766443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4D-48FE-84D6-E6E7B01B4640}"/>
                </c:ext>
              </c:extLst>
            </c:dLbl>
            <c:dLbl>
              <c:idx val="1"/>
              <c:layout>
                <c:manualLayout>
                  <c:x val="5.1243432715758881E-2"/>
                  <c:y val="-0.1113894470225155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4D-48FE-84D6-E6E7B01B464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Лист1!$A$2:$A$3</c:f>
              <c:strCache>
                <c:ptCount val="2"/>
                <c:pt idx="0">
                  <c:v>Online stores</c:v>
                </c:pt>
                <c:pt idx="1">
                  <c:v>Marketplaces</c:v>
                </c:pt>
              </c:strCache>
            </c:strRef>
          </c:cat>
          <c:val>
            <c:numRef>
              <c:f>Лист1!$B$2:$B$3</c:f>
              <c:numCache>
                <c:formatCode>0%</c:formatCode>
                <c:ptCount val="2"/>
                <c:pt idx="0">
                  <c:v>0.62</c:v>
                </c:pt>
                <c:pt idx="1">
                  <c:v>0.38</c:v>
                </c:pt>
              </c:numCache>
            </c:numRef>
          </c:val>
          <c:extLst>
            <c:ext xmlns:c16="http://schemas.microsoft.com/office/drawing/2014/chart" uri="{C3380CC4-5D6E-409C-BE32-E72D297353CC}">
              <c16:uniqueId val="{00000004-154D-48FE-84D6-E6E7B01B464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0342468875858335"/>
          <c:y val="1.169861615520008E-2"/>
          <c:w val="0.35977108087695592"/>
          <c:h val="0.26381261556988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935218049245779"/>
          <c:y val="0.16217093801932553"/>
          <c:w val="0.5954363496761016"/>
          <c:h val="0.83782906198067453"/>
        </c:manualLayout>
      </c:layout>
      <c:pieChart>
        <c:varyColors val="1"/>
        <c:ser>
          <c:idx val="0"/>
          <c:order val="0"/>
          <c:tx>
            <c:strRef>
              <c:f>Лист1!$B$1</c:f>
              <c:strCache>
                <c:ptCount val="1"/>
                <c:pt idx="0">
                  <c:v>отправления</c:v>
                </c:pt>
              </c:strCache>
            </c:strRef>
          </c:tx>
          <c:explosion val="4"/>
          <c:dPt>
            <c:idx val="0"/>
            <c:bubble3D val="0"/>
            <c:spPr>
              <a:solidFill>
                <a:schemeClr val="accent1">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E2D-4111-A947-8ED447C6095A}"/>
              </c:ext>
            </c:extLst>
          </c:dPt>
          <c:dPt>
            <c:idx val="1"/>
            <c:bubble3D val="0"/>
            <c:spPr>
              <a:solidFill>
                <a:schemeClr val="accent1">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E2D-4111-A947-8ED447C6095A}"/>
              </c:ext>
            </c:extLst>
          </c:dPt>
          <c:dLbls>
            <c:dLbl>
              <c:idx val="0"/>
              <c:layout>
                <c:manualLayout>
                  <c:x val="0.17802696004156374"/>
                  <c:y val="-0.6049705666132178"/>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1">
                          <a:lumMod val="7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0904744017027393"/>
                      <c:h val="0.12522141167156464"/>
                    </c:manualLayout>
                  </c15:layout>
                </c:ext>
                <c:ext xmlns:c16="http://schemas.microsoft.com/office/drawing/2014/chart" uri="{C3380CC4-5D6E-409C-BE32-E72D297353CC}">
                  <c16:uniqueId val="{00000001-FE2D-4111-A947-8ED447C6095A}"/>
                </c:ext>
              </c:extLst>
            </c:dLbl>
            <c:dLbl>
              <c:idx val="1"/>
              <c:layout>
                <c:manualLayout>
                  <c:x val="2.2003765499301569E-3"/>
                  <c:y val="2.2980752918255985E-2"/>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1">
                          <a:lumMod val="7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7298285041620468"/>
                      <c:h val="0.14305793460990501"/>
                    </c:manualLayout>
                  </c15:layout>
                </c:ext>
                <c:ext xmlns:c16="http://schemas.microsoft.com/office/drawing/2014/chart" uri="{C3380CC4-5D6E-409C-BE32-E72D297353CC}">
                  <c16:uniqueId val="{00000003-FE2D-4111-A947-8ED447C6095A}"/>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numRef>
              <c:f>Лист1!$A$2:$A$3</c:f>
              <c:numCache>
                <c:formatCode>General</c:formatCode>
                <c:ptCount val="2"/>
              </c:numCache>
            </c:numRef>
          </c:cat>
          <c:val>
            <c:numRef>
              <c:f>Лист1!$B$2:$B$3</c:f>
              <c:numCache>
                <c:formatCode>0%</c:formatCode>
                <c:ptCount val="2"/>
                <c:pt idx="0">
                  <c:v>0.88</c:v>
                </c:pt>
                <c:pt idx="1">
                  <c:v>0.12</c:v>
                </c:pt>
              </c:numCache>
            </c:numRef>
          </c:val>
          <c:extLst>
            <c:ext xmlns:c16="http://schemas.microsoft.com/office/drawing/2014/chart" uri="{C3380CC4-5D6E-409C-BE32-E72D297353CC}">
              <c16:uniqueId val="{00000004-FE2D-4111-A947-8ED447C6095A}"/>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1507333915140544E-2"/>
          <c:y val="5.5639372988292059E-2"/>
          <c:w val="0.2784234744130662"/>
          <c:h val="0.69811434814597473"/>
        </c:manualLayout>
      </c:layout>
      <c:pieChart>
        <c:varyColors val="1"/>
        <c:ser>
          <c:idx val="0"/>
          <c:order val="0"/>
          <c:tx>
            <c:strRef>
              <c:f>Лист1!$B$1</c:f>
              <c:strCache>
                <c:ptCount val="1"/>
                <c:pt idx="0">
                  <c:v>Географическое распределение заказов в онлайн-экспорте</c:v>
                </c:pt>
              </c:strCache>
            </c:strRef>
          </c:tx>
          <c:dPt>
            <c:idx val="0"/>
            <c:bubble3D val="0"/>
            <c:explosion val="1"/>
            <c:spPr>
              <a:solidFill>
                <a:schemeClr val="accent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8BF-4E53-9975-541354FBFD6F}"/>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8BF-4E53-9975-541354FBFD6F}"/>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8BF-4E53-9975-541354FBFD6F}"/>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8BF-4E53-9975-541354FBFD6F}"/>
              </c:ext>
            </c:extLst>
          </c:dPt>
          <c:dLbls>
            <c:dLbl>
              <c:idx val="0"/>
              <c:layout>
                <c:manualLayout>
                  <c:x val="-5.9562608194089976E-2"/>
                  <c:y val="-9.1969635316145978E-2"/>
                </c:manualLayout>
              </c:layout>
              <c:tx>
                <c:rich>
                  <a:bodyPr/>
                  <a:lstStyle/>
                  <a:p>
                    <a:r>
                      <a:rPr lang="en-US" dirty="0"/>
                      <a:t>60%</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8BF-4E53-9975-541354FBFD6F}"/>
                </c:ext>
              </c:extLst>
            </c:dLbl>
            <c:dLbl>
              <c:idx val="1"/>
              <c:layout>
                <c:manualLayout>
                  <c:x val="5.1253284187811249E-2"/>
                  <c:y val="-8.031463425908043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8BF-4E53-9975-541354FBFD6F}"/>
                </c:ext>
              </c:extLst>
            </c:dLbl>
            <c:dLbl>
              <c:idx val="2"/>
              <c:layout>
                <c:manualLayout>
                  <c:x val="3.7982937345723014E-2"/>
                  <c:y val="0.1209404322678566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8BF-4E53-9975-541354FBFD6F}"/>
                </c:ext>
              </c:extLst>
            </c:dLbl>
            <c:dLbl>
              <c:idx val="3"/>
              <c:layout>
                <c:manualLayout>
                  <c:x val="1.6916569014261643E-2"/>
                  <c:y val="8.718803975382030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8BF-4E53-9975-541354FBFD6F}"/>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4"/>
                <c:pt idx="0">
                  <c:v>Non-CIS countries</c:v>
                </c:pt>
                <c:pt idx="1">
                  <c:v>Belarus</c:v>
                </c:pt>
                <c:pt idx="2">
                  <c:v>Kazakhstan</c:v>
                </c:pt>
                <c:pt idx="3">
                  <c:v>Other CIS-countries</c:v>
                </c:pt>
              </c:strCache>
            </c:strRef>
          </c:cat>
          <c:val>
            <c:numRef>
              <c:f>Лист1!$B$2:$B$5</c:f>
              <c:numCache>
                <c:formatCode>0%</c:formatCode>
                <c:ptCount val="4"/>
                <c:pt idx="0">
                  <c:v>0.61</c:v>
                </c:pt>
                <c:pt idx="1">
                  <c:v>0.19</c:v>
                </c:pt>
                <c:pt idx="2">
                  <c:v>0.13</c:v>
                </c:pt>
                <c:pt idx="3">
                  <c:v>0.08</c:v>
                </c:pt>
              </c:numCache>
            </c:numRef>
          </c:val>
          <c:extLst>
            <c:ext xmlns:c16="http://schemas.microsoft.com/office/drawing/2014/chart" uri="{C3380CC4-5D6E-409C-BE32-E72D297353CC}">
              <c16:uniqueId val="{00000008-48BF-4E53-9975-541354FBFD6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0175816817401191"/>
          <c:y val="0.1794155131023841"/>
          <c:w val="0.18421217665298825"/>
          <c:h val="0.4566477611790606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7766374677218539"/>
          <c:y val="0"/>
          <c:w val="0.17624149502510755"/>
          <c:h val="0.74623150419302686"/>
        </c:manualLayout>
      </c:layout>
      <c:pieChart>
        <c:varyColors val="1"/>
        <c:ser>
          <c:idx val="0"/>
          <c:order val="0"/>
          <c:tx>
            <c:strRef>
              <c:f>Лист1!$B$1</c:f>
              <c:strCache>
                <c:ptCount val="1"/>
                <c:pt idx="0">
                  <c:v>Географическое распределение заказов в онлайн-экспорте</c:v>
                </c:pt>
              </c:strCache>
            </c:strRef>
          </c:tx>
          <c:explosion val="1"/>
          <c:dPt>
            <c:idx val="0"/>
            <c:bubble3D val="0"/>
            <c:spPr>
              <a:solidFill>
                <a:schemeClr val="accent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DED-4869-BC41-2AC2B5054097}"/>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DED-4869-BC41-2AC2B5054097}"/>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DED-4869-BC41-2AC2B5054097}"/>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DED-4869-BC41-2AC2B5054097}"/>
              </c:ext>
            </c:extLst>
          </c:dPt>
          <c:dPt>
            <c:idx val="4"/>
            <c:bubble3D val="0"/>
            <c:spPr>
              <a:solidFill>
                <a:schemeClr val="accent1">
                  <a:tint val="54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1AA-4E78-B728-E64329DB55A1}"/>
              </c:ext>
            </c:extLst>
          </c:dPt>
          <c:dLbls>
            <c:dLbl>
              <c:idx val="0"/>
              <c:layout>
                <c:manualLayout>
                  <c:x val="-5.9562608194089976E-2"/>
                  <c:y val="-9.1969635316145978E-2"/>
                </c:manualLayout>
              </c:layout>
              <c:tx>
                <c:rich>
                  <a:bodyPr/>
                  <a:lstStyle/>
                  <a:p>
                    <a:r>
                      <a:rPr lang="en-US" dirty="0"/>
                      <a:t>57%</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DED-4869-BC41-2AC2B5054097}"/>
                </c:ext>
              </c:extLst>
            </c:dLbl>
            <c:dLbl>
              <c:idx val="1"/>
              <c:layout>
                <c:manualLayout>
                  <c:x val="5.1253284187811249E-2"/>
                  <c:y val="-8.0314634259080434E-2"/>
                </c:manualLayout>
              </c:layout>
              <c:tx>
                <c:rich>
                  <a:bodyPr/>
                  <a:lstStyle/>
                  <a:p>
                    <a:r>
                      <a:rPr lang="en-US" dirty="0"/>
                      <a:t>22%</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DED-4869-BC41-2AC2B5054097}"/>
                </c:ext>
              </c:extLst>
            </c:dLbl>
            <c:dLbl>
              <c:idx val="2"/>
              <c:layout>
                <c:manualLayout>
                  <c:x val="3.7982937345723014E-2"/>
                  <c:y val="0.1209404322678566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DED-4869-BC41-2AC2B5054097}"/>
                </c:ext>
              </c:extLst>
            </c:dLbl>
            <c:dLbl>
              <c:idx val="3"/>
              <c:layout>
                <c:manualLayout>
                  <c:x val="1.2199255551286302E-2"/>
                  <c:y val="2.192520824950688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DED-4869-BC41-2AC2B505409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Лист1!$A$2:$A$6</c:f>
              <c:strCache>
                <c:ptCount val="4"/>
                <c:pt idx="0">
                  <c:v>Дальнее зарубежье</c:v>
                </c:pt>
                <c:pt idx="1">
                  <c:v>Беларусь</c:v>
                </c:pt>
                <c:pt idx="2">
                  <c:v>Казахстан</c:v>
                </c:pt>
                <c:pt idx="3">
                  <c:v>Другие страны СНГ</c:v>
                </c:pt>
              </c:strCache>
            </c:strRef>
          </c:cat>
          <c:val>
            <c:numRef>
              <c:f>Лист1!$B$2:$B$6</c:f>
              <c:numCache>
                <c:formatCode>0%</c:formatCode>
                <c:ptCount val="5"/>
                <c:pt idx="0">
                  <c:v>0.56999999999999995</c:v>
                </c:pt>
                <c:pt idx="1">
                  <c:v>0.22</c:v>
                </c:pt>
                <c:pt idx="2">
                  <c:v>0.13</c:v>
                </c:pt>
                <c:pt idx="3">
                  <c:v>0.08</c:v>
                </c:pt>
              </c:numCache>
            </c:numRef>
          </c:val>
          <c:extLst>
            <c:ext xmlns:c16="http://schemas.microsoft.com/office/drawing/2014/chart" uri="{C3380CC4-5D6E-409C-BE32-E72D297353CC}">
              <c16:uniqueId val="{00000008-6DED-4869-BC41-2AC2B5054097}"/>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67972441663725003"/>
          <c:y val="9.1048765392317002E-2"/>
          <c:w val="0.35330659529022601"/>
          <c:h val="0.7346025349202675"/>
        </c:manualLayout>
      </c:layout>
      <c:pieChart>
        <c:varyColors val="1"/>
        <c:ser>
          <c:idx val="0"/>
          <c:order val="0"/>
          <c:tx>
            <c:strRef>
              <c:f>Лист1!$B$1</c:f>
              <c:strCache>
                <c:ptCount val="1"/>
                <c:pt idx="0">
                  <c:v>Географическое распределение заказов в онлайн-экспорте</c:v>
                </c:pt>
              </c:strCache>
            </c:strRef>
          </c:tx>
          <c:dPt>
            <c:idx val="0"/>
            <c:bubble3D val="0"/>
            <c:explosion val="1"/>
            <c:spPr>
              <a:solidFill>
                <a:schemeClr val="accent1">
                  <a:shade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A06-4284-8EE7-772106D8363E}"/>
              </c:ext>
            </c:extLst>
          </c:dPt>
          <c:dPt>
            <c:idx val="1"/>
            <c:bubble3D val="0"/>
            <c:spPr>
              <a:solidFill>
                <a:schemeClr val="accent1">
                  <a:shade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A06-4284-8EE7-772106D8363E}"/>
              </c:ext>
            </c:extLst>
          </c:dPt>
          <c:dPt>
            <c:idx val="2"/>
            <c:bubble3D val="0"/>
            <c:spPr>
              <a:solidFill>
                <a:schemeClr val="accent1">
                  <a:tint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A06-4284-8EE7-772106D8363E}"/>
              </c:ext>
            </c:extLst>
          </c:dPt>
          <c:dPt>
            <c:idx val="3"/>
            <c:bubble3D val="0"/>
            <c:spPr>
              <a:solidFill>
                <a:schemeClr val="accent1">
                  <a:tint val="5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A06-4284-8EE7-772106D8363E}"/>
              </c:ext>
            </c:extLst>
          </c:dPt>
          <c:dLbls>
            <c:dLbl>
              <c:idx val="0"/>
              <c:layout>
                <c:manualLayout>
                  <c:x val="-0.1072109480956379"/>
                  <c:y val="-3.2025417184730315E-2"/>
                </c:manualLayout>
              </c:layout>
              <c:tx>
                <c:rich>
                  <a:bodyPr/>
                  <a:lstStyle/>
                  <a:p>
                    <a:r>
                      <a:rPr lang="en-US" dirty="0"/>
                      <a:t>51%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DA06-4284-8EE7-772106D8363E}"/>
                </c:ext>
              </c:extLst>
            </c:dLbl>
            <c:dLbl>
              <c:idx val="1"/>
              <c:layout>
                <c:manualLayout>
                  <c:x val="6.645886726467394E-2"/>
                  <c:y val="-0.12887007780482335"/>
                </c:manualLayout>
              </c:layout>
              <c:tx>
                <c:rich>
                  <a:bodyPr/>
                  <a:lstStyle/>
                  <a:p>
                    <a:r>
                      <a:rPr lang="en-US" dirty="0"/>
                      <a:t>22%</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DA06-4284-8EE7-772106D8363E}"/>
                </c:ext>
              </c:extLst>
            </c:dLbl>
            <c:dLbl>
              <c:idx val="2"/>
              <c:layout>
                <c:manualLayout>
                  <c:x val="5.8889510788191504E-2"/>
                  <c:y val="0.130626530365541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06-4284-8EE7-772106D8363E}"/>
                </c:ext>
              </c:extLst>
            </c:dLbl>
            <c:dLbl>
              <c:idx val="3"/>
              <c:layout>
                <c:manualLayout>
                  <c:x val="1.7195408775241876E-2"/>
                  <c:y val="0.1326891990370399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06-4284-8EE7-772106D8363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4"/>
                <c:pt idx="0">
                  <c:v>Дальнее зарубежье</c:v>
                </c:pt>
                <c:pt idx="1">
                  <c:v>Беларусь</c:v>
                </c:pt>
                <c:pt idx="2">
                  <c:v>Казахстан</c:v>
                </c:pt>
                <c:pt idx="3">
                  <c:v>Украина</c:v>
                </c:pt>
              </c:strCache>
            </c:strRef>
          </c:cat>
          <c:val>
            <c:numRef>
              <c:f>Лист1!$B$2:$B$5</c:f>
              <c:numCache>
                <c:formatCode>0%</c:formatCode>
                <c:ptCount val="4"/>
                <c:pt idx="0">
                  <c:v>0.51</c:v>
                </c:pt>
                <c:pt idx="1">
                  <c:v>0.22</c:v>
                </c:pt>
                <c:pt idx="2">
                  <c:v>0.18</c:v>
                </c:pt>
                <c:pt idx="3">
                  <c:v>0.09</c:v>
                </c:pt>
              </c:numCache>
            </c:numRef>
          </c:val>
          <c:extLst>
            <c:ext xmlns:c16="http://schemas.microsoft.com/office/drawing/2014/chart" uri="{C3380CC4-5D6E-409C-BE32-E72D297353CC}">
              <c16:uniqueId val="{00000008-DA06-4284-8EE7-772106D8363E}"/>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bg1">
                    <a:lumMod val="50000"/>
                  </a:schemeClr>
                </a:solidFill>
                <a:latin typeface="+mn-lt"/>
                <a:ea typeface="+mn-ea"/>
                <a:cs typeface="+mn-cs"/>
              </a:defRPr>
            </a:pPr>
            <a:r>
              <a:rPr lang="en-US" sz="1400" b="1" i="0" u="none" strike="noStrike" baseline="0" dirty="0">
                <a:solidFill>
                  <a:schemeClr val="bg1">
                    <a:lumMod val="50000"/>
                  </a:schemeClr>
                </a:solidFill>
                <a:effectLst/>
              </a:rPr>
              <a:t>COMPOSITION OF INCOMING INTERNATIONAL MAIL BY TYPES OF POSTAL ITEMS, %  </a:t>
            </a:r>
            <a:endParaRPr lang="ru-RU" dirty="0">
              <a:solidFill>
                <a:schemeClr val="bg1">
                  <a:lumMod val="50000"/>
                </a:schemeClr>
              </a:solidFill>
            </a:endParaRP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bg1">
                  <a:lumMod val="50000"/>
                </a:schemeClr>
              </a:solidFill>
              <a:latin typeface="+mn-lt"/>
              <a:ea typeface="+mn-ea"/>
              <a:cs typeface="+mn-cs"/>
            </a:defRPr>
          </a:pPr>
          <a:endParaRPr lang="en-US"/>
        </a:p>
      </c:txPr>
    </c:title>
    <c:autoTitleDeleted val="0"/>
    <c:plotArea>
      <c:layout/>
      <c:barChart>
        <c:barDir val="bar"/>
        <c:grouping val="percentStacked"/>
        <c:varyColors val="0"/>
        <c:ser>
          <c:idx val="1"/>
          <c:order val="0"/>
          <c:tx>
            <c:strRef>
              <c:f>Лист4!$C$1</c:f>
              <c:strCache>
                <c:ptCount val="1"/>
                <c:pt idx="0">
                  <c:v>Мелкие пакета</c:v>
                </c:pt>
              </c:strCache>
            </c:strRef>
          </c:tx>
          <c:spPr>
            <a:solidFill>
              <a:srgbClr val="ABE7F5"/>
            </a:solidFill>
            <a:ln>
              <a:noFill/>
            </a:ln>
            <a:effectLst>
              <a:outerShdw blurRad="50800" dist="50800" dir="5400000" algn="ctr" rotWithShape="0">
                <a:schemeClr val="bg1">
                  <a:lumMod val="50000"/>
                </a:schemeClr>
              </a:outerShdw>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Лист4!$A$2:$A$8</c:f>
              <c:numCache>
                <c:formatCode>General</c:formatCode>
                <c:ptCount val="7"/>
                <c:pt idx="0">
                  <c:v>2012</c:v>
                </c:pt>
                <c:pt idx="1">
                  <c:v>2013</c:v>
                </c:pt>
                <c:pt idx="2">
                  <c:v>2014</c:v>
                </c:pt>
                <c:pt idx="3">
                  <c:v>2015</c:v>
                </c:pt>
                <c:pt idx="4">
                  <c:v>2016</c:v>
                </c:pt>
                <c:pt idx="5">
                  <c:v>2017</c:v>
                </c:pt>
                <c:pt idx="6">
                  <c:v>2018</c:v>
                </c:pt>
              </c:numCache>
            </c:numRef>
          </c:cat>
          <c:val>
            <c:numRef>
              <c:f>Лист4!$C$2:$C$8</c:f>
              <c:numCache>
                <c:formatCode>0</c:formatCode>
                <c:ptCount val="7"/>
                <c:pt idx="0">
                  <c:v>81.943694444444446</c:v>
                </c:pt>
                <c:pt idx="1">
                  <c:v>84.158987408085721</c:v>
                </c:pt>
                <c:pt idx="2">
                  <c:v>93.727944800931397</c:v>
                </c:pt>
                <c:pt idx="3">
                  <c:v>94.705696711972507</c:v>
                </c:pt>
                <c:pt idx="4">
                  <c:v>94.772899778669156</c:v>
                </c:pt>
                <c:pt idx="5">
                  <c:v>96.809982602509152</c:v>
                </c:pt>
                <c:pt idx="6">
                  <c:v>96.699392251306733</c:v>
                </c:pt>
              </c:numCache>
            </c:numRef>
          </c:val>
          <c:extLst>
            <c:ext xmlns:c16="http://schemas.microsoft.com/office/drawing/2014/chart" uri="{C3380CC4-5D6E-409C-BE32-E72D297353CC}">
              <c16:uniqueId val="{00000000-538E-4312-868C-1E8E454E600D}"/>
            </c:ext>
          </c:extLst>
        </c:ser>
        <c:ser>
          <c:idx val="0"/>
          <c:order val="1"/>
          <c:tx>
            <c:strRef>
              <c:f>Лист4!$B$1</c:f>
              <c:strCache>
                <c:ptCount val="1"/>
                <c:pt idx="0">
                  <c:v>Посылки и EMS-отправления</c:v>
                </c:pt>
              </c:strCache>
            </c:strRef>
          </c:tx>
          <c:spPr>
            <a:solidFill>
              <a:schemeClr val="bg1">
                <a:lumMod val="50000"/>
              </a:schemeClr>
            </a:solidFill>
            <a:ln>
              <a:noFill/>
            </a:ln>
            <a:effectLst>
              <a:outerShdw blurRad="50800" dist="50800" dir="5400000" algn="ctr" rotWithShape="0">
                <a:schemeClr val="bg1">
                  <a:lumMod val="50000"/>
                </a:schemeClr>
              </a:outerShdw>
            </a:effectLst>
          </c:spPr>
          <c:invertIfNegative val="0"/>
          <c:dLbls>
            <c:dLbl>
              <c:idx val="5"/>
              <c:layout>
                <c:manualLayout>
                  <c:x val="-1.2414649286157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8E-4312-868C-1E8E454E600D}"/>
                </c:ext>
              </c:extLst>
            </c:dLbl>
            <c:dLbl>
              <c:idx val="6"/>
              <c:layout>
                <c:manualLayout>
                  <c:x val="-9.93171942892631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8E-4312-868C-1E8E454E600D}"/>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Лист4!$A$2:$A$8</c:f>
              <c:numCache>
                <c:formatCode>General</c:formatCode>
                <c:ptCount val="7"/>
                <c:pt idx="0">
                  <c:v>2012</c:v>
                </c:pt>
                <c:pt idx="1">
                  <c:v>2013</c:v>
                </c:pt>
                <c:pt idx="2">
                  <c:v>2014</c:v>
                </c:pt>
                <c:pt idx="3">
                  <c:v>2015</c:v>
                </c:pt>
                <c:pt idx="4">
                  <c:v>2016</c:v>
                </c:pt>
                <c:pt idx="5">
                  <c:v>2017</c:v>
                </c:pt>
                <c:pt idx="6">
                  <c:v>2018</c:v>
                </c:pt>
              </c:numCache>
            </c:numRef>
          </c:cat>
          <c:val>
            <c:numRef>
              <c:f>Лист4!$B$2:$B$8</c:f>
              <c:numCache>
                <c:formatCode>0</c:formatCode>
                <c:ptCount val="7"/>
                <c:pt idx="0">
                  <c:v>18.056305555555554</c:v>
                </c:pt>
                <c:pt idx="1">
                  <c:v>15.841012591914277</c:v>
                </c:pt>
                <c:pt idx="2">
                  <c:v>6.2720551990686007</c:v>
                </c:pt>
                <c:pt idx="3">
                  <c:v>5.2943032880274892</c:v>
                </c:pt>
                <c:pt idx="4">
                  <c:v>5.2271002213308533</c:v>
                </c:pt>
                <c:pt idx="5">
                  <c:v>3.1900173974908559</c:v>
                </c:pt>
                <c:pt idx="6">
                  <c:v>3.3006077486932717</c:v>
                </c:pt>
              </c:numCache>
            </c:numRef>
          </c:val>
          <c:extLst>
            <c:ext xmlns:c16="http://schemas.microsoft.com/office/drawing/2014/chart" uri="{C3380CC4-5D6E-409C-BE32-E72D297353CC}">
              <c16:uniqueId val="{00000003-538E-4312-868C-1E8E454E600D}"/>
            </c:ext>
          </c:extLst>
        </c:ser>
        <c:dLbls>
          <c:showLegendKey val="0"/>
          <c:showVal val="0"/>
          <c:showCatName val="0"/>
          <c:showSerName val="0"/>
          <c:showPercent val="0"/>
          <c:showBubbleSize val="0"/>
        </c:dLbls>
        <c:gapWidth val="65"/>
        <c:overlap val="100"/>
        <c:axId val="476899104"/>
        <c:axId val="476894064"/>
      </c:barChart>
      <c:catAx>
        <c:axId val="476899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894064"/>
        <c:crosses val="autoZero"/>
        <c:auto val="1"/>
        <c:lblAlgn val="ctr"/>
        <c:lblOffset val="100"/>
        <c:noMultiLvlLbl val="0"/>
      </c:catAx>
      <c:valAx>
        <c:axId val="476894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89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2"/>
          <c:spPr>
            <a:solidFill>
              <a:schemeClr val="accent2">
                <a:lumMod val="40000"/>
                <a:lumOff val="60000"/>
              </a:schemeClr>
            </a:solidFill>
            <a:ln>
              <a:solidFill>
                <a:srgbClr val="0070C0"/>
              </a:solidFill>
            </a:ln>
          </c:spPr>
          <c:invertIfNegative val="0"/>
          <c:cat>
            <c:strRef>
              <c:f>Лист11!$B$1:$F$1</c:f>
              <c:strCache>
                <c:ptCount val="5"/>
                <c:pt idx="0">
                  <c:v>Q3 2013</c:v>
                </c:pt>
                <c:pt idx="1">
                  <c:v>Q4 2013</c:v>
                </c:pt>
                <c:pt idx="2">
                  <c:v>Q1 2014</c:v>
                </c:pt>
                <c:pt idx="3">
                  <c:v>Q2 2014</c:v>
                </c:pt>
                <c:pt idx="4">
                  <c:v>Q3 2014</c:v>
                </c:pt>
              </c:strCache>
            </c:strRef>
          </c:cat>
          <c:val>
            <c:numRef>
              <c:f>Лист11!$B$3:$F$3</c:f>
              <c:numCache>
                <c:formatCode>0</c:formatCode>
                <c:ptCount val="5"/>
                <c:pt idx="0">
                  <c:v>7.2246790000000001</c:v>
                </c:pt>
                <c:pt idx="1">
                  <c:v>9.4180309999999992</c:v>
                </c:pt>
                <c:pt idx="2">
                  <c:v>12.478652</c:v>
                </c:pt>
                <c:pt idx="3">
                  <c:v>15.471379000000001</c:v>
                </c:pt>
                <c:pt idx="4">
                  <c:v>16.125143999999999</c:v>
                </c:pt>
              </c:numCache>
            </c:numRef>
          </c:val>
          <c:extLst>
            <c:ext xmlns:c16="http://schemas.microsoft.com/office/drawing/2014/chart" uri="{C3380CC4-5D6E-409C-BE32-E72D297353CC}">
              <c16:uniqueId val="{00000000-D6DB-4172-BDEA-42EB4C5F2D95}"/>
            </c:ext>
          </c:extLst>
        </c:ser>
        <c:ser>
          <c:idx val="0"/>
          <c:order val="3"/>
          <c:spPr>
            <a:solidFill>
              <a:schemeClr val="accent3"/>
            </a:solidFill>
            <a:ln>
              <a:solidFill>
                <a:schemeClr val="accent2">
                  <a:lumMod val="75000"/>
                </a:schemeClr>
              </a:solidFill>
            </a:ln>
          </c:spPr>
          <c:invertIfNegative val="0"/>
          <c:cat>
            <c:strRef>
              <c:f>Лист11!$B$1:$F$1</c:f>
              <c:strCache>
                <c:ptCount val="5"/>
                <c:pt idx="0">
                  <c:v>Q3 2013</c:v>
                </c:pt>
                <c:pt idx="1">
                  <c:v>Q4 2013</c:v>
                </c:pt>
                <c:pt idx="2">
                  <c:v>Q1 2014</c:v>
                </c:pt>
                <c:pt idx="3">
                  <c:v>Q2 2014</c:v>
                </c:pt>
                <c:pt idx="4">
                  <c:v>Q3 2014</c:v>
                </c:pt>
              </c:strCache>
            </c:strRef>
          </c:cat>
          <c:val>
            <c:numRef>
              <c:f>Лист11!$B$2:$F$2</c:f>
              <c:numCache>
                <c:formatCode>0</c:formatCode>
                <c:ptCount val="5"/>
                <c:pt idx="0">
                  <c:v>12.408106999999999</c:v>
                </c:pt>
                <c:pt idx="1">
                  <c:v>15.942736999999999</c:v>
                </c:pt>
                <c:pt idx="2">
                  <c:v>17.421579000000001</c:v>
                </c:pt>
                <c:pt idx="3">
                  <c:v>18.848589</c:v>
                </c:pt>
                <c:pt idx="4">
                  <c:v>20.440873</c:v>
                </c:pt>
              </c:numCache>
            </c:numRef>
          </c:val>
          <c:extLst>
            <c:ext xmlns:c16="http://schemas.microsoft.com/office/drawing/2014/chart" uri="{C3380CC4-5D6E-409C-BE32-E72D297353CC}">
              <c16:uniqueId val="{00000001-D6DB-4172-BDEA-42EB4C5F2D95}"/>
            </c:ext>
          </c:extLst>
        </c:ser>
        <c:dLbls>
          <c:showLegendKey val="0"/>
          <c:showVal val="0"/>
          <c:showCatName val="0"/>
          <c:showSerName val="0"/>
          <c:showPercent val="0"/>
          <c:showBubbleSize val="0"/>
        </c:dLbls>
        <c:gapWidth val="130"/>
        <c:axId val="487013920"/>
        <c:axId val="487013360"/>
      </c:barChart>
      <c:lineChart>
        <c:grouping val="standard"/>
        <c:varyColors val="0"/>
        <c:ser>
          <c:idx val="3"/>
          <c:order val="0"/>
          <c:spPr>
            <a:ln w="25400">
              <a:solidFill>
                <a:schemeClr val="accent5"/>
              </a:solidFill>
            </a:ln>
          </c:spPr>
          <c:marker>
            <c:symbol val="none"/>
          </c:marker>
          <c:dLbls>
            <c:spPr>
              <a:solidFill>
                <a:schemeClr val="accent5"/>
              </a:solidFill>
              <a:ln>
                <a:noFill/>
              </a:ln>
              <a:effectLst/>
            </c:spPr>
            <c:txPr>
              <a:bodyPr wrap="square" lIns="38100" tIns="19050" rIns="38100" bIns="19050" anchor="ctr">
                <a:spAutoFit/>
              </a:bodyPr>
              <a:lstStyle/>
              <a:p>
                <a:pPr>
                  <a:defRPr>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Лист11!$B$1:$F$1</c:f>
              <c:strCache>
                <c:ptCount val="5"/>
                <c:pt idx="0">
                  <c:v>Q3 2013</c:v>
                </c:pt>
                <c:pt idx="1">
                  <c:v>Q4 2013</c:v>
                </c:pt>
                <c:pt idx="2">
                  <c:v>Q1 2014</c:v>
                </c:pt>
                <c:pt idx="3">
                  <c:v>Q2 2014</c:v>
                </c:pt>
                <c:pt idx="4">
                  <c:v>Q3 2014</c:v>
                </c:pt>
              </c:strCache>
            </c:strRef>
          </c:cat>
          <c:val>
            <c:numRef>
              <c:f>Лист11!$B$5:$F$5</c:f>
              <c:numCache>
                <c:formatCode>0</c:formatCode>
                <c:ptCount val="5"/>
                <c:pt idx="0">
                  <c:v>817.31</c:v>
                </c:pt>
                <c:pt idx="1">
                  <c:v>982.8</c:v>
                </c:pt>
                <c:pt idx="2">
                  <c:v>1145.27</c:v>
                </c:pt>
                <c:pt idx="3">
                  <c:v>1195.68</c:v>
                </c:pt>
                <c:pt idx="4">
                  <c:v>1250.22</c:v>
                </c:pt>
              </c:numCache>
            </c:numRef>
          </c:val>
          <c:smooth val="1"/>
          <c:extLst>
            <c:ext xmlns:c16="http://schemas.microsoft.com/office/drawing/2014/chart" uri="{C3380CC4-5D6E-409C-BE32-E72D297353CC}">
              <c16:uniqueId val="{00000002-D6DB-4172-BDEA-42EB4C5F2D95}"/>
            </c:ext>
          </c:extLst>
        </c:ser>
        <c:ser>
          <c:idx val="2"/>
          <c:order val="1"/>
          <c:spPr>
            <a:ln w="25400">
              <a:solidFill>
                <a:schemeClr val="accent1"/>
              </a:solidFill>
            </a:ln>
          </c:spPr>
          <c:marker>
            <c:symbol val="none"/>
          </c:marker>
          <c:dLbls>
            <c:spPr>
              <a:solidFill>
                <a:schemeClr val="accent1"/>
              </a:solidFill>
              <a:ln>
                <a:noFill/>
              </a:ln>
              <a:effectLst/>
            </c:spPr>
            <c:txPr>
              <a:bodyPr wrap="square" lIns="38100" tIns="19050" rIns="38100" bIns="19050" anchor="ctr">
                <a:spAutoFit/>
              </a:bodyPr>
              <a:lstStyle/>
              <a:p>
                <a:pPr>
                  <a:defRPr>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Лист11!$B$1:$F$1</c:f>
              <c:strCache>
                <c:ptCount val="5"/>
                <c:pt idx="0">
                  <c:v>Q3 2013</c:v>
                </c:pt>
                <c:pt idx="1">
                  <c:v>Q4 2013</c:v>
                </c:pt>
                <c:pt idx="2">
                  <c:v>Q1 2014</c:v>
                </c:pt>
                <c:pt idx="3">
                  <c:v>Q2 2014</c:v>
                </c:pt>
                <c:pt idx="4">
                  <c:v>Q3 2014</c:v>
                </c:pt>
              </c:strCache>
            </c:strRef>
          </c:cat>
          <c:val>
            <c:numRef>
              <c:f>Лист11!$B$4:$F$4</c:f>
              <c:numCache>
                <c:formatCode>0</c:formatCode>
                <c:ptCount val="5"/>
                <c:pt idx="0">
                  <c:v>634.10307</c:v>
                </c:pt>
                <c:pt idx="1">
                  <c:v>800.81390999999996</c:v>
                </c:pt>
                <c:pt idx="2">
                  <c:v>870.2</c:v>
                </c:pt>
                <c:pt idx="3">
                  <c:v>986.17</c:v>
                </c:pt>
                <c:pt idx="4">
                  <c:v>987.41</c:v>
                </c:pt>
              </c:numCache>
            </c:numRef>
          </c:val>
          <c:smooth val="1"/>
          <c:extLst>
            <c:ext xmlns:c16="http://schemas.microsoft.com/office/drawing/2014/chart" uri="{C3380CC4-5D6E-409C-BE32-E72D297353CC}">
              <c16:uniqueId val="{00000003-D6DB-4172-BDEA-42EB4C5F2D95}"/>
            </c:ext>
          </c:extLst>
        </c:ser>
        <c:dLbls>
          <c:showLegendKey val="0"/>
          <c:showVal val="0"/>
          <c:showCatName val="0"/>
          <c:showSerName val="0"/>
          <c:showPercent val="0"/>
          <c:showBubbleSize val="0"/>
        </c:dLbls>
        <c:marker val="1"/>
        <c:smooth val="0"/>
        <c:axId val="487012800"/>
        <c:axId val="487014480"/>
      </c:lineChart>
      <c:catAx>
        <c:axId val="487012800"/>
        <c:scaling>
          <c:orientation val="minMax"/>
        </c:scaling>
        <c:delete val="0"/>
        <c:axPos val="b"/>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487014480"/>
        <c:crosses val="autoZero"/>
        <c:auto val="1"/>
        <c:lblAlgn val="ctr"/>
        <c:lblOffset val="100"/>
        <c:noMultiLvlLbl val="0"/>
      </c:catAx>
      <c:valAx>
        <c:axId val="487014480"/>
        <c:scaling>
          <c:orientation val="minMax"/>
          <c:max val="1500"/>
        </c:scaling>
        <c:delete val="0"/>
        <c:axPos val="l"/>
        <c:majorGridlines/>
        <c:numFmt formatCode="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487012800"/>
        <c:crosses val="autoZero"/>
        <c:crossBetween val="between"/>
        <c:majorUnit val="300"/>
      </c:valAx>
      <c:valAx>
        <c:axId val="487013360"/>
        <c:scaling>
          <c:orientation val="minMax"/>
          <c:max val="25"/>
          <c:min val="0"/>
        </c:scaling>
        <c:delete val="0"/>
        <c:axPos val="r"/>
        <c:numFmt formatCode="0" sourceLinked="1"/>
        <c:majorTickMark val="out"/>
        <c:minorTickMark val="none"/>
        <c:tickLblPos val="nextTo"/>
        <c:crossAx val="487013920"/>
        <c:crosses val="max"/>
        <c:crossBetween val="between"/>
        <c:majorUnit val="5"/>
      </c:valAx>
      <c:catAx>
        <c:axId val="487013920"/>
        <c:scaling>
          <c:orientation val="minMax"/>
        </c:scaling>
        <c:delete val="1"/>
        <c:axPos val="b"/>
        <c:numFmt formatCode="General" sourceLinked="1"/>
        <c:majorTickMark val="out"/>
        <c:minorTickMark val="none"/>
        <c:tickLblPos val="nextTo"/>
        <c:crossAx val="487013360"/>
        <c:crosses val="autoZero"/>
        <c:auto val="1"/>
        <c:lblAlgn val="ctr"/>
        <c:lblOffset val="100"/>
        <c:noMultiLvlLbl val="0"/>
      </c:cat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4486172771852"/>
          <c:y val="4.9821214826148319E-2"/>
          <c:w val="0.86302441053042811"/>
          <c:h val="0.70928881519393683"/>
        </c:manualLayout>
      </c:layout>
      <c:barChart>
        <c:barDir val="col"/>
        <c:grouping val="clustered"/>
        <c:varyColors val="0"/>
        <c:ser>
          <c:idx val="0"/>
          <c:order val="0"/>
          <c:tx>
            <c:strRef>
              <c:f>Лист1!$A$2</c:f>
              <c:strCache>
                <c:ptCount val="1"/>
                <c:pt idx="0">
                  <c:v>Импорт товаров, приобретенных в иностранных Интернет-магазинах</c:v>
                </c:pt>
              </c:strCache>
            </c:strRef>
          </c:tx>
          <c:spPr>
            <a:solidFill>
              <a:schemeClr val="accent5">
                <a:lumMod val="40000"/>
                <a:lumOff val="60000"/>
              </a:schemeClr>
            </a:solidFill>
            <a:ln>
              <a:solidFill>
                <a:schemeClr val="accent5">
                  <a:lumMod val="60000"/>
                  <a:lumOff val="40000"/>
                </a:schemeClr>
              </a:solidFill>
            </a:ln>
            <a:effectLst>
              <a:outerShdw blurRad="50800" dist="38100" dir="2700000" algn="tl" rotWithShape="0">
                <a:prstClr val="black">
                  <a:alpha val="40000"/>
                </a:prstClr>
              </a:outerShdw>
            </a:effectLst>
          </c:spPr>
          <c:invertIfNegative val="0"/>
          <c:dLbls>
            <c:spPr>
              <a:noFill/>
              <a:ln>
                <a:noFill/>
              </a:ln>
              <a:effectLst/>
            </c:spPr>
            <c:txPr>
              <a:bodyPr wrap="square" lIns="38100" tIns="19050" rIns="38100" bIns="19050" anchor="ctr">
                <a:spAutoFit/>
              </a:bodyPr>
              <a:lstStyle/>
              <a:p>
                <a:pPr>
                  <a:defRPr sz="1100" b="1">
                    <a:solidFill>
                      <a:schemeClr val="accent5">
                        <a:lumMod val="60000"/>
                        <a:lumOff val="40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Лист1!$B$1:$H$1</c:f>
              <c:numCache>
                <c:formatCode>General</c:formatCode>
                <c:ptCount val="7"/>
                <c:pt idx="0">
                  <c:v>2014</c:v>
                </c:pt>
                <c:pt idx="1">
                  <c:v>2015</c:v>
                </c:pt>
                <c:pt idx="2">
                  <c:v>2016</c:v>
                </c:pt>
                <c:pt idx="3">
                  <c:v>2017</c:v>
                </c:pt>
                <c:pt idx="4">
                  <c:v>2018</c:v>
                </c:pt>
                <c:pt idx="5">
                  <c:v>2019</c:v>
                </c:pt>
                <c:pt idx="6">
                  <c:v>2020</c:v>
                </c:pt>
              </c:numCache>
            </c:numRef>
          </c:cat>
          <c:val>
            <c:numRef>
              <c:f>Лист1!$B$2:$H$2</c:f>
              <c:numCache>
                <c:formatCode>0</c:formatCode>
                <c:ptCount val="7"/>
                <c:pt idx="0">
                  <c:v>4447.4113699307982</c:v>
                </c:pt>
                <c:pt idx="1">
                  <c:v>3035.8074175033003</c:v>
                </c:pt>
                <c:pt idx="2">
                  <c:v>4863.0319493108636</c:v>
                </c:pt>
                <c:pt idx="3">
                  <c:v>8943.0339724278965</c:v>
                </c:pt>
                <c:pt idx="4">
                  <c:v>9706.7016132484241</c:v>
                </c:pt>
                <c:pt idx="5">
                  <c:v>8611.231446435133</c:v>
                </c:pt>
                <c:pt idx="6">
                  <c:v>6958.9580832364863</c:v>
                </c:pt>
              </c:numCache>
            </c:numRef>
          </c:val>
          <c:extLst>
            <c:ext xmlns:c16="http://schemas.microsoft.com/office/drawing/2014/chart" uri="{C3380CC4-5D6E-409C-BE32-E72D297353CC}">
              <c16:uniqueId val="{00000000-05F5-4E65-9768-24FBFD5F0C30}"/>
            </c:ext>
          </c:extLst>
        </c:ser>
        <c:dLbls>
          <c:showLegendKey val="0"/>
          <c:showVal val="0"/>
          <c:showCatName val="0"/>
          <c:showSerName val="0"/>
          <c:showPercent val="0"/>
          <c:showBubbleSize val="0"/>
        </c:dLbls>
        <c:gapWidth val="32"/>
        <c:overlap val="70"/>
        <c:axId val="487015600"/>
        <c:axId val="487010000"/>
      </c:barChart>
      <c:catAx>
        <c:axId val="487015600"/>
        <c:scaling>
          <c:orientation val="minMax"/>
        </c:scaling>
        <c:delete val="0"/>
        <c:axPos val="b"/>
        <c:numFmt formatCode="General"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7010000"/>
        <c:crosses val="autoZero"/>
        <c:auto val="1"/>
        <c:lblAlgn val="ctr"/>
        <c:lblOffset val="100"/>
        <c:noMultiLvlLbl val="0"/>
      </c:catAx>
      <c:valAx>
        <c:axId val="487010000"/>
        <c:scaling>
          <c:orientation val="minMax"/>
        </c:scaling>
        <c:delete val="0"/>
        <c:axPos val="l"/>
        <c:majorGridlines>
          <c:spPr>
            <a:ln w="9525" cap="flat" cmpd="sng" algn="ctr">
              <a:solidFill>
                <a:schemeClr val="tx2">
                  <a:lumMod val="60000"/>
                  <a:lumOff val="40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7015600"/>
        <c:crosses val="autoZero"/>
        <c:crossBetween val="between"/>
      </c:valAx>
      <c:spPr>
        <a:ln>
          <a:solidFill>
            <a:schemeClr val="tx2">
              <a:lumMod val="60000"/>
              <a:lumOff val="40000"/>
            </a:schemeClr>
          </a:solidFill>
        </a:ln>
      </c:spPr>
    </c:plotArea>
    <c:plotVisOnly val="1"/>
    <c:dispBlanksAs val="gap"/>
    <c:showDLblsOverMax val="0"/>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883755915034"/>
          <c:y val="8.6608273626271798E-2"/>
          <c:w val="0.85216908345948894"/>
          <c:h val="0.70251892518260306"/>
        </c:manualLayout>
      </c:layout>
      <c:barChart>
        <c:barDir val="bar"/>
        <c:grouping val="percentStacked"/>
        <c:varyColors val="0"/>
        <c:ser>
          <c:idx val="0"/>
          <c:order val="0"/>
          <c:tx>
            <c:strRef>
              <c:f>Лист1!$A$27</c:f>
              <c:strCache>
                <c:ptCount val="1"/>
                <c:pt idx="0">
                  <c:v>Paid with payment cards</c:v>
                </c:pt>
              </c:strCache>
            </c:strRef>
          </c:tx>
          <c:spPr>
            <a:solidFill>
              <a:schemeClr val="bg1">
                <a:lumMod val="50000"/>
              </a:schemeClr>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Лист1!$B$23:$H$23</c:f>
              <c:numCache>
                <c:formatCode>General</c:formatCode>
                <c:ptCount val="7"/>
                <c:pt idx="0">
                  <c:v>2014</c:v>
                </c:pt>
                <c:pt idx="1">
                  <c:v>2015</c:v>
                </c:pt>
                <c:pt idx="2">
                  <c:v>2016</c:v>
                </c:pt>
                <c:pt idx="3">
                  <c:v>2017</c:v>
                </c:pt>
                <c:pt idx="4">
                  <c:v>2018</c:v>
                </c:pt>
                <c:pt idx="5">
                  <c:v>2019</c:v>
                </c:pt>
                <c:pt idx="6">
                  <c:v>2020</c:v>
                </c:pt>
              </c:numCache>
            </c:numRef>
          </c:cat>
          <c:val>
            <c:numRef>
              <c:f>Лист1!$B$27:$H$27</c:f>
              <c:numCache>
                <c:formatCode>0</c:formatCode>
                <c:ptCount val="7"/>
                <c:pt idx="0">
                  <c:v>80.992858766758729</c:v>
                </c:pt>
                <c:pt idx="1">
                  <c:v>84.500484186300568</c:v>
                </c:pt>
                <c:pt idx="2">
                  <c:v>91.382201486871324</c:v>
                </c:pt>
                <c:pt idx="3">
                  <c:v>92.486947380693721</c:v>
                </c:pt>
                <c:pt idx="4">
                  <c:v>93.107119418736218</c:v>
                </c:pt>
                <c:pt idx="5">
                  <c:v>94.76792378789149</c:v>
                </c:pt>
                <c:pt idx="6">
                  <c:v>97.288493260446046</c:v>
                </c:pt>
              </c:numCache>
            </c:numRef>
          </c:val>
          <c:extLst>
            <c:ext xmlns:c16="http://schemas.microsoft.com/office/drawing/2014/chart" uri="{C3380CC4-5D6E-409C-BE32-E72D297353CC}">
              <c16:uniqueId val="{00000000-73B3-43C9-BD1D-563170327782}"/>
            </c:ext>
          </c:extLst>
        </c:ser>
        <c:ser>
          <c:idx val="1"/>
          <c:order val="1"/>
          <c:tx>
            <c:strRef>
              <c:f>Лист1!$A$28</c:f>
              <c:strCache>
                <c:ptCount val="1"/>
                <c:pt idx="0">
                  <c:v>Paid by e-money transfer</c:v>
                </c:pt>
              </c:strCache>
            </c:strRef>
          </c:tx>
          <c:spPr>
            <a:solidFill>
              <a:srgbClr val="FFC00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Лист1!$B$23:$H$23</c:f>
              <c:numCache>
                <c:formatCode>General</c:formatCode>
                <c:ptCount val="7"/>
                <c:pt idx="0">
                  <c:v>2014</c:v>
                </c:pt>
                <c:pt idx="1">
                  <c:v>2015</c:v>
                </c:pt>
                <c:pt idx="2">
                  <c:v>2016</c:v>
                </c:pt>
                <c:pt idx="3">
                  <c:v>2017</c:v>
                </c:pt>
                <c:pt idx="4">
                  <c:v>2018</c:v>
                </c:pt>
                <c:pt idx="5">
                  <c:v>2019</c:v>
                </c:pt>
                <c:pt idx="6">
                  <c:v>2020</c:v>
                </c:pt>
              </c:numCache>
            </c:numRef>
          </c:cat>
          <c:val>
            <c:numRef>
              <c:f>Лист1!$B$28:$H$28</c:f>
              <c:numCache>
                <c:formatCode>0</c:formatCode>
                <c:ptCount val="7"/>
                <c:pt idx="0">
                  <c:v>19.007141233241271</c:v>
                </c:pt>
                <c:pt idx="1">
                  <c:v>15.499515813699432</c:v>
                </c:pt>
                <c:pt idx="2">
                  <c:v>8.6177985131286761</c:v>
                </c:pt>
                <c:pt idx="3">
                  <c:v>7.5130526193062792</c:v>
                </c:pt>
                <c:pt idx="4">
                  <c:v>6.8928805812637819</c:v>
                </c:pt>
                <c:pt idx="5">
                  <c:v>5.2320762121085096</c:v>
                </c:pt>
                <c:pt idx="6">
                  <c:v>2.711506739553954</c:v>
                </c:pt>
              </c:numCache>
            </c:numRef>
          </c:val>
          <c:extLst>
            <c:ext xmlns:c16="http://schemas.microsoft.com/office/drawing/2014/chart" uri="{C3380CC4-5D6E-409C-BE32-E72D297353CC}">
              <c16:uniqueId val="{00000001-73B3-43C9-BD1D-563170327782}"/>
            </c:ext>
          </c:extLst>
        </c:ser>
        <c:dLbls>
          <c:showLegendKey val="0"/>
          <c:showVal val="0"/>
          <c:showCatName val="0"/>
          <c:showSerName val="0"/>
          <c:showPercent val="0"/>
          <c:showBubbleSize val="0"/>
        </c:dLbls>
        <c:gapWidth val="40"/>
        <c:overlap val="100"/>
        <c:axId val="510058784"/>
        <c:axId val="510059344"/>
      </c:barChart>
      <c:catAx>
        <c:axId val="510058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0059344"/>
        <c:crosses val="autoZero"/>
        <c:auto val="1"/>
        <c:lblAlgn val="ctr"/>
        <c:lblOffset val="100"/>
        <c:noMultiLvlLbl val="0"/>
      </c:catAx>
      <c:valAx>
        <c:axId val="510059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0058784"/>
        <c:crosses val="autoZero"/>
        <c:crossBetween val="between"/>
      </c:valAx>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09828839493551E-2"/>
          <c:y val="0.1025281059571128"/>
          <c:w val="0.86302441053042811"/>
          <c:h val="0.70928881519393683"/>
        </c:manualLayout>
      </c:layout>
      <c:barChart>
        <c:barDir val="col"/>
        <c:grouping val="clustered"/>
        <c:varyColors val="0"/>
        <c:ser>
          <c:idx val="1"/>
          <c:order val="0"/>
          <c:tx>
            <c:strRef>
              <c:f>Лист1!$B$58</c:f>
              <c:strCache>
                <c:ptCount val="1"/>
                <c:pt idx="0">
                  <c:v>Импорт товаров, приобретенных в иностранных Интернет-магазинах</c:v>
                </c:pt>
              </c:strCache>
            </c:strRef>
          </c:tx>
          <c:spPr>
            <a:solidFill>
              <a:schemeClr val="accent1">
                <a:lumMod val="60000"/>
                <a:lumOff val="40000"/>
              </a:schemeClr>
            </a:solidFill>
            <a:ln>
              <a:solidFill>
                <a:schemeClr val="accent2">
                  <a:lumMod val="75000"/>
                </a:schemeClr>
              </a:solidFill>
            </a:ln>
          </c:spPr>
          <c:invertIfNegative val="0"/>
          <c:dPt>
            <c:idx val="25"/>
            <c:invertIfNegative val="0"/>
            <c:bubble3D val="0"/>
            <c:spPr>
              <a:solidFill>
                <a:schemeClr val="accent5">
                  <a:lumMod val="40000"/>
                  <a:lumOff val="60000"/>
                </a:schemeClr>
              </a:solidFill>
              <a:ln>
                <a:solidFill>
                  <a:schemeClr val="accent5">
                    <a:lumMod val="75000"/>
                  </a:schemeClr>
                </a:solidFill>
              </a:ln>
            </c:spPr>
            <c:extLst>
              <c:ext xmlns:c16="http://schemas.microsoft.com/office/drawing/2014/chart" uri="{C3380CC4-5D6E-409C-BE32-E72D297353CC}">
                <c16:uniqueId val="{00000004-7544-4C6D-A1B4-19A67BE1249E}"/>
              </c:ext>
            </c:extLst>
          </c:dPt>
          <c:dLbls>
            <c:dLbl>
              <c:idx val="13"/>
              <c:layout>
                <c:manualLayout>
                  <c:x val="-4.1726278569564033E-3"/>
                  <c:y val="6.9584236923916484E-3"/>
                </c:manualLayout>
              </c:layout>
              <c:spPr>
                <a:noFill/>
                <a:ln>
                  <a:noFill/>
                </a:ln>
                <a:effectLst/>
              </c:spPr>
              <c:txPr>
                <a:bodyPr wrap="square" lIns="38100" tIns="19050" rIns="38100" bIns="19050" anchor="ctr">
                  <a:noAutofit/>
                </a:bodyPr>
                <a:lstStyle/>
                <a:p>
                  <a:pPr>
                    <a:defRPr sz="1100">
                      <a:solidFill>
                        <a:srgbClr val="0070C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3367910290472394E-2"/>
                      <c:h val="4.1924502746659681E-2"/>
                    </c:manualLayout>
                  </c15:layout>
                </c:ext>
                <c:ext xmlns:c16="http://schemas.microsoft.com/office/drawing/2014/chart" uri="{C3380CC4-5D6E-409C-BE32-E72D297353CC}">
                  <c16:uniqueId val="{00000000-7544-4C6D-A1B4-19A67BE1249E}"/>
                </c:ext>
              </c:extLst>
            </c:dLbl>
            <c:dLbl>
              <c:idx val="23"/>
              <c:layout>
                <c:manualLayout>
                  <c:x val="4.17262785695624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44-4C6D-A1B4-19A67BE1249E}"/>
                </c:ext>
              </c:extLst>
            </c:dLbl>
            <c:dLbl>
              <c:idx val="25"/>
              <c:spPr>
                <a:noFill/>
                <a:ln>
                  <a:noFill/>
                </a:ln>
                <a:effectLst/>
              </c:spPr>
              <c:txPr>
                <a:bodyPr wrap="square" lIns="38100" tIns="19050" rIns="38100" bIns="19050" anchor="ctr">
                  <a:spAutoFit/>
                </a:bodyPr>
                <a:lstStyle/>
                <a:p>
                  <a:pPr>
                    <a:defRPr sz="1100">
                      <a:solidFill>
                        <a:schemeClr val="accent5">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544-4C6D-A1B4-19A67BE1249E}"/>
                </c:ext>
              </c:extLst>
            </c:dLbl>
            <c:spPr>
              <a:noFill/>
              <a:ln>
                <a:noFill/>
              </a:ln>
              <a:effectLst/>
            </c:spPr>
            <c:txPr>
              <a:bodyPr wrap="square" lIns="38100" tIns="19050" rIns="38100" bIns="19050" anchor="ctr">
                <a:spAutoFit/>
              </a:bodyPr>
              <a:lstStyle/>
              <a:p>
                <a:pPr>
                  <a:defRPr sz="1100">
                    <a:solidFill>
                      <a:srgbClr val="0070C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Лист1!$A$59:$A$86</c:f>
              <c:strCache>
                <c:ptCount val="2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strCache>
            </c:strRef>
          </c:cat>
          <c:val>
            <c:numRef>
              <c:f>Лист1!$B$59:$B$86</c:f>
              <c:numCache>
                <c:formatCode>0</c:formatCode>
                <c:ptCount val="28"/>
                <c:pt idx="0">
                  <c:v>1145.2693019200769</c:v>
                </c:pt>
                <c:pt idx="1">
                  <c:v>1195.6815992258353</c:v>
                </c:pt>
                <c:pt idx="2">
                  <c:v>1250.2192915720968</c:v>
                </c:pt>
                <c:pt idx="3">
                  <c:v>856.24117721278867</c:v>
                </c:pt>
                <c:pt idx="4">
                  <c:v>701.95890718201383</c:v>
                </c:pt>
                <c:pt idx="5">
                  <c:v>829.93867466596475</c:v>
                </c:pt>
                <c:pt idx="6">
                  <c:v>816.12602297066451</c:v>
                </c:pt>
                <c:pt idx="7">
                  <c:v>687.78381268465739</c:v>
                </c:pt>
                <c:pt idx="8">
                  <c:v>613.49539927837907</c:v>
                </c:pt>
                <c:pt idx="9">
                  <c:v>941.42036163222963</c:v>
                </c:pt>
                <c:pt idx="10">
                  <c:v>1475.8303717582467</c:v>
                </c:pt>
                <c:pt idx="11">
                  <c:v>1832.2858166420083</c:v>
                </c:pt>
                <c:pt idx="12">
                  <c:v>2016.4216971207798</c:v>
                </c:pt>
                <c:pt idx="13">
                  <c:v>2175.9152058626119</c:v>
                </c:pt>
                <c:pt idx="14">
                  <c:v>2182.1970759625988</c:v>
                </c:pt>
                <c:pt idx="15">
                  <c:v>2568.4999934819061</c:v>
                </c:pt>
                <c:pt idx="16">
                  <c:v>2716.3857561885966</c:v>
                </c:pt>
                <c:pt idx="17">
                  <c:v>2477.991823654791</c:v>
                </c:pt>
                <c:pt idx="18">
                  <c:v>2324.8404840007606</c:v>
                </c:pt>
                <c:pt idx="19">
                  <c:v>2187.4835494042763</c:v>
                </c:pt>
                <c:pt idx="20">
                  <c:v>1976.904638490023</c:v>
                </c:pt>
                <c:pt idx="21">
                  <c:v>2112.6353479260924</c:v>
                </c:pt>
                <c:pt idx="22">
                  <c:v>2248.2378228233838</c:v>
                </c:pt>
                <c:pt idx="23">
                  <c:v>2273.4536371956337</c:v>
                </c:pt>
                <c:pt idx="24">
                  <c:v>1967.7972301228308</c:v>
                </c:pt>
                <c:pt idx="25">
                  <c:v>1368.9507737629665</c:v>
                </c:pt>
                <c:pt idx="26">
                  <c:v>1724.9959603708432</c:v>
                </c:pt>
                <c:pt idx="27">
                  <c:v>1897.2141189798456</c:v>
                </c:pt>
              </c:numCache>
            </c:numRef>
          </c:val>
          <c:extLst>
            <c:ext xmlns:c16="http://schemas.microsoft.com/office/drawing/2014/chart" uri="{C3380CC4-5D6E-409C-BE32-E72D297353CC}">
              <c16:uniqueId val="{00000002-7544-4C6D-A1B4-19A67BE1249E}"/>
            </c:ext>
          </c:extLst>
        </c:ser>
        <c:dLbls>
          <c:showLegendKey val="0"/>
          <c:showVal val="0"/>
          <c:showCatName val="0"/>
          <c:showSerName val="0"/>
          <c:showPercent val="0"/>
          <c:showBubbleSize val="0"/>
        </c:dLbls>
        <c:gapWidth val="32"/>
        <c:overlap val="70"/>
        <c:axId val="510055984"/>
        <c:axId val="510057664"/>
      </c:barChart>
      <c:catAx>
        <c:axId val="510055984"/>
        <c:scaling>
          <c:orientation val="minMax"/>
        </c:scaling>
        <c:delete val="0"/>
        <c:axPos val="b"/>
        <c:numFmt formatCode="#,##0.00"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10057664"/>
        <c:crosses val="autoZero"/>
        <c:auto val="1"/>
        <c:lblAlgn val="ctr"/>
        <c:lblOffset val="100"/>
        <c:tickLblSkip val="1"/>
        <c:noMultiLvlLbl val="0"/>
      </c:catAx>
      <c:valAx>
        <c:axId val="510057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0055984"/>
        <c:crosses val="autoZero"/>
        <c:crossBetween val="between"/>
      </c:valAx>
    </c:plotArea>
    <c:plotVisOnly val="1"/>
    <c:dispBlanksAs val="gap"/>
    <c:showDLblsOverMax val="0"/>
  </c:chart>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0627471622618E-2"/>
          <c:y val="3.3724945394989735E-2"/>
          <c:w val="0.85843420430167383"/>
          <c:h val="0.6596150843855445"/>
        </c:manualLayout>
      </c:layout>
      <c:barChart>
        <c:barDir val="col"/>
        <c:grouping val="clustered"/>
        <c:varyColors val="0"/>
        <c:ser>
          <c:idx val="0"/>
          <c:order val="0"/>
          <c:tx>
            <c:strRef>
              <c:f>Лист4!$A$2</c:f>
              <c:strCache>
                <c:ptCount val="1"/>
                <c:pt idx="0">
                  <c:v>Number of incoming international mail items (right scale)</c:v>
                </c:pt>
              </c:strCache>
            </c:strRef>
          </c:tx>
          <c:spPr>
            <a:solidFill>
              <a:schemeClr val="accent2">
                <a:lumMod val="60000"/>
                <a:lumOff val="40000"/>
              </a:schemeClr>
            </a:solidFill>
            <a:ln>
              <a:solidFill>
                <a:schemeClr val="accent1">
                  <a:lumMod val="75000"/>
                </a:schemeClr>
              </a:solidFill>
            </a:ln>
            <a:effectLst>
              <a:innerShdw blurRad="63500" dist="50800" dir="189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Лист4!$B$1:$H$1</c:f>
              <c:numCache>
                <c:formatCode>General</c:formatCode>
                <c:ptCount val="7"/>
                <c:pt idx="0">
                  <c:v>2014</c:v>
                </c:pt>
                <c:pt idx="1">
                  <c:v>2015</c:v>
                </c:pt>
                <c:pt idx="2">
                  <c:v>2016</c:v>
                </c:pt>
                <c:pt idx="3">
                  <c:v>2017</c:v>
                </c:pt>
                <c:pt idx="4">
                  <c:v>2018</c:v>
                </c:pt>
                <c:pt idx="5">
                  <c:v>2019</c:v>
                </c:pt>
                <c:pt idx="6">
                  <c:v>2020</c:v>
                </c:pt>
              </c:numCache>
            </c:numRef>
          </c:cat>
          <c:val>
            <c:numRef>
              <c:f>Лист4!$B$2:$H$2</c:f>
              <c:numCache>
                <c:formatCode>0</c:formatCode>
                <c:ptCount val="7"/>
                <c:pt idx="0">
                  <c:v>66.066621999999995</c:v>
                </c:pt>
                <c:pt idx="1">
                  <c:v>56.453055999999997</c:v>
                </c:pt>
                <c:pt idx="2">
                  <c:v>60.843753999999997</c:v>
                </c:pt>
                <c:pt idx="3">
                  <c:v>116.252971</c:v>
                </c:pt>
                <c:pt idx="4">
                  <c:v>102.93261699999999</c:v>
                </c:pt>
                <c:pt idx="5">
                  <c:v>340.6</c:v>
                </c:pt>
                <c:pt idx="6">
                  <c:v>224</c:v>
                </c:pt>
              </c:numCache>
            </c:numRef>
          </c:val>
          <c:extLst>
            <c:ext xmlns:c16="http://schemas.microsoft.com/office/drawing/2014/chart" uri="{C3380CC4-5D6E-409C-BE32-E72D297353CC}">
              <c16:uniqueId val="{00000000-DB23-4B75-A922-A5D701BBF665}"/>
            </c:ext>
          </c:extLst>
        </c:ser>
        <c:dLbls>
          <c:showLegendKey val="0"/>
          <c:showVal val="0"/>
          <c:showCatName val="0"/>
          <c:showSerName val="0"/>
          <c:showPercent val="0"/>
          <c:showBubbleSize val="0"/>
        </c:dLbls>
        <c:gapWidth val="60"/>
        <c:axId val="415506176"/>
        <c:axId val="415500576"/>
      </c:barChart>
      <c:lineChart>
        <c:grouping val="standard"/>
        <c:varyColors val="0"/>
        <c:ser>
          <c:idx val="1"/>
          <c:order val="1"/>
          <c:tx>
            <c:strRef>
              <c:f>Лист4!$A$3</c:f>
              <c:strCache>
                <c:ptCount val="1"/>
                <c:pt idx="0">
                  <c:v>Average value of one mail item (left scale)</c:v>
                </c:pt>
              </c:strCache>
            </c:strRef>
          </c:tx>
          <c:spPr>
            <a:ln w="28575" cap="rnd">
              <a:solidFill>
                <a:srgbClr val="00B050"/>
              </a:solidFill>
              <a:round/>
            </a:ln>
            <a:effectLst/>
          </c:spPr>
          <c:marker>
            <c:symbol val="none"/>
          </c:marker>
          <c:dLbls>
            <c:dLbl>
              <c:idx val="0"/>
              <c:layout>
                <c:manualLayout>
                  <c:x val="-3.0755207025700625E-2"/>
                  <c:y val="-2.7554665103699687E-2"/>
                </c:manualLayout>
              </c:layout>
              <c:tx>
                <c:rich>
                  <a:bodyPr rot="0" spcFirstLastPara="1" vertOverflow="ellipsis" vert="horz" wrap="square" lIns="38100" tIns="19050" rIns="38100" bIns="19050" anchor="ctr" anchorCtr="1">
                    <a:noAutofit/>
                  </a:bodyPr>
                  <a:lstStyle/>
                  <a:p>
                    <a:pPr>
                      <a:defRPr sz="1400" b="1" i="0" u="none" strike="noStrike" kern="1200" baseline="0">
                        <a:solidFill>
                          <a:srgbClr val="00B050"/>
                        </a:solidFill>
                        <a:latin typeface="Arial" panose="020B0604020202020204" pitchFamily="34" charset="0"/>
                        <a:ea typeface="+mn-ea"/>
                        <a:cs typeface="Arial" panose="020B0604020202020204" pitchFamily="34" charset="0"/>
                      </a:defRPr>
                    </a:pPr>
                    <a:r>
                      <a:rPr lang="en-US" sz="1400">
                        <a:solidFill>
                          <a:srgbClr val="00B050"/>
                        </a:solidFill>
                      </a:rPr>
                      <a:t>$</a:t>
                    </a:r>
                    <a:fld id="{6AFCE141-0175-4939-93A4-F2BFDEA9A107}" type="VALUE">
                      <a:rPr lang="en-US" sz="1400">
                        <a:solidFill>
                          <a:srgbClr val="00B050"/>
                        </a:solidFill>
                      </a:rPr>
                      <a:pPr>
                        <a:defRPr sz="1400" b="1">
                          <a:solidFill>
                            <a:srgbClr val="00B050"/>
                          </a:solidFill>
                          <a:latin typeface="Arial" panose="020B0604020202020204" pitchFamily="34" charset="0"/>
                          <a:cs typeface="Arial" panose="020B0604020202020204" pitchFamily="34" charset="0"/>
                        </a:defRPr>
                      </a:pPr>
                      <a:t>[VALUE]</a:t>
                    </a:fld>
                    <a:endParaRPr lang="en-US" sz="1400">
                      <a:solidFill>
                        <a:srgbClr val="00B050"/>
                      </a:solidFill>
                    </a:endParaRPr>
                  </a:p>
                </c:rich>
              </c:tx>
              <c:spPr>
                <a:solidFill>
                  <a:schemeClr val="bg1"/>
                </a:solidFill>
                <a:ln>
                  <a:solidFill>
                    <a:schemeClr val="bg1">
                      <a:lumMod val="95000"/>
                    </a:scheme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7525469450174065E-2"/>
                      <c:h val="3.7384222560714095E-2"/>
                    </c:manualLayout>
                  </c15:layout>
                  <c15:dlblFieldTable/>
                  <c15:showDataLabelsRange val="0"/>
                </c:ext>
                <c:ext xmlns:c16="http://schemas.microsoft.com/office/drawing/2014/chart" uri="{C3380CC4-5D6E-409C-BE32-E72D297353CC}">
                  <c16:uniqueId val="{00000001-DB23-4B75-A922-A5D701BBF665}"/>
                </c:ext>
              </c:extLst>
            </c:dLbl>
            <c:dLbl>
              <c:idx val="1"/>
              <c:layout>
                <c:manualLayout>
                  <c:x val="-2.687158008341058E-2"/>
                  <c:y val="-3.8700188749479586E-2"/>
                </c:manualLayout>
              </c:layout>
              <c:tx>
                <c:rich>
                  <a:bodyPr rot="0" spcFirstLastPara="1" vertOverflow="ellipsis" vert="horz" wrap="square" lIns="38100" tIns="19050" rIns="38100" bIns="19050" anchor="ctr" anchorCtr="1">
                    <a:noAutofit/>
                  </a:bodyPr>
                  <a:lstStyle/>
                  <a:p>
                    <a:pPr>
                      <a:defRPr sz="1400" b="1" i="0" u="none" strike="noStrike" kern="1200" baseline="0">
                        <a:solidFill>
                          <a:srgbClr val="00B050"/>
                        </a:solidFill>
                        <a:latin typeface="Arial" panose="020B0604020202020204" pitchFamily="34" charset="0"/>
                        <a:ea typeface="+mn-ea"/>
                        <a:cs typeface="Arial" panose="020B0604020202020204" pitchFamily="34" charset="0"/>
                      </a:defRPr>
                    </a:pPr>
                    <a:r>
                      <a:rPr lang="en-US" sz="1400">
                        <a:solidFill>
                          <a:srgbClr val="00B050"/>
                        </a:solidFill>
                      </a:rPr>
                      <a:t>$</a:t>
                    </a:r>
                    <a:fld id="{9524EC5F-9561-43FA-A2E4-3A6296B604F8}" type="VALUE">
                      <a:rPr lang="en-US" sz="1400">
                        <a:solidFill>
                          <a:srgbClr val="00B050"/>
                        </a:solidFill>
                      </a:rPr>
                      <a:pPr>
                        <a:defRPr sz="1400" b="1">
                          <a:solidFill>
                            <a:srgbClr val="00B050"/>
                          </a:solidFill>
                          <a:latin typeface="Arial" panose="020B0604020202020204" pitchFamily="34" charset="0"/>
                          <a:cs typeface="Arial" panose="020B0604020202020204" pitchFamily="34" charset="0"/>
                        </a:defRPr>
                      </a:pPr>
                      <a:t>[VALUE]</a:t>
                    </a:fld>
                    <a:endParaRPr lang="en-US" sz="1400">
                      <a:solidFill>
                        <a:srgbClr val="00B050"/>
                      </a:solidFill>
                    </a:endParaRPr>
                  </a:p>
                </c:rich>
              </c:tx>
              <c:spPr>
                <a:solidFill>
                  <a:schemeClr val="bg1"/>
                </a:solidFill>
                <a:ln>
                  <a:solidFill>
                    <a:schemeClr val="bg1">
                      <a:lumMod val="95000"/>
                    </a:scheme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6487793517713691E-2"/>
                      <c:h val="3.7709976694653133E-2"/>
                    </c:manualLayout>
                  </c15:layout>
                  <c15:dlblFieldTable/>
                  <c15:showDataLabelsRange val="0"/>
                </c:ext>
                <c:ext xmlns:c16="http://schemas.microsoft.com/office/drawing/2014/chart" uri="{C3380CC4-5D6E-409C-BE32-E72D297353CC}">
                  <c16:uniqueId val="{00000002-DB23-4B75-A922-A5D701BBF665}"/>
                </c:ext>
              </c:extLst>
            </c:dLbl>
            <c:dLbl>
              <c:idx val="2"/>
              <c:layout>
                <c:manualLayout>
                  <c:x val="-2.5810727071482367E-2"/>
                  <c:y val="-3.5523548855147885E-2"/>
                </c:manualLayout>
              </c:layout>
              <c:tx>
                <c:rich>
                  <a:bodyPr/>
                  <a:lstStyle/>
                  <a:p>
                    <a:r>
                      <a:rPr lang="en-US" dirty="0"/>
                      <a:t>$</a:t>
                    </a:r>
                    <a:fld id="{C452CBBD-BF8E-4E33-B9F6-F444FC3E9FC8}" type="VALUE">
                      <a:rPr lang="en-US"/>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23-4B75-A922-A5D701BBF665}"/>
                </c:ext>
              </c:extLst>
            </c:dLbl>
            <c:dLbl>
              <c:idx val="3"/>
              <c:layout>
                <c:manualLayout>
                  <c:x val="-2.6207991693297149E-2"/>
                  <c:y val="-3.6492132553272605E-2"/>
                </c:manualLayout>
              </c:layout>
              <c:tx>
                <c:rich>
                  <a:bodyPr/>
                  <a:lstStyle/>
                  <a:p>
                    <a:r>
                      <a:rPr lang="en-US"/>
                      <a:t>$</a:t>
                    </a:r>
                    <a:fld id="{586F478D-8CF5-40C2-8DCD-D1320F1C4F0A}"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B23-4B75-A922-A5D701BBF665}"/>
                </c:ext>
              </c:extLst>
            </c:dLbl>
            <c:dLbl>
              <c:idx val="4"/>
              <c:layout>
                <c:manualLayout>
                  <c:x val="-1.9306138379409161E-2"/>
                  <c:y val="-3.0057224430018348E-2"/>
                </c:manualLayout>
              </c:layout>
              <c:tx>
                <c:rich>
                  <a:bodyPr/>
                  <a:lstStyle/>
                  <a:p>
                    <a:r>
                      <a:rPr lang="en-US"/>
                      <a:t>$</a:t>
                    </a:r>
                    <a:fld id="{9677C0F7-332E-4878-B681-27D5E2520462}"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B23-4B75-A922-A5D701BBF665}"/>
                </c:ext>
              </c:extLst>
            </c:dLbl>
            <c:dLbl>
              <c:idx val="5"/>
              <c:layout>
                <c:manualLayout>
                  <c:x val="-1.7822812732824093E-2"/>
                  <c:y val="-2.9770951596166759E-2"/>
                </c:manualLayout>
              </c:layout>
              <c:tx>
                <c:rich>
                  <a:bodyPr/>
                  <a:lstStyle/>
                  <a:p>
                    <a:r>
                      <a:rPr lang="en-US"/>
                      <a:t>$</a:t>
                    </a:r>
                    <a:fld id="{86974551-8504-4267-A60F-8781763A83CC}"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B23-4B75-A922-A5D701BBF665}"/>
                </c:ext>
              </c:extLst>
            </c:dLbl>
            <c:dLbl>
              <c:idx val="6"/>
              <c:layout>
                <c:manualLayout>
                  <c:x val="-2.8324825108619618E-2"/>
                  <c:y val="-2.6280136871560226E-2"/>
                </c:manualLayout>
              </c:layout>
              <c:tx>
                <c:rich>
                  <a:bodyPr rot="0" spcFirstLastPara="1" vertOverflow="ellipsis" vert="horz" wrap="square" lIns="38100" tIns="19050" rIns="38100" bIns="19050" anchor="ctr" anchorCtr="1">
                    <a:noAutofit/>
                  </a:bodyPr>
                  <a:lstStyle/>
                  <a:p>
                    <a:pPr>
                      <a:defRPr sz="1400" b="1" i="0" u="none" strike="noStrike" kern="1200" baseline="0">
                        <a:solidFill>
                          <a:srgbClr val="00B050"/>
                        </a:solidFill>
                        <a:latin typeface="Arial" panose="020B0604020202020204" pitchFamily="34" charset="0"/>
                        <a:ea typeface="+mn-ea"/>
                        <a:cs typeface="Arial" panose="020B0604020202020204" pitchFamily="34" charset="0"/>
                      </a:defRPr>
                    </a:pPr>
                    <a:r>
                      <a:rPr lang="en-US" sz="1400">
                        <a:solidFill>
                          <a:srgbClr val="00B050"/>
                        </a:solidFill>
                      </a:rPr>
                      <a:t>$</a:t>
                    </a:r>
                    <a:fld id="{276A178F-6E01-407F-8A7D-1769AA60BEC0}" type="VALUE">
                      <a:rPr lang="en-US" sz="1400">
                        <a:solidFill>
                          <a:srgbClr val="00B050"/>
                        </a:solidFill>
                      </a:rPr>
                      <a:pPr>
                        <a:defRPr sz="1400" b="1">
                          <a:solidFill>
                            <a:srgbClr val="00B050"/>
                          </a:solidFill>
                          <a:latin typeface="Arial" panose="020B0604020202020204" pitchFamily="34" charset="0"/>
                          <a:cs typeface="Arial" panose="020B0604020202020204" pitchFamily="34" charset="0"/>
                        </a:defRPr>
                      </a:pPr>
                      <a:t>[VALUE]</a:t>
                    </a:fld>
                    <a:endParaRPr lang="en-US" sz="1400">
                      <a:solidFill>
                        <a:srgbClr val="00B050"/>
                      </a:solidFill>
                    </a:endParaRPr>
                  </a:p>
                </c:rich>
              </c:tx>
              <c:spPr>
                <a:solidFill>
                  <a:schemeClr val="bg1"/>
                </a:solidFill>
                <a:ln>
                  <a:solidFill>
                    <a:schemeClr val="bg1">
                      <a:lumMod val="95000"/>
                    </a:scheme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22637664303937E-2"/>
                      <c:h val="3.9096092612247918E-2"/>
                    </c:manualLayout>
                  </c15:layout>
                  <c15:dlblFieldTable/>
                  <c15:showDataLabelsRange val="0"/>
                </c:ext>
                <c:ext xmlns:c16="http://schemas.microsoft.com/office/drawing/2014/chart" uri="{C3380CC4-5D6E-409C-BE32-E72D297353CC}">
                  <c16:uniqueId val="{00000007-DB23-4B75-A922-A5D701BBF665}"/>
                </c:ext>
              </c:extLst>
            </c:dLbl>
            <c:spPr>
              <a:solidFill>
                <a:schemeClr val="bg1"/>
              </a:solidFill>
              <a:ln>
                <a:solidFill>
                  <a:schemeClr val="bg1">
                    <a:lumMod val="95000"/>
                  </a:scheme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Лист4!$B$1:$H$1</c:f>
              <c:numCache>
                <c:formatCode>General</c:formatCode>
                <c:ptCount val="7"/>
                <c:pt idx="0">
                  <c:v>2014</c:v>
                </c:pt>
                <c:pt idx="1">
                  <c:v>2015</c:v>
                </c:pt>
                <c:pt idx="2">
                  <c:v>2016</c:v>
                </c:pt>
                <c:pt idx="3">
                  <c:v>2017</c:v>
                </c:pt>
                <c:pt idx="4">
                  <c:v>2018</c:v>
                </c:pt>
                <c:pt idx="5">
                  <c:v>2019</c:v>
                </c:pt>
                <c:pt idx="6">
                  <c:v>2020</c:v>
                </c:pt>
              </c:numCache>
            </c:numRef>
          </c:cat>
          <c:val>
            <c:numRef>
              <c:f>Лист4!$B$3:$H$3</c:f>
              <c:numCache>
                <c:formatCode>0</c:formatCode>
                <c:ptCount val="7"/>
                <c:pt idx="0">
                  <c:v>67.317069274872239</c:v>
                </c:pt>
                <c:pt idx="1">
                  <c:v>53.775785273755602</c:v>
                </c:pt>
                <c:pt idx="2">
                  <c:v>79.926559911324077</c:v>
                </c:pt>
                <c:pt idx="3">
                  <c:v>76.927358462330361</c:v>
                </c:pt>
                <c:pt idx="4">
                  <c:v>94.301513904464542</c:v>
                </c:pt>
                <c:pt idx="5">
                  <c:v>25.28253507467743</c:v>
                </c:pt>
                <c:pt idx="6">
                  <c:v>31.066777157305744</c:v>
                </c:pt>
              </c:numCache>
            </c:numRef>
          </c:val>
          <c:smooth val="0"/>
          <c:extLst>
            <c:ext xmlns:c16="http://schemas.microsoft.com/office/drawing/2014/chart" uri="{C3380CC4-5D6E-409C-BE32-E72D297353CC}">
              <c16:uniqueId val="{00000008-DB23-4B75-A922-A5D701BBF665}"/>
            </c:ext>
          </c:extLst>
        </c:ser>
        <c:ser>
          <c:idx val="2"/>
          <c:order val="2"/>
          <c:tx>
            <c:strRef>
              <c:f>Лист4!$A$4</c:f>
              <c:strCache>
                <c:ptCount val="1"/>
                <c:pt idx="0">
                  <c:v>Threshold value of duty-free imports of goods by individuals for personal consumption (recalculated at tha average exchange cross-rate) (lefte scale)</c:v>
                </c:pt>
              </c:strCache>
            </c:strRef>
          </c:tx>
          <c:spPr>
            <a:ln w="28575" cap="rnd">
              <a:solidFill>
                <a:srgbClr val="FF0000"/>
              </a:solidFill>
              <a:round/>
            </a:ln>
            <a:effectLst/>
          </c:spPr>
          <c:marker>
            <c:symbol val="none"/>
          </c:marker>
          <c:dLbls>
            <c:dLbl>
              <c:idx val="0"/>
              <c:layout>
                <c:manualLayout>
                  <c:x val="-9.9800399201596651E-3"/>
                  <c:y val="-2.0898641588296771E-2"/>
                </c:manualLayout>
              </c:layout>
              <c:tx>
                <c:rich>
                  <a:bodyPr/>
                  <a:lstStyle/>
                  <a:p>
                    <a:r>
                      <a:rPr lang="en-US"/>
                      <a:t>$</a:t>
                    </a:r>
                    <a:fld id="{C526AE60-C30C-452A-BFF3-E11401A5AAF3}"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B23-4B75-A922-A5D701BBF665}"/>
                </c:ext>
              </c:extLst>
            </c:dLbl>
            <c:dLbl>
              <c:idx val="1"/>
              <c:layout>
                <c:manualLayout>
                  <c:x val="-1.164337990685293E-2"/>
                  <c:y val="-2.6123301985370974E-2"/>
                </c:manualLayout>
              </c:layout>
              <c:tx>
                <c:rich>
                  <a:bodyPr/>
                  <a:lstStyle/>
                  <a:p>
                    <a:r>
                      <a:rPr lang="en-US" dirty="0"/>
                      <a:t>$</a:t>
                    </a:r>
                    <a:fld id="{6BB3CA8F-6C41-4375-81D6-CCB6671B36FE}" type="VALUE">
                      <a:rPr lang="en-US"/>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B23-4B75-A922-A5D701BBF665}"/>
                </c:ext>
              </c:extLst>
            </c:dLbl>
            <c:dLbl>
              <c:idx val="2"/>
              <c:layout>
                <c:manualLayout>
                  <c:x val="-1.1643350583436268E-2"/>
                  <c:y val="-2.6123301774471978E-2"/>
                </c:manualLayout>
              </c:layout>
              <c:tx>
                <c:rich>
                  <a:bodyPr/>
                  <a:lstStyle/>
                  <a:p>
                    <a:r>
                      <a:rPr lang="en-US"/>
                      <a:t>$</a:t>
                    </a:r>
                    <a:fld id="{DFA4D948-0F8B-4D55-955B-0F3F2FF4479C}"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B23-4B75-A922-A5D701BBF665}"/>
                </c:ext>
              </c:extLst>
            </c:dLbl>
            <c:dLbl>
              <c:idx val="3"/>
              <c:layout>
                <c:manualLayout>
                  <c:x val="-2.4950099800399202E-2"/>
                  <c:y val="-2.8735632183908046E-2"/>
                </c:manualLayout>
              </c:layout>
              <c:tx>
                <c:rich>
                  <a:bodyPr/>
                  <a:lstStyle/>
                  <a:p>
                    <a:r>
                      <a:rPr lang="en-US"/>
                      <a:t>$</a:t>
                    </a:r>
                    <a:fld id="{C91D4151-C46E-4A2F-8618-FB5B022915E8}"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B23-4B75-A922-A5D701BBF665}"/>
                </c:ext>
              </c:extLst>
            </c:dLbl>
            <c:dLbl>
              <c:idx val="4"/>
              <c:layout>
                <c:manualLayout>
                  <c:x val="-2.162341982701264E-2"/>
                  <c:y val="-2.612330198537095E-2"/>
                </c:manualLayout>
              </c:layout>
              <c:tx>
                <c:rich>
                  <a:bodyPr/>
                  <a:lstStyle/>
                  <a:p>
                    <a:r>
                      <a:rPr lang="en-US"/>
                      <a:t>$</a:t>
                    </a:r>
                    <a:fld id="{98130CD8-7890-4EA8-A21E-C7D82EB840A2}"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B23-4B75-A922-A5D701BBF665}"/>
                </c:ext>
              </c:extLst>
            </c:dLbl>
            <c:dLbl>
              <c:idx val="5"/>
              <c:layout>
                <c:manualLayout>
                  <c:x val="-8.4892835082669323E-3"/>
                  <c:y val="-2.3560056730465902E-2"/>
                </c:manualLayout>
              </c:layout>
              <c:tx>
                <c:rich>
                  <a:bodyPr/>
                  <a:lstStyle/>
                  <a:p>
                    <a:r>
                      <a:rPr lang="en-US" dirty="0"/>
                      <a:t>$</a:t>
                    </a:r>
                    <a:fld id="{7B6BB37F-EBEF-4D61-A209-0D639A39713E}" type="VALUE">
                      <a:rPr lang="en-US"/>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B23-4B75-A922-A5D701BBF665}"/>
                </c:ext>
              </c:extLst>
            </c:dLbl>
            <c:dLbl>
              <c:idx val="6"/>
              <c:layout>
                <c:manualLayout>
                  <c:x val="-2.3990767486345443E-2"/>
                  <c:y val="-3.3469521704529701E-2"/>
                </c:manualLayout>
              </c:layout>
              <c:tx>
                <c:rich>
                  <a:bodyPr/>
                  <a:lstStyle/>
                  <a:p>
                    <a:r>
                      <a:rPr lang="en-US"/>
                      <a:t>$</a:t>
                    </a:r>
                    <a:fld id="{8C98A61B-018F-4A70-9A40-A08FF5066810}"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B23-4B75-A922-A5D701BBF665}"/>
                </c:ext>
              </c:extLst>
            </c:dLbl>
            <c:spPr>
              <a:solidFill>
                <a:schemeClr val="accent6">
                  <a:lumMod val="75000"/>
                </a:schemeClr>
              </a:solidFill>
              <a:ln>
                <a:solidFill>
                  <a:srgbClr val="FF00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Лист4!$B$1:$H$1</c:f>
              <c:numCache>
                <c:formatCode>General</c:formatCode>
                <c:ptCount val="7"/>
                <c:pt idx="0">
                  <c:v>2014</c:v>
                </c:pt>
                <c:pt idx="1">
                  <c:v>2015</c:v>
                </c:pt>
                <c:pt idx="2">
                  <c:v>2016</c:v>
                </c:pt>
                <c:pt idx="3">
                  <c:v>2017</c:v>
                </c:pt>
                <c:pt idx="4">
                  <c:v>2018</c:v>
                </c:pt>
                <c:pt idx="5">
                  <c:v>2019</c:v>
                </c:pt>
                <c:pt idx="6">
                  <c:v>2020</c:v>
                </c:pt>
              </c:numCache>
            </c:numRef>
          </c:cat>
          <c:val>
            <c:numRef>
              <c:f>Лист4!$B$4:$H$4</c:f>
              <c:numCache>
                <c:formatCode>0</c:formatCode>
                <c:ptCount val="7"/>
                <c:pt idx="0">
                  <c:v>1255.0300496472432</c:v>
                </c:pt>
                <c:pt idx="1">
                  <c:v>1111.5400410677619</c:v>
                </c:pt>
                <c:pt idx="2">
                  <c:v>1107.3612768496419</c:v>
                </c:pt>
                <c:pt idx="3">
                  <c:v>1128.899554336647</c:v>
                </c:pt>
                <c:pt idx="4">
                  <c:v>1179.8340116511051</c:v>
                </c:pt>
                <c:pt idx="5">
                  <c:v>560.02255405345386</c:v>
                </c:pt>
                <c:pt idx="6">
                  <c:v>228.53182769354632</c:v>
                </c:pt>
              </c:numCache>
            </c:numRef>
          </c:val>
          <c:smooth val="0"/>
          <c:extLst>
            <c:ext xmlns:c16="http://schemas.microsoft.com/office/drawing/2014/chart" uri="{C3380CC4-5D6E-409C-BE32-E72D297353CC}">
              <c16:uniqueId val="{00000010-DB23-4B75-A922-A5D701BBF665}"/>
            </c:ext>
          </c:extLst>
        </c:ser>
        <c:dLbls>
          <c:showLegendKey val="0"/>
          <c:showVal val="0"/>
          <c:showCatName val="0"/>
          <c:showSerName val="0"/>
          <c:showPercent val="0"/>
          <c:showBubbleSize val="0"/>
        </c:dLbls>
        <c:marker val="1"/>
        <c:smooth val="0"/>
        <c:axId val="474303504"/>
        <c:axId val="415503376"/>
      </c:lineChart>
      <c:catAx>
        <c:axId val="474303504"/>
        <c:scaling>
          <c:orientation val="minMax"/>
        </c:scaling>
        <c:delete val="0"/>
        <c:axPos val="b"/>
        <c:numFmt formatCode="General" sourceLinked="1"/>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5503376"/>
        <c:crossesAt val="0"/>
        <c:auto val="1"/>
        <c:lblAlgn val="ctr"/>
        <c:lblOffset val="100"/>
        <c:noMultiLvlLbl val="0"/>
      </c:catAx>
      <c:valAx>
        <c:axId val="41550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4303504"/>
        <c:crosses val="autoZero"/>
        <c:crossBetween val="between"/>
      </c:valAx>
      <c:valAx>
        <c:axId val="415500576"/>
        <c:scaling>
          <c:orientation val="minMax"/>
        </c:scaling>
        <c:delete val="0"/>
        <c:axPos val="r"/>
        <c:numFmt formatCode="0"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5506176"/>
        <c:crosses val="max"/>
        <c:crossBetween val="between"/>
      </c:valAx>
      <c:catAx>
        <c:axId val="415506176"/>
        <c:scaling>
          <c:orientation val="minMax"/>
        </c:scaling>
        <c:delete val="1"/>
        <c:axPos val="b"/>
        <c:numFmt formatCode="General" sourceLinked="1"/>
        <c:majorTickMark val="out"/>
        <c:minorTickMark val="none"/>
        <c:tickLblPos val="nextTo"/>
        <c:crossAx val="415500576"/>
        <c:crosses val="autoZero"/>
        <c:auto val="1"/>
        <c:lblAlgn val="ctr"/>
        <c:lblOffset val="100"/>
        <c:noMultiLvlLbl val="0"/>
      </c:catAx>
      <c:spPr>
        <a:noFill/>
        <a:ln>
          <a:solidFill>
            <a:schemeClr val="tx1">
              <a:lumMod val="15000"/>
              <a:lumOff val="85000"/>
            </a:schemeClr>
          </a:solidFill>
        </a:ln>
        <a:effectLst/>
      </c:spPr>
    </c:plotArea>
    <c:legend>
      <c:legendPos val="b"/>
      <c:layout>
        <c:manualLayout>
          <c:xMode val="edge"/>
          <c:yMode val="edge"/>
          <c:x val="0"/>
          <c:y val="0.78656013473408848"/>
          <c:w val="1"/>
          <c:h val="0.18695533067144648"/>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89579744090652E-2"/>
          <c:y val="9.5731329160183065E-2"/>
          <c:w val="0.8647137375761581"/>
          <c:h val="0.80587088202705426"/>
        </c:manualLayout>
      </c:layout>
      <c:barChart>
        <c:barDir val="col"/>
        <c:grouping val="clustered"/>
        <c:varyColors val="0"/>
        <c:ser>
          <c:idx val="2"/>
          <c:order val="2"/>
          <c:tx>
            <c:strRef>
              <c:f>Лист1!$A$4</c:f>
              <c:strCache>
                <c:ptCount val="1"/>
                <c:pt idx="0">
                  <c:v>Внешний долг на душу населения</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4"/>
              <c:layout>
                <c:manualLayout>
                  <c:x val="3.9597074306248342E-3"/>
                  <c:y val="1.0812017076222328E-7"/>
                </c:manualLayout>
              </c:layout>
              <c:showLegendKey val="0"/>
              <c:showVal val="1"/>
              <c:showCatName val="0"/>
              <c:showSerName val="0"/>
              <c:showPercent val="0"/>
              <c:showBubbleSize val="0"/>
              <c:extLst>
                <c:ext xmlns:c15="http://schemas.microsoft.com/office/drawing/2012/chart" uri="{CE6537A1-D6FC-4f65-9D91-7224C49458BB}">
                  <c15:layout>
                    <c:manualLayout>
                      <c:w val="3.7280697423997262E-2"/>
                      <c:h val="6.9754809401438078E-2"/>
                    </c:manualLayout>
                  </c15:layout>
                </c:ext>
                <c:ext xmlns:c16="http://schemas.microsoft.com/office/drawing/2014/chart" uri="{C3380CC4-5D6E-409C-BE32-E72D297353CC}">
                  <c16:uniqueId val="{00000000-CFEC-42D3-A506-A88550E1ED55}"/>
                </c:ext>
              </c:extLst>
            </c:dLbl>
            <c:dLbl>
              <c:idx val="5"/>
              <c:layout>
                <c:manualLayout>
                  <c:x val="1.31990247687494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EC-42D3-A506-A88550E1ED55}"/>
                </c:ext>
              </c:extLst>
            </c:dLbl>
            <c:spPr>
              <a:noFill/>
              <a:ln>
                <a:noFill/>
              </a:ln>
              <a:effectLst/>
            </c:spPr>
            <c:txPr>
              <a:bodyPr/>
              <a:lstStyle/>
              <a:p>
                <a:pPr>
                  <a:defRPr sz="1600" b="1">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Лист1!$B$1:$J$1</c:f>
              <c:strCache>
                <c:ptCount val="9"/>
                <c:pt idx="0">
                  <c:v>2012</c:v>
                </c:pt>
                <c:pt idx="1">
                  <c:v>2013</c:v>
                </c:pt>
                <c:pt idx="2">
                  <c:v>2014</c:v>
                </c:pt>
                <c:pt idx="3">
                  <c:v>2015</c:v>
                </c:pt>
                <c:pt idx="4">
                  <c:v>2016</c:v>
                </c:pt>
                <c:pt idx="5">
                  <c:v>2017</c:v>
                </c:pt>
                <c:pt idx="6">
                  <c:v>2018</c:v>
                </c:pt>
                <c:pt idx="7">
                  <c:v>2019</c:v>
                </c:pt>
                <c:pt idx="8">
                  <c:v>2020</c:v>
                </c:pt>
              </c:strCache>
            </c:strRef>
          </c:cat>
          <c:val>
            <c:numRef>
              <c:f>Лист1!$B$4:$J$4</c:f>
              <c:numCache>
                <c:formatCode>0.0</c:formatCode>
                <c:ptCount val="9"/>
                <c:pt idx="0">
                  <c:v>0.34310255501517406</c:v>
                </c:pt>
                <c:pt idx="1">
                  <c:v>0.74746034359991675</c:v>
                </c:pt>
                <c:pt idx="2">
                  <c:v>1.4445509930753708</c:v>
                </c:pt>
                <c:pt idx="3">
                  <c:v>1.5733346411597067</c:v>
                </c:pt>
                <c:pt idx="4">
                  <c:v>2.54</c:v>
                </c:pt>
                <c:pt idx="5">
                  <c:v>3.76</c:v>
                </c:pt>
                <c:pt idx="6">
                  <c:v>3.9</c:v>
                </c:pt>
                <c:pt idx="7">
                  <c:v>3.4</c:v>
                </c:pt>
                <c:pt idx="8">
                  <c:v>2.9</c:v>
                </c:pt>
              </c:numCache>
            </c:numRef>
          </c:val>
          <c:extLst>
            <c:ext xmlns:c16="http://schemas.microsoft.com/office/drawing/2014/chart" uri="{C3380CC4-5D6E-409C-BE32-E72D297353CC}">
              <c16:uniqueId val="{00000002-CFEC-42D3-A506-A88550E1ED55}"/>
            </c:ext>
          </c:extLst>
        </c:ser>
        <c:dLbls>
          <c:showLegendKey val="0"/>
          <c:showVal val="0"/>
          <c:showCatName val="0"/>
          <c:showSerName val="0"/>
          <c:showPercent val="0"/>
          <c:showBubbleSize val="0"/>
        </c:dLbls>
        <c:gapWidth val="150"/>
        <c:axId val="476890144"/>
        <c:axId val="510957408"/>
      </c:barChart>
      <c:lineChart>
        <c:grouping val="standard"/>
        <c:varyColors val="0"/>
        <c:ser>
          <c:idx val="0"/>
          <c:order val="0"/>
          <c:tx>
            <c:strRef>
              <c:f>Лист1!$A$2</c:f>
              <c:strCache>
                <c:ptCount val="1"/>
                <c:pt idx="0">
                  <c:v>долг к ВВП</c:v>
                </c:pt>
              </c:strCache>
            </c:strRef>
          </c:tx>
          <c:spPr>
            <a:ln w="38100">
              <a:solidFill>
                <a:schemeClr val="accent1"/>
              </a:solidFill>
            </a:ln>
          </c:spPr>
          <c:marker>
            <c:symbol val="none"/>
          </c:marker>
          <c:dLbls>
            <c:dLbl>
              <c:idx val="0"/>
              <c:layout>
                <c:manualLayout>
                  <c:x val="-4.1078690818872707E-2"/>
                  <c:y val="1.9086453753543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6E-4E47-B157-3E7BF6BE3193}"/>
                </c:ext>
              </c:extLst>
            </c:dLbl>
            <c:dLbl>
              <c:idx val="1"/>
              <c:layout>
                <c:manualLayout>
                  <c:x val="-3.3017412423691238E-2"/>
                  <c:y val="-3.858484535788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6E-4E47-B157-3E7BF6BE3193}"/>
                </c:ext>
              </c:extLst>
            </c:dLbl>
            <c:dLbl>
              <c:idx val="2"/>
              <c:layout>
                <c:manualLayout>
                  <c:x val="-9.4010313738740175E-3"/>
                  <c:y val="-3.8584845357882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6E-4E47-B157-3E7BF6BE3193}"/>
                </c:ext>
              </c:extLst>
            </c:dLbl>
            <c:dLbl>
              <c:idx val="3"/>
              <c:layout>
                <c:manualLayout>
                  <c:x val="-2.8691458038065731E-2"/>
                  <c:y val="-7.74443159496281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EC-42D3-A506-A88550E1ED55}"/>
                </c:ext>
              </c:extLst>
            </c:dLbl>
            <c:dLbl>
              <c:idx val="4"/>
              <c:layout>
                <c:manualLayout>
                  <c:x val="-1.5708918061389607E-2"/>
                  <c:y val="3.975816545153999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3119527146496585E-2"/>
                      <c:h val="4.6960914990731933E-2"/>
                    </c:manualLayout>
                  </c15:layout>
                </c:ext>
                <c:ext xmlns:c16="http://schemas.microsoft.com/office/drawing/2014/chart" uri="{C3380CC4-5D6E-409C-BE32-E72D297353CC}">
                  <c16:uniqueId val="{00000004-CFEC-42D3-A506-A88550E1ED55}"/>
                </c:ext>
              </c:extLst>
            </c:dLbl>
            <c:dLbl>
              <c:idx val="5"/>
              <c:layout>
                <c:manualLayout>
                  <c:x val="-3.8372890741279156E-2"/>
                  <c:y val="5.1629543966418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C-42D3-A506-A88550E1ED55}"/>
                </c:ext>
              </c:extLst>
            </c:dLbl>
            <c:dLbl>
              <c:idx val="6"/>
              <c:layout>
                <c:manualLayout>
                  <c:x val="-2.0102114722805507E-2"/>
                  <c:y val="-4.1331097696521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6E-4E47-B157-3E7BF6BE3193}"/>
                </c:ext>
              </c:extLst>
            </c:dLbl>
            <c:dLbl>
              <c:idx val="7"/>
              <c:layout>
                <c:manualLayout>
                  <c:x val="-2.2091841724362266E-2"/>
                  <c:y val="-4.174303554731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EC-42D3-A506-A88550E1ED55}"/>
                </c:ext>
              </c:extLst>
            </c:dLbl>
            <c:spPr>
              <a:solidFill>
                <a:schemeClr val="bg1"/>
              </a:solidFill>
              <a:ln>
                <a:solidFill>
                  <a:schemeClr val="accent2">
                    <a:lumMod val="75000"/>
                  </a:schemeClr>
                </a:solidFill>
              </a:ln>
            </c:spPr>
            <c:txPr>
              <a:bodyPr/>
              <a:lstStyle/>
              <a:p>
                <a:pPr>
                  <a:defRPr sz="1400" b="1" i="0" baseline="0">
                    <a:solidFill>
                      <a:schemeClr val="accent1"/>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Лист1!$B$1:$J$1</c:f>
              <c:strCache>
                <c:ptCount val="9"/>
                <c:pt idx="0">
                  <c:v>2012</c:v>
                </c:pt>
                <c:pt idx="1">
                  <c:v>2013</c:v>
                </c:pt>
                <c:pt idx="2">
                  <c:v>2014</c:v>
                </c:pt>
                <c:pt idx="3">
                  <c:v>2015</c:v>
                </c:pt>
                <c:pt idx="4">
                  <c:v>2016</c:v>
                </c:pt>
                <c:pt idx="5">
                  <c:v>2017</c:v>
                </c:pt>
                <c:pt idx="6">
                  <c:v>2018</c:v>
                </c:pt>
                <c:pt idx="7">
                  <c:v>2019</c:v>
                </c:pt>
                <c:pt idx="8">
                  <c:v>2020</c:v>
                </c:pt>
              </c:strCache>
            </c:strRef>
          </c:cat>
          <c:val>
            <c:numRef>
              <c:f>Лист1!$B$2:$J$2</c:f>
              <c:numCache>
                <c:formatCode>0.0</c:formatCode>
                <c:ptCount val="9"/>
                <c:pt idx="0">
                  <c:v>46.504998007656525</c:v>
                </c:pt>
                <c:pt idx="1">
                  <c:v>121.42051664089669</c:v>
                </c:pt>
                <c:pt idx="2">
                  <c:v>74.350142218874993</c:v>
                </c:pt>
                <c:pt idx="3">
                  <c:v>-31.739794883185326</c:v>
                </c:pt>
                <c:pt idx="4">
                  <c:v>60.18</c:v>
                </c:pt>
                <c:pt idx="5">
                  <c:v>83.9</c:v>
                </c:pt>
                <c:pt idx="6">
                  <c:v>8.5399999999999991</c:v>
                </c:pt>
                <c:pt idx="7">
                  <c:v>2.2999999999999998</c:v>
                </c:pt>
                <c:pt idx="8">
                  <c:v>-5.6</c:v>
                </c:pt>
              </c:numCache>
            </c:numRef>
          </c:val>
          <c:smooth val="0"/>
          <c:extLst>
            <c:ext xmlns:c16="http://schemas.microsoft.com/office/drawing/2014/chart" uri="{C3380CC4-5D6E-409C-BE32-E72D297353CC}">
              <c16:uniqueId val="{00000007-CFEC-42D3-A506-A88550E1ED55}"/>
            </c:ext>
          </c:extLst>
        </c:ser>
        <c:ser>
          <c:idx val="1"/>
          <c:order val="1"/>
          <c:tx>
            <c:strRef>
              <c:f>Лист1!$A$3</c:f>
              <c:strCache>
                <c:ptCount val="1"/>
                <c:pt idx="0">
                  <c:v>Платежи по внешнему долгу к ВВП</c:v>
                </c:pt>
              </c:strCache>
            </c:strRef>
          </c:tx>
          <c:spPr>
            <a:ln w="38100">
              <a:solidFill>
                <a:srgbClr val="FF0000"/>
              </a:solidFill>
            </a:ln>
          </c:spPr>
          <c:marker>
            <c:symbol val="none"/>
          </c:marker>
          <c:dLbls>
            <c:dLbl>
              <c:idx val="2"/>
              <c:layout>
                <c:manualLayout>
                  <c:x val="-3.2416804832048646E-2"/>
                  <c:y val="4.6823602373799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6E-4E47-B157-3E7BF6BE3193}"/>
                </c:ext>
              </c:extLst>
            </c:dLbl>
            <c:dLbl>
              <c:idx val="3"/>
              <c:layout>
                <c:manualLayout>
                  <c:x val="-1.9171843299930309E-3"/>
                  <c:y val="2.2107331326046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EC-42D3-A506-A88550E1ED55}"/>
                </c:ext>
              </c:extLst>
            </c:dLbl>
            <c:dLbl>
              <c:idx val="4"/>
              <c:layout>
                <c:manualLayout>
                  <c:x val="-2.0537682540174143E-2"/>
                  <c:y val="4.9569854712439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6E-4E47-B157-3E7BF6BE3193}"/>
                </c:ext>
              </c:extLst>
            </c:dLbl>
            <c:dLbl>
              <c:idx val="5"/>
              <c:layout>
                <c:manualLayout>
                  <c:x val="-2.787966605012334E-2"/>
                  <c:y val="5.506235938971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6E-4E47-B157-3E7BF6BE3193}"/>
                </c:ext>
              </c:extLst>
            </c:dLbl>
            <c:dLbl>
              <c:idx val="7"/>
              <c:layout>
                <c:manualLayout>
                  <c:x val="-3.7778934626685329E-2"/>
                  <c:y val="4.998179256323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EC-42D3-A506-A88550E1ED55}"/>
                </c:ext>
              </c:extLst>
            </c:dLbl>
            <c:spPr>
              <a:solidFill>
                <a:schemeClr val="bg1"/>
              </a:solidFill>
              <a:ln>
                <a:noFill/>
              </a:ln>
              <a:effectLst/>
            </c:spPr>
            <c:txPr>
              <a:bodyPr/>
              <a:lstStyle/>
              <a:p>
                <a:pPr>
                  <a:defRPr sz="1400" b="1" i="0" baseline="0">
                    <a:solidFill>
                      <a:srgbClr val="FF0000"/>
                    </a:solidFill>
                    <a:latin typeface="Arial" pitchFamily="34" charset="0"/>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Лист1!$B$1:$J$1</c:f>
              <c:strCache>
                <c:ptCount val="9"/>
                <c:pt idx="0">
                  <c:v>2012</c:v>
                </c:pt>
                <c:pt idx="1">
                  <c:v>2013</c:v>
                </c:pt>
                <c:pt idx="2">
                  <c:v>2014</c:v>
                </c:pt>
                <c:pt idx="3">
                  <c:v>2015</c:v>
                </c:pt>
                <c:pt idx="4">
                  <c:v>2016</c:v>
                </c:pt>
                <c:pt idx="5">
                  <c:v>2017</c:v>
                </c:pt>
                <c:pt idx="6">
                  <c:v>2018</c:v>
                </c:pt>
                <c:pt idx="7">
                  <c:v>2019</c:v>
                </c:pt>
                <c:pt idx="8">
                  <c:v>2020</c:v>
                </c:pt>
              </c:strCache>
            </c:strRef>
          </c:cat>
          <c:val>
            <c:numRef>
              <c:f>Лист1!$B$3:$J$3</c:f>
              <c:numCache>
                <c:formatCode>0.0</c:formatCode>
                <c:ptCount val="9"/>
                <c:pt idx="0">
                  <c:v>5.404404263000103</c:v>
                </c:pt>
                <c:pt idx="1">
                  <c:v>1.6374255072653767</c:v>
                </c:pt>
                <c:pt idx="2">
                  <c:v>-9.7852427264123065</c:v>
                </c:pt>
                <c:pt idx="3">
                  <c:v>-37.327161997563948</c:v>
                </c:pt>
                <c:pt idx="4">
                  <c:v>-0.80537330140863617</c:v>
                </c:pt>
                <c:pt idx="5">
                  <c:v>24.4</c:v>
                </c:pt>
                <c:pt idx="6">
                  <c:v>4.4000000000000004</c:v>
                </c:pt>
                <c:pt idx="7">
                  <c:v>-11.3</c:v>
                </c:pt>
                <c:pt idx="8">
                  <c:v>-19.2</c:v>
                </c:pt>
              </c:numCache>
            </c:numRef>
          </c:val>
          <c:smooth val="0"/>
          <c:extLst>
            <c:ext xmlns:c16="http://schemas.microsoft.com/office/drawing/2014/chart" uri="{C3380CC4-5D6E-409C-BE32-E72D297353CC}">
              <c16:uniqueId val="{0000000A-CFEC-42D3-A506-A88550E1ED55}"/>
            </c:ext>
          </c:extLst>
        </c:ser>
        <c:dLbls>
          <c:showLegendKey val="0"/>
          <c:showVal val="0"/>
          <c:showCatName val="0"/>
          <c:showSerName val="0"/>
          <c:showPercent val="0"/>
          <c:showBubbleSize val="0"/>
        </c:dLbls>
        <c:marker val="1"/>
        <c:smooth val="0"/>
        <c:axId val="510956288"/>
        <c:axId val="510956848"/>
      </c:lineChart>
      <c:catAx>
        <c:axId val="510956288"/>
        <c:scaling>
          <c:orientation val="minMax"/>
        </c:scaling>
        <c:delete val="0"/>
        <c:axPos val="b"/>
        <c:numFmt formatCode="General" sourceLinked="0"/>
        <c:majorTickMark val="out"/>
        <c:minorTickMark val="none"/>
        <c:tickLblPos val="low"/>
        <c:txPr>
          <a:bodyPr/>
          <a:lstStyle/>
          <a:p>
            <a:pPr>
              <a:defRPr sz="1400" b="1" baseline="0">
                <a:solidFill>
                  <a:schemeClr val="tx1">
                    <a:lumMod val="50000"/>
                  </a:schemeClr>
                </a:solidFill>
                <a:latin typeface="Arial" pitchFamily="34" charset="0"/>
                <a:cs typeface="Arial" pitchFamily="34" charset="0"/>
              </a:defRPr>
            </a:pPr>
            <a:endParaRPr lang="en-US"/>
          </a:p>
        </c:txPr>
        <c:crossAx val="510956848"/>
        <c:crossesAt val="0"/>
        <c:auto val="1"/>
        <c:lblAlgn val="ctr"/>
        <c:lblOffset val="100"/>
        <c:noMultiLvlLbl val="0"/>
      </c:catAx>
      <c:valAx>
        <c:axId val="510956848"/>
        <c:scaling>
          <c:orientation val="minMax"/>
          <c:max val="150"/>
        </c:scaling>
        <c:delete val="0"/>
        <c:axPos val="l"/>
        <c:numFmt formatCode="0.0" sourceLinked="1"/>
        <c:majorTickMark val="out"/>
        <c:minorTickMark val="none"/>
        <c:tickLblPos val="nextTo"/>
        <c:spPr>
          <a:ln>
            <a:solidFill>
              <a:schemeClr val="tx1"/>
            </a:solidFill>
          </a:ln>
        </c:spPr>
        <c:txPr>
          <a:bodyPr/>
          <a:lstStyle/>
          <a:p>
            <a:pPr>
              <a:defRPr sz="1200" baseline="0">
                <a:solidFill>
                  <a:schemeClr val="tx1">
                    <a:lumMod val="50000"/>
                  </a:schemeClr>
                </a:solidFill>
                <a:latin typeface="Arial" pitchFamily="34" charset="0"/>
                <a:cs typeface="Arial" pitchFamily="34" charset="0"/>
              </a:defRPr>
            </a:pPr>
            <a:endParaRPr lang="en-US"/>
          </a:p>
        </c:txPr>
        <c:crossAx val="510956288"/>
        <c:crosses val="autoZero"/>
        <c:crossBetween val="between"/>
        <c:majorUnit val="50"/>
      </c:valAx>
      <c:valAx>
        <c:axId val="510957408"/>
        <c:scaling>
          <c:orientation val="minMax"/>
          <c:max val="6"/>
          <c:min val="-2"/>
        </c:scaling>
        <c:delete val="0"/>
        <c:axPos val="r"/>
        <c:numFmt formatCode="0.0" sourceLinked="1"/>
        <c:majorTickMark val="out"/>
        <c:minorTickMark val="none"/>
        <c:tickLblPos val="nextTo"/>
        <c:txPr>
          <a:bodyPr/>
          <a:lstStyle/>
          <a:p>
            <a:pPr>
              <a:defRPr sz="1200" baseline="0">
                <a:solidFill>
                  <a:schemeClr val="tx1">
                    <a:lumMod val="50000"/>
                  </a:schemeClr>
                </a:solidFill>
                <a:latin typeface="Arial" pitchFamily="34" charset="0"/>
                <a:cs typeface="Arial" pitchFamily="34" charset="0"/>
              </a:defRPr>
            </a:pPr>
            <a:endParaRPr lang="en-US"/>
          </a:p>
        </c:txPr>
        <c:crossAx val="476890144"/>
        <c:crosses val="max"/>
        <c:crossBetween val="between"/>
        <c:majorUnit val="2"/>
      </c:valAx>
      <c:catAx>
        <c:axId val="476890144"/>
        <c:scaling>
          <c:orientation val="minMax"/>
        </c:scaling>
        <c:delete val="1"/>
        <c:axPos val="b"/>
        <c:numFmt formatCode="General" sourceLinked="1"/>
        <c:majorTickMark val="out"/>
        <c:minorTickMark val="none"/>
        <c:tickLblPos val="none"/>
        <c:crossAx val="510957408"/>
        <c:crossesAt val="0"/>
        <c:auto val="1"/>
        <c:lblAlgn val="ctr"/>
        <c:lblOffset val="100"/>
        <c:noMultiLvlLbl val="0"/>
      </c:catAx>
      <c:spPr>
        <a:solidFill>
          <a:schemeClr val="bg2"/>
        </a:solid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88825702206859E-2"/>
          <c:y val="2.7626050420168063E-2"/>
          <c:w val="0.85429446768608219"/>
          <c:h val="0.79860336511286145"/>
        </c:manualLayout>
      </c:layout>
      <c:barChart>
        <c:barDir val="col"/>
        <c:grouping val="clustered"/>
        <c:varyColors val="0"/>
        <c:ser>
          <c:idx val="2"/>
          <c:order val="2"/>
          <c:tx>
            <c:strRef>
              <c:f>Лист1!$A$4</c:f>
              <c:strCache>
                <c:ptCount val="1"/>
                <c:pt idx="0">
                  <c:v>Удельный вес товаров в стоимости товаров и услуг, приобретенных через сеть Интернет</c:v>
                </c:pt>
              </c:strCache>
            </c:strRef>
          </c:tx>
          <c:spPr>
            <a:solidFill>
              <a:schemeClr val="accent3">
                <a:lumMod val="60000"/>
                <a:lumOff val="40000"/>
              </a:schemeClr>
            </a:solidFill>
            <a:ln>
              <a:noFill/>
            </a:ln>
            <a:effectLst>
              <a:outerShdw blurRad="50800" dist="38100" dir="2700000" algn="tl" rotWithShape="0">
                <a:prstClr val="black">
                  <a:alpha val="40000"/>
                </a:prstClr>
              </a:outerShdw>
            </a:effectLst>
          </c:spPr>
          <c:invertIfNegative val="0"/>
          <c:dPt>
            <c:idx val="21"/>
            <c:invertIfNegative val="0"/>
            <c:bubble3D val="0"/>
            <c:spPr>
              <a:solidFill>
                <a:schemeClr val="accent1">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BDB6-472F-BBC1-A42CA999D5B7}"/>
              </c:ext>
            </c:extLst>
          </c:dPt>
          <c:dLbls>
            <c:dLbl>
              <c:idx val="0"/>
              <c:layout>
                <c:manualLayout>
                  <c:x val="-1.339883075683677E-3"/>
                  <c:y val="0.51384246523721588"/>
                </c:manualLayout>
              </c:layout>
              <c:tx>
                <c:rich>
                  <a:bodyPr/>
                  <a:lstStyle/>
                  <a:p>
                    <a:r>
                      <a:rPr lang="en-US" dirty="0"/>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F0-4E93-B38D-A223B22646F0}"/>
                </c:ext>
              </c:extLst>
            </c:dLbl>
            <c:dLbl>
              <c:idx val="1"/>
              <c:layout>
                <c:manualLayout>
                  <c:x val="0"/>
                  <c:y val="0.37391123473115989"/>
                </c:manualLayout>
              </c:layout>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F0-4E93-B38D-A223B22646F0}"/>
                </c:ext>
              </c:extLst>
            </c:dLbl>
            <c:dLbl>
              <c:idx val="2"/>
              <c:layout>
                <c:manualLayout>
                  <c:x val="0"/>
                  <c:y val="0.42246957078795633"/>
                </c:manualLayout>
              </c:layout>
              <c:tx>
                <c:rich>
                  <a:bodyPr/>
                  <a:lstStyle/>
                  <a:p>
                    <a:r>
                      <a:rPr lang="en-US" dirty="0"/>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F0-4E93-B38D-A223B22646F0}"/>
                </c:ext>
              </c:extLst>
            </c:dLbl>
            <c:dLbl>
              <c:idx val="3"/>
              <c:layout>
                <c:manualLayout>
                  <c:x val="0"/>
                  <c:y val="0.33633978922067115"/>
                </c:manualLayout>
              </c:layout>
              <c:tx>
                <c:rich>
                  <a:bodyPr/>
                  <a:lstStyle/>
                  <a:p>
                    <a:r>
                      <a:rPr lang="en-US" dirty="0"/>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F0-4E93-B38D-A223B22646F0}"/>
                </c:ext>
              </c:extLst>
            </c:dLbl>
            <c:dLbl>
              <c:idx val="4"/>
              <c:layout>
                <c:manualLayout>
                  <c:x val="0"/>
                  <c:y val="0.21245593691090101"/>
                </c:manualLayout>
              </c:layout>
              <c:tx>
                <c:rich>
                  <a:bodyPr/>
                  <a:lstStyle/>
                  <a:p>
                    <a:r>
                      <a:rPr lang="en-US" dirty="0"/>
                      <a:t>15</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2.5926737514478913E-2"/>
                      <c:h val="6.3186570253747118E-2"/>
                    </c:manualLayout>
                  </c15:layout>
                  <c15:showDataLabelsRange val="0"/>
                </c:ext>
                <c:ext xmlns:c16="http://schemas.microsoft.com/office/drawing/2014/chart" uri="{C3380CC4-5D6E-409C-BE32-E72D297353CC}">
                  <c16:uniqueId val="{00000004-DDF0-4E93-B38D-A223B22646F0}"/>
                </c:ext>
              </c:extLst>
            </c:dLbl>
            <c:dLbl>
              <c:idx val="5"/>
              <c:layout>
                <c:manualLayout>
                  <c:x val="1.3398830756836649E-3"/>
                  <c:y val="0.17709618716111114"/>
                </c:manualLayout>
              </c:layout>
              <c:tx>
                <c:rich>
                  <a:bodyPr/>
                  <a:lstStyle/>
                  <a:p>
                    <a:r>
                      <a:rPr lang="en-US" dirty="0"/>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DF0-4E93-B38D-A223B22646F0}"/>
                </c:ext>
              </c:extLst>
            </c:dLbl>
            <c:dLbl>
              <c:idx val="6"/>
              <c:layout>
                <c:manualLayout>
                  <c:x val="-1.3398830756836649E-3"/>
                  <c:y val="0.17647593763439995"/>
                </c:manualLayout>
              </c:layout>
              <c:tx>
                <c:rich>
                  <a:bodyPr/>
                  <a:lstStyle/>
                  <a:p>
                    <a:r>
                      <a:rPr lang="en-US" dirty="0"/>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DF0-4E93-B38D-A223B22646F0}"/>
                </c:ext>
              </c:extLst>
            </c:dLbl>
            <c:dLbl>
              <c:idx val="7"/>
              <c:layout>
                <c:manualLayout>
                  <c:x val="-1.3398830756836649E-3"/>
                  <c:y val="0.216329794249538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F0-4E93-B38D-A223B22646F0}"/>
                </c:ext>
              </c:extLst>
            </c:dLbl>
            <c:dLbl>
              <c:idx val="8"/>
              <c:layout>
                <c:manualLayout>
                  <c:x val="4.0196492270509945E-3"/>
                  <c:y val="0.227913620605192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F0-4E93-B38D-A223B22646F0}"/>
                </c:ext>
              </c:extLst>
            </c:dLbl>
            <c:dLbl>
              <c:idx val="9"/>
              <c:layout>
                <c:manualLayout>
                  <c:x val="0"/>
                  <c:y val="0.182162169800655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B6-472F-BBC1-A42CA999D5B7}"/>
                </c:ext>
              </c:extLst>
            </c:dLbl>
            <c:dLbl>
              <c:idx val="10"/>
              <c:layout>
                <c:manualLayout>
                  <c:x val="-9.8256957144048566E-17"/>
                  <c:y val="0.182162169800655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B6-472F-BBC1-A42CA999D5B7}"/>
                </c:ext>
              </c:extLst>
            </c:dLbl>
            <c:spPr>
              <a:noFill/>
              <a:ln>
                <a:noFill/>
              </a:ln>
              <a:effectLst/>
            </c:spPr>
            <c:txPr>
              <a:bodyPr/>
              <a:lstStyle/>
              <a:p>
                <a:pPr>
                  <a:defRPr sz="1200">
                    <a:solidFill>
                      <a:schemeClr val="tx1">
                        <a:lumMod val="50000"/>
                      </a:schemeClr>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Лист1!$B$1:$Y$1</c:f>
              <c:strCache>
                <c:ptCount val="24"/>
                <c:pt idx="0">
                  <c:v>Q1 2015</c:v>
                </c:pt>
                <c:pt idx="1">
                  <c:v>Q2 2015</c:v>
                </c:pt>
                <c:pt idx="2">
                  <c:v>Q3 2015</c:v>
                </c:pt>
                <c:pt idx="3">
                  <c:v>Q4 2015</c:v>
                </c:pt>
                <c:pt idx="4">
                  <c:v>Q1 2016</c:v>
                </c:pt>
                <c:pt idx="5">
                  <c:v>Q2 2016</c:v>
                </c:pt>
                <c:pt idx="6">
                  <c:v>Q3 2016</c:v>
                </c:pt>
                <c:pt idx="7">
                  <c:v>Q4 2016</c:v>
                </c:pt>
                <c:pt idx="8">
                  <c:v>Q1 2017</c:v>
                </c:pt>
                <c:pt idx="9">
                  <c:v>Q2 2017</c:v>
                </c:pt>
                <c:pt idx="10">
                  <c:v>Q3 2017</c:v>
                </c:pt>
                <c:pt idx="11">
                  <c:v>Q4 2017</c:v>
                </c:pt>
                <c:pt idx="12">
                  <c:v>Q1 2018</c:v>
                </c:pt>
                <c:pt idx="13">
                  <c:v>Q2 2018</c:v>
                </c:pt>
                <c:pt idx="14">
                  <c:v>Q3 2018</c:v>
                </c:pt>
                <c:pt idx="15">
                  <c:v>Q4 2018</c:v>
                </c:pt>
                <c:pt idx="16">
                  <c:v>Q1 2019</c:v>
                </c:pt>
                <c:pt idx="17">
                  <c:v>Q2 2019</c:v>
                </c:pt>
                <c:pt idx="18">
                  <c:v>Q3 2019</c:v>
                </c:pt>
                <c:pt idx="19">
                  <c:v>Q4 2019</c:v>
                </c:pt>
                <c:pt idx="20">
                  <c:v>Q1 2020</c:v>
                </c:pt>
                <c:pt idx="21">
                  <c:v>Q2 2020</c:v>
                </c:pt>
                <c:pt idx="22">
                  <c:v>Q3 2020</c:v>
                </c:pt>
                <c:pt idx="23">
                  <c:v>Q4 2020</c:v>
                </c:pt>
              </c:strCache>
            </c:strRef>
          </c:cat>
          <c:val>
            <c:numRef>
              <c:f>Лист1!$B$4:$Y$4</c:f>
              <c:numCache>
                <c:formatCode>General</c:formatCode>
                <c:ptCount val="24"/>
                <c:pt idx="0">
                  <c:v>23</c:v>
                </c:pt>
                <c:pt idx="1">
                  <c:v>17</c:v>
                </c:pt>
                <c:pt idx="2">
                  <c:v>19</c:v>
                </c:pt>
                <c:pt idx="3">
                  <c:v>15</c:v>
                </c:pt>
                <c:pt idx="4">
                  <c:v>9</c:v>
                </c:pt>
                <c:pt idx="5">
                  <c:v>8</c:v>
                </c:pt>
                <c:pt idx="6">
                  <c:v>8</c:v>
                </c:pt>
                <c:pt idx="7">
                  <c:v>10</c:v>
                </c:pt>
                <c:pt idx="8">
                  <c:v>11</c:v>
                </c:pt>
                <c:pt idx="9">
                  <c:v>10</c:v>
                </c:pt>
                <c:pt idx="10">
                  <c:v>10</c:v>
                </c:pt>
                <c:pt idx="11">
                  <c:v>10</c:v>
                </c:pt>
                <c:pt idx="12">
                  <c:v>11</c:v>
                </c:pt>
                <c:pt idx="13">
                  <c:v>11</c:v>
                </c:pt>
                <c:pt idx="14">
                  <c:v>14</c:v>
                </c:pt>
                <c:pt idx="15">
                  <c:v>20</c:v>
                </c:pt>
                <c:pt idx="16">
                  <c:v>22</c:v>
                </c:pt>
                <c:pt idx="17">
                  <c:v>18</c:v>
                </c:pt>
                <c:pt idx="18">
                  <c:v>12</c:v>
                </c:pt>
                <c:pt idx="19">
                  <c:v>20</c:v>
                </c:pt>
                <c:pt idx="20">
                  <c:v>15</c:v>
                </c:pt>
                <c:pt idx="21">
                  <c:v>12</c:v>
                </c:pt>
                <c:pt idx="22">
                  <c:v>13</c:v>
                </c:pt>
                <c:pt idx="23">
                  <c:v>15</c:v>
                </c:pt>
              </c:numCache>
            </c:numRef>
          </c:val>
          <c:extLst>
            <c:ext xmlns:c16="http://schemas.microsoft.com/office/drawing/2014/chart" uri="{C3380CC4-5D6E-409C-BE32-E72D297353CC}">
              <c16:uniqueId val="{00000009-DDF0-4E93-B38D-A223B22646F0}"/>
            </c:ext>
          </c:extLst>
        </c:ser>
        <c:dLbls>
          <c:showLegendKey val="0"/>
          <c:showVal val="0"/>
          <c:showCatName val="0"/>
          <c:showSerName val="0"/>
          <c:showPercent val="0"/>
          <c:showBubbleSize val="0"/>
        </c:dLbls>
        <c:gapWidth val="60"/>
        <c:axId val="414612880"/>
        <c:axId val="414612320"/>
      </c:barChart>
      <c:lineChart>
        <c:grouping val="standard"/>
        <c:varyColors val="0"/>
        <c:ser>
          <c:idx val="0"/>
          <c:order val="0"/>
          <c:tx>
            <c:strRef>
              <c:f>Лист1!$A$2</c:f>
              <c:strCache>
                <c:ptCount val="1"/>
                <c:pt idx="0">
                  <c:v>Экспорт товаров, приобретенных в российских Интернет-магазинах (млн долларов США)</c:v>
                </c:pt>
              </c:strCache>
            </c:strRef>
          </c:tx>
          <c:spPr>
            <a:ln w="38100">
              <a:solidFill>
                <a:srgbClr val="DD7D8B"/>
              </a:solidFill>
            </a:ln>
          </c:spPr>
          <c:marker>
            <c:symbol val="none"/>
          </c:marker>
          <c:dLbls>
            <c:dLbl>
              <c:idx val="0"/>
              <c:layout>
                <c:manualLayout>
                  <c:x val="-2.7038840467296356E-2"/>
                  <c:y val="-3.4783714041102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F0-4E93-B38D-A223B22646F0}"/>
                </c:ext>
              </c:extLst>
            </c:dLbl>
            <c:dLbl>
              <c:idx val="1"/>
              <c:layout>
                <c:manualLayout>
                  <c:x val="-1.8999542013194367E-2"/>
                  <c:y val="-5.3926287526478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F0-4E93-B38D-A223B22646F0}"/>
                </c:ext>
              </c:extLst>
            </c:dLbl>
            <c:dLbl>
              <c:idx val="2"/>
              <c:layout>
                <c:manualLayout>
                  <c:x val="-2.4359074315929027E-2"/>
                  <c:y val="-4.7545429698019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DF0-4E93-B38D-A223B22646F0}"/>
                </c:ext>
              </c:extLst>
            </c:dLbl>
            <c:dLbl>
              <c:idx val="3"/>
              <c:layout>
                <c:manualLayout>
                  <c:x val="-2.1679308164561695E-2"/>
                  <c:y val="-5.3926287526478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DF0-4E93-B38D-A223B22646F0}"/>
                </c:ext>
              </c:extLst>
            </c:dLbl>
            <c:dLbl>
              <c:idx val="4"/>
              <c:layout>
                <c:manualLayout>
                  <c:x val="-1.7659658937510703E-2"/>
                  <c:y val="-5.71167164407073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F0-4E93-B38D-A223B22646F0}"/>
                </c:ext>
              </c:extLst>
            </c:dLbl>
            <c:dLbl>
              <c:idx val="6"/>
              <c:layout>
                <c:manualLayout>
                  <c:x val="-2.7038840467296356E-2"/>
                  <c:y val="-6.3497574269165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F0-4E93-B38D-A223B22646F0}"/>
                </c:ext>
              </c:extLst>
            </c:dLbl>
            <c:dLbl>
              <c:idx val="10"/>
              <c:layout>
                <c:manualLayout>
                  <c:x val="-2.0339425088878128E-2"/>
                  <c:y val="-5.3726871914685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F0-4E93-B38D-A223B22646F0}"/>
                </c:ext>
              </c:extLst>
            </c:dLbl>
            <c:dLbl>
              <c:idx val="12"/>
              <c:layout>
                <c:manualLayout>
                  <c:x val="-1.8999542013194464E-2"/>
                  <c:y val="-5.71167164407073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F0-4E93-B38D-A223B22646F0}"/>
                </c:ext>
              </c:extLst>
            </c:dLbl>
            <c:dLbl>
              <c:idx val="14"/>
              <c:layout>
                <c:manualLayout>
                  <c:x val="-2.301919124024546E-2"/>
                  <c:y val="-7.3068969740362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F0-4E93-B38D-A223B22646F0}"/>
                </c:ext>
              </c:extLst>
            </c:dLbl>
            <c:dLbl>
              <c:idx val="15"/>
              <c:layout>
                <c:manualLayout>
                  <c:x val="-2.4359074315929027E-2"/>
                  <c:y val="-4.17624448882692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DF0-4E93-B38D-A223B22646F0}"/>
                </c:ext>
              </c:extLst>
            </c:dLbl>
            <c:dLbl>
              <c:idx val="16"/>
              <c:layout>
                <c:manualLayout>
                  <c:x val="-1.8999542013194464E-2"/>
                  <c:y val="-4.4155565813769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F0-4E93-B38D-A223B22646F0}"/>
                </c:ext>
              </c:extLst>
            </c:dLbl>
            <c:dLbl>
              <c:idx val="17"/>
              <c:layout>
                <c:manualLayout>
                  <c:x val="-1.8111843099902842E-2"/>
                  <c:y val="-4.1583920563741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B6-472F-BBC1-A42CA999D5B7}"/>
                </c:ext>
              </c:extLst>
            </c:dLbl>
            <c:dLbl>
              <c:idx val="18"/>
              <c:layout>
                <c:manualLayout>
                  <c:x val="-2.0791609251270271E-2"/>
                  <c:y val="-5.3548347590157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B6-472F-BBC1-A42CA999D5B7}"/>
                </c:ext>
              </c:extLst>
            </c:dLbl>
            <c:dLbl>
              <c:idx val="19"/>
              <c:layout>
                <c:manualLayout>
                  <c:x val="-2.6151141554004928E-2"/>
                  <c:y val="-4.75661340769491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B6-472F-BBC1-A42CA999D5B7}"/>
                </c:ext>
              </c:extLst>
            </c:dLbl>
            <c:dLbl>
              <c:idx val="21"/>
              <c:layout>
                <c:manualLayout>
                  <c:x val="-1.3640009710459904E-2"/>
                  <c:y val="-5.9530561103365111E-2"/>
                </c:manualLayout>
              </c:layout>
              <c:spPr>
                <a:solidFill>
                  <a:schemeClr val="accent1">
                    <a:lumMod val="60000"/>
                    <a:lumOff val="40000"/>
                  </a:schemeClr>
                </a:solidFill>
              </c:spPr>
              <c:txPr>
                <a:bodyPr/>
                <a:lstStyle/>
                <a:p>
                  <a:pPr>
                    <a:defRPr sz="1000" b="1" i="0" baseline="0">
                      <a:solidFill>
                        <a:schemeClr val="bg1"/>
                      </a:solidFill>
                      <a:latin typeface="Arial" pitchFamily="34" charset="0"/>
                      <a:cs typeface="Arial"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B6-472F-BBC1-A42CA999D5B7}"/>
                </c:ext>
              </c:extLst>
            </c:dLbl>
            <c:dLbl>
              <c:idx val="22"/>
              <c:layout>
                <c:manualLayout>
                  <c:x val="-2.5538171422530748E-2"/>
                  <c:y val="-4.7109931416512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B6-472F-BBC1-A42CA999D5B7}"/>
                </c:ext>
              </c:extLst>
            </c:dLbl>
            <c:dLbl>
              <c:idx val="23"/>
              <c:layout>
                <c:manualLayout>
                  <c:x val="-2.9728629366080218E-2"/>
                  <c:y val="-2.6628386780721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B6-472F-BBC1-A42CA999D5B7}"/>
                </c:ext>
              </c:extLst>
            </c:dLbl>
            <c:spPr>
              <a:solidFill>
                <a:srgbClr val="DD7D8B"/>
              </a:solidFill>
            </c:spPr>
            <c:txPr>
              <a:bodyPr/>
              <a:lstStyle/>
              <a:p>
                <a:pPr>
                  <a:defRPr sz="1000" b="1" i="0" baseline="0">
                    <a:solidFill>
                      <a:schemeClr val="bg1"/>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Лист1!$B$1:$Y$1</c:f>
              <c:strCache>
                <c:ptCount val="24"/>
                <c:pt idx="0">
                  <c:v>Q1 2015</c:v>
                </c:pt>
                <c:pt idx="1">
                  <c:v>Q2 2015</c:v>
                </c:pt>
                <c:pt idx="2">
                  <c:v>Q3 2015</c:v>
                </c:pt>
                <c:pt idx="3">
                  <c:v>Q4 2015</c:v>
                </c:pt>
                <c:pt idx="4">
                  <c:v>Q1 2016</c:v>
                </c:pt>
                <c:pt idx="5">
                  <c:v>Q2 2016</c:v>
                </c:pt>
                <c:pt idx="6">
                  <c:v>Q3 2016</c:v>
                </c:pt>
                <c:pt idx="7">
                  <c:v>Q4 2016</c:v>
                </c:pt>
                <c:pt idx="8">
                  <c:v>Q1 2017</c:v>
                </c:pt>
                <c:pt idx="9">
                  <c:v>Q2 2017</c:v>
                </c:pt>
                <c:pt idx="10">
                  <c:v>Q3 2017</c:v>
                </c:pt>
                <c:pt idx="11">
                  <c:v>Q4 2017</c:v>
                </c:pt>
                <c:pt idx="12">
                  <c:v>Q1 2018</c:v>
                </c:pt>
                <c:pt idx="13">
                  <c:v>Q2 2018</c:v>
                </c:pt>
                <c:pt idx="14">
                  <c:v>Q3 2018</c:v>
                </c:pt>
                <c:pt idx="15">
                  <c:v>Q4 2018</c:v>
                </c:pt>
                <c:pt idx="16">
                  <c:v>Q1 2019</c:v>
                </c:pt>
                <c:pt idx="17">
                  <c:v>Q2 2019</c:v>
                </c:pt>
                <c:pt idx="18">
                  <c:v>Q3 2019</c:v>
                </c:pt>
                <c:pt idx="19">
                  <c:v>Q4 2019</c:v>
                </c:pt>
                <c:pt idx="20">
                  <c:v>Q1 2020</c:v>
                </c:pt>
                <c:pt idx="21">
                  <c:v>Q2 2020</c:v>
                </c:pt>
                <c:pt idx="22">
                  <c:v>Q3 2020</c:v>
                </c:pt>
                <c:pt idx="23">
                  <c:v>Q4 2020</c:v>
                </c:pt>
              </c:strCache>
            </c:strRef>
          </c:cat>
          <c:val>
            <c:numRef>
              <c:f>Лист1!$B$2:$Y$2</c:f>
              <c:numCache>
                <c:formatCode>0</c:formatCode>
                <c:ptCount val="24"/>
                <c:pt idx="0">
                  <c:v>39</c:v>
                </c:pt>
                <c:pt idx="1">
                  <c:v>26</c:v>
                </c:pt>
                <c:pt idx="2">
                  <c:v>28.6</c:v>
                </c:pt>
                <c:pt idx="3">
                  <c:v>24.1</c:v>
                </c:pt>
                <c:pt idx="4">
                  <c:v>16.100000000000001</c:v>
                </c:pt>
                <c:pt idx="5">
                  <c:v>16.399999999999999</c:v>
                </c:pt>
                <c:pt idx="6">
                  <c:v>15.7</c:v>
                </c:pt>
                <c:pt idx="7">
                  <c:v>20.5</c:v>
                </c:pt>
                <c:pt idx="8">
                  <c:v>23.7</c:v>
                </c:pt>
                <c:pt idx="9">
                  <c:v>26.7</c:v>
                </c:pt>
                <c:pt idx="10">
                  <c:v>25.6</c:v>
                </c:pt>
                <c:pt idx="11">
                  <c:v>32</c:v>
                </c:pt>
                <c:pt idx="12">
                  <c:v>31.758432239953791</c:v>
                </c:pt>
                <c:pt idx="13">
                  <c:v>41.296479469014045</c:v>
                </c:pt>
                <c:pt idx="14">
                  <c:v>45.589658712667067</c:v>
                </c:pt>
                <c:pt idx="15">
                  <c:v>60.346984278589304</c:v>
                </c:pt>
                <c:pt idx="16">
                  <c:v>76.077878281777885</c:v>
                </c:pt>
                <c:pt idx="17">
                  <c:v>75.482441784194165</c:v>
                </c:pt>
                <c:pt idx="18">
                  <c:v>55.052771671006447</c:v>
                </c:pt>
                <c:pt idx="19">
                  <c:v>86.215394367085764</c:v>
                </c:pt>
                <c:pt idx="20">
                  <c:v>124.96894875304278</c:v>
                </c:pt>
                <c:pt idx="21">
                  <c:v>68.46692781907052</c:v>
                </c:pt>
                <c:pt idx="22">
                  <c:v>87.738811777657034</c:v>
                </c:pt>
                <c:pt idx="23">
                  <c:v>112.7747601773528</c:v>
                </c:pt>
              </c:numCache>
            </c:numRef>
          </c:val>
          <c:smooth val="0"/>
          <c:extLst>
            <c:ext xmlns:c16="http://schemas.microsoft.com/office/drawing/2014/chart" uri="{C3380CC4-5D6E-409C-BE32-E72D297353CC}">
              <c16:uniqueId val="{00000015-DDF0-4E93-B38D-A223B22646F0}"/>
            </c:ext>
          </c:extLst>
        </c:ser>
        <c:ser>
          <c:idx val="1"/>
          <c:order val="1"/>
          <c:tx>
            <c:strRef>
              <c:f>Лист1!$A$3</c:f>
              <c:strCache>
                <c:ptCount val="1"/>
              </c:strCache>
            </c:strRef>
          </c:tx>
          <c:marker>
            <c:symbol val="square"/>
            <c:size val="5"/>
            <c:spPr>
              <a:solidFill>
                <a:srgbClr val="AB5253"/>
              </a:solidFill>
            </c:spPr>
          </c:marker>
          <c:dLbls>
            <c:spPr>
              <a:noFill/>
              <a:ln>
                <a:noFill/>
              </a:ln>
              <a:effectLst/>
            </c:spPr>
            <c:txPr>
              <a:bodyPr/>
              <a:lstStyle/>
              <a:p>
                <a:pPr>
                  <a:defRPr sz="1200" b="1" i="0" baseline="0">
                    <a:solidFill>
                      <a:srgbClr val="C86464"/>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Лист1!$B$1:$Y$1</c:f>
              <c:strCache>
                <c:ptCount val="24"/>
                <c:pt idx="0">
                  <c:v>Q1 2015</c:v>
                </c:pt>
                <c:pt idx="1">
                  <c:v>Q2 2015</c:v>
                </c:pt>
                <c:pt idx="2">
                  <c:v>Q3 2015</c:v>
                </c:pt>
                <c:pt idx="3">
                  <c:v>Q4 2015</c:v>
                </c:pt>
                <c:pt idx="4">
                  <c:v>Q1 2016</c:v>
                </c:pt>
                <c:pt idx="5">
                  <c:v>Q2 2016</c:v>
                </c:pt>
                <c:pt idx="6">
                  <c:v>Q3 2016</c:v>
                </c:pt>
                <c:pt idx="7">
                  <c:v>Q4 2016</c:v>
                </c:pt>
                <c:pt idx="8">
                  <c:v>Q1 2017</c:v>
                </c:pt>
                <c:pt idx="9">
                  <c:v>Q2 2017</c:v>
                </c:pt>
                <c:pt idx="10">
                  <c:v>Q3 2017</c:v>
                </c:pt>
                <c:pt idx="11">
                  <c:v>Q4 2017</c:v>
                </c:pt>
                <c:pt idx="12">
                  <c:v>Q1 2018</c:v>
                </c:pt>
                <c:pt idx="13">
                  <c:v>Q2 2018</c:v>
                </c:pt>
                <c:pt idx="14">
                  <c:v>Q3 2018</c:v>
                </c:pt>
                <c:pt idx="15">
                  <c:v>Q4 2018</c:v>
                </c:pt>
                <c:pt idx="16">
                  <c:v>Q1 2019</c:v>
                </c:pt>
                <c:pt idx="17">
                  <c:v>Q2 2019</c:v>
                </c:pt>
                <c:pt idx="18">
                  <c:v>Q3 2019</c:v>
                </c:pt>
                <c:pt idx="19">
                  <c:v>Q4 2019</c:v>
                </c:pt>
                <c:pt idx="20">
                  <c:v>Q1 2020</c:v>
                </c:pt>
                <c:pt idx="21">
                  <c:v>Q2 2020</c:v>
                </c:pt>
                <c:pt idx="22">
                  <c:v>Q3 2020</c:v>
                </c:pt>
                <c:pt idx="23">
                  <c:v>Q4 2020</c:v>
                </c:pt>
              </c:strCache>
            </c:strRef>
          </c:cat>
          <c:val>
            <c:numRef>
              <c:f>Лист1!$B$3:$Y$3</c:f>
              <c:numCache>
                <c:formatCode>General</c:formatCode>
                <c:ptCount val="24"/>
              </c:numCache>
            </c:numRef>
          </c:val>
          <c:smooth val="0"/>
          <c:extLst>
            <c:ext xmlns:c16="http://schemas.microsoft.com/office/drawing/2014/chart" uri="{C3380CC4-5D6E-409C-BE32-E72D297353CC}">
              <c16:uniqueId val="{00000016-DDF0-4E93-B38D-A223B22646F0}"/>
            </c:ext>
          </c:extLst>
        </c:ser>
        <c:dLbls>
          <c:showLegendKey val="0"/>
          <c:showVal val="0"/>
          <c:showCatName val="0"/>
          <c:showSerName val="0"/>
          <c:showPercent val="0"/>
          <c:showBubbleSize val="0"/>
        </c:dLbls>
        <c:marker val="1"/>
        <c:smooth val="0"/>
        <c:axId val="414611200"/>
        <c:axId val="414611760"/>
      </c:lineChart>
      <c:catAx>
        <c:axId val="414611200"/>
        <c:scaling>
          <c:orientation val="minMax"/>
        </c:scaling>
        <c:delete val="0"/>
        <c:axPos val="b"/>
        <c:numFmt formatCode="General" sourceLinked="0"/>
        <c:majorTickMark val="out"/>
        <c:minorTickMark val="none"/>
        <c:tickLblPos val="nextTo"/>
        <c:txPr>
          <a:bodyPr/>
          <a:lstStyle/>
          <a:p>
            <a:pPr>
              <a:defRPr sz="1000" b="0" baseline="0">
                <a:solidFill>
                  <a:schemeClr val="tx1">
                    <a:lumMod val="50000"/>
                  </a:schemeClr>
                </a:solidFill>
                <a:latin typeface="Arial" pitchFamily="34" charset="0"/>
                <a:cs typeface="Arial" pitchFamily="34" charset="0"/>
              </a:defRPr>
            </a:pPr>
            <a:endParaRPr lang="en-US"/>
          </a:p>
        </c:txPr>
        <c:crossAx val="414611760"/>
        <c:crosses val="autoZero"/>
        <c:auto val="1"/>
        <c:lblAlgn val="ctr"/>
        <c:lblOffset val="100"/>
        <c:noMultiLvlLbl val="0"/>
      </c:catAx>
      <c:valAx>
        <c:axId val="414611760"/>
        <c:scaling>
          <c:orientation val="minMax"/>
          <c:max val="150"/>
        </c:scaling>
        <c:delete val="0"/>
        <c:axPos val="l"/>
        <c:majorGridlines>
          <c:spPr>
            <a:ln>
              <a:prstDash val="sysDot"/>
            </a:ln>
          </c:spPr>
        </c:majorGridlines>
        <c:numFmt formatCode="#,##0" sourceLinked="0"/>
        <c:majorTickMark val="out"/>
        <c:minorTickMark val="none"/>
        <c:tickLblPos val="nextTo"/>
        <c:spPr>
          <a:ln>
            <a:solidFill>
              <a:schemeClr val="tx1"/>
            </a:solidFill>
          </a:ln>
        </c:spPr>
        <c:txPr>
          <a:bodyPr/>
          <a:lstStyle/>
          <a:p>
            <a:pPr>
              <a:defRPr sz="1100" baseline="0">
                <a:solidFill>
                  <a:schemeClr val="tx1">
                    <a:lumMod val="50000"/>
                  </a:schemeClr>
                </a:solidFill>
                <a:latin typeface="Arial" pitchFamily="34" charset="0"/>
                <a:cs typeface="Arial" pitchFamily="34" charset="0"/>
              </a:defRPr>
            </a:pPr>
            <a:endParaRPr lang="en-US"/>
          </a:p>
        </c:txPr>
        <c:crossAx val="414611200"/>
        <c:crosses val="autoZero"/>
        <c:crossBetween val="between"/>
        <c:majorUnit val="10"/>
      </c:valAx>
      <c:valAx>
        <c:axId val="414612320"/>
        <c:scaling>
          <c:orientation val="minMax"/>
          <c:max val="30"/>
        </c:scaling>
        <c:delete val="0"/>
        <c:axPos val="r"/>
        <c:numFmt formatCode="#,##0" sourceLinked="0"/>
        <c:majorTickMark val="out"/>
        <c:minorTickMark val="none"/>
        <c:tickLblPos val="nextTo"/>
        <c:txPr>
          <a:bodyPr/>
          <a:lstStyle/>
          <a:p>
            <a:pPr>
              <a:defRPr sz="1100" baseline="0">
                <a:solidFill>
                  <a:schemeClr val="tx1">
                    <a:lumMod val="50000"/>
                  </a:schemeClr>
                </a:solidFill>
                <a:latin typeface="Arial" pitchFamily="34" charset="0"/>
                <a:cs typeface="Arial" pitchFamily="34" charset="0"/>
              </a:defRPr>
            </a:pPr>
            <a:endParaRPr lang="en-US"/>
          </a:p>
        </c:txPr>
        <c:crossAx val="414612880"/>
        <c:crosses val="max"/>
        <c:crossBetween val="between"/>
        <c:majorUnit val="10"/>
      </c:valAx>
      <c:catAx>
        <c:axId val="414612880"/>
        <c:scaling>
          <c:orientation val="minMax"/>
        </c:scaling>
        <c:delete val="1"/>
        <c:axPos val="b"/>
        <c:numFmt formatCode="General" sourceLinked="1"/>
        <c:majorTickMark val="out"/>
        <c:minorTickMark val="none"/>
        <c:tickLblPos val="none"/>
        <c:crossAx val="41461232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386F3-14A1-4982-B561-5CCD07C7DB21}" type="doc">
      <dgm:prSet loTypeId="urn:microsoft.com/office/officeart/2005/8/layout/vProcess5" loCatId="process" qsTypeId="urn:microsoft.com/office/officeart/2005/8/quickstyle/simple5" qsCatId="simple" csTypeId="urn:microsoft.com/office/officeart/2005/8/colors/accent1_3" csCatId="accent1" phldr="1"/>
      <dgm:spPr/>
      <dgm:t>
        <a:bodyPr/>
        <a:lstStyle/>
        <a:p>
          <a:endParaRPr lang="ru-RU"/>
        </a:p>
      </dgm:t>
    </dgm:pt>
    <dgm:pt modelId="{F7C37859-7E16-4FB4-873B-145E3FA18981}">
      <dgm:prSet phldrT="[Текст]" custT="1"/>
      <dgm:spPr/>
      <dgm:t>
        <a:bodyPr/>
        <a:lstStyle/>
        <a:p>
          <a:r>
            <a:rPr lang="en-US" sz="1400" dirty="0"/>
            <a:t>Reflects the results of three rounds of discussions within the TFITS Inter-Agency Task Force on International Trade – Expert Group on Measuring Digital Trade</a:t>
          </a:r>
          <a:endParaRPr lang="ru-RU" sz="1400" dirty="0"/>
        </a:p>
      </dgm:t>
    </dgm:pt>
    <dgm:pt modelId="{6467601C-3930-4ECF-A329-14A4C509A652}" type="parTrans" cxnId="{31C2EA17-1D0F-4254-A867-F38D38461A4E}">
      <dgm:prSet/>
      <dgm:spPr/>
      <dgm:t>
        <a:bodyPr/>
        <a:lstStyle/>
        <a:p>
          <a:endParaRPr lang="ru-RU"/>
        </a:p>
      </dgm:t>
    </dgm:pt>
    <dgm:pt modelId="{8126CEDD-7F94-43DC-AE27-FCAF088ACFE3}" type="sibTrans" cxnId="{31C2EA17-1D0F-4254-A867-F38D38461A4E}">
      <dgm:prSet/>
      <dgm:spPr/>
      <dgm:t>
        <a:bodyPr/>
        <a:lstStyle/>
        <a:p>
          <a:endParaRPr lang="ru-RU"/>
        </a:p>
      </dgm:t>
    </dgm:pt>
    <dgm:pt modelId="{2A623D77-D9A6-4D6D-9A57-268AC05BA30B}">
      <dgm:prSet phldrT="[Текст]" custT="1"/>
      <dgm:spPr/>
      <dgm:t>
        <a:bodyPr/>
        <a:lstStyle/>
        <a:p>
          <a:r>
            <a:rPr lang="en-US" sz="1400" dirty="0"/>
            <a:t> Includes materials from three OECD and IMF studies</a:t>
          </a:r>
          <a:endParaRPr lang="ru-RU" sz="1400" dirty="0"/>
        </a:p>
      </dgm:t>
    </dgm:pt>
    <dgm:pt modelId="{BB5079A2-2E67-40A4-A59D-00F561CE723C}" type="parTrans" cxnId="{5A9BF58D-912D-46D8-AC1C-14D84EEA5037}">
      <dgm:prSet/>
      <dgm:spPr/>
      <dgm:t>
        <a:bodyPr/>
        <a:lstStyle/>
        <a:p>
          <a:endParaRPr lang="ru-RU"/>
        </a:p>
      </dgm:t>
    </dgm:pt>
    <dgm:pt modelId="{3D715757-5EC8-457E-85B0-7DF460F622D4}" type="sibTrans" cxnId="{5A9BF58D-912D-46D8-AC1C-14D84EEA5037}">
      <dgm:prSet/>
      <dgm:spPr/>
      <dgm:t>
        <a:bodyPr/>
        <a:lstStyle/>
        <a:p>
          <a:endParaRPr lang="ru-RU"/>
        </a:p>
      </dgm:t>
    </dgm:pt>
    <dgm:pt modelId="{93B25BBE-A873-4D33-9721-60F3642716C8}">
      <dgm:prSet custT="1"/>
      <dgm:spPr/>
      <dgm:t>
        <a:bodyPr/>
        <a:lstStyle/>
        <a:p>
          <a:r>
            <a:rPr lang="en-US" sz="1800" b="1" i="1" dirty="0"/>
            <a:t>  </a:t>
          </a:r>
          <a:r>
            <a:rPr lang="en-US" sz="1600" b="1" i="1" dirty="0"/>
            <a:t>Handbook on Measuring Digital Trade (OECD, WTO and IMF)</a:t>
          </a:r>
          <a:endParaRPr lang="ru-RU" sz="1600" b="1" i="1" dirty="0"/>
        </a:p>
      </dgm:t>
    </dgm:pt>
    <dgm:pt modelId="{EB292757-2D03-4E7F-B64E-D5902FE6629F}" type="parTrans" cxnId="{E9726533-63A3-4AF1-B57A-B8E12C5E220B}">
      <dgm:prSet/>
      <dgm:spPr/>
      <dgm:t>
        <a:bodyPr/>
        <a:lstStyle/>
        <a:p>
          <a:endParaRPr lang="ru-RU"/>
        </a:p>
      </dgm:t>
    </dgm:pt>
    <dgm:pt modelId="{826EE7EF-01E7-4308-A2EA-5FD3AE164F2F}" type="sibTrans" cxnId="{E9726533-63A3-4AF1-B57A-B8E12C5E220B}">
      <dgm:prSet/>
      <dgm:spPr/>
      <dgm:t>
        <a:bodyPr/>
        <a:lstStyle/>
        <a:p>
          <a:endParaRPr lang="ru-RU"/>
        </a:p>
      </dgm:t>
    </dgm:pt>
    <dgm:pt modelId="{5FA7C5D1-F2C6-4725-BFCD-6058572A4C9E}">
      <dgm:prSet custT="1"/>
      <dgm:spPr/>
      <dgm:t>
        <a:bodyPr/>
        <a:lstStyle/>
        <a:p>
          <a:r>
            <a:rPr lang="en-US" sz="1600" dirty="0"/>
            <a:t>Presents a “roadmap” for upcoming periods</a:t>
          </a:r>
          <a:endParaRPr lang="ru-RU" sz="1600" dirty="0"/>
        </a:p>
      </dgm:t>
    </dgm:pt>
    <dgm:pt modelId="{FE402722-02D8-467D-A845-C6A379848974}" type="parTrans" cxnId="{BAD915F6-61F7-438F-B3E7-C66FE28D6C9A}">
      <dgm:prSet/>
      <dgm:spPr/>
      <dgm:t>
        <a:bodyPr/>
        <a:lstStyle/>
        <a:p>
          <a:endParaRPr lang="ru-RU"/>
        </a:p>
      </dgm:t>
    </dgm:pt>
    <dgm:pt modelId="{DFC3A52C-78EE-4374-82AB-89E7F3F96969}" type="sibTrans" cxnId="{BAD915F6-61F7-438F-B3E7-C66FE28D6C9A}">
      <dgm:prSet/>
      <dgm:spPr/>
      <dgm:t>
        <a:bodyPr/>
        <a:lstStyle/>
        <a:p>
          <a:endParaRPr lang="ru-RU"/>
        </a:p>
      </dgm:t>
    </dgm:pt>
    <dgm:pt modelId="{C0474737-B12A-4EED-9B06-C2F83E271CE3}">
      <dgm:prSet custT="1"/>
      <dgm:spPr/>
      <dgm:t>
        <a:bodyPr/>
        <a:lstStyle/>
        <a:p>
          <a:r>
            <a:rPr lang="en-US" sz="1200" dirty="0"/>
            <a:t>Supplemented by the materials of policy forums, as well as the General Directorate of the European Commission on Trade, WTO, OECD and G20 working groups on trade, investment and digital trade, as well as the experience of countries</a:t>
          </a:r>
          <a:endParaRPr lang="ru-RU" sz="1200" dirty="0"/>
        </a:p>
      </dgm:t>
    </dgm:pt>
    <dgm:pt modelId="{95176F0A-B4D1-47C2-B2C3-CDCDCF5D894D}" type="parTrans" cxnId="{1B9AB9AC-7626-4851-8DB0-A27980227EA5}">
      <dgm:prSet/>
      <dgm:spPr/>
      <dgm:t>
        <a:bodyPr/>
        <a:lstStyle/>
        <a:p>
          <a:endParaRPr lang="ru-RU"/>
        </a:p>
      </dgm:t>
    </dgm:pt>
    <dgm:pt modelId="{8F82EC8C-415A-4CDE-A7B2-D037AFB0634E}" type="sibTrans" cxnId="{1B9AB9AC-7626-4851-8DB0-A27980227EA5}">
      <dgm:prSet/>
      <dgm:spPr/>
      <dgm:t>
        <a:bodyPr/>
        <a:lstStyle/>
        <a:p>
          <a:endParaRPr lang="ru-RU"/>
        </a:p>
      </dgm:t>
    </dgm:pt>
    <dgm:pt modelId="{5156A304-77B7-4D7A-BA86-C1B4947A0865}" type="pres">
      <dgm:prSet presAssocID="{1C8386F3-14A1-4982-B561-5CCD07C7DB21}" presName="outerComposite" presStyleCnt="0">
        <dgm:presLayoutVars>
          <dgm:chMax val="5"/>
          <dgm:dir/>
          <dgm:resizeHandles val="exact"/>
        </dgm:presLayoutVars>
      </dgm:prSet>
      <dgm:spPr/>
    </dgm:pt>
    <dgm:pt modelId="{01996BA8-02F5-4283-97A7-57009EB3992B}" type="pres">
      <dgm:prSet presAssocID="{1C8386F3-14A1-4982-B561-5CCD07C7DB21}" presName="dummyMaxCanvas" presStyleCnt="0">
        <dgm:presLayoutVars/>
      </dgm:prSet>
      <dgm:spPr/>
    </dgm:pt>
    <dgm:pt modelId="{8B648762-264F-4E61-AFEB-444C1C0659F0}" type="pres">
      <dgm:prSet presAssocID="{1C8386F3-14A1-4982-B561-5CCD07C7DB21}" presName="FiveNodes_1" presStyleLbl="node1" presStyleIdx="0" presStyleCnt="5" custScaleY="68361">
        <dgm:presLayoutVars>
          <dgm:bulletEnabled val="1"/>
        </dgm:presLayoutVars>
      </dgm:prSet>
      <dgm:spPr/>
    </dgm:pt>
    <dgm:pt modelId="{F7B8BABD-36DD-4BCB-80A7-D6FBA057C796}" type="pres">
      <dgm:prSet presAssocID="{1C8386F3-14A1-4982-B561-5CCD07C7DB21}" presName="FiveNodes_2" presStyleLbl="node1" presStyleIdx="1" presStyleCnt="5" custScaleY="87650" custLinFactNeighborX="-782" custLinFactNeighborY="-23766">
        <dgm:presLayoutVars>
          <dgm:bulletEnabled val="1"/>
        </dgm:presLayoutVars>
      </dgm:prSet>
      <dgm:spPr/>
    </dgm:pt>
    <dgm:pt modelId="{739D6485-8627-4907-85B9-CA9A1C52FF15}" type="pres">
      <dgm:prSet presAssocID="{1C8386F3-14A1-4982-B561-5CCD07C7DB21}" presName="FiveNodes_3" presStyleLbl="node1" presStyleIdx="2" presStyleCnt="5" custScaleX="100461" custScaleY="106969" custLinFactNeighborX="-2007" custLinFactNeighborY="-25475">
        <dgm:presLayoutVars>
          <dgm:bulletEnabled val="1"/>
        </dgm:presLayoutVars>
      </dgm:prSet>
      <dgm:spPr/>
    </dgm:pt>
    <dgm:pt modelId="{7AA07763-1407-495E-A39C-6AAC22A9EE08}" type="pres">
      <dgm:prSet presAssocID="{1C8386F3-14A1-4982-B561-5CCD07C7DB21}" presName="FiveNodes_4" presStyleLbl="node1" presStyleIdx="3" presStyleCnt="5" custLinFactNeighborX="-422" custLinFactNeighborY="-23863">
        <dgm:presLayoutVars>
          <dgm:bulletEnabled val="1"/>
        </dgm:presLayoutVars>
      </dgm:prSet>
      <dgm:spPr/>
    </dgm:pt>
    <dgm:pt modelId="{B181E0FB-9131-432D-A220-6E28151080BF}" type="pres">
      <dgm:prSet presAssocID="{1C8386F3-14A1-4982-B561-5CCD07C7DB21}" presName="FiveNodes_5" presStyleLbl="node1" presStyleIdx="4" presStyleCnt="5" custLinFactNeighborX="-273" custLinFactNeighborY="-18830">
        <dgm:presLayoutVars>
          <dgm:bulletEnabled val="1"/>
        </dgm:presLayoutVars>
      </dgm:prSet>
      <dgm:spPr/>
    </dgm:pt>
    <dgm:pt modelId="{4AA28E68-AF31-4142-A549-168EC997A29F}" type="pres">
      <dgm:prSet presAssocID="{1C8386F3-14A1-4982-B561-5CCD07C7DB21}" presName="FiveConn_1-2" presStyleLbl="fgAccFollowNode1" presStyleIdx="0" presStyleCnt="4">
        <dgm:presLayoutVars>
          <dgm:bulletEnabled val="1"/>
        </dgm:presLayoutVars>
      </dgm:prSet>
      <dgm:spPr/>
    </dgm:pt>
    <dgm:pt modelId="{7FAE64AE-3012-4143-9861-AC217E9986B2}" type="pres">
      <dgm:prSet presAssocID="{1C8386F3-14A1-4982-B561-5CCD07C7DB21}" presName="FiveConn_2-3" presStyleLbl="fgAccFollowNode1" presStyleIdx="1" presStyleCnt="4">
        <dgm:presLayoutVars>
          <dgm:bulletEnabled val="1"/>
        </dgm:presLayoutVars>
      </dgm:prSet>
      <dgm:spPr/>
    </dgm:pt>
    <dgm:pt modelId="{14C9B8C6-DEDB-464A-9E75-F5B6846E52FC}" type="pres">
      <dgm:prSet presAssocID="{1C8386F3-14A1-4982-B561-5CCD07C7DB21}" presName="FiveConn_3-4" presStyleLbl="fgAccFollowNode1" presStyleIdx="2" presStyleCnt="4">
        <dgm:presLayoutVars>
          <dgm:bulletEnabled val="1"/>
        </dgm:presLayoutVars>
      </dgm:prSet>
      <dgm:spPr/>
    </dgm:pt>
    <dgm:pt modelId="{825AB3CA-B041-4BB1-BE94-64BB05E0158E}" type="pres">
      <dgm:prSet presAssocID="{1C8386F3-14A1-4982-B561-5CCD07C7DB21}" presName="FiveConn_4-5" presStyleLbl="fgAccFollowNode1" presStyleIdx="3" presStyleCnt="4">
        <dgm:presLayoutVars>
          <dgm:bulletEnabled val="1"/>
        </dgm:presLayoutVars>
      </dgm:prSet>
      <dgm:spPr/>
    </dgm:pt>
    <dgm:pt modelId="{594B168C-055E-44F4-9F50-DFB26FD48C89}" type="pres">
      <dgm:prSet presAssocID="{1C8386F3-14A1-4982-B561-5CCD07C7DB21}" presName="FiveNodes_1_text" presStyleLbl="node1" presStyleIdx="4" presStyleCnt="5">
        <dgm:presLayoutVars>
          <dgm:bulletEnabled val="1"/>
        </dgm:presLayoutVars>
      </dgm:prSet>
      <dgm:spPr/>
    </dgm:pt>
    <dgm:pt modelId="{502723A9-429D-464C-A926-2122E3AF35BC}" type="pres">
      <dgm:prSet presAssocID="{1C8386F3-14A1-4982-B561-5CCD07C7DB21}" presName="FiveNodes_2_text" presStyleLbl="node1" presStyleIdx="4" presStyleCnt="5">
        <dgm:presLayoutVars>
          <dgm:bulletEnabled val="1"/>
        </dgm:presLayoutVars>
      </dgm:prSet>
      <dgm:spPr/>
    </dgm:pt>
    <dgm:pt modelId="{EBEB54FE-9ECE-446E-94A2-88786C363542}" type="pres">
      <dgm:prSet presAssocID="{1C8386F3-14A1-4982-B561-5CCD07C7DB21}" presName="FiveNodes_3_text" presStyleLbl="node1" presStyleIdx="4" presStyleCnt="5">
        <dgm:presLayoutVars>
          <dgm:bulletEnabled val="1"/>
        </dgm:presLayoutVars>
      </dgm:prSet>
      <dgm:spPr/>
    </dgm:pt>
    <dgm:pt modelId="{D8777D6D-E585-42C4-AC3A-F22FE1834A1A}" type="pres">
      <dgm:prSet presAssocID="{1C8386F3-14A1-4982-B561-5CCD07C7DB21}" presName="FiveNodes_4_text" presStyleLbl="node1" presStyleIdx="4" presStyleCnt="5">
        <dgm:presLayoutVars>
          <dgm:bulletEnabled val="1"/>
        </dgm:presLayoutVars>
      </dgm:prSet>
      <dgm:spPr/>
    </dgm:pt>
    <dgm:pt modelId="{27580BE2-FC8C-4D7F-9D06-AEAE3FAE6C7B}" type="pres">
      <dgm:prSet presAssocID="{1C8386F3-14A1-4982-B561-5CCD07C7DB21}" presName="FiveNodes_5_text" presStyleLbl="node1" presStyleIdx="4" presStyleCnt="5">
        <dgm:presLayoutVars>
          <dgm:bulletEnabled val="1"/>
        </dgm:presLayoutVars>
      </dgm:prSet>
      <dgm:spPr/>
    </dgm:pt>
  </dgm:ptLst>
  <dgm:cxnLst>
    <dgm:cxn modelId="{014C3905-AE8E-4C36-86A1-F3F231418AF9}" type="presOf" srcId="{826EE7EF-01E7-4308-A2EA-5FD3AE164F2F}" destId="{4AA28E68-AF31-4142-A549-168EC997A29F}" srcOrd="0" destOrd="0" presId="urn:microsoft.com/office/officeart/2005/8/layout/vProcess5"/>
    <dgm:cxn modelId="{31C2EA17-1D0F-4254-A867-F38D38461A4E}" srcId="{1C8386F3-14A1-4982-B561-5CCD07C7DB21}" destId="{F7C37859-7E16-4FB4-873B-145E3FA18981}" srcOrd="2" destOrd="0" parTransId="{6467601C-3930-4ECF-A329-14A4C509A652}" sibTransId="{8126CEDD-7F94-43DC-AE27-FCAF088ACFE3}"/>
    <dgm:cxn modelId="{E9726533-63A3-4AF1-B57A-B8E12C5E220B}" srcId="{1C8386F3-14A1-4982-B561-5CCD07C7DB21}" destId="{93B25BBE-A873-4D33-9721-60F3642716C8}" srcOrd="0" destOrd="0" parTransId="{EB292757-2D03-4E7F-B64E-D5902FE6629F}" sibTransId="{826EE7EF-01E7-4308-A2EA-5FD3AE164F2F}"/>
    <dgm:cxn modelId="{47624F3A-50F0-4066-A799-0662F25C268E}" type="presOf" srcId="{5FA7C5D1-F2C6-4725-BFCD-6058572A4C9E}" destId="{502723A9-429D-464C-A926-2122E3AF35BC}" srcOrd="1" destOrd="0" presId="urn:microsoft.com/office/officeart/2005/8/layout/vProcess5"/>
    <dgm:cxn modelId="{75F8A464-AAE4-4C2D-B411-16B9F0AE9006}" type="presOf" srcId="{C0474737-B12A-4EED-9B06-C2F83E271CE3}" destId="{B181E0FB-9131-432D-A220-6E28151080BF}" srcOrd="0" destOrd="0" presId="urn:microsoft.com/office/officeart/2005/8/layout/vProcess5"/>
    <dgm:cxn modelId="{730B8F4D-2A94-49BE-9462-CFD6C0AC2F40}" type="presOf" srcId="{DFC3A52C-78EE-4374-82AB-89E7F3F96969}" destId="{7FAE64AE-3012-4143-9861-AC217E9986B2}" srcOrd="0" destOrd="0" presId="urn:microsoft.com/office/officeart/2005/8/layout/vProcess5"/>
    <dgm:cxn modelId="{A32A766E-38D5-4345-90BE-4D8D2A2F5763}" type="presOf" srcId="{2A623D77-D9A6-4D6D-9A57-268AC05BA30B}" destId="{7AA07763-1407-495E-A39C-6AAC22A9EE08}" srcOrd="0" destOrd="0" presId="urn:microsoft.com/office/officeart/2005/8/layout/vProcess5"/>
    <dgm:cxn modelId="{2DA3867F-E531-4BDA-935B-B3209B7C3737}" type="presOf" srcId="{93B25BBE-A873-4D33-9721-60F3642716C8}" destId="{8B648762-264F-4E61-AFEB-444C1C0659F0}" srcOrd="0" destOrd="0" presId="urn:microsoft.com/office/officeart/2005/8/layout/vProcess5"/>
    <dgm:cxn modelId="{5A9BF58D-912D-46D8-AC1C-14D84EEA5037}" srcId="{1C8386F3-14A1-4982-B561-5CCD07C7DB21}" destId="{2A623D77-D9A6-4D6D-9A57-268AC05BA30B}" srcOrd="3" destOrd="0" parTransId="{BB5079A2-2E67-40A4-A59D-00F561CE723C}" sibTransId="{3D715757-5EC8-457E-85B0-7DF460F622D4}"/>
    <dgm:cxn modelId="{57F6AB97-C626-43CB-B862-0E67EF94145A}" type="presOf" srcId="{F7C37859-7E16-4FB4-873B-145E3FA18981}" destId="{739D6485-8627-4907-85B9-CA9A1C52FF15}" srcOrd="0" destOrd="0" presId="urn:microsoft.com/office/officeart/2005/8/layout/vProcess5"/>
    <dgm:cxn modelId="{1B9AB9AC-7626-4851-8DB0-A27980227EA5}" srcId="{1C8386F3-14A1-4982-B561-5CCD07C7DB21}" destId="{C0474737-B12A-4EED-9B06-C2F83E271CE3}" srcOrd="4" destOrd="0" parTransId="{95176F0A-B4D1-47C2-B2C3-CDCDCF5D894D}" sibTransId="{8F82EC8C-415A-4CDE-A7B2-D037AFB0634E}"/>
    <dgm:cxn modelId="{90AD85B3-491A-4E7C-92E6-17042C6D112C}" type="presOf" srcId="{1C8386F3-14A1-4982-B561-5CCD07C7DB21}" destId="{5156A304-77B7-4D7A-BA86-C1B4947A0865}" srcOrd="0" destOrd="0" presId="urn:microsoft.com/office/officeart/2005/8/layout/vProcess5"/>
    <dgm:cxn modelId="{2B5DACC1-2C6D-4A54-9037-1AAAFD47FFF4}" type="presOf" srcId="{8126CEDD-7F94-43DC-AE27-FCAF088ACFE3}" destId="{14C9B8C6-DEDB-464A-9E75-F5B6846E52FC}" srcOrd="0" destOrd="0" presId="urn:microsoft.com/office/officeart/2005/8/layout/vProcess5"/>
    <dgm:cxn modelId="{EE6E9FC2-CF39-47DB-8C60-B84C82C0A046}" type="presOf" srcId="{2A623D77-D9A6-4D6D-9A57-268AC05BA30B}" destId="{D8777D6D-E585-42C4-AC3A-F22FE1834A1A}" srcOrd="1" destOrd="0" presId="urn:microsoft.com/office/officeart/2005/8/layout/vProcess5"/>
    <dgm:cxn modelId="{36C0B9CB-158E-4FC6-8FF8-9B6593A9CCAD}" type="presOf" srcId="{5FA7C5D1-F2C6-4725-BFCD-6058572A4C9E}" destId="{F7B8BABD-36DD-4BCB-80A7-D6FBA057C796}" srcOrd="0" destOrd="0" presId="urn:microsoft.com/office/officeart/2005/8/layout/vProcess5"/>
    <dgm:cxn modelId="{738C4FD2-164E-4BF2-95AF-A9A5DA39E41F}" type="presOf" srcId="{93B25BBE-A873-4D33-9721-60F3642716C8}" destId="{594B168C-055E-44F4-9F50-DFB26FD48C89}" srcOrd="1" destOrd="0" presId="urn:microsoft.com/office/officeart/2005/8/layout/vProcess5"/>
    <dgm:cxn modelId="{02A5F8DA-3510-4FE6-B948-9F1FEA07AA32}" type="presOf" srcId="{3D715757-5EC8-457E-85B0-7DF460F622D4}" destId="{825AB3CA-B041-4BB1-BE94-64BB05E0158E}" srcOrd="0" destOrd="0" presId="urn:microsoft.com/office/officeart/2005/8/layout/vProcess5"/>
    <dgm:cxn modelId="{38E082E4-724A-44C8-952D-D5F839A8D8DE}" type="presOf" srcId="{C0474737-B12A-4EED-9B06-C2F83E271CE3}" destId="{27580BE2-FC8C-4D7F-9D06-AEAE3FAE6C7B}" srcOrd="1" destOrd="0" presId="urn:microsoft.com/office/officeart/2005/8/layout/vProcess5"/>
    <dgm:cxn modelId="{BAD915F6-61F7-438F-B3E7-C66FE28D6C9A}" srcId="{1C8386F3-14A1-4982-B561-5CCD07C7DB21}" destId="{5FA7C5D1-F2C6-4725-BFCD-6058572A4C9E}" srcOrd="1" destOrd="0" parTransId="{FE402722-02D8-467D-A845-C6A379848974}" sibTransId="{DFC3A52C-78EE-4374-82AB-89E7F3F96969}"/>
    <dgm:cxn modelId="{471F3BF7-EE01-4B1C-A975-0088348918CA}" type="presOf" srcId="{F7C37859-7E16-4FB4-873B-145E3FA18981}" destId="{EBEB54FE-9ECE-446E-94A2-88786C363542}" srcOrd="1" destOrd="0" presId="urn:microsoft.com/office/officeart/2005/8/layout/vProcess5"/>
    <dgm:cxn modelId="{BDE9F05D-91B6-4A32-8D72-5503339BF3DE}" type="presParOf" srcId="{5156A304-77B7-4D7A-BA86-C1B4947A0865}" destId="{01996BA8-02F5-4283-97A7-57009EB3992B}" srcOrd="0" destOrd="0" presId="urn:microsoft.com/office/officeart/2005/8/layout/vProcess5"/>
    <dgm:cxn modelId="{8798CBD8-8ED5-48BC-9FAF-D04B673C6D5C}" type="presParOf" srcId="{5156A304-77B7-4D7A-BA86-C1B4947A0865}" destId="{8B648762-264F-4E61-AFEB-444C1C0659F0}" srcOrd="1" destOrd="0" presId="urn:microsoft.com/office/officeart/2005/8/layout/vProcess5"/>
    <dgm:cxn modelId="{4B572059-1723-4C80-B34B-318E3623269D}" type="presParOf" srcId="{5156A304-77B7-4D7A-BA86-C1B4947A0865}" destId="{F7B8BABD-36DD-4BCB-80A7-D6FBA057C796}" srcOrd="2" destOrd="0" presId="urn:microsoft.com/office/officeart/2005/8/layout/vProcess5"/>
    <dgm:cxn modelId="{90072282-3BAB-4439-AE1D-F80DEF190929}" type="presParOf" srcId="{5156A304-77B7-4D7A-BA86-C1B4947A0865}" destId="{739D6485-8627-4907-85B9-CA9A1C52FF15}" srcOrd="3" destOrd="0" presId="urn:microsoft.com/office/officeart/2005/8/layout/vProcess5"/>
    <dgm:cxn modelId="{BD62D6D6-2D1E-48A4-BD49-D5C7A0FF5A08}" type="presParOf" srcId="{5156A304-77B7-4D7A-BA86-C1B4947A0865}" destId="{7AA07763-1407-495E-A39C-6AAC22A9EE08}" srcOrd="4" destOrd="0" presId="urn:microsoft.com/office/officeart/2005/8/layout/vProcess5"/>
    <dgm:cxn modelId="{49AD61DC-A1F3-47DF-86D2-73C616266BDA}" type="presParOf" srcId="{5156A304-77B7-4D7A-BA86-C1B4947A0865}" destId="{B181E0FB-9131-432D-A220-6E28151080BF}" srcOrd="5" destOrd="0" presId="urn:microsoft.com/office/officeart/2005/8/layout/vProcess5"/>
    <dgm:cxn modelId="{EBCF7989-52A4-46A7-B876-BD0C937D1982}" type="presParOf" srcId="{5156A304-77B7-4D7A-BA86-C1B4947A0865}" destId="{4AA28E68-AF31-4142-A549-168EC997A29F}" srcOrd="6" destOrd="0" presId="urn:microsoft.com/office/officeart/2005/8/layout/vProcess5"/>
    <dgm:cxn modelId="{879FF577-C085-42BE-99BE-ACE332F2715E}" type="presParOf" srcId="{5156A304-77B7-4D7A-BA86-C1B4947A0865}" destId="{7FAE64AE-3012-4143-9861-AC217E9986B2}" srcOrd="7" destOrd="0" presId="urn:microsoft.com/office/officeart/2005/8/layout/vProcess5"/>
    <dgm:cxn modelId="{DBED99A6-0E46-4317-B83F-AE4C37A52A17}" type="presParOf" srcId="{5156A304-77B7-4D7A-BA86-C1B4947A0865}" destId="{14C9B8C6-DEDB-464A-9E75-F5B6846E52FC}" srcOrd="8" destOrd="0" presId="urn:microsoft.com/office/officeart/2005/8/layout/vProcess5"/>
    <dgm:cxn modelId="{60F660A4-7981-46C0-BB52-9724DA81E64F}" type="presParOf" srcId="{5156A304-77B7-4D7A-BA86-C1B4947A0865}" destId="{825AB3CA-B041-4BB1-BE94-64BB05E0158E}" srcOrd="9" destOrd="0" presId="urn:microsoft.com/office/officeart/2005/8/layout/vProcess5"/>
    <dgm:cxn modelId="{577BE012-59C7-44B5-8DAA-716CF13053B2}" type="presParOf" srcId="{5156A304-77B7-4D7A-BA86-C1B4947A0865}" destId="{594B168C-055E-44F4-9F50-DFB26FD48C89}" srcOrd="10" destOrd="0" presId="urn:microsoft.com/office/officeart/2005/8/layout/vProcess5"/>
    <dgm:cxn modelId="{F6FD9181-B95C-49E1-9B3B-25A6E94EF862}" type="presParOf" srcId="{5156A304-77B7-4D7A-BA86-C1B4947A0865}" destId="{502723A9-429D-464C-A926-2122E3AF35BC}" srcOrd="11" destOrd="0" presId="urn:microsoft.com/office/officeart/2005/8/layout/vProcess5"/>
    <dgm:cxn modelId="{B121036A-52D1-423B-B4DD-A74F0EEA1F24}" type="presParOf" srcId="{5156A304-77B7-4D7A-BA86-C1B4947A0865}" destId="{EBEB54FE-9ECE-446E-94A2-88786C363542}" srcOrd="12" destOrd="0" presId="urn:microsoft.com/office/officeart/2005/8/layout/vProcess5"/>
    <dgm:cxn modelId="{0442D42D-B9FA-4ED0-9CAB-64D5395F78E6}" type="presParOf" srcId="{5156A304-77B7-4D7A-BA86-C1B4947A0865}" destId="{D8777D6D-E585-42C4-AC3A-F22FE1834A1A}" srcOrd="13" destOrd="0" presId="urn:microsoft.com/office/officeart/2005/8/layout/vProcess5"/>
    <dgm:cxn modelId="{E8890EFA-E50D-4E49-B2C8-CE974D7B9FDE}" type="presParOf" srcId="{5156A304-77B7-4D7A-BA86-C1B4947A0865}" destId="{27580BE2-FC8C-4D7F-9D06-AEAE3FAE6C7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48762-264F-4E61-AFEB-444C1C0659F0}">
      <dsp:nvSpPr>
        <dsp:cNvPr id="0" name=""/>
        <dsp:cNvSpPr/>
      </dsp:nvSpPr>
      <dsp:spPr>
        <a:xfrm>
          <a:off x="0" y="117655"/>
          <a:ext cx="7621276" cy="50842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t>  </a:t>
          </a:r>
          <a:r>
            <a:rPr lang="en-US" sz="1600" b="1" i="1" kern="1200" dirty="0"/>
            <a:t>Handbook on Measuring Digital Trade (OECD, WTO and IMF)</a:t>
          </a:r>
          <a:endParaRPr lang="ru-RU" sz="1600" b="1" i="1" kern="1200" dirty="0"/>
        </a:p>
      </dsp:txBody>
      <dsp:txXfrm>
        <a:off x="14891" y="132546"/>
        <a:ext cx="6745490" cy="478646"/>
      </dsp:txXfrm>
    </dsp:sp>
    <dsp:sp modelId="{F7B8BABD-36DD-4BCB-80A7-D6FBA057C796}">
      <dsp:nvSpPr>
        <dsp:cNvPr id="0" name=""/>
        <dsp:cNvSpPr/>
      </dsp:nvSpPr>
      <dsp:spPr>
        <a:xfrm>
          <a:off x="509522" y="716206"/>
          <a:ext cx="7621276" cy="651888"/>
        </a:xfrm>
        <a:prstGeom prst="roundRect">
          <a:avLst>
            <a:gd name="adj" fmla="val 10000"/>
          </a:avLst>
        </a:prstGeom>
        <a:gradFill rotWithShape="0">
          <a:gsLst>
            <a:gs pos="0">
              <a:schemeClr val="accent1">
                <a:shade val="80000"/>
                <a:hueOff val="169398"/>
                <a:satOff val="-14775"/>
                <a:lumOff val="9324"/>
                <a:alphaOff val="0"/>
                <a:satMod val="103000"/>
                <a:lumMod val="102000"/>
                <a:tint val="94000"/>
              </a:schemeClr>
            </a:gs>
            <a:gs pos="50000">
              <a:schemeClr val="accent1">
                <a:shade val="80000"/>
                <a:hueOff val="169398"/>
                <a:satOff val="-14775"/>
                <a:lumOff val="9324"/>
                <a:alphaOff val="0"/>
                <a:satMod val="110000"/>
                <a:lumMod val="100000"/>
                <a:shade val="100000"/>
              </a:schemeClr>
            </a:gs>
            <a:gs pos="100000">
              <a:schemeClr val="accent1">
                <a:shade val="80000"/>
                <a:hueOff val="169398"/>
                <a:satOff val="-14775"/>
                <a:lumOff val="9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Presents a “roadmap” for upcoming periods</a:t>
          </a:r>
          <a:endParaRPr lang="ru-RU" sz="1600" kern="1200" dirty="0"/>
        </a:p>
      </dsp:txBody>
      <dsp:txXfrm>
        <a:off x="528615" y="735299"/>
        <a:ext cx="6530538" cy="613702"/>
      </dsp:txXfrm>
    </dsp:sp>
    <dsp:sp modelId="{739D6485-8627-4907-85B9-CA9A1C52FF15}">
      <dsp:nvSpPr>
        <dsp:cNvPr id="0" name=""/>
        <dsp:cNvSpPr/>
      </dsp:nvSpPr>
      <dsp:spPr>
        <a:xfrm>
          <a:off x="967716" y="1478691"/>
          <a:ext cx="7656410" cy="795571"/>
        </a:xfrm>
        <a:prstGeom prst="roundRect">
          <a:avLst>
            <a:gd name="adj" fmla="val 10000"/>
          </a:avLst>
        </a:prstGeom>
        <a:gradFill rotWithShape="0">
          <a:gsLst>
            <a:gs pos="0">
              <a:schemeClr val="accent1">
                <a:shade val="80000"/>
                <a:hueOff val="338796"/>
                <a:satOff val="-29550"/>
                <a:lumOff val="18648"/>
                <a:alphaOff val="0"/>
                <a:satMod val="103000"/>
                <a:lumMod val="102000"/>
                <a:tint val="94000"/>
              </a:schemeClr>
            </a:gs>
            <a:gs pos="50000">
              <a:schemeClr val="accent1">
                <a:shade val="80000"/>
                <a:hueOff val="338796"/>
                <a:satOff val="-29550"/>
                <a:lumOff val="18648"/>
                <a:alphaOff val="0"/>
                <a:satMod val="110000"/>
                <a:lumMod val="100000"/>
                <a:shade val="100000"/>
              </a:schemeClr>
            </a:gs>
            <a:gs pos="100000">
              <a:schemeClr val="accent1">
                <a:shade val="80000"/>
                <a:hueOff val="338796"/>
                <a:satOff val="-29550"/>
                <a:lumOff val="186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Reflects the results of three rounds of discussions within the TFITS Inter-Agency Task Force on International Trade – Expert Group on Measuring Digital Trade</a:t>
          </a:r>
          <a:endParaRPr lang="ru-RU" sz="1400" kern="1200" dirty="0"/>
        </a:p>
      </dsp:txBody>
      <dsp:txXfrm>
        <a:off x="991017" y="1501992"/>
        <a:ext cx="6552404" cy="748969"/>
      </dsp:txXfrm>
    </dsp:sp>
    <dsp:sp modelId="{7AA07763-1407-495E-A39C-6AAC22A9EE08}">
      <dsp:nvSpPr>
        <dsp:cNvPr id="0" name=""/>
        <dsp:cNvSpPr/>
      </dsp:nvSpPr>
      <dsp:spPr>
        <a:xfrm>
          <a:off x="1675202" y="2363633"/>
          <a:ext cx="7621276" cy="743740"/>
        </a:xfrm>
        <a:prstGeom prst="roundRect">
          <a:avLst>
            <a:gd name="adj" fmla="val 10000"/>
          </a:avLst>
        </a:prstGeom>
        <a:gradFill rotWithShape="0">
          <a:gsLst>
            <a:gs pos="0">
              <a:schemeClr val="accent1">
                <a:shade val="80000"/>
                <a:hueOff val="508195"/>
                <a:satOff val="-44325"/>
                <a:lumOff val="27973"/>
                <a:alphaOff val="0"/>
                <a:satMod val="103000"/>
                <a:lumMod val="102000"/>
                <a:tint val="94000"/>
              </a:schemeClr>
            </a:gs>
            <a:gs pos="50000">
              <a:schemeClr val="accent1">
                <a:shade val="80000"/>
                <a:hueOff val="508195"/>
                <a:satOff val="-44325"/>
                <a:lumOff val="27973"/>
                <a:alphaOff val="0"/>
                <a:satMod val="110000"/>
                <a:lumMod val="100000"/>
                <a:shade val="100000"/>
              </a:schemeClr>
            </a:gs>
            <a:gs pos="100000">
              <a:schemeClr val="accent1">
                <a:shade val="80000"/>
                <a:hueOff val="508195"/>
                <a:satOff val="-44325"/>
                <a:lumOff val="279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Includes materials from three OECD and IMF studies</a:t>
          </a:r>
          <a:endParaRPr lang="ru-RU" sz="1400" kern="1200" dirty="0"/>
        </a:p>
      </dsp:txBody>
      <dsp:txXfrm>
        <a:off x="1696985" y="2385416"/>
        <a:ext cx="6525158" cy="700174"/>
      </dsp:txXfrm>
    </dsp:sp>
    <dsp:sp modelId="{B181E0FB-9131-432D-A220-6E28151080BF}">
      <dsp:nvSpPr>
        <dsp:cNvPr id="0" name=""/>
        <dsp:cNvSpPr/>
      </dsp:nvSpPr>
      <dsp:spPr>
        <a:xfrm>
          <a:off x="2255679" y="3248103"/>
          <a:ext cx="7621276" cy="743740"/>
        </a:xfrm>
        <a:prstGeom prst="roundRect">
          <a:avLst>
            <a:gd name="adj" fmla="val 10000"/>
          </a:avLst>
        </a:prstGeom>
        <a:gradFill rotWithShape="0">
          <a:gsLst>
            <a:gs pos="0">
              <a:schemeClr val="accent1">
                <a:shade val="80000"/>
                <a:hueOff val="677593"/>
                <a:satOff val="-59100"/>
                <a:lumOff val="37297"/>
                <a:alphaOff val="0"/>
                <a:satMod val="103000"/>
                <a:lumMod val="102000"/>
                <a:tint val="94000"/>
              </a:schemeClr>
            </a:gs>
            <a:gs pos="50000">
              <a:schemeClr val="accent1">
                <a:shade val="80000"/>
                <a:hueOff val="677593"/>
                <a:satOff val="-59100"/>
                <a:lumOff val="37297"/>
                <a:alphaOff val="0"/>
                <a:satMod val="110000"/>
                <a:lumMod val="100000"/>
                <a:shade val="100000"/>
              </a:schemeClr>
            </a:gs>
            <a:gs pos="100000">
              <a:schemeClr val="accent1">
                <a:shade val="80000"/>
                <a:hueOff val="677593"/>
                <a:satOff val="-59100"/>
                <a:lumOff val="372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Supplemented by the materials of policy forums, as well as the General Directorate of the European Commission on Trade, WTO, OECD and G20 working groups on trade, investment and digital trade, as well as the experience of countries</a:t>
          </a:r>
          <a:endParaRPr lang="ru-RU" sz="1200" kern="1200" dirty="0"/>
        </a:p>
      </dsp:txBody>
      <dsp:txXfrm>
        <a:off x="2277462" y="3269886"/>
        <a:ext cx="6525158" cy="700174"/>
      </dsp:txXfrm>
    </dsp:sp>
    <dsp:sp modelId="{4AA28E68-AF31-4142-A549-168EC997A29F}">
      <dsp:nvSpPr>
        <dsp:cNvPr id="0" name=""/>
        <dsp:cNvSpPr/>
      </dsp:nvSpPr>
      <dsp:spPr>
        <a:xfrm>
          <a:off x="7137845" y="543343"/>
          <a:ext cx="483431" cy="48343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7246617" y="543343"/>
        <a:ext cx="265887" cy="363782"/>
      </dsp:txXfrm>
    </dsp:sp>
    <dsp:sp modelId="{7FAE64AE-3012-4143-9861-AC217E9986B2}">
      <dsp:nvSpPr>
        <dsp:cNvPr id="0" name=""/>
        <dsp:cNvSpPr/>
      </dsp:nvSpPr>
      <dsp:spPr>
        <a:xfrm>
          <a:off x="7706966" y="1390380"/>
          <a:ext cx="483431" cy="48343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7815738" y="1390380"/>
        <a:ext cx="265887" cy="363782"/>
      </dsp:txXfrm>
    </dsp:sp>
    <dsp:sp modelId="{14C9B8C6-DEDB-464A-9E75-F5B6846E52FC}">
      <dsp:nvSpPr>
        <dsp:cNvPr id="0" name=""/>
        <dsp:cNvSpPr/>
      </dsp:nvSpPr>
      <dsp:spPr>
        <a:xfrm>
          <a:off x="8276088" y="2225022"/>
          <a:ext cx="483431" cy="48343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8384860" y="2225022"/>
        <a:ext cx="265887" cy="363782"/>
      </dsp:txXfrm>
    </dsp:sp>
    <dsp:sp modelId="{825AB3CA-B041-4BB1-BE94-64BB05E0158E}">
      <dsp:nvSpPr>
        <dsp:cNvPr id="0" name=""/>
        <dsp:cNvSpPr/>
      </dsp:nvSpPr>
      <dsp:spPr>
        <a:xfrm>
          <a:off x="8845209" y="3080323"/>
          <a:ext cx="483431" cy="48343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a:off x="8953981" y="3080323"/>
        <a:ext cx="265887" cy="3637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0.00435</cdr:x>
      <cdr:y>0.14533</cdr:y>
    </cdr:from>
    <cdr:to>
      <cdr:x>0.03705</cdr:x>
      <cdr:y>0.76318</cdr:y>
    </cdr:to>
    <cdr:sp macro="" textlink="">
      <cdr:nvSpPr>
        <cdr:cNvPr id="4" name="Text Box 18"/>
        <cdr:cNvSpPr txBox="1">
          <a:spLocks xmlns:a="http://schemas.openxmlformats.org/drawingml/2006/main" noChangeArrowheads="1"/>
        </cdr:cNvSpPr>
      </cdr:nvSpPr>
      <cdr:spPr bwMode="auto">
        <a:xfrm xmlns:a="http://schemas.openxmlformats.org/drawingml/2006/main" rot="16200000">
          <a:off x="-1115458" y="1773753"/>
          <a:ext cx="2623356" cy="30995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lIns="90000" tIns="46800" rIns="90000" bIns="4680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50000"/>
            </a:spcBef>
          </a:pPr>
          <a:r>
            <a:rPr lang="en-US" sz="1200" dirty="0">
              <a:solidFill>
                <a:schemeClr val="tx1">
                  <a:lumMod val="75000"/>
                </a:schemeClr>
              </a:solidFill>
              <a:latin typeface="Arial" pitchFamily="34" charset="0"/>
              <a:cs typeface="Arial" pitchFamily="34" charset="0"/>
            </a:rPr>
            <a:t>millions of US </a:t>
          </a:r>
          <a:r>
            <a:rPr lang="en-US" sz="1400" dirty="0">
              <a:solidFill>
                <a:schemeClr val="tx1">
                  <a:lumMod val="75000"/>
                </a:schemeClr>
              </a:solidFill>
              <a:latin typeface="Arial" pitchFamily="34" charset="0"/>
              <a:cs typeface="Arial" pitchFamily="34" charset="0"/>
            </a:rPr>
            <a:t>dollars</a:t>
          </a:r>
          <a:endParaRPr lang="ru-RU" sz="1400" dirty="0">
            <a:solidFill>
              <a:schemeClr val="tx1">
                <a:lumMod val="75000"/>
              </a:schemeClr>
            </a:solidFill>
            <a:latin typeface="Arial" pitchFamily="34" charset="0"/>
            <a:cs typeface="Arial" pitchFamily="34" charset="0"/>
          </a:endParaRPr>
        </a:p>
      </cdr:txBody>
    </cdr:sp>
  </cdr:relSizeAnchor>
  <cdr:relSizeAnchor xmlns:cdr="http://schemas.openxmlformats.org/drawingml/2006/chartDrawing">
    <cdr:from>
      <cdr:x>0.9673</cdr:x>
      <cdr:y>0.2153</cdr:y>
    </cdr:from>
    <cdr:to>
      <cdr:x>1</cdr:x>
      <cdr:y>0.62359</cdr:y>
    </cdr:to>
    <cdr:sp macro="" textlink="">
      <cdr:nvSpPr>
        <cdr:cNvPr id="5" name="Text Box 17"/>
        <cdr:cNvSpPr txBox="1">
          <a:spLocks xmlns:a="http://schemas.openxmlformats.org/drawingml/2006/main" noChangeArrowheads="1"/>
        </cdr:cNvSpPr>
      </cdr:nvSpPr>
      <cdr:spPr bwMode="auto">
        <a:xfrm xmlns:a="http://schemas.openxmlformats.org/drawingml/2006/main" rot="5400000">
          <a:off x="8472064" y="1625947"/>
          <a:ext cx="1733570" cy="30995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lIns="90000" tIns="46800" rIns="90000" bIns="4680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50000"/>
            </a:spcBef>
          </a:pPr>
          <a:r>
            <a:rPr lang="en-US" sz="1400" dirty="0">
              <a:solidFill>
                <a:schemeClr val="tx1">
                  <a:lumMod val="75000"/>
                </a:schemeClr>
              </a:solidFill>
              <a:latin typeface="Arial" pitchFamily="34" charset="0"/>
              <a:cs typeface="Arial" pitchFamily="34" charset="0"/>
            </a:rPr>
            <a:t>percent</a:t>
          </a:r>
          <a:endParaRPr lang="ru-RU" sz="1400" dirty="0">
            <a:solidFill>
              <a:schemeClr val="tx1">
                <a:lumMod val="75000"/>
              </a:schemeClr>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0.23881</cdr:x>
      <cdr:y>0.39749</cdr:y>
    </cdr:from>
    <cdr:to>
      <cdr:x>0.39699</cdr:x>
      <cdr:y>0.62465</cdr:y>
    </cdr:to>
    <cdr:sp macro="" textlink="">
      <cdr:nvSpPr>
        <cdr:cNvPr id="2" name="TextBox 1"/>
        <cdr:cNvSpPr txBox="1"/>
      </cdr:nvSpPr>
      <cdr:spPr>
        <a:xfrm xmlns:a="http://schemas.openxmlformats.org/drawingml/2006/main">
          <a:off x="1318736" y="998875"/>
          <a:ext cx="873521" cy="57086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ru-RU" sz="1400" b="1" dirty="0">
              <a:solidFill>
                <a:schemeClr val="accent1">
                  <a:lumMod val="75000"/>
                </a:schemeClr>
              </a:solidFill>
            </a:rPr>
            <a:t>11,2</a:t>
          </a:r>
          <a:r>
            <a:rPr lang="en-US" sz="1400" b="1" dirty="0">
              <a:solidFill>
                <a:schemeClr val="accent1">
                  <a:lumMod val="75000"/>
                </a:schemeClr>
              </a:solidFill>
            </a:rPr>
            <a:t> million</a:t>
          </a:r>
          <a:endParaRPr lang="ru-RU" sz="1400" b="1" dirty="0">
            <a:solidFill>
              <a:schemeClr val="accent1">
                <a:lumMod val="7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0.35767</cdr:x>
      <cdr:y>0.52769</cdr:y>
    </cdr:from>
    <cdr:to>
      <cdr:x>0.52928</cdr:x>
      <cdr:y>0.75486</cdr:y>
    </cdr:to>
    <cdr:sp macro="" textlink="">
      <cdr:nvSpPr>
        <cdr:cNvPr id="2" name="TextBox 1"/>
        <cdr:cNvSpPr txBox="1"/>
      </cdr:nvSpPr>
      <cdr:spPr>
        <a:xfrm xmlns:a="http://schemas.openxmlformats.org/drawingml/2006/main">
          <a:off x="1679002" y="1741252"/>
          <a:ext cx="805598" cy="74961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ru-RU" sz="1400" b="1" dirty="0">
              <a:solidFill>
                <a:schemeClr val="accent1">
                  <a:lumMod val="75000"/>
                </a:schemeClr>
              </a:solidFill>
            </a:rPr>
            <a:t>27,4</a:t>
          </a:r>
          <a:r>
            <a:rPr lang="en-US" sz="1400" b="1" dirty="0">
              <a:solidFill>
                <a:schemeClr val="accent1">
                  <a:lumMod val="75000"/>
                </a:schemeClr>
              </a:solidFill>
            </a:rPr>
            <a:t> million</a:t>
          </a:r>
          <a:endParaRPr lang="ru-RU" sz="1400" b="1" dirty="0">
            <a:solidFill>
              <a:schemeClr val="accent1">
                <a:lumMod val="75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0.14584</cdr:x>
      <cdr:y>0.77967</cdr:y>
    </cdr:from>
    <cdr:to>
      <cdr:x>0.26397</cdr:x>
      <cdr:y>0.89711</cdr:y>
    </cdr:to>
    <cdr:sp macro="" textlink="">
      <cdr:nvSpPr>
        <cdr:cNvPr id="2" name="Text Box 18"/>
        <cdr:cNvSpPr txBox="1">
          <a:spLocks xmlns:a="http://schemas.openxmlformats.org/drawingml/2006/main" noChangeArrowheads="1"/>
        </cdr:cNvSpPr>
      </cdr:nvSpPr>
      <cdr:spPr bwMode="auto">
        <a:xfrm xmlns:a="http://schemas.openxmlformats.org/drawingml/2006/main">
          <a:off x="1716289" y="2176673"/>
          <a:ext cx="1390073" cy="32785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lIns="90000" tIns="46800" rIns="90000" bIns="4680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Bef>
              <a:spcPct val="50000"/>
            </a:spcBef>
          </a:pPr>
          <a:r>
            <a:rPr lang="ru-RU" sz="1400" dirty="0">
              <a:solidFill>
                <a:schemeClr val="tx1">
                  <a:lumMod val="75000"/>
                </a:schemeClr>
              </a:solidFill>
              <a:latin typeface="Arial" pitchFamily="34" charset="0"/>
              <a:cs typeface="Arial" pitchFamily="34" charset="0"/>
            </a:rPr>
            <a:t>2018</a:t>
          </a:r>
        </a:p>
      </cdr:txBody>
    </cdr:sp>
  </cdr:relSizeAnchor>
</c:userShapes>
</file>

<file path=ppt/drawings/drawing5.xml><?xml version="1.0" encoding="utf-8"?>
<c:userShapes xmlns:c="http://schemas.openxmlformats.org/drawingml/2006/chart">
  <cdr:relSizeAnchor xmlns:cdr="http://schemas.openxmlformats.org/drawingml/2006/chartDrawing">
    <cdr:from>
      <cdr:x>0.40518</cdr:x>
      <cdr:y>0.77398</cdr:y>
    </cdr:from>
    <cdr:to>
      <cdr:x>0.5233</cdr:x>
      <cdr:y>0.89141</cdr:y>
    </cdr:to>
    <cdr:sp macro="" textlink="">
      <cdr:nvSpPr>
        <cdr:cNvPr id="2" name="Text Box 18"/>
        <cdr:cNvSpPr txBox="1">
          <a:spLocks xmlns:a="http://schemas.openxmlformats.org/drawingml/2006/main" noChangeArrowheads="1"/>
        </cdr:cNvSpPr>
      </cdr:nvSpPr>
      <cdr:spPr bwMode="auto">
        <a:xfrm xmlns:a="http://schemas.openxmlformats.org/drawingml/2006/main">
          <a:off x="4528152" y="2042834"/>
          <a:ext cx="1320052" cy="3099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lIns="90000" tIns="46800" rIns="90000" bIns="4680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Bef>
              <a:spcPct val="50000"/>
            </a:spcBef>
          </a:pPr>
          <a:r>
            <a:rPr lang="ru-RU" sz="1400" dirty="0">
              <a:solidFill>
                <a:schemeClr val="tx1">
                  <a:lumMod val="75000"/>
                </a:schemeClr>
              </a:solidFill>
              <a:latin typeface="Arial" pitchFamily="34" charset="0"/>
              <a:cs typeface="Arial" pitchFamily="34" charset="0"/>
            </a:rPr>
            <a:t>2019</a:t>
          </a:r>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Обложка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9" name="Рисунок 8">
            <a:extLst>
              <a:ext uri="{FF2B5EF4-FFF2-40B4-BE49-F238E27FC236}">
                <a16:creationId xmlns:a16="http://schemas.microsoft.com/office/drawing/2014/main" id="{1FF4B885-5B69-4FE3-925A-37317C9E4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9049" y="0"/>
            <a:ext cx="5652951" cy="6858000"/>
          </a:xfrm>
          <a:prstGeom prst="rect">
            <a:avLst/>
          </a:prstGeom>
        </p:spPr>
      </p:pic>
    </p:spTree>
    <p:extLst>
      <p:ext uri="{BB962C8B-B14F-4D97-AF65-F5344CB8AC3E}">
        <p14:creationId xmlns:p14="http://schemas.microsoft.com/office/powerpoint/2010/main" val="2591943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Текст и изображение в 2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4942103"/>
            <a:ext cx="5554662" cy="1482509"/>
          </a:xfrm>
        </p:spPr>
        <p:txBody>
          <a:bodyPr>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33391" y="1971675"/>
            <a:ext cx="5554659" cy="2733675"/>
          </a:xfrm>
          <a:solidFill>
            <a:schemeClr val="bg2"/>
          </a:solidFill>
        </p:spPr>
        <p:txBody>
          <a:bodyPr>
            <a:noAutofit/>
          </a:bodyPr>
          <a:lstStyle/>
          <a:p>
            <a:r>
              <a:rPr lang="ru-RU"/>
              <a:t>Вставка рисунка</a:t>
            </a:r>
          </a:p>
        </p:txBody>
      </p:sp>
      <p:sp>
        <p:nvSpPr>
          <p:cNvPr id="7" name="Текст 7">
            <a:extLst>
              <a:ext uri="{FF2B5EF4-FFF2-40B4-BE49-F238E27FC236}">
                <a16:creationId xmlns:a16="http://schemas.microsoft.com/office/drawing/2014/main" id="{F2786F94-0219-4D50-AE47-BFADD00557D9}"/>
              </a:ext>
            </a:extLst>
          </p:cNvPr>
          <p:cNvSpPr>
            <a:spLocks noGrp="1"/>
          </p:cNvSpPr>
          <p:nvPr>
            <p:ph type="body" sz="quarter" idx="15"/>
          </p:nvPr>
        </p:nvSpPr>
        <p:spPr>
          <a:xfrm>
            <a:off x="6203947" y="4942103"/>
            <a:ext cx="5554662" cy="1482509"/>
          </a:xfrm>
        </p:spPr>
        <p:txBody>
          <a:bodyPr>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9" name="Рисунок 9">
            <a:extLst>
              <a:ext uri="{FF2B5EF4-FFF2-40B4-BE49-F238E27FC236}">
                <a16:creationId xmlns:a16="http://schemas.microsoft.com/office/drawing/2014/main" id="{08194C61-3908-4D9E-ADA8-AD85B6B49F21}"/>
              </a:ext>
            </a:extLst>
          </p:cNvPr>
          <p:cNvSpPr>
            <a:spLocks noGrp="1"/>
          </p:cNvSpPr>
          <p:nvPr>
            <p:ph type="pic" sz="quarter" idx="16"/>
          </p:nvPr>
        </p:nvSpPr>
        <p:spPr>
          <a:xfrm>
            <a:off x="6203950" y="1971675"/>
            <a:ext cx="5554659" cy="2733675"/>
          </a:xfrm>
          <a:solidFill>
            <a:schemeClr val="bg2"/>
          </a:solidFill>
        </p:spPr>
        <p:txBody>
          <a:bodyPr>
            <a:noAutofit/>
          </a:bodyPr>
          <a:lstStyle/>
          <a:p>
            <a:r>
              <a:rPr lang="ru-RU"/>
              <a:t>Вставка рисунка</a:t>
            </a:r>
          </a:p>
        </p:txBody>
      </p:sp>
    </p:spTree>
    <p:extLst>
      <p:ext uri="{BB962C8B-B14F-4D97-AF65-F5344CB8AC3E}">
        <p14:creationId xmlns:p14="http://schemas.microsoft.com/office/powerpoint/2010/main" val="3604331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Текст и изображение в 3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4942103"/>
            <a:ext cx="3609974" cy="1482509"/>
          </a:xfrm>
        </p:spPr>
        <p:txBody>
          <a:bodyPr>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33392" y="1971675"/>
            <a:ext cx="3609972" cy="2733675"/>
          </a:xfrm>
          <a:solidFill>
            <a:schemeClr val="bg2"/>
          </a:solidFill>
        </p:spPr>
        <p:txBody>
          <a:bodyPr>
            <a:noAutofit/>
          </a:bodyPr>
          <a:lstStyle/>
          <a:p>
            <a:r>
              <a:rPr lang="ru-RU"/>
              <a:t>Вставка рисунка</a:t>
            </a:r>
          </a:p>
        </p:txBody>
      </p:sp>
      <p:sp>
        <p:nvSpPr>
          <p:cNvPr id="11" name="Текст 7">
            <a:extLst>
              <a:ext uri="{FF2B5EF4-FFF2-40B4-BE49-F238E27FC236}">
                <a16:creationId xmlns:a16="http://schemas.microsoft.com/office/drawing/2014/main" id="{DCBD97CA-2B21-43E5-B3A6-4E3A6887B720}"/>
              </a:ext>
            </a:extLst>
          </p:cNvPr>
          <p:cNvSpPr>
            <a:spLocks noGrp="1"/>
          </p:cNvSpPr>
          <p:nvPr>
            <p:ph type="body" sz="quarter" idx="15"/>
          </p:nvPr>
        </p:nvSpPr>
        <p:spPr>
          <a:xfrm>
            <a:off x="4279900" y="4942103"/>
            <a:ext cx="3633788" cy="1482509"/>
          </a:xfrm>
        </p:spPr>
        <p:txBody>
          <a:bodyPr>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2" name="Рисунок 9">
            <a:extLst>
              <a:ext uri="{FF2B5EF4-FFF2-40B4-BE49-F238E27FC236}">
                <a16:creationId xmlns:a16="http://schemas.microsoft.com/office/drawing/2014/main" id="{9BB48594-CDF5-4760-829E-7067E397D546}"/>
              </a:ext>
            </a:extLst>
          </p:cNvPr>
          <p:cNvSpPr>
            <a:spLocks noGrp="1"/>
          </p:cNvSpPr>
          <p:nvPr>
            <p:ph type="pic" sz="quarter" idx="16"/>
          </p:nvPr>
        </p:nvSpPr>
        <p:spPr>
          <a:xfrm>
            <a:off x="4279904" y="1971675"/>
            <a:ext cx="3633784" cy="2733675"/>
          </a:xfrm>
          <a:solidFill>
            <a:schemeClr val="bg2"/>
          </a:solidFill>
        </p:spPr>
        <p:txBody>
          <a:bodyPr>
            <a:noAutofit/>
          </a:bodyPr>
          <a:lstStyle/>
          <a:p>
            <a:r>
              <a:rPr lang="ru-RU"/>
              <a:t>Вставка рисунка</a:t>
            </a:r>
          </a:p>
        </p:txBody>
      </p:sp>
      <p:sp>
        <p:nvSpPr>
          <p:cNvPr id="13" name="Текст 7">
            <a:extLst>
              <a:ext uri="{FF2B5EF4-FFF2-40B4-BE49-F238E27FC236}">
                <a16:creationId xmlns:a16="http://schemas.microsoft.com/office/drawing/2014/main" id="{8EDE3255-D331-473E-9F80-45DF45BC78A0}"/>
              </a:ext>
            </a:extLst>
          </p:cNvPr>
          <p:cNvSpPr>
            <a:spLocks noGrp="1"/>
          </p:cNvSpPr>
          <p:nvPr>
            <p:ph type="body" sz="quarter" idx="17"/>
          </p:nvPr>
        </p:nvSpPr>
        <p:spPr>
          <a:xfrm>
            <a:off x="8124820" y="4942103"/>
            <a:ext cx="3633788" cy="1482509"/>
          </a:xfrm>
        </p:spPr>
        <p:txBody>
          <a:bodyPr>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4" name="Рисунок 9">
            <a:extLst>
              <a:ext uri="{FF2B5EF4-FFF2-40B4-BE49-F238E27FC236}">
                <a16:creationId xmlns:a16="http://schemas.microsoft.com/office/drawing/2014/main" id="{988FBD5B-1F8B-4DA1-9167-A98867F784DD}"/>
              </a:ext>
            </a:extLst>
          </p:cNvPr>
          <p:cNvSpPr>
            <a:spLocks noGrp="1"/>
          </p:cNvSpPr>
          <p:nvPr>
            <p:ph type="pic" sz="quarter" idx="18"/>
          </p:nvPr>
        </p:nvSpPr>
        <p:spPr>
          <a:xfrm>
            <a:off x="8124824" y="1971675"/>
            <a:ext cx="3633784" cy="2733675"/>
          </a:xfrm>
          <a:solidFill>
            <a:schemeClr val="bg2"/>
          </a:solidFill>
        </p:spPr>
        <p:txBody>
          <a:bodyPr>
            <a:noAutofit/>
          </a:bodyPr>
          <a:lstStyle/>
          <a:p>
            <a:r>
              <a:rPr lang="ru-RU"/>
              <a:t>Вставка рисунка</a:t>
            </a:r>
          </a:p>
        </p:txBody>
      </p:sp>
    </p:spTree>
    <p:extLst>
      <p:ext uri="{BB962C8B-B14F-4D97-AF65-F5344CB8AC3E}">
        <p14:creationId xmlns:p14="http://schemas.microsoft.com/office/powerpoint/2010/main" val="2760464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Текст и широкое изображение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11325222" cy="1771650"/>
          </a:xfrm>
        </p:spPr>
        <p:txBody>
          <a:bodyPr>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9" name="Рисунок 3">
            <a:extLst>
              <a:ext uri="{FF2B5EF4-FFF2-40B4-BE49-F238E27FC236}">
                <a16:creationId xmlns:a16="http://schemas.microsoft.com/office/drawing/2014/main" id="{A0A68313-7CA3-4A32-A17E-CB916613E00F}"/>
              </a:ext>
            </a:extLst>
          </p:cNvPr>
          <p:cNvSpPr>
            <a:spLocks noGrp="1"/>
          </p:cNvSpPr>
          <p:nvPr>
            <p:ph type="pic" sz="quarter" idx="15"/>
          </p:nvPr>
        </p:nvSpPr>
        <p:spPr>
          <a:xfrm>
            <a:off x="433388" y="3990975"/>
            <a:ext cx="11325225" cy="2435225"/>
          </a:xfrm>
          <a:solidFill>
            <a:schemeClr val="bg2"/>
          </a:solidFill>
        </p:spPr>
        <p:txBody>
          <a:bodyPr/>
          <a:lstStyle/>
          <a:p>
            <a:r>
              <a:rPr lang="ru-RU"/>
              <a:t>Вставка рисунка</a:t>
            </a:r>
          </a:p>
        </p:txBody>
      </p:sp>
    </p:spTree>
    <p:extLst>
      <p:ext uri="{BB962C8B-B14F-4D97-AF65-F5344CB8AC3E}">
        <p14:creationId xmlns:p14="http://schemas.microsoft.com/office/powerpoint/2010/main" val="390532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Текст и диаграммы">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4591050" cy="4452938"/>
          </a:xfrm>
        </p:spPr>
        <p:txBody>
          <a:bodyPr>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6203950" y="1971675"/>
            <a:ext cx="2674938" cy="4452938"/>
          </a:xfrm>
          <a:solidFill>
            <a:schemeClr val="bg2"/>
          </a:solidFill>
        </p:spPr>
        <p:txBody>
          <a:bodyPr>
            <a:noAutofit/>
          </a:bodyPr>
          <a:lstStyle/>
          <a:p>
            <a:r>
              <a:rPr lang="ru-RU"/>
              <a:t>Вставка диаграммы</a:t>
            </a:r>
          </a:p>
        </p:txBody>
      </p:sp>
      <p:sp>
        <p:nvSpPr>
          <p:cNvPr id="9" name="Диаграмма 3">
            <a:extLst>
              <a:ext uri="{FF2B5EF4-FFF2-40B4-BE49-F238E27FC236}">
                <a16:creationId xmlns:a16="http://schemas.microsoft.com/office/drawing/2014/main" id="{167A4ACF-9947-4AF0-89F5-3536622AB2A3}"/>
              </a:ext>
            </a:extLst>
          </p:cNvPr>
          <p:cNvSpPr>
            <a:spLocks noGrp="1"/>
          </p:cNvSpPr>
          <p:nvPr>
            <p:ph type="chart" sz="quarter" idx="15"/>
          </p:nvPr>
        </p:nvSpPr>
        <p:spPr>
          <a:xfrm>
            <a:off x="9090025" y="1971675"/>
            <a:ext cx="2668586" cy="4452938"/>
          </a:xfrm>
          <a:solidFill>
            <a:schemeClr val="bg2"/>
          </a:solidFill>
        </p:spPr>
        <p:txBody>
          <a:bodyPr>
            <a:noAutofit/>
          </a:bodyPr>
          <a:lstStyle/>
          <a:p>
            <a:r>
              <a:rPr lang="ru-RU"/>
              <a:t>Вставка диаграммы</a:t>
            </a:r>
          </a:p>
        </p:txBody>
      </p:sp>
    </p:spTree>
    <p:extLst>
      <p:ext uri="{BB962C8B-B14F-4D97-AF65-F5344CB8AC3E}">
        <p14:creationId xmlns:p14="http://schemas.microsoft.com/office/powerpoint/2010/main" val="4272180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екст и широкая диаграмм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3609975" cy="4452938"/>
          </a:xfrm>
        </p:spPr>
        <p:txBody>
          <a:bodyPr>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4279901" y="1971675"/>
            <a:ext cx="7478712" cy="4452938"/>
          </a:xfrm>
          <a:solidFill>
            <a:schemeClr val="bg2"/>
          </a:solidFill>
        </p:spPr>
        <p:txBody>
          <a:bodyPr>
            <a:noAutofit/>
          </a:bodyPr>
          <a:lstStyle/>
          <a:p>
            <a:r>
              <a:rPr lang="ru-RU"/>
              <a:t>Вставка диаграммы</a:t>
            </a:r>
          </a:p>
        </p:txBody>
      </p:sp>
    </p:spTree>
    <p:extLst>
      <p:ext uri="{BB962C8B-B14F-4D97-AF65-F5344CB8AC3E}">
        <p14:creationId xmlns:p14="http://schemas.microsoft.com/office/powerpoint/2010/main" val="3325336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Текст и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2665412" cy="4452938"/>
          </a:xfrm>
        </p:spPr>
        <p:txBody>
          <a:bodyPr>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3317875" y="1971675"/>
            <a:ext cx="8440738" cy="4452938"/>
          </a:xfrm>
          <a:solidFill>
            <a:schemeClr val="bg2"/>
          </a:solidFill>
        </p:spPr>
        <p:txBody>
          <a:bodyPr>
            <a:noAutofit/>
          </a:bodyPr>
          <a:lstStyle/>
          <a:p>
            <a:r>
              <a:rPr lang="ru-RU"/>
              <a:t>Вставка таблицы</a:t>
            </a:r>
          </a:p>
        </p:txBody>
      </p:sp>
    </p:spTree>
    <p:extLst>
      <p:ext uri="{BB962C8B-B14F-4D97-AF65-F5344CB8AC3E}">
        <p14:creationId xmlns:p14="http://schemas.microsoft.com/office/powerpoint/2010/main" val="1113971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Широкая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433387" y="1971675"/>
            <a:ext cx="11325226" cy="4452938"/>
          </a:xfrm>
          <a:solidFill>
            <a:schemeClr val="bg2"/>
          </a:solidFill>
        </p:spPr>
        <p:txBody>
          <a:bodyPr>
            <a:noAutofit/>
          </a:bodyPr>
          <a:lstStyle/>
          <a:p>
            <a:r>
              <a:rPr lang="ru-RU"/>
              <a:t>Вставка таблицы</a:t>
            </a:r>
          </a:p>
        </p:txBody>
      </p:sp>
    </p:spTree>
    <p:extLst>
      <p:ext uri="{BB962C8B-B14F-4D97-AF65-F5344CB8AC3E}">
        <p14:creationId xmlns:p14="http://schemas.microsoft.com/office/powerpoint/2010/main" val="578640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екст и широкая таблица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11325222" cy="1771650"/>
          </a:xfrm>
        </p:spPr>
        <p:txBody>
          <a:bodyPr>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433387" y="4010025"/>
            <a:ext cx="11325226" cy="2414588"/>
          </a:xfrm>
          <a:solidFill>
            <a:schemeClr val="bg2"/>
          </a:solidFill>
        </p:spPr>
        <p:txBody>
          <a:bodyPr>
            <a:noAutofit/>
          </a:bodyPr>
          <a:lstStyle/>
          <a:p>
            <a:r>
              <a:rPr lang="ru-RU"/>
              <a:t>Вставка таблицы</a:t>
            </a:r>
            <a:endParaRPr lang="ru-RU" dirty="0"/>
          </a:p>
        </p:txBody>
      </p:sp>
    </p:spTree>
    <p:extLst>
      <p:ext uri="{BB962C8B-B14F-4D97-AF65-F5344CB8AC3E}">
        <p14:creationId xmlns:p14="http://schemas.microsoft.com/office/powerpoint/2010/main" val="2522712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Разделитель слайдов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bg1"/>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9" name="Рисунок 6">
            <a:extLst>
              <a:ext uri="{FF2B5EF4-FFF2-40B4-BE49-F238E27FC236}">
                <a16:creationId xmlns:a16="http://schemas.microsoft.com/office/drawing/2014/main" id="{2D09C9D3-356B-3846-94B4-E4F8438C6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71462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Разделитель слайдов 2">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D60555C7-2B73-3049-8C33-F281723F5299}"/>
              </a:ext>
            </a:extLst>
          </p:cNvPr>
          <p:cNvSpPr/>
          <p:nvPr/>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bg1"/>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12" name="Рисунок 6">
            <a:extLst>
              <a:ext uri="{FF2B5EF4-FFF2-40B4-BE49-F238E27FC236}">
                <a16:creationId xmlns:a16="http://schemas.microsoft.com/office/drawing/2014/main" id="{B34D0E2B-3A67-2B4B-B4DC-13F339FB5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528850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Обложка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57" r="18281"/>
          <a:stretch/>
        </p:blipFill>
        <p:spPr>
          <a:xfrm>
            <a:off x="6096000" y="0"/>
            <a:ext cx="6096000" cy="68580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93209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Разделитель слайдов 3">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149720B7-F087-0D46-8716-D12F8DD56354}"/>
              </a:ext>
            </a:extLst>
          </p:cNvPr>
          <p:cNvSpPr/>
          <p:nvPr/>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tx2"/>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12" name="Рисунок 6">
            <a:extLst>
              <a:ext uri="{FF2B5EF4-FFF2-40B4-BE49-F238E27FC236}">
                <a16:creationId xmlns:a16="http://schemas.microsoft.com/office/drawing/2014/main" id="{DF16A914-AF66-C045-9B76-8BF5E5293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1951482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Разделитель с оглавлением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1" name="Рисунок 6">
            <a:extLst>
              <a:ext uri="{FF2B5EF4-FFF2-40B4-BE49-F238E27FC236}">
                <a16:creationId xmlns:a16="http://schemas.microsoft.com/office/drawing/2014/main" id="{1D350056-7D55-234D-9A03-20C0F8E9FB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256374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Разделитель с оглавлением 2">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576F7CF3-5215-9E41-B00F-A2467B5A4064}"/>
              </a:ext>
            </a:extLst>
          </p:cNvPr>
          <p:cNvSpPr/>
          <p:nvPr/>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2" name="Рисунок 6">
            <a:extLst>
              <a:ext uri="{FF2B5EF4-FFF2-40B4-BE49-F238E27FC236}">
                <a16:creationId xmlns:a16="http://schemas.microsoft.com/office/drawing/2014/main" id="{BC34E9FA-E708-6144-89C3-CDB66D4A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787253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Разделитель с оглавлением 3">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D893A5DB-B2E0-3B4E-9B24-2C07CA7DBDEE}"/>
              </a:ext>
            </a:extLst>
          </p:cNvPr>
          <p:cNvSpPr/>
          <p:nvPr/>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2" name="Рисунок 6">
            <a:extLst>
              <a:ext uri="{FF2B5EF4-FFF2-40B4-BE49-F238E27FC236}">
                <a16:creationId xmlns:a16="http://schemas.microsoft.com/office/drawing/2014/main" id="{B285BCAC-AE70-3F4C-A015-C62A1A4A81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976130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Слайд с крупным показателем 1">
    <p:bg>
      <p:bgPr>
        <a:gradFill>
          <a:gsLst>
            <a:gs pos="100000">
              <a:schemeClr val="accent2"/>
            </a:gs>
            <a:gs pos="0">
              <a:schemeClr val="accent1"/>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r>
              <a:rPr lang="ru-RU" dirty="0">
                <a:solidFill>
                  <a:prstClr val="white"/>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fld id="{2EC4EB27-9ADE-42C2-9A98-47F5822B2EE7}" type="slidenum">
              <a:rPr lang="ru-RU" smtClean="0">
                <a:solidFill>
                  <a:prstClr val="white"/>
                </a:solidFill>
              </a:rPr>
              <a:pPr/>
              <a:t>‹#›</a:t>
            </a:fld>
            <a:endParaRPr lang="ru-RU" dirty="0">
              <a:solidFill>
                <a:prstClr val="white"/>
              </a:solidFill>
            </a:endParaRPr>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p:nvCxnSpPr>
        <p:spPr>
          <a:xfrm>
            <a:off x="433388" y="863600"/>
            <a:ext cx="1132522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6203949" y="1971675"/>
            <a:ext cx="5554662" cy="4452938"/>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433390" y="1743075"/>
            <a:ext cx="5554662" cy="1857354"/>
          </a:xfrm>
        </p:spPr>
        <p:txBody>
          <a:bodyPr>
            <a:noAutofit/>
          </a:bodyPr>
          <a:lstStyle>
            <a:lvl1pPr>
              <a:spcBef>
                <a:spcPts val="0"/>
              </a:spcBef>
              <a:defRPr sz="1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433388" y="3838574"/>
            <a:ext cx="5554662" cy="2586039"/>
          </a:xfrm>
        </p:spPr>
        <p:txBody>
          <a:bodyPr>
            <a:noAutofit/>
          </a:bodyPr>
          <a:lstStyle>
            <a:lvl1pPr>
              <a:spcBef>
                <a:spcPts val="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pic>
        <p:nvPicPr>
          <p:cNvPr id="9" name="Рисунок 14">
            <a:extLst>
              <a:ext uri="{FF2B5EF4-FFF2-40B4-BE49-F238E27FC236}">
                <a16:creationId xmlns:a16="http://schemas.microsoft.com/office/drawing/2014/main" id="{8B871CEC-3811-5343-8FD4-E15214D6F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388" y="437814"/>
            <a:ext cx="1244021" cy="304679"/>
          </a:xfrm>
          <a:prstGeom prst="rect">
            <a:avLst/>
          </a:prstGeom>
        </p:spPr>
      </p:pic>
    </p:spTree>
    <p:extLst>
      <p:ext uri="{BB962C8B-B14F-4D97-AF65-F5344CB8AC3E}">
        <p14:creationId xmlns:p14="http://schemas.microsoft.com/office/powerpoint/2010/main" val="1339712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Слайд с крупным показателем 2">
    <p:bg>
      <p:bgPr>
        <a:gradFill>
          <a:gsLst>
            <a:gs pos="100000">
              <a:schemeClr val="accent6"/>
            </a:gs>
            <a:gs pos="0">
              <a:schemeClr val="accent5"/>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r>
              <a:rPr lang="ru-RU" dirty="0">
                <a:solidFill>
                  <a:prstClr val="white"/>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fld id="{2EC4EB27-9ADE-42C2-9A98-47F5822B2EE7}" type="slidenum">
              <a:rPr lang="ru-RU" smtClean="0">
                <a:solidFill>
                  <a:prstClr val="white"/>
                </a:solidFill>
              </a:rPr>
              <a:pPr/>
              <a:t>‹#›</a:t>
            </a:fld>
            <a:endParaRPr lang="ru-RU" dirty="0">
              <a:solidFill>
                <a:prstClr val="white"/>
              </a:solidFill>
            </a:endParaRPr>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p:nvCxnSpPr>
        <p:spPr>
          <a:xfrm>
            <a:off x="433388" y="863600"/>
            <a:ext cx="1132522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6203949" y="1971675"/>
            <a:ext cx="5554662" cy="4452938"/>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433390" y="1743075"/>
            <a:ext cx="5554662" cy="1857354"/>
          </a:xfrm>
        </p:spPr>
        <p:txBody>
          <a:bodyPr>
            <a:noAutofit/>
          </a:bodyPr>
          <a:lstStyle>
            <a:lvl1pPr>
              <a:spcBef>
                <a:spcPts val="0"/>
              </a:spcBef>
              <a:defRPr sz="1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433388" y="3838574"/>
            <a:ext cx="5554662" cy="2586039"/>
          </a:xfrm>
        </p:spPr>
        <p:txBody>
          <a:bodyPr>
            <a:noAutofit/>
          </a:bodyPr>
          <a:lstStyle>
            <a:lvl1pPr>
              <a:spcBef>
                <a:spcPts val="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pic>
        <p:nvPicPr>
          <p:cNvPr id="9" name="Рисунок 14">
            <a:extLst>
              <a:ext uri="{FF2B5EF4-FFF2-40B4-BE49-F238E27FC236}">
                <a16:creationId xmlns:a16="http://schemas.microsoft.com/office/drawing/2014/main" id="{38EFE22E-1DF4-C14C-9E2C-9B1D944171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388" y="437814"/>
            <a:ext cx="1244021" cy="304679"/>
          </a:xfrm>
          <a:prstGeom prst="rect">
            <a:avLst/>
          </a:prstGeom>
        </p:spPr>
      </p:pic>
    </p:spTree>
    <p:extLst>
      <p:ext uri="{BB962C8B-B14F-4D97-AF65-F5344CB8AC3E}">
        <p14:creationId xmlns:p14="http://schemas.microsoft.com/office/powerpoint/2010/main" val="3598675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Заключите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4743" y="3844925"/>
            <a:ext cx="5770563" cy="2636838"/>
          </a:xfrm>
        </p:spPr>
        <p:txBody>
          <a:bodyPr anchor="b" anchorCtr="0"/>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Пункт приема корреспонденции: </a:t>
            </a:r>
          </a:p>
          <a:p>
            <a:pPr lvl="0"/>
            <a:r>
              <a:rPr lang="ru-RU" dirty="0"/>
              <a:t>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Спасибо </a:t>
            </a:r>
          </a:p>
          <a:p>
            <a:pPr lvl="0"/>
            <a:r>
              <a:rPr lang="ru-RU" dirty="0"/>
              <a:t>за внимание</a:t>
            </a:r>
          </a:p>
        </p:txBody>
      </p:sp>
      <p:pic>
        <p:nvPicPr>
          <p:cNvPr id="8" name="Рисунок 6">
            <a:extLst>
              <a:ext uri="{FF2B5EF4-FFF2-40B4-BE49-F238E27FC236}">
                <a16:creationId xmlns:a16="http://schemas.microsoft.com/office/drawing/2014/main" id="{8FCCF32E-0F6E-4544-A5DF-207C316A6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652346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Заключительный слайд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33389" y="4178299"/>
            <a:ext cx="11325224" cy="2303463"/>
          </a:xfrm>
        </p:spPr>
        <p:txBody>
          <a:bodyPr anchor="b" anchorCtr="0"/>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Служба по защите прав потребителей </a:t>
            </a:r>
          </a:p>
          <a:p>
            <a:pPr lvl="0"/>
            <a:r>
              <a:rPr lang="ru-RU" dirty="0"/>
              <a:t>финансовых услуг и миноритарных акционеров</a:t>
            </a:r>
          </a:p>
          <a:p>
            <a:pPr lvl="0"/>
            <a:r>
              <a:rPr lang="ru-RU" dirty="0"/>
              <a:t>Пункт приема корреспонденции: 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pic>
        <p:nvPicPr>
          <p:cNvPr id="7" name="Рисунок 6">
            <a:extLst>
              <a:ext uri="{FF2B5EF4-FFF2-40B4-BE49-F238E27FC236}">
                <a16:creationId xmlns:a16="http://schemas.microsoft.com/office/drawing/2014/main" id="{502FD43A-C81A-4B12-B731-C0200E4E9C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236790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9" name="Rectangle 8"/>
          <p:cNvSpPr/>
          <p:nvPr userDrawn="1"/>
        </p:nvSpPr>
        <p:spPr>
          <a:xfrm>
            <a:off x="0" y="4105188"/>
            <a:ext cx="12192000" cy="27528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1"/>
            <a:ext cx="12192000" cy="136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0" y="4118918"/>
            <a:ext cx="5251450" cy="741405"/>
          </a:xfrm>
        </p:spPr>
        <p:txBody>
          <a:bodyPr anchor="b"/>
          <a:lstStyle>
            <a:lvl1pPr>
              <a:defRPr sz="2000">
                <a:solidFill>
                  <a:schemeClr val="bg1"/>
                </a:solidFill>
              </a:defRPr>
            </a:lvl1pPr>
          </a:lstStyle>
          <a:p>
            <a:r>
              <a:rPr lang="ru-RU" dirty="0"/>
              <a:t>Образец заголовка</a:t>
            </a:r>
          </a:p>
        </p:txBody>
      </p:sp>
      <p:sp>
        <p:nvSpPr>
          <p:cNvPr id="3" name="Текст 2"/>
          <p:cNvSpPr>
            <a:spLocks noGrp="1"/>
          </p:cNvSpPr>
          <p:nvPr>
            <p:ph type="body" idx="1"/>
          </p:nvPr>
        </p:nvSpPr>
        <p:spPr>
          <a:xfrm>
            <a:off x="6096000" y="4942703"/>
            <a:ext cx="5251450" cy="114694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pic>
        <p:nvPicPr>
          <p:cNvPr id="12" name="Picture 11" descr="CBRF-Razdelite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72973"/>
            <a:ext cx="12192000" cy="2740800"/>
          </a:xfrm>
          <a:prstGeom prst="rect">
            <a:avLst/>
          </a:prstGeom>
        </p:spPr>
      </p:pic>
      <p:pic>
        <p:nvPicPr>
          <p:cNvPr id="8" name="Picture 7" descr="alllogo-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4977" y="-308918"/>
            <a:ext cx="3650043" cy="2016119"/>
          </a:xfrm>
          <a:prstGeom prst="rect">
            <a:avLst/>
          </a:prstGeom>
        </p:spPr>
      </p:pic>
    </p:spTree>
    <p:extLst>
      <p:ext uri="{BB962C8B-B14F-4D97-AF65-F5344CB8AC3E}">
        <p14:creationId xmlns:p14="http://schemas.microsoft.com/office/powerpoint/2010/main" val="2249289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000000"/>
                </a:solidFill>
              </a:defRPr>
            </a:lvl1pPr>
          </a:lstStyle>
          <a:p>
            <a:r>
              <a:rPr lang="ru-RU" dirty="0"/>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a:solidFill>
                <a:srgbClr val="888A8D"/>
              </a:solidFill>
            </a:endParaRPr>
          </a:p>
        </p:txBody>
      </p:sp>
      <p:sp>
        <p:nvSpPr>
          <p:cNvPr id="10" name="Text Placeholder 8"/>
          <p:cNvSpPr>
            <a:spLocks noGrp="1"/>
          </p:cNvSpPr>
          <p:nvPr>
            <p:ph type="body" sz="quarter" idx="13" hasCustomPrompt="1"/>
          </p:nvPr>
        </p:nvSpPr>
        <p:spPr>
          <a:xfrm>
            <a:off x="3371249" y="336378"/>
            <a:ext cx="3568700" cy="521730"/>
          </a:xfrm>
        </p:spPr>
        <p:txBody>
          <a:bodyPr anchor="ctr">
            <a:normAutofit/>
          </a:bodyPr>
          <a:lstStyle>
            <a:lvl1pPr marL="0" indent="0">
              <a:buNone/>
              <a:defRPr sz="800" cap="all" baseline="0"/>
            </a:lvl1pPr>
          </a:lstStyle>
          <a:p>
            <a:pPr lvl="0"/>
            <a:r>
              <a:rPr lang="ru-RU" dirty="0"/>
              <a:t>Название раздела</a:t>
            </a:r>
            <a:endParaRPr lang="en-US" dirty="0"/>
          </a:p>
        </p:txBody>
      </p:sp>
    </p:spTree>
    <p:extLst>
      <p:ext uri="{BB962C8B-B14F-4D97-AF65-F5344CB8AC3E}">
        <p14:creationId xmlns:p14="http://schemas.microsoft.com/office/powerpoint/2010/main" val="1704197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Обложка 3">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34CC37E1-89DB-F54C-A285-B011317DB0C4}"/>
              </a:ext>
            </a:extLst>
          </p:cNvPr>
          <p:cNvSpPr/>
          <p:nvPr/>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57" r="18281"/>
          <a:stretch/>
        </p:blipFill>
        <p:spPr>
          <a:xfrm>
            <a:off x="6096000" y="0"/>
            <a:ext cx="6096000" cy="68580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064" y="431800"/>
            <a:ext cx="2407485" cy="596545"/>
          </a:xfrm>
          <a:prstGeom prst="rect">
            <a:avLst/>
          </a:prstGeom>
        </p:spPr>
      </p:pic>
    </p:spTree>
    <p:extLst>
      <p:ext uri="{BB962C8B-B14F-4D97-AF65-F5344CB8AC3E}">
        <p14:creationId xmlns:p14="http://schemas.microsoft.com/office/powerpoint/2010/main" val="3726202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3F160A33-1E3B-437F-9CE4-C98DD8090B32}" type="datetimeFigureOut">
              <a:rPr lang="ru-RU">
                <a:solidFill>
                  <a:prstClr val="black"/>
                </a:solidFill>
              </a:rPr>
              <a:pPr/>
              <a:t>27.04.2021</a:t>
            </a:fld>
            <a:endParaRPr lang="ru-RU">
              <a:solidFill>
                <a:prstClr val="black"/>
              </a:solidFill>
            </a:endParaRPr>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solidFill>
                <a:srgbClr val="888A8D"/>
              </a:solidFill>
            </a:endParaRPr>
          </a:p>
        </p:txBody>
      </p:sp>
      <p:sp>
        <p:nvSpPr>
          <p:cNvPr id="6" name="Номер слайда 5"/>
          <p:cNvSpPr>
            <a:spLocks noGrp="1"/>
          </p:cNvSpPr>
          <p:nvPr>
            <p:ph type="sldNum" sz="quarter" idx="12"/>
          </p:nvPr>
        </p:nvSpPr>
        <p:spPr/>
        <p:txBody>
          <a:bodyPr/>
          <a:lstStyle/>
          <a:p>
            <a:fld id="{0F7D92D6-A662-4B22-9CB6-CF4BB1C7B3C7}" type="slidenum">
              <a:rPr lang="ru-RU" smtClean="0">
                <a:solidFill>
                  <a:srgbClr val="888A8D"/>
                </a:solidFill>
              </a:rPr>
              <a:pPr/>
              <a:t>‹#›</a:t>
            </a:fld>
            <a:endParaRPr lang="ru-RU">
              <a:solidFill>
                <a:srgbClr val="888A8D"/>
              </a:solidFill>
            </a:endParaRPr>
          </a:p>
        </p:txBody>
      </p:sp>
    </p:spTree>
    <p:extLst>
      <p:ext uri="{BB962C8B-B14F-4D97-AF65-F5344CB8AC3E}">
        <p14:creationId xmlns:p14="http://schemas.microsoft.com/office/powerpoint/2010/main" val="41285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000000"/>
                </a:solidFill>
              </a:defRPr>
            </a:lvl1pPr>
          </a:lstStyle>
          <a:p>
            <a:r>
              <a:rPr lang="ru-RU" dirty="0"/>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199" y="1825625"/>
            <a:ext cx="5532395"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a:solidFill>
                <a:srgbClr val="888A8D"/>
              </a:solidFill>
            </a:endParaRPr>
          </a:p>
        </p:txBody>
      </p:sp>
      <p:sp>
        <p:nvSpPr>
          <p:cNvPr id="8" name="Text Placeholder 8"/>
          <p:cNvSpPr>
            <a:spLocks noGrp="1"/>
          </p:cNvSpPr>
          <p:nvPr>
            <p:ph type="body" sz="quarter" idx="13" hasCustomPrompt="1"/>
          </p:nvPr>
        </p:nvSpPr>
        <p:spPr>
          <a:xfrm>
            <a:off x="3371249" y="336378"/>
            <a:ext cx="3568700" cy="521730"/>
          </a:xfrm>
        </p:spPr>
        <p:txBody>
          <a:bodyPr anchor="ctr">
            <a:normAutofit/>
          </a:bodyPr>
          <a:lstStyle>
            <a:lvl1pPr marL="0" indent="0">
              <a:buNone/>
              <a:defRPr sz="800" cap="all" baseline="0"/>
            </a:lvl1pPr>
          </a:lstStyle>
          <a:p>
            <a:pPr lvl="0"/>
            <a:r>
              <a:rPr lang="ru-RU" dirty="0"/>
              <a:t>Название раздела</a:t>
            </a:r>
            <a:endParaRPr lang="en-US" dirty="0"/>
          </a:p>
        </p:txBody>
      </p:sp>
    </p:spTree>
    <p:extLst>
      <p:ext uri="{BB962C8B-B14F-4D97-AF65-F5344CB8AC3E}">
        <p14:creationId xmlns:p14="http://schemas.microsoft.com/office/powerpoint/2010/main" val="993358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000000"/>
                </a:solidFill>
              </a:defRPr>
            </a:lvl1pPr>
          </a:lstStyle>
          <a:p>
            <a:r>
              <a:rPr lang="ru-RU" dirty="0"/>
              <a:t>Образец заголовка</a:t>
            </a:r>
          </a:p>
        </p:txBody>
      </p:sp>
      <p:sp>
        <p:nvSpPr>
          <p:cNvPr id="5" name="Номер слайда 4"/>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a:solidFill>
                <a:srgbClr val="888A8D"/>
              </a:solidFill>
            </a:endParaRPr>
          </a:p>
        </p:txBody>
      </p:sp>
      <p:sp>
        <p:nvSpPr>
          <p:cNvPr id="6" name="Text Placeholder 8"/>
          <p:cNvSpPr>
            <a:spLocks noGrp="1"/>
          </p:cNvSpPr>
          <p:nvPr>
            <p:ph type="body" sz="quarter" idx="13" hasCustomPrompt="1"/>
          </p:nvPr>
        </p:nvSpPr>
        <p:spPr>
          <a:xfrm>
            <a:off x="3371249" y="336378"/>
            <a:ext cx="3568700" cy="521730"/>
          </a:xfrm>
        </p:spPr>
        <p:txBody>
          <a:bodyPr anchor="ctr">
            <a:normAutofit/>
          </a:bodyPr>
          <a:lstStyle>
            <a:lvl1pPr marL="0" indent="0">
              <a:buNone/>
              <a:defRPr sz="800" cap="all" baseline="0"/>
            </a:lvl1pPr>
          </a:lstStyle>
          <a:p>
            <a:pPr lvl="0"/>
            <a:r>
              <a:rPr lang="ru-RU" dirty="0"/>
              <a:t>Название раздела</a:t>
            </a:r>
            <a:endParaRPr lang="en-US" dirty="0"/>
          </a:p>
        </p:txBody>
      </p:sp>
    </p:spTree>
    <p:extLst>
      <p:ext uri="{BB962C8B-B14F-4D97-AF65-F5344CB8AC3E}">
        <p14:creationId xmlns:p14="http://schemas.microsoft.com/office/powerpoint/2010/main" val="3734353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a:solidFill>
                <a:srgbClr val="888A8D"/>
              </a:solidFill>
            </a:endParaRPr>
          </a:p>
        </p:txBody>
      </p:sp>
      <p:sp>
        <p:nvSpPr>
          <p:cNvPr id="5" name="Text Placeholder 8"/>
          <p:cNvSpPr>
            <a:spLocks noGrp="1"/>
          </p:cNvSpPr>
          <p:nvPr>
            <p:ph type="body" sz="quarter" idx="13" hasCustomPrompt="1"/>
          </p:nvPr>
        </p:nvSpPr>
        <p:spPr>
          <a:xfrm>
            <a:off x="3371249" y="336378"/>
            <a:ext cx="3568700" cy="521730"/>
          </a:xfrm>
        </p:spPr>
        <p:txBody>
          <a:bodyPr anchor="ctr">
            <a:normAutofit/>
          </a:bodyPr>
          <a:lstStyle>
            <a:lvl1pPr marL="0" indent="0">
              <a:buNone/>
              <a:defRPr sz="800" cap="all" baseline="0"/>
            </a:lvl1pPr>
          </a:lstStyle>
          <a:p>
            <a:pPr lvl="0"/>
            <a:r>
              <a:rPr lang="ru-RU" dirty="0"/>
              <a:t>Название раздела</a:t>
            </a:r>
            <a:endParaRPr lang="en-US" dirty="0"/>
          </a:p>
        </p:txBody>
      </p:sp>
    </p:spTree>
    <p:extLst>
      <p:ext uri="{BB962C8B-B14F-4D97-AF65-F5344CB8AC3E}">
        <p14:creationId xmlns:p14="http://schemas.microsoft.com/office/powerpoint/2010/main" val="2496565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7460" y="1208216"/>
            <a:ext cx="6597136" cy="713946"/>
          </a:xfrm>
        </p:spPr>
        <p:txBody>
          <a:bodyPr anchor="t">
            <a:normAutofit/>
          </a:bodyPr>
          <a:lstStyle>
            <a:lvl1pPr>
              <a:defRPr sz="2000">
                <a:solidFill>
                  <a:srgbClr val="000000"/>
                </a:solidFill>
              </a:defRPr>
            </a:lvl1pPr>
          </a:lstStyle>
          <a:p>
            <a:r>
              <a:rPr lang="ru-RU" dirty="0"/>
              <a:t>Образец заголовка</a:t>
            </a:r>
          </a:p>
        </p:txBody>
      </p:sp>
      <p:sp>
        <p:nvSpPr>
          <p:cNvPr id="3" name="Рисунок 2"/>
          <p:cNvSpPr>
            <a:spLocks noGrp="1"/>
          </p:cNvSpPr>
          <p:nvPr>
            <p:ph type="pic" idx="1"/>
          </p:nvPr>
        </p:nvSpPr>
        <p:spPr>
          <a:xfrm>
            <a:off x="810269" y="1208216"/>
            <a:ext cx="4022596" cy="50372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5107460" y="2114378"/>
            <a:ext cx="6597136" cy="41390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7" name="Номер слайда 6"/>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a:solidFill>
                <a:srgbClr val="888A8D"/>
              </a:solidFill>
            </a:endParaRPr>
          </a:p>
        </p:txBody>
      </p:sp>
      <p:sp>
        <p:nvSpPr>
          <p:cNvPr id="8" name="Text Placeholder 8"/>
          <p:cNvSpPr>
            <a:spLocks noGrp="1"/>
          </p:cNvSpPr>
          <p:nvPr>
            <p:ph type="body" sz="quarter" idx="13" hasCustomPrompt="1"/>
          </p:nvPr>
        </p:nvSpPr>
        <p:spPr>
          <a:xfrm>
            <a:off x="3371249" y="336378"/>
            <a:ext cx="3568700" cy="521730"/>
          </a:xfrm>
        </p:spPr>
        <p:txBody>
          <a:bodyPr anchor="ctr">
            <a:normAutofit/>
          </a:bodyPr>
          <a:lstStyle>
            <a:lvl1pPr marL="0" indent="0">
              <a:buNone/>
              <a:defRPr sz="800" cap="all" baseline="0"/>
            </a:lvl1pPr>
          </a:lstStyle>
          <a:p>
            <a:pPr lvl="0"/>
            <a:r>
              <a:rPr lang="ru-RU" dirty="0"/>
              <a:t>Название раздела</a:t>
            </a:r>
            <a:endParaRPr lang="en-US" dirty="0"/>
          </a:p>
        </p:txBody>
      </p:sp>
    </p:spTree>
    <p:extLst>
      <p:ext uri="{BB962C8B-B14F-4D97-AF65-F5344CB8AC3E}">
        <p14:creationId xmlns:p14="http://schemas.microsoft.com/office/powerpoint/2010/main" val="2749541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Обложка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3" name="Рисунок 12">
            <a:extLst>
              <a:ext uri="{FF2B5EF4-FFF2-40B4-BE49-F238E27FC236}">
                <a16:creationId xmlns:a16="http://schemas.microsoft.com/office/drawing/2014/main" id="{61C94846-A41A-46A4-82FC-F70C44E973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7112"/>
          <a:stretch/>
        </p:blipFill>
        <p:spPr>
          <a:xfrm>
            <a:off x="6096000" y="0"/>
            <a:ext cx="6096000" cy="6858000"/>
          </a:xfrm>
          <a:prstGeom prst="rect">
            <a:avLst/>
          </a:prstGeom>
        </p:spPr>
      </p:pic>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9" name="Рисунок 8">
            <a:extLst>
              <a:ext uri="{FF2B5EF4-FFF2-40B4-BE49-F238E27FC236}">
                <a16:creationId xmlns:a16="http://schemas.microsoft.com/office/drawing/2014/main" id="{1FF4B885-5B69-4FE3-925A-37317C9E4C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724142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Обложка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757" r="18281"/>
          <a:stretch/>
        </p:blipFill>
        <p:spPr>
          <a:xfrm>
            <a:off x="6096000" y="0"/>
            <a:ext cx="6096000" cy="68580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3979446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Обложка 2">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34CC37E1-89DB-F54C-A285-B011317DB0C4}"/>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1176339" y="3797299"/>
            <a:ext cx="4062411" cy="2117725"/>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1176339" y="6205566"/>
            <a:ext cx="4062411"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757" r="18281"/>
          <a:stretch/>
        </p:blipFill>
        <p:spPr>
          <a:xfrm>
            <a:off x="6096000" y="0"/>
            <a:ext cx="6096000" cy="68580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3387684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Обложка 3">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868D1A79-0555-C24E-AC19-8597029C75B0}"/>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3649123" cy="901548"/>
          </a:xfrm>
          <a:prstGeom prst="rect">
            <a:avLst/>
          </a:prstGeom>
        </p:spPr>
      </p:pic>
    </p:spTree>
    <p:extLst>
      <p:ext uri="{BB962C8B-B14F-4D97-AF65-F5344CB8AC3E}">
        <p14:creationId xmlns:p14="http://schemas.microsoft.com/office/powerpoint/2010/main" val="3165449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Обложка 3">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20E5DCE5-DCC6-9D49-9FD7-9D01D8772A13}"/>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3649123" cy="901548"/>
          </a:xfrm>
          <a:prstGeom prst="rect">
            <a:avLst/>
          </a:prstGeom>
        </p:spPr>
      </p:pic>
    </p:spTree>
    <p:extLst>
      <p:ext uri="{BB962C8B-B14F-4D97-AF65-F5344CB8AC3E}">
        <p14:creationId xmlns:p14="http://schemas.microsoft.com/office/powerpoint/2010/main" val="308136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Обложка 4">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868D1A79-0555-C24E-AC19-8597029C75B0}"/>
              </a:ext>
            </a:extLst>
          </p:cNvPr>
          <p:cNvSpPr/>
          <p:nvPr/>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79" y="431800"/>
            <a:ext cx="3638390" cy="901548"/>
          </a:xfrm>
          <a:prstGeom prst="rect">
            <a:avLst/>
          </a:prstGeom>
        </p:spPr>
      </p:pic>
    </p:spTree>
    <p:extLst>
      <p:ext uri="{BB962C8B-B14F-4D97-AF65-F5344CB8AC3E}">
        <p14:creationId xmlns:p14="http://schemas.microsoft.com/office/powerpoint/2010/main" val="1160356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Обложка 3">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3649123" cy="901548"/>
          </a:xfrm>
          <a:prstGeom prst="rect">
            <a:avLst/>
          </a:prstGeom>
        </p:spPr>
      </p:pic>
    </p:spTree>
    <p:extLst>
      <p:ext uri="{BB962C8B-B14F-4D97-AF65-F5344CB8AC3E}">
        <p14:creationId xmlns:p14="http://schemas.microsoft.com/office/powerpoint/2010/main" val="379204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Tree>
    <p:extLst>
      <p:ext uri="{BB962C8B-B14F-4D97-AF65-F5344CB8AC3E}">
        <p14:creationId xmlns:p14="http://schemas.microsoft.com/office/powerpoint/2010/main" val="1917413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Тезисы в 4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5" name="Текст 7">
            <a:extLst>
              <a:ext uri="{FF2B5EF4-FFF2-40B4-BE49-F238E27FC236}">
                <a16:creationId xmlns:a16="http://schemas.microsoft.com/office/drawing/2014/main" id="{19A166C2-0FC5-4C62-B1C8-A2E9D3DA35D5}"/>
              </a:ext>
            </a:extLst>
          </p:cNvPr>
          <p:cNvSpPr>
            <a:spLocks noGrp="1"/>
          </p:cNvSpPr>
          <p:nvPr>
            <p:ph type="body" sz="quarter" idx="14"/>
          </p:nvPr>
        </p:nvSpPr>
        <p:spPr>
          <a:xfrm>
            <a:off x="3317875"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6" name="Текст 7">
            <a:extLst>
              <a:ext uri="{FF2B5EF4-FFF2-40B4-BE49-F238E27FC236}">
                <a16:creationId xmlns:a16="http://schemas.microsoft.com/office/drawing/2014/main" id="{7DF90D02-C38A-4C8E-BE27-B09AFCC1C4C3}"/>
              </a:ext>
            </a:extLst>
          </p:cNvPr>
          <p:cNvSpPr>
            <a:spLocks noGrp="1"/>
          </p:cNvSpPr>
          <p:nvPr>
            <p:ph type="body" sz="quarter" idx="15"/>
          </p:nvPr>
        </p:nvSpPr>
        <p:spPr>
          <a:xfrm>
            <a:off x="6203950"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7">
            <a:extLst>
              <a:ext uri="{FF2B5EF4-FFF2-40B4-BE49-F238E27FC236}">
                <a16:creationId xmlns:a16="http://schemas.microsoft.com/office/drawing/2014/main" id="{FDC2D01E-6E23-46AF-88FD-5810F4C0FE17}"/>
              </a:ext>
            </a:extLst>
          </p:cNvPr>
          <p:cNvSpPr>
            <a:spLocks noGrp="1"/>
          </p:cNvSpPr>
          <p:nvPr>
            <p:ph type="body" sz="quarter" idx="16"/>
          </p:nvPr>
        </p:nvSpPr>
        <p:spPr>
          <a:xfrm>
            <a:off x="9090025" y="1971675"/>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8" name="Текст 7">
            <a:extLst>
              <a:ext uri="{FF2B5EF4-FFF2-40B4-BE49-F238E27FC236}">
                <a16:creationId xmlns:a16="http://schemas.microsoft.com/office/drawing/2014/main" id="{8CD2E874-F798-449B-AF52-6E5199286590}"/>
              </a:ext>
            </a:extLst>
          </p:cNvPr>
          <p:cNvSpPr>
            <a:spLocks noGrp="1"/>
          </p:cNvSpPr>
          <p:nvPr>
            <p:ph type="body" sz="quarter" idx="17"/>
          </p:nvPr>
        </p:nvSpPr>
        <p:spPr>
          <a:xfrm>
            <a:off x="433388"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9" name="Текст 7">
            <a:extLst>
              <a:ext uri="{FF2B5EF4-FFF2-40B4-BE49-F238E27FC236}">
                <a16:creationId xmlns:a16="http://schemas.microsoft.com/office/drawing/2014/main" id="{8D8FCC09-FB67-4021-814D-A90AB3AA440A}"/>
              </a:ext>
            </a:extLst>
          </p:cNvPr>
          <p:cNvSpPr>
            <a:spLocks noGrp="1"/>
          </p:cNvSpPr>
          <p:nvPr>
            <p:ph type="body" sz="quarter" idx="18"/>
          </p:nvPr>
        </p:nvSpPr>
        <p:spPr>
          <a:xfrm>
            <a:off x="3317875"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0" name="Текст 7">
            <a:extLst>
              <a:ext uri="{FF2B5EF4-FFF2-40B4-BE49-F238E27FC236}">
                <a16:creationId xmlns:a16="http://schemas.microsoft.com/office/drawing/2014/main" id="{F12346B4-8A43-495A-AB40-34684AAD887E}"/>
              </a:ext>
            </a:extLst>
          </p:cNvPr>
          <p:cNvSpPr>
            <a:spLocks noGrp="1"/>
          </p:cNvSpPr>
          <p:nvPr>
            <p:ph type="body" sz="quarter" idx="19"/>
          </p:nvPr>
        </p:nvSpPr>
        <p:spPr>
          <a:xfrm>
            <a:off x="6203950"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1" name="Текст 7">
            <a:extLst>
              <a:ext uri="{FF2B5EF4-FFF2-40B4-BE49-F238E27FC236}">
                <a16:creationId xmlns:a16="http://schemas.microsoft.com/office/drawing/2014/main" id="{5159B785-97A0-4186-AABD-4FE1A5BAF4B6}"/>
              </a:ext>
            </a:extLst>
          </p:cNvPr>
          <p:cNvSpPr>
            <a:spLocks noGrp="1"/>
          </p:cNvSpPr>
          <p:nvPr>
            <p:ph type="body" sz="quarter" idx="20"/>
          </p:nvPr>
        </p:nvSpPr>
        <p:spPr>
          <a:xfrm>
            <a:off x="9090025" y="4189628"/>
            <a:ext cx="2665412" cy="1847850"/>
          </a:xfrm>
        </p:spPr>
        <p:txBody>
          <a:bodyPr/>
          <a:lstStyle>
            <a:lvl1pPr>
              <a:defRPr sz="1400"/>
            </a:lvl1pPr>
            <a:lvl2pPr>
              <a:defRPr sz="1400"/>
            </a:lvl2pPr>
            <a:lvl3pPr>
              <a:defRPr sz="1400"/>
            </a:lvl3pPr>
            <a:lvl4pPr>
              <a:defRPr sz="1400"/>
            </a:lvl4pPr>
            <a:lvl5pPr>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830446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5554662"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6203951" y="1971675"/>
            <a:ext cx="5554659" cy="4452938"/>
          </a:xfrm>
          <a:solidFill>
            <a:schemeClr val="bg2"/>
          </a:solidFill>
        </p:spPr>
        <p:txBody>
          <a:bodyPr/>
          <a:lstStyle/>
          <a:p>
            <a:endParaRPr lang="ru-RU"/>
          </a:p>
        </p:txBody>
      </p:sp>
    </p:spTree>
    <p:extLst>
      <p:ext uri="{BB962C8B-B14F-4D97-AF65-F5344CB8AC3E}">
        <p14:creationId xmlns:p14="http://schemas.microsoft.com/office/powerpoint/2010/main" val="2243100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в 2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4942103"/>
            <a:ext cx="5554662"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33391" y="1971675"/>
            <a:ext cx="5554659" cy="2733675"/>
          </a:xfrm>
          <a:solidFill>
            <a:schemeClr val="bg2"/>
          </a:solidFill>
        </p:spPr>
        <p:txBody>
          <a:bodyPr>
            <a:noAutofit/>
          </a:bodyPr>
          <a:lstStyle/>
          <a:p>
            <a:endParaRPr lang="ru-RU"/>
          </a:p>
        </p:txBody>
      </p:sp>
      <p:sp>
        <p:nvSpPr>
          <p:cNvPr id="7" name="Текст 7">
            <a:extLst>
              <a:ext uri="{FF2B5EF4-FFF2-40B4-BE49-F238E27FC236}">
                <a16:creationId xmlns:a16="http://schemas.microsoft.com/office/drawing/2014/main" id="{F2786F94-0219-4D50-AE47-BFADD00557D9}"/>
              </a:ext>
            </a:extLst>
          </p:cNvPr>
          <p:cNvSpPr>
            <a:spLocks noGrp="1"/>
          </p:cNvSpPr>
          <p:nvPr>
            <p:ph type="body" sz="quarter" idx="15"/>
          </p:nvPr>
        </p:nvSpPr>
        <p:spPr>
          <a:xfrm>
            <a:off x="6203947" y="4942103"/>
            <a:ext cx="5554662"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9">
            <a:extLst>
              <a:ext uri="{FF2B5EF4-FFF2-40B4-BE49-F238E27FC236}">
                <a16:creationId xmlns:a16="http://schemas.microsoft.com/office/drawing/2014/main" id="{08194C61-3908-4D9E-ADA8-AD85B6B49F21}"/>
              </a:ext>
            </a:extLst>
          </p:cNvPr>
          <p:cNvSpPr>
            <a:spLocks noGrp="1"/>
          </p:cNvSpPr>
          <p:nvPr>
            <p:ph type="pic" sz="quarter" idx="16"/>
          </p:nvPr>
        </p:nvSpPr>
        <p:spPr>
          <a:xfrm>
            <a:off x="6203950" y="1971675"/>
            <a:ext cx="5554659" cy="2733675"/>
          </a:xfrm>
          <a:solidFill>
            <a:schemeClr val="bg2"/>
          </a:solidFill>
        </p:spPr>
        <p:txBody>
          <a:bodyPr>
            <a:noAutofit/>
          </a:bodyPr>
          <a:lstStyle/>
          <a:p>
            <a:endParaRPr lang="ru-RU"/>
          </a:p>
        </p:txBody>
      </p:sp>
    </p:spTree>
    <p:extLst>
      <p:ext uri="{BB962C8B-B14F-4D97-AF65-F5344CB8AC3E}">
        <p14:creationId xmlns:p14="http://schemas.microsoft.com/office/powerpoint/2010/main" val="1259346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в 3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4942103"/>
            <a:ext cx="3609974"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33392" y="1971675"/>
            <a:ext cx="3609972" cy="2733675"/>
          </a:xfrm>
          <a:solidFill>
            <a:schemeClr val="bg2"/>
          </a:solidFill>
        </p:spPr>
        <p:txBody>
          <a:bodyPr>
            <a:noAutofit/>
          </a:bodyPr>
          <a:lstStyle/>
          <a:p>
            <a:endParaRPr lang="ru-RU"/>
          </a:p>
        </p:txBody>
      </p:sp>
      <p:sp>
        <p:nvSpPr>
          <p:cNvPr id="11" name="Текст 7">
            <a:extLst>
              <a:ext uri="{FF2B5EF4-FFF2-40B4-BE49-F238E27FC236}">
                <a16:creationId xmlns:a16="http://schemas.microsoft.com/office/drawing/2014/main" id="{DCBD97CA-2B21-43E5-B3A6-4E3A6887B720}"/>
              </a:ext>
            </a:extLst>
          </p:cNvPr>
          <p:cNvSpPr>
            <a:spLocks noGrp="1"/>
          </p:cNvSpPr>
          <p:nvPr>
            <p:ph type="body" sz="quarter" idx="15"/>
          </p:nvPr>
        </p:nvSpPr>
        <p:spPr>
          <a:xfrm>
            <a:off x="4279900" y="4942103"/>
            <a:ext cx="3633788"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2" name="Рисунок 9">
            <a:extLst>
              <a:ext uri="{FF2B5EF4-FFF2-40B4-BE49-F238E27FC236}">
                <a16:creationId xmlns:a16="http://schemas.microsoft.com/office/drawing/2014/main" id="{9BB48594-CDF5-4760-829E-7067E397D546}"/>
              </a:ext>
            </a:extLst>
          </p:cNvPr>
          <p:cNvSpPr>
            <a:spLocks noGrp="1"/>
          </p:cNvSpPr>
          <p:nvPr>
            <p:ph type="pic" sz="quarter" idx="16"/>
          </p:nvPr>
        </p:nvSpPr>
        <p:spPr>
          <a:xfrm>
            <a:off x="4279904" y="1971675"/>
            <a:ext cx="3633784" cy="2733675"/>
          </a:xfrm>
          <a:solidFill>
            <a:schemeClr val="bg2"/>
          </a:solidFill>
        </p:spPr>
        <p:txBody>
          <a:bodyPr>
            <a:noAutofit/>
          </a:bodyPr>
          <a:lstStyle/>
          <a:p>
            <a:endParaRPr lang="ru-RU"/>
          </a:p>
        </p:txBody>
      </p:sp>
      <p:sp>
        <p:nvSpPr>
          <p:cNvPr id="13" name="Текст 7">
            <a:extLst>
              <a:ext uri="{FF2B5EF4-FFF2-40B4-BE49-F238E27FC236}">
                <a16:creationId xmlns:a16="http://schemas.microsoft.com/office/drawing/2014/main" id="{8EDE3255-D331-473E-9F80-45DF45BC78A0}"/>
              </a:ext>
            </a:extLst>
          </p:cNvPr>
          <p:cNvSpPr>
            <a:spLocks noGrp="1"/>
          </p:cNvSpPr>
          <p:nvPr>
            <p:ph type="body" sz="quarter" idx="17"/>
          </p:nvPr>
        </p:nvSpPr>
        <p:spPr>
          <a:xfrm>
            <a:off x="8124820" y="4942103"/>
            <a:ext cx="3633788" cy="1482509"/>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4" name="Рисунок 9">
            <a:extLst>
              <a:ext uri="{FF2B5EF4-FFF2-40B4-BE49-F238E27FC236}">
                <a16:creationId xmlns:a16="http://schemas.microsoft.com/office/drawing/2014/main" id="{988FBD5B-1F8B-4DA1-9167-A98867F784DD}"/>
              </a:ext>
            </a:extLst>
          </p:cNvPr>
          <p:cNvSpPr>
            <a:spLocks noGrp="1"/>
          </p:cNvSpPr>
          <p:nvPr>
            <p:ph type="pic" sz="quarter" idx="18"/>
          </p:nvPr>
        </p:nvSpPr>
        <p:spPr>
          <a:xfrm>
            <a:off x="8124824" y="1971675"/>
            <a:ext cx="3633784" cy="2733675"/>
          </a:xfrm>
          <a:solidFill>
            <a:schemeClr val="bg2"/>
          </a:solidFill>
        </p:spPr>
        <p:txBody>
          <a:bodyPr>
            <a:noAutofit/>
          </a:bodyPr>
          <a:lstStyle/>
          <a:p>
            <a:endParaRPr lang="ru-RU"/>
          </a:p>
        </p:txBody>
      </p:sp>
    </p:spTree>
    <p:extLst>
      <p:ext uri="{BB962C8B-B14F-4D97-AF65-F5344CB8AC3E}">
        <p14:creationId xmlns:p14="http://schemas.microsoft.com/office/powerpoint/2010/main" val="2275776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Текст и широкое изображение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11325222" cy="1771650"/>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3">
            <a:extLst>
              <a:ext uri="{FF2B5EF4-FFF2-40B4-BE49-F238E27FC236}">
                <a16:creationId xmlns:a16="http://schemas.microsoft.com/office/drawing/2014/main" id="{A0A68313-7CA3-4A32-A17E-CB916613E00F}"/>
              </a:ext>
            </a:extLst>
          </p:cNvPr>
          <p:cNvSpPr>
            <a:spLocks noGrp="1"/>
          </p:cNvSpPr>
          <p:nvPr>
            <p:ph type="pic" sz="quarter" idx="15"/>
          </p:nvPr>
        </p:nvSpPr>
        <p:spPr>
          <a:xfrm>
            <a:off x="433388" y="3990975"/>
            <a:ext cx="11325225" cy="2435225"/>
          </a:xfrm>
          <a:solidFill>
            <a:schemeClr val="bg2"/>
          </a:solidFill>
        </p:spPr>
        <p:txBody>
          <a:bodyPr/>
          <a:lstStyle/>
          <a:p>
            <a:endParaRPr lang="ru-RU"/>
          </a:p>
        </p:txBody>
      </p:sp>
    </p:spTree>
    <p:extLst>
      <p:ext uri="{BB962C8B-B14F-4D97-AF65-F5344CB8AC3E}">
        <p14:creationId xmlns:p14="http://schemas.microsoft.com/office/powerpoint/2010/main" val="4038271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Текст и диаграммы">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4591050"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6203950" y="1971675"/>
            <a:ext cx="2674938" cy="4452938"/>
          </a:xfrm>
          <a:solidFill>
            <a:schemeClr val="bg2"/>
          </a:solidFill>
        </p:spPr>
        <p:txBody>
          <a:bodyPr>
            <a:noAutofit/>
          </a:bodyPr>
          <a:lstStyle/>
          <a:p>
            <a:endParaRPr lang="ru-RU"/>
          </a:p>
        </p:txBody>
      </p:sp>
      <p:sp>
        <p:nvSpPr>
          <p:cNvPr id="9" name="Диаграмма 3">
            <a:extLst>
              <a:ext uri="{FF2B5EF4-FFF2-40B4-BE49-F238E27FC236}">
                <a16:creationId xmlns:a16="http://schemas.microsoft.com/office/drawing/2014/main" id="{167A4ACF-9947-4AF0-89F5-3536622AB2A3}"/>
              </a:ext>
            </a:extLst>
          </p:cNvPr>
          <p:cNvSpPr>
            <a:spLocks noGrp="1"/>
          </p:cNvSpPr>
          <p:nvPr>
            <p:ph type="chart" sz="quarter" idx="15"/>
          </p:nvPr>
        </p:nvSpPr>
        <p:spPr>
          <a:xfrm>
            <a:off x="9090025" y="1971675"/>
            <a:ext cx="2668586" cy="4452938"/>
          </a:xfrm>
          <a:solidFill>
            <a:schemeClr val="bg2"/>
          </a:solidFill>
        </p:spPr>
        <p:txBody>
          <a:bodyPr>
            <a:noAutofit/>
          </a:bodyPr>
          <a:lstStyle/>
          <a:p>
            <a:endParaRPr lang="ru-RU"/>
          </a:p>
        </p:txBody>
      </p:sp>
    </p:spTree>
    <p:extLst>
      <p:ext uri="{BB962C8B-B14F-4D97-AF65-F5344CB8AC3E}">
        <p14:creationId xmlns:p14="http://schemas.microsoft.com/office/powerpoint/2010/main" val="78465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Текст и широкая диаграмм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3609975"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4279901" y="1971675"/>
            <a:ext cx="7478712" cy="4452938"/>
          </a:xfrm>
          <a:solidFill>
            <a:schemeClr val="bg2"/>
          </a:solidFill>
        </p:spPr>
        <p:txBody>
          <a:bodyPr>
            <a:noAutofit/>
          </a:bodyPr>
          <a:lstStyle/>
          <a:p>
            <a:endParaRPr lang="ru-RU"/>
          </a:p>
        </p:txBody>
      </p:sp>
    </p:spTree>
    <p:extLst>
      <p:ext uri="{BB962C8B-B14F-4D97-AF65-F5344CB8AC3E}">
        <p14:creationId xmlns:p14="http://schemas.microsoft.com/office/powerpoint/2010/main" val="4240820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Текст и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2665412"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3317875" y="1971675"/>
            <a:ext cx="8440738" cy="4452938"/>
          </a:xfrm>
          <a:solidFill>
            <a:schemeClr val="bg2"/>
          </a:solidFill>
        </p:spPr>
        <p:txBody>
          <a:bodyPr>
            <a:noAutofit/>
          </a:bodyPr>
          <a:lstStyle/>
          <a:p>
            <a:endParaRPr lang="ru-RU"/>
          </a:p>
        </p:txBody>
      </p:sp>
    </p:spTree>
    <p:extLst>
      <p:ext uri="{BB962C8B-B14F-4D97-AF65-F5344CB8AC3E}">
        <p14:creationId xmlns:p14="http://schemas.microsoft.com/office/powerpoint/2010/main" val="3434553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Обложка 5">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20E5DCE5-DCC6-9D49-9FD7-9D01D8772A13}"/>
              </a:ext>
            </a:extLst>
          </p:cNvPr>
          <p:cNvSpPr/>
          <p:nvPr/>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79" y="431800"/>
            <a:ext cx="3638390" cy="901548"/>
          </a:xfrm>
          <a:prstGeom prst="rect">
            <a:avLst/>
          </a:prstGeom>
        </p:spPr>
      </p:pic>
    </p:spTree>
    <p:extLst>
      <p:ext uri="{BB962C8B-B14F-4D97-AF65-F5344CB8AC3E}">
        <p14:creationId xmlns:p14="http://schemas.microsoft.com/office/powerpoint/2010/main" val="3855451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Широкая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433387" y="1971675"/>
            <a:ext cx="11325226" cy="4452938"/>
          </a:xfrm>
          <a:solidFill>
            <a:schemeClr val="bg2"/>
          </a:solidFill>
        </p:spPr>
        <p:txBody>
          <a:bodyPr>
            <a:noAutofit/>
          </a:bodyPr>
          <a:lstStyle/>
          <a:p>
            <a:endParaRPr lang="ru-RU"/>
          </a:p>
        </p:txBody>
      </p:sp>
    </p:spTree>
    <p:extLst>
      <p:ext uri="{BB962C8B-B14F-4D97-AF65-F5344CB8AC3E}">
        <p14:creationId xmlns:p14="http://schemas.microsoft.com/office/powerpoint/2010/main" val="3810981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Текст и широкая таблица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9" y="1971675"/>
            <a:ext cx="11325222" cy="1771650"/>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433387" y="4010025"/>
            <a:ext cx="11325226" cy="2414588"/>
          </a:xfrm>
          <a:solidFill>
            <a:schemeClr val="bg2"/>
          </a:solidFill>
        </p:spPr>
        <p:txBody>
          <a:bodyPr>
            <a:noAutofit/>
          </a:bodyPr>
          <a:lstStyle/>
          <a:p>
            <a:endParaRPr lang="ru-RU" dirty="0"/>
          </a:p>
        </p:txBody>
      </p:sp>
    </p:spTree>
    <p:extLst>
      <p:ext uri="{BB962C8B-B14F-4D97-AF65-F5344CB8AC3E}">
        <p14:creationId xmlns:p14="http://schemas.microsoft.com/office/powerpoint/2010/main" val="711882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Шмуцтитул">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bg1"/>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11" name="Рисунок 10">
            <a:extLst>
              <a:ext uri="{FF2B5EF4-FFF2-40B4-BE49-F238E27FC236}">
                <a16:creationId xmlns:a16="http://schemas.microsoft.com/office/drawing/2014/main" id="{F5EC893C-D795-4CFC-AFF8-2309A981BD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62790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Шмуцтитул">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D60555C7-2B73-3049-8C33-F281723F5299}"/>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bg1"/>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11" name="Рисунок 10">
            <a:extLst>
              <a:ext uri="{FF2B5EF4-FFF2-40B4-BE49-F238E27FC236}">
                <a16:creationId xmlns:a16="http://schemas.microsoft.com/office/drawing/2014/main" id="{F5EC893C-D795-4CFC-AFF8-2309A981BD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473058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Шмуцтитул">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149720B7-F087-0D46-8716-D12F8DD56354}"/>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49" y="3797299"/>
            <a:ext cx="5554663" cy="2692402"/>
          </a:xfrm>
        </p:spPr>
        <p:txBody>
          <a:bodyPr/>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1971675"/>
            <a:ext cx="5554663" cy="1089027"/>
          </a:xfrm>
        </p:spPr>
        <p:txBody>
          <a:bodyPr anchor="b"/>
          <a:lstStyle>
            <a:lvl1pPr>
              <a:spcBef>
                <a:spcPts val="0"/>
              </a:spcBef>
              <a:defRPr sz="1800" cap="none" spc="0" baseline="0">
                <a:solidFill>
                  <a:schemeClr val="tx2"/>
                </a:solidFill>
              </a:defRPr>
            </a:lvl1pPr>
            <a:lvl2pPr>
              <a:defRPr sz="2400"/>
            </a:lvl2pPr>
            <a:lvl3pPr>
              <a:defRPr sz="2400"/>
            </a:lvl3pPr>
            <a:lvl4pPr>
              <a:defRPr sz="2400"/>
            </a:lvl4pPr>
            <a:lvl5pPr>
              <a:defRPr sz="24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pic>
        <p:nvPicPr>
          <p:cNvPr id="11" name="Рисунок 10">
            <a:extLst>
              <a:ext uri="{FF2B5EF4-FFF2-40B4-BE49-F238E27FC236}">
                <a16:creationId xmlns:a16="http://schemas.microsoft.com/office/drawing/2014/main" id="{F5EC893C-D795-4CFC-AFF8-2309A981BD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4053259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Шмуцтитул с подразделами">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0" name="Рисунок 9">
            <a:extLst>
              <a:ext uri="{FF2B5EF4-FFF2-40B4-BE49-F238E27FC236}">
                <a16:creationId xmlns:a16="http://schemas.microsoft.com/office/drawing/2014/main" id="{6C4DB284-29AA-4820-BBD7-507FB00402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1621611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Шмуцтитул с подразделами">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576F7CF3-5215-9E41-B00F-A2467B5A4064}"/>
              </a:ext>
            </a:extLst>
          </p:cNvPr>
          <p:cNvSpPr/>
          <p:nvPr userDrawn="1"/>
        </p:nvSpPr>
        <p:spPr>
          <a:xfrm>
            <a:off x="0" y="0"/>
            <a:ext cx="12192000" cy="342900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0" name="Рисунок 9">
            <a:extLst>
              <a:ext uri="{FF2B5EF4-FFF2-40B4-BE49-F238E27FC236}">
                <a16:creationId xmlns:a16="http://schemas.microsoft.com/office/drawing/2014/main" id="{6C4DB284-29AA-4820-BBD7-507FB00402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109584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Шмуцтитул с подразделами">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D893A5DB-B2E0-3B4E-9B24-2C07CA7DBDEE}"/>
              </a:ext>
            </a:extLst>
          </p:cNvPr>
          <p:cNvSpPr/>
          <p:nvPr userDrawn="1"/>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prstClr val="white"/>
              </a:solidFill>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5988049" y="3787775"/>
            <a:ext cx="5770563" cy="2636838"/>
          </a:xfrm>
        </p:spPr>
        <p:txBody>
          <a:bodyPr anchor="t" anchorCtr="0"/>
          <a:lstStyle>
            <a:lvl1pPr marL="216000" marR="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Подраздел презентации 1</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2</a:t>
            </a:r>
          </a:p>
          <a:p>
            <a:pPr marL="216000" marR="0" lvl="0" indent="-216000" algn="l" defTabSz="914400" rtl="0" eaLnBrk="1" fontAlgn="auto" latinLnBrk="0" hangingPunct="1">
              <a:lnSpc>
                <a:spcPct val="90000"/>
              </a:lnSpc>
              <a:spcBef>
                <a:spcPts val="0"/>
              </a:spcBef>
              <a:spcAft>
                <a:spcPts val="16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400844" y="2409825"/>
            <a:ext cx="2697956" cy="2171700"/>
          </a:xfrm>
        </p:spPr>
        <p:txBody>
          <a:bodyPr anchor="ctr" anchorCtr="0"/>
          <a:lstStyle>
            <a:lvl1pPr>
              <a:spcBef>
                <a:spcPts val="0"/>
              </a:spcBef>
              <a:defRPr sz="15000" b="1" cap="all" spc="30" baseline="0">
                <a:solidFill>
                  <a:schemeClr val="bg1"/>
                </a:solidFill>
              </a:defRPr>
            </a:lvl1pPr>
            <a:lvl2pPr>
              <a:defRPr sz="2400"/>
            </a:lvl2pPr>
            <a:lvl3pPr>
              <a:defRPr sz="2400"/>
            </a:lvl3pPr>
            <a:lvl4pPr>
              <a:defRPr sz="2400"/>
            </a:lvl4pPr>
            <a:lvl5pPr>
              <a:defRPr sz="24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pic>
        <p:nvPicPr>
          <p:cNvPr id="10" name="Рисунок 9">
            <a:extLst>
              <a:ext uri="{FF2B5EF4-FFF2-40B4-BE49-F238E27FC236}">
                <a16:creationId xmlns:a16="http://schemas.microsoft.com/office/drawing/2014/main" id="{6C4DB284-29AA-4820-BBD7-507FB00402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145006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Слайд с крупным показателем 1">
    <p:bg>
      <p:bgPr>
        <a:gradFill>
          <a:gsLst>
            <a:gs pos="100000">
              <a:schemeClr val="accent2"/>
            </a:gs>
            <a:gs pos="0">
              <a:schemeClr val="accent1"/>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r>
              <a:rPr lang="ru-RU" dirty="0">
                <a:solidFill>
                  <a:prstClr val="white"/>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fld id="{10AA99AE-6A35-4C1E-8082-A4A87B5CA521}" type="slidenum">
              <a:rPr lang="ru-RU" smtClean="0">
                <a:solidFill>
                  <a:prstClr val="white"/>
                </a:solidFill>
              </a:rPr>
              <a:pPr/>
              <a:t>‹#›</a:t>
            </a:fld>
            <a:endParaRPr lang="ru-RU" dirty="0">
              <a:solidFill>
                <a:prstClr val="white"/>
              </a:solidFill>
            </a:endParaRPr>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userDrawn="1"/>
        </p:nvCxnSpPr>
        <p:spPr>
          <a:xfrm>
            <a:off x="433388" y="863600"/>
            <a:ext cx="1132522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6203949" y="1971675"/>
            <a:ext cx="5554662" cy="4452938"/>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433390" y="1743075"/>
            <a:ext cx="5554662" cy="1857354"/>
          </a:xfrm>
        </p:spPr>
        <p:txBody>
          <a:bodyPr>
            <a:noAutofit/>
          </a:bodyPr>
          <a:lstStyle>
            <a:lvl1pPr>
              <a:spcBef>
                <a:spcPts val="0"/>
              </a:spcBef>
              <a:defRPr sz="1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pic>
        <p:nvPicPr>
          <p:cNvPr id="15" name="Рисунок 14">
            <a:extLst>
              <a:ext uri="{FF2B5EF4-FFF2-40B4-BE49-F238E27FC236}">
                <a16:creationId xmlns:a16="http://schemas.microsoft.com/office/drawing/2014/main" id="{5F859D6E-70E9-4228-98FB-67588EF512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3388" y="431800"/>
            <a:ext cx="1266826" cy="316707"/>
          </a:xfrm>
          <a:prstGeom prst="rect">
            <a:avLst/>
          </a:prstGeom>
        </p:spPr>
      </p:pic>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433388" y="3838574"/>
            <a:ext cx="5554662" cy="2586039"/>
          </a:xfrm>
        </p:spPr>
        <p:txBody>
          <a:bodyPr>
            <a:noAutofit/>
          </a:bodyPr>
          <a:lstStyle>
            <a:lvl1pPr>
              <a:spcBef>
                <a:spcPts val="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spTree>
    <p:extLst>
      <p:ext uri="{BB962C8B-B14F-4D97-AF65-F5344CB8AC3E}">
        <p14:creationId xmlns:p14="http://schemas.microsoft.com/office/powerpoint/2010/main" val="1539727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Слайд с крупным показателем 2">
    <p:bg>
      <p:bgPr>
        <a:gradFill>
          <a:gsLst>
            <a:gs pos="100000">
              <a:schemeClr val="accent6"/>
            </a:gs>
            <a:gs pos="0">
              <a:schemeClr val="accent5"/>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r>
              <a:rPr lang="ru-RU" dirty="0">
                <a:solidFill>
                  <a:prstClr val="white"/>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fld id="{10AA99AE-6A35-4C1E-8082-A4A87B5CA521}" type="slidenum">
              <a:rPr lang="ru-RU" smtClean="0">
                <a:solidFill>
                  <a:prstClr val="white"/>
                </a:solidFill>
              </a:rPr>
              <a:pPr/>
              <a:t>‹#›</a:t>
            </a:fld>
            <a:endParaRPr lang="ru-RU" dirty="0">
              <a:solidFill>
                <a:prstClr val="white"/>
              </a:solidFill>
            </a:endParaRPr>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userDrawn="1"/>
        </p:nvCxnSpPr>
        <p:spPr>
          <a:xfrm>
            <a:off x="433388" y="863600"/>
            <a:ext cx="1132522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6203949" y="1971675"/>
            <a:ext cx="5554662" cy="4452938"/>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433390" y="1743075"/>
            <a:ext cx="5554662" cy="1857354"/>
          </a:xfrm>
        </p:spPr>
        <p:txBody>
          <a:bodyPr>
            <a:noAutofit/>
          </a:bodyPr>
          <a:lstStyle>
            <a:lvl1pPr>
              <a:spcBef>
                <a:spcPts val="0"/>
              </a:spcBef>
              <a:defRPr sz="15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pic>
        <p:nvPicPr>
          <p:cNvPr id="15" name="Рисунок 14">
            <a:extLst>
              <a:ext uri="{FF2B5EF4-FFF2-40B4-BE49-F238E27FC236}">
                <a16:creationId xmlns:a16="http://schemas.microsoft.com/office/drawing/2014/main" id="{5F859D6E-70E9-4228-98FB-67588EF512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3388" y="431800"/>
            <a:ext cx="1266826" cy="316707"/>
          </a:xfrm>
          <a:prstGeom prst="rect">
            <a:avLst/>
          </a:prstGeom>
        </p:spPr>
      </p:pic>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433388" y="3838574"/>
            <a:ext cx="5554662" cy="2586039"/>
          </a:xfrm>
        </p:spPr>
        <p:txBody>
          <a:bodyPr>
            <a:noAutofit/>
          </a:bodyPr>
          <a:lstStyle>
            <a:lvl1pPr>
              <a:spcBef>
                <a:spcPts val="0"/>
              </a:spcBef>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spTree>
    <p:extLst>
      <p:ext uri="{BB962C8B-B14F-4D97-AF65-F5344CB8AC3E}">
        <p14:creationId xmlns:p14="http://schemas.microsoft.com/office/powerpoint/2010/main" val="1058769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Обложка 6">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p:nvSpPr>
        <p:spPr>
          <a:xfrm>
            <a:off x="0" y="0"/>
            <a:ext cx="12192000" cy="342900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6203950" y="3797299"/>
            <a:ext cx="4592638" cy="2117725"/>
          </a:xfrm>
        </p:spPr>
        <p:txBody>
          <a:bodyPr/>
          <a:lstStyle>
            <a:lvl1pPr>
              <a:lnSpc>
                <a:spcPct val="100000"/>
              </a:lnSpc>
              <a:spcBef>
                <a:spcPts val="0"/>
              </a:spcBef>
              <a:defRPr sz="2800" cap="all" spc="30" baseline="0">
                <a:solidFill>
                  <a:schemeClr val="bg1"/>
                </a:solidFill>
              </a:defRPr>
            </a:lvl1pPr>
            <a:lvl2pPr>
              <a:defRPr sz="2400"/>
            </a:lvl2pPr>
            <a:lvl3pPr>
              <a:defRPr sz="2400"/>
            </a:lvl3pPr>
            <a:lvl4pPr>
              <a:defRPr sz="2400"/>
            </a:lvl4pPr>
            <a:lvl5pPr>
              <a:defRPr sz="24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3950" y="6205566"/>
            <a:ext cx="4592638" cy="276197"/>
          </a:xfrm>
        </p:spPr>
        <p:txBody>
          <a:bodyPr anchor="b"/>
          <a:lstStyle>
            <a:lvl1pPr>
              <a:spcBef>
                <a:spcPts val="0"/>
              </a:spcBef>
              <a:defRPr sz="1800" cap="none" spc="30" baseline="0">
                <a:solidFill>
                  <a:schemeClr val="bg1"/>
                </a:solidFill>
              </a:defRPr>
            </a:lvl1pPr>
            <a:lvl2pPr>
              <a:defRPr sz="2400"/>
            </a:lvl2pPr>
            <a:lvl3pPr>
              <a:defRPr sz="2400"/>
            </a:lvl3pPr>
            <a:lvl4pPr>
              <a:defRPr sz="2400"/>
            </a:lvl4pPr>
            <a:lvl5pPr>
              <a:defRPr sz="24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79" y="431800"/>
            <a:ext cx="3638390" cy="901548"/>
          </a:xfrm>
          <a:prstGeom prst="rect">
            <a:avLst/>
          </a:prstGeom>
        </p:spPr>
      </p:pic>
    </p:spTree>
    <p:extLst>
      <p:ext uri="{BB962C8B-B14F-4D97-AF65-F5344CB8AC3E}">
        <p14:creationId xmlns:p14="http://schemas.microsoft.com/office/powerpoint/2010/main" val="978066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5_Пользовательский макет">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6204743" y="3844925"/>
            <a:ext cx="5770563" cy="2636838"/>
          </a:xfrm>
        </p:spPr>
        <p:txBody>
          <a:bodyPr anchor="b" anchorCtr="0"/>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Пункт приема корреспонденции: </a:t>
            </a:r>
          </a:p>
          <a:p>
            <a:pPr lvl="0"/>
            <a:r>
              <a:rPr lang="ru-RU" dirty="0"/>
              <a:t>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6203949" y="1104901"/>
            <a:ext cx="5554663" cy="1965324"/>
          </a:xfrm>
        </p:spPr>
        <p:txBody>
          <a:bodyPr anchor="b" anchorCtr="0"/>
          <a:lstStyle>
            <a:lvl1pPr>
              <a:lnSpc>
                <a:spcPct val="100000"/>
              </a:lnSpc>
              <a:spcBef>
                <a:spcPts val="0"/>
              </a:spcBef>
              <a:defRPr sz="2400" cap="all" spc="30" baseline="0">
                <a:solidFill>
                  <a:schemeClr val="bg1"/>
                </a:solidFill>
              </a:defRPr>
            </a:lvl1pPr>
            <a:lvl2pPr>
              <a:defRPr sz="2400"/>
            </a:lvl2pPr>
            <a:lvl3pPr>
              <a:defRPr sz="2400"/>
            </a:lvl3pPr>
            <a:lvl4pPr>
              <a:defRPr sz="2400"/>
            </a:lvl4pPr>
            <a:lvl5pPr>
              <a:defRPr sz="2400"/>
            </a:lvl5pPr>
          </a:lstStyle>
          <a:p>
            <a:pPr lvl="0"/>
            <a:r>
              <a:rPr lang="ru-RU" dirty="0"/>
              <a:t>Спасибо </a:t>
            </a:r>
          </a:p>
          <a:p>
            <a:pPr lvl="0"/>
            <a:r>
              <a:rPr lang="ru-RU" dirty="0"/>
              <a:t>за внимание</a:t>
            </a:r>
          </a:p>
        </p:txBody>
      </p:sp>
      <p:pic>
        <p:nvPicPr>
          <p:cNvPr id="7" name="Рисунок 6">
            <a:extLst>
              <a:ext uri="{FF2B5EF4-FFF2-40B4-BE49-F238E27FC236}">
                <a16:creationId xmlns:a16="http://schemas.microsoft.com/office/drawing/2014/main" id="{90A5C40E-F195-4350-B935-ADE7C8F729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443901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6_Пользовательский макет">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3429000"/>
            <a:ext cx="12192000" cy="3429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12192000" cy="34290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33389" y="4178299"/>
            <a:ext cx="11325224" cy="2303463"/>
          </a:xfrm>
        </p:spPr>
        <p:txBody>
          <a:bodyPr anchor="b" anchorCtr="0"/>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400" cap="none" spc="30" baseline="0">
                <a:solidFill>
                  <a:schemeClr val="bg2"/>
                </a:solidFill>
              </a:defRPr>
            </a:lvl1pPr>
            <a:lvl2pPr>
              <a:defRPr sz="2400"/>
            </a:lvl2pPr>
            <a:lvl3pPr>
              <a:defRPr sz="2400"/>
            </a:lvl3pPr>
            <a:lvl4pPr>
              <a:defRPr sz="2400"/>
            </a:lvl4pPr>
            <a:lvl5pPr>
              <a:defRPr sz="2400"/>
            </a:lvl5pPr>
          </a:lstStyle>
          <a:p>
            <a:pPr lvl="0"/>
            <a:r>
              <a:rPr lang="ru-RU" dirty="0"/>
              <a:t>Служба по защите прав потребителей </a:t>
            </a:r>
          </a:p>
          <a:p>
            <a:pPr lvl="0"/>
            <a:r>
              <a:rPr lang="ru-RU" dirty="0"/>
              <a:t>финансовых услуг и миноритарных акционеров</a:t>
            </a:r>
          </a:p>
          <a:p>
            <a:pPr lvl="0"/>
            <a:r>
              <a:rPr lang="ru-RU" dirty="0"/>
              <a:t>Пункт приема корреспонденции: 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pic>
        <p:nvPicPr>
          <p:cNvPr id="7" name="Рисунок 6">
            <a:extLst>
              <a:ext uri="{FF2B5EF4-FFF2-40B4-BE49-F238E27FC236}">
                <a16:creationId xmlns:a16="http://schemas.microsoft.com/office/drawing/2014/main" id="{502FD43A-C81A-4B12-B731-C0200E4E9C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7513" y="431800"/>
            <a:ext cx="2414587" cy="596545"/>
          </a:xfrm>
          <a:prstGeom prst="rect">
            <a:avLst/>
          </a:prstGeom>
        </p:spPr>
      </p:pic>
    </p:spTree>
    <p:extLst>
      <p:ext uri="{BB962C8B-B14F-4D97-AF65-F5344CB8AC3E}">
        <p14:creationId xmlns:p14="http://schemas.microsoft.com/office/powerpoint/2010/main" val="424151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Tree>
    <p:extLst>
      <p:ext uri="{BB962C8B-B14F-4D97-AF65-F5344CB8AC3E}">
        <p14:creationId xmlns:p14="http://schemas.microsoft.com/office/powerpoint/2010/main" val="730040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Тезисы в 4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2665412" cy="1847850"/>
          </a:xfrm>
        </p:spPr>
        <p:txBody>
          <a:bodyPr/>
          <a:lstStyle>
            <a:lvl1pPr>
              <a:defRPr sz="1400"/>
            </a:lvl1pPr>
            <a:lvl2pPr>
              <a:defRPr sz="1400"/>
            </a:lvl2pPr>
            <a:lvl3pPr>
              <a:defRPr sz="1400"/>
            </a:lvl3pPr>
            <a:lvl4pPr>
              <a:defRPr sz="1400"/>
            </a:lvl4pPr>
            <a:lvl5pPr>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5" name="Текст 7">
            <a:extLst>
              <a:ext uri="{FF2B5EF4-FFF2-40B4-BE49-F238E27FC236}">
                <a16:creationId xmlns:a16="http://schemas.microsoft.com/office/drawing/2014/main" id="{19A166C2-0FC5-4C62-B1C8-A2E9D3DA35D5}"/>
              </a:ext>
            </a:extLst>
          </p:cNvPr>
          <p:cNvSpPr>
            <a:spLocks noGrp="1"/>
          </p:cNvSpPr>
          <p:nvPr>
            <p:ph type="body" sz="quarter" idx="14"/>
          </p:nvPr>
        </p:nvSpPr>
        <p:spPr>
          <a:xfrm>
            <a:off x="3317875" y="1971675"/>
            <a:ext cx="2665412" cy="1847850"/>
          </a:xfrm>
        </p:spPr>
        <p:txBody>
          <a:bodyPr/>
          <a:lstStyle>
            <a:lvl1pPr>
              <a:defRPr sz="1400"/>
            </a:lvl1pPr>
            <a:lvl2pPr>
              <a:defRPr sz="1400"/>
            </a:lvl2pPr>
            <a:lvl3pPr>
              <a:defRPr sz="1400"/>
            </a:lvl3pPr>
            <a:lvl4pPr>
              <a:defRPr sz="1400"/>
            </a:lvl4pPr>
            <a:lvl5pPr>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6" name="Текст 7">
            <a:extLst>
              <a:ext uri="{FF2B5EF4-FFF2-40B4-BE49-F238E27FC236}">
                <a16:creationId xmlns:a16="http://schemas.microsoft.com/office/drawing/2014/main" id="{7DF90D02-C38A-4C8E-BE27-B09AFCC1C4C3}"/>
              </a:ext>
            </a:extLst>
          </p:cNvPr>
          <p:cNvSpPr>
            <a:spLocks noGrp="1"/>
          </p:cNvSpPr>
          <p:nvPr>
            <p:ph type="body" sz="quarter" idx="15"/>
          </p:nvPr>
        </p:nvSpPr>
        <p:spPr>
          <a:xfrm>
            <a:off x="6203950" y="1971675"/>
            <a:ext cx="2665412" cy="1847850"/>
          </a:xfrm>
        </p:spPr>
        <p:txBody>
          <a:bodyPr/>
          <a:lstStyle>
            <a:lvl1pPr>
              <a:defRPr sz="1400"/>
            </a:lvl1pPr>
            <a:lvl2pPr>
              <a:defRPr sz="1400"/>
            </a:lvl2pPr>
            <a:lvl3pPr>
              <a:defRPr sz="1400"/>
            </a:lvl3pPr>
            <a:lvl4pPr>
              <a:defRPr sz="1400"/>
            </a:lvl4pPr>
            <a:lvl5pPr>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7" name="Текст 7">
            <a:extLst>
              <a:ext uri="{FF2B5EF4-FFF2-40B4-BE49-F238E27FC236}">
                <a16:creationId xmlns:a16="http://schemas.microsoft.com/office/drawing/2014/main" id="{FDC2D01E-6E23-46AF-88FD-5810F4C0FE17}"/>
              </a:ext>
            </a:extLst>
          </p:cNvPr>
          <p:cNvSpPr>
            <a:spLocks noGrp="1"/>
          </p:cNvSpPr>
          <p:nvPr>
            <p:ph type="body" sz="quarter" idx="16"/>
          </p:nvPr>
        </p:nvSpPr>
        <p:spPr>
          <a:xfrm>
            <a:off x="9090025" y="1971675"/>
            <a:ext cx="2665412" cy="1847850"/>
          </a:xfrm>
        </p:spPr>
        <p:txBody>
          <a:bodyPr/>
          <a:lstStyle>
            <a:lvl1pPr>
              <a:defRPr sz="1400"/>
            </a:lvl1pPr>
            <a:lvl2pPr>
              <a:defRPr sz="1400"/>
            </a:lvl2pPr>
            <a:lvl3pPr>
              <a:defRPr sz="1400"/>
            </a:lvl3pPr>
            <a:lvl4pPr>
              <a:defRPr sz="1400"/>
            </a:lvl4pPr>
            <a:lvl5pPr>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8" name="Текст 7">
            <a:extLst>
              <a:ext uri="{FF2B5EF4-FFF2-40B4-BE49-F238E27FC236}">
                <a16:creationId xmlns:a16="http://schemas.microsoft.com/office/drawing/2014/main" id="{8CD2E874-F798-449B-AF52-6E5199286590}"/>
              </a:ext>
            </a:extLst>
          </p:cNvPr>
          <p:cNvSpPr>
            <a:spLocks noGrp="1"/>
          </p:cNvSpPr>
          <p:nvPr>
            <p:ph type="body" sz="quarter" idx="17"/>
          </p:nvPr>
        </p:nvSpPr>
        <p:spPr>
          <a:xfrm>
            <a:off x="433388" y="4189628"/>
            <a:ext cx="2665412" cy="1847850"/>
          </a:xfrm>
        </p:spPr>
        <p:txBody>
          <a:bodyPr/>
          <a:lstStyle>
            <a:lvl1pPr>
              <a:defRPr sz="1400"/>
            </a:lvl1pPr>
            <a:lvl2pPr>
              <a:defRPr sz="1400"/>
            </a:lvl2pPr>
            <a:lvl3pPr>
              <a:defRPr sz="1400"/>
            </a:lvl3pPr>
            <a:lvl4pPr>
              <a:defRPr sz="1400"/>
            </a:lvl4pPr>
            <a:lvl5pPr>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9" name="Текст 7">
            <a:extLst>
              <a:ext uri="{FF2B5EF4-FFF2-40B4-BE49-F238E27FC236}">
                <a16:creationId xmlns:a16="http://schemas.microsoft.com/office/drawing/2014/main" id="{8D8FCC09-FB67-4021-814D-A90AB3AA440A}"/>
              </a:ext>
            </a:extLst>
          </p:cNvPr>
          <p:cNvSpPr>
            <a:spLocks noGrp="1"/>
          </p:cNvSpPr>
          <p:nvPr>
            <p:ph type="body" sz="quarter" idx="18"/>
          </p:nvPr>
        </p:nvSpPr>
        <p:spPr>
          <a:xfrm>
            <a:off x="3317875" y="4189628"/>
            <a:ext cx="2665412" cy="1847850"/>
          </a:xfrm>
        </p:spPr>
        <p:txBody>
          <a:bodyPr/>
          <a:lstStyle>
            <a:lvl1pPr>
              <a:defRPr sz="1400"/>
            </a:lvl1pPr>
            <a:lvl2pPr>
              <a:defRPr sz="1400"/>
            </a:lvl2pPr>
            <a:lvl3pPr>
              <a:defRPr sz="1400"/>
            </a:lvl3pPr>
            <a:lvl4pPr>
              <a:defRPr sz="1400"/>
            </a:lvl4pPr>
            <a:lvl5pPr>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0" name="Текст 7">
            <a:extLst>
              <a:ext uri="{FF2B5EF4-FFF2-40B4-BE49-F238E27FC236}">
                <a16:creationId xmlns:a16="http://schemas.microsoft.com/office/drawing/2014/main" id="{F12346B4-8A43-495A-AB40-34684AAD887E}"/>
              </a:ext>
            </a:extLst>
          </p:cNvPr>
          <p:cNvSpPr>
            <a:spLocks noGrp="1"/>
          </p:cNvSpPr>
          <p:nvPr>
            <p:ph type="body" sz="quarter" idx="19"/>
          </p:nvPr>
        </p:nvSpPr>
        <p:spPr>
          <a:xfrm>
            <a:off x="6203950" y="4189628"/>
            <a:ext cx="2665412" cy="1847850"/>
          </a:xfrm>
        </p:spPr>
        <p:txBody>
          <a:bodyPr/>
          <a:lstStyle>
            <a:lvl1pPr>
              <a:defRPr sz="1400"/>
            </a:lvl1pPr>
            <a:lvl2pPr>
              <a:defRPr sz="1400"/>
            </a:lvl2pPr>
            <a:lvl3pPr>
              <a:defRPr sz="1400"/>
            </a:lvl3pPr>
            <a:lvl4pPr>
              <a:defRPr sz="1400"/>
            </a:lvl4pPr>
            <a:lvl5pPr>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1" name="Текст 7">
            <a:extLst>
              <a:ext uri="{FF2B5EF4-FFF2-40B4-BE49-F238E27FC236}">
                <a16:creationId xmlns:a16="http://schemas.microsoft.com/office/drawing/2014/main" id="{5159B785-97A0-4186-AABD-4FE1A5BAF4B6}"/>
              </a:ext>
            </a:extLst>
          </p:cNvPr>
          <p:cNvSpPr>
            <a:spLocks noGrp="1"/>
          </p:cNvSpPr>
          <p:nvPr>
            <p:ph type="body" sz="quarter" idx="20"/>
          </p:nvPr>
        </p:nvSpPr>
        <p:spPr>
          <a:xfrm>
            <a:off x="9090025" y="4189628"/>
            <a:ext cx="2665412" cy="1847850"/>
          </a:xfrm>
        </p:spPr>
        <p:txBody>
          <a:bodyPr/>
          <a:lstStyle>
            <a:lvl1pPr>
              <a:defRPr sz="1400"/>
            </a:lvl1pPr>
            <a:lvl2pPr>
              <a:defRPr sz="1400"/>
            </a:lvl2pPr>
            <a:lvl3pPr>
              <a:defRPr sz="1400"/>
            </a:lvl3pPr>
            <a:lvl4pPr>
              <a:defRPr sz="1400"/>
            </a:lvl4pPr>
            <a:lvl5pPr>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696764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екст и изображ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dirty="0"/>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dirty="0">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2EC4EB27-9ADE-42C2-9A98-47F5822B2EE7}"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433388" y="1971675"/>
            <a:ext cx="5554662" cy="44529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6203951" y="1971675"/>
            <a:ext cx="5554659" cy="4452938"/>
          </a:xfrm>
          <a:solidFill>
            <a:schemeClr val="bg2"/>
          </a:solidFill>
        </p:spPr>
        <p:txBody>
          <a:bodyPr/>
          <a:lstStyle/>
          <a:p>
            <a:r>
              <a:rPr lang="ru-RU"/>
              <a:t>Вставка рисунка</a:t>
            </a:r>
          </a:p>
        </p:txBody>
      </p:sp>
    </p:spTree>
    <p:extLst>
      <p:ext uri="{BB962C8B-B14F-4D97-AF65-F5344CB8AC3E}">
        <p14:creationId xmlns:p14="http://schemas.microsoft.com/office/powerpoint/2010/main" val="3945488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F56CF-2AEF-4193-83AF-48D8AA396BAD}"/>
              </a:ext>
            </a:extLst>
          </p:cNvPr>
          <p:cNvSpPr>
            <a:spLocks noGrp="1"/>
          </p:cNvSpPr>
          <p:nvPr>
            <p:ph type="title"/>
          </p:nvPr>
        </p:nvSpPr>
        <p:spPr>
          <a:xfrm>
            <a:off x="433387" y="1107506"/>
            <a:ext cx="11325225" cy="606994"/>
          </a:xfrm>
          <a:prstGeom prst="rect">
            <a:avLst/>
          </a:prstGeom>
        </p:spPr>
        <p:txBody>
          <a:bodyPr vert="horz" lIns="0" tIns="0" rIns="0" bIns="0" rtlCol="0" anchor="t" anchorCtr="0">
            <a:normAutofit/>
          </a:bodyPr>
          <a:lstStyle/>
          <a:p>
            <a:r>
              <a:rPr lang="ru-RU" dirty="0"/>
              <a:t>Образец заголовка</a:t>
            </a:r>
          </a:p>
        </p:txBody>
      </p:sp>
      <p:sp>
        <p:nvSpPr>
          <p:cNvPr id="3" name="Текст 2">
            <a:extLst>
              <a:ext uri="{FF2B5EF4-FFF2-40B4-BE49-F238E27FC236}">
                <a16:creationId xmlns:a16="http://schemas.microsoft.com/office/drawing/2014/main" id="{8DEABFE4-ED0F-4CD1-9EC3-8D558C175CE6}"/>
              </a:ext>
            </a:extLst>
          </p:cNvPr>
          <p:cNvSpPr>
            <a:spLocks noGrp="1"/>
          </p:cNvSpPr>
          <p:nvPr>
            <p:ph type="body" idx="1"/>
          </p:nvPr>
        </p:nvSpPr>
        <p:spPr>
          <a:xfrm>
            <a:off x="438153" y="1975652"/>
            <a:ext cx="11320460" cy="2761445"/>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a:extLst>
              <a:ext uri="{FF2B5EF4-FFF2-40B4-BE49-F238E27FC236}">
                <a16:creationId xmlns:a16="http://schemas.microsoft.com/office/drawing/2014/main" id="{795DE65F-AEC4-42F8-AE14-6CFCF7F12CD5}"/>
              </a:ext>
            </a:extLst>
          </p:cNvPr>
          <p:cNvSpPr>
            <a:spLocks noGrp="1"/>
          </p:cNvSpPr>
          <p:nvPr>
            <p:ph type="ftr" sz="quarter" idx="3"/>
          </p:nvPr>
        </p:nvSpPr>
        <p:spPr>
          <a:xfrm>
            <a:off x="2357438" y="431800"/>
            <a:ext cx="8439150" cy="324001"/>
          </a:xfrm>
          <a:prstGeom prst="rect">
            <a:avLst/>
          </a:prstGeom>
        </p:spPr>
        <p:txBody>
          <a:bodyPr vert="horz" lIns="0" tIns="0" rIns="0" bIns="0" rtlCol="0" anchor="ctr"/>
          <a:lstStyle>
            <a:lvl1pPr algn="l">
              <a:defRPr sz="1200">
                <a:solidFill>
                  <a:schemeClr val="tx2"/>
                </a:solidFill>
                <a:latin typeface="Arial" panose="020B0604020202020204" pitchFamily="34" charset="0"/>
                <a:cs typeface="Arial" panose="020B0604020202020204" pitchFamily="34" charset="0"/>
              </a:defRPr>
            </a:lvl1pPr>
          </a:lstStyle>
          <a:p>
            <a:r>
              <a:rPr lang="ru-RU">
                <a:solidFill>
                  <a:srgbClr val="888A8D"/>
                </a:solidFill>
              </a:rPr>
              <a:t>Колонтитул раздела или подраздела</a:t>
            </a:r>
            <a:endParaRPr lang="ru-RU" dirty="0">
              <a:solidFill>
                <a:srgbClr val="888A8D"/>
              </a:solidFill>
            </a:endParaRPr>
          </a:p>
        </p:txBody>
      </p:sp>
      <p:sp>
        <p:nvSpPr>
          <p:cNvPr id="6" name="Номер слайда 5">
            <a:extLst>
              <a:ext uri="{FF2B5EF4-FFF2-40B4-BE49-F238E27FC236}">
                <a16:creationId xmlns:a16="http://schemas.microsoft.com/office/drawing/2014/main" id="{758F2AC6-6672-44E2-A8A9-32EB81226948}"/>
              </a:ext>
            </a:extLst>
          </p:cNvPr>
          <p:cNvSpPr>
            <a:spLocks noGrp="1"/>
          </p:cNvSpPr>
          <p:nvPr>
            <p:ph type="sldNum" sz="quarter" idx="4"/>
          </p:nvPr>
        </p:nvSpPr>
        <p:spPr>
          <a:xfrm>
            <a:off x="11014074" y="431801"/>
            <a:ext cx="744537" cy="324000"/>
          </a:xfrm>
          <a:prstGeom prst="rect">
            <a:avLst/>
          </a:prstGeom>
        </p:spPr>
        <p:txBody>
          <a:bodyPr vert="horz" lIns="0" tIns="0" rIns="0" bIns="0" rtlCol="0" anchor="ctr"/>
          <a:lstStyle>
            <a:lvl1pPr algn="r">
              <a:defRPr sz="1600" b="1">
                <a:solidFill>
                  <a:schemeClr val="tx2"/>
                </a:solidFill>
                <a:latin typeface="Arial" panose="020B0604020202020204" pitchFamily="34" charset="0"/>
                <a:cs typeface="Arial" panose="020B0604020202020204" pitchFamily="34" charset="0"/>
              </a:defRPr>
            </a:lvl1pPr>
          </a:lstStyle>
          <a:p>
            <a:fld id="{2EC4EB27-9ADE-42C2-9A98-47F5822B2EE7}" type="slidenum">
              <a:rPr lang="ru-RU" smtClean="0">
                <a:solidFill>
                  <a:srgbClr val="888A8D"/>
                </a:solidFill>
              </a:rPr>
              <a:pPr/>
              <a:t>‹#›</a:t>
            </a:fld>
            <a:endParaRPr lang="ru-RU" dirty="0">
              <a:solidFill>
                <a:srgbClr val="888A8D"/>
              </a:solidFill>
            </a:endParaRPr>
          </a:p>
        </p:txBody>
      </p:sp>
      <p:cxnSp>
        <p:nvCxnSpPr>
          <p:cNvPr id="22" name="Прямая соединительная линия 21">
            <a:extLst>
              <a:ext uri="{FF2B5EF4-FFF2-40B4-BE49-F238E27FC236}">
                <a16:creationId xmlns:a16="http://schemas.microsoft.com/office/drawing/2014/main" id="{1CB045B0-C148-4BCB-A129-CADC19CDA1E7}"/>
              </a:ext>
            </a:extLst>
          </p:cNvPr>
          <p:cNvCxnSpPr/>
          <p:nvPr/>
        </p:nvCxnSpPr>
        <p:spPr>
          <a:xfrm>
            <a:off x="433388" y="866775"/>
            <a:ext cx="1132522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DD8C4910-12A5-47A1-A219-F6CDF997B2AA}"/>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33388" y="437814"/>
            <a:ext cx="1237966" cy="304679"/>
          </a:xfrm>
          <a:prstGeom prst="rect">
            <a:avLst/>
          </a:prstGeom>
        </p:spPr>
      </p:pic>
    </p:spTree>
    <p:extLst>
      <p:ext uri="{BB962C8B-B14F-4D97-AF65-F5344CB8AC3E}">
        <p14:creationId xmlns:p14="http://schemas.microsoft.com/office/powerpoint/2010/main" val="2936440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7">
          <p15:clr>
            <a:srgbClr val="F26B43"/>
          </p15:clr>
        </p15:guide>
        <p15:guide id="2" pos="7407">
          <p15:clr>
            <a:srgbClr val="F26B43"/>
          </p15:clr>
        </p15:guide>
        <p15:guide id="3" pos="273">
          <p15:clr>
            <a:srgbClr val="F26B43"/>
          </p15:clr>
        </p15:guide>
        <p15:guide id="4" orient="horz" pos="272">
          <p15:clr>
            <a:srgbClr val="F26B43"/>
          </p15:clr>
        </p15:guide>
        <p15:guide id="5" pos="879">
          <p15:clr>
            <a:srgbClr val="F26B43"/>
          </p15:clr>
        </p15:guide>
        <p15:guide id="6" pos="741">
          <p15:clr>
            <a:srgbClr val="F26B43"/>
          </p15:clr>
        </p15:guide>
        <p15:guide id="7" pos="1368">
          <p15:clr>
            <a:srgbClr val="F26B43"/>
          </p15:clr>
        </p15:guide>
        <p15:guide id="8" pos="1485">
          <p15:clr>
            <a:srgbClr val="F26B43"/>
          </p15:clr>
        </p15:guide>
        <p15:guide id="9" pos="1952">
          <p15:clr>
            <a:srgbClr val="F26B43"/>
          </p15:clr>
        </p15:guide>
        <p15:guide id="10" pos="2090">
          <p15:clr>
            <a:srgbClr val="F26B43"/>
          </p15:clr>
        </p15:guide>
        <p15:guide id="11" pos="2547">
          <p15:clr>
            <a:srgbClr val="F26B43"/>
          </p15:clr>
        </p15:guide>
        <p15:guide id="12" pos="2696">
          <p15:clr>
            <a:srgbClr val="F26B43"/>
          </p15:clr>
        </p15:guide>
        <p15:guide id="13" pos="3165">
          <p15:clr>
            <a:srgbClr val="F26B43"/>
          </p15:clr>
        </p15:guide>
        <p15:guide id="14" pos="3300">
          <p15:clr>
            <a:srgbClr val="F26B43"/>
          </p15:clr>
        </p15:guide>
        <p15:guide id="15" pos="3772">
          <p15:clr>
            <a:srgbClr val="F26B43"/>
          </p15:clr>
        </p15:guide>
        <p15:guide id="16" pos="3908">
          <p15:clr>
            <a:srgbClr val="F26B43"/>
          </p15:clr>
        </p15:guide>
        <p15:guide id="17" pos="4377">
          <p15:clr>
            <a:srgbClr val="F26B43"/>
          </p15:clr>
        </p15:guide>
        <p15:guide id="18" pos="4512">
          <p15:clr>
            <a:srgbClr val="F26B43"/>
          </p15:clr>
        </p15:guide>
        <p15:guide id="19" pos="4985">
          <p15:clr>
            <a:srgbClr val="F26B43"/>
          </p15:clr>
        </p15:guide>
        <p15:guide id="20" pos="5118">
          <p15:clr>
            <a:srgbClr val="F26B43"/>
          </p15:clr>
        </p15:guide>
        <p15:guide id="21" pos="5589">
          <p15:clr>
            <a:srgbClr val="F26B43"/>
          </p15:clr>
        </p15:guide>
        <p15:guide id="22" pos="5726">
          <p15:clr>
            <a:srgbClr val="F26B43"/>
          </p15:clr>
        </p15:guide>
        <p15:guide id="23" pos="6195">
          <p15:clr>
            <a:srgbClr val="F26B43"/>
          </p15:clr>
        </p15:guide>
        <p15:guide id="24" pos="6332">
          <p15:clr>
            <a:srgbClr val="F26B43"/>
          </p15:clr>
        </p15:guide>
        <p15:guide id="25" pos="6801">
          <p15:clr>
            <a:srgbClr val="F26B43"/>
          </p15:clr>
        </p15:guide>
        <p15:guide id="26" pos="6938">
          <p15:clr>
            <a:srgbClr val="F26B43"/>
          </p15:clr>
        </p15:guide>
        <p15:guide id="27" orient="horz" pos="2160">
          <p15:clr>
            <a:srgbClr val="F26B43"/>
          </p15:clr>
        </p15:guide>
        <p15:guide id="28" orient="horz" pos="696">
          <p15:clr>
            <a:srgbClr val="F26B43"/>
          </p15:clr>
        </p15:guide>
        <p15:guide id="29" orient="horz" pos="1242">
          <p15:clr>
            <a:srgbClr val="F26B43"/>
          </p15:clr>
        </p15:guide>
        <p15:guide id="30" orient="horz" pos="10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F56CF-2AEF-4193-83AF-48D8AA396BAD}"/>
              </a:ext>
            </a:extLst>
          </p:cNvPr>
          <p:cNvSpPr>
            <a:spLocks noGrp="1"/>
          </p:cNvSpPr>
          <p:nvPr>
            <p:ph type="title"/>
          </p:nvPr>
        </p:nvSpPr>
        <p:spPr>
          <a:xfrm>
            <a:off x="433387" y="1107506"/>
            <a:ext cx="11325225" cy="606994"/>
          </a:xfrm>
          <a:prstGeom prst="rect">
            <a:avLst/>
          </a:prstGeom>
        </p:spPr>
        <p:txBody>
          <a:bodyPr vert="horz" lIns="0" tIns="0" rIns="0" bIns="0" rtlCol="0" anchor="t" anchorCtr="0">
            <a:normAutofit/>
          </a:bodyPr>
          <a:lstStyle/>
          <a:p>
            <a:r>
              <a:rPr lang="ru-RU" dirty="0"/>
              <a:t>Образец заголовка</a:t>
            </a:r>
          </a:p>
        </p:txBody>
      </p:sp>
      <p:sp>
        <p:nvSpPr>
          <p:cNvPr id="3" name="Текст 2">
            <a:extLst>
              <a:ext uri="{FF2B5EF4-FFF2-40B4-BE49-F238E27FC236}">
                <a16:creationId xmlns:a16="http://schemas.microsoft.com/office/drawing/2014/main" id="{8DEABFE4-ED0F-4CD1-9EC3-8D558C175CE6}"/>
              </a:ext>
            </a:extLst>
          </p:cNvPr>
          <p:cNvSpPr>
            <a:spLocks noGrp="1"/>
          </p:cNvSpPr>
          <p:nvPr>
            <p:ph type="body" idx="1"/>
          </p:nvPr>
        </p:nvSpPr>
        <p:spPr>
          <a:xfrm>
            <a:off x="438153" y="1975652"/>
            <a:ext cx="11320460" cy="2761445"/>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a:extLst>
              <a:ext uri="{FF2B5EF4-FFF2-40B4-BE49-F238E27FC236}">
                <a16:creationId xmlns:a16="http://schemas.microsoft.com/office/drawing/2014/main" id="{795DE65F-AEC4-42F8-AE14-6CFCF7F12CD5}"/>
              </a:ext>
            </a:extLst>
          </p:cNvPr>
          <p:cNvSpPr>
            <a:spLocks noGrp="1"/>
          </p:cNvSpPr>
          <p:nvPr>
            <p:ph type="ftr" sz="quarter" idx="3"/>
          </p:nvPr>
        </p:nvSpPr>
        <p:spPr>
          <a:xfrm>
            <a:off x="2357438" y="431800"/>
            <a:ext cx="8439150" cy="324001"/>
          </a:xfrm>
          <a:prstGeom prst="rect">
            <a:avLst/>
          </a:prstGeom>
        </p:spPr>
        <p:txBody>
          <a:bodyPr vert="horz" lIns="0" tIns="0" rIns="0" bIns="0" rtlCol="0" anchor="ctr"/>
          <a:lstStyle>
            <a:lvl1pPr algn="l">
              <a:defRPr sz="1200">
                <a:solidFill>
                  <a:schemeClr val="tx2"/>
                </a:solidFill>
                <a:latin typeface="Arial" panose="020B0604020202020204" pitchFamily="34" charset="0"/>
                <a:cs typeface="Arial" panose="020B0604020202020204" pitchFamily="34" charset="0"/>
              </a:defRPr>
            </a:lvl1pPr>
          </a:lstStyle>
          <a:p>
            <a:r>
              <a:rPr lang="ru-RU">
                <a:solidFill>
                  <a:srgbClr val="888A8D"/>
                </a:solidFill>
              </a:rPr>
              <a:t>Колонтитул раздела или подраздела</a:t>
            </a:r>
            <a:endParaRPr lang="ru-RU" dirty="0">
              <a:solidFill>
                <a:srgbClr val="888A8D"/>
              </a:solidFill>
            </a:endParaRPr>
          </a:p>
        </p:txBody>
      </p:sp>
      <p:sp>
        <p:nvSpPr>
          <p:cNvPr id="6" name="Номер слайда 5">
            <a:extLst>
              <a:ext uri="{FF2B5EF4-FFF2-40B4-BE49-F238E27FC236}">
                <a16:creationId xmlns:a16="http://schemas.microsoft.com/office/drawing/2014/main" id="{758F2AC6-6672-44E2-A8A9-32EB81226948}"/>
              </a:ext>
            </a:extLst>
          </p:cNvPr>
          <p:cNvSpPr>
            <a:spLocks noGrp="1"/>
          </p:cNvSpPr>
          <p:nvPr>
            <p:ph type="sldNum" sz="quarter" idx="4"/>
          </p:nvPr>
        </p:nvSpPr>
        <p:spPr>
          <a:xfrm>
            <a:off x="11014074" y="431801"/>
            <a:ext cx="744537" cy="324000"/>
          </a:xfrm>
          <a:prstGeom prst="rect">
            <a:avLst/>
          </a:prstGeom>
        </p:spPr>
        <p:txBody>
          <a:bodyPr vert="horz" lIns="0" tIns="0" rIns="0" bIns="0" rtlCol="0" anchor="ctr"/>
          <a:lstStyle>
            <a:lvl1pPr algn="r">
              <a:defRPr sz="1600" b="1">
                <a:solidFill>
                  <a:schemeClr val="tx2"/>
                </a:solidFill>
                <a:latin typeface="Arial" panose="020B0604020202020204" pitchFamily="34" charset="0"/>
                <a:cs typeface="Arial" panose="020B0604020202020204" pitchFamily="34" charset="0"/>
              </a:defRPr>
            </a:lvl1pPr>
          </a:lstStyle>
          <a:p>
            <a:fld id="{10AA99AE-6A35-4C1E-8082-A4A87B5CA521}" type="slidenum">
              <a:rPr lang="ru-RU" smtClean="0">
                <a:solidFill>
                  <a:srgbClr val="888A8D"/>
                </a:solidFill>
              </a:rPr>
              <a:pPr/>
              <a:t>‹#›</a:t>
            </a:fld>
            <a:endParaRPr lang="ru-RU" dirty="0">
              <a:solidFill>
                <a:srgbClr val="888A8D"/>
              </a:solidFill>
            </a:endParaRPr>
          </a:p>
        </p:txBody>
      </p:sp>
      <p:cxnSp>
        <p:nvCxnSpPr>
          <p:cNvPr id="22" name="Прямая соединительная линия 21">
            <a:extLst>
              <a:ext uri="{FF2B5EF4-FFF2-40B4-BE49-F238E27FC236}">
                <a16:creationId xmlns:a16="http://schemas.microsoft.com/office/drawing/2014/main" id="{1CB045B0-C148-4BCB-A129-CADC19CDA1E7}"/>
              </a:ext>
            </a:extLst>
          </p:cNvPr>
          <p:cNvCxnSpPr/>
          <p:nvPr userDrawn="1"/>
        </p:nvCxnSpPr>
        <p:spPr>
          <a:xfrm>
            <a:off x="433388" y="866775"/>
            <a:ext cx="1132522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DD8C4910-12A5-47A1-A219-F6CDF997B2AA}"/>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433388" y="431800"/>
            <a:ext cx="1266826" cy="316707"/>
          </a:xfrm>
          <a:prstGeom prst="rect">
            <a:avLst/>
          </a:prstGeom>
        </p:spPr>
      </p:pic>
    </p:spTree>
    <p:extLst>
      <p:ext uri="{BB962C8B-B14F-4D97-AF65-F5344CB8AC3E}">
        <p14:creationId xmlns:p14="http://schemas.microsoft.com/office/powerpoint/2010/main" val="339949063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dt="0"/>
  <p:txStyles>
    <p:titleStyle>
      <a:lvl1pPr algn="l" defTabSz="914400" rtl="0" eaLnBrk="1" latinLnBrk="0" hangingPunct="1">
        <a:lnSpc>
          <a:spcPct val="90000"/>
        </a:lnSpc>
        <a:spcBef>
          <a:spcPct val="0"/>
        </a:spcBef>
        <a:buNone/>
        <a:defRPr sz="28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7">
          <p15:clr>
            <a:srgbClr val="F26B43"/>
          </p15:clr>
        </p15:guide>
        <p15:guide id="2" pos="7407">
          <p15:clr>
            <a:srgbClr val="F26B43"/>
          </p15:clr>
        </p15:guide>
        <p15:guide id="3" pos="273">
          <p15:clr>
            <a:srgbClr val="F26B43"/>
          </p15:clr>
        </p15:guide>
        <p15:guide id="4" orient="horz" pos="272">
          <p15:clr>
            <a:srgbClr val="F26B43"/>
          </p15:clr>
        </p15:guide>
        <p15:guide id="5" pos="879">
          <p15:clr>
            <a:srgbClr val="F26B43"/>
          </p15:clr>
        </p15:guide>
        <p15:guide id="6" pos="741">
          <p15:clr>
            <a:srgbClr val="F26B43"/>
          </p15:clr>
        </p15:guide>
        <p15:guide id="7" pos="1368">
          <p15:clr>
            <a:srgbClr val="F26B43"/>
          </p15:clr>
        </p15:guide>
        <p15:guide id="8" pos="1485">
          <p15:clr>
            <a:srgbClr val="F26B43"/>
          </p15:clr>
        </p15:guide>
        <p15:guide id="9" pos="1952">
          <p15:clr>
            <a:srgbClr val="F26B43"/>
          </p15:clr>
        </p15:guide>
        <p15:guide id="10" pos="2090">
          <p15:clr>
            <a:srgbClr val="F26B43"/>
          </p15:clr>
        </p15:guide>
        <p15:guide id="11" pos="2547">
          <p15:clr>
            <a:srgbClr val="F26B43"/>
          </p15:clr>
        </p15:guide>
        <p15:guide id="12" pos="2696">
          <p15:clr>
            <a:srgbClr val="F26B43"/>
          </p15:clr>
        </p15:guide>
        <p15:guide id="13" pos="3165">
          <p15:clr>
            <a:srgbClr val="F26B43"/>
          </p15:clr>
        </p15:guide>
        <p15:guide id="14" pos="3300">
          <p15:clr>
            <a:srgbClr val="F26B43"/>
          </p15:clr>
        </p15:guide>
        <p15:guide id="15" pos="3772">
          <p15:clr>
            <a:srgbClr val="F26B43"/>
          </p15:clr>
        </p15:guide>
        <p15:guide id="16" pos="3908">
          <p15:clr>
            <a:srgbClr val="F26B43"/>
          </p15:clr>
        </p15:guide>
        <p15:guide id="17" pos="4377">
          <p15:clr>
            <a:srgbClr val="F26B43"/>
          </p15:clr>
        </p15:guide>
        <p15:guide id="18" pos="4512">
          <p15:clr>
            <a:srgbClr val="F26B43"/>
          </p15:clr>
        </p15:guide>
        <p15:guide id="19" pos="4985">
          <p15:clr>
            <a:srgbClr val="F26B43"/>
          </p15:clr>
        </p15:guide>
        <p15:guide id="20" pos="5118">
          <p15:clr>
            <a:srgbClr val="F26B43"/>
          </p15:clr>
        </p15:guide>
        <p15:guide id="21" pos="5589">
          <p15:clr>
            <a:srgbClr val="F26B43"/>
          </p15:clr>
        </p15:guide>
        <p15:guide id="22" pos="5726">
          <p15:clr>
            <a:srgbClr val="F26B43"/>
          </p15:clr>
        </p15:guide>
        <p15:guide id="23" pos="6195">
          <p15:clr>
            <a:srgbClr val="F26B43"/>
          </p15:clr>
        </p15:guide>
        <p15:guide id="24" pos="6332">
          <p15:clr>
            <a:srgbClr val="F26B43"/>
          </p15:clr>
        </p15:guide>
        <p15:guide id="25" pos="6801">
          <p15:clr>
            <a:srgbClr val="F26B43"/>
          </p15:clr>
        </p15:guide>
        <p15:guide id="26" pos="6938">
          <p15:clr>
            <a:srgbClr val="F26B43"/>
          </p15:clr>
        </p15:guide>
        <p15:guide id="27" orient="horz" pos="2160">
          <p15:clr>
            <a:srgbClr val="F26B43"/>
          </p15:clr>
        </p15:guide>
        <p15:guide id="28" orient="horz" pos="696">
          <p15:clr>
            <a:srgbClr val="F26B43"/>
          </p15:clr>
        </p15:guide>
        <p15:guide id="29" orient="horz" pos="1242">
          <p15:clr>
            <a:srgbClr val="F26B43"/>
          </p15:clr>
        </p15:guide>
        <p15:guide id="30" orient="horz" pos="10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emf"/><Relationship Id="rId3" Type="http://schemas.openxmlformats.org/officeDocument/2006/relationships/chart" Target="../charts/chart11.xml"/><Relationship Id="rId7" Type="http://schemas.openxmlformats.org/officeDocument/2006/relationships/image" Target="../media/image19.png"/><Relationship Id="rId12" Type="http://schemas.openxmlformats.org/officeDocument/2006/relationships/image" Target="../media/image23.emf"/><Relationship Id="rId2" Type="http://schemas.openxmlformats.org/officeDocument/2006/relationships/chart" Target="../charts/chart10.xml"/><Relationship Id="rId1" Type="http://schemas.openxmlformats.org/officeDocument/2006/relationships/slideLayout" Target="../slideLayouts/slideLayout43.xml"/><Relationship Id="rId6" Type="http://schemas.openxmlformats.org/officeDocument/2006/relationships/image" Target="../media/image18.png"/><Relationship Id="rId11" Type="http://schemas.openxmlformats.org/officeDocument/2006/relationships/chart" Target="../charts/chart12.xml"/><Relationship Id="rId5" Type="http://schemas.openxmlformats.org/officeDocument/2006/relationships/image" Target="../media/image17.png"/><Relationship Id="rId15" Type="http://schemas.openxmlformats.org/officeDocument/2006/relationships/chart" Target="../charts/chart14.xml"/><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1.xml"/><Relationship Id="rId5" Type="http://schemas.openxmlformats.org/officeDocument/2006/relationships/image" Target="../media/image25.wmf"/><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www.cbr.ru/eng/statistics/macro_itm/svs/" TargetMode="Externa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63B68B3-1134-454F-9198-1680EF4F7164}"/>
              </a:ext>
            </a:extLst>
          </p:cNvPr>
          <p:cNvSpPr>
            <a:spLocks noGrp="1"/>
          </p:cNvSpPr>
          <p:nvPr>
            <p:ph type="body" sz="quarter" idx="11"/>
          </p:nvPr>
        </p:nvSpPr>
        <p:spPr>
          <a:xfrm>
            <a:off x="282692" y="6251713"/>
            <a:ext cx="5829873" cy="303608"/>
          </a:xfrm>
        </p:spPr>
        <p:txBody>
          <a:bodyPr/>
          <a:lstStyle/>
          <a:p>
            <a:r>
              <a:rPr lang="en-US" dirty="0"/>
              <a:t>Group of Experts on National Accounts, May 18, 2021</a:t>
            </a:r>
            <a:endParaRPr lang="ru-RU" dirty="0"/>
          </a:p>
        </p:txBody>
      </p:sp>
      <p:sp>
        <p:nvSpPr>
          <p:cNvPr id="6" name="Текст 1">
            <a:extLst>
              <a:ext uri="{FF2B5EF4-FFF2-40B4-BE49-F238E27FC236}">
                <a16:creationId xmlns:a16="http://schemas.microsoft.com/office/drawing/2014/main" id="{6D32CE10-D78F-4CAF-B675-5D537BB1737E}"/>
              </a:ext>
            </a:extLst>
          </p:cNvPr>
          <p:cNvSpPr>
            <a:spLocks noGrp="1"/>
          </p:cNvSpPr>
          <p:nvPr>
            <p:ph type="body" sz="quarter" idx="10"/>
          </p:nvPr>
        </p:nvSpPr>
        <p:spPr>
          <a:xfrm>
            <a:off x="370578" y="1360939"/>
            <a:ext cx="5741987" cy="2117725"/>
          </a:xfrm>
        </p:spPr>
        <p:txBody>
          <a:bodyPr/>
          <a:lstStyle/>
          <a:p>
            <a:endParaRPr lang="ru-RU" sz="1800" dirty="0"/>
          </a:p>
          <a:p>
            <a:r>
              <a:rPr lang="en-US" sz="2800" b="1" cap="none" spc="0" dirty="0"/>
              <a:t>Measuring Digital Trade in Goods in the Balance of Payments </a:t>
            </a:r>
          </a:p>
          <a:p>
            <a:r>
              <a:rPr lang="en-US" sz="2800" b="1" cap="none" spc="0" dirty="0"/>
              <a:t>of the Russian Federation</a:t>
            </a:r>
            <a:endParaRPr lang="ru-RU" sz="2800" b="1" cap="none" spc="0" dirty="0"/>
          </a:p>
          <a:p>
            <a:endParaRPr lang="ru-RU" sz="1800" cap="none" spc="0" dirty="0"/>
          </a:p>
        </p:txBody>
      </p:sp>
      <p:sp>
        <p:nvSpPr>
          <p:cNvPr id="4" name="TextBox 3"/>
          <p:cNvSpPr txBox="1"/>
          <p:nvPr/>
        </p:nvSpPr>
        <p:spPr>
          <a:xfrm>
            <a:off x="282692" y="4975049"/>
            <a:ext cx="4138551" cy="646331"/>
          </a:xfrm>
          <a:prstGeom prst="rect">
            <a:avLst/>
          </a:prstGeom>
          <a:noFill/>
        </p:spPr>
        <p:txBody>
          <a:bodyPr wrap="square" rtlCol="0">
            <a:spAutoFit/>
          </a:bodyPr>
          <a:lstStyle/>
          <a:p>
            <a:r>
              <a:rPr lang="en-US" dirty="0">
                <a:solidFill>
                  <a:srgbClr val="002060"/>
                </a:solidFill>
              </a:rPr>
              <a:t>Anastasia Aleksandrova</a:t>
            </a:r>
          </a:p>
          <a:p>
            <a:r>
              <a:rPr lang="en-US" dirty="0">
                <a:solidFill>
                  <a:srgbClr val="002060"/>
                </a:solidFill>
              </a:rPr>
              <a:t>Bank of Russia</a:t>
            </a:r>
            <a:endParaRPr lang="ru-RU" dirty="0">
              <a:solidFill>
                <a:srgbClr val="002060"/>
              </a:solidFill>
            </a:endParaRPr>
          </a:p>
        </p:txBody>
      </p:sp>
    </p:spTree>
    <p:extLst>
      <p:ext uri="{BB962C8B-B14F-4D97-AF65-F5344CB8AC3E}">
        <p14:creationId xmlns:p14="http://schemas.microsoft.com/office/powerpoint/2010/main" val="1556710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6815ED6B-FAE8-4AD2-9662-CBCD5362D02A}"/>
              </a:ext>
            </a:extLst>
          </p:cNvPr>
          <p:cNvSpPr>
            <a:spLocks noGrp="1"/>
          </p:cNvSpPr>
          <p:nvPr>
            <p:ph type="ftr" sz="quarter" idx="11"/>
          </p:nvPr>
        </p:nvSpPr>
        <p:spPr>
          <a:xfrm>
            <a:off x="370703" y="997856"/>
            <a:ext cx="11387908" cy="526143"/>
          </a:xfrm>
        </p:spPr>
        <p:txBody>
          <a:bodyPr/>
          <a:lstStyle/>
          <a:p>
            <a:pPr algn="ctr"/>
            <a:r>
              <a:rPr lang="ru-RU" sz="2000" b="1" dirty="0">
                <a:solidFill>
                  <a:srgbClr val="008AC8"/>
                </a:solidFill>
              </a:rPr>
              <a:t>4. </a:t>
            </a:r>
            <a:r>
              <a:rPr lang="en-US" sz="2000" b="1" dirty="0">
                <a:solidFill>
                  <a:srgbClr val="008AC8"/>
                </a:solidFill>
              </a:rPr>
              <a:t>The method of compilation of merchandise imports in cross-border e-commerce</a:t>
            </a:r>
            <a:endParaRPr lang="ru-RU" sz="2000" b="1" dirty="0">
              <a:solidFill>
                <a:srgbClr val="008AC8"/>
              </a:solidFill>
            </a:endParaRPr>
          </a:p>
          <a:p>
            <a:pPr algn="ctr"/>
            <a:r>
              <a:rPr lang="en-US" sz="2000" b="1" dirty="0">
                <a:solidFill>
                  <a:srgbClr val="008AC8"/>
                </a:solidFill>
              </a:rPr>
              <a:t>in the balance of payments of the Russian Federation based on survey data since</a:t>
            </a:r>
            <a:r>
              <a:rPr lang="ru-RU" sz="2000" b="1" dirty="0">
                <a:solidFill>
                  <a:srgbClr val="008AC8"/>
                </a:solidFill>
              </a:rPr>
              <a:t> 2014</a:t>
            </a:r>
          </a:p>
        </p:txBody>
      </p:sp>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10</a:t>
            </a:fld>
            <a:endParaRPr lang="ru-RU">
              <a:solidFill>
                <a:srgbClr val="888A8D"/>
              </a:solidFill>
            </a:endParaRP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MERCHANDISE IMPORTS IN CROSS-BORDER E-COMMERCE </a:t>
            </a:r>
            <a:endParaRPr lang="ru-RU" dirty="0"/>
          </a:p>
        </p:txBody>
      </p:sp>
      <p:sp>
        <p:nvSpPr>
          <p:cNvPr id="7" name="Загнутый угол 6"/>
          <p:cNvSpPr/>
          <p:nvPr/>
        </p:nvSpPr>
        <p:spPr>
          <a:xfrm>
            <a:off x="370703" y="1607029"/>
            <a:ext cx="6338334" cy="5091946"/>
          </a:xfrm>
          <a:prstGeom prst="foldedCorner">
            <a:avLst>
              <a:gd name="adj" fmla="val 10211"/>
            </a:avLst>
          </a:prstGeom>
          <a:gradFill>
            <a:gsLst>
              <a:gs pos="0">
                <a:schemeClr val="accent1"/>
              </a:gs>
              <a:gs pos="50000">
                <a:schemeClr val="accent1"/>
              </a:gs>
              <a:gs pos="100000">
                <a:schemeClr val="accent1"/>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spcBef>
                <a:spcPts val="1200"/>
              </a:spcBef>
            </a:pPr>
            <a:endParaRPr lang="ru-RU" sz="1300" b="1" dirty="0">
              <a:solidFill>
                <a:schemeClr val="bg1"/>
              </a:solidFill>
            </a:endParaRPr>
          </a:p>
          <a:p>
            <a:pPr marL="342900" indent="-342900" algn="ctr">
              <a:buAutoNum type="arabicPeriod"/>
            </a:pPr>
            <a:endParaRPr lang="en-US" b="1" dirty="0">
              <a:solidFill>
                <a:schemeClr val="bg1"/>
              </a:solidFill>
            </a:endParaRPr>
          </a:p>
          <a:p>
            <a:pPr marL="342900" indent="-342900" algn="ctr">
              <a:buAutoNum type="arabicPeriod"/>
            </a:pPr>
            <a:endParaRPr lang="en-US" b="1" dirty="0">
              <a:solidFill>
                <a:schemeClr val="bg1"/>
              </a:solidFill>
            </a:endParaRPr>
          </a:p>
          <a:p>
            <a:pPr marL="342900" indent="-342900" algn="ctr">
              <a:buAutoNum type="arabicPeriod"/>
            </a:pPr>
            <a:endParaRPr lang="ru-RU" b="1" dirty="0">
              <a:solidFill>
                <a:schemeClr val="bg1"/>
              </a:solidFill>
            </a:endParaRPr>
          </a:p>
          <a:p>
            <a:pPr marL="342900" indent="-342900" algn="ctr">
              <a:buAutoNum type="arabicPeriod"/>
            </a:pPr>
            <a:r>
              <a:rPr lang="en-US" b="1" dirty="0">
                <a:solidFill>
                  <a:schemeClr val="bg1"/>
                </a:solidFill>
              </a:rPr>
              <a:t>Bank survey </a:t>
            </a:r>
            <a:endParaRPr lang="ru-RU" b="1" dirty="0">
              <a:solidFill>
                <a:schemeClr val="bg1"/>
              </a:solidFill>
            </a:endParaRPr>
          </a:p>
          <a:p>
            <a:pPr algn="ctr">
              <a:spcBef>
                <a:spcPts val="1200"/>
              </a:spcBef>
            </a:pPr>
            <a:r>
              <a:rPr lang="ru-RU" sz="1600" b="1" dirty="0">
                <a:solidFill>
                  <a:schemeClr val="bg1"/>
                </a:solidFill>
              </a:rPr>
              <a:t>«</a:t>
            </a:r>
            <a:r>
              <a:rPr lang="en-US" sz="1600" b="1" dirty="0">
                <a:solidFill>
                  <a:schemeClr val="bg1"/>
                </a:solidFill>
              </a:rPr>
              <a:t>Information about transactions involving use of payment cards and infrastructure</a:t>
            </a:r>
            <a:r>
              <a:rPr lang="ru-RU" sz="1600" b="1" dirty="0">
                <a:solidFill>
                  <a:schemeClr val="bg1"/>
                </a:solidFill>
              </a:rPr>
              <a:t> </a:t>
            </a:r>
            <a:r>
              <a:rPr lang="en-US" sz="1600" b="1" dirty="0">
                <a:solidFill>
                  <a:schemeClr val="bg1"/>
                </a:solidFill>
              </a:rPr>
              <a:t>intended for</a:t>
            </a:r>
            <a:r>
              <a:rPr lang="ru-RU" sz="1600" b="1" dirty="0">
                <a:solidFill>
                  <a:schemeClr val="bg1"/>
                </a:solidFill>
              </a:rPr>
              <a:t> </a:t>
            </a:r>
            <a:r>
              <a:rPr lang="en-US" sz="1600" b="1" dirty="0">
                <a:solidFill>
                  <a:schemeClr val="bg1"/>
                </a:solidFill>
              </a:rPr>
              <a:t>making cash withdrawals (receipts) and payments for goods (works, services) with or without payment cards</a:t>
            </a:r>
            <a:r>
              <a:rPr lang="ru-RU" sz="1600" b="1" dirty="0"/>
              <a:t>»</a:t>
            </a:r>
          </a:p>
          <a:p>
            <a:endParaRPr lang="ru-RU" sz="800" dirty="0"/>
          </a:p>
          <a:p>
            <a:r>
              <a:rPr lang="ru-RU" dirty="0"/>
              <a:t> </a:t>
            </a:r>
            <a:r>
              <a:rPr lang="en-US" sz="1600" dirty="0"/>
              <a:t>Data collection</a:t>
            </a:r>
            <a:r>
              <a:rPr lang="ru-RU" sz="1600" dirty="0"/>
              <a:t>: </a:t>
            </a:r>
            <a:r>
              <a:rPr lang="en-US" sz="1600" dirty="0"/>
              <a:t>collection started from</a:t>
            </a:r>
            <a:r>
              <a:rPr lang="ru-RU" sz="1600" dirty="0"/>
              <a:t> </a:t>
            </a:r>
            <a:r>
              <a:rPr lang="en-US" sz="1600" dirty="0"/>
              <a:t>QIII </a:t>
            </a:r>
            <a:r>
              <a:rPr lang="ru-RU" sz="1600" dirty="0"/>
              <a:t>2013</a:t>
            </a:r>
            <a:r>
              <a:rPr lang="ru-RU" sz="1600" dirty="0">
                <a:solidFill>
                  <a:schemeClr val="bg1"/>
                </a:solidFill>
              </a:rPr>
              <a:t>, </a:t>
            </a:r>
            <a:endParaRPr lang="en-US" sz="1600" dirty="0">
              <a:solidFill>
                <a:schemeClr val="bg1"/>
              </a:solidFill>
            </a:endParaRPr>
          </a:p>
          <a:p>
            <a:r>
              <a:rPr lang="en-US" sz="1600" dirty="0">
                <a:solidFill>
                  <a:schemeClr val="bg1"/>
                </a:solidFill>
              </a:rPr>
              <a:t>                          employed for calculations</a:t>
            </a:r>
            <a:r>
              <a:rPr lang="ru-RU" sz="1600" dirty="0">
                <a:solidFill>
                  <a:schemeClr val="bg1"/>
                </a:solidFill>
              </a:rPr>
              <a:t> </a:t>
            </a:r>
            <a:r>
              <a:rPr lang="en-US" sz="1600" dirty="0">
                <a:solidFill>
                  <a:schemeClr val="bg1"/>
                </a:solidFill>
              </a:rPr>
              <a:t>since</a:t>
            </a:r>
            <a:r>
              <a:rPr lang="ru-RU" sz="1600" dirty="0">
                <a:solidFill>
                  <a:schemeClr val="bg1"/>
                </a:solidFill>
              </a:rPr>
              <a:t> </a:t>
            </a:r>
            <a:r>
              <a:rPr lang="en-US" sz="1600" dirty="0">
                <a:solidFill>
                  <a:schemeClr val="bg1"/>
                </a:solidFill>
              </a:rPr>
              <a:t>QI </a:t>
            </a:r>
            <a:r>
              <a:rPr lang="ru-RU" sz="1600" dirty="0">
                <a:solidFill>
                  <a:schemeClr val="bg1"/>
                </a:solidFill>
              </a:rPr>
              <a:t>2014 </a:t>
            </a:r>
          </a:p>
          <a:p>
            <a:endParaRPr lang="ru-RU" sz="1600" dirty="0"/>
          </a:p>
          <a:p>
            <a:r>
              <a:rPr lang="ru-RU" sz="1600" dirty="0"/>
              <a:t> </a:t>
            </a:r>
            <a:r>
              <a:rPr lang="en-US" sz="1600" dirty="0"/>
              <a:t>Periodicity</a:t>
            </a:r>
            <a:r>
              <a:rPr lang="ru-RU" sz="1600" dirty="0"/>
              <a:t>: </a:t>
            </a:r>
            <a:r>
              <a:rPr lang="en-US" sz="1600" dirty="0"/>
              <a:t>quarterly</a:t>
            </a:r>
            <a:endParaRPr lang="ru-RU" sz="1600" dirty="0"/>
          </a:p>
          <a:p>
            <a:endParaRPr lang="ru-RU" sz="800" dirty="0"/>
          </a:p>
          <a:p>
            <a:r>
              <a:rPr lang="ru-RU" sz="1600" dirty="0"/>
              <a:t> </a:t>
            </a:r>
            <a:r>
              <a:rPr lang="en-US" sz="1600" dirty="0"/>
              <a:t>Aggregates</a:t>
            </a:r>
            <a:r>
              <a:rPr lang="ru-RU" sz="1600" dirty="0"/>
              <a:t>:  - </a:t>
            </a:r>
            <a:r>
              <a:rPr lang="en-US" sz="1600" dirty="0"/>
              <a:t>quantity of transactions</a:t>
            </a:r>
            <a:r>
              <a:rPr lang="ru-RU" sz="1600" dirty="0"/>
              <a:t> (</a:t>
            </a:r>
            <a:r>
              <a:rPr lang="en-US" sz="1600" dirty="0"/>
              <a:t>units</a:t>
            </a:r>
            <a:r>
              <a:rPr lang="ru-RU" sz="1600" dirty="0"/>
              <a:t>)        </a:t>
            </a:r>
          </a:p>
          <a:p>
            <a:r>
              <a:rPr lang="ru-RU" sz="1600" dirty="0"/>
              <a:t>                      - </a:t>
            </a:r>
            <a:r>
              <a:rPr lang="en-US" sz="1600" dirty="0"/>
              <a:t>the sum of payments for goods</a:t>
            </a:r>
            <a:r>
              <a:rPr lang="ru-RU" sz="1600" dirty="0"/>
              <a:t> (</a:t>
            </a:r>
            <a:r>
              <a:rPr lang="en-US" sz="1600" dirty="0"/>
              <a:t>thousands of </a:t>
            </a:r>
          </a:p>
          <a:p>
            <a:r>
              <a:rPr lang="en-US" sz="1600" dirty="0"/>
              <a:t>                         Russian Rubles</a:t>
            </a:r>
            <a:r>
              <a:rPr lang="ru-RU" sz="1600" dirty="0"/>
              <a:t>)	 </a:t>
            </a:r>
          </a:p>
          <a:p>
            <a:r>
              <a:rPr lang="en-US" sz="1600" dirty="0"/>
              <a:t>Detailed data: - by banks</a:t>
            </a:r>
          </a:p>
          <a:p>
            <a:r>
              <a:rPr lang="en-US" sz="1600" dirty="0"/>
              <a:t>                       - by card issuer type (individuals, legal entities and </a:t>
            </a:r>
          </a:p>
          <a:p>
            <a:r>
              <a:rPr lang="en-US" sz="1600" dirty="0"/>
              <a:t>                         individual entrepreneurs – IE)</a:t>
            </a:r>
            <a:r>
              <a:rPr lang="ru-RU" sz="1400" baseline="30000" dirty="0">
                <a:ea typeface="Times New Roman" panose="02020603050405020304" pitchFamily="18" charset="0"/>
                <a:cs typeface="Times New Roman" panose="02020603050405020304" pitchFamily="18" charset="0"/>
              </a:rPr>
              <a:t> 1 </a:t>
            </a:r>
            <a:endParaRPr lang="en-US" sz="1400" baseline="30000" dirty="0">
              <a:ea typeface="Times New Roman" panose="02020603050405020304" pitchFamily="18" charset="0"/>
              <a:cs typeface="Times New Roman" panose="02020603050405020304" pitchFamily="18" charset="0"/>
            </a:endParaRPr>
          </a:p>
          <a:p>
            <a:endParaRPr lang="ru-RU" baseline="30000" dirty="0"/>
          </a:p>
          <a:p>
            <a:r>
              <a:rPr lang="ru-RU" sz="1100" baseline="30000" dirty="0">
                <a:ea typeface="Times New Roman" panose="02020603050405020304" pitchFamily="18" charset="0"/>
                <a:cs typeface="Times New Roman" panose="02020603050405020304" pitchFamily="18" charset="0"/>
              </a:rPr>
              <a:t>1 </a:t>
            </a:r>
            <a:r>
              <a:rPr lang="en-US" sz="1100" dirty="0">
                <a:ea typeface="Times New Roman" panose="02020603050405020304" pitchFamily="18" charset="0"/>
                <a:cs typeface="Times New Roman" panose="02020603050405020304" pitchFamily="18" charset="0"/>
              </a:rPr>
              <a:t>Such distribution</a:t>
            </a:r>
            <a:r>
              <a:rPr lang="ru-RU" sz="1100" dirty="0">
                <a:ea typeface="Times New Roman" panose="02020603050405020304" pitchFamily="18" charset="0"/>
                <a:cs typeface="Times New Roman" panose="02020603050405020304" pitchFamily="18" charset="0"/>
              </a:rPr>
              <a:t> </a:t>
            </a:r>
            <a:r>
              <a:rPr lang="en-US" sz="1100" dirty="0">
                <a:ea typeface="Times New Roman" panose="02020603050405020304" pitchFamily="18" charset="0"/>
                <a:cs typeface="Times New Roman" panose="02020603050405020304" pitchFamily="18" charset="0"/>
              </a:rPr>
              <a:t>is stipulated by the differences in the procedures of issuing payment cards ordered by legal entities</a:t>
            </a:r>
            <a:r>
              <a:rPr lang="ru-RU" sz="1100" dirty="0">
                <a:ea typeface="Times New Roman" panose="02020603050405020304" pitchFamily="18" charset="0"/>
                <a:cs typeface="Times New Roman" panose="02020603050405020304" pitchFamily="18" charset="0"/>
              </a:rPr>
              <a:t> (</a:t>
            </a:r>
            <a:r>
              <a:rPr lang="en-US" sz="1100" dirty="0">
                <a:ea typeface="Times New Roman" panose="02020603050405020304" pitchFamily="18" charset="0"/>
                <a:cs typeface="Times New Roman" panose="02020603050405020304" pitchFamily="18" charset="0"/>
              </a:rPr>
              <a:t>and IE</a:t>
            </a:r>
            <a:r>
              <a:rPr lang="ru-RU" sz="1100" dirty="0">
                <a:ea typeface="Times New Roman" panose="02020603050405020304" pitchFamily="18" charset="0"/>
                <a:cs typeface="Times New Roman" panose="02020603050405020304" pitchFamily="18" charset="0"/>
              </a:rPr>
              <a:t>) </a:t>
            </a:r>
            <a:r>
              <a:rPr lang="en-US" sz="1100" dirty="0">
                <a:ea typeface="Times New Roman" panose="02020603050405020304" pitchFamily="18" charset="0"/>
                <a:cs typeface="Times New Roman" panose="02020603050405020304" pitchFamily="18" charset="0"/>
              </a:rPr>
              <a:t>and individuals</a:t>
            </a:r>
            <a:r>
              <a:rPr lang="ru-RU" sz="1100" dirty="0">
                <a:ea typeface="Times New Roman" panose="02020603050405020304" pitchFamily="18" charset="0"/>
                <a:cs typeface="Times New Roman" panose="02020603050405020304" pitchFamily="18" charset="0"/>
              </a:rPr>
              <a:t> (</a:t>
            </a:r>
            <a:r>
              <a:rPr lang="en-US" sz="1100" dirty="0">
                <a:ea typeface="Times New Roman" panose="02020603050405020304" pitchFamily="18" charset="0"/>
                <a:cs typeface="Times New Roman" panose="02020603050405020304" pitchFamily="18" charset="0"/>
              </a:rPr>
              <a:t>cards issued at the request of legal entities</a:t>
            </a:r>
          </a:p>
          <a:p>
            <a:r>
              <a:rPr lang="en-US" sz="1100" dirty="0">
                <a:ea typeface="Times New Roman" panose="02020603050405020304" pitchFamily="18" charset="0"/>
                <a:cs typeface="Times New Roman" panose="02020603050405020304" pitchFamily="18" charset="0"/>
              </a:rPr>
              <a:t> and</a:t>
            </a:r>
            <a:r>
              <a:rPr lang="ru-RU" sz="1100" dirty="0">
                <a:ea typeface="Times New Roman" panose="02020603050405020304" pitchFamily="18" charset="0"/>
                <a:cs typeface="Times New Roman" panose="02020603050405020304" pitchFamily="18" charset="0"/>
              </a:rPr>
              <a:t> </a:t>
            </a:r>
            <a:r>
              <a:rPr lang="en-US" sz="1100" dirty="0">
                <a:ea typeface="Times New Roman" panose="02020603050405020304" pitchFamily="18" charset="0"/>
                <a:cs typeface="Times New Roman" panose="02020603050405020304" pitchFamily="18" charset="0"/>
              </a:rPr>
              <a:t>IE have limitations regarding the list of allowed transactions</a:t>
            </a:r>
            <a:r>
              <a:rPr lang="ru-RU" sz="1100" dirty="0">
                <a:ea typeface="Times New Roman" panose="02020603050405020304" pitchFamily="18" charset="0"/>
                <a:cs typeface="Times New Roman" panose="02020603050405020304" pitchFamily="18" charset="0"/>
              </a:rPr>
              <a:t>).</a:t>
            </a:r>
            <a:endParaRPr lang="ru-RU" sz="1100" dirty="0">
              <a:ea typeface="Calibri" panose="020F0502020204030204" pitchFamily="34" charset="0"/>
              <a:cs typeface="Times New Roman" panose="02020603050405020304" pitchFamily="18" charset="0"/>
            </a:endParaRPr>
          </a:p>
          <a:p>
            <a:endParaRPr lang="ru-RU" baseline="30000" dirty="0"/>
          </a:p>
          <a:p>
            <a:endParaRPr lang="ru-RU" baseline="30000" dirty="0"/>
          </a:p>
          <a:p>
            <a:endParaRPr lang="ru-RU" sz="1300" baseline="30000" dirty="0"/>
          </a:p>
        </p:txBody>
      </p:sp>
      <p:sp>
        <p:nvSpPr>
          <p:cNvPr id="8" name="Крест 7"/>
          <p:cNvSpPr/>
          <p:nvPr/>
        </p:nvSpPr>
        <p:spPr>
          <a:xfrm>
            <a:off x="6748651" y="3900655"/>
            <a:ext cx="447675" cy="476250"/>
          </a:xfrm>
          <a:prstGeom prst="plus">
            <a:avLst/>
          </a:prstGeom>
          <a:gradFill>
            <a:gsLst>
              <a:gs pos="0">
                <a:schemeClr val="accent3"/>
              </a:gs>
              <a:gs pos="50000">
                <a:schemeClr val="accent3"/>
              </a:gs>
              <a:gs pos="100000">
                <a:schemeClr val="accent3"/>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10" name="Загнутый угол 9"/>
          <p:cNvSpPr/>
          <p:nvPr/>
        </p:nvSpPr>
        <p:spPr>
          <a:xfrm>
            <a:off x="7235940" y="1607029"/>
            <a:ext cx="4483057" cy="5063502"/>
          </a:xfrm>
          <a:prstGeom prst="foldedCorner">
            <a:avLst>
              <a:gd name="adj" fmla="val 10233"/>
            </a:avLst>
          </a:prstGeom>
          <a:gradFill>
            <a:gsLst>
              <a:gs pos="0">
                <a:schemeClr val="accent2"/>
              </a:gs>
              <a:gs pos="50000">
                <a:schemeClr val="accent2"/>
              </a:gs>
              <a:gs pos="100000">
                <a:schemeClr val="accent2"/>
              </a:gs>
            </a:gsLst>
          </a:gradFill>
          <a:ln>
            <a:solidFill>
              <a:srgbClr val="BA8CDC"/>
            </a:solidFill>
          </a:ln>
        </p:spPr>
        <p:style>
          <a:lnRef idx="1">
            <a:schemeClr val="accent4"/>
          </a:lnRef>
          <a:fillRef idx="3">
            <a:schemeClr val="accent4"/>
          </a:fillRef>
          <a:effectRef idx="2">
            <a:schemeClr val="accent4"/>
          </a:effectRef>
          <a:fontRef idx="minor">
            <a:schemeClr val="lt1"/>
          </a:fontRef>
        </p:style>
        <p:txBody>
          <a:bodyPr rtlCol="0" anchor="ctr"/>
          <a:lstStyle/>
          <a:p>
            <a:pPr marL="342900" indent="-342900" algn="ctr">
              <a:buAutoNum type="arabicPeriod" startAt="2"/>
            </a:pPr>
            <a:endParaRPr lang="ru-RU" b="1" dirty="0">
              <a:solidFill>
                <a:schemeClr val="bg1"/>
              </a:solidFill>
            </a:endParaRPr>
          </a:p>
          <a:p>
            <a:pPr marL="342900" indent="-342900" algn="ctr">
              <a:buAutoNum type="arabicPeriod" startAt="2"/>
            </a:pPr>
            <a:endParaRPr lang="ru-RU" b="1" dirty="0">
              <a:solidFill>
                <a:schemeClr val="bg1"/>
              </a:solidFill>
            </a:endParaRPr>
          </a:p>
          <a:p>
            <a:pPr marL="342900" indent="-342900" algn="ctr">
              <a:buAutoNum type="arabicPeriod" startAt="2"/>
            </a:pPr>
            <a:endParaRPr lang="ru-RU" b="1" dirty="0">
              <a:solidFill>
                <a:schemeClr val="bg1"/>
              </a:solidFill>
            </a:endParaRPr>
          </a:p>
          <a:p>
            <a:pPr marL="342900" indent="-342900" algn="ctr">
              <a:buAutoNum type="arabicPeriod" startAt="2"/>
            </a:pPr>
            <a:endParaRPr lang="ru-RU" b="1" dirty="0">
              <a:solidFill>
                <a:schemeClr val="bg1"/>
              </a:solidFill>
            </a:endParaRPr>
          </a:p>
          <a:p>
            <a:pPr marL="342900" indent="-342900" algn="ctr">
              <a:buAutoNum type="arabicPeriod" startAt="2"/>
            </a:pPr>
            <a:endParaRPr lang="ru-RU" b="1" dirty="0">
              <a:solidFill>
                <a:schemeClr val="bg1"/>
              </a:solidFill>
            </a:endParaRPr>
          </a:p>
          <a:p>
            <a:pPr marL="342900" indent="-342900" algn="ctr">
              <a:buAutoNum type="arabicPeriod" startAt="2"/>
            </a:pPr>
            <a:endParaRPr lang="ru-RU" b="1" dirty="0">
              <a:solidFill>
                <a:schemeClr val="bg1"/>
              </a:solidFill>
            </a:endParaRPr>
          </a:p>
          <a:p>
            <a:pPr marL="342900" indent="-342900" algn="ctr">
              <a:buAutoNum type="arabicPeriod" startAt="2"/>
            </a:pPr>
            <a:endParaRPr lang="ru-RU" b="1" dirty="0">
              <a:solidFill>
                <a:schemeClr val="bg1"/>
              </a:solidFill>
            </a:endParaRPr>
          </a:p>
          <a:p>
            <a:pPr marL="342900" indent="-342900" algn="ctr">
              <a:buAutoNum type="arabicPeriod" startAt="2"/>
            </a:pPr>
            <a:endParaRPr lang="ru-RU" b="1" dirty="0">
              <a:solidFill>
                <a:schemeClr val="bg1"/>
              </a:solidFill>
            </a:endParaRPr>
          </a:p>
          <a:p>
            <a:pPr marL="342900" indent="-342900" algn="ctr">
              <a:buAutoNum type="arabicPeriod" startAt="2"/>
            </a:pPr>
            <a:endParaRPr lang="en-US" b="1" dirty="0">
              <a:solidFill>
                <a:schemeClr val="bg1"/>
              </a:solidFill>
            </a:endParaRPr>
          </a:p>
          <a:p>
            <a:pPr marL="342900" indent="-342900" algn="ctr">
              <a:buAutoNum type="arabicPeriod" startAt="2"/>
            </a:pPr>
            <a:endParaRPr lang="en-US" sz="1600" b="1" dirty="0">
              <a:solidFill>
                <a:schemeClr val="bg1"/>
              </a:solidFill>
            </a:endParaRPr>
          </a:p>
          <a:p>
            <a:pPr marL="342900" indent="-342900" algn="ctr">
              <a:buAutoNum type="arabicPeriod" startAt="2"/>
            </a:pPr>
            <a:r>
              <a:rPr lang="en-US" sz="1600" b="1" dirty="0">
                <a:solidFill>
                  <a:schemeClr val="bg1"/>
                </a:solidFill>
              </a:rPr>
              <a:t>Data from electronic money operators</a:t>
            </a:r>
            <a:r>
              <a:rPr lang="ru-RU" sz="1600" b="1" dirty="0">
                <a:solidFill>
                  <a:schemeClr val="bg1"/>
                </a:solidFill>
              </a:rPr>
              <a:t> (</a:t>
            </a:r>
            <a:r>
              <a:rPr lang="en-US" sz="1600" b="1" dirty="0">
                <a:solidFill>
                  <a:schemeClr val="bg1"/>
                </a:solidFill>
              </a:rPr>
              <a:t>EMO</a:t>
            </a:r>
            <a:r>
              <a:rPr lang="ru-RU" sz="1600" b="1" dirty="0">
                <a:solidFill>
                  <a:schemeClr val="bg1"/>
                </a:solidFill>
              </a:rPr>
              <a:t>) </a:t>
            </a:r>
          </a:p>
          <a:p>
            <a:pPr algn="ctr"/>
            <a:r>
              <a:rPr lang="en-US" sz="1600" b="1" dirty="0">
                <a:solidFill>
                  <a:schemeClr val="bg1"/>
                </a:solidFill>
              </a:rPr>
              <a:t>PayPal </a:t>
            </a:r>
            <a:r>
              <a:rPr lang="en-US" sz="1600" b="1" dirty="0" err="1">
                <a:solidFill>
                  <a:schemeClr val="bg1"/>
                </a:solidFill>
              </a:rPr>
              <a:t>Rus</a:t>
            </a:r>
            <a:r>
              <a:rPr lang="ru-RU" sz="1600" b="1" dirty="0">
                <a:solidFill>
                  <a:schemeClr val="bg1"/>
                </a:solidFill>
              </a:rPr>
              <a:t>, </a:t>
            </a:r>
            <a:r>
              <a:rPr lang="en-US" sz="1600" b="1" dirty="0" err="1">
                <a:solidFill>
                  <a:schemeClr val="bg1"/>
                </a:solidFill>
              </a:rPr>
              <a:t>Qiwi</a:t>
            </a:r>
            <a:r>
              <a:rPr lang="ru-RU" sz="1600" b="1" dirty="0">
                <a:solidFill>
                  <a:schemeClr val="bg1"/>
                </a:solidFill>
              </a:rPr>
              <a:t>, </a:t>
            </a:r>
            <a:r>
              <a:rPr lang="en-US" sz="1600" b="1" dirty="0" err="1">
                <a:solidFill>
                  <a:schemeClr val="bg1"/>
                </a:solidFill>
              </a:rPr>
              <a:t>YandexMoney</a:t>
            </a:r>
            <a:endParaRPr lang="ru-RU" sz="1600" b="1" dirty="0">
              <a:solidFill>
                <a:schemeClr val="bg1"/>
              </a:solidFill>
            </a:endParaRPr>
          </a:p>
          <a:p>
            <a:endParaRPr lang="en-US" sz="1500" dirty="0">
              <a:solidFill>
                <a:schemeClr val="bg1"/>
              </a:solidFill>
            </a:endParaRPr>
          </a:p>
          <a:p>
            <a:endParaRPr lang="en-US" sz="1500" dirty="0">
              <a:solidFill>
                <a:schemeClr val="bg1"/>
              </a:solidFill>
            </a:endParaRPr>
          </a:p>
          <a:p>
            <a:endParaRPr lang="en-US" sz="1500" dirty="0">
              <a:solidFill>
                <a:schemeClr val="bg1"/>
              </a:solidFill>
            </a:endParaRPr>
          </a:p>
          <a:p>
            <a:r>
              <a:rPr lang="en-US" sz="1550" dirty="0">
                <a:solidFill>
                  <a:schemeClr val="bg1"/>
                </a:solidFill>
              </a:rPr>
              <a:t>Data collection</a:t>
            </a:r>
            <a:r>
              <a:rPr lang="ru-RU" sz="1550" dirty="0">
                <a:solidFill>
                  <a:schemeClr val="bg1"/>
                </a:solidFill>
              </a:rPr>
              <a:t>: </a:t>
            </a:r>
            <a:r>
              <a:rPr lang="en-US" sz="1550" dirty="0">
                <a:solidFill>
                  <a:schemeClr val="bg1"/>
                </a:solidFill>
              </a:rPr>
              <a:t>collection started from</a:t>
            </a:r>
            <a:r>
              <a:rPr lang="ru-RU" sz="1550" dirty="0"/>
              <a:t> </a:t>
            </a:r>
            <a:r>
              <a:rPr lang="en-US" sz="1550" dirty="0"/>
              <a:t>QIV </a:t>
            </a:r>
            <a:r>
              <a:rPr lang="ru-RU" sz="1550" dirty="0"/>
              <a:t>2013,  </a:t>
            </a:r>
          </a:p>
          <a:p>
            <a:r>
              <a:rPr lang="en-US" sz="1550" dirty="0">
                <a:solidFill>
                  <a:schemeClr val="bg1"/>
                </a:solidFill>
              </a:rPr>
              <a:t>employed for the aggregate’s calculations</a:t>
            </a:r>
            <a:r>
              <a:rPr lang="ru-RU" sz="1550" dirty="0">
                <a:solidFill>
                  <a:schemeClr val="bg1"/>
                </a:solidFill>
              </a:rPr>
              <a:t> </a:t>
            </a:r>
            <a:r>
              <a:rPr lang="en-US" sz="1550" dirty="0">
                <a:solidFill>
                  <a:schemeClr val="bg1"/>
                </a:solidFill>
              </a:rPr>
              <a:t>since</a:t>
            </a:r>
            <a:r>
              <a:rPr lang="ru-RU" sz="1550" dirty="0">
                <a:solidFill>
                  <a:schemeClr val="bg1"/>
                </a:solidFill>
              </a:rPr>
              <a:t> </a:t>
            </a:r>
            <a:endParaRPr lang="en-US" sz="1550" dirty="0">
              <a:solidFill>
                <a:schemeClr val="bg1"/>
              </a:solidFill>
            </a:endParaRPr>
          </a:p>
          <a:p>
            <a:r>
              <a:rPr lang="en-US" sz="1550" dirty="0">
                <a:solidFill>
                  <a:schemeClr val="bg1"/>
                </a:solidFill>
              </a:rPr>
              <a:t>QI </a:t>
            </a:r>
            <a:r>
              <a:rPr lang="ru-RU" sz="1550" dirty="0">
                <a:solidFill>
                  <a:schemeClr val="bg1"/>
                </a:solidFill>
              </a:rPr>
              <a:t>2014 </a:t>
            </a:r>
            <a:endParaRPr lang="en-US" sz="1550" dirty="0">
              <a:solidFill>
                <a:schemeClr val="bg1"/>
              </a:solidFill>
            </a:endParaRPr>
          </a:p>
          <a:p>
            <a:r>
              <a:rPr lang="en-US" sz="1600" dirty="0">
                <a:solidFill>
                  <a:schemeClr val="bg1"/>
                </a:solidFill>
              </a:rPr>
              <a:t>                     </a:t>
            </a:r>
            <a:r>
              <a:rPr lang="ru-RU" sz="1600" dirty="0">
                <a:solidFill>
                  <a:schemeClr val="bg1"/>
                </a:solidFill>
              </a:rPr>
              <a:t>                         </a:t>
            </a:r>
          </a:p>
          <a:p>
            <a:r>
              <a:rPr lang="en-US" sz="1600" dirty="0">
                <a:solidFill>
                  <a:schemeClr val="bg1"/>
                </a:solidFill>
              </a:rPr>
              <a:t>Periodicity</a:t>
            </a:r>
            <a:r>
              <a:rPr lang="ru-RU" sz="1600" dirty="0">
                <a:solidFill>
                  <a:schemeClr val="bg1"/>
                </a:solidFill>
              </a:rPr>
              <a:t>: </a:t>
            </a:r>
            <a:r>
              <a:rPr lang="en-US" sz="1600" dirty="0">
                <a:solidFill>
                  <a:schemeClr val="bg1"/>
                </a:solidFill>
              </a:rPr>
              <a:t>quarterly</a:t>
            </a:r>
            <a:endParaRPr lang="ru-RU" sz="1600" dirty="0">
              <a:solidFill>
                <a:schemeClr val="bg1"/>
              </a:solidFill>
            </a:endParaRPr>
          </a:p>
          <a:p>
            <a:endParaRPr lang="ru-RU" sz="1600" dirty="0">
              <a:solidFill>
                <a:schemeClr val="bg1"/>
              </a:solidFill>
            </a:endParaRPr>
          </a:p>
          <a:p>
            <a:r>
              <a:rPr lang="en-US" sz="1600" dirty="0">
                <a:solidFill>
                  <a:schemeClr val="bg1"/>
                </a:solidFill>
              </a:rPr>
              <a:t>Aggregate</a:t>
            </a:r>
            <a:r>
              <a:rPr lang="ru-RU" sz="1600" dirty="0">
                <a:solidFill>
                  <a:schemeClr val="bg1"/>
                </a:solidFill>
              </a:rPr>
              <a:t>: </a:t>
            </a:r>
            <a:r>
              <a:rPr lang="en-US" sz="1600" dirty="0">
                <a:solidFill>
                  <a:schemeClr val="bg1"/>
                </a:solidFill>
              </a:rPr>
              <a:t>- the sum of transfers of electronic </a:t>
            </a:r>
          </a:p>
          <a:p>
            <a:r>
              <a:rPr lang="en-US" sz="1600" dirty="0">
                <a:solidFill>
                  <a:schemeClr val="bg1"/>
                </a:solidFill>
              </a:rPr>
              <a:t>                    money</a:t>
            </a:r>
            <a:r>
              <a:rPr lang="ru-RU" sz="1600" dirty="0">
                <a:solidFill>
                  <a:schemeClr val="bg1"/>
                </a:solidFill>
              </a:rPr>
              <a:t> </a:t>
            </a:r>
            <a:r>
              <a:rPr lang="en-US" sz="1600" dirty="0">
                <a:solidFill>
                  <a:schemeClr val="bg1"/>
                </a:solidFill>
              </a:rPr>
              <a:t>for purchases of goods </a:t>
            </a:r>
          </a:p>
          <a:p>
            <a:r>
              <a:rPr lang="en-US" sz="1600" dirty="0">
                <a:solidFill>
                  <a:schemeClr val="bg1"/>
                </a:solidFill>
              </a:rPr>
              <a:t>                    (millions of US dollars</a:t>
            </a:r>
            <a:r>
              <a:rPr lang="ru-RU" sz="1600" dirty="0">
                <a:solidFill>
                  <a:schemeClr val="bg1"/>
                </a:solidFill>
              </a:rPr>
              <a:t>)</a:t>
            </a:r>
          </a:p>
          <a:p>
            <a:endParaRPr lang="ru-RU" sz="1600" dirty="0">
              <a:solidFill>
                <a:schemeClr val="bg1"/>
              </a:solidFill>
            </a:endParaRPr>
          </a:p>
          <a:p>
            <a:endParaRPr lang="ru-RU" sz="1600" dirty="0">
              <a:solidFill>
                <a:schemeClr val="bg1"/>
              </a:solidFill>
            </a:endParaRPr>
          </a:p>
          <a:p>
            <a:endParaRPr lang="ru-RU" sz="1600" dirty="0">
              <a:solidFill>
                <a:schemeClr val="bg1"/>
              </a:solidFill>
            </a:endParaRPr>
          </a:p>
          <a:p>
            <a:pPr marL="342900" indent="-342900">
              <a:buAutoNum type="arabicPeriod" startAt="2"/>
            </a:pPr>
            <a:endParaRPr lang="ru-RU" b="1" dirty="0">
              <a:solidFill>
                <a:schemeClr val="bg1"/>
              </a:solidFill>
            </a:endParaRPr>
          </a:p>
          <a:p>
            <a:pPr marL="342900" indent="-342900">
              <a:buAutoNum type="arabicPeriod" startAt="2"/>
            </a:pPr>
            <a:endParaRPr lang="ru-RU" b="1" dirty="0">
              <a:solidFill>
                <a:schemeClr val="bg1"/>
              </a:solidFill>
            </a:endParaRPr>
          </a:p>
          <a:p>
            <a:pPr marL="342900" indent="-342900">
              <a:buAutoNum type="arabicPeriod" startAt="2"/>
            </a:pPr>
            <a:endParaRPr lang="ru-RU" b="1" dirty="0">
              <a:solidFill>
                <a:schemeClr val="bg1"/>
              </a:solidFill>
            </a:endParaRPr>
          </a:p>
          <a:p>
            <a:pPr marL="342900" indent="-342900">
              <a:buAutoNum type="arabicPeriod" startAt="2"/>
            </a:pPr>
            <a:endParaRPr lang="ru-RU" b="1" dirty="0">
              <a:solidFill>
                <a:schemeClr val="bg1"/>
              </a:solidFill>
            </a:endParaRPr>
          </a:p>
          <a:p>
            <a:pPr marL="342900" indent="-342900">
              <a:buAutoNum type="arabicPeriod" startAt="2"/>
            </a:pPr>
            <a:endParaRPr lang="ru-RU" b="1" dirty="0">
              <a:solidFill>
                <a:schemeClr val="bg1"/>
              </a:solidFill>
            </a:endParaRPr>
          </a:p>
          <a:p>
            <a:pPr marL="342900" indent="-342900">
              <a:buAutoNum type="arabicPeriod" startAt="2"/>
            </a:pPr>
            <a:endParaRPr lang="ru-RU" b="1" dirty="0">
              <a:solidFill>
                <a:schemeClr val="bg1"/>
              </a:solidFill>
            </a:endParaRPr>
          </a:p>
          <a:p>
            <a:pPr marL="342900" indent="-342900">
              <a:buAutoNum type="arabicPeriod" startAt="2"/>
            </a:pPr>
            <a:endParaRPr lang="ru-RU" b="1" dirty="0">
              <a:solidFill>
                <a:schemeClr val="bg1"/>
              </a:solidFill>
            </a:endParaRPr>
          </a:p>
          <a:p>
            <a:pPr marL="342900" indent="-342900">
              <a:buAutoNum type="arabicPeriod" startAt="2"/>
            </a:pPr>
            <a:endParaRPr lang="ru-RU" b="1" dirty="0">
              <a:solidFill>
                <a:schemeClr val="bg1"/>
              </a:solidFill>
            </a:endParaRPr>
          </a:p>
          <a:p>
            <a:pPr marL="342900" indent="-342900">
              <a:buAutoNum type="arabicPeriod" startAt="2"/>
            </a:pPr>
            <a:endParaRPr lang="ru-RU" b="1" dirty="0">
              <a:solidFill>
                <a:schemeClr val="bg1"/>
              </a:solidFill>
            </a:endParaRPr>
          </a:p>
        </p:txBody>
      </p:sp>
    </p:spTree>
    <p:extLst>
      <p:ext uri="{BB962C8B-B14F-4D97-AF65-F5344CB8AC3E}">
        <p14:creationId xmlns:p14="http://schemas.microsoft.com/office/powerpoint/2010/main" val="2246874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6815ED6B-FAE8-4AD2-9662-CBCD5362D02A}"/>
              </a:ext>
            </a:extLst>
          </p:cNvPr>
          <p:cNvSpPr>
            <a:spLocks noGrp="1"/>
          </p:cNvSpPr>
          <p:nvPr>
            <p:ph type="ftr" sz="quarter" idx="11"/>
          </p:nvPr>
        </p:nvSpPr>
        <p:spPr>
          <a:xfrm>
            <a:off x="297023" y="995839"/>
            <a:ext cx="6651057" cy="965698"/>
          </a:xfrm>
        </p:spPr>
        <p:txBody>
          <a:bodyPr/>
          <a:lstStyle/>
          <a:p>
            <a:pPr eaLnBrk="0" hangingPunct="0">
              <a:lnSpc>
                <a:spcPct val="114000"/>
              </a:lnSpc>
            </a:pPr>
            <a:r>
              <a:rPr lang="en-US" sz="1400" b="1" dirty="0">
                <a:solidFill>
                  <a:schemeClr val="bg1">
                    <a:lumMod val="50000"/>
                  </a:schemeClr>
                </a:solidFill>
              </a:rPr>
              <a:t>MERCHANDISE IMPORTS IN CROSS-BORDER </a:t>
            </a:r>
            <a:endParaRPr lang="ru-RU" sz="1400" b="1" dirty="0">
              <a:solidFill>
                <a:schemeClr val="bg1">
                  <a:lumMod val="50000"/>
                </a:schemeClr>
              </a:solidFill>
            </a:endParaRPr>
          </a:p>
          <a:p>
            <a:pPr eaLnBrk="0" hangingPunct="0">
              <a:lnSpc>
                <a:spcPct val="114000"/>
              </a:lnSpc>
            </a:pPr>
            <a:r>
              <a:rPr lang="en-US" sz="1400" b="1" dirty="0">
                <a:solidFill>
                  <a:schemeClr val="bg1">
                    <a:lumMod val="50000"/>
                  </a:schemeClr>
                </a:solidFill>
              </a:rPr>
              <a:t>E-COMMERCE IN 2014-20</a:t>
            </a:r>
            <a:r>
              <a:rPr lang="ru-RU" sz="1400" b="1" dirty="0">
                <a:solidFill>
                  <a:schemeClr val="bg1">
                    <a:lumMod val="50000"/>
                  </a:schemeClr>
                </a:solidFill>
              </a:rPr>
              <a:t>20</a:t>
            </a:r>
          </a:p>
          <a:p>
            <a:pPr eaLnBrk="0" hangingPunct="0">
              <a:lnSpc>
                <a:spcPct val="114000"/>
              </a:lnSpc>
            </a:pPr>
            <a:r>
              <a:rPr lang="en-US" sz="1400" b="1" i="1" dirty="0">
                <a:solidFill>
                  <a:schemeClr val="bg1">
                    <a:lumMod val="50000"/>
                  </a:schemeClr>
                </a:solidFill>
              </a:rPr>
              <a:t>millions of US dollars</a:t>
            </a:r>
            <a:endParaRPr lang="ru-RU" sz="1400" b="1" i="1" dirty="0">
              <a:solidFill>
                <a:schemeClr val="bg1">
                  <a:lumMod val="50000"/>
                </a:schemeClr>
              </a:solidFill>
            </a:endParaRPr>
          </a:p>
        </p:txBody>
      </p:sp>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11</a:t>
            </a:fld>
            <a:endParaRPr lang="ru-RU">
              <a:solidFill>
                <a:srgbClr val="888A8D"/>
              </a:solidFill>
            </a:endParaRP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MERCHANDISE IMPORTS IN CROSS-BORDER E-COMMERCE </a:t>
            </a:r>
            <a:endParaRPr lang="ru-RU" dirty="0"/>
          </a:p>
        </p:txBody>
      </p:sp>
      <p:sp>
        <p:nvSpPr>
          <p:cNvPr id="24" name="Нижний колонтитул 4">
            <a:extLst>
              <a:ext uri="{FF2B5EF4-FFF2-40B4-BE49-F238E27FC236}">
                <a16:creationId xmlns:a16="http://schemas.microsoft.com/office/drawing/2014/main" id="{6815ED6B-FAE8-4AD2-9662-CBCD5362D02A}"/>
              </a:ext>
            </a:extLst>
          </p:cNvPr>
          <p:cNvSpPr txBox="1">
            <a:spLocks/>
          </p:cNvSpPr>
          <p:nvPr/>
        </p:nvSpPr>
        <p:spPr>
          <a:xfrm>
            <a:off x="6559826" y="2525240"/>
            <a:ext cx="4563979" cy="965698"/>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lnSpc>
                <a:spcPct val="114000"/>
              </a:lnSpc>
            </a:pPr>
            <a:r>
              <a:rPr lang="en-US" sz="1400" b="1" dirty="0">
                <a:solidFill>
                  <a:schemeClr val="bg1">
                    <a:lumMod val="50000"/>
                  </a:schemeClr>
                </a:solidFill>
              </a:rPr>
              <a:t>COMPOSITION OF MERCHANDISE IMPORTS  </a:t>
            </a:r>
          </a:p>
          <a:p>
            <a:pPr eaLnBrk="0" hangingPunct="0">
              <a:lnSpc>
                <a:spcPct val="114000"/>
              </a:lnSpc>
            </a:pPr>
            <a:r>
              <a:rPr lang="en-US" sz="1400" b="1" dirty="0">
                <a:solidFill>
                  <a:schemeClr val="bg1">
                    <a:lumMod val="50000"/>
                  </a:schemeClr>
                </a:solidFill>
              </a:rPr>
              <a:t>IN CROSS-BORDER E-COMMERCE</a:t>
            </a:r>
            <a:r>
              <a:rPr lang="ru-RU" sz="1400" b="1" dirty="0">
                <a:solidFill>
                  <a:schemeClr val="bg1">
                    <a:lumMod val="50000"/>
                  </a:schemeClr>
                </a:solidFill>
              </a:rPr>
              <a:t> </a:t>
            </a:r>
            <a:endParaRPr lang="en-US" sz="1400" b="1" dirty="0">
              <a:solidFill>
                <a:schemeClr val="bg1">
                  <a:lumMod val="50000"/>
                </a:schemeClr>
              </a:solidFill>
            </a:endParaRPr>
          </a:p>
          <a:p>
            <a:pPr eaLnBrk="0" hangingPunct="0">
              <a:lnSpc>
                <a:spcPct val="114000"/>
              </a:lnSpc>
            </a:pPr>
            <a:r>
              <a:rPr lang="en-US" sz="1400" b="1" dirty="0">
                <a:solidFill>
                  <a:schemeClr val="bg1">
                    <a:lumMod val="50000"/>
                  </a:schemeClr>
                </a:solidFill>
              </a:rPr>
              <a:t>BY PAYMENT METHODS, %</a:t>
            </a:r>
            <a:endParaRPr lang="ru-RU" sz="1400" b="1" i="1" dirty="0">
              <a:solidFill>
                <a:schemeClr val="bg1">
                  <a:lumMod val="50000"/>
                </a:schemeClr>
              </a:solidFill>
            </a:endParaRPr>
          </a:p>
        </p:txBody>
      </p:sp>
      <p:graphicFrame>
        <p:nvGraphicFramePr>
          <p:cNvPr id="12" name="Диаграмма 11"/>
          <p:cNvGraphicFramePr>
            <a:graphicFrameLocks/>
          </p:cNvGraphicFramePr>
          <p:nvPr>
            <p:extLst>
              <p:ext uri="{D42A27DB-BD31-4B8C-83A1-F6EECF244321}">
                <p14:modId xmlns:p14="http://schemas.microsoft.com/office/powerpoint/2010/main" val="548468476"/>
              </p:ext>
            </p:extLst>
          </p:nvPr>
        </p:nvGraphicFramePr>
        <p:xfrm>
          <a:off x="79514" y="1961538"/>
          <a:ext cx="6480312" cy="37137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Диаграмма 12"/>
          <p:cNvGraphicFramePr>
            <a:graphicFrameLocks/>
          </p:cNvGraphicFramePr>
          <p:nvPr>
            <p:extLst>
              <p:ext uri="{D42A27DB-BD31-4B8C-83A1-F6EECF244321}">
                <p14:modId xmlns:p14="http://schemas.microsoft.com/office/powerpoint/2010/main" val="3330796009"/>
              </p:ext>
            </p:extLst>
          </p:nvPr>
        </p:nvGraphicFramePr>
        <p:xfrm>
          <a:off x="6351103" y="3310807"/>
          <a:ext cx="5768175" cy="3119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5623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0AA99AE-6A35-4C1E-8082-A4A87B5CA521}" type="slidenum">
              <a:rPr lang="ru-RU" smtClean="0">
                <a:solidFill>
                  <a:srgbClr val="888A8D"/>
                </a:solidFill>
              </a:rPr>
              <a:pPr/>
              <a:t>12</a:t>
            </a:fld>
            <a:endParaRPr lang="ru-RU">
              <a:solidFill>
                <a:srgbClr val="888A8D"/>
              </a:solidFill>
            </a:endParaRPr>
          </a:p>
        </p:txBody>
      </p:sp>
      <p:graphicFrame>
        <p:nvGraphicFramePr>
          <p:cNvPr id="7" name="Диаграмма 6"/>
          <p:cNvGraphicFramePr>
            <a:graphicFrameLocks/>
          </p:cNvGraphicFramePr>
          <p:nvPr>
            <p:extLst>
              <p:ext uri="{D42A27DB-BD31-4B8C-83A1-F6EECF244321}">
                <p14:modId xmlns:p14="http://schemas.microsoft.com/office/powerpoint/2010/main" val="3534221639"/>
              </p:ext>
            </p:extLst>
          </p:nvPr>
        </p:nvGraphicFramePr>
        <p:xfrm>
          <a:off x="1232452" y="1560442"/>
          <a:ext cx="9988826" cy="5168349"/>
        </p:xfrm>
        <a:graphic>
          <a:graphicData uri="http://schemas.openxmlformats.org/drawingml/2006/chart">
            <c:chart xmlns:c="http://schemas.openxmlformats.org/drawingml/2006/chart" xmlns:r="http://schemas.openxmlformats.org/officeDocument/2006/relationships" r:id="rId2"/>
          </a:graphicData>
        </a:graphic>
      </p:graphicFrame>
      <p:sp>
        <p:nvSpPr>
          <p:cNvPr id="8" name="Нижний колонтитул 4">
            <a:extLst>
              <a:ext uri="{FF2B5EF4-FFF2-40B4-BE49-F238E27FC236}">
                <a16:creationId xmlns:a16="http://schemas.microsoft.com/office/drawing/2014/main" id="{6815ED6B-FAE8-4AD2-9662-CBCD5362D02A}"/>
              </a:ext>
            </a:extLst>
          </p:cNvPr>
          <p:cNvSpPr txBox="1">
            <a:spLocks/>
          </p:cNvSpPr>
          <p:nvPr/>
        </p:nvSpPr>
        <p:spPr>
          <a:xfrm>
            <a:off x="1390329" y="896447"/>
            <a:ext cx="6651057" cy="965698"/>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lnSpc>
                <a:spcPct val="114000"/>
              </a:lnSpc>
            </a:pPr>
            <a:r>
              <a:rPr lang="en-US" sz="1400" b="1" dirty="0">
                <a:solidFill>
                  <a:schemeClr val="bg1">
                    <a:lumMod val="50000"/>
                  </a:schemeClr>
                </a:solidFill>
              </a:rPr>
              <a:t>QUARTERLY DYNAMICS OF MERCHANDISE IMPORTS  </a:t>
            </a:r>
          </a:p>
          <a:p>
            <a:pPr eaLnBrk="0" hangingPunct="0">
              <a:lnSpc>
                <a:spcPct val="114000"/>
              </a:lnSpc>
            </a:pPr>
            <a:r>
              <a:rPr lang="en-US" sz="1400" b="1" dirty="0">
                <a:solidFill>
                  <a:schemeClr val="bg1">
                    <a:lumMod val="50000"/>
                  </a:schemeClr>
                </a:solidFill>
              </a:rPr>
              <a:t>IN CROSS-BORDER E-COMMERCE IN 2014-20</a:t>
            </a:r>
            <a:r>
              <a:rPr lang="ru-RU" sz="1400" b="1" dirty="0">
                <a:solidFill>
                  <a:schemeClr val="bg1">
                    <a:lumMod val="50000"/>
                  </a:schemeClr>
                </a:solidFill>
              </a:rPr>
              <a:t>20</a:t>
            </a:r>
          </a:p>
          <a:p>
            <a:pPr eaLnBrk="0" hangingPunct="0">
              <a:lnSpc>
                <a:spcPct val="114000"/>
              </a:lnSpc>
            </a:pPr>
            <a:r>
              <a:rPr lang="en-US" sz="1400" b="1" i="1" dirty="0">
                <a:solidFill>
                  <a:schemeClr val="bg1">
                    <a:lumMod val="50000"/>
                  </a:schemeClr>
                </a:solidFill>
              </a:rPr>
              <a:t>millions of US dollars</a:t>
            </a:r>
            <a:endParaRPr lang="ru-RU" sz="1400" b="1" i="1" dirty="0">
              <a:solidFill>
                <a:schemeClr val="bg1">
                  <a:lumMod val="50000"/>
                </a:schemeClr>
              </a:solidFill>
            </a:endParaRP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MERCHANDISE IMPORTS IN CROSS-BORDER E-COMMERCE </a:t>
            </a:r>
            <a:endParaRPr lang="ru-RU" dirty="0"/>
          </a:p>
        </p:txBody>
      </p:sp>
    </p:spTree>
    <p:extLst>
      <p:ext uri="{BB962C8B-B14F-4D97-AF65-F5344CB8AC3E}">
        <p14:creationId xmlns:p14="http://schemas.microsoft.com/office/powerpoint/2010/main" val="1659941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4926" y="998174"/>
            <a:ext cx="11325225" cy="606994"/>
          </a:xfrm>
        </p:spPr>
        <p:txBody>
          <a:bodyPr/>
          <a:lstStyle/>
          <a:p>
            <a:r>
              <a:rPr lang="en-US" sz="1400" b="1" dirty="0">
                <a:solidFill>
                  <a:schemeClr val="bg1">
                    <a:lumMod val="50000"/>
                  </a:schemeClr>
                </a:solidFill>
              </a:rPr>
              <a:t>DYNAMICS OF</a:t>
            </a:r>
            <a:r>
              <a:rPr lang="ru-RU" sz="1400" b="1" dirty="0">
                <a:solidFill>
                  <a:schemeClr val="bg1">
                    <a:lumMod val="50000"/>
                  </a:schemeClr>
                </a:solidFill>
              </a:rPr>
              <a:t> </a:t>
            </a:r>
            <a:r>
              <a:rPr lang="en-US" sz="1400" b="1" dirty="0">
                <a:solidFill>
                  <a:schemeClr val="bg1">
                    <a:lumMod val="50000"/>
                  </a:schemeClr>
                </a:solidFill>
              </a:rPr>
              <a:t>NUMBER OF INCOMING INTERNATIONAL MAIL ITEMS </a:t>
            </a:r>
            <a:br>
              <a:rPr lang="en-US" sz="1400" b="1" dirty="0">
                <a:solidFill>
                  <a:schemeClr val="bg1">
                    <a:lumMod val="50000"/>
                  </a:schemeClr>
                </a:solidFill>
              </a:rPr>
            </a:br>
            <a:r>
              <a:rPr lang="en-US" sz="1400" b="1" dirty="0">
                <a:solidFill>
                  <a:schemeClr val="bg1">
                    <a:lumMod val="50000"/>
                  </a:schemeClr>
                </a:solidFill>
              </a:rPr>
              <a:t>AND AVERAGE VALUE OF ONE MAIL ITEM</a:t>
            </a:r>
            <a:endParaRPr lang="ru-RU" sz="1600" dirty="0">
              <a:solidFill>
                <a:schemeClr val="bg1">
                  <a:lumMod val="50000"/>
                </a:schemeClr>
              </a:solidFill>
            </a:endParaRPr>
          </a:p>
        </p:txBody>
      </p:sp>
      <p:sp>
        <p:nvSpPr>
          <p:cNvPr id="3" name="Нижний колонтитул 2"/>
          <p:cNvSpPr>
            <a:spLocks noGrp="1"/>
          </p:cNvSpPr>
          <p:nvPr>
            <p:ph type="ftr" sz="quarter" idx="11"/>
          </p:nvPr>
        </p:nvSpPr>
        <p:spPr/>
        <p:txBody>
          <a:bodyPr/>
          <a:lstStyle/>
          <a:p>
            <a:r>
              <a:rPr lang="en-US" b="1" dirty="0"/>
              <a:t>MERCHANDISE IMPORTS IN CROSS-BORDER E-COMMERCE </a:t>
            </a:r>
            <a:endParaRPr lang="ru-RU" dirty="0"/>
          </a:p>
        </p:txBody>
      </p:sp>
      <p:sp>
        <p:nvSpPr>
          <p:cNvPr id="4" name="Номер слайда 3"/>
          <p:cNvSpPr>
            <a:spLocks noGrp="1"/>
          </p:cNvSpPr>
          <p:nvPr>
            <p:ph type="sldNum" sz="quarter" idx="12"/>
          </p:nvPr>
        </p:nvSpPr>
        <p:spPr/>
        <p:txBody>
          <a:bodyPr/>
          <a:lstStyle/>
          <a:p>
            <a:fld id="{10AA99AE-6A35-4C1E-8082-A4A87B5CA521}" type="slidenum">
              <a:rPr lang="ru-RU" smtClean="0">
                <a:solidFill>
                  <a:srgbClr val="888A8D"/>
                </a:solidFill>
              </a:rPr>
              <a:pPr/>
              <a:t>13</a:t>
            </a:fld>
            <a:endParaRPr lang="ru-RU">
              <a:solidFill>
                <a:srgbClr val="888A8D"/>
              </a:solidFill>
            </a:endParaRPr>
          </a:p>
        </p:txBody>
      </p:sp>
      <p:graphicFrame>
        <p:nvGraphicFramePr>
          <p:cNvPr id="7" name="Диаграмма 6"/>
          <p:cNvGraphicFramePr>
            <a:graphicFrameLocks/>
          </p:cNvGraphicFramePr>
          <p:nvPr>
            <p:extLst>
              <p:ext uri="{D42A27DB-BD31-4B8C-83A1-F6EECF244321}">
                <p14:modId xmlns:p14="http://schemas.microsoft.com/office/powerpoint/2010/main" val="2598852808"/>
              </p:ext>
            </p:extLst>
          </p:nvPr>
        </p:nvGraphicFramePr>
        <p:xfrm>
          <a:off x="1708952" y="1426264"/>
          <a:ext cx="9305122" cy="543173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7"/>
          <p:cNvSpPr txBox="1">
            <a:spLocks noChangeArrowheads="1"/>
          </p:cNvSpPr>
          <p:nvPr/>
        </p:nvSpPr>
        <p:spPr bwMode="auto">
          <a:xfrm rot="5400000">
            <a:off x="10271064" y="3158975"/>
            <a:ext cx="1920597" cy="30995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spcBef>
                <a:spcPct val="50000"/>
              </a:spcBef>
            </a:pPr>
            <a:r>
              <a:rPr lang="en-US" sz="1400" dirty="0">
                <a:solidFill>
                  <a:schemeClr val="tx1">
                    <a:lumMod val="75000"/>
                  </a:schemeClr>
                </a:solidFill>
                <a:latin typeface="Arial" pitchFamily="34" charset="0"/>
                <a:cs typeface="Arial" pitchFamily="34" charset="0"/>
              </a:rPr>
              <a:t>millions of items</a:t>
            </a:r>
            <a:endParaRPr lang="ru-RU" sz="1400" dirty="0">
              <a:solidFill>
                <a:schemeClr val="tx1">
                  <a:lumMod val="50000"/>
                </a:schemeClr>
              </a:solidFill>
              <a:latin typeface="Arial" pitchFamily="34" charset="0"/>
              <a:cs typeface="Arial" pitchFamily="34" charset="0"/>
            </a:endParaRPr>
          </a:p>
        </p:txBody>
      </p:sp>
      <p:sp>
        <p:nvSpPr>
          <p:cNvPr id="9" name="Text Box 18"/>
          <p:cNvSpPr txBox="1">
            <a:spLocks noChangeArrowheads="1"/>
          </p:cNvSpPr>
          <p:nvPr/>
        </p:nvSpPr>
        <p:spPr bwMode="auto">
          <a:xfrm rot="16200000">
            <a:off x="439530" y="3338572"/>
            <a:ext cx="1915787" cy="30995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spcBef>
                <a:spcPct val="50000"/>
              </a:spcBef>
            </a:pPr>
            <a:r>
              <a:rPr lang="en-US" sz="1400" dirty="0">
                <a:latin typeface="Arial" pitchFamily="34" charset="0"/>
                <a:cs typeface="Arial" pitchFamily="34" charset="0"/>
              </a:rPr>
              <a:t>US dollars</a:t>
            </a:r>
            <a:endParaRPr lang="ru-RU" sz="1400" dirty="0">
              <a:latin typeface="Arial" pitchFamily="34" charset="0"/>
              <a:cs typeface="Arial" pitchFamily="34" charset="0"/>
            </a:endParaRPr>
          </a:p>
        </p:txBody>
      </p:sp>
    </p:spTree>
    <p:extLst>
      <p:ext uri="{BB962C8B-B14F-4D97-AF65-F5344CB8AC3E}">
        <p14:creationId xmlns:p14="http://schemas.microsoft.com/office/powerpoint/2010/main" val="1757069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14</a:t>
            </a:fld>
            <a:endParaRPr lang="ru-RU">
              <a:solidFill>
                <a:srgbClr val="888A8D"/>
              </a:solidFill>
            </a:endParaRP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MERCHANDISE IMPORTS IN CROSS-BORDER E-COMMERCE </a:t>
            </a:r>
            <a:endParaRPr lang="ru-RU" dirty="0"/>
          </a:p>
        </p:txBody>
      </p:sp>
      <p:sp>
        <p:nvSpPr>
          <p:cNvPr id="14" name="Прямоугольник 13"/>
          <p:cNvSpPr/>
          <p:nvPr/>
        </p:nvSpPr>
        <p:spPr>
          <a:xfrm>
            <a:off x="771278" y="884708"/>
            <a:ext cx="8246556" cy="583493"/>
          </a:xfrm>
          <a:prstGeom prst="rect">
            <a:avLst/>
          </a:prstGeom>
        </p:spPr>
        <p:txBody>
          <a:bodyPr wrap="square">
            <a:spAutoFit/>
          </a:bodyPr>
          <a:lstStyle/>
          <a:p>
            <a:pPr eaLnBrk="0" hangingPunct="0">
              <a:lnSpc>
                <a:spcPct val="114000"/>
              </a:lnSpc>
            </a:pPr>
            <a:r>
              <a:rPr lang="en-US" sz="1400" b="1" dirty="0">
                <a:solidFill>
                  <a:schemeClr val="bg1">
                    <a:lumMod val="50000"/>
                  </a:schemeClr>
                </a:solidFill>
                <a:latin typeface="Arial" pitchFamily="34" charset="0"/>
                <a:cs typeface="Arial" pitchFamily="34" charset="0"/>
              </a:rPr>
              <a:t>DYNAMICS OF RELATIVE INDEXES OF MERCHANDISE IMPORTS  </a:t>
            </a:r>
          </a:p>
          <a:p>
            <a:pPr eaLnBrk="0" hangingPunct="0">
              <a:lnSpc>
                <a:spcPct val="114000"/>
              </a:lnSpc>
            </a:pPr>
            <a:r>
              <a:rPr lang="en-US" sz="1400" b="1" dirty="0">
                <a:solidFill>
                  <a:schemeClr val="bg1">
                    <a:lumMod val="50000"/>
                  </a:schemeClr>
                </a:solidFill>
                <a:latin typeface="Arial" pitchFamily="34" charset="0"/>
                <a:cs typeface="Arial" pitchFamily="34" charset="0"/>
              </a:rPr>
              <a:t>IN CROSS-BORDER E-COMMERCE IN RUSSIA</a:t>
            </a:r>
            <a:endParaRPr lang="ru-RU" sz="1400" b="1" dirty="0">
              <a:solidFill>
                <a:schemeClr val="bg1">
                  <a:lumMod val="50000"/>
                </a:schemeClr>
              </a:solidFill>
              <a:latin typeface="Arial" pitchFamily="34" charset="0"/>
              <a:cs typeface="Arial" pitchFamily="34" charset="0"/>
            </a:endParaRPr>
          </a:p>
        </p:txBody>
      </p:sp>
      <p:graphicFrame>
        <p:nvGraphicFramePr>
          <p:cNvPr id="15" name="Диаграмма 14"/>
          <p:cNvGraphicFramePr/>
          <p:nvPr>
            <p:extLst>
              <p:ext uri="{D42A27DB-BD31-4B8C-83A1-F6EECF244321}">
                <p14:modId xmlns:p14="http://schemas.microsoft.com/office/powerpoint/2010/main" val="778517119"/>
              </p:ext>
            </p:extLst>
          </p:nvPr>
        </p:nvGraphicFramePr>
        <p:xfrm>
          <a:off x="1392490" y="1070434"/>
          <a:ext cx="9621923" cy="4624484"/>
        </p:xfrm>
        <a:graphic>
          <a:graphicData uri="http://schemas.openxmlformats.org/drawingml/2006/chart">
            <c:chart xmlns:c="http://schemas.openxmlformats.org/drawingml/2006/chart" xmlns:r="http://schemas.openxmlformats.org/officeDocument/2006/relationships" r:id="rId2"/>
          </a:graphicData>
        </a:graphic>
      </p:graphicFrame>
      <p:sp>
        <p:nvSpPr>
          <p:cNvPr id="18" name="Line 13"/>
          <p:cNvSpPr>
            <a:spLocks noChangeShapeType="1"/>
          </p:cNvSpPr>
          <p:nvPr/>
        </p:nvSpPr>
        <p:spPr bwMode="auto">
          <a:xfrm>
            <a:off x="3421946" y="5753453"/>
            <a:ext cx="2979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dirty="0"/>
          </a:p>
        </p:txBody>
      </p:sp>
      <p:sp>
        <p:nvSpPr>
          <p:cNvPr id="19" name="Line 13"/>
          <p:cNvSpPr>
            <a:spLocks noChangeShapeType="1"/>
          </p:cNvSpPr>
          <p:nvPr/>
        </p:nvSpPr>
        <p:spPr bwMode="auto">
          <a:xfrm>
            <a:off x="3421946" y="6012073"/>
            <a:ext cx="297987"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dirty="0"/>
          </a:p>
        </p:txBody>
      </p:sp>
      <p:sp>
        <p:nvSpPr>
          <p:cNvPr id="20" name="Rectangle 13"/>
          <p:cNvSpPr>
            <a:spLocks noChangeArrowheads="1"/>
          </p:cNvSpPr>
          <p:nvPr/>
        </p:nvSpPr>
        <p:spPr bwMode="auto">
          <a:xfrm>
            <a:off x="3489221" y="6233468"/>
            <a:ext cx="143957" cy="108015"/>
          </a:xfrm>
          <a:prstGeom prst="rect">
            <a:avLst/>
          </a:prstGeom>
          <a:solidFill>
            <a:schemeClr val="accent4"/>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2400" dirty="0">
              <a:latin typeface="Times New Roman" pitchFamily="18" charset="0"/>
            </a:endParaRPr>
          </a:p>
        </p:txBody>
      </p:sp>
      <p:sp>
        <p:nvSpPr>
          <p:cNvPr id="27" name="Text Box 18"/>
          <p:cNvSpPr txBox="1">
            <a:spLocks noChangeArrowheads="1"/>
          </p:cNvSpPr>
          <p:nvPr/>
        </p:nvSpPr>
        <p:spPr bwMode="auto">
          <a:xfrm rot="16200000">
            <a:off x="289014" y="3119976"/>
            <a:ext cx="1915787" cy="52540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spcBef>
                <a:spcPct val="50000"/>
              </a:spcBef>
            </a:pPr>
            <a:r>
              <a:rPr lang="en-US" sz="1400" dirty="0">
                <a:solidFill>
                  <a:schemeClr val="tx1">
                    <a:lumMod val="50000"/>
                  </a:schemeClr>
                </a:solidFill>
                <a:latin typeface="Arial" pitchFamily="34" charset="0"/>
                <a:cs typeface="Arial" pitchFamily="34" charset="0"/>
              </a:rPr>
              <a:t>Growth rate to the previous year, %</a:t>
            </a:r>
            <a:endParaRPr lang="ru-RU" sz="1400" dirty="0">
              <a:solidFill>
                <a:schemeClr val="tx1">
                  <a:lumMod val="50000"/>
                </a:schemeClr>
              </a:solidFill>
              <a:latin typeface="Arial" pitchFamily="34" charset="0"/>
              <a:cs typeface="Arial" pitchFamily="34" charset="0"/>
            </a:endParaRPr>
          </a:p>
        </p:txBody>
      </p:sp>
      <p:sp>
        <p:nvSpPr>
          <p:cNvPr id="28" name="Text Box 17"/>
          <p:cNvSpPr txBox="1">
            <a:spLocks noChangeArrowheads="1"/>
          </p:cNvSpPr>
          <p:nvPr/>
        </p:nvSpPr>
        <p:spPr bwMode="auto">
          <a:xfrm rot="5400000">
            <a:off x="10356596" y="3061139"/>
            <a:ext cx="1920597" cy="30995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spcBef>
                <a:spcPct val="50000"/>
              </a:spcBef>
            </a:pPr>
            <a:r>
              <a:rPr lang="en-US" sz="1400" dirty="0">
                <a:solidFill>
                  <a:schemeClr val="tx1">
                    <a:lumMod val="50000"/>
                  </a:schemeClr>
                </a:solidFill>
                <a:latin typeface="Arial" pitchFamily="34" charset="0"/>
                <a:cs typeface="Arial" pitchFamily="34" charset="0"/>
              </a:rPr>
              <a:t>percent of total</a:t>
            </a:r>
            <a:endParaRPr lang="ru-RU" sz="1400" dirty="0">
              <a:solidFill>
                <a:schemeClr val="tx1">
                  <a:lumMod val="50000"/>
                </a:schemeClr>
              </a:solidFill>
              <a:latin typeface="Arial" pitchFamily="34" charset="0"/>
              <a:cs typeface="Arial" pitchFamily="34" charset="0"/>
            </a:endParaRPr>
          </a:p>
        </p:txBody>
      </p:sp>
      <p:sp>
        <p:nvSpPr>
          <p:cNvPr id="29" name="Text Box 8"/>
          <p:cNvSpPr txBox="1">
            <a:spLocks noChangeArrowheads="1"/>
          </p:cNvSpPr>
          <p:nvPr/>
        </p:nvSpPr>
        <p:spPr bwMode="auto">
          <a:xfrm>
            <a:off x="3742820" y="5607341"/>
            <a:ext cx="5060784"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solidFill>
                  <a:schemeClr val="tx1">
                    <a:lumMod val="50000"/>
                  </a:schemeClr>
                </a:solidFill>
                <a:latin typeface="Arial" pitchFamily="34" charset="0"/>
                <a:cs typeface="Arial" pitchFamily="34" charset="0"/>
              </a:rPr>
              <a:t>Growth rate of total imports FOB </a:t>
            </a:r>
            <a:r>
              <a:rPr lang="ru-RU" sz="1200" i="1" dirty="0">
                <a:solidFill>
                  <a:schemeClr val="tx1">
                    <a:lumMod val="50000"/>
                  </a:schemeClr>
                </a:solidFill>
                <a:latin typeface="Arial" pitchFamily="34" charset="0"/>
                <a:cs typeface="Arial" pitchFamily="34" charset="0"/>
              </a:rPr>
              <a:t>(</a:t>
            </a:r>
            <a:r>
              <a:rPr lang="en-US" sz="1200" i="1" dirty="0">
                <a:solidFill>
                  <a:schemeClr val="tx1">
                    <a:lumMod val="50000"/>
                  </a:schemeClr>
                </a:solidFill>
                <a:latin typeface="Arial" pitchFamily="34" charset="0"/>
                <a:cs typeface="Arial" pitchFamily="34" charset="0"/>
              </a:rPr>
              <a:t>left scale</a:t>
            </a:r>
            <a:r>
              <a:rPr lang="ru-RU" sz="1200" i="1" dirty="0">
                <a:solidFill>
                  <a:schemeClr val="tx1">
                    <a:lumMod val="50000"/>
                  </a:schemeClr>
                </a:solidFill>
                <a:latin typeface="Arial" pitchFamily="34" charset="0"/>
                <a:cs typeface="Arial" pitchFamily="34" charset="0"/>
              </a:rPr>
              <a:t>)</a:t>
            </a:r>
          </a:p>
        </p:txBody>
      </p:sp>
      <p:sp>
        <p:nvSpPr>
          <p:cNvPr id="30" name="Text Box 8"/>
          <p:cNvSpPr txBox="1">
            <a:spLocks noChangeArrowheads="1"/>
          </p:cNvSpPr>
          <p:nvPr/>
        </p:nvSpPr>
        <p:spPr bwMode="auto">
          <a:xfrm>
            <a:off x="3742820" y="5872483"/>
            <a:ext cx="6127780"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solidFill>
                  <a:schemeClr val="tx1">
                    <a:lumMod val="50000"/>
                  </a:schemeClr>
                </a:solidFill>
                <a:latin typeface="Arial" pitchFamily="34" charset="0"/>
                <a:cs typeface="Arial" pitchFamily="34" charset="0"/>
              </a:rPr>
              <a:t>Growth rate of merchandise imports in cross-border e-commerce </a:t>
            </a:r>
            <a:r>
              <a:rPr lang="ru-RU" sz="1200" i="1" dirty="0">
                <a:solidFill>
                  <a:schemeClr val="tx1">
                    <a:lumMod val="50000"/>
                  </a:schemeClr>
                </a:solidFill>
                <a:latin typeface="Arial" pitchFamily="34" charset="0"/>
                <a:cs typeface="Arial" pitchFamily="34" charset="0"/>
              </a:rPr>
              <a:t>(</a:t>
            </a:r>
            <a:r>
              <a:rPr lang="en-US" sz="1200" i="1" dirty="0">
                <a:solidFill>
                  <a:schemeClr val="tx1">
                    <a:lumMod val="50000"/>
                  </a:schemeClr>
                </a:solidFill>
                <a:latin typeface="Arial" pitchFamily="34" charset="0"/>
                <a:cs typeface="Arial" pitchFamily="34" charset="0"/>
              </a:rPr>
              <a:t>left scale</a:t>
            </a:r>
            <a:r>
              <a:rPr lang="ru-RU" sz="1200" i="1" dirty="0">
                <a:solidFill>
                  <a:schemeClr val="tx1">
                    <a:lumMod val="50000"/>
                  </a:schemeClr>
                </a:solidFill>
                <a:latin typeface="Arial" pitchFamily="34" charset="0"/>
                <a:cs typeface="Arial" pitchFamily="34" charset="0"/>
              </a:rPr>
              <a:t>)</a:t>
            </a:r>
          </a:p>
        </p:txBody>
      </p:sp>
      <p:sp>
        <p:nvSpPr>
          <p:cNvPr id="31" name="Text Box 8"/>
          <p:cNvSpPr txBox="1">
            <a:spLocks noChangeArrowheads="1"/>
          </p:cNvSpPr>
          <p:nvPr/>
        </p:nvSpPr>
        <p:spPr bwMode="auto">
          <a:xfrm>
            <a:off x="3728450" y="6161943"/>
            <a:ext cx="6838949"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solidFill>
                  <a:schemeClr val="tx1">
                    <a:lumMod val="50000"/>
                  </a:schemeClr>
                </a:solidFill>
                <a:latin typeface="Arial" pitchFamily="34" charset="0"/>
                <a:cs typeface="Arial" pitchFamily="34" charset="0"/>
              </a:rPr>
              <a:t>Share of merchandise imports in cross-border e-commerce in total imports FOB </a:t>
            </a:r>
            <a:r>
              <a:rPr lang="en-US" sz="1200" i="1" dirty="0">
                <a:solidFill>
                  <a:schemeClr val="tx1">
                    <a:lumMod val="50000"/>
                  </a:schemeClr>
                </a:solidFill>
                <a:latin typeface="Arial" pitchFamily="34" charset="0"/>
                <a:cs typeface="Arial" pitchFamily="34" charset="0"/>
              </a:rPr>
              <a:t>(right scale</a:t>
            </a:r>
            <a:r>
              <a:rPr lang="ru-RU" sz="1200" i="1" dirty="0">
                <a:solidFill>
                  <a:schemeClr val="tx1">
                    <a:lumMod val="50000"/>
                  </a:schemeClr>
                </a:solidFill>
                <a:latin typeface="Arial" pitchFamily="34" charset="0"/>
                <a:cs typeface="Arial" pitchFamily="34" charset="0"/>
              </a:rPr>
              <a:t>)</a:t>
            </a:r>
          </a:p>
        </p:txBody>
      </p:sp>
    </p:spTree>
    <p:extLst>
      <p:ext uri="{BB962C8B-B14F-4D97-AF65-F5344CB8AC3E}">
        <p14:creationId xmlns:p14="http://schemas.microsoft.com/office/powerpoint/2010/main" val="2764358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15</a:t>
            </a:fld>
            <a:endParaRPr lang="ru-RU">
              <a:solidFill>
                <a:srgbClr val="888A8D"/>
              </a:solidFill>
            </a:endParaRP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MERCHANDISE IMPORTS IN CROSS-BORDER E-COMMERCE </a:t>
            </a:r>
            <a:endParaRPr lang="ru-RU" dirty="0"/>
          </a:p>
        </p:txBody>
      </p:sp>
      <p:sp>
        <p:nvSpPr>
          <p:cNvPr id="7" name="Нижний колонтитул 6"/>
          <p:cNvSpPr>
            <a:spLocks noGrp="1"/>
          </p:cNvSpPr>
          <p:nvPr>
            <p:ph type="ftr" sz="quarter" idx="11"/>
          </p:nvPr>
        </p:nvSpPr>
        <p:spPr>
          <a:xfrm>
            <a:off x="1622768" y="1487347"/>
            <a:ext cx="9437353" cy="1088048"/>
          </a:xfrm>
          <a:prstGeom prst="flowChartAlternateProcess">
            <a:avLst/>
          </a:prstGeom>
          <a:ln w="38100">
            <a:solidFill>
              <a:srgbClr val="DD7D8B"/>
            </a:solidFill>
          </a:ln>
        </p:spPr>
        <p:style>
          <a:lnRef idx="2">
            <a:schemeClr val="accent6"/>
          </a:lnRef>
          <a:fillRef idx="1">
            <a:schemeClr val="lt1"/>
          </a:fillRef>
          <a:effectRef idx="0">
            <a:schemeClr val="accent6"/>
          </a:effectRef>
          <a:fontRef idx="minor">
            <a:schemeClr val="dk1"/>
          </a:fontRef>
        </p:style>
        <p:txBody>
          <a:bodyPr rtlCol="0" anchor="ctr"/>
          <a:lstStyle/>
          <a:p>
            <a:endParaRPr lang="ru-RU" sz="1400" b="1" i="1" dirty="0"/>
          </a:p>
          <a:p>
            <a:endParaRPr lang="ru-RU" sz="1400" b="1" i="1" dirty="0"/>
          </a:p>
          <a:p>
            <a:endParaRPr lang="ru-RU" sz="1400" b="1" i="1" dirty="0"/>
          </a:p>
          <a:p>
            <a:r>
              <a:rPr lang="en-US" sz="1800" b="1" i="1" dirty="0">
                <a:solidFill>
                  <a:srgbClr val="DD7D8B"/>
                </a:solidFill>
              </a:rPr>
              <a:t>Absence of the ability to separate value amounts of goods purchased by individuals for personal consumption and for further resale</a:t>
            </a:r>
          </a:p>
          <a:p>
            <a:endParaRPr lang="ru-RU" sz="1400" dirty="0"/>
          </a:p>
          <a:p>
            <a:endParaRPr lang="ru-RU" sz="1400" dirty="0"/>
          </a:p>
          <a:p>
            <a:endParaRPr lang="ru-RU" sz="1400" dirty="0"/>
          </a:p>
        </p:txBody>
      </p:sp>
      <p:sp>
        <p:nvSpPr>
          <p:cNvPr id="8" name="Блок-схема: альтернативный процесс 7"/>
          <p:cNvSpPr/>
          <p:nvPr/>
        </p:nvSpPr>
        <p:spPr>
          <a:xfrm>
            <a:off x="1695402" y="3395483"/>
            <a:ext cx="9318671" cy="1152525"/>
          </a:xfrm>
          <a:prstGeom prst="flowChartAlternateProcess">
            <a:avLst/>
          </a:prstGeom>
          <a:ln w="41275"/>
        </p:spPr>
        <p:style>
          <a:lnRef idx="2">
            <a:schemeClr val="dk1"/>
          </a:lnRef>
          <a:fillRef idx="1">
            <a:schemeClr val="lt1"/>
          </a:fillRef>
          <a:effectRef idx="0">
            <a:schemeClr val="dk1"/>
          </a:effectRef>
          <a:fontRef idx="minor">
            <a:schemeClr val="dk1"/>
          </a:fontRef>
        </p:style>
        <p:txBody>
          <a:bodyPr rtlCol="0" anchor="ctr"/>
          <a:lstStyle/>
          <a:p>
            <a:pPr algn="ctr"/>
            <a:endParaRPr lang="ru-RU" b="1" i="1" dirty="0"/>
          </a:p>
          <a:p>
            <a:pPr algn="ctr"/>
            <a:endParaRPr lang="ru-RU" b="1" i="1" dirty="0"/>
          </a:p>
          <a:p>
            <a:pPr algn="ctr"/>
            <a:endParaRPr lang="ru-RU" b="1" i="1" dirty="0"/>
          </a:p>
          <a:p>
            <a:pPr algn="just"/>
            <a:r>
              <a:rPr lang="en-US" b="1" i="1" dirty="0"/>
              <a:t>High probability of double recording merchandise imports’ value amounts that are supplied to the retail trade networks without registration in customs statistics</a:t>
            </a:r>
          </a:p>
          <a:p>
            <a:pPr algn="ctr"/>
            <a:endParaRPr lang="ru-RU" dirty="0"/>
          </a:p>
          <a:p>
            <a:pPr algn="ctr"/>
            <a:endParaRPr lang="ru-RU" dirty="0"/>
          </a:p>
          <a:p>
            <a:pPr algn="ctr"/>
            <a:endParaRPr lang="ru-RU" dirty="0"/>
          </a:p>
        </p:txBody>
      </p:sp>
      <p:sp>
        <p:nvSpPr>
          <p:cNvPr id="10" name="Блок-схема: альтернативный процесс 9"/>
          <p:cNvSpPr/>
          <p:nvPr/>
        </p:nvSpPr>
        <p:spPr>
          <a:xfrm>
            <a:off x="1695403" y="5317337"/>
            <a:ext cx="9364718" cy="1152525"/>
          </a:xfrm>
          <a:prstGeom prst="flowChartAlternateProcess">
            <a:avLst/>
          </a:prstGeom>
          <a:ln w="41275">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b="1" i="1" dirty="0"/>
          </a:p>
          <a:p>
            <a:pPr algn="ctr"/>
            <a:endParaRPr lang="ru-RU" b="1" i="1" dirty="0"/>
          </a:p>
          <a:p>
            <a:pPr algn="ctr"/>
            <a:endParaRPr lang="ru-RU" b="1" i="1" dirty="0"/>
          </a:p>
          <a:p>
            <a:pPr algn="just"/>
            <a:r>
              <a:rPr lang="en-US" b="1" i="1" dirty="0">
                <a:solidFill>
                  <a:schemeClr val="accent2">
                    <a:lumMod val="75000"/>
                  </a:schemeClr>
                </a:solidFill>
              </a:rPr>
              <a:t>The need to introduce an adjustment for double recording in the evaluation model of hidden</a:t>
            </a:r>
            <a:r>
              <a:rPr lang="ru-RU" b="1" i="1" dirty="0">
                <a:solidFill>
                  <a:schemeClr val="accent2">
                    <a:lumMod val="75000"/>
                  </a:schemeClr>
                </a:solidFill>
              </a:rPr>
              <a:t> («</a:t>
            </a:r>
            <a:r>
              <a:rPr lang="en-US" b="1" i="1" dirty="0">
                <a:solidFill>
                  <a:schemeClr val="accent2">
                    <a:lumMod val="75000"/>
                  </a:schemeClr>
                </a:solidFill>
              </a:rPr>
              <a:t>shadow</a:t>
            </a:r>
            <a:r>
              <a:rPr lang="ru-RU" b="1" i="1" dirty="0">
                <a:solidFill>
                  <a:schemeClr val="accent2">
                    <a:lumMod val="75000"/>
                  </a:schemeClr>
                </a:solidFill>
              </a:rPr>
              <a:t>») </a:t>
            </a:r>
            <a:r>
              <a:rPr lang="en-US" b="1" i="1" dirty="0">
                <a:solidFill>
                  <a:schemeClr val="accent2">
                    <a:lumMod val="75000"/>
                  </a:schemeClr>
                </a:solidFill>
              </a:rPr>
              <a:t>merchandise imports in the balance of payments of Russia</a:t>
            </a:r>
          </a:p>
          <a:p>
            <a:pPr algn="ctr"/>
            <a:endParaRPr lang="ru-RU" dirty="0"/>
          </a:p>
          <a:p>
            <a:pPr algn="ctr"/>
            <a:endParaRPr lang="ru-RU" dirty="0"/>
          </a:p>
          <a:p>
            <a:pPr algn="ctr"/>
            <a:endParaRPr lang="ru-RU" dirty="0"/>
          </a:p>
        </p:txBody>
      </p:sp>
      <p:sp>
        <p:nvSpPr>
          <p:cNvPr id="11" name="Стрелка вниз 10"/>
          <p:cNvSpPr/>
          <p:nvPr/>
        </p:nvSpPr>
        <p:spPr>
          <a:xfrm>
            <a:off x="5987237" y="2614433"/>
            <a:ext cx="390525" cy="742950"/>
          </a:xfrm>
          <a:prstGeom prst="down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a:p>
        </p:txBody>
      </p:sp>
      <p:sp>
        <p:nvSpPr>
          <p:cNvPr id="12" name="Стрелка вниз 11"/>
          <p:cNvSpPr/>
          <p:nvPr/>
        </p:nvSpPr>
        <p:spPr>
          <a:xfrm>
            <a:off x="5987237" y="4586107"/>
            <a:ext cx="390525" cy="731229"/>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p>
        </p:txBody>
      </p:sp>
      <p:sp>
        <p:nvSpPr>
          <p:cNvPr id="13" name="Прямоугольник 12"/>
          <p:cNvSpPr/>
          <p:nvPr/>
        </p:nvSpPr>
        <p:spPr>
          <a:xfrm>
            <a:off x="1785809" y="918017"/>
            <a:ext cx="8402855" cy="400110"/>
          </a:xfrm>
          <a:prstGeom prst="rect">
            <a:avLst/>
          </a:prstGeom>
        </p:spPr>
        <p:txBody>
          <a:bodyPr wrap="square">
            <a:spAutoFit/>
          </a:bodyPr>
          <a:lstStyle/>
          <a:p>
            <a:pPr algn="ctr"/>
            <a:r>
              <a:rPr lang="ru-RU" sz="2000" b="1" dirty="0">
                <a:solidFill>
                  <a:schemeClr val="accent1"/>
                </a:solidFill>
              </a:rPr>
              <a:t>5. </a:t>
            </a:r>
            <a:r>
              <a:rPr lang="en-US" sz="2000" b="1" dirty="0">
                <a:solidFill>
                  <a:schemeClr val="accent1"/>
                </a:solidFill>
              </a:rPr>
              <a:t>The problem of double counting</a:t>
            </a:r>
            <a:endParaRPr lang="ru-RU" sz="2000" dirty="0">
              <a:solidFill>
                <a:schemeClr val="accent1"/>
              </a:solidFill>
            </a:endParaRPr>
          </a:p>
        </p:txBody>
      </p:sp>
    </p:spTree>
    <p:extLst>
      <p:ext uri="{BB962C8B-B14F-4D97-AF65-F5344CB8AC3E}">
        <p14:creationId xmlns:p14="http://schemas.microsoft.com/office/powerpoint/2010/main" val="2342974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16</a:t>
            </a:fld>
            <a:endParaRPr lang="ru-RU">
              <a:solidFill>
                <a:srgbClr val="888A8D"/>
              </a:solidFill>
            </a:endParaRP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MERCHANDISE EXPORTS IN CROSS-BORDER E-COMMERCE </a:t>
            </a:r>
            <a:endParaRPr lang="ru-RU" dirty="0"/>
          </a:p>
        </p:txBody>
      </p:sp>
      <p:sp>
        <p:nvSpPr>
          <p:cNvPr id="2" name="Прямоугольник 1"/>
          <p:cNvSpPr/>
          <p:nvPr/>
        </p:nvSpPr>
        <p:spPr>
          <a:xfrm>
            <a:off x="1532709" y="989538"/>
            <a:ext cx="9231085" cy="707886"/>
          </a:xfrm>
          <a:prstGeom prst="rect">
            <a:avLst/>
          </a:prstGeom>
        </p:spPr>
        <p:txBody>
          <a:bodyPr wrap="square">
            <a:spAutoFit/>
          </a:bodyPr>
          <a:lstStyle/>
          <a:p>
            <a:pPr algn="ctr"/>
            <a:r>
              <a:rPr lang="ru-RU" sz="2000" b="1" dirty="0">
                <a:solidFill>
                  <a:schemeClr val="accent1"/>
                </a:solidFill>
              </a:rPr>
              <a:t>6. </a:t>
            </a:r>
            <a:r>
              <a:rPr lang="en-US" sz="2000" b="1" dirty="0">
                <a:solidFill>
                  <a:schemeClr val="accent1"/>
                </a:solidFill>
              </a:rPr>
              <a:t>Specifics of evaluating volumes of</a:t>
            </a:r>
            <a:r>
              <a:rPr lang="ru-RU" sz="2000" b="1" dirty="0">
                <a:solidFill>
                  <a:schemeClr val="accent1"/>
                </a:solidFill>
              </a:rPr>
              <a:t> </a:t>
            </a:r>
            <a:r>
              <a:rPr lang="en-US" sz="2000" b="1" i="1" u="sng" dirty="0">
                <a:solidFill>
                  <a:schemeClr val="accent1"/>
                </a:solidFill>
              </a:rPr>
              <a:t>merchandise exports</a:t>
            </a:r>
            <a:r>
              <a:rPr lang="ru-RU" sz="2000" b="1" dirty="0">
                <a:solidFill>
                  <a:schemeClr val="accent1"/>
                </a:solidFill>
              </a:rPr>
              <a:t> </a:t>
            </a:r>
            <a:endParaRPr lang="en-US" sz="2000" b="1" dirty="0">
              <a:solidFill>
                <a:schemeClr val="accent1"/>
              </a:solidFill>
            </a:endParaRPr>
          </a:p>
          <a:p>
            <a:pPr algn="ctr"/>
            <a:r>
              <a:rPr lang="en-US" sz="2000" b="1" dirty="0">
                <a:solidFill>
                  <a:schemeClr val="accent1"/>
                </a:solidFill>
              </a:rPr>
              <a:t>in cross-border e-commerce on the basis of bank survey data</a:t>
            </a:r>
            <a:endParaRPr lang="ru-RU" sz="2000" dirty="0">
              <a:solidFill>
                <a:schemeClr val="accent1"/>
              </a:solidFill>
            </a:endParaRPr>
          </a:p>
        </p:txBody>
      </p:sp>
      <p:sp>
        <p:nvSpPr>
          <p:cNvPr id="3" name="Прямоугольник 2"/>
          <p:cNvSpPr/>
          <p:nvPr/>
        </p:nvSpPr>
        <p:spPr>
          <a:xfrm>
            <a:off x="433138" y="2097027"/>
            <a:ext cx="11325473" cy="3539430"/>
          </a:xfrm>
          <a:prstGeom prst="rect">
            <a:avLst/>
          </a:prstGeom>
        </p:spPr>
        <p:txBody>
          <a:bodyPr wrap="square">
            <a:spAutoFit/>
          </a:bodyPr>
          <a:lstStyle/>
          <a:p>
            <a:pPr marL="285750" indent="-285750" algn="just">
              <a:buFont typeface="Wingdings" panose="05000000000000000000" pitchFamily="2" charset="2"/>
              <a:buChar char="q"/>
            </a:pPr>
            <a:r>
              <a:rPr lang="en-US" sz="1600" dirty="0">
                <a:solidFill>
                  <a:schemeClr val="tx1">
                    <a:lumMod val="50000"/>
                  </a:schemeClr>
                </a:solidFill>
              </a:rPr>
              <a:t>Bank reports enable receipt of data on the value of goods</a:t>
            </a:r>
            <a:r>
              <a:rPr lang="ru-RU" sz="1600" dirty="0">
                <a:solidFill>
                  <a:schemeClr val="tx1">
                    <a:lumMod val="50000"/>
                  </a:schemeClr>
                </a:solidFill>
              </a:rPr>
              <a:t> (</a:t>
            </a:r>
            <a:r>
              <a:rPr lang="en-US" sz="1600" dirty="0">
                <a:solidFill>
                  <a:schemeClr val="tx1">
                    <a:lumMod val="50000"/>
                  </a:schemeClr>
                </a:solidFill>
              </a:rPr>
              <a:t>works</a:t>
            </a:r>
            <a:r>
              <a:rPr lang="ru-RU" sz="1600" dirty="0">
                <a:solidFill>
                  <a:schemeClr val="tx1">
                    <a:lumMod val="50000"/>
                  </a:schemeClr>
                </a:solidFill>
              </a:rPr>
              <a:t>, </a:t>
            </a:r>
            <a:r>
              <a:rPr lang="en-US" sz="1600" dirty="0">
                <a:solidFill>
                  <a:schemeClr val="tx1">
                    <a:lumMod val="50000"/>
                  </a:schemeClr>
                </a:solidFill>
              </a:rPr>
              <a:t>services</a:t>
            </a:r>
            <a:r>
              <a:rPr lang="ru-RU" sz="1600" dirty="0">
                <a:solidFill>
                  <a:schemeClr val="tx1">
                    <a:lumMod val="50000"/>
                  </a:schemeClr>
                </a:solidFill>
              </a:rPr>
              <a:t>)</a:t>
            </a:r>
            <a:r>
              <a:rPr lang="en-US" sz="1600" dirty="0">
                <a:solidFill>
                  <a:schemeClr val="tx1">
                    <a:lumMod val="50000"/>
                  </a:schemeClr>
                </a:solidFill>
              </a:rPr>
              <a:t> acquired via Internet</a:t>
            </a:r>
            <a:r>
              <a:rPr lang="ru-RU" sz="1600" dirty="0">
                <a:solidFill>
                  <a:schemeClr val="tx1">
                    <a:lumMod val="50000"/>
                  </a:schemeClr>
                </a:solidFill>
              </a:rPr>
              <a:t>, </a:t>
            </a:r>
            <a:r>
              <a:rPr lang="en-US" sz="1600" dirty="0">
                <a:solidFill>
                  <a:schemeClr val="tx1">
                    <a:lumMod val="50000"/>
                  </a:schemeClr>
                </a:solidFill>
              </a:rPr>
              <a:t>for which payments have been effected with the use of payment cards issued outside the Russian Federation</a:t>
            </a:r>
            <a:r>
              <a:rPr lang="ru-RU" sz="1600" dirty="0">
                <a:solidFill>
                  <a:schemeClr val="tx1">
                    <a:lumMod val="50000"/>
                  </a:schemeClr>
                </a:solidFill>
              </a:rPr>
              <a:t>, </a:t>
            </a:r>
            <a:r>
              <a:rPr lang="en-US" sz="1600" dirty="0">
                <a:solidFill>
                  <a:schemeClr val="tx1">
                    <a:lumMod val="50000"/>
                  </a:schemeClr>
                </a:solidFill>
              </a:rPr>
              <a:t>without breakdown by volumes relating separately to goods and services;</a:t>
            </a:r>
            <a:endParaRPr lang="ru-RU" sz="1600" dirty="0">
              <a:solidFill>
                <a:schemeClr val="tx1">
                  <a:lumMod val="50000"/>
                </a:schemeClr>
              </a:solidFill>
            </a:endParaRPr>
          </a:p>
          <a:p>
            <a:pPr marL="285750" indent="-285750" algn="just">
              <a:buFont typeface="Wingdings" panose="05000000000000000000" pitchFamily="2" charset="2"/>
              <a:buChar char="q"/>
            </a:pPr>
            <a:endParaRPr lang="ru-RU" sz="1600" dirty="0">
              <a:solidFill>
                <a:schemeClr val="tx1">
                  <a:lumMod val="50000"/>
                </a:schemeClr>
              </a:solidFill>
            </a:endParaRPr>
          </a:p>
          <a:p>
            <a:pPr marL="285750" indent="-285750" algn="just">
              <a:buFont typeface="Wingdings" panose="05000000000000000000" pitchFamily="2" charset="2"/>
              <a:buChar char="q"/>
            </a:pPr>
            <a:r>
              <a:rPr lang="en-US" sz="1600" dirty="0">
                <a:solidFill>
                  <a:schemeClr val="tx1">
                    <a:lumMod val="50000"/>
                  </a:schemeClr>
                </a:solidFill>
              </a:rPr>
              <a:t>In order to identify the share of goods, in 2016 the first sample survey of credit institutions was conducted whereas the </a:t>
            </a:r>
            <a:r>
              <a:rPr lang="ru-RU" sz="1600" dirty="0">
                <a:solidFill>
                  <a:schemeClr val="tx1">
                    <a:lumMod val="50000"/>
                  </a:schemeClr>
                </a:solidFill>
              </a:rPr>
              <a:t> </a:t>
            </a:r>
            <a:r>
              <a:rPr lang="en-US" sz="1600" dirty="0">
                <a:solidFill>
                  <a:schemeClr val="tx1">
                    <a:lumMod val="50000"/>
                  </a:schemeClr>
                </a:solidFill>
              </a:rPr>
              <a:t>weight of the sample in total value amount of the foregoing aggregate stood at </a:t>
            </a:r>
            <a:r>
              <a:rPr lang="ru-RU" sz="1600" dirty="0">
                <a:solidFill>
                  <a:schemeClr val="tx1">
                    <a:lumMod val="50000"/>
                  </a:schemeClr>
                </a:solidFill>
              </a:rPr>
              <a:t>95% </a:t>
            </a:r>
            <a:r>
              <a:rPr lang="en-US" sz="1600" dirty="0">
                <a:solidFill>
                  <a:schemeClr val="tx1">
                    <a:lumMod val="50000"/>
                  </a:schemeClr>
                </a:solidFill>
              </a:rPr>
              <a:t>of the reported outcome for </a:t>
            </a:r>
            <a:r>
              <a:rPr lang="ru-RU" sz="1600" dirty="0">
                <a:solidFill>
                  <a:schemeClr val="tx1">
                    <a:lumMod val="50000"/>
                  </a:schemeClr>
                </a:solidFill>
              </a:rPr>
              <a:t>2015</a:t>
            </a:r>
            <a:r>
              <a:rPr lang="en-US" sz="1600" dirty="0">
                <a:solidFill>
                  <a:schemeClr val="tx1">
                    <a:lumMod val="50000"/>
                  </a:schemeClr>
                </a:solidFill>
              </a:rPr>
              <a:t>;</a:t>
            </a:r>
            <a:endParaRPr lang="ru-RU" sz="1600" dirty="0">
              <a:solidFill>
                <a:schemeClr val="tx1">
                  <a:lumMod val="50000"/>
                </a:schemeClr>
              </a:solidFill>
            </a:endParaRPr>
          </a:p>
          <a:p>
            <a:pPr marL="285750" indent="-285750" algn="just">
              <a:buFont typeface="Wingdings" panose="05000000000000000000" pitchFamily="2" charset="2"/>
              <a:buChar char="q"/>
            </a:pPr>
            <a:endParaRPr lang="en-US" sz="1600" dirty="0">
              <a:solidFill>
                <a:schemeClr val="tx1">
                  <a:lumMod val="50000"/>
                </a:schemeClr>
              </a:solidFill>
            </a:endParaRPr>
          </a:p>
          <a:p>
            <a:pPr marL="285750" indent="-285750" algn="just">
              <a:buFont typeface="Wingdings" panose="05000000000000000000" pitchFamily="2" charset="2"/>
              <a:buChar char="q"/>
            </a:pPr>
            <a:r>
              <a:rPr lang="en-US" sz="1600" dirty="0">
                <a:solidFill>
                  <a:schemeClr val="tx1">
                    <a:lumMod val="50000"/>
                  </a:schemeClr>
                </a:solidFill>
              </a:rPr>
              <a:t>An upward adjustment for the full range was made on the basis of the average weight calculated for the sample;</a:t>
            </a:r>
            <a:endParaRPr lang="ru-RU" sz="1600" dirty="0">
              <a:solidFill>
                <a:schemeClr val="tx1">
                  <a:lumMod val="50000"/>
                </a:schemeClr>
              </a:solidFill>
            </a:endParaRPr>
          </a:p>
          <a:p>
            <a:pPr algn="just"/>
            <a:endParaRPr lang="ru-RU" sz="1600" dirty="0">
              <a:solidFill>
                <a:schemeClr val="tx1">
                  <a:lumMod val="50000"/>
                </a:schemeClr>
              </a:solidFill>
            </a:endParaRPr>
          </a:p>
          <a:p>
            <a:pPr marL="285750" indent="-285750" algn="just">
              <a:buFont typeface="Wingdings" panose="05000000000000000000" pitchFamily="2" charset="2"/>
              <a:buChar char="q"/>
            </a:pPr>
            <a:r>
              <a:rPr lang="en-US" sz="1600" dirty="0">
                <a:solidFill>
                  <a:schemeClr val="tx1">
                    <a:lumMod val="50000"/>
                  </a:schemeClr>
                </a:solidFill>
              </a:rPr>
              <a:t>Data of the sample survey are used to compile merchandise exports volumes in the framework of e-commerce;</a:t>
            </a:r>
            <a:endParaRPr lang="ru-RU" sz="1600" dirty="0">
              <a:solidFill>
                <a:schemeClr val="tx1">
                  <a:lumMod val="50000"/>
                </a:schemeClr>
              </a:solidFill>
            </a:endParaRPr>
          </a:p>
          <a:p>
            <a:pPr algn="just"/>
            <a:endParaRPr lang="ru-RU" sz="1600" dirty="0">
              <a:solidFill>
                <a:schemeClr val="tx1">
                  <a:lumMod val="50000"/>
                </a:schemeClr>
              </a:solidFill>
            </a:endParaRPr>
          </a:p>
          <a:p>
            <a:pPr marL="285750" indent="-285750" algn="just">
              <a:buFont typeface="Wingdings" panose="05000000000000000000" pitchFamily="2" charset="2"/>
              <a:buChar char="q"/>
            </a:pPr>
            <a:r>
              <a:rPr lang="en-US" sz="1600" dirty="0">
                <a:solidFill>
                  <a:schemeClr val="tx1">
                    <a:lumMod val="50000"/>
                  </a:schemeClr>
                </a:solidFill>
              </a:rPr>
              <a:t>Because of a high volatility of the aggregates received from the sample</a:t>
            </a:r>
            <a:r>
              <a:rPr lang="ru-RU" sz="1600" dirty="0">
                <a:solidFill>
                  <a:schemeClr val="tx1">
                    <a:lumMod val="50000"/>
                  </a:schemeClr>
                </a:solidFill>
              </a:rPr>
              <a:t>, </a:t>
            </a:r>
            <a:r>
              <a:rPr lang="en-US" sz="1600" dirty="0">
                <a:solidFill>
                  <a:schemeClr val="tx1">
                    <a:lumMod val="50000"/>
                  </a:schemeClr>
                </a:solidFill>
              </a:rPr>
              <a:t>and lacking the ability to expand the list of aggregates in the bank reporting forms due to the reporting burden concerns of the credit institutions</a:t>
            </a:r>
            <a:r>
              <a:rPr lang="ru-RU" sz="1600" dirty="0">
                <a:solidFill>
                  <a:schemeClr val="tx1">
                    <a:lumMod val="50000"/>
                  </a:schemeClr>
                </a:solidFill>
              </a:rPr>
              <a:t>, </a:t>
            </a:r>
            <a:r>
              <a:rPr lang="en-US" sz="1600" dirty="0">
                <a:solidFill>
                  <a:schemeClr val="tx1">
                    <a:lumMod val="50000"/>
                  </a:schemeClr>
                </a:solidFill>
              </a:rPr>
              <a:t>annual sample surveys of the credit institutions have become regular</a:t>
            </a:r>
            <a:r>
              <a:rPr lang="ru-RU" sz="1600" dirty="0">
                <a:solidFill>
                  <a:schemeClr val="tx1">
                    <a:lumMod val="50000"/>
                  </a:schemeClr>
                </a:solidFill>
              </a:rPr>
              <a:t>.</a:t>
            </a:r>
          </a:p>
        </p:txBody>
      </p:sp>
    </p:spTree>
    <p:extLst>
      <p:ext uri="{BB962C8B-B14F-4D97-AF65-F5344CB8AC3E}">
        <p14:creationId xmlns:p14="http://schemas.microsoft.com/office/powerpoint/2010/main" val="2067915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17</a:t>
            </a:fld>
            <a:endParaRPr lang="ru-RU">
              <a:solidFill>
                <a:srgbClr val="888A8D"/>
              </a:solidFill>
            </a:endParaRP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MERCHANDISE EXPORTS IN CROSS-BORDER E-COMMERCE </a:t>
            </a:r>
            <a:endParaRPr lang="ru-RU" dirty="0"/>
          </a:p>
        </p:txBody>
      </p:sp>
      <p:sp>
        <p:nvSpPr>
          <p:cNvPr id="14" name="Прямоугольник 13"/>
          <p:cNvSpPr/>
          <p:nvPr/>
        </p:nvSpPr>
        <p:spPr>
          <a:xfrm>
            <a:off x="938633" y="964212"/>
            <a:ext cx="8246556" cy="630301"/>
          </a:xfrm>
          <a:prstGeom prst="rect">
            <a:avLst/>
          </a:prstGeom>
        </p:spPr>
        <p:txBody>
          <a:bodyPr wrap="square">
            <a:spAutoFit/>
          </a:bodyPr>
          <a:lstStyle/>
          <a:p>
            <a:pPr eaLnBrk="0" hangingPunct="0">
              <a:lnSpc>
                <a:spcPct val="114000"/>
              </a:lnSpc>
            </a:pPr>
            <a:r>
              <a:rPr lang="en-US" sz="1600" b="1" dirty="0">
                <a:solidFill>
                  <a:schemeClr val="bg1">
                    <a:lumMod val="50000"/>
                  </a:schemeClr>
                </a:solidFill>
                <a:latin typeface="Arial" pitchFamily="34" charset="0"/>
                <a:cs typeface="Arial" pitchFamily="34" charset="0"/>
              </a:rPr>
              <a:t>MERCHANDISE EXPORTS IN CROSS-BORDER </a:t>
            </a:r>
          </a:p>
          <a:p>
            <a:pPr eaLnBrk="0" hangingPunct="0">
              <a:lnSpc>
                <a:spcPct val="114000"/>
              </a:lnSpc>
            </a:pPr>
            <a:r>
              <a:rPr lang="en-US" sz="1600" b="1" dirty="0">
                <a:solidFill>
                  <a:schemeClr val="bg1">
                    <a:lumMod val="50000"/>
                  </a:schemeClr>
                </a:solidFill>
                <a:latin typeface="Arial" pitchFamily="34" charset="0"/>
                <a:cs typeface="Arial" pitchFamily="34" charset="0"/>
              </a:rPr>
              <a:t>E-COMMERCE IN 2015-2020</a:t>
            </a:r>
            <a:endParaRPr lang="ru-RU" sz="1600" b="1" dirty="0">
              <a:solidFill>
                <a:schemeClr val="bg1">
                  <a:lumMod val="50000"/>
                </a:schemeClr>
              </a:solidFill>
              <a:latin typeface="Arial" pitchFamily="34" charset="0"/>
              <a:cs typeface="Arial" pitchFamily="34" charset="0"/>
            </a:endParaRPr>
          </a:p>
        </p:txBody>
      </p:sp>
      <p:graphicFrame>
        <p:nvGraphicFramePr>
          <p:cNvPr id="24" name="Диаграмма 23"/>
          <p:cNvGraphicFramePr/>
          <p:nvPr>
            <p:extLst>
              <p:ext uri="{D42A27DB-BD31-4B8C-83A1-F6EECF244321}">
                <p14:modId xmlns:p14="http://schemas.microsoft.com/office/powerpoint/2010/main" val="332199747"/>
              </p:ext>
            </p:extLst>
          </p:nvPr>
        </p:nvGraphicFramePr>
        <p:xfrm>
          <a:off x="1374032" y="1635503"/>
          <a:ext cx="9478439" cy="4245920"/>
        </p:xfrm>
        <a:graphic>
          <a:graphicData uri="http://schemas.openxmlformats.org/drawingml/2006/chart">
            <c:chart xmlns:c="http://schemas.openxmlformats.org/drawingml/2006/chart" xmlns:r="http://schemas.openxmlformats.org/officeDocument/2006/relationships" r:id="rId2"/>
          </a:graphicData>
        </a:graphic>
      </p:graphicFrame>
      <p:sp>
        <p:nvSpPr>
          <p:cNvPr id="25" name="Line 13"/>
          <p:cNvSpPr>
            <a:spLocks noChangeShapeType="1"/>
          </p:cNvSpPr>
          <p:nvPr/>
        </p:nvSpPr>
        <p:spPr bwMode="auto">
          <a:xfrm>
            <a:off x="2854761" y="6086600"/>
            <a:ext cx="297987" cy="0"/>
          </a:xfrm>
          <a:prstGeom prst="line">
            <a:avLst/>
          </a:prstGeom>
          <a:noFill/>
          <a:ln w="38100">
            <a:solidFill>
              <a:srgbClr val="DD7D8B"/>
            </a:solidFill>
            <a:round/>
            <a:headEnd/>
            <a:tailEnd/>
          </a:ln>
          <a:extLst>
            <a:ext uri="{909E8E84-426E-40DD-AFC4-6F175D3DCCD1}">
              <a14:hiddenFill xmlns:a14="http://schemas.microsoft.com/office/drawing/2010/main">
                <a:noFill/>
              </a14:hiddenFill>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dirty="0"/>
          </a:p>
        </p:txBody>
      </p:sp>
      <p:sp>
        <p:nvSpPr>
          <p:cNvPr id="26" name="Rectangle 13"/>
          <p:cNvSpPr>
            <a:spLocks noChangeArrowheads="1"/>
          </p:cNvSpPr>
          <p:nvPr/>
        </p:nvSpPr>
        <p:spPr bwMode="auto">
          <a:xfrm>
            <a:off x="2941983" y="6370982"/>
            <a:ext cx="143422" cy="119270"/>
          </a:xfrm>
          <a:prstGeom prst="rect">
            <a:avLst/>
          </a:prstGeom>
          <a:solidFill>
            <a:schemeClr val="accent2">
              <a:lumMod val="40000"/>
              <a:lumOff val="6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2400" dirty="0">
              <a:latin typeface="Times New Roman" pitchFamily="18" charset="0"/>
            </a:endParaRPr>
          </a:p>
        </p:txBody>
      </p:sp>
      <p:sp>
        <p:nvSpPr>
          <p:cNvPr id="10" name="Text Box 8"/>
          <p:cNvSpPr txBox="1">
            <a:spLocks noChangeArrowheads="1"/>
          </p:cNvSpPr>
          <p:nvPr/>
        </p:nvSpPr>
        <p:spPr bwMode="auto">
          <a:xfrm>
            <a:off x="3152748" y="5947011"/>
            <a:ext cx="6791324"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solidFill>
                  <a:schemeClr val="tx1">
                    <a:lumMod val="50000"/>
                  </a:schemeClr>
                </a:solidFill>
                <a:latin typeface="Arial" pitchFamily="34" charset="0"/>
                <a:cs typeface="Arial" pitchFamily="34" charset="0"/>
              </a:rPr>
              <a:t>Merchandise exports in cross-border e-commerce (</a:t>
            </a:r>
            <a:r>
              <a:rPr lang="en-US" sz="1200" i="1" dirty="0">
                <a:solidFill>
                  <a:schemeClr val="tx1">
                    <a:lumMod val="50000"/>
                  </a:schemeClr>
                </a:solidFill>
                <a:latin typeface="Arial" pitchFamily="34" charset="0"/>
                <a:cs typeface="Arial" pitchFamily="34" charset="0"/>
              </a:rPr>
              <a:t>left scale</a:t>
            </a:r>
            <a:r>
              <a:rPr lang="ru-RU" sz="1200" i="1" dirty="0">
                <a:solidFill>
                  <a:schemeClr val="tx1">
                    <a:lumMod val="50000"/>
                  </a:schemeClr>
                </a:solidFill>
                <a:latin typeface="Arial" pitchFamily="34" charset="0"/>
                <a:cs typeface="Arial" pitchFamily="34" charset="0"/>
              </a:rPr>
              <a:t>)</a:t>
            </a:r>
          </a:p>
        </p:txBody>
      </p:sp>
      <p:sp>
        <p:nvSpPr>
          <p:cNvPr id="11" name="Text Box 8"/>
          <p:cNvSpPr txBox="1">
            <a:spLocks noChangeArrowheads="1"/>
          </p:cNvSpPr>
          <p:nvPr/>
        </p:nvSpPr>
        <p:spPr bwMode="auto">
          <a:xfrm>
            <a:off x="3152748" y="6198694"/>
            <a:ext cx="7181848" cy="463846"/>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solidFill>
                  <a:schemeClr val="tx1">
                    <a:lumMod val="50000"/>
                  </a:schemeClr>
                </a:solidFill>
                <a:latin typeface="Arial" pitchFamily="34" charset="0"/>
                <a:cs typeface="Arial" pitchFamily="34" charset="0"/>
              </a:rPr>
              <a:t>Share of purchases of goods in the total cost of goods and services purchased via the Internet,              paid with payments cards issued by non-residents</a:t>
            </a:r>
            <a:r>
              <a:rPr lang="ru-RU" sz="1200" dirty="0">
                <a:solidFill>
                  <a:schemeClr val="tx1">
                    <a:lumMod val="50000"/>
                  </a:schemeClr>
                </a:solidFill>
                <a:latin typeface="Arial" pitchFamily="34" charset="0"/>
                <a:cs typeface="Arial" pitchFamily="34" charset="0"/>
              </a:rPr>
              <a:t> </a:t>
            </a:r>
            <a:r>
              <a:rPr lang="ru-RU" sz="1200" i="1" dirty="0">
                <a:solidFill>
                  <a:schemeClr val="tx1">
                    <a:lumMod val="50000"/>
                  </a:schemeClr>
                </a:solidFill>
                <a:latin typeface="Arial" pitchFamily="34" charset="0"/>
                <a:cs typeface="Arial" pitchFamily="34" charset="0"/>
              </a:rPr>
              <a:t>(</a:t>
            </a:r>
            <a:r>
              <a:rPr lang="en-US" sz="1200" i="1" dirty="0">
                <a:solidFill>
                  <a:schemeClr val="tx1">
                    <a:lumMod val="50000"/>
                  </a:schemeClr>
                </a:solidFill>
                <a:latin typeface="Arial" pitchFamily="34" charset="0"/>
                <a:cs typeface="Arial" pitchFamily="34" charset="0"/>
              </a:rPr>
              <a:t>right scale</a:t>
            </a:r>
            <a:r>
              <a:rPr lang="ru-RU" sz="1200" i="1" dirty="0">
                <a:solidFill>
                  <a:schemeClr val="tx1">
                    <a:lumMod val="50000"/>
                  </a:schemeClr>
                </a:solidFill>
                <a:latin typeface="Arial" pitchFamily="34" charset="0"/>
                <a:cs typeface="Arial" pitchFamily="34" charset="0"/>
              </a:rPr>
              <a:t>)</a:t>
            </a:r>
          </a:p>
        </p:txBody>
      </p:sp>
    </p:spTree>
    <p:extLst>
      <p:ext uri="{BB962C8B-B14F-4D97-AF65-F5344CB8AC3E}">
        <p14:creationId xmlns:p14="http://schemas.microsoft.com/office/powerpoint/2010/main" val="774204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386" y="952332"/>
            <a:ext cx="11325225" cy="386854"/>
          </a:xfrm>
        </p:spPr>
        <p:txBody>
          <a:bodyPr/>
          <a:lstStyle/>
          <a:p>
            <a:r>
              <a:rPr lang="en-US" sz="2000" b="1" dirty="0"/>
              <a:t>Goods acquired in Russian Internet-shops*</a:t>
            </a:r>
            <a:endParaRPr lang="ru-RU" sz="2000" b="1" dirty="0"/>
          </a:p>
        </p:txBody>
      </p:sp>
      <p:sp>
        <p:nvSpPr>
          <p:cNvPr id="3" name="Нижний колонтитул 2"/>
          <p:cNvSpPr>
            <a:spLocks noGrp="1"/>
          </p:cNvSpPr>
          <p:nvPr>
            <p:ph type="ftr" sz="quarter" idx="11"/>
          </p:nvPr>
        </p:nvSpPr>
        <p:spPr>
          <a:xfrm>
            <a:off x="1839968" y="431801"/>
            <a:ext cx="8439150" cy="324001"/>
          </a:xfrm>
        </p:spPr>
        <p:txBody>
          <a:bodyPr/>
          <a:lstStyle/>
          <a:p>
            <a:r>
              <a:rPr lang="ru-RU" b="1" dirty="0"/>
              <a:t>                </a:t>
            </a:r>
            <a:r>
              <a:rPr lang="en-US" b="1" dirty="0"/>
              <a:t>MERCHANDISE EXPORTS IN CROSS-BORDER E-COMMERCE </a:t>
            </a:r>
            <a:endParaRPr lang="ru-RU" dirty="0"/>
          </a:p>
        </p:txBody>
      </p:sp>
      <p:sp>
        <p:nvSpPr>
          <p:cNvPr id="4" name="Номер слайда 3"/>
          <p:cNvSpPr>
            <a:spLocks noGrp="1"/>
          </p:cNvSpPr>
          <p:nvPr>
            <p:ph type="sldNum" sz="quarter" idx="12"/>
          </p:nvPr>
        </p:nvSpPr>
        <p:spPr/>
        <p:txBody>
          <a:bodyPr/>
          <a:lstStyle/>
          <a:p>
            <a:fld id="{10AA99AE-6A35-4C1E-8082-A4A87B5CA521}" type="slidenum">
              <a:rPr lang="ru-RU" smtClean="0">
                <a:solidFill>
                  <a:srgbClr val="888A8D"/>
                </a:solidFill>
              </a:rPr>
              <a:pPr/>
              <a:t>18</a:t>
            </a:fld>
            <a:endParaRPr lang="ru-RU">
              <a:solidFill>
                <a:srgbClr val="888A8D"/>
              </a:solidFill>
            </a:endParaRPr>
          </a:p>
        </p:txBody>
      </p:sp>
      <p:graphicFrame>
        <p:nvGraphicFramePr>
          <p:cNvPr id="13" name="Диаграмма 12"/>
          <p:cNvGraphicFramePr/>
          <p:nvPr>
            <p:extLst>
              <p:ext uri="{D42A27DB-BD31-4B8C-83A1-F6EECF244321}">
                <p14:modId xmlns:p14="http://schemas.microsoft.com/office/powerpoint/2010/main" val="2751936676"/>
              </p:ext>
            </p:extLst>
          </p:nvPr>
        </p:nvGraphicFramePr>
        <p:xfrm>
          <a:off x="-27026" y="1219351"/>
          <a:ext cx="6249036" cy="2512984"/>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Группа 4"/>
          <p:cNvGrpSpPr/>
          <p:nvPr/>
        </p:nvGrpSpPr>
        <p:grpSpPr>
          <a:xfrm>
            <a:off x="3229857" y="3721318"/>
            <a:ext cx="5659371" cy="2822066"/>
            <a:chOff x="585788" y="4013955"/>
            <a:chExt cx="5452406" cy="2685904"/>
          </a:xfrm>
        </p:grpSpPr>
        <p:graphicFrame>
          <p:nvGraphicFramePr>
            <p:cNvPr id="20" name="Диаграмма 19"/>
            <p:cNvGraphicFramePr/>
            <p:nvPr>
              <p:extLst>
                <p:ext uri="{D42A27DB-BD31-4B8C-83A1-F6EECF244321}">
                  <p14:modId xmlns:p14="http://schemas.microsoft.com/office/powerpoint/2010/main" val="588006885"/>
                </p:ext>
              </p:extLst>
            </p:nvPr>
          </p:nvGraphicFramePr>
          <p:xfrm>
            <a:off x="585788" y="4013955"/>
            <a:ext cx="5452406" cy="2397820"/>
          </p:xfrm>
          <a:graphic>
            <a:graphicData uri="http://schemas.openxmlformats.org/drawingml/2006/chart">
              <c:chart xmlns:c="http://schemas.openxmlformats.org/drawingml/2006/chart" xmlns:r="http://schemas.openxmlformats.org/officeDocument/2006/relationships" r:id="rId3"/>
            </a:graphicData>
          </a:graphic>
        </p:graphicFrame>
        <p:pic>
          <p:nvPicPr>
            <p:cNvPr id="21" name="Рисунок 20"/>
            <p:cNvPicPr>
              <a:picLocks noChangeAspect="1"/>
            </p:cNvPicPr>
            <p:nvPr/>
          </p:nvPicPr>
          <p:blipFill rotWithShape="1">
            <a:blip r:embed="rId4"/>
            <a:srcRect l="7987" t="3077" r="3963" b="3963"/>
            <a:stretch/>
          </p:blipFill>
          <p:spPr>
            <a:xfrm>
              <a:off x="709239" y="6263208"/>
              <a:ext cx="452488" cy="436651"/>
            </a:xfrm>
            <a:prstGeom prst="rect">
              <a:avLst/>
            </a:prstGeom>
          </p:spPr>
        </p:pic>
        <p:pic>
          <p:nvPicPr>
            <p:cNvPr id="22" name="Рисунок 21"/>
            <p:cNvPicPr>
              <a:picLocks noChangeAspect="1"/>
            </p:cNvPicPr>
            <p:nvPr/>
          </p:nvPicPr>
          <p:blipFill>
            <a:blip r:embed="rId5"/>
            <a:stretch>
              <a:fillRect/>
            </a:stretch>
          </p:blipFill>
          <p:spPr>
            <a:xfrm>
              <a:off x="2459747" y="6254313"/>
              <a:ext cx="469935" cy="428234"/>
            </a:xfrm>
            <a:prstGeom prst="rect">
              <a:avLst/>
            </a:prstGeom>
          </p:spPr>
        </p:pic>
        <p:pic>
          <p:nvPicPr>
            <p:cNvPr id="23" name="Рисунок 22"/>
            <p:cNvPicPr>
              <a:picLocks noChangeAspect="1"/>
            </p:cNvPicPr>
            <p:nvPr/>
          </p:nvPicPr>
          <p:blipFill>
            <a:blip r:embed="rId6"/>
            <a:stretch>
              <a:fillRect/>
            </a:stretch>
          </p:blipFill>
          <p:spPr>
            <a:xfrm>
              <a:off x="1890270" y="6238330"/>
              <a:ext cx="438631" cy="432251"/>
            </a:xfrm>
            <a:prstGeom prst="rect">
              <a:avLst/>
            </a:prstGeom>
          </p:spPr>
        </p:pic>
        <p:pic>
          <p:nvPicPr>
            <p:cNvPr id="25" name="Рисунок 24"/>
            <p:cNvPicPr>
              <a:picLocks noChangeAspect="1"/>
            </p:cNvPicPr>
            <p:nvPr/>
          </p:nvPicPr>
          <p:blipFill>
            <a:blip r:embed="rId7"/>
            <a:stretch>
              <a:fillRect/>
            </a:stretch>
          </p:blipFill>
          <p:spPr>
            <a:xfrm>
              <a:off x="1275274" y="6247581"/>
              <a:ext cx="502060" cy="418743"/>
            </a:xfrm>
            <a:prstGeom prst="rect">
              <a:avLst/>
            </a:prstGeom>
          </p:spPr>
        </p:pic>
        <p:pic>
          <p:nvPicPr>
            <p:cNvPr id="26" name="Рисунок 25"/>
            <p:cNvPicPr>
              <a:picLocks noChangeAspect="1"/>
            </p:cNvPicPr>
            <p:nvPr/>
          </p:nvPicPr>
          <p:blipFill>
            <a:blip r:embed="rId8"/>
            <a:stretch>
              <a:fillRect/>
            </a:stretch>
          </p:blipFill>
          <p:spPr>
            <a:xfrm>
              <a:off x="4173996" y="6245632"/>
              <a:ext cx="424580" cy="413237"/>
            </a:xfrm>
            <a:prstGeom prst="rect">
              <a:avLst/>
            </a:prstGeom>
          </p:spPr>
        </p:pic>
        <p:pic>
          <p:nvPicPr>
            <p:cNvPr id="27" name="Рисунок 26"/>
            <p:cNvPicPr>
              <a:picLocks noChangeAspect="1"/>
            </p:cNvPicPr>
            <p:nvPr/>
          </p:nvPicPr>
          <p:blipFill>
            <a:blip r:embed="rId9"/>
            <a:stretch>
              <a:fillRect/>
            </a:stretch>
          </p:blipFill>
          <p:spPr>
            <a:xfrm>
              <a:off x="5382735" y="6263208"/>
              <a:ext cx="453157" cy="436651"/>
            </a:xfrm>
            <a:prstGeom prst="rect">
              <a:avLst/>
            </a:prstGeom>
          </p:spPr>
        </p:pic>
        <p:pic>
          <p:nvPicPr>
            <p:cNvPr id="28" name="Рисунок 27"/>
            <p:cNvPicPr>
              <a:picLocks noChangeAspect="1"/>
            </p:cNvPicPr>
            <p:nvPr/>
          </p:nvPicPr>
          <p:blipFill>
            <a:blip r:embed="rId10"/>
            <a:stretch>
              <a:fillRect/>
            </a:stretch>
          </p:blipFill>
          <p:spPr>
            <a:xfrm>
              <a:off x="3631325" y="6249678"/>
              <a:ext cx="406502" cy="422492"/>
            </a:xfrm>
            <a:prstGeom prst="rect">
              <a:avLst/>
            </a:prstGeom>
          </p:spPr>
        </p:pic>
      </p:grpSp>
      <p:graphicFrame>
        <p:nvGraphicFramePr>
          <p:cNvPr id="29" name="Диаграмма 28"/>
          <p:cNvGraphicFramePr/>
          <p:nvPr>
            <p:extLst>
              <p:ext uri="{D42A27DB-BD31-4B8C-83A1-F6EECF244321}">
                <p14:modId xmlns:p14="http://schemas.microsoft.com/office/powerpoint/2010/main" val="780893637"/>
              </p:ext>
            </p:extLst>
          </p:nvPr>
        </p:nvGraphicFramePr>
        <p:xfrm>
          <a:off x="7126357" y="1198034"/>
          <a:ext cx="4775384" cy="2463971"/>
        </p:xfrm>
        <a:graphic>
          <a:graphicData uri="http://schemas.openxmlformats.org/drawingml/2006/chart">
            <c:chart xmlns:c="http://schemas.openxmlformats.org/drawingml/2006/chart" xmlns:r="http://schemas.openxmlformats.org/officeDocument/2006/relationships" r:id="rId11"/>
          </a:graphicData>
        </a:graphic>
      </p:graphicFrame>
      <p:sp>
        <p:nvSpPr>
          <p:cNvPr id="30" name="TextBox 29"/>
          <p:cNvSpPr txBox="1"/>
          <p:nvPr/>
        </p:nvSpPr>
        <p:spPr>
          <a:xfrm>
            <a:off x="11241622" y="2378943"/>
            <a:ext cx="950378" cy="415498"/>
          </a:xfrm>
          <a:prstGeom prst="rect">
            <a:avLst/>
          </a:prstGeom>
          <a:noFill/>
        </p:spPr>
        <p:txBody>
          <a:bodyPr wrap="square" rtlCol="0">
            <a:spAutoFit/>
          </a:bodyPr>
          <a:lstStyle/>
          <a:p>
            <a:r>
              <a:rPr lang="en-US" sz="1050" dirty="0"/>
              <a:t>Post of Russia</a:t>
            </a:r>
            <a:endParaRPr lang="ru-RU" sz="1050" dirty="0"/>
          </a:p>
        </p:txBody>
      </p:sp>
      <p:sp>
        <p:nvSpPr>
          <p:cNvPr id="31" name="TextBox 30"/>
          <p:cNvSpPr txBox="1"/>
          <p:nvPr/>
        </p:nvSpPr>
        <p:spPr>
          <a:xfrm>
            <a:off x="8444068" y="1854265"/>
            <a:ext cx="1180617" cy="430887"/>
          </a:xfrm>
          <a:prstGeom prst="rect">
            <a:avLst/>
          </a:prstGeom>
          <a:noFill/>
        </p:spPr>
        <p:txBody>
          <a:bodyPr wrap="square" rtlCol="0">
            <a:spAutoFit/>
          </a:bodyPr>
          <a:lstStyle/>
          <a:p>
            <a:r>
              <a:rPr lang="en-US" sz="1100" dirty="0"/>
              <a:t>Other logistics operators</a:t>
            </a:r>
            <a:endParaRPr lang="ru-RU" sz="1100" dirty="0"/>
          </a:p>
        </p:txBody>
      </p:sp>
      <p:sp>
        <p:nvSpPr>
          <p:cNvPr id="6" name="TextBox 5"/>
          <p:cNvSpPr txBox="1"/>
          <p:nvPr/>
        </p:nvSpPr>
        <p:spPr>
          <a:xfrm>
            <a:off x="473762" y="6532367"/>
            <a:ext cx="12192000" cy="261610"/>
          </a:xfrm>
          <a:prstGeom prst="rect">
            <a:avLst/>
          </a:prstGeom>
          <a:noFill/>
        </p:spPr>
        <p:txBody>
          <a:bodyPr wrap="square" rtlCol="0">
            <a:spAutoFit/>
          </a:bodyPr>
          <a:lstStyle/>
          <a:p>
            <a:r>
              <a:rPr lang="en-US" sz="1100" dirty="0">
                <a:latin typeface="Arial" panose="020B0604020202020204" pitchFamily="34" charset="0"/>
                <a:ea typeface="+mj-ea"/>
                <a:cs typeface="Arial" panose="020B0604020202020204" pitchFamily="34" charset="0"/>
              </a:rPr>
              <a:t>* Source</a:t>
            </a:r>
            <a:r>
              <a:rPr lang="ru-RU" sz="1100" dirty="0">
                <a:latin typeface="Arial" panose="020B0604020202020204" pitchFamily="34" charset="0"/>
                <a:ea typeface="+mj-ea"/>
                <a:cs typeface="Arial" panose="020B0604020202020204" pitchFamily="34" charset="0"/>
              </a:rPr>
              <a:t>: </a:t>
            </a:r>
            <a:r>
              <a:rPr lang="en-US" sz="1100" dirty="0">
                <a:latin typeface="Arial" panose="020B0604020202020204" pitchFamily="34" charset="0"/>
                <a:ea typeface="+mj-ea"/>
                <a:cs typeface="Arial" panose="020B0604020202020204" pitchFamily="34" charset="0"/>
              </a:rPr>
              <a:t>Data Insight, with eBay, Retail online exports of goods</a:t>
            </a:r>
            <a:r>
              <a:rPr lang="ru-RU" sz="1100" dirty="0">
                <a:latin typeface="Arial" panose="020B0604020202020204" pitchFamily="34" charset="0"/>
                <a:ea typeface="+mj-ea"/>
                <a:cs typeface="Arial" panose="020B0604020202020204" pitchFamily="34" charset="0"/>
              </a:rPr>
              <a:t>, 20</a:t>
            </a:r>
            <a:r>
              <a:rPr lang="en-US" sz="1100" dirty="0">
                <a:latin typeface="Arial" panose="020B0604020202020204" pitchFamily="34" charset="0"/>
                <a:ea typeface="+mj-ea"/>
                <a:cs typeface="Arial" panose="020B0604020202020204" pitchFamily="34" charset="0"/>
              </a:rPr>
              <a:t>20</a:t>
            </a:r>
            <a:r>
              <a:rPr lang="ru-RU" sz="1100" dirty="0">
                <a:latin typeface="Arial" panose="020B0604020202020204" pitchFamily="34" charset="0"/>
                <a:ea typeface="+mj-ea"/>
                <a:cs typeface="Arial" panose="020B0604020202020204" pitchFamily="34" charset="0"/>
              </a:rPr>
              <a:t> — </a:t>
            </a:r>
            <a:r>
              <a:rPr lang="en-US" sz="1100" dirty="0">
                <a:latin typeface="Arial" panose="020B0604020202020204" pitchFamily="34" charset="0"/>
                <a:ea typeface="+mj-ea"/>
                <a:cs typeface="Arial" panose="020B0604020202020204" pitchFamily="34" charset="0"/>
              </a:rPr>
              <a:t>datainsight.ru/eBayCrossborder2020 </a:t>
            </a:r>
            <a:endParaRPr lang="ru-RU" sz="1100" dirty="0">
              <a:latin typeface="Arial" panose="020B0604020202020204" pitchFamily="34" charset="0"/>
              <a:ea typeface="+mj-ea"/>
              <a:cs typeface="Arial" panose="020B0604020202020204" pitchFamily="34" charset="0"/>
            </a:endParaRPr>
          </a:p>
        </p:txBody>
      </p:sp>
      <p:pic>
        <p:nvPicPr>
          <p:cNvPr id="8" name="Рисунок 7"/>
          <p:cNvPicPr>
            <a:picLocks noChangeAspect="1"/>
          </p:cNvPicPr>
          <p:nvPr/>
        </p:nvPicPr>
        <p:blipFill>
          <a:blip r:embed="rId12"/>
          <a:stretch>
            <a:fillRect/>
          </a:stretch>
        </p:blipFill>
        <p:spPr>
          <a:xfrm>
            <a:off x="7551292" y="6095614"/>
            <a:ext cx="567620" cy="454452"/>
          </a:xfrm>
          <a:prstGeom prst="rect">
            <a:avLst/>
          </a:prstGeom>
        </p:spPr>
      </p:pic>
      <p:pic>
        <p:nvPicPr>
          <p:cNvPr id="9" name="Рисунок 8"/>
          <p:cNvPicPr>
            <a:picLocks noChangeAspect="1"/>
          </p:cNvPicPr>
          <p:nvPr/>
        </p:nvPicPr>
        <p:blipFill>
          <a:blip r:embed="rId13"/>
          <a:stretch>
            <a:fillRect/>
          </a:stretch>
        </p:blipFill>
        <p:spPr>
          <a:xfrm>
            <a:off x="5853061" y="6083629"/>
            <a:ext cx="368949" cy="417515"/>
          </a:xfrm>
          <a:prstGeom prst="rect">
            <a:avLst/>
          </a:prstGeom>
        </p:spPr>
      </p:pic>
      <p:graphicFrame>
        <p:nvGraphicFramePr>
          <p:cNvPr id="36" name="Диаграмма 35"/>
          <p:cNvGraphicFramePr/>
          <p:nvPr>
            <p:extLst>
              <p:ext uri="{D42A27DB-BD31-4B8C-83A1-F6EECF244321}">
                <p14:modId xmlns:p14="http://schemas.microsoft.com/office/powerpoint/2010/main" val="1125155483"/>
              </p:ext>
            </p:extLst>
          </p:nvPr>
        </p:nvGraphicFramePr>
        <p:xfrm>
          <a:off x="-181901" y="2932044"/>
          <a:ext cx="4694266" cy="3299792"/>
        </p:xfrm>
        <a:graphic>
          <a:graphicData uri="http://schemas.openxmlformats.org/drawingml/2006/chart">
            <c:chart xmlns:c="http://schemas.openxmlformats.org/drawingml/2006/chart" xmlns:r="http://schemas.openxmlformats.org/officeDocument/2006/relationships" r:id="rId14"/>
          </a:graphicData>
        </a:graphic>
      </p:graphicFrame>
      <p:sp>
        <p:nvSpPr>
          <p:cNvPr id="37" name="TextBox 36"/>
          <p:cNvSpPr txBox="1"/>
          <p:nvPr/>
        </p:nvSpPr>
        <p:spPr>
          <a:xfrm>
            <a:off x="1607234" y="3511884"/>
            <a:ext cx="606288" cy="477054"/>
          </a:xfrm>
          <a:prstGeom prst="rect">
            <a:avLst/>
          </a:prstGeom>
          <a:noFill/>
        </p:spPr>
        <p:txBody>
          <a:bodyPr wrap="square" rtlCol="0">
            <a:spAutoFit/>
          </a:bodyPr>
          <a:lstStyle/>
          <a:p>
            <a:pPr algn="r"/>
            <a:r>
              <a:rPr lang="ru-RU" sz="1400" b="1" dirty="0"/>
              <a:t>2018</a:t>
            </a:r>
          </a:p>
          <a:p>
            <a:pPr algn="r"/>
            <a:endParaRPr lang="ru-RU" sz="1100" dirty="0"/>
          </a:p>
        </p:txBody>
      </p:sp>
      <p:sp>
        <p:nvSpPr>
          <p:cNvPr id="38" name="TextBox 37"/>
          <p:cNvSpPr txBox="1"/>
          <p:nvPr/>
        </p:nvSpPr>
        <p:spPr>
          <a:xfrm>
            <a:off x="1563677" y="6089157"/>
            <a:ext cx="628636" cy="477054"/>
          </a:xfrm>
          <a:prstGeom prst="rect">
            <a:avLst/>
          </a:prstGeom>
          <a:noFill/>
        </p:spPr>
        <p:txBody>
          <a:bodyPr wrap="square" rtlCol="0">
            <a:spAutoFit/>
          </a:bodyPr>
          <a:lstStyle/>
          <a:p>
            <a:pPr algn="r"/>
            <a:r>
              <a:rPr lang="ru-RU" sz="1400" b="1" dirty="0"/>
              <a:t>2020</a:t>
            </a:r>
          </a:p>
          <a:p>
            <a:pPr algn="r"/>
            <a:endParaRPr lang="ru-RU" sz="1100" dirty="0"/>
          </a:p>
        </p:txBody>
      </p:sp>
      <p:graphicFrame>
        <p:nvGraphicFramePr>
          <p:cNvPr id="39" name="Диаграмма 38"/>
          <p:cNvGraphicFramePr/>
          <p:nvPr>
            <p:extLst>
              <p:ext uri="{D42A27DB-BD31-4B8C-83A1-F6EECF244321}">
                <p14:modId xmlns:p14="http://schemas.microsoft.com/office/powerpoint/2010/main" val="1413458360"/>
              </p:ext>
            </p:extLst>
          </p:nvPr>
        </p:nvGraphicFramePr>
        <p:xfrm>
          <a:off x="8899692" y="3775728"/>
          <a:ext cx="3085381" cy="2192748"/>
        </p:xfrm>
        <a:graphic>
          <a:graphicData uri="http://schemas.openxmlformats.org/drawingml/2006/chart">
            <c:chart xmlns:c="http://schemas.openxmlformats.org/drawingml/2006/chart" xmlns:r="http://schemas.openxmlformats.org/officeDocument/2006/relationships" r:id="rId15"/>
          </a:graphicData>
        </a:graphic>
      </p:graphicFrame>
      <p:sp>
        <p:nvSpPr>
          <p:cNvPr id="40" name="TextBox 39"/>
          <p:cNvSpPr txBox="1"/>
          <p:nvPr/>
        </p:nvSpPr>
        <p:spPr>
          <a:xfrm>
            <a:off x="9975974" y="3645657"/>
            <a:ext cx="606288" cy="477054"/>
          </a:xfrm>
          <a:prstGeom prst="rect">
            <a:avLst/>
          </a:prstGeom>
          <a:noFill/>
        </p:spPr>
        <p:txBody>
          <a:bodyPr wrap="square" rtlCol="0">
            <a:spAutoFit/>
          </a:bodyPr>
          <a:lstStyle/>
          <a:p>
            <a:pPr algn="r"/>
            <a:r>
              <a:rPr lang="ru-RU" sz="1400" b="1" dirty="0"/>
              <a:t>2018</a:t>
            </a:r>
          </a:p>
          <a:p>
            <a:pPr algn="r"/>
            <a:endParaRPr lang="ru-RU" sz="1100" dirty="0"/>
          </a:p>
        </p:txBody>
      </p:sp>
      <p:sp>
        <p:nvSpPr>
          <p:cNvPr id="41" name="TextBox 40"/>
          <p:cNvSpPr txBox="1"/>
          <p:nvPr/>
        </p:nvSpPr>
        <p:spPr>
          <a:xfrm>
            <a:off x="10066216" y="6085132"/>
            <a:ext cx="606288" cy="477054"/>
          </a:xfrm>
          <a:prstGeom prst="rect">
            <a:avLst/>
          </a:prstGeom>
          <a:noFill/>
        </p:spPr>
        <p:txBody>
          <a:bodyPr wrap="square" rtlCol="0">
            <a:spAutoFit/>
          </a:bodyPr>
          <a:lstStyle/>
          <a:p>
            <a:pPr algn="r"/>
            <a:r>
              <a:rPr lang="ru-RU" sz="1400" b="1" dirty="0"/>
              <a:t>2020</a:t>
            </a:r>
          </a:p>
          <a:p>
            <a:pPr algn="r"/>
            <a:endParaRPr lang="ru-RU" sz="1100" dirty="0"/>
          </a:p>
        </p:txBody>
      </p:sp>
      <p:sp>
        <p:nvSpPr>
          <p:cNvPr id="44" name="TextBox 43"/>
          <p:cNvSpPr txBox="1"/>
          <p:nvPr/>
        </p:nvSpPr>
        <p:spPr>
          <a:xfrm>
            <a:off x="8704774" y="4245206"/>
            <a:ext cx="1180617" cy="430887"/>
          </a:xfrm>
          <a:prstGeom prst="rect">
            <a:avLst/>
          </a:prstGeom>
          <a:noFill/>
        </p:spPr>
        <p:txBody>
          <a:bodyPr wrap="square" rtlCol="0">
            <a:spAutoFit/>
          </a:bodyPr>
          <a:lstStyle/>
          <a:p>
            <a:r>
              <a:rPr lang="en-US" sz="1100" dirty="0"/>
              <a:t>Other logistics operators</a:t>
            </a:r>
            <a:endParaRPr lang="ru-RU" sz="1100" dirty="0"/>
          </a:p>
        </p:txBody>
      </p:sp>
      <p:sp>
        <p:nvSpPr>
          <p:cNvPr id="45" name="TextBox 44"/>
          <p:cNvSpPr txBox="1"/>
          <p:nvPr/>
        </p:nvSpPr>
        <p:spPr>
          <a:xfrm>
            <a:off x="11283422" y="4701762"/>
            <a:ext cx="950378" cy="415498"/>
          </a:xfrm>
          <a:prstGeom prst="rect">
            <a:avLst/>
          </a:prstGeom>
          <a:noFill/>
        </p:spPr>
        <p:txBody>
          <a:bodyPr wrap="square" rtlCol="0">
            <a:spAutoFit/>
          </a:bodyPr>
          <a:lstStyle/>
          <a:p>
            <a:r>
              <a:rPr lang="en-US" sz="1050" dirty="0"/>
              <a:t>Post of Russia</a:t>
            </a:r>
            <a:endParaRPr lang="ru-RU" sz="1050" dirty="0"/>
          </a:p>
        </p:txBody>
      </p:sp>
    </p:spTree>
    <p:extLst>
      <p:ext uri="{BB962C8B-B14F-4D97-AF65-F5344CB8AC3E}">
        <p14:creationId xmlns:p14="http://schemas.microsoft.com/office/powerpoint/2010/main" val="47615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386" y="980076"/>
            <a:ext cx="11325225" cy="313790"/>
          </a:xfrm>
        </p:spPr>
        <p:txBody>
          <a:bodyPr/>
          <a:lstStyle/>
          <a:p>
            <a:r>
              <a:rPr lang="en-US" sz="1600" b="1" dirty="0">
                <a:solidFill>
                  <a:schemeClr val="tx1"/>
                </a:solidFill>
                <a:ea typeface="+mn-ea"/>
              </a:rPr>
              <a:t>Retail online export structure by country</a:t>
            </a:r>
            <a:r>
              <a:rPr lang="ru-RU" sz="1600" b="1" dirty="0">
                <a:solidFill>
                  <a:schemeClr val="tx1"/>
                </a:solidFill>
                <a:ea typeface="+mn-ea"/>
              </a:rPr>
              <a:t>*</a:t>
            </a:r>
            <a:br>
              <a:rPr lang="ru-RU" dirty="0"/>
            </a:br>
            <a:endParaRPr lang="ru-RU" dirty="0"/>
          </a:p>
        </p:txBody>
      </p:sp>
      <p:sp>
        <p:nvSpPr>
          <p:cNvPr id="3" name="Нижний колонтитул 2"/>
          <p:cNvSpPr>
            <a:spLocks noGrp="1"/>
          </p:cNvSpPr>
          <p:nvPr>
            <p:ph type="ftr" sz="quarter" idx="11"/>
          </p:nvPr>
        </p:nvSpPr>
        <p:spPr/>
        <p:txBody>
          <a:bodyPr/>
          <a:lstStyle/>
          <a:p>
            <a:r>
              <a:rPr lang="en-US" b="1" dirty="0"/>
              <a:t>MERCHANDISE EXPORTS IN CROSS-BORDER E-COMMERCE </a:t>
            </a:r>
            <a:endParaRPr lang="ru-RU" dirty="0"/>
          </a:p>
        </p:txBody>
      </p:sp>
      <p:sp>
        <p:nvSpPr>
          <p:cNvPr id="4" name="Номер слайда 3"/>
          <p:cNvSpPr>
            <a:spLocks noGrp="1"/>
          </p:cNvSpPr>
          <p:nvPr>
            <p:ph type="sldNum" sz="quarter" idx="12"/>
          </p:nvPr>
        </p:nvSpPr>
        <p:spPr/>
        <p:txBody>
          <a:bodyPr/>
          <a:lstStyle/>
          <a:p>
            <a:fld id="{10AA99AE-6A35-4C1E-8082-A4A87B5CA521}" type="slidenum">
              <a:rPr lang="ru-RU" smtClean="0">
                <a:solidFill>
                  <a:srgbClr val="888A8D"/>
                </a:solidFill>
              </a:rPr>
              <a:pPr/>
              <a:t>19</a:t>
            </a:fld>
            <a:endParaRPr lang="ru-RU">
              <a:solidFill>
                <a:srgbClr val="888A8D"/>
              </a:solidFill>
            </a:endParaRPr>
          </a:p>
        </p:txBody>
      </p:sp>
      <p:graphicFrame>
        <p:nvGraphicFramePr>
          <p:cNvPr id="6" name="Диаграмма 5"/>
          <p:cNvGraphicFramePr/>
          <p:nvPr>
            <p:extLst>
              <p:ext uri="{D42A27DB-BD31-4B8C-83A1-F6EECF244321}">
                <p14:modId xmlns:p14="http://schemas.microsoft.com/office/powerpoint/2010/main" val="3809936669"/>
              </p:ext>
            </p:extLst>
          </p:nvPr>
        </p:nvGraphicFramePr>
        <p:xfrm>
          <a:off x="-298174" y="1199211"/>
          <a:ext cx="11767930" cy="27917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8"/>
          <p:cNvSpPr txBox="1">
            <a:spLocks noChangeArrowheads="1"/>
          </p:cNvSpPr>
          <p:nvPr/>
        </p:nvSpPr>
        <p:spPr bwMode="auto">
          <a:xfrm>
            <a:off x="7341565" y="3355414"/>
            <a:ext cx="668889" cy="30995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ru-RU" sz="1400" dirty="0">
                <a:solidFill>
                  <a:schemeClr val="tx1">
                    <a:lumMod val="75000"/>
                  </a:schemeClr>
                </a:solidFill>
                <a:latin typeface="Arial" pitchFamily="34" charset="0"/>
                <a:cs typeface="Arial" pitchFamily="34" charset="0"/>
              </a:rPr>
              <a:t>2020</a:t>
            </a:r>
          </a:p>
        </p:txBody>
      </p:sp>
      <p:graphicFrame>
        <p:nvGraphicFramePr>
          <p:cNvPr id="9" name="Диаграмма 8"/>
          <p:cNvGraphicFramePr/>
          <p:nvPr>
            <p:extLst>
              <p:ext uri="{D42A27DB-BD31-4B8C-83A1-F6EECF244321}">
                <p14:modId xmlns:p14="http://schemas.microsoft.com/office/powerpoint/2010/main" val="4173853890"/>
              </p:ext>
            </p:extLst>
          </p:nvPr>
        </p:nvGraphicFramePr>
        <p:xfrm>
          <a:off x="-298174" y="1351611"/>
          <a:ext cx="11175518" cy="2639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p:nvPr>
            <p:extLst>
              <p:ext uri="{D42A27DB-BD31-4B8C-83A1-F6EECF244321}">
                <p14:modId xmlns:p14="http://schemas.microsoft.com/office/powerpoint/2010/main" val="345578145"/>
              </p:ext>
            </p:extLst>
          </p:nvPr>
        </p:nvGraphicFramePr>
        <p:xfrm>
          <a:off x="352387" y="1159920"/>
          <a:ext cx="8831369" cy="262233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52387" y="6525962"/>
            <a:ext cx="12192000" cy="261610"/>
          </a:xfrm>
          <a:prstGeom prst="rect">
            <a:avLst/>
          </a:prstGeom>
          <a:noFill/>
        </p:spPr>
        <p:txBody>
          <a:bodyPr wrap="square" rtlCol="0">
            <a:spAutoFit/>
          </a:bodyPr>
          <a:lstStyle/>
          <a:p>
            <a:r>
              <a:rPr lang="en-US" sz="1100" dirty="0">
                <a:latin typeface="Arial" panose="020B0604020202020204" pitchFamily="34" charset="0"/>
                <a:ea typeface="+mj-ea"/>
                <a:cs typeface="Arial" panose="020B0604020202020204" pitchFamily="34" charset="0"/>
              </a:rPr>
              <a:t>* </a:t>
            </a:r>
            <a:r>
              <a:rPr lang="en-US" sz="1100" dirty="0">
                <a:latin typeface="Arial" panose="020B0604020202020204" pitchFamily="34" charset="0"/>
                <a:cs typeface="Arial" panose="020B0604020202020204" pitchFamily="34" charset="0"/>
              </a:rPr>
              <a:t>Source</a:t>
            </a:r>
            <a:r>
              <a:rPr lang="ru-RU"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Data Insight, with eBay, Retail online exports of goods</a:t>
            </a:r>
            <a:r>
              <a:rPr lang="ru-RU" sz="1100" dirty="0">
                <a:latin typeface="Arial" panose="020B0604020202020204" pitchFamily="34" charset="0"/>
                <a:cs typeface="Arial" panose="020B0604020202020204" pitchFamily="34" charset="0"/>
              </a:rPr>
              <a:t>, 20</a:t>
            </a:r>
            <a:r>
              <a:rPr lang="en-US" sz="1100" dirty="0">
                <a:latin typeface="Arial" panose="020B0604020202020204" pitchFamily="34" charset="0"/>
                <a:cs typeface="Arial" panose="020B0604020202020204" pitchFamily="34" charset="0"/>
              </a:rPr>
              <a:t>20</a:t>
            </a:r>
            <a:r>
              <a:rPr lang="ru-RU" sz="1100" dirty="0">
                <a:latin typeface="Arial" panose="020B0604020202020204" pitchFamily="34" charset="0"/>
                <a:cs typeface="Arial" panose="020B0604020202020204" pitchFamily="34" charset="0"/>
              </a:rPr>
              <a:t> — </a:t>
            </a:r>
            <a:r>
              <a:rPr lang="en-US" sz="1100" dirty="0">
                <a:latin typeface="Arial" panose="020B0604020202020204" pitchFamily="34" charset="0"/>
                <a:cs typeface="Arial" panose="020B0604020202020204" pitchFamily="34" charset="0"/>
              </a:rPr>
              <a:t>datainsight.ru/eBayCrossborder2020 </a:t>
            </a:r>
            <a:endParaRPr lang="ru-RU" sz="1100" dirty="0">
              <a:latin typeface="Arial" panose="020B0604020202020204" pitchFamily="34" charset="0"/>
              <a:ea typeface="+mj-ea"/>
              <a:cs typeface="Arial" panose="020B0604020202020204" pitchFamily="34" charset="0"/>
            </a:endParaRPr>
          </a:p>
        </p:txBody>
      </p:sp>
      <p:pic>
        <p:nvPicPr>
          <p:cNvPr id="5" name="Рисунок 4"/>
          <p:cNvPicPr>
            <a:picLocks noChangeAspect="1"/>
          </p:cNvPicPr>
          <p:nvPr/>
        </p:nvPicPr>
        <p:blipFill>
          <a:blip r:embed="rId5"/>
          <a:stretch>
            <a:fillRect/>
          </a:stretch>
        </p:blipFill>
        <p:spPr>
          <a:xfrm>
            <a:off x="4135395" y="3884106"/>
            <a:ext cx="6547295" cy="2266795"/>
          </a:xfrm>
          <a:prstGeom prst="rect">
            <a:avLst/>
          </a:prstGeom>
        </p:spPr>
      </p:pic>
    </p:spTree>
    <p:extLst>
      <p:ext uri="{BB962C8B-B14F-4D97-AF65-F5344CB8AC3E}">
        <p14:creationId xmlns:p14="http://schemas.microsoft.com/office/powerpoint/2010/main" val="1876177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4261" y="2056312"/>
            <a:ext cx="9764350" cy="573677"/>
          </a:xfrm>
        </p:spPr>
        <p:txBody>
          <a:bodyPr/>
          <a:lstStyle/>
          <a:p>
            <a:r>
              <a:rPr lang="en-US" dirty="0"/>
              <a:t>Content</a:t>
            </a:r>
            <a:endParaRPr lang="ru-RU" dirty="0"/>
          </a:p>
        </p:txBody>
      </p:sp>
      <p:sp>
        <p:nvSpPr>
          <p:cNvPr id="3" name="Номер слайда 2"/>
          <p:cNvSpPr>
            <a:spLocks noGrp="1"/>
          </p:cNvSpPr>
          <p:nvPr>
            <p:ph type="sldNum" sz="quarter" idx="12"/>
          </p:nvPr>
        </p:nvSpPr>
        <p:spPr/>
        <p:txBody>
          <a:bodyPr/>
          <a:lstStyle/>
          <a:p>
            <a:fld id="{2EC4EB27-9ADE-42C2-9A98-47F5822B2EE7}" type="slidenum">
              <a:rPr lang="ru-RU" smtClean="0">
                <a:solidFill>
                  <a:srgbClr val="888A8D"/>
                </a:solidFill>
              </a:rPr>
              <a:pPr/>
              <a:t>2</a:t>
            </a:fld>
            <a:endParaRPr lang="ru-RU" dirty="0">
              <a:solidFill>
                <a:srgbClr val="888A8D"/>
              </a:solidFill>
            </a:endParaRPr>
          </a:p>
        </p:txBody>
      </p:sp>
      <p:sp>
        <p:nvSpPr>
          <p:cNvPr id="4" name="Текст 3"/>
          <p:cNvSpPr>
            <a:spLocks noGrp="1"/>
          </p:cNvSpPr>
          <p:nvPr>
            <p:ph type="body" sz="quarter" idx="13"/>
          </p:nvPr>
        </p:nvSpPr>
        <p:spPr>
          <a:xfrm>
            <a:off x="1994262" y="2629989"/>
            <a:ext cx="8212183" cy="3794623"/>
          </a:xfrm>
        </p:spPr>
        <p:txBody>
          <a:bodyPr/>
          <a:lstStyle/>
          <a:p>
            <a:endParaRPr lang="en-US" sz="2000" dirty="0"/>
          </a:p>
          <a:p>
            <a:pPr marL="342900" indent="-342900">
              <a:buFont typeface="Wingdings" panose="05000000000000000000" pitchFamily="2" charset="2"/>
              <a:buChar char="Ø"/>
            </a:pPr>
            <a:r>
              <a:rPr lang="en-US" sz="2000" dirty="0"/>
              <a:t>Background</a:t>
            </a:r>
          </a:p>
          <a:p>
            <a:pPr marL="342900" indent="-342900">
              <a:buFont typeface="Wingdings" panose="05000000000000000000" pitchFamily="2" charset="2"/>
              <a:buChar char="Ø"/>
            </a:pPr>
            <a:r>
              <a:rPr lang="en-US" sz="2000" dirty="0"/>
              <a:t>Merchandise imports in cross-border e-commerce </a:t>
            </a:r>
          </a:p>
          <a:p>
            <a:pPr marL="342900" indent="-342900">
              <a:buFont typeface="Wingdings" panose="05000000000000000000" pitchFamily="2" charset="2"/>
              <a:buChar char="Ø"/>
            </a:pPr>
            <a:r>
              <a:rPr lang="en-US" sz="2000" dirty="0"/>
              <a:t>Merchandise exports in cross-border e-commerce </a:t>
            </a:r>
          </a:p>
          <a:p>
            <a:pPr marL="342900" indent="-342900">
              <a:buFont typeface="Wingdings" panose="05000000000000000000" pitchFamily="2" charset="2"/>
              <a:buChar char="Ø"/>
            </a:pPr>
            <a:r>
              <a:rPr lang="en-US" sz="2000" dirty="0"/>
              <a:t>Data dissemination</a:t>
            </a:r>
          </a:p>
          <a:p>
            <a:pPr marL="342900" indent="-342900">
              <a:buFont typeface="Wingdings" panose="05000000000000000000" pitchFamily="2" charset="2"/>
              <a:buChar char="Ø"/>
            </a:pPr>
            <a:r>
              <a:rPr lang="en-US" sz="2000" dirty="0"/>
              <a:t>Prospects for the development of digital trade statistics</a:t>
            </a:r>
            <a:endParaRPr lang="ru-RU" sz="2000" dirty="0"/>
          </a:p>
          <a:p>
            <a:pPr marL="342900" indent="-342900">
              <a:buFont typeface="Wingdings" panose="05000000000000000000" pitchFamily="2" charset="2"/>
              <a:buChar char="Ø"/>
            </a:pPr>
            <a:endParaRPr lang="ru-RU" sz="2000" dirty="0"/>
          </a:p>
          <a:p>
            <a:pPr marL="342900" indent="-342900">
              <a:buFont typeface="Arial" panose="020B0604020202020204" pitchFamily="34" charset="0"/>
              <a:buAutoNum type="arabicPeriod"/>
            </a:pPr>
            <a:endParaRPr lang="ru-RU" sz="2000" dirty="0"/>
          </a:p>
          <a:p>
            <a:pPr marL="342900" indent="-342900">
              <a:buAutoNum type="arabicPeriod"/>
            </a:pPr>
            <a:endParaRPr lang="ru-RU" sz="2000" dirty="0"/>
          </a:p>
        </p:txBody>
      </p:sp>
    </p:spTree>
    <p:extLst>
      <p:ext uri="{BB962C8B-B14F-4D97-AF65-F5344CB8AC3E}">
        <p14:creationId xmlns:p14="http://schemas.microsoft.com/office/powerpoint/2010/main" val="190140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20</a:t>
            </a:fld>
            <a:endParaRPr lang="ru-RU">
              <a:solidFill>
                <a:srgbClr val="888A8D"/>
              </a:solidFill>
            </a:endParaRP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lumMod val="50000"/>
                  </a:schemeClr>
                </a:solidFill>
              </a:rPr>
              <a:t>DATA DISSEMINATION</a:t>
            </a:r>
            <a:endParaRPr lang="ru-RU" b="1" dirty="0">
              <a:solidFill>
                <a:schemeClr val="bg1">
                  <a:lumMod val="50000"/>
                </a:schemeClr>
              </a:solidFill>
            </a:endParaRPr>
          </a:p>
        </p:txBody>
      </p:sp>
      <p:sp>
        <p:nvSpPr>
          <p:cNvPr id="2" name="Прямоугольник 1"/>
          <p:cNvSpPr/>
          <p:nvPr/>
        </p:nvSpPr>
        <p:spPr>
          <a:xfrm>
            <a:off x="1361661" y="1023032"/>
            <a:ext cx="9553387" cy="984885"/>
          </a:xfrm>
          <a:prstGeom prst="rect">
            <a:avLst/>
          </a:prstGeom>
        </p:spPr>
        <p:txBody>
          <a:bodyPr wrap="square">
            <a:spAutoFit/>
          </a:bodyPr>
          <a:lstStyle/>
          <a:p>
            <a:pPr algn="ctr"/>
            <a:r>
              <a:rPr lang="ru-RU" sz="2000" b="1" dirty="0">
                <a:solidFill>
                  <a:schemeClr val="accent1"/>
                </a:solidFill>
              </a:rPr>
              <a:t>7. </a:t>
            </a:r>
            <a:r>
              <a:rPr lang="en-US" sz="2000" b="1" dirty="0">
                <a:solidFill>
                  <a:schemeClr val="accent1"/>
                </a:solidFill>
              </a:rPr>
              <a:t>Publication of statistics of cross-border e-commerce</a:t>
            </a:r>
            <a:endParaRPr lang="ru-RU" sz="2000" dirty="0">
              <a:solidFill>
                <a:schemeClr val="accent1"/>
              </a:solidFill>
            </a:endParaRPr>
          </a:p>
          <a:p>
            <a:pPr algn="ctr"/>
            <a:endParaRPr lang="ru-RU" sz="2000" b="1" dirty="0">
              <a:solidFill>
                <a:schemeClr val="accent1"/>
              </a:solidFill>
            </a:endParaRPr>
          </a:p>
          <a:p>
            <a:pPr algn="ctr"/>
            <a:endParaRPr lang="ru-RU" dirty="0">
              <a:solidFill>
                <a:schemeClr val="accent1"/>
              </a:solidFill>
            </a:endParaRPr>
          </a:p>
        </p:txBody>
      </p:sp>
      <p:sp>
        <p:nvSpPr>
          <p:cNvPr id="7" name="Прямоугольник 6"/>
          <p:cNvSpPr/>
          <p:nvPr/>
        </p:nvSpPr>
        <p:spPr>
          <a:xfrm>
            <a:off x="833435" y="1669363"/>
            <a:ext cx="10925176" cy="2169825"/>
          </a:xfrm>
          <a:prstGeom prst="rect">
            <a:avLst/>
          </a:prstGeom>
        </p:spPr>
        <p:txBody>
          <a:bodyPr wrap="square">
            <a:spAutoFit/>
          </a:bodyPr>
          <a:lstStyle/>
          <a:p>
            <a:pPr algn="just">
              <a:lnSpc>
                <a:spcPct val="150000"/>
              </a:lnSpc>
            </a:pPr>
            <a:r>
              <a:rPr lang="en-US" dirty="0">
                <a:solidFill>
                  <a:schemeClr val="bg2">
                    <a:lumMod val="10000"/>
                  </a:schemeClr>
                </a:solidFill>
              </a:rPr>
              <a:t>Information is posted quarterly on the official website of the Bank of Russia in the</a:t>
            </a:r>
            <a:r>
              <a:rPr lang="ru-RU" dirty="0">
                <a:solidFill>
                  <a:schemeClr val="bg2">
                    <a:lumMod val="10000"/>
                  </a:schemeClr>
                </a:solidFill>
              </a:rPr>
              <a:t> «</a:t>
            </a:r>
            <a:r>
              <a:rPr lang="en-US" dirty="0">
                <a:solidFill>
                  <a:schemeClr val="bg2">
                    <a:lumMod val="10000"/>
                  </a:schemeClr>
                </a:solidFill>
              </a:rPr>
              <a:t>Documents and Data / Statistics</a:t>
            </a:r>
            <a:r>
              <a:rPr lang="ru-RU" dirty="0">
                <a:solidFill>
                  <a:schemeClr val="bg2">
                    <a:lumMod val="10000"/>
                  </a:schemeClr>
                </a:solidFill>
              </a:rPr>
              <a:t> </a:t>
            </a:r>
            <a:r>
              <a:rPr lang="en-US" dirty="0">
                <a:solidFill>
                  <a:schemeClr val="bg2">
                    <a:lumMod val="10000"/>
                  </a:schemeClr>
                </a:solidFill>
              </a:rPr>
              <a:t>/</a:t>
            </a:r>
            <a:r>
              <a:rPr lang="ru-RU" dirty="0">
                <a:solidFill>
                  <a:schemeClr val="bg2">
                    <a:lumMod val="10000"/>
                  </a:schemeClr>
                </a:solidFill>
              </a:rPr>
              <a:t> </a:t>
            </a:r>
            <a:r>
              <a:rPr lang="en-US" dirty="0">
                <a:solidFill>
                  <a:schemeClr val="bg2">
                    <a:lumMod val="10000"/>
                  </a:schemeClr>
                </a:solidFill>
              </a:rPr>
              <a:t>Macroeconomic Financial Statistics</a:t>
            </a:r>
            <a:r>
              <a:rPr lang="ru-RU" dirty="0">
                <a:solidFill>
                  <a:schemeClr val="bg2">
                    <a:lumMod val="10000"/>
                  </a:schemeClr>
                </a:solidFill>
              </a:rPr>
              <a:t> </a:t>
            </a:r>
            <a:r>
              <a:rPr lang="en-US" dirty="0">
                <a:solidFill>
                  <a:schemeClr val="bg2">
                    <a:lumMod val="10000"/>
                  </a:schemeClr>
                </a:solidFill>
              </a:rPr>
              <a:t>/ External Sector Statistics /</a:t>
            </a:r>
            <a:r>
              <a:rPr lang="ru-RU" dirty="0">
                <a:solidFill>
                  <a:schemeClr val="bg2">
                    <a:lumMod val="10000"/>
                  </a:schemeClr>
                </a:solidFill>
              </a:rPr>
              <a:t> </a:t>
            </a:r>
            <a:r>
              <a:rPr lang="en-US" dirty="0">
                <a:solidFill>
                  <a:schemeClr val="bg2">
                    <a:lumMod val="10000"/>
                  </a:schemeClr>
                </a:solidFill>
              </a:rPr>
              <a:t>Statistical Data / External Merchandise Trade in goods</a:t>
            </a:r>
            <a:r>
              <a:rPr lang="ru-RU" dirty="0">
                <a:solidFill>
                  <a:schemeClr val="bg2">
                    <a:lumMod val="10000"/>
                  </a:schemeClr>
                </a:solidFill>
              </a:rPr>
              <a:t>» </a:t>
            </a:r>
            <a:r>
              <a:rPr lang="en-US" dirty="0">
                <a:solidFill>
                  <a:schemeClr val="bg2">
                    <a:lumMod val="10000"/>
                  </a:schemeClr>
                </a:solidFill>
              </a:rPr>
              <a:t>directory in the Table</a:t>
            </a:r>
            <a:r>
              <a:rPr lang="ru-RU" dirty="0">
                <a:solidFill>
                  <a:schemeClr val="bg2">
                    <a:lumMod val="10000"/>
                  </a:schemeClr>
                </a:solidFill>
              </a:rPr>
              <a:t> «</a:t>
            </a:r>
            <a:r>
              <a:rPr lang="en-US" dirty="0">
                <a:solidFill>
                  <a:schemeClr val="bg2">
                    <a:lumMod val="10000"/>
                  </a:schemeClr>
                </a:solidFill>
              </a:rPr>
              <a:t>External merchandise trade of the Russian Federation</a:t>
            </a:r>
            <a:r>
              <a:rPr lang="ru-RU" dirty="0">
                <a:solidFill>
                  <a:schemeClr val="bg2">
                    <a:lumMod val="10000"/>
                  </a:schemeClr>
                </a:solidFill>
              </a:rPr>
              <a:t> (</a:t>
            </a:r>
            <a:r>
              <a:rPr lang="en-US" dirty="0">
                <a:solidFill>
                  <a:schemeClr val="bg2">
                    <a:lumMod val="10000"/>
                  </a:schemeClr>
                </a:solidFill>
              </a:rPr>
              <a:t>per balance of payments methodology</a:t>
            </a:r>
            <a:r>
              <a:rPr lang="ru-RU" dirty="0">
                <a:solidFill>
                  <a:schemeClr val="bg2">
                    <a:lumMod val="10000"/>
                  </a:schemeClr>
                </a:solidFill>
              </a:rPr>
              <a:t>), </a:t>
            </a:r>
            <a:r>
              <a:rPr lang="en-US" dirty="0">
                <a:solidFill>
                  <a:schemeClr val="bg2">
                    <a:lumMod val="10000"/>
                  </a:schemeClr>
                </a:solidFill>
              </a:rPr>
              <a:t>detailed components</a:t>
            </a:r>
            <a:r>
              <a:rPr lang="ru-RU" dirty="0">
                <a:solidFill>
                  <a:schemeClr val="bg2">
                    <a:lumMod val="10000"/>
                  </a:schemeClr>
                </a:solidFill>
              </a:rPr>
              <a:t>» </a:t>
            </a:r>
            <a:r>
              <a:rPr lang="en-US" dirty="0">
                <a:solidFill>
                  <a:schemeClr val="bg2">
                    <a:lumMod val="10000"/>
                  </a:schemeClr>
                </a:solidFill>
              </a:rPr>
              <a:t>at the following link</a:t>
            </a:r>
            <a:r>
              <a:rPr lang="ru-RU" dirty="0">
                <a:solidFill>
                  <a:schemeClr val="bg2">
                    <a:lumMod val="10000"/>
                  </a:schemeClr>
                </a:solidFill>
              </a:rPr>
              <a:t>:</a:t>
            </a:r>
            <a:endParaRPr lang="ru-RU" dirty="0">
              <a:solidFill>
                <a:schemeClr val="tx1">
                  <a:lumMod val="50000"/>
                </a:schemeClr>
              </a:solidFill>
            </a:endParaRPr>
          </a:p>
          <a:p>
            <a:pPr algn="just">
              <a:lnSpc>
                <a:spcPct val="150000"/>
              </a:lnSpc>
            </a:pPr>
            <a:endParaRPr lang="ru-RU" dirty="0">
              <a:solidFill>
                <a:schemeClr val="tx1">
                  <a:lumMod val="50000"/>
                </a:schemeClr>
              </a:solidFill>
            </a:endParaRPr>
          </a:p>
        </p:txBody>
      </p:sp>
      <p:sp>
        <p:nvSpPr>
          <p:cNvPr id="8" name="Прямоугольник 7"/>
          <p:cNvSpPr/>
          <p:nvPr/>
        </p:nvSpPr>
        <p:spPr>
          <a:xfrm>
            <a:off x="1836621" y="4551840"/>
            <a:ext cx="8566384" cy="1077218"/>
          </a:xfrm>
          <a:prstGeom prst="rect">
            <a:avLst/>
          </a:prstGeom>
        </p:spPr>
        <p:txBody>
          <a:bodyPr wrap="none">
            <a:spAutoFit/>
          </a:bodyPr>
          <a:lstStyle/>
          <a:p>
            <a:pPr algn="ctr"/>
            <a:r>
              <a:rPr lang="en-US" sz="3200" dirty="0">
                <a:solidFill>
                  <a:srgbClr val="0070C0"/>
                </a:solidFill>
                <a:hlinkClick r:id="rId2"/>
              </a:rPr>
              <a:t>http://www.cbr.ru/eng/statistics/macro_itm/svs/</a:t>
            </a:r>
            <a:endParaRPr lang="en-US" sz="3200" dirty="0">
              <a:solidFill>
                <a:srgbClr val="0070C0"/>
              </a:solidFill>
            </a:endParaRPr>
          </a:p>
          <a:p>
            <a:pPr algn="ctr"/>
            <a:endParaRPr lang="ru-RU" sz="3200" dirty="0">
              <a:solidFill>
                <a:srgbClr val="0070C0"/>
              </a:solidFill>
            </a:endParaRPr>
          </a:p>
        </p:txBody>
      </p:sp>
    </p:spTree>
    <p:extLst>
      <p:ext uri="{BB962C8B-B14F-4D97-AF65-F5344CB8AC3E}">
        <p14:creationId xmlns:p14="http://schemas.microsoft.com/office/powerpoint/2010/main" val="855390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6815ED6B-FAE8-4AD2-9662-CBCD5362D02A}"/>
              </a:ext>
            </a:extLst>
          </p:cNvPr>
          <p:cNvSpPr>
            <a:spLocks noGrp="1"/>
          </p:cNvSpPr>
          <p:nvPr>
            <p:ph type="ftr" sz="quarter" idx="11"/>
          </p:nvPr>
        </p:nvSpPr>
        <p:spPr>
          <a:xfrm>
            <a:off x="370703" y="997856"/>
            <a:ext cx="11387908" cy="526143"/>
          </a:xfrm>
        </p:spPr>
        <p:txBody>
          <a:bodyPr/>
          <a:lstStyle/>
          <a:p>
            <a:pPr algn="ctr"/>
            <a:r>
              <a:rPr lang="ru-RU" sz="2000" b="1" dirty="0">
                <a:solidFill>
                  <a:srgbClr val="008AC8"/>
                </a:solidFill>
              </a:rPr>
              <a:t>8. </a:t>
            </a:r>
            <a:r>
              <a:rPr lang="en-US" sz="2000" b="1" dirty="0">
                <a:solidFill>
                  <a:srgbClr val="008AC8"/>
                </a:solidFill>
              </a:rPr>
              <a:t>New definition and conceptual framework of digital trade</a:t>
            </a:r>
            <a:endParaRPr lang="ru-RU" sz="2000" b="1" dirty="0">
              <a:solidFill>
                <a:srgbClr val="008AC8"/>
              </a:solidFill>
            </a:endParaRPr>
          </a:p>
        </p:txBody>
      </p:sp>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21</a:t>
            </a:fld>
            <a:endParaRPr lang="ru-RU">
              <a:solidFill>
                <a:srgbClr val="888A8D"/>
              </a:solidFill>
            </a:endParaRPr>
          </a:p>
        </p:txBody>
      </p:sp>
      <p:sp>
        <p:nvSpPr>
          <p:cNvPr id="8" name="Объект 2"/>
          <p:cNvSpPr txBox="1">
            <a:spLocks/>
          </p:cNvSpPr>
          <p:nvPr/>
        </p:nvSpPr>
        <p:spPr>
          <a:xfrm>
            <a:off x="477795" y="1573427"/>
            <a:ext cx="11280816" cy="11032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14000"/>
              </a:lnSpc>
              <a:buFont typeface="Courier New" panose="02070309020205020404" pitchFamily="49" charset="0"/>
              <a:buChar char="o"/>
            </a:pPr>
            <a:r>
              <a:rPr lang="en-US" dirty="0"/>
              <a:t>The new definition and conceptual framework of digital trade is given in the </a:t>
            </a:r>
            <a:r>
              <a:rPr lang="en-US" i="1" dirty="0"/>
              <a:t>Handbook on Measuring Digital Trade</a:t>
            </a:r>
            <a:r>
              <a:rPr lang="en-US" dirty="0"/>
              <a:t>, presented the outcome of the </a:t>
            </a:r>
            <a:r>
              <a:rPr lang="en-US" i="1" dirty="0"/>
              <a:t>Expert Group on Measuring Digital Trade,</a:t>
            </a:r>
            <a:r>
              <a:rPr lang="en-US" dirty="0"/>
              <a:t> created in 2017 by the Inter-Agency Task Force on International Trade </a:t>
            </a:r>
            <a:r>
              <a:rPr lang="en-US" i="1" dirty="0"/>
              <a:t>(TFITS), </a:t>
            </a:r>
            <a:r>
              <a:rPr lang="en-US" dirty="0"/>
              <a:t>and drawn from international organizations, national statistics agencies and central banks, including the Bank of Russia. </a:t>
            </a:r>
            <a:endParaRPr lang="ru-RU" dirty="0"/>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32385" y="431800"/>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PROSPECTS FOR THE DEVELOPMENT OF DIGITAL TRADE STATISTICS</a:t>
            </a:r>
            <a:endParaRPr lang="ru-RU" dirty="0"/>
          </a:p>
        </p:txBody>
      </p:sp>
      <p:graphicFrame>
        <p:nvGraphicFramePr>
          <p:cNvPr id="2" name="Схема 1"/>
          <p:cNvGraphicFramePr/>
          <p:nvPr>
            <p:extLst>
              <p:ext uri="{D42A27DB-BD31-4B8C-83A1-F6EECF244321}">
                <p14:modId xmlns:p14="http://schemas.microsoft.com/office/powerpoint/2010/main" val="3128383082"/>
              </p:ext>
            </p:extLst>
          </p:nvPr>
        </p:nvGraphicFramePr>
        <p:xfrm>
          <a:off x="1717589" y="2726110"/>
          <a:ext cx="9897762" cy="4131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955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6815ED6B-FAE8-4AD2-9662-CBCD5362D02A}"/>
              </a:ext>
            </a:extLst>
          </p:cNvPr>
          <p:cNvSpPr>
            <a:spLocks noGrp="1"/>
          </p:cNvSpPr>
          <p:nvPr>
            <p:ph type="ftr" sz="quarter" idx="11"/>
          </p:nvPr>
        </p:nvSpPr>
        <p:spPr>
          <a:xfrm>
            <a:off x="370703" y="997856"/>
            <a:ext cx="11387908" cy="526143"/>
          </a:xfrm>
        </p:spPr>
        <p:txBody>
          <a:bodyPr/>
          <a:lstStyle/>
          <a:p>
            <a:pPr algn="ctr"/>
            <a:r>
              <a:rPr lang="en-US" sz="2000" b="1" dirty="0">
                <a:solidFill>
                  <a:srgbClr val="008AC8"/>
                </a:solidFill>
              </a:rPr>
              <a:t>New conceptual framework for digital trade</a:t>
            </a:r>
            <a:endParaRPr lang="ru-RU" sz="2000" b="1" dirty="0">
              <a:solidFill>
                <a:srgbClr val="008AC8"/>
              </a:solidFill>
            </a:endParaRPr>
          </a:p>
        </p:txBody>
      </p:sp>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22</a:t>
            </a:fld>
            <a:endParaRPr lang="ru-RU">
              <a:solidFill>
                <a:srgbClr val="888A8D"/>
              </a:solidFill>
            </a:endParaRPr>
          </a:p>
        </p:txBody>
      </p:sp>
      <p:sp>
        <p:nvSpPr>
          <p:cNvPr id="8" name="Объект 2"/>
          <p:cNvSpPr txBox="1">
            <a:spLocks/>
          </p:cNvSpPr>
          <p:nvPr/>
        </p:nvSpPr>
        <p:spPr>
          <a:xfrm>
            <a:off x="477795" y="1622855"/>
            <a:ext cx="11280816" cy="37890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Courier New" panose="02070309020205020404" pitchFamily="49" charset="0"/>
              <a:buChar char="o"/>
            </a:pPr>
            <a:r>
              <a:rPr lang="en-US" dirty="0"/>
              <a:t>The </a:t>
            </a:r>
            <a:r>
              <a:rPr lang="en-US" i="1" dirty="0"/>
              <a:t>Handbook on Measuring Digital Trade </a:t>
            </a:r>
            <a:r>
              <a:rPr lang="en-US" dirty="0"/>
              <a:t>provides the following conceptual framework:</a:t>
            </a:r>
            <a:endParaRPr lang="ru-RU" dirty="0"/>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p>
          <a:p>
            <a:r>
              <a:rPr lang="en-US" b="1" dirty="0"/>
              <a:t>PROSPECTS FOR THE DEVELOPMENT OF DIGITAL TRADE STATISTICS</a:t>
            </a:r>
            <a:endParaRPr lang="ru-RU" dirty="0"/>
          </a:p>
          <a:p>
            <a:endParaRPr lang="ru-RU" dirty="0"/>
          </a:p>
        </p:txBody>
      </p:sp>
      <p:sp>
        <p:nvSpPr>
          <p:cNvPr id="14" name="Прямоугольник 13"/>
          <p:cNvSpPr/>
          <p:nvPr/>
        </p:nvSpPr>
        <p:spPr>
          <a:xfrm>
            <a:off x="4675766" y="2001762"/>
            <a:ext cx="583445" cy="1128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ru-RU" sz="1100" dirty="0">
              <a:solidFill>
                <a:schemeClr val="bg1">
                  <a:lumMod val="50000"/>
                </a:schemeClr>
              </a:solidFill>
              <a:effectLst/>
              <a:ea typeface="Calibri" panose="020F0502020204030204" pitchFamily="34" charset="0"/>
              <a:cs typeface="Times New Roman" panose="02020603050405020304" pitchFamily="18" charset="0"/>
            </a:endParaRPr>
          </a:p>
        </p:txBody>
      </p:sp>
      <p:pic>
        <p:nvPicPr>
          <p:cNvPr id="45"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162432" y="1971675"/>
            <a:ext cx="8476736" cy="4688617"/>
          </a:xfrm>
          <a:prstGeom prst="rect">
            <a:avLst/>
          </a:prstGeom>
          <a:noFill/>
          <a:ln>
            <a:noFill/>
          </a:ln>
        </p:spPr>
      </p:pic>
    </p:spTree>
    <p:extLst>
      <p:ext uri="{BB962C8B-B14F-4D97-AF65-F5344CB8AC3E}">
        <p14:creationId xmlns:p14="http://schemas.microsoft.com/office/powerpoint/2010/main" val="1807320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000" b="1" dirty="0"/>
              <a:t>9. </a:t>
            </a:r>
            <a:r>
              <a:rPr lang="en-US" sz="2000" b="1" dirty="0"/>
              <a:t>Next steps</a:t>
            </a:r>
            <a:endParaRPr lang="ru-RU" sz="2000" b="1" dirty="0"/>
          </a:p>
        </p:txBody>
      </p:sp>
      <p:sp>
        <p:nvSpPr>
          <p:cNvPr id="3" name="Нижний колонтитул 2"/>
          <p:cNvSpPr>
            <a:spLocks noGrp="1"/>
          </p:cNvSpPr>
          <p:nvPr>
            <p:ph type="ftr" sz="quarter" idx="11"/>
          </p:nvPr>
        </p:nvSpPr>
        <p:spPr>
          <a:xfrm>
            <a:off x="2456830" y="431800"/>
            <a:ext cx="8439150" cy="324001"/>
          </a:xfrm>
        </p:spPr>
        <p:txBody>
          <a:bodyPr/>
          <a:lstStyle/>
          <a:p>
            <a:r>
              <a:rPr lang="en-US" b="1" dirty="0"/>
              <a:t>PROSPECTS FOR THE DEVELOPMENT OF DIGITAL TRADE STATISTICS</a:t>
            </a:r>
            <a:endParaRPr lang="ru-RU" dirty="0"/>
          </a:p>
        </p:txBody>
      </p:sp>
      <p:sp>
        <p:nvSpPr>
          <p:cNvPr id="4" name="Номер слайда 3"/>
          <p:cNvSpPr>
            <a:spLocks noGrp="1"/>
          </p:cNvSpPr>
          <p:nvPr>
            <p:ph type="sldNum" sz="quarter" idx="12"/>
          </p:nvPr>
        </p:nvSpPr>
        <p:spPr/>
        <p:txBody>
          <a:bodyPr/>
          <a:lstStyle/>
          <a:p>
            <a:fld id="{10AA99AE-6A35-4C1E-8082-A4A87B5CA521}" type="slidenum">
              <a:rPr lang="ru-RU" smtClean="0">
                <a:solidFill>
                  <a:srgbClr val="888A8D"/>
                </a:solidFill>
              </a:rPr>
              <a:pPr/>
              <a:t>23</a:t>
            </a:fld>
            <a:endParaRPr lang="ru-RU">
              <a:solidFill>
                <a:srgbClr val="888A8D"/>
              </a:solidFill>
            </a:endParaRPr>
          </a:p>
        </p:txBody>
      </p:sp>
      <p:sp>
        <p:nvSpPr>
          <p:cNvPr id="5" name="Текст 4"/>
          <p:cNvSpPr>
            <a:spLocks noGrp="1"/>
          </p:cNvSpPr>
          <p:nvPr>
            <p:ph type="body" sz="quarter" idx="13"/>
          </p:nvPr>
        </p:nvSpPr>
        <p:spPr>
          <a:xfrm>
            <a:off x="433387" y="1593988"/>
            <a:ext cx="10758073" cy="4452938"/>
          </a:xfrm>
        </p:spPr>
        <p:txBody>
          <a:bodyPr/>
          <a:lstStyle/>
          <a:p>
            <a:pPr marL="342900" indent="-342900">
              <a:buAutoNum type="arabicParenR"/>
            </a:pPr>
            <a:r>
              <a:rPr lang="en-US" sz="1800" b="1" dirty="0"/>
              <a:t>Detailing data on settlements using electronic payment means for exports and imports of goods and services in cross-border e-commerce</a:t>
            </a:r>
            <a:r>
              <a:rPr lang="ru-RU" sz="1800" b="1" dirty="0"/>
              <a:t>: </a:t>
            </a:r>
          </a:p>
          <a:p>
            <a:r>
              <a:rPr lang="ru-RU" dirty="0"/>
              <a:t>       </a:t>
            </a:r>
            <a:r>
              <a:rPr lang="en-US" b="1" i="1" dirty="0"/>
              <a:t>New bank survey</a:t>
            </a:r>
            <a:endParaRPr lang="ru-RU" sz="800" dirty="0"/>
          </a:p>
          <a:p>
            <a:pPr marL="720000" indent="-285750">
              <a:buFont typeface="Wingdings" panose="05000000000000000000" pitchFamily="2" charset="2"/>
              <a:buChar char="Ø"/>
            </a:pPr>
            <a:r>
              <a:rPr lang="en-US" dirty="0"/>
              <a:t>Periodicity - </a:t>
            </a:r>
            <a:r>
              <a:rPr lang="ru-RU" dirty="0"/>
              <a:t> </a:t>
            </a:r>
            <a:r>
              <a:rPr lang="en-US" dirty="0"/>
              <a:t>quarterly</a:t>
            </a:r>
            <a:endParaRPr lang="ru-RU" dirty="0"/>
          </a:p>
          <a:p>
            <a:pPr marL="720000" indent="-285750">
              <a:buFont typeface="Wingdings" panose="05000000000000000000" pitchFamily="2" charset="2"/>
              <a:buChar char="Ø"/>
            </a:pPr>
            <a:r>
              <a:rPr lang="en-US" dirty="0"/>
              <a:t>Data collection starts from QI </a:t>
            </a:r>
            <a:r>
              <a:rPr lang="ru-RU" dirty="0"/>
              <a:t>2022 </a:t>
            </a:r>
            <a:endParaRPr lang="en-US" dirty="0"/>
          </a:p>
          <a:p>
            <a:pPr marL="720000" indent="-285750">
              <a:buFont typeface="Wingdings" panose="05000000000000000000" pitchFamily="2" charset="2"/>
              <a:buChar char="Ø"/>
            </a:pPr>
            <a:r>
              <a:rPr lang="en-US" dirty="0"/>
              <a:t>Detailed data</a:t>
            </a:r>
            <a:r>
              <a:rPr lang="ru-RU" dirty="0"/>
              <a:t>: </a:t>
            </a:r>
          </a:p>
          <a:p>
            <a:pPr marL="1080000" indent="-285750">
              <a:buFont typeface="Courier New" panose="02070309020205020404" pitchFamily="49" charset="0"/>
              <a:buChar char="o"/>
            </a:pPr>
            <a:r>
              <a:rPr lang="en-US" dirty="0"/>
              <a:t>Data on issuers </a:t>
            </a:r>
            <a:r>
              <a:rPr lang="ru-RU" dirty="0"/>
              <a:t>(</a:t>
            </a:r>
            <a:r>
              <a:rPr lang="en-US" dirty="0"/>
              <a:t>individuals and legal entities, their residency</a:t>
            </a:r>
            <a:r>
              <a:rPr lang="ru-RU" dirty="0"/>
              <a:t>)</a:t>
            </a:r>
          </a:p>
          <a:p>
            <a:pPr marL="1080000" indent="-285750">
              <a:buFont typeface="Courier New" panose="02070309020205020404" pitchFamily="49" charset="0"/>
              <a:buChar char="o"/>
            </a:pPr>
            <a:r>
              <a:rPr lang="en-US" dirty="0"/>
              <a:t>Types of electronic payment means </a:t>
            </a:r>
            <a:r>
              <a:rPr lang="ru-RU" dirty="0"/>
              <a:t>(</a:t>
            </a:r>
            <a:r>
              <a:rPr lang="en-US" dirty="0"/>
              <a:t>debit and credit cards;</a:t>
            </a:r>
            <a:r>
              <a:rPr lang="ru-RU" dirty="0"/>
              <a:t> </a:t>
            </a:r>
            <a:r>
              <a:rPr lang="en-US" dirty="0"/>
              <a:t>prepaid cards; e-wallets)</a:t>
            </a:r>
            <a:endParaRPr lang="ru-RU" dirty="0"/>
          </a:p>
          <a:p>
            <a:pPr marL="1080000" indent="-285750">
              <a:buFont typeface="Courier New" panose="02070309020205020404" pitchFamily="49" charset="0"/>
              <a:buChar char="o"/>
            </a:pPr>
            <a:r>
              <a:rPr lang="en-US" dirty="0"/>
              <a:t>Distribution by country</a:t>
            </a:r>
            <a:endParaRPr lang="ru-RU" dirty="0"/>
          </a:p>
          <a:p>
            <a:pPr marL="1080000" indent="-285750">
              <a:buFont typeface="Courier New" panose="02070309020205020404" pitchFamily="49" charset="0"/>
              <a:buChar char="o"/>
            </a:pPr>
            <a:r>
              <a:rPr lang="en-US" dirty="0"/>
              <a:t>Distribution by product category </a:t>
            </a:r>
            <a:r>
              <a:rPr lang="ru-RU" dirty="0"/>
              <a:t>(</a:t>
            </a:r>
            <a:r>
              <a:rPr lang="en-US" dirty="0"/>
              <a:t>based on MCC codes</a:t>
            </a:r>
            <a:r>
              <a:rPr lang="ru-RU" dirty="0"/>
              <a:t>)</a:t>
            </a:r>
          </a:p>
          <a:p>
            <a:endParaRPr lang="en-US" sz="1800" b="1" dirty="0"/>
          </a:p>
          <a:p>
            <a:r>
              <a:rPr lang="ru-RU" sz="1800" b="1" dirty="0"/>
              <a:t>2) </a:t>
            </a:r>
            <a:r>
              <a:rPr lang="en-US" sz="1800" b="1" dirty="0"/>
              <a:t>Obtaining data on transactions via digital platforms and C2C cross-border e-commerce</a:t>
            </a:r>
            <a:r>
              <a:rPr lang="ru-RU" sz="1800" b="1" dirty="0"/>
              <a:t>:</a:t>
            </a:r>
            <a:r>
              <a:rPr lang="en-US" sz="1800" b="1" dirty="0"/>
              <a:t> </a:t>
            </a:r>
            <a:endParaRPr lang="ru-RU" sz="1800" b="1" dirty="0"/>
          </a:p>
          <a:p>
            <a:r>
              <a:rPr lang="ru-RU" b="1" i="1" dirty="0"/>
              <a:t>         </a:t>
            </a:r>
            <a:r>
              <a:rPr lang="en-US" b="1" i="1" dirty="0"/>
              <a:t>New survey for digital platforms </a:t>
            </a:r>
            <a:r>
              <a:rPr lang="ru-RU" b="1" i="1" dirty="0"/>
              <a:t>– </a:t>
            </a:r>
            <a:r>
              <a:rPr lang="en-US" b="1" i="1" dirty="0"/>
              <a:t>it is planned to be developed in</a:t>
            </a:r>
            <a:r>
              <a:rPr lang="ru-RU" b="1" i="1" dirty="0"/>
              <a:t> 2022-2023</a:t>
            </a:r>
          </a:p>
        </p:txBody>
      </p:sp>
    </p:spTree>
    <p:extLst>
      <p:ext uri="{BB962C8B-B14F-4D97-AF65-F5344CB8AC3E}">
        <p14:creationId xmlns:p14="http://schemas.microsoft.com/office/powerpoint/2010/main" val="3842568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ABAE4F8B-A60E-43F7-8C70-C78DC0541A82}"/>
              </a:ext>
            </a:extLst>
          </p:cNvPr>
          <p:cNvSpPr>
            <a:spLocks noGrp="1"/>
          </p:cNvSpPr>
          <p:nvPr>
            <p:ph type="body" sz="quarter" idx="10"/>
          </p:nvPr>
        </p:nvSpPr>
        <p:spPr>
          <a:xfrm>
            <a:off x="3513001" y="791393"/>
            <a:ext cx="5554663" cy="1965324"/>
          </a:xfrm>
        </p:spPr>
        <p:txBody>
          <a:bodyPr/>
          <a:lstStyle/>
          <a:p>
            <a:r>
              <a:rPr lang="en-US" sz="3600" b="1" dirty="0"/>
              <a:t>Thank you!</a:t>
            </a:r>
            <a:endParaRPr lang="ru-RU" sz="3600" b="1" dirty="0"/>
          </a:p>
        </p:txBody>
      </p:sp>
      <p:sp>
        <p:nvSpPr>
          <p:cNvPr id="4" name="Текст 2">
            <a:extLst>
              <a:ext uri="{FF2B5EF4-FFF2-40B4-BE49-F238E27FC236}">
                <a16:creationId xmlns:a16="http://schemas.microsoft.com/office/drawing/2014/main" id="{ABAE4F8B-A60E-43F7-8C70-C78DC0541A82}"/>
              </a:ext>
            </a:extLst>
          </p:cNvPr>
          <p:cNvSpPr>
            <a:spLocks noGrp="1"/>
          </p:cNvSpPr>
          <p:nvPr>
            <p:ph type="body" sz="quarter" idx="10"/>
          </p:nvPr>
        </p:nvSpPr>
        <p:spPr>
          <a:xfrm>
            <a:off x="6637337" y="2946764"/>
            <a:ext cx="5554663" cy="1965324"/>
          </a:xfrm>
        </p:spPr>
        <p:txBody>
          <a:bodyPr/>
          <a:lstStyle/>
          <a:p>
            <a:r>
              <a:rPr lang="en-US" sz="3600" b="1" dirty="0"/>
              <a:t>QUESTIONS???</a:t>
            </a:r>
            <a:endParaRPr lang="ru-RU" sz="3600" b="1" dirty="0"/>
          </a:p>
        </p:txBody>
      </p:sp>
    </p:spTree>
    <p:extLst>
      <p:ext uri="{BB962C8B-B14F-4D97-AF65-F5344CB8AC3E}">
        <p14:creationId xmlns:p14="http://schemas.microsoft.com/office/powerpoint/2010/main" val="3525803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6815ED6B-FAE8-4AD2-9662-CBCD5362D02A}"/>
              </a:ext>
            </a:extLst>
          </p:cNvPr>
          <p:cNvSpPr>
            <a:spLocks noGrp="1"/>
          </p:cNvSpPr>
          <p:nvPr>
            <p:ph type="ftr" sz="quarter" idx="11"/>
          </p:nvPr>
        </p:nvSpPr>
        <p:spPr>
          <a:xfrm>
            <a:off x="370703" y="1243010"/>
            <a:ext cx="11387908" cy="526143"/>
          </a:xfrm>
        </p:spPr>
        <p:txBody>
          <a:bodyPr/>
          <a:lstStyle/>
          <a:p>
            <a:pPr algn="ctr"/>
            <a:r>
              <a:rPr lang="ru-RU" sz="2000" b="1" dirty="0">
                <a:solidFill>
                  <a:srgbClr val="008AC8"/>
                </a:solidFill>
              </a:rPr>
              <a:t>1. </a:t>
            </a:r>
            <a:r>
              <a:rPr lang="en-US" sz="2000" b="1" dirty="0">
                <a:solidFill>
                  <a:srgbClr val="008AC8"/>
                </a:solidFill>
              </a:rPr>
              <a:t>The definition of cross-border e-commerce in the external sector statistics</a:t>
            </a:r>
            <a:endParaRPr lang="ru-RU" sz="2000" b="1" dirty="0">
              <a:solidFill>
                <a:srgbClr val="008AC8"/>
              </a:solidFill>
            </a:endParaRPr>
          </a:p>
        </p:txBody>
      </p:sp>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3</a:t>
            </a:fld>
            <a:endParaRPr lang="ru-RU" dirty="0">
              <a:solidFill>
                <a:srgbClr val="888A8D"/>
              </a:solidFill>
            </a:endParaRPr>
          </a:p>
        </p:txBody>
      </p:sp>
      <p:sp>
        <p:nvSpPr>
          <p:cNvPr id="8" name="Объект 2"/>
          <p:cNvSpPr txBox="1">
            <a:spLocks/>
          </p:cNvSpPr>
          <p:nvPr/>
        </p:nvSpPr>
        <p:spPr>
          <a:xfrm>
            <a:off x="424249" y="2257168"/>
            <a:ext cx="11280816" cy="34516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a:t>
            </a:r>
            <a:r>
              <a:rPr lang="en-US" dirty="0"/>
              <a:t>Balance of Payments and International Investment Position Manual</a:t>
            </a:r>
            <a:r>
              <a:rPr lang="ru-RU" dirty="0"/>
              <a:t>» (</a:t>
            </a:r>
            <a:r>
              <a:rPr lang="en-US" dirty="0"/>
              <a:t>BMP6</a:t>
            </a:r>
            <a:r>
              <a:rPr lang="ru-RU" dirty="0"/>
              <a:t>):</a:t>
            </a:r>
          </a:p>
          <a:p>
            <a:pPr marL="285750" indent="-285750" algn="just">
              <a:lnSpc>
                <a:spcPct val="150000"/>
              </a:lnSpc>
              <a:buFont typeface="Wingdings" panose="05000000000000000000" pitchFamily="2" charset="2"/>
              <a:buChar char="v"/>
            </a:pPr>
            <a:r>
              <a:rPr lang="ru-RU" b="1" i="1" dirty="0">
                <a:solidFill>
                  <a:schemeClr val="accent5">
                    <a:lumMod val="75000"/>
                  </a:schemeClr>
                </a:solidFill>
              </a:rPr>
              <a:t> </a:t>
            </a:r>
            <a:r>
              <a:rPr lang="en-US" dirty="0"/>
              <a:t> </a:t>
            </a:r>
            <a:r>
              <a:rPr lang="en-US" b="1" i="1" dirty="0">
                <a:solidFill>
                  <a:schemeClr val="accent5">
                    <a:lumMod val="75000"/>
                  </a:schemeClr>
                </a:solidFill>
              </a:rPr>
              <a:t>E-commerce is a method of ordering or delivering products at least partly by electronic means, such as through the Internet or other computer-mediated networks (paragraph 10.10)</a:t>
            </a:r>
            <a:r>
              <a:rPr lang="ru-RU" b="1" i="1" dirty="0">
                <a:solidFill>
                  <a:schemeClr val="accent5">
                    <a:lumMod val="75000"/>
                  </a:schemeClr>
                </a:solidFill>
              </a:rPr>
              <a:t>. </a:t>
            </a:r>
          </a:p>
          <a:p>
            <a:r>
              <a:rPr lang="ru-RU" dirty="0"/>
              <a:t>«</a:t>
            </a:r>
            <a:r>
              <a:rPr lang="en-US" dirty="0"/>
              <a:t>International Merchandise Trade Statistics: Concepts and Definitions 2010</a:t>
            </a:r>
            <a:r>
              <a:rPr lang="ru-RU" dirty="0"/>
              <a:t>»</a:t>
            </a:r>
            <a:r>
              <a:rPr lang="en-US" dirty="0"/>
              <a:t> (ITMS2010)</a:t>
            </a:r>
            <a:r>
              <a:rPr lang="ru-RU" dirty="0"/>
              <a:t>:</a:t>
            </a:r>
          </a:p>
          <a:p>
            <a:pPr marL="285750" indent="-285750" algn="just">
              <a:lnSpc>
                <a:spcPct val="150000"/>
              </a:lnSpc>
              <a:buFont typeface="Wingdings" panose="05000000000000000000" pitchFamily="2" charset="2"/>
              <a:buChar char="v"/>
            </a:pPr>
            <a:r>
              <a:rPr lang="ru-RU" b="1" i="1" dirty="0">
                <a:solidFill>
                  <a:schemeClr val="accent5">
                    <a:lumMod val="75000"/>
                  </a:schemeClr>
                </a:solidFill>
              </a:rPr>
              <a:t> </a:t>
            </a:r>
            <a:r>
              <a:rPr lang="en-US" dirty="0"/>
              <a:t> </a:t>
            </a:r>
            <a:r>
              <a:rPr lang="en-US" b="1" i="1" dirty="0">
                <a:solidFill>
                  <a:schemeClr val="accent5">
                    <a:lumMod val="75000"/>
                  </a:schemeClr>
                </a:solidFill>
              </a:rPr>
              <a:t>The term “goods in electronic commerce” refers to goods that physically move across country borders as the result of transactions executed entirely, or to a significant extent, by electronic means (e.g., goods ordered and paid for via the Internet) (paragraph 1.34).</a:t>
            </a:r>
            <a:r>
              <a:rPr lang="ru-RU" b="1" i="1" dirty="0">
                <a:solidFill>
                  <a:schemeClr val="accent5">
                    <a:lumMod val="75000"/>
                  </a:schemeClr>
                </a:solidFill>
              </a:rPr>
              <a:t> </a:t>
            </a: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413115" y="431801"/>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BACKGROUND</a:t>
            </a:r>
            <a:endParaRPr lang="ru-RU" dirty="0"/>
          </a:p>
        </p:txBody>
      </p:sp>
    </p:spTree>
    <p:extLst>
      <p:ext uri="{BB962C8B-B14F-4D97-AF65-F5344CB8AC3E}">
        <p14:creationId xmlns:p14="http://schemas.microsoft.com/office/powerpoint/2010/main" val="2961922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2822714" y="1674484"/>
            <a:ext cx="7007086" cy="3461418"/>
          </a:xfrm>
          <a:prstGeom prst="rect">
            <a:avLst/>
          </a:prstGeom>
          <a:pattFill prst="wdUpDiag">
            <a:fgClr>
              <a:schemeClr val="accent1">
                <a:lumMod val="20000"/>
                <a:lumOff val="80000"/>
              </a:schemeClr>
            </a:fgClr>
            <a:bgClr>
              <a:schemeClr val="bg1"/>
            </a:bgClr>
          </a:pattFill>
          <a:ln>
            <a:solidFill>
              <a:schemeClr val="bg1">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632797" y="1366237"/>
            <a:ext cx="10803835" cy="483692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433386" y="921491"/>
            <a:ext cx="11325225" cy="606994"/>
          </a:xfrm>
        </p:spPr>
        <p:txBody>
          <a:bodyPr/>
          <a:lstStyle/>
          <a:p>
            <a:pPr algn="ctr"/>
            <a:r>
              <a:rPr lang="en-US" sz="2400" dirty="0"/>
              <a:t>Merchandise Trade Data Compiled under Balance of Payments Methodology</a:t>
            </a:r>
            <a:endParaRPr lang="ru-RU" sz="2400" dirty="0"/>
          </a:p>
        </p:txBody>
      </p:sp>
      <p:sp>
        <p:nvSpPr>
          <p:cNvPr id="3" name="Нижний колонтитул 2"/>
          <p:cNvSpPr>
            <a:spLocks noGrp="1"/>
          </p:cNvSpPr>
          <p:nvPr>
            <p:ph type="ftr" sz="quarter" idx="11"/>
          </p:nvPr>
        </p:nvSpPr>
        <p:spPr>
          <a:xfrm>
            <a:off x="2400062" y="431801"/>
            <a:ext cx="8439150" cy="324001"/>
          </a:xfrm>
        </p:spPr>
        <p:txBody>
          <a:bodyPr/>
          <a:lstStyle/>
          <a:p>
            <a:r>
              <a:rPr lang="en-US" b="1" dirty="0"/>
              <a:t>BACKGROUND</a:t>
            </a:r>
            <a:endParaRPr lang="ru-RU" dirty="0"/>
          </a:p>
        </p:txBody>
      </p:sp>
      <p:sp>
        <p:nvSpPr>
          <p:cNvPr id="4" name="Номер слайда 3"/>
          <p:cNvSpPr>
            <a:spLocks noGrp="1"/>
          </p:cNvSpPr>
          <p:nvPr>
            <p:ph type="sldNum" sz="quarter" idx="12"/>
          </p:nvPr>
        </p:nvSpPr>
        <p:spPr/>
        <p:txBody>
          <a:bodyPr/>
          <a:lstStyle/>
          <a:p>
            <a:fld id="{10AA99AE-6A35-4C1E-8082-A4A87B5CA521}" type="slidenum">
              <a:rPr lang="ru-RU" smtClean="0">
                <a:solidFill>
                  <a:srgbClr val="888A8D"/>
                </a:solidFill>
              </a:rPr>
              <a:pPr/>
              <a:t>4</a:t>
            </a:fld>
            <a:endParaRPr lang="ru-RU" dirty="0">
              <a:solidFill>
                <a:srgbClr val="888A8D"/>
              </a:solidFill>
            </a:endParaRPr>
          </a:p>
        </p:txBody>
      </p:sp>
      <p:sp>
        <p:nvSpPr>
          <p:cNvPr id="14" name="TextBox 13"/>
          <p:cNvSpPr txBox="1"/>
          <p:nvPr/>
        </p:nvSpPr>
        <p:spPr>
          <a:xfrm rot="16200000">
            <a:off x="9538293" y="3625065"/>
            <a:ext cx="3185137" cy="646331"/>
          </a:xfrm>
          <a:prstGeom prst="rect">
            <a:avLst/>
          </a:prstGeom>
          <a:noFill/>
        </p:spPr>
        <p:txBody>
          <a:bodyPr wrap="square" rtlCol="0">
            <a:spAutoFit/>
          </a:bodyPr>
          <a:lstStyle/>
          <a:p>
            <a:pPr algn="ctr"/>
            <a:r>
              <a:rPr lang="en-US" dirty="0">
                <a:solidFill>
                  <a:schemeClr val="accent1">
                    <a:lumMod val="75000"/>
                  </a:schemeClr>
                </a:solidFill>
              </a:rPr>
              <a:t>Transactions without crossing the customs border of Russia</a:t>
            </a:r>
            <a:endParaRPr lang="ru-RU" dirty="0">
              <a:solidFill>
                <a:schemeClr val="accent1">
                  <a:lumMod val="75000"/>
                </a:schemeClr>
              </a:solidFill>
            </a:endParaRPr>
          </a:p>
        </p:txBody>
      </p:sp>
      <p:sp>
        <p:nvSpPr>
          <p:cNvPr id="19" name="TextBox 18"/>
          <p:cNvSpPr txBox="1"/>
          <p:nvPr/>
        </p:nvSpPr>
        <p:spPr>
          <a:xfrm>
            <a:off x="2841204" y="2251357"/>
            <a:ext cx="3740828" cy="369332"/>
          </a:xfrm>
          <a:prstGeom prst="rect">
            <a:avLst/>
          </a:prstGeom>
          <a:noFill/>
        </p:spPr>
        <p:txBody>
          <a:bodyPr wrap="square" rtlCol="0">
            <a:spAutoFit/>
          </a:bodyPr>
          <a:lstStyle/>
          <a:p>
            <a:pPr algn="ctr"/>
            <a:endParaRPr lang="ru-RU" dirty="0"/>
          </a:p>
        </p:txBody>
      </p:sp>
      <p:sp>
        <p:nvSpPr>
          <p:cNvPr id="22" name="Скругленный прямоугольник 21"/>
          <p:cNvSpPr/>
          <p:nvPr/>
        </p:nvSpPr>
        <p:spPr>
          <a:xfrm>
            <a:off x="7723469" y="2909393"/>
            <a:ext cx="2968402" cy="1038838"/>
          </a:xfrm>
          <a:prstGeom prst="roundRect">
            <a:avLst/>
          </a:prstGeom>
          <a:solidFill>
            <a:schemeClr val="tx2">
              <a:lumMod val="75000"/>
              <a:alpha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7789779" y="2885228"/>
            <a:ext cx="2805700" cy="107721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1400" dirty="0">
                <a:solidFill>
                  <a:schemeClr val="bg1"/>
                </a:solidFill>
              </a:rPr>
              <a:t> </a:t>
            </a:r>
            <a:r>
              <a:rPr lang="ru-RU" sz="1600" dirty="0">
                <a:solidFill>
                  <a:schemeClr val="bg1"/>
                </a:solidFill>
              </a:rPr>
              <a:t>(+) </a:t>
            </a:r>
            <a:r>
              <a:rPr lang="en-US" sz="1600" dirty="0">
                <a:solidFill>
                  <a:schemeClr val="bg1"/>
                </a:solidFill>
              </a:rPr>
              <a:t>Fish and other sea products caught on the high seas and sold abroad directly </a:t>
            </a:r>
            <a:r>
              <a:rPr lang="ru-RU" sz="1600" dirty="0">
                <a:solidFill>
                  <a:schemeClr val="bg1"/>
                </a:solidFill>
              </a:rPr>
              <a:t>(</a:t>
            </a:r>
            <a:r>
              <a:rPr lang="en-US" sz="1600" dirty="0">
                <a:solidFill>
                  <a:schemeClr val="bg1"/>
                </a:solidFill>
              </a:rPr>
              <a:t>exports</a:t>
            </a:r>
            <a:r>
              <a:rPr lang="ru-RU" sz="1600" dirty="0">
                <a:solidFill>
                  <a:schemeClr val="bg1"/>
                </a:solidFill>
              </a:rPr>
              <a:t>)</a:t>
            </a:r>
          </a:p>
        </p:txBody>
      </p:sp>
      <p:sp>
        <p:nvSpPr>
          <p:cNvPr id="23" name="Скругленный прямоугольник 22"/>
          <p:cNvSpPr/>
          <p:nvPr/>
        </p:nvSpPr>
        <p:spPr>
          <a:xfrm>
            <a:off x="7691168" y="1695599"/>
            <a:ext cx="2996199" cy="1053807"/>
          </a:xfrm>
          <a:prstGeom prst="roundRect">
            <a:avLst/>
          </a:prstGeom>
          <a:solidFill>
            <a:schemeClr val="tx2">
              <a:lumMod val="75000"/>
              <a:alpha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7701037" y="1771496"/>
            <a:ext cx="2951540"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dirty="0">
                <a:solidFill>
                  <a:schemeClr val="bg1"/>
                </a:solidFill>
              </a:rPr>
              <a:t>(+) </a:t>
            </a:r>
            <a:r>
              <a:rPr lang="en-US" dirty="0">
                <a:solidFill>
                  <a:schemeClr val="bg1"/>
                </a:solidFill>
              </a:rPr>
              <a:t>Goods procured in ports by carriers</a:t>
            </a:r>
            <a:r>
              <a:rPr lang="ru-RU" dirty="0">
                <a:solidFill>
                  <a:schemeClr val="bg1"/>
                </a:solidFill>
              </a:rPr>
              <a:t> (</a:t>
            </a:r>
            <a:r>
              <a:rPr lang="en-US" dirty="0">
                <a:solidFill>
                  <a:schemeClr val="bg1"/>
                </a:solidFill>
              </a:rPr>
              <a:t>exports/imports</a:t>
            </a:r>
            <a:r>
              <a:rPr lang="ru-RU" dirty="0">
                <a:solidFill>
                  <a:schemeClr val="bg1"/>
                </a:solidFill>
              </a:rPr>
              <a:t>)</a:t>
            </a:r>
          </a:p>
        </p:txBody>
      </p:sp>
      <p:sp>
        <p:nvSpPr>
          <p:cNvPr id="24" name="Скругленный прямоугольник 23"/>
          <p:cNvSpPr/>
          <p:nvPr/>
        </p:nvSpPr>
        <p:spPr>
          <a:xfrm>
            <a:off x="1388339" y="5149830"/>
            <a:ext cx="2914235" cy="1039400"/>
          </a:xfrm>
          <a:prstGeom prst="roundRect">
            <a:avLst/>
          </a:prstGeom>
          <a:solidFill>
            <a:schemeClr val="accent5">
              <a:lumMod val="75000"/>
              <a:alpha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a:off x="1434838" y="5229368"/>
            <a:ext cx="2798355"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1600" dirty="0">
                <a:solidFill>
                  <a:schemeClr val="bg1"/>
                </a:solidFill>
              </a:rPr>
              <a:t>(+) </a:t>
            </a:r>
            <a:r>
              <a:rPr lang="en-US" sz="1600" dirty="0">
                <a:solidFill>
                  <a:schemeClr val="bg1"/>
                </a:solidFill>
              </a:rPr>
              <a:t>Goods acquired in Internet-shops</a:t>
            </a:r>
          </a:p>
          <a:p>
            <a:pPr algn="ctr"/>
            <a:r>
              <a:rPr lang="ru-RU" sz="1600" dirty="0">
                <a:solidFill>
                  <a:schemeClr val="bg1"/>
                </a:solidFill>
              </a:rPr>
              <a:t>(</a:t>
            </a:r>
            <a:r>
              <a:rPr lang="en-US" sz="1600" dirty="0">
                <a:solidFill>
                  <a:schemeClr val="bg1"/>
                </a:solidFill>
              </a:rPr>
              <a:t>exports/imports</a:t>
            </a:r>
            <a:r>
              <a:rPr lang="ru-RU" sz="1600" dirty="0">
                <a:solidFill>
                  <a:schemeClr val="bg1"/>
                </a:solidFill>
              </a:rPr>
              <a:t>)</a:t>
            </a:r>
          </a:p>
        </p:txBody>
      </p:sp>
      <p:sp>
        <p:nvSpPr>
          <p:cNvPr id="13" name="TextBox 12"/>
          <p:cNvSpPr txBox="1"/>
          <p:nvPr/>
        </p:nvSpPr>
        <p:spPr>
          <a:xfrm rot="16200000">
            <a:off x="-1166992" y="3776511"/>
            <a:ext cx="4291866" cy="430887"/>
          </a:xfrm>
          <a:prstGeom prst="rect">
            <a:avLst/>
          </a:prstGeom>
          <a:noFill/>
        </p:spPr>
        <p:txBody>
          <a:bodyPr wrap="square" rtlCol="0">
            <a:spAutoFit/>
          </a:bodyPr>
          <a:lstStyle/>
          <a:p>
            <a:pPr algn="ctr"/>
            <a:r>
              <a:rPr lang="en-US" sz="2200" dirty="0">
                <a:solidFill>
                  <a:schemeClr val="accent1">
                    <a:lumMod val="75000"/>
                  </a:schemeClr>
                </a:solidFill>
              </a:rPr>
              <a:t>Cross-border transactions</a:t>
            </a:r>
            <a:endParaRPr lang="ru-RU" sz="2200" dirty="0">
              <a:solidFill>
                <a:schemeClr val="accent1">
                  <a:lumMod val="75000"/>
                </a:schemeClr>
              </a:solidFill>
            </a:endParaRPr>
          </a:p>
        </p:txBody>
      </p:sp>
      <p:cxnSp>
        <p:nvCxnSpPr>
          <p:cNvPr id="26" name="Прямая соединительная линия 25"/>
          <p:cNvCxnSpPr/>
          <p:nvPr/>
        </p:nvCxnSpPr>
        <p:spPr>
          <a:xfrm flipH="1">
            <a:off x="7476261" y="1350447"/>
            <a:ext cx="16642" cy="4836921"/>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7789779" y="5200780"/>
            <a:ext cx="2862798" cy="937108"/>
          </a:xfrm>
          <a:prstGeom prst="roundRect">
            <a:avLst/>
          </a:prstGeom>
          <a:solidFill>
            <a:schemeClr val="tx2">
              <a:lumMod val="75000"/>
              <a:alpha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Box 32"/>
          <p:cNvSpPr txBox="1"/>
          <p:nvPr/>
        </p:nvSpPr>
        <p:spPr>
          <a:xfrm>
            <a:off x="8000492" y="5352541"/>
            <a:ext cx="2414356" cy="646331"/>
          </a:xfrm>
          <a:prstGeom prst="rect">
            <a:avLst/>
          </a:prstGeom>
          <a:noFill/>
        </p:spPr>
        <p:txBody>
          <a:bodyPr wrap="square" rtlCol="0">
            <a:spAutoFit/>
          </a:bodyPr>
          <a:lstStyle/>
          <a:p>
            <a:pPr algn="ctr"/>
            <a:r>
              <a:rPr lang="ru-RU" dirty="0">
                <a:solidFill>
                  <a:schemeClr val="bg1"/>
                </a:solidFill>
              </a:rPr>
              <a:t>(+) </a:t>
            </a:r>
            <a:r>
              <a:rPr lang="en-US" dirty="0">
                <a:solidFill>
                  <a:schemeClr val="bg1"/>
                </a:solidFill>
              </a:rPr>
              <a:t>Other goods </a:t>
            </a:r>
            <a:r>
              <a:rPr lang="ru-RU" dirty="0">
                <a:solidFill>
                  <a:schemeClr val="bg1"/>
                </a:solidFill>
              </a:rPr>
              <a:t>(</a:t>
            </a:r>
            <a:r>
              <a:rPr lang="en-US" dirty="0">
                <a:solidFill>
                  <a:schemeClr val="bg1"/>
                </a:solidFill>
              </a:rPr>
              <a:t>exports/imports</a:t>
            </a:r>
            <a:r>
              <a:rPr lang="ru-RU" dirty="0">
                <a:solidFill>
                  <a:schemeClr val="bg1"/>
                </a:solidFill>
              </a:rPr>
              <a:t>)</a:t>
            </a:r>
          </a:p>
        </p:txBody>
      </p:sp>
      <p:sp>
        <p:nvSpPr>
          <p:cNvPr id="34" name="Скругленный прямоугольник 33"/>
          <p:cNvSpPr/>
          <p:nvPr/>
        </p:nvSpPr>
        <p:spPr>
          <a:xfrm>
            <a:off x="1208896" y="1429256"/>
            <a:ext cx="6108546" cy="1458668"/>
          </a:xfrm>
          <a:prstGeom prst="roundRect">
            <a:avLst/>
          </a:prstGeom>
          <a:solidFill>
            <a:srgbClr val="0070C0">
              <a:alpha val="6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TextBox 34"/>
          <p:cNvSpPr txBox="1"/>
          <p:nvPr/>
        </p:nvSpPr>
        <p:spPr>
          <a:xfrm>
            <a:off x="2391507" y="1667816"/>
            <a:ext cx="3586417" cy="1200329"/>
          </a:xfrm>
          <a:prstGeom prst="rect">
            <a:avLst/>
          </a:prstGeom>
          <a:noFill/>
        </p:spPr>
        <p:txBody>
          <a:bodyPr wrap="square" rtlCol="0">
            <a:spAutoFit/>
          </a:bodyPr>
          <a:lstStyle/>
          <a:p>
            <a:pPr algn="ctr"/>
            <a:r>
              <a:rPr lang="en-US" dirty="0">
                <a:solidFill>
                  <a:schemeClr val="bg1"/>
                </a:solidFill>
              </a:rPr>
              <a:t>Exports</a:t>
            </a:r>
            <a:r>
              <a:rPr lang="ru-RU" dirty="0">
                <a:solidFill>
                  <a:schemeClr val="bg1"/>
                </a:solidFill>
              </a:rPr>
              <a:t>/</a:t>
            </a:r>
            <a:r>
              <a:rPr lang="en-US" dirty="0">
                <a:solidFill>
                  <a:schemeClr val="bg1"/>
                </a:solidFill>
              </a:rPr>
              <a:t>Imports of goods based on customs data of external trade statistics</a:t>
            </a:r>
            <a:endParaRPr lang="ru-RU" dirty="0">
              <a:solidFill>
                <a:schemeClr val="bg1"/>
              </a:solidFill>
            </a:endParaRPr>
          </a:p>
          <a:p>
            <a:pPr algn="ctr"/>
            <a:endParaRPr lang="ru-RU" dirty="0">
              <a:solidFill>
                <a:schemeClr val="bg1"/>
              </a:solidFill>
            </a:endParaRPr>
          </a:p>
        </p:txBody>
      </p:sp>
      <p:sp>
        <p:nvSpPr>
          <p:cNvPr id="27" name="Скругленный прямоугольник 26"/>
          <p:cNvSpPr/>
          <p:nvPr/>
        </p:nvSpPr>
        <p:spPr>
          <a:xfrm>
            <a:off x="4512527" y="5121163"/>
            <a:ext cx="2580792" cy="1047406"/>
          </a:xfrm>
          <a:prstGeom prst="roundRect">
            <a:avLst/>
          </a:prstGeom>
          <a:solidFill>
            <a:srgbClr val="0070C0">
              <a:alpha val="6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Скругленный прямоугольник 27"/>
          <p:cNvSpPr/>
          <p:nvPr/>
        </p:nvSpPr>
        <p:spPr>
          <a:xfrm>
            <a:off x="1983022" y="4116261"/>
            <a:ext cx="4727355" cy="894546"/>
          </a:xfrm>
          <a:prstGeom prst="roundRect">
            <a:avLst/>
          </a:prstGeom>
          <a:solidFill>
            <a:srgbClr val="0070C0">
              <a:alpha val="6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рямоугольник 30"/>
          <p:cNvSpPr/>
          <p:nvPr/>
        </p:nvSpPr>
        <p:spPr>
          <a:xfrm>
            <a:off x="2020353" y="4214595"/>
            <a:ext cx="4773457"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1600" dirty="0">
                <a:solidFill>
                  <a:schemeClr val="bg1"/>
                </a:solidFill>
              </a:rPr>
              <a:t>(-) </a:t>
            </a:r>
            <a:r>
              <a:rPr lang="en-US" sz="1600" dirty="0">
                <a:solidFill>
                  <a:schemeClr val="bg1"/>
                </a:solidFill>
              </a:rPr>
              <a:t>FOB adjustment </a:t>
            </a:r>
            <a:r>
              <a:rPr lang="ru-RU" sz="1600" dirty="0">
                <a:solidFill>
                  <a:schemeClr val="bg1"/>
                </a:solidFill>
              </a:rPr>
              <a:t>(</a:t>
            </a:r>
            <a:r>
              <a:rPr lang="en-US" sz="1600" dirty="0">
                <a:solidFill>
                  <a:schemeClr val="bg1"/>
                </a:solidFill>
              </a:rPr>
              <a:t>exports</a:t>
            </a:r>
            <a:r>
              <a:rPr lang="ru-RU" sz="1600" dirty="0">
                <a:solidFill>
                  <a:schemeClr val="bg1"/>
                </a:solidFill>
              </a:rPr>
              <a:t>)</a:t>
            </a:r>
          </a:p>
          <a:p>
            <a:pPr algn="ctr"/>
            <a:r>
              <a:rPr lang="ru-RU" sz="1600" dirty="0">
                <a:solidFill>
                  <a:schemeClr val="bg1"/>
                </a:solidFill>
              </a:rPr>
              <a:t>(-) </a:t>
            </a:r>
            <a:r>
              <a:rPr lang="en-US" sz="1600" dirty="0">
                <a:solidFill>
                  <a:schemeClr val="bg1"/>
                </a:solidFill>
              </a:rPr>
              <a:t>CIF / FOB adjustment </a:t>
            </a:r>
            <a:r>
              <a:rPr lang="ru-RU" sz="1600" dirty="0">
                <a:solidFill>
                  <a:schemeClr val="bg1"/>
                </a:solidFill>
              </a:rPr>
              <a:t>(</a:t>
            </a:r>
            <a:r>
              <a:rPr lang="en-US" sz="1600" dirty="0">
                <a:solidFill>
                  <a:schemeClr val="bg1"/>
                </a:solidFill>
              </a:rPr>
              <a:t>imports</a:t>
            </a:r>
            <a:r>
              <a:rPr lang="ru-RU" sz="1600" dirty="0">
                <a:solidFill>
                  <a:schemeClr val="bg1"/>
                </a:solidFill>
              </a:rPr>
              <a:t>)</a:t>
            </a:r>
          </a:p>
        </p:txBody>
      </p:sp>
      <p:sp>
        <p:nvSpPr>
          <p:cNvPr id="37" name="Скругленный прямоугольник 36"/>
          <p:cNvSpPr/>
          <p:nvPr/>
        </p:nvSpPr>
        <p:spPr>
          <a:xfrm>
            <a:off x="1886285" y="3022046"/>
            <a:ext cx="4809556" cy="932768"/>
          </a:xfrm>
          <a:prstGeom prst="roundRect">
            <a:avLst/>
          </a:prstGeom>
          <a:solidFill>
            <a:srgbClr val="0070C0">
              <a:alpha val="6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Прямоугольник 39"/>
          <p:cNvSpPr/>
          <p:nvPr/>
        </p:nvSpPr>
        <p:spPr>
          <a:xfrm>
            <a:off x="1681907" y="3033923"/>
            <a:ext cx="5218785"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1600" dirty="0">
                <a:solidFill>
                  <a:schemeClr val="bg1"/>
                </a:solidFill>
              </a:rPr>
              <a:t>(-) </a:t>
            </a:r>
            <a:r>
              <a:rPr lang="en-US" sz="1600" dirty="0">
                <a:solidFill>
                  <a:schemeClr val="bg1"/>
                </a:solidFill>
              </a:rPr>
              <a:t>Goods sent for processing/ </a:t>
            </a:r>
          </a:p>
          <a:p>
            <a:pPr algn="ctr"/>
            <a:r>
              <a:rPr lang="en-US" sz="1600" dirty="0">
                <a:solidFill>
                  <a:schemeClr val="bg1"/>
                </a:solidFill>
              </a:rPr>
              <a:t>Goods returned after processing abroad </a:t>
            </a:r>
            <a:endParaRPr lang="ru-RU" sz="1600" dirty="0">
              <a:solidFill>
                <a:schemeClr val="bg1"/>
              </a:solidFill>
            </a:endParaRPr>
          </a:p>
          <a:p>
            <a:pPr algn="ctr"/>
            <a:r>
              <a:rPr lang="ru-RU" sz="1600" dirty="0">
                <a:solidFill>
                  <a:schemeClr val="bg1"/>
                </a:solidFill>
              </a:rPr>
              <a:t>(</a:t>
            </a:r>
            <a:r>
              <a:rPr lang="en-US" sz="1600" dirty="0">
                <a:solidFill>
                  <a:schemeClr val="bg1"/>
                </a:solidFill>
              </a:rPr>
              <a:t>exports/imports</a:t>
            </a:r>
            <a:r>
              <a:rPr lang="ru-RU" sz="1600" dirty="0">
                <a:solidFill>
                  <a:schemeClr val="bg1"/>
                </a:solidFill>
              </a:rPr>
              <a:t>)</a:t>
            </a:r>
          </a:p>
        </p:txBody>
      </p:sp>
      <p:sp>
        <p:nvSpPr>
          <p:cNvPr id="41" name="TextBox 40"/>
          <p:cNvSpPr txBox="1"/>
          <p:nvPr/>
        </p:nvSpPr>
        <p:spPr>
          <a:xfrm>
            <a:off x="4599450" y="5347664"/>
            <a:ext cx="2414356" cy="646331"/>
          </a:xfrm>
          <a:prstGeom prst="rect">
            <a:avLst/>
          </a:prstGeom>
          <a:noFill/>
        </p:spPr>
        <p:txBody>
          <a:bodyPr wrap="square" rtlCol="0">
            <a:spAutoFit/>
          </a:bodyPr>
          <a:lstStyle/>
          <a:p>
            <a:pPr algn="ctr"/>
            <a:r>
              <a:rPr lang="ru-RU" dirty="0">
                <a:solidFill>
                  <a:schemeClr val="bg1"/>
                </a:solidFill>
              </a:rPr>
              <a:t>(+</a:t>
            </a:r>
            <a:r>
              <a:rPr lang="en-US" dirty="0">
                <a:solidFill>
                  <a:schemeClr val="bg1"/>
                </a:solidFill>
              </a:rPr>
              <a:t>/</a:t>
            </a:r>
            <a:r>
              <a:rPr lang="ru-RU" dirty="0">
                <a:solidFill>
                  <a:schemeClr val="bg1"/>
                </a:solidFill>
              </a:rPr>
              <a:t>-) </a:t>
            </a:r>
            <a:r>
              <a:rPr lang="en-US" dirty="0">
                <a:solidFill>
                  <a:schemeClr val="bg1"/>
                </a:solidFill>
              </a:rPr>
              <a:t>Other goods </a:t>
            </a:r>
            <a:r>
              <a:rPr lang="ru-RU" dirty="0">
                <a:solidFill>
                  <a:schemeClr val="bg1"/>
                </a:solidFill>
              </a:rPr>
              <a:t>(</a:t>
            </a:r>
            <a:r>
              <a:rPr lang="en-US" dirty="0">
                <a:solidFill>
                  <a:schemeClr val="bg1"/>
                </a:solidFill>
              </a:rPr>
              <a:t>exports/imports</a:t>
            </a:r>
            <a:r>
              <a:rPr lang="ru-RU" dirty="0">
                <a:solidFill>
                  <a:schemeClr val="bg1"/>
                </a:solidFill>
              </a:rPr>
              <a:t>)</a:t>
            </a:r>
          </a:p>
        </p:txBody>
      </p:sp>
      <p:sp>
        <p:nvSpPr>
          <p:cNvPr id="29" name="Скругленный прямоугольник 28"/>
          <p:cNvSpPr/>
          <p:nvPr/>
        </p:nvSpPr>
        <p:spPr>
          <a:xfrm>
            <a:off x="7789779" y="4128550"/>
            <a:ext cx="2897588" cy="1016812"/>
          </a:xfrm>
          <a:prstGeom prst="roundRect">
            <a:avLst/>
          </a:prstGeom>
          <a:solidFill>
            <a:schemeClr val="tx2">
              <a:lumMod val="75000"/>
              <a:alpha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TextBox 29"/>
          <p:cNvSpPr txBox="1"/>
          <p:nvPr/>
        </p:nvSpPr>
        <p:spPr>
          <a:xfrm>
            <a:off x="7963536" y="4248498"/>
            <a:ext cx="2414356" cy="646331"/>
          </a:xfrm>
          <a:prstGeom prst="rect">
            <a:avLst/>
          </a:prstGeom>
          <a:noFill/>
        </p:spPr>
        <p:txBody>
          <a:bodyPr wrap="square" rtlCol="0">
            <a:spAutoFit/>
          </a:bodyPr>
          <a:lstStyle/>
          <a:p>
            <a:pPr algn="ctr"/>
            <a:r>
              <a:rPr lang="ru-RU" dirty="0">
                <a:solidFill>
                  <a:schemeClr val="bg1"/>
                </a:solidFill>
              </a:rPr>
              <a:t>(+</a:t>
            </a:r>
            <a:r>
              <a:rPr lang="en-US" dirty="0">
                <a:solidFill>
                  <a:schemeClr val="bg1"/>
                </a:solidFill>
              </a:rPr>
              <a:t>/</a:t>
            </a:r>
            <a:r>
              <a:rPr lang="ru-RU" dirty="0">
                <a:solidFill>
                  <a:schemeClr val="bg1"/>
                </a:solidFill>
              </a:rPr>
              <a:t>-) </a:t>
            </a:r>
            <a:r>
              <a:rPr lang="en-US" dirty="0">
                <a:solidFill>
                  <a:schemeClr val="bg1"/>
                </a:solidFill>
              </a:rPr>
              <a:t>Goods under </a:t>
            </a:r>
            <a:r>
              <a:rPr lang="en-US" dirty="0" err="1">
                <a:solidFill>
                  <a:schemeClr val="bg1"/>
                </a:solidFill>
              </a:rPr>
              <a:t>merchanting</a:t>
            </a:r>
            <a:r>
              <a:rPr lang="en-US" dirty="0">
                <a:solidFill>
                  <a:schemeClr val="bg1"/>
                </a:solidFill>
              </a:rPr>
              <a:t> </a:t>
            </a:r>
            <a:r>
              <a:rPr lang="ru-RU" dirty="0">
                <a:solidFill>
                  <a:schemeClr val="bg1"/>
                </a:solidFill>
              </a:rPr>
              <a:t>(</a:t>
            </a:r>
            <a:r>
              <a:rPr lang="en-US" dirty="0">
                <a:solidFill>
                  <a:schemeClr val="bg1"/>
                </a:solidFill>
              </a:rPr>
              <a:t>exports</a:t>
            </a:r>
            <a:r>
              <a:rPr lang="ru-RU" dirty="0">
                <a:solidFill>
                  <a:schemeClr val="bg1"/>
                </a:solidFill>
              </a:rPr>
              <a:t>)</a:t>
            </a:r>
          </a:p>
        </p:txBody>
      </p:sp>
    </p:spTree>
    <p:extLst>
      <p:ext uri="{BB962C8B-B14F-4D97-AF65-F5344CB8AC3E}">
        <p14:creationId xmlns:p14="http://schemas.microsoft.com/office/powerpoint/2010/main" val="3685451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7" y="1038626"/>
            <a:ext cx="11325225" cy="717560"/>
          </a:xfrm>
        </p:spPr>
        <p:txBody>
          <a:bodyPr/>
          <a:lstStyle/>
          <a:p>
            <a:pPr algn="ctr"/>
            <a:r>
              <a:rPr lang="ru-RU" sz="2400" dirty="0"/>
              <a:t>          </a:t>
            </a:r>
            <a:r>
              <a:rPr lang="ru-RU" sz="2000" b="1" dirty="0"/>
              <a:t>2</a:t>
            </a:r>
            <a:r>
              <a:rPr lang="ru-RU" sz="2000" b="1" dirty="0">
                <a:solidFill>
                  <a:srgbClr val="008AC8"/>
                </a:solidFill>
                <a:ea typeface="+mn-ea"/>
              </a:rPr>
              <a:t>. </a:t>
            </a:r>
            <a:r>
              <a:rPr lang="en-US" sz="2000" b="1" dirty="0">
                <a:solidFill>
                  <a:srgbClr val="008AC8"/>
                </a:solidFill>
                <a:ea typeface="+mn-ea"/>
              </a:rPr>
              <a:t>The need to reflect the value of merchandise trade in cross-border e-commerce</a:t>
            </a:r>
            <a:br>
              <a:rPr lang="en-US" sz="2000" b="1" dirty="0">
                <a:solidFill>
                  <a:srgbClr val="008AC8"/>
                </a:solidFill>
                <a:ea typeface="+mn-ea"/>
              </a:rPr>
            </a:br>
            <a:r>
              <a:rPr lang="en-US" sz="2000" b="1" dirty="0">
                <a:solidFill>
                  <a:srgbClr val="008AC8"/>
                </a:solidFill>
                <a:ea typeface="+mn-ea"/>
              </a:rPr>
              <a:t> in the balance of payments of the Russian Federation</a:t>
            </a:r>
            <a:endParaRPr lang="ru-RU" sz="2000" b="1" dirty="0">
              <a:solidFill>
                <a:srgbClr val="008AC8"/>
              </a:solidFill>
              <a:ea typeface="+mn-ea"/>
            </a:endParaRPr>
          </a:p>
        </p:txBody>
      </p:sp>
      <p:sp>
        <p:nvSpPr>
          <p:cNvPr id="3" name="Нижний колонтитул 2"/>
          <p:cNvSpPr>
            <a:spLocks noGrp="1"/>
          </p:cNvSpPr>
          <p:nvPr>
            <p:ph type="ftr" sz="quarter" idx="11"/>
          </p:nvPr>
        </p:nvSpPr>
        <p:spPr>
          <a:xfrm>
            <a:off x="2383319" y="431801"/>
            <a:ext cx="8439150" cy="324001"/>
          </a:xfrm>
        </p:spPr>
        <p:txBody>
          <a:bodyPr/>
          <a:lstStyle/>
          <a:p>
            <a:r>
              <a:rPr lang="en-US" b="1" dirty="0"/>
              <a:t>BACKGROUND</a:t>
            </a:r>
            <a:endParaRPr lang="ru-RU" dirty="0"/>
          </a:p>
        </p:txBody>
      </p:sp>
      <p:sp>
        <p:nvSpPr>
          <p:cNvPr id="4" name="Номер слайда 3"/>
          <p:cNvSpPr>
            <a:spLocks noGrp="1"/>
          </p:cNvSpPr>
          <p:nvPr>
            <p:ph type="sldNum" sz="quarter" idx="12"/>
          </p:nvPr>
        </p:nvSpPr>
        <p:spPr/>
        <p:txBody>
          <a:bodyPr/>
          <a:lstStyle/>
          <a:p>
            <a:fld id="{10AA99AE-6A35-4C1E-8082-A4A87B5CA521}" type="slidenum">
              <a:rPr lang="ru-RU" smtClean="0">
                <a:solidFill>
                  <a:srgbClr val="888A8D"/>
                </a:solidFill>
              </a:rPr>
              <a:pPr/>
              <a:t>5</a:t>
            </a:fld>
            <a:endParaRPr lang="ru-RU" dirty="0">
              <a:solidFill>
                <a:srgbClr val="888A8D"/>
              </a:solidFill>
            </a:endParaRPr>
          </a:p>
        </p:txBody>
      </p:sp>
      <p:sp>
        <p:nvSpPr>
          <p:cNvPr id="19" name="TextBox 18"/>
          <p:cNvSpPr txBox="1"/>
          <p:nvPr/>
        </p:nvSpPr>
        <p:spPr>
          <a:xfrm>
            <a:off x="1062446" y="2420982"/>
            <a:ext cx="10101091" cy="3487108"/>
          </a:xfrm>
          <a:prstGeom prst="rect">
            <a:avLst/>
          </a:prstGeom>
          <a:noFill/>
        </p:spPr>
        <p:txBody>
          <a:bodyPr wrap="square" rtlCol="0">
            <a:spAutoFit/>
          </a:bodyPr>
          <a:lstStyle/>
          <a:p>
            <a:pPr algn="just">
              <a:lnSpc>
                <a:spcPct val="130000"/>
              </a:lnSpc>
              <a:spcBef>
                <a:spcPts val="600"/>
              </a:spcBef>
              <a:buFont typeface="Wingdings" panose="05000000000000000000" pitchFamily="2" charset="2"/>
              <a:buChar char="q"/>
            </a:pPr>
            <a:r>
              <a:rPr lang="en-US" dirty="0">
                <a:solidFill>
                  <a:schemeClr val="tx1">
                    <a:lumMod val="50000"/>
                  </a:schemeClr>
                </a:solidFill>
              </a:rPr>
              <a:t>The spread and intensive growth of cross-border e-commerce as a new phenomenon in the world and Russian economy (according to reports of the postal administration and customs service, publications in the mass media);</a:t>
            </a:r>
            <a:endParaRPr lang="ru-RU" dirty="0">
              <a:solidFill>
                <a:schemeClr val="tx1">
                  <a:lumMod val="50000"/>
                </a:schemeClr>
              </a:solidFill>
            </a:endParaRPr>
          </a:p>
          <a:p>
            <a:pPr algn="just">
              <a:lnSpc>
                <a:spcPct val="130000"/>
              </a:lnSpc>
              <a:spcBef>
                <a:spcPts val="600"/>
              </a:spcBef>
              <a:buFont typeface="Wingdings" panose="05000000000000000000" pitchFamily="2" charset="2"/>
              <a:buChar char="q"/>
            </a:pPr>
            <a:r>
              <a:rPr lang="ru-RU" dirty="0">
                <a:solidFill>
                  <a:schemeClr val="tx1">
                    <a:lumMod val="50000"/>
                  </a:schemeClr>
                </a:solidFill>
              </a:rPr>
              <a:t> </a:t>
            </a:r>
            <a:r>
              <a:rPr lang="en-US" dirty="0">
                <a:solidFill>
                  <a:schemeClr val="tx1">
                    <a:lumMod val="50000"/>
                  </a:schemeClr>
                </a:solidFill>
              </a:rPr>
              <a:t>Underestimation of cross-border e-commerce merchandise imports in “Trade in goods” item in the Russian </a:t>
            </a:r>
            <a:r>
              <a:rPr lang="en-US" dirty="0" err="1">
                <a:solidFill>
                  <a:schemeClr val="tx1">
                    <a:lumMod val="50000"/>
                  </a:schemeClr>
                </a:solidFill>
              </a:rPr>
              <a:t>BoP</a:t>
            </a:r>
            <a:r>
              <a:rPr lang="en-US" dirty="0">
                <a:solidFill>
                  <a:schemeClr val="tx1">
                    <a:lumMod val="50000"/>
                  </a:schemeClr>
                </a:solidFill>
              </a:rPr>
              <a:t> due to the lack of recording in customs statistics of transactions for imports of goods by individuals below the cost or quantity thresholds (until 2019, this threshold was 1000 euros or 31 kg for one person per month); </a:t>
            </a:r>
            <a:endParaRPr lang="ru-RU" dirty="0">
              <a:solidFill>
                <a:schemeClr val="tx1">
                  <a:lumMod val="50000"/>
                </a:schemeClr>
              </a:solidFill>
            </a:endParaRPr>
          </a:p>
          <a:p>
            <a:pPr algn="just">
              <a:lnSpc>
                <a:spcPct val="130000"/>
              </a:lnSpc>
              <a:spcBef>
                <a:spcPts val="600"/>
              </a:spcBef>
              <a:buFont typeface="Wingdings" panose="05000000000000000000" pitchFamily="2" charset="2"/>
              <a:buChar char="q"/>
            </a:pPr>
            <a:r>
              <a:rPr lang="ru-RU" dirty="0">
                <a:solidFill>
                  <a:schemeClr val="tx1">
                    <a:lumMod val="50000"/>
                  </a:schemeClr>
                </a:solidFill>
              </a:rPr>
              <a:t> </a:t>
            </a:r>
            <a:r>
              <a:rPr lang="en-US" dirty="0">
                <a:solidFill>
                  <a:schemeClr val="tx1">
                    <a:lumMod val="50000"/>
                  </a:schemeClr>
                </a:solidFill>
              </a:rPr>
              <a:t>Increased demand for such data from users of statistics, in particular, from policymakers, scientists</a:t>
            </a:r>
            <a:r>
              <a:rPr lang="ru-RU" dirty="0">
                <a:solidFill>
                  <a:schemeClr val="tx1">
                    <a:lumMod val="50000"/>
                  </a:schemeClr>
                </a:solidFill>
              </a:rPr>
              <a:t> </a:t>
            </a:r>
            <a:r>
              <a:rPr lang="en-US" dirty="0">
                <a:solidFill>
                  <a:schemeClr val="tx1">
                    <a:lumMod val="50000"/>
                  </a:schemeClr>
                </a:solidFill>
              </a:rPr>
              <a:t>and researches, as well as business society.</a:t>
            </a:r>
            <a:endParaRPr lang="ru-RU" dirty="0">
              <a:solidFill>
                <a:schemeClr val="tx1">
                  <a:lumMod val="50000"/>
                </a:schemeClr>
              </a:solidFill>
            </a:endParaRPr>
          </a:p>
        </p:txBody>
      </p:sp>
    </p:spTree>
    <p:extLst>
      <p:ext uri="{BB962C8B-B14F-4D97-AF65-F5344CB8AC3E}">
        <p14:creationId xmlns:p14="http://schemas.microsoft.com/office/powerpoint/2010/main" val="1857003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6815ED6B-FAE8-4AD2-9662-CBCD5362D02A}"/>
              </a:ext>
            </a:extLst>
          </p:cNvPr>
          <p:cNvSpPr>
            <a:spLocks noGrp="1"/>
          </p:cNvSpPr>
          <p:nvPr>
            <p:ph type="ftr" sz="quarter" idx="11"/>
          </p:nvPr>
        </p:nvSpPr>
        <p:spPr>
          <a:xfrm>
            <a:off x="321008" y="997856"/>
            <a:ext cx="11387908" cy="526143"/>
          </a:xfrm>
        </p:spPr>
        <p:txBody>
          <a:bodyPr/>
          <a:lstStyle/>
          <a:p>
            <a:pPr algn="ctr"/>
            <a:r>
              <a:rPr lang="ru-RU" sz="2000" b="1" dirty="0">
                <a:solidFill>
                  <a:srgbClr val="008AC8"/>
                </a:solidFill>
              </a:rPr>
              <a:t>3. </a:t>
            </a:r>
            <a:r>
              <a:rPr lang="en-US" sz="2000" b="1" dirty="0">
                <a:solidFill>
                  <a:srgbClr val="008AC8"/>
                </a:solidFill>
              </a:rPr>
              <a:t>The model for evaluating merchandise imports in cross-border e-commerce</a:t>
            </a:r>
            <a:endParaRPr lang="ru-RU" sz="2000" b="1" dirty="0">
              <a:solidFill>
                <a:srgbClr val="008AC8"/>
              </a:solidFill>
            </a:endParaRPr>
          </a:p>
          <a:p>
            <a:pPr algn="ctr"/>
            <a:r>
              <a:rPr lang="en-US" sz="2000" b="1" dirty="0">
                <a:solidFill>
                  <a:srgbClr val="008AC8"/>
                </a:solidFill>
              </a:rPr>
              <a:t>in the balance of payments of the Russian Federation in</a:t>
            </a:r>
            <a:r>
              <a:rPr lang="ru-RU" sz="2000" b="1" dirty="0">
                <a:solidFill>
                  <a:srgbClr val="008AC8"/>
                </a:solidFill>
              </a:rPr>
              <a:t> 2011-2013</a:t>
            </a:r>
          </a:p>
        </p:txBody>
      </p:sp>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6</a:t>
            </a:fld>
            <a:endParaRPr lang="ru-RU" dirty="0">
              <a:solidFill>
                <a:srgbClr val="888A8D"/>
              </a:solidFill>
            </a:endParaRPr>
          </a:p>
        </p:txBody>
      </p:sp>
      <p:sp>
        <p:nvSpPr>
          <p:cNvPr id="8" name="Объект 2"/>
          <p:cNvSpPr txBox="1">
            <a:spLocks/>
          </p:cNvSpPr>
          <p:nvPr/>
        </p:nvSpPr>
        <p:spPr>
          <a:xfrm>
            <a:off x="477795" y="1622854"/>
            <a:ext cx="11280816" cy="140866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Courier New" panose="02070309020205020404" pitchFamily="49" charset="0"/>
              <a:buChar char="o"/>
            </a:pPr>
            <a:r>
              <a:rPr lang="en-US" dirty="0"/>
              <a:t>In the framework of cross-border e-commerce, goods are delivered via international postal </a:t>
            </a:r>
            <a:r>
              <a:rPr lang="en-US" dirty="0" err="1"/>
              <a:t>sendings</a:t>
            </a:r>
            <a:r>
              <a:rPr lang="en-US" dirty="0"/>
              <a:t> as merchandise for individuals’ personal consumption</a:t>
            </a:r>
            <a:r>
              <a:rPr lang="ru-RU" dirty="0"/>
              <a:t>.</a:t>
            </a:r>
          </a:p>
          <a:p>
            <a:pPr marL="285750" indent="-285750" algn="just">
              <a:buFont typeface="Courier New" panose="02070309020205020404" pitchFamily="49" charset="0"/>
              <a:buChar char="o"/>
            </a:pPr>
            <a:endParaRPr lang="ru-RU" dirty="0"/>
          </a:p>
          <a:p>
            <a:pPr marL="285750" indent="-285750" algn="just">
              <a:buFont typeface="Courier New" panose="02070309020205020404" pitchFamily="49" charset="0"/>
              <a:buChar char="o"/>
            </a:pPr>
            <a:endParaRPr lang="ru-RU" dirty="0"/>
          </a:p>
          <a:p>
            <a:pPr marL="285750" indent="-285750" algn="just">
              <a:buFont typeface="Courier New" panose="02070309020205020404" pitchFamily="49" charset="0"/>
              <a:buChar char="o"/>
            </a:pPr>
            <a:endParaRPr lang="ru-RU" dirty="0"/>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452872" y="419097"/>
            <a:ext cx="7962277"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MERCHANDISE IMPORTS IN CROSS-BORDER E-COMMERCE </a:t>
            </a:r>
            <a:endParaRPr lang="ru-RU" dirty="0"/>
          </a:p>
        </p:txBody>
      </p:sp>
      <p:sp>
        <p:nvSpPr>
          <p:cNvPr id="10" name="Выноска со стрелкой вправо 9"/>
          <p:cNvSpPr/>
          <p:nvPr/>
        </p:nvSpPr>
        <p:spPr>
          <a:xfrm>
            <a:off x="577516" y="3243714"/>
            <a:ext cx="5438272" cy="3397718"/>
          </a:xfrm>
          <a:prstGeom prst="rightArrowCallout">
            <a:avLst>
              <a:gd name="adj1" fmla="val 22815"/>
              <a:gd name="adj2" fmla="val 25000"/>
              <a:gd name="adj3" fmla="val 9222"/>
              <a:gd name="adj4" fmla="val 86285"/>
            </a:avLst>
          </a:prstGeom>
          <a:gradFill>
            <a:gsLst>
              <a:gs pos="0">
                <a:schemeClr val="accent1"/>
              </a:gs>
              <a:gs pos="50000">
                <a:schemeClr val="accent1"/>
              </a:gs>
              <a:gs pos="100000">
                <a:schemeClr val="accent1"/>
              </a:gs>
            </a:gsLst>
          </a:gra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solidFill>
                <a:schemeClr val="bg1"/>
              </a:solidFill>
            </a:endParaRPr>
          </a:p>
          <a:p>
            <a:pPr algn="ctr"/>
            <a:endParaRPr lang="ru-RU" dirty="0">
              <a:solidFill>
                <a:schemeClr val="bg1"/>
              </a:solidFill>
            </a:endParaRPr>
          </a:p>
          <a:p>
            <a:pPr algn="ctr"/>
            <a:endParaRPr lang="ru-RU" sz="800" dirty="0">
              <a:solidFill>
                <a:schemeClr val="bg1"/>
              </a:solidFill>
            </a:endParaRPr>
          </a:p>
          <a:p>
            <a:pPr algn="ctr"/>
            <a:r>
              <a:rPr lang="en-US" b="1" dirty="0">
                <a:solidFill>
                  <a:schemeClr val="bg1"/>
                </a:solidFill>
              </a:rPr>
              <a:t>Quantity of incoming international mail with merchandise content </a:t>
            </a:r>
          </a:p>
          <a:p>
            <a:pPr algn="ctr"/>
            <a:endParaRPr lang="en-US" sz="1600" b="1" dirty="0">
              <a:solidFill>
                <a:schemeClr val="bg1"/>
              </a:solidFill>
            </a:endParaRPr>
          </a:p>
          <a:p>
            <a:pPr algn="ctr"/>
            <a:r>
              <a:rPr lang="ru-RU" sz="1600" dirty="0">
                <a:solidFill>
                  <a:schemeClr val="bg1"/>
                </a:solidFill>
              </a:rPr>
              <a:t>(</a:t>
            </a:r>
            <a:r>
              <a:rPr lang="en-US" sz="1600" dirty="0">
                <a:solidFill>
                  <a:schemeClr val="bg1"/>
                </a:solidFill>
              </a:rPr>
              <a:t>Administrative records’ data of FGUP </a:t>
            </a:r>
            <a:r>
              <a:rPr lang="ru-RU" sz="1600" dirty="0">
                <a:solidFill>
                  <a:schemeClr val="bg1"/>
                </a:solidFill>
              </a:rPr>
              <a:t>«</a:t>
            </a:r>
            <a:r>
              <a:rPr lang="en-US" sz="1600" dirty="0">
                <a:solidFill>
                  <a:schemeClr val="bg1"/>
                </a:solidFill>
              </a:rPr>
              <a:t>Post of Russia</a:t>
            </a:r>
            <a:r>
              <a:rPr lang="ru-RU" sz="1600" dirty="0">
                <a:solidFill>
                  <a:schemeClr val="bg1"/>
                </a:solidFill>
              </a:rPr>
              <a:t>»)</a:t>
            </a:r>
          </a:p>
          <a:p>
            <a:endParaRPr lang="ru-RU" dirty="0">
              <a:solidFill>
                <a:schemeClr val="bg1"/>
              </a:solidFill>
            </a:endParaRPr>
          </a:p>
          <a:p>
            <a:r>
              <a:rPr lang="en-US" sz="1600" u="sng" dirty="0">
                <a:solidFill>
                  <a:schemeClr val="bg1"/>
                </a:solidFill>
              </a:rPr>
              <a:t>Data collection</a:t>
            </a:r>
            <a:r>
              <a:rPr lang="ru-RU" sz="1600" u="sng" dirty="0">
                <a:solidFill>
                  <a:schemeClr val="bg1"/>
                </a:solidFill>
              </a:rPr>
              <a:t>:</a:t>
            </a:r>
            <a:r>
              <a:rPr lang="ru-RU" sz="1600" dirty="0">
                <a:solidFill>
                  <a:schemeClr val="bg1"/>
                </a:solidFill>
              </a:rPr>
              <a:t> </a:t>
            </a:r>
            <a:r>
              <a:rPr lang="en-US" sz="1600" dirty="0">
                <a:solidFill>
                  <a:schemeClr val="bg1"/>
                </a:solidFill>
              </a:rPr>
              <a:t>since</a:t>
            </a:r>
            <a:r>
              <a:rPr lang="ru-RU" sz="1600" dirty="0">
                <a:solidFill>
                  <a:schemeClr val="bg1"/>
                </a:solidFill>
              </a:rPr>
              <a:t> 2011</a:t>
            </a:r>
          </a:p>
          <a:p>
            <a:endParaRPr lang="ru-RU" sz="1600" dirty="0">
              <a:solidFill>
                <a:schemeClr val="bg1"/>
              </a:solidFill>
            </a:endParaRPr>
          </a:p>
          <a:p>
            <a:r>
              <a:rPr lang="en-US" sz="1600" u="sng" dirty="0">
                <a:solidFill>
                  <a:schemeClr val="bg1"/>
                </a:solidFill>
              </a:rPr>
              <a:t>Periodicity</a:t>
            </a:r>
            <a:r>
              <a:rPr lang="ru-RU" sz="1600" dirty="0">
                <a:solidFill>
                  <a:schemeClr val="bg1"/>
                </a:solidFill>
              </a:rPr>
              <a:t>: </a:t>
            </a:r>
            <a:r>
              <a:rPr lang="en-US" sz="1600" dirty="0">
                <a:solidFill>
                  <a:schemeClr val="bg1"/>
                </a:solidFill>
              </a:rPr>
              <a:t>quarterly</a:t>
            </a:r>
            <a:endParaRPr lang="ru-RU" sz="1600" dirty="0">
              <a:solidFill>
                <a:schemeClr val="bg1"/>
              </a:solidFill>
            </a:endParaRPr>
          </a:p>
          <a:p>
            <a:pPr algn="ctr"/>
            <a:endParaRPr lang="ru-RU" sz="1600" dirty="0">
              <a:solidFill>
                <a:schemeClr val="bg1"/>
              </a:solidFill>
            </a:endParaRPr>
          </a:p>
          <a:p>
            <a:r>
              <a:rPr lang="en-US" sz="1600" u="sng" dirty="0">
                <a:solidFill>
                  <a:schemeClr val="bg1"/>
                </a:solidFill>
              </a:rPr>
              <a:t>Compilation breakdown</a:t>
            </a:r>
            <a:r>
              <a:rPr lang="ru-RU" sz="1600" u="sng" dirty="0">
                <a:solidFill>
                  <a:schemeClr val="bg1"/>
                </a:solidFill>
              </a:rPr>
              <a:t>:</a:t>
            </a:r>
            <a:r>
              <a:rPr lang="ru-RU" sz="1600" dirty="0">
                <a:solidFill>
                  <a:schemeClr val="bg1"/>
                </a:solidFill>
              </a:rPr>
              <a:t> </a:t>
            </a:r>
            <a:r>
              <a:rPr lang="en-US" sz="1600" dirty="0">
                <a:solidFill>
                  <a:schemeClr val="bg1"/>
                </a:solidFill>
              </a:rPr>
              <a:t>by type of </a:t>
            </a:r>
            <a:r>
              <a:rPr lang="ru-RU" sz="1600" dirty="0">
                <a:solidFill>
                  <a:schemeClr val="bg1"/>
                </a:solidFill>
              </a:rPr>
              <a:t>(</a:t>
            </a:r>
            <a:r>
              <a:rPr lang="en-US" sz="1600" dirty="0">
                <a:solidFill>
                  <a:schemeClr val="bg1"/>
                </a:solidFill>
              </a:rPr>
              <a:t>parcels</a:t>
            </a:r>
            <a:r>
              <a:rPr lang="ru-RU" sz="1600" dirty="0">
                <a:solidFill>
                  <a:schemeClr val="bg1"/>
                </a:solidFill>
              </a:rPr>
              <a:t>, </a:t>
            </a:r>
            <a:r>
              <a:rPr lang="en-US" sz="1600" dirty="0">
                <a:solidFill>
                  <a:schemeClr val="bg1"/>
                </a:solidFill>
              </a:rPr>
              <a:t>express items</a:t>
            </a:r>
            <a:r>
              <a:rPr lang="ru-RU" sz="1600" dirty="0">
                <a:solidFill>
                  <a:schemeClr val="bg1"/>
                </a:solidFill>
              </a:rPr>
              <a:t>, </a:t>
            </a:r>
            <a:r>
              <a:rPr lang="en-US" sz="1600" dirty="0">
                <a:solidFill>
                  <a:schemeClr val="bg1"/>
                </a:solidFill>
              </a:rPr>
              <a:t>letter post (small packages of up to 2 kg</a:t>
            </a:r>
            <a:r>
              <a:rPr lang="ru-RU" sz="1600" dirty="0">
                <a:solidFill>
                  <a:schemeClr val="bg1"/>
                </a:solidFill>
              </a:rPr>
              <a:t>)</a:t>
            </a:r>
          </a:p>
          <a:p>
            <a:pPr algn="ctr"/>
            <a:endParaRPr lang="ru-RU" sz="1400" dirty="0">
              <a:solidFill>
                <a:schemeClr val="bg1"/>
              </a:solidFill>
            </a:endParaRPr>
          </a:p>
          <a:p>
            <a:pPr algn="ctr"/>
            <a:endParaRPr lang="ru-RU" sz="1400" dirty="0">
              <a:solidFill>
                <a:schemeClr val="bg1"/>
              </a:solidFill>
            </a:endParaRPr>
          </a:p>
          <a:p>
            <a:pPr algn="ctr"/>
            <a:endParaRPr lang="ru-RU" sz="1400" dirty="0">
              <a:solidFill>
                <a:schemeClr val="bg1"/>
              </a:solidFill>
            </a:endParaRPr>
          </a:p>
        </p:txBody>
      </p:sp>
      <p:sp>
        <p:nvSpPr>
          <p:cNvPr id="11" name="Выноска со стрелкой влево 10"/>
          <p:cNvSpPr/>
          <p:nvPr/>
        </p:nvSpPr>
        <p:spPr>
          <a:xfrm>
            <a:off x="6015788" y="3243714"/>
            <a:ext cx="5559934" cy="3397718"/>
          </a:xfrm>
          <a:prstGeom prst="leftArrowCallout">
            <a:avLst>
              <a:gd name="adj1" fmla="val 23879"/>
              <a:gd name="adj2" fmla="val 25000"/>
              <a:gd name="adj3" fmla="val 8185"/>
              <a:gd name="adj4" fmla="val 86276"/>
            </a:avLst>
          </a:prstGeom>
          <a:gradFill>
            <a:gsLst>
              <a:gs pos="0">
                <a:schemeClr val="tx2"/>
              </a:gs>
              <a:gs pos="51000">
                <a:schemeClr val="tx2"/>
              </a:gs>
              <a:gs pos="100000">
                <a:schemeClr val="tx2"/>
              </a:gs>
            </a:gsLst>
          </a:gradFill>
          <a:ln>
            <a:solidFill>
              <a:schemeClr val="bg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b="1" dirty="0">
              <a:solidFill>
                <a:schemeClr val="bg1"/>
              </a:solidFill>
            </a:endParaRPr>
          </a:p>
          <a:p>
            <a:pPr algn="ctr"/>
            <a:r>
              <a:rPr lang="en-US" b="1" dirty="0">
                <a:solidFill>
                  <a:schemeClr val="bg1"/>
                </a:solidFill>
              </a:rPr>
              <a:t>Expert evaluation of the average value of one incoming  international mail item</a:t>
            </a:r>
          </a:p>
          <a:p>
            <a:pPr algn="ctr"/>
            <a:endParaRPr lang="en-US" b="1" dirty="0">
              <a:solidFill>
                <a:schemeClr val="bg1"/>
              </a:solidFill>
            </a:endParaRPr>
          </a:p>
          <a:p>
            <a:pPr algn="ctr"/>
            <a:endParaRPr lang="ru-RU" sz="1000" dirty="0">
              <a:solidFill>
                <a:schemeClr val="bg1"/>
              </a:solidFill>
            </a:endParaRPr>
          </a:p>
          <a:p>
            <a:pPr algn="ctr"/>
            <a:r>
              <a:rPr lang="ru-RU" dirty="0">
                <a:solidFill>
                  <a:schemeClr val="bg1"/>
                </a:solidFill>
              </a:rPr>
              <a:t> </a:t>
            </a:r>
            <a:r>
              <a:rPr lang="ru-RU" sz="1600" dirty="0">
                <a:solidFill>
                  <a:schemeClr val="bg1"/>
                </a:solidFill>
              </a:rPr>
              <a:t>(</a:t>
            </a:r>
            <a:r>
              <a:rPr lang="en-US" sz="1600" dirty="0">
                <a:solidFill>
                  <a:schemeClr val="bg1"/>
                </a:solidFill>
              </a:rPr>
              <a:t>taking into account estimated data of FGUP</a:t>
            </a:r>
            <a:r>
              <a:rPr lang="ru-RU" sz="1600" dirty="0">
                <a:solidFill>
                  <a:schemeClr val="bg1"/>
                </a:solidFill>
              </a:rPr>
              <a:t> «</a:t>
            </a:r>
            <a:r>
              <a:rPr lang="en-US" sz="1600" dirty="0">
                <a:solidFill>
                  <a:schemeClr val="bg1"/>
                </a:solidFill>
              </a:rPr>
              <a:t>Post of Russia</a:t>
            </a:r>
            <a:r>
              <a:rPr lang="ru-RU" sz="1600" dirty="0">
                <a:solidFill>
                  <a:schemeClr val="bg1"/>
                </a:solidFill>
              </a:rPr>
              <a:t>», </a:t>
            </a:r>
            <a:r>
              <a:rPr lang="en-US" sz="1600" dirty="0">
                <a:solidFill>
                  <a:schemeClr val="bg1"/>
                </a:solidFill>
              </a:rPr>
              <a:t>Federal Tax Service of Russia</a:t>
            </a:r>
            <a:r>
              <a:rPr lang="ru-RU" sz="1600" dirty="0">
                <a:solidFill>
                  <a:schemeClr val="bg1"/>
                </a:solidFill>
              </a:rPr>
              <a:t>,</a:t>
            </a:r>
            <a:r>
              <a:rPr lang="en-US" sz="1600" dirty="0">
                <a:solidFill>
                  <a:schemeClr val="bg1"/>
                </a:solidFill>
              </a:rPr>
              <a:t> Association</a:t>
            </a:r>
            <a:r>
              <a:rPr lang="ru-RU" sz="1600" dirty="0">
                <a:solidFill>
                  <a:schemeClr val="bg1"/>
                </a:solidFill>
              </a:rPr>
              <a:t> </a:t>
            </a:r>
            <a:r>
              <a:rPr lang="en-US" sz="1600" dirty="0">
                <a:solidFill>
                  <a:schemeClr val="bg1"/>
                </a:solidFill>
              </a:rPr>
              <a:t>of Internet-trading companies</a:t>
            </a:r>
            <a:r>
              <a:rPr lang="ru-RU" sz="1600" dirty="0">
                <a:solidFill>
                  <a:schemeClr val="bg1"/>
                </a:solidFill>
              </a:rPr>
              <a:t> (</a:t>
            </a:r>
            <a:r>
              <a:rPr lang="en-US" sz="1600" dirty="0">
                <a:solidFill>
                  <a:schemeClr val="bg1"/>
                </a:solidFill>
              </a:rPr>
              <a:t>AITC</a:t>
            </a:r>
            <a:r>
              <a:rPr lang="ru-RU" sz="1600" dirty="0">
                <a:solidFill>
                  <a:schemeClr val="bg1"/>
                </a:solidFill>
              </a:rPr>
              <a:t>), </a:t>
            </a:r>
            <a:r>
              <a:rPr lang="en-US" sz="1600" dirty="0">
                <a:solidFill>
                  <a:schemeClr val="bg1"/>
                </a:solidFill>
              </a:rPr>
              <a:t>published in mass media</a:t>
            </a:r>
            <a:r>
              <a:rPr lang="ru-RU" sz="1600" dirty="0">
                <a:solidFill>
                  <a:schemeClr val="bg1"/>
                </a:solidFill>
              </a:rPr>
              <a:t>)</a:t>
            </a:r>
          </a:p>
          <a:p>
            <a:pPr algn="ctr"/>
            <a:endParaRPr lang="en-US" dirty="0">
              <a:solidFill>
                <a:schemeClr val="bg1"/>
              </a:solidFill>
            </a:endParaRPr>
          </a:p>
          <a:p>
            <a:pPr algn="ctr"/>
            <a:endParaRPr lang="ru-RU" dirty="0">
              <a:solidFill>
                <a:schemeClr val="bg1"/>
              </a:solidFill>
            </a:endParaRPr>
          </a:p>
          <a:p>
            <a:r>
              <a:rPr lang="en-US" sz="1600" b="1" dirty="0">
                <a:solidFill>
                  <a:schemeClr val="bg1"/>
                </a:solidFill>
              </a:rPr>
              <a:t>On average</a:t>
            </a:r>
            <a:r>
              <a:rPr lang="ru-RU" sz="1600" b="1" dirty="0">
                <a:solidFill>
                  <a:schemeClr val="bg1"/>
                </a:solidFill>
              </a:rPr>
              <a:t> </a:t>
            </a:r>
          </a:p>
          <a:p>
            <a:r>
              <a:rPr lang="ru-RU" sz="1600" b="1" dirty="0">
                <a:solidFill>
                  <a:schemeClr val="bg1"/>
                </a:solidFill>
              </a:rPr>
              <a:t>250</a:t>
            </a:r>
            <a:r>
              <a:rPr lang="en-US" sz="1600" b="1" dirty="0">
                <a:solidFill>
                  <a:schemeClr val="bg1"/>
                </a:solidFill>
              </a:rPr>
              <a:t>$ - per</a:t>
            </a:r>
            <a:r>
              <a:rPr lang="ru-RU" sz="1600" b="1" dirty="0">
                <a:solidFill>
                  <a:schemeClr val="bg1"/>
                </a:solidFill>
              </a:rPr>
              <a:t> </a:t>
            </a:r>
            <a:r>
              <a:rPr lang="en-US" sz="1600" b="1" dirty="0">
                <a:solidFill>
                  <a:schemeClr val="bg1"/>
                </a:solidFill>
              </a:rPr>
              <a:t>parcel and express item</a:t>
            </a:r>
            <a:r>
              <a:rPr lang="ru-RU" sz="1600" b="1" dirty="0">
                <a:solidFill>
                  <a:schemeClr val="bg1"/>
                </a:solidFill>
              </a:rPr>
              <a:t>,     </a:t>
            </a:r>
          </a:p>
          <a:p>
            <a:r>
              <a:rPr lang="ru-RU" sz="1600" b="1" dirty="0">
                <a:solidFill>
                  <a:schemeClr val="bg1"/>
                </a:solidFill>
              </a:rPr>
              <a:t>50</a:t>
            </a:r>
            <a:r>
              <a:rPr lang="en-US" sz="1600" b="1" dirty="0">
                <a:solidFill>
                  <a:schemeClr val="bg1"/>
                </a:solidFill>
              </a:rPr>
              <a:t>$ - per letter post (small packages)</a:t>
            </a:r>
            <a:endParaRPr lang="ru-RU" sz="1600" b="1" dirty="0">
              <a:solidFill>
                <a:schemeClr val="bg1"/>
              </a:solidFill>
            </a:endParaRPr>
          </a:p>
          <a:p>
            <a:pPr algn="ctr"/>
            <a:endParaRPr lang="ru-RU" sz="1600" dirty="0">
              <a:solidFill>
                <a:schemeClr val="bg1"/>
              </a:solidFill>
            </a:endParaRPr>
          </a:p>
        </p:txBody>
      </p:sp>
      <p:sp>
        <p:nvSpPr>
          <p:cNvPr id="12" name="Скругленный прямоугольник 11"/>
          <p:cNvSpPr/>
          <p:nvPr/>
        </p:nvSpPr>
        <p:spPr>
          <a:xfrm>
            <a:off x="1474086" y="2308282"/>
            <a:ext cx="2464834" cy="667299"/>
          </a:xfrm>
          <a:prstGeom prst="roundRect">
            <a:avLst/>
          </a:prstGeom>
          <a:solidFill>
            <a:schemeClr val="tx2">
              <a:lumMod val="20000"/>
              <a:lumOff val="8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a:solidFill>
                  <a:srgbClr val="000000"/>
                </a:solidFill>
                <a:ea typeface="Calibri" panose="020F0502020204030204" pitchFamily="34" charset="0"/>
                <a:cs typeface="Times New Roman" panose="02020603050405020304" pitchFamily="18" charset="0"/>
              </a:rPr>
              <a:t>Imports of goods in cross-border e-commerce</a:t>
            </a:r>
            <a:endParaRPr lang="ru-RU" sz="1400" b="1" dirty="0">
              <a:solidFill>
                <a:srgbClr val="000000"/>
              </a:solidFill>
              <a:ea typeface="Calibri" panose="020F0502020204030204" pitchFamily="34" charset="0"/>
              <a:cs typeface="Times New Roman" panose="02020603050405020304" pitchFamily="18" charset="0"/>
            </a:endParaRPr>
          </a:p>
        </p:txBody>
      </p:sp>
      <p:sp>
        <p:nvSpPr>
          <p:cNvPr id="13" name="Равно 12"/>
          <p:cNvSpPr/>
          <p:nvPr/>
        </p:nvSpPr>
        <p:spPr>
          <a:xfrm>
            <a:off x="4097991" y="2467215"/>
            <a:ext cx="487680" cy="272342"/>
          </a:xfrm>
          <a:prstGeom prst="mathEqual">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chemeClr val="tx1"/>
              </a:solidFill>
            </a:endParaRPr>
          </a:p>
        </p:txBody>
      </p:sp>
      <p:sp>
        <p:nvSpPr>
          <p:cNvPr id="14" name="Прямоугольник 13"/>
          <p:cNvSpPr/>
          <p:nvPr/>
        </p:nvSpPr>
        <p:spPr>
          <a:xfrm>
            <a:off x="4675766" y="2001762"/>
            <a:ext cx="583445" cy="1128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4800" i="1" dirty="0">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solidFill>
                <a:schemeClr val="bg1">
                  <a:lumMod val="50000"/>
                </a:schemeClr>
              </a:solidFill>
              <a:effectLst/>
              <a:ea typeface="Calibri" panose="020F0502020204030204" pitchFamily="34" charset="0"/>
              <a:cs typeface="Times New Roman" panose="02020603050405020304" pitchFamily="18" charset="0"/>
            </a:endParaRPr>
          </a:p>
        </p:txBody>
      </p:sp>
      <p:sp>
        <p:nvSpPr>
          <p:cNvPr id="15" name="Двойные круглые скобки 14"/>
          <p:cNvSpPr/>
          <p:nvPr/>
        </p:nvSpPr>
        <p:spPr>
          <a:xfrm>
            <a:off x="5418282" y="2221621"/>
            <a:ext cx="5419764" cy="743220"/>
          </a:xfrm>
          <a:prstGeom prst="bracket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6" name="Скругленный прямоугольник 15"/>
          <p:cNvSpPr/>
          <p:nvPr/>
        </p:nvSpPr>
        <p:spPr>
          <a:xfrm>
            <a:off x="5721151" y="2221621"/>
            <a:ext cx="2149872" cy="7432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a:solidFill>
                  <a:srgbClr val="000000"/>
                </a:solidFill>
                <a:ea typeface="Calibri" panose="020F0502020204030204" pitchFamily="34" charset="0"/>
                <a:cs typeface="Times New Roman" panose="02020603050405020304" pitchFamily="18" charset="0"/>
              </a:rPr>
              <a:t>Quantity of incoming international mail by type of postal item</a:t>
            </a:r>
            <a:endParaRPr lang="ru-RU" sz="1100" dirty="0">
              <a:solidFill>
                <a:srgbClr val="000000"/>
              </a:solidFill>
              <a:ea typeface="Calibri" panose="020F0502020204030204" pitchFamily="34" charset="0"/>
              <a:cs typeface="Times New Roman" panose="02020603050405020304" pitchFamily="18" charset="0"/>
            </a:endParaRPr>
          </a:p>
        </p:txBody>
      </p:sp>
      <p:sp>
        <p:nvSpPr>
          <p:cNvPr id="17" name="Умножение 16"/>
          <p:cNvSpPr/>
          <p:nvPr/>
        </p:nvSpPr>
        <p:spPr>
          <a:xfrm>
            <a:off x="8061381" y="2407137"/>
            <a:ext cx="333240" cy="317866"/>
          </a:xfrm>
          <a:prstGeom prst="mathMultiply">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8" name="Скругленный прямоугольник 17"/>
          <p:cNvSpPr/>
          <p:nvPr/>
        </p:nvSpPr>
        <p:spPr>
          <a:xfrm>
            <a:off x="8584979" y="2217204"/>
            <a:ext cx="1992430" cy="74210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100" dirty="0">
              <a:solidFill>
                <a:srgbClr val="000000"/>
              </a:solidFill>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solidFill>
                  <a:srgbClr val="000000"/>
                </a:solidFill>
                <a:ea typeface="Calibri" panose="020F0502020204030204" pitchFamily="34" charset="0"/>
                <a:cs typeface="Times New Roman" panose="02020603050405020304" pitchFamily="18" charset="0"/>
              </a:rPr>
              <a:t>Average value of one item by type</a:t>
            </a:r>
            <a:endParaRPr lang="ru-RU" sz="1100" dirty="0">
              <a:solidFill>
                <a:srgbClr val="000000"/>
              </a:solidFill>
              <a:ea typeface="Calibri" panose="020F0502020204030204" pitchFamily="34" charset="0"/>
              <a:cs typeface="Times New Roman" panose="02020603050405020304" pitchFamily="18" charset="0"/>
            </a:endParaRPr>
          </a:p>
          <a:p>
            <a:pPr algn="ctr">
              <a:lnSpc>
                <a:spcPct val="115000"/>
              </a:lnSpc>
              <a:spcAft>
                <a:spcPts val="1000"/>
              </a:spcAft>
            </a:pPr>
            <a:endParaRPr lang="ru-RU" sz="11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2684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6815ED6B-FAE8-4AD2-9662-CBCD5362D02A}"/>
              </a:ext>
            </a:extLst>
          </p:cNvPr>
          <p:cNvSpPr>
            <a:spLocks noGrp="1"/>
          </p:cNvSpPr>
          <p:nvPr>
            <p:ph type="ftr" sz="quarter" idx="11"/>
          </p:nvPr>
        </p:nvSpPr>
        <p:spPr>
          <a:xfrm>
            <a:off x="467917" y="947914"/>
            <a:ext cx="6651057" cy="526143"/>
          </a:xfrm>
        </p:spPr>
        <p:txBody>
          <a:bodyPr/>
          <a:lstStyle/>
          <a:p>
            <a:pPr eaLnBrk="0" hangingPunct="0">
              <a:lnSpc>
                <a:spcPct val="114000"/>
              </a:lnSpc>
            </a:pPr>
            <a:r>
              <a:rPr lang="en-US" sz="1400" b="1" dirty="0">
                <a:solidFill>
                  <a:schemeClr val="bg1">
                    <a:lumMod val="50000"/>
                  </a:schemeClr>
                </a:solidFill>
              </a:rPr>
              <a:t>QUARTERLY DYNAMICS OF MERCHANDISE  IMPORTS </a:t>
            </a:r>
          </a:p>
          <a:p>
            <a:pPr eaLnBrk="0" hangingPunct="0">
              <a:lnSpc>
                <a:spcPct val="114000"/>
              </a:lnSpc>
            </a:pPr>
            <a:r>
              <a:rPr lang="en-US" sz="1400" b="1" dirty="0">
                <a:solidFill>
                  <a:schemeClr val="bg1">
                    <a:lumMod val="50000"/>
                  </a:schemeClr>
                </a:solidFill>
              </a:rPr>
              <a:t>IN CROSS-BORDER E-COMMERCE IN 2011-2013</a:t>
            </a:r>
            <a:endParaRPr lang="ru-RU" sz="1400" b="1" dirty="0">
              <a:solidFill>
                <a:schemeClr val="bg1">
                  <a:lumMod val="50000"/>
                </a:schemeClr>
              </a:solidFill>
            </a:endParaRPr>
          </a:p>
        </p:txBody>
      </p:sp>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7</a:t>
            </a:fld>
            <a:endParaRPr lang="ru-RU">
              <a:solidFill>
                <a:srgbClr val="888A8D"/>
              </a:solidFill>
            </a:endParaRP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8511506"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MERCHANDISE IMPORTS IN CROSS-BORDER E-COMMERCE </a:t>
            </a:r>
            <a:endParaRPr lang="ru-RU" dirty="0"/>
          </a:p>
        </p:txBody>
      </p:sp>
      <p:graphicFrame>
        <p:nvGraphicFramePr>
          <p:cNvPr id="10" name="Диаграмма 9"/>
          <p:cNvGraphicFramePr/>
          <p:nvPr/>
        </p:nvGraphicFramePr>
        <p:xfrm>
          <a:off x="570071" y="1501485"/>
          <a:ext cx="6015789" cy="381212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8"/>
          <p:cNvSpPr txBox="1">
            <a:spLocks noChangeArrowheads="1"/>
          </p:cNvSpPr>
          <p:nvPr/>
        </p:nvSpPr>
        <p:spPr bwMode="auto">
          <a:xfrm rot="16200000">
            <a:off x="-682516" y="3204864"/>
            <a:ext cx="2397252" cy="26379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spcBef>
                <a:spcPct val="50000"/>
              </a:spcBef>
            </a:pPr>
            <a:r>
              <a:rPr lang="en-US" sz="1100" dirty="0">
                <a:latin typeface="Arial" pitchFamily="34" charset="0"/>
                <a:cs typeface="Arial" pitchFamily="34" charset="0"/>
              </a:rPr>
              <a:t>millions of US dollars</a:t>
            </a:r>
            <a:endParaRPr lang="ru-RU" sz="1100" dirty="0">
              <a:latin typeface="Arial" pitchFamily="34" charset="0"/>
              <a:cs typeface="Arial" pitchFamily="34" charset="0"/>
            </a:endParaRPr>
          </a:p>
        </p:txBody>
      </p:sp>
      <p:sp>
        <p:nvSpPr>
          <p:cNvPr id="12" name="Text Box 17"/>
          <p:cNvSpPr txBox="1">
            <a:spLocks noChangeArrowheads="1"/>
          </p:cNvSpPr>
          <p:nvPr/>
        </p:nvSpPr>
        <p:spPr bwMode="auto">
          <a:xfrm rot="5400000">
            <a:off x="5925668" y="2965202"/>
            <a:ext cx="1584176" cy="26379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spcBef>
                <a:spcPct val="50000"/>
              </a:spcBef>
            </a:pPr>
            <a:r>
              <a:rPr lang="en-US" sz="1100" dirty="0">
                <a:solidFill>
                  <a:schemeClr val="tx1">
                    <a:lumMod val="75000"/>
                  </a:schemeClr>
                </a:solidFill>
                <a:latin typeface="Arial" pitchFamily="34" charset="0"/>
                <a:cs typeface="Arial" pitchFamily="34" charset="0"/>
              </a:rPr>
              <a:t>thousands of items</a:t>
            </a:r>
            <a:endParaRPr lang="ru-RU" sz="1100" dirty="0">
              <a:solidFill>
                <a:schemeClr val="tx1">
                  <a:lumMod val="75000"/>
                </a:schemeClr>
              </a:solidFill>
              <a:latin typeface="Arial" pitchFamily="34" charset="0"/>
              <a:cs typeface="Arial" pitchFamily="34" charset="0"/>
            </a:endParaRPr>
          </a:p>
        </p:txBody>
      </p:sp>
      <p:sp>
        <p:nvSpPr>
          <p:cNvPr id="13" name="Line 13"/>
          <p:cNvSpPr>
            <a:spLocks noChangeShapeType="1"/>
          </p:cNvSpPr>
          <p:nvPr/>
        </p:nvSpPr>
        <p:spPr bwMode="auto">
          <a:xfrm>
            <a:off x="959882" y="5457635"/>
            <a:ext cx="297987" cy="0"/>
          </a:xfrm>
          <a:prstGeom prst="line">
            <a:avLst/>
          </a:prstGeom>
          <a:noFill/>
          <a:ln w="38100">
            <a:solidFill>
              <a:srgbClr val="9090CC"/>
            </a:solidFill>
            <a:round/>
            <a:headEnd/>
            <a:tailEnd/>
          </a:ln>
          <a:extLst>
            <a:ext uri="{909E8E84-426E-40DD-AFC4-6F175D3DCCD1}">
              <a14:hiddenFill xmlns:a14="http://schemas.microsoft.com/office/drawing/2010/main">
                <a:noFill/>
              </a14:hiddenFill>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dirty="0"/>
          </a:p>
        </p:txBody>
      </p:sp>
      <p:sp>
        <p:nvSpPr>
          <p:cNvPr id="14" name="Rectangle 13"/>
          <p:cNvSpPr>
            <a:spLocks noChangeArrowheads="1"/>
          </p:cNvSpPr>
          <p:nvPr/>
        </p:nvSpPr>
        <p:spPr bwMode="auto">
          <a:xfrm>
            <a:off x="1036896" y="5725820"/>
            <a:ext cx="143957" cy="108015"/>
          </a:xfrm>
          <a:prstGeom prst="rect">
            <a:avLst/>
          </a:prstGeom>
          <a:solidFill>
            <a:schemeClr val="accent6">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2400" dirty="0">
              <a:latin typeface="Times New Roman" pitchFamily="18" charset="0"/>
            </a:endParaRPr>
          </a:p>
        </p:txBody>
      </p:sp>
      <p:sp>
        <p:nvSpPr>
          <p:cNvPr id="15" name="Text Box 8"/>
          <p:cNvSpPr txBox="1">
            <a:spLocks noChangeArrowheads="1"/>
          </p:cNvSpPr>
          <p:nvPr/>
        </p:nvSpPr>
        <p:spPr bwMode="auto">
          <a:xfrm>
            <a:off x="1257869" y="5321909"/>
            <a:ext cx="6791324" cy="30502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lnSpc>
                <a:spcPct val="114000"/>
              </a:lnSpc>
            </a:pPr>
            <a:r>
              <a:rPr lang="en-US" sz="1200" dirty="0"/>
              <a:t>Merchandise imports in cross-border e-commerce </a:t>
            </a:r>
            <a:r>
              <a:rPr lang="ru-RU" sz="1200" i="1" dirty="0">
                <a:latin typeface="Arial" pitchFamily="34" charset="0"/>
                <a:cs typeface="Arial" pitchFamily="34" charset="0"/>
              </a:rPr>
              <a:t>(</a:t>
            </a:r>
            <a:r>
              <a:rPr lang="en-US" sz="1200" i="1" dirty="0">
                <a:latin typeface="Arial" pitchFamily="34" charset="0"/>
                <a:cs typeface="Arial" pitchFamily="34" charset="0"/>
              </a:rPr>
              <a:t>left scale</a:t>
            </a:r>
            <a:r>
              <a:rPr lang="ru-RU" sz="1200" i="1" dirty="0">
                <a:latin typeface="Arial" pitchFamily="34" charset="0"/>
                <a:cs typeface="Arial" pitchFamily="34" charset="0"/>
              </a:rPr>
              <a:t>)</a:t>
            </a:r>
          </a:p>
        </p:txBody>
      </p:sp>
      <p:sp>
        <p:nvSpPr>
          <p:cNvPr id="16" name="Text Box 8"/>
          <p:cNvSpPr txBox="1">
            <a:spLocks noChangeArrowheads="1"/>
          </p:cNvSpPr>
          <p:nvPr/>
        </p:nvSpPr>
        <p:spPr bwMode="auto">
          <a:xfrm>
            <a:off x="1257869" y="5640237"/>
            <a:ext cx="7181848"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solidFill>
                  <a:schemeClr val="tx1">
                    <a:lumMod val="50000"/>
                  </a:schemeClr>
                </a:solidFill>
                <a:latin typeface="Arial" pitchFamily="34" charset="0"/>
                <a:cs typeface="Arial" pitchFamily="34" charset="0"/>
              </a:rPr>
              <a:t>Number of incoming international mail items </a:t>
            </a:r>
            <a:r>
              <a:rPr lang="ru-RU" sz="1200" i="1" dirty="0">
                <a:solidFill>
                  <a:schemeClr val="tx1">
                    <a:lumMod val="50000"/>
                  </a:schemeClr>
                </a:solidFill>
                <a:latin typeface="Arial" pitchFamily="34" charset="0"/>
                <a:cs typeface="Arial" pitchFamily="34" charset="0"/>
              </a:rPr>
              <a:t>(</a:t>
            </a:r>
            <a:r>
              <a:rPr lang="en-US" sz="1200" i="1" dirty="0">
                <a:solidFill>
                  <a:schemeClr val="tx1">
                    <a:lumMod val="50000"/>
                  </a:schemeClr>
                </a:solidFill>
                <a:latin typeface="Arial" pitchFamily="34" charset="0"/>
                <a:cs typeface="Arial" pitchFamily="34" charset="0"/>
              </a:rPr>
              <a:t>right scale</a:t>
            </a:r>
            <a:r>
              <a:rPr lang="ru-RU" sz="1200" i="1" dirty="0">
                <a:solidFill>
                  <a:schemeClr val="tx1">
                    <a:lumMod val="50000"/>
                  </a:schemeClr>
                </a:solidFill>
                <a:latin typeface="Arial" pitchFamily="34" charset="0"/>
                <a:cs typeface="Arial" pitchFamily="34" charset="0"/>
              </a:rPr>
              <a:t>)</a:t>
            </a:r>
          </a:p>
        </p:txBody>
      </p:sp>
      <p:graphicFrame>
        <p:nvGraphicFramePr>
          <p:cNvPr id="17" name="Диаграмма 16"/>
          <p:cNvGraphicFramePr>
            <a:graphicFrameLocks/>
          </p:cNvGraphicFramePr>
          <p:nvPr>
            <p:extLst>
              <p:ext uri="{D42A27DB-BD31-4B8C-83A1-F6EECF244321}">
                <p14:modId xmlns:p14="http://schemas.microsoft.com/office/powerpoint/2010/main" val="3401443413"/>
              </p:ext>
            </p:extLst>
          </p:nvPr>
        </p:nvGraphicFramePr>
        <p:xfrm>
          <a:off x="7077075" y="2138133"/>
          <a:ext cx="5114925" cy="3695701"/>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3"/>
          <p:cNvSpPr>
            <a:spLocks noChangeArrowheads="1"/>
          </p:cNvSpPr>
          <p:nvPr/>
        </p:nvSpPr>
        <p:spPr bwMode="auto">
          <a:xfrm>
            <a:off x="7516223" y="6242015"/>
            <a:ext cx="143957" cy="108015"/>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2400" dirty="0">
              <a:latin typeface="Times New Roman" pitchFamily="18" charset="0"/>
            </a:endParaRPr>
          </a:p>
        </p:txBody>
      </p:sp>
      <p:sp>
        <p:nvSpPr>
          <p:cNvPr id="19" name="Rectangle 13"/>
          <p:cNvSpPr>
            <a:spLocks noChangeArrowheads="1"/>
          </p:cNvSpPr>
          <p:nvPr/>
        </p:nvSpPr>
        <p:spPr bwMode="auto">
          <a:xfrm>
            <a:off x="7511256" y="5988823"/>
            <a:ext cx="143957" cy="108015"/>
          </a:xfrm>
          <a:prstGeom prst="rect">
            <a:avLst/>
          </a:prstGeom>
          <a:solidFill>
            <a:schemeClr val="bg1">
              <a:lumMod val="5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2400" dirty="0">
              <a:latin typeface="Times New Roman" pitchFamily="18" charset="0"/>
            </a:endParaRPr>
          </a:p>
        </p:txBody>
      </p:sp>
      <p:sp>
        <p:nvSpPr>
          <p:cNvPr id="20" name="Text Box 8"/>
          <p:cNvSpPr txBox="1">
            <a:spLocks noChangeArrowheads="1"/>
          </p:cNvSpPr>
          <p:nvPr/>
        </p:nvSpPr>
        <p:spPr bwMode="auto">
          <a:xfrm>
            <a:off x="7748550" y="5903240"/>
            <a:ext cx="7181848"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solidFill>
                  <a:schemeClr val="tx1">
                    <a:lumMod val="50000"/>
                  </a:schemeClr>
                </a:solidFill>
                <a:latin typeface="Arial" pitchFamily="34" charset="0"/>
                <a:cs typeface="Arial" pitchFamily="34" charset="0"/>
              </a:rPr>
              <a:t>Parcels and express items </a:t>
            </a:r>
            <a:endParaRPr lang="ru-RU" sz="1200" i="1" dirty="0">
              <a:solidFill>
                <a:schemeClr val="tx1">
                  <a:lumMod val="50000"/>
                </a:schemeClr>
              </a:solidFill>
              <a:latin typeface="Arial" pitchFamily="34" charset="0"/>
              <a:cs typeface="Arial" pitchFamily="34" charset="0"/>
            </a:endParaRPr>
          </a:p>
        </p:txBody>
      </p:sp>
      <p:sp>
        <p:nvSpPr>
          <p:cNvPr id="21" name="Text Box 8"/>
          <p:cNvSpPr txBox="1">
            <a:spLocks noChangeArrowheads="1"/>
          </p:cNvSpPr>
          <p:nvPr/>
        </p:nvSpPr>
        <p:spPr bwMode="auto">
          <a:xfrm>
            <a:off x="7748550" y="6156432"/>
            <a:ext cx="7181848" cy="27918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dirty="0">
                <a:solidFill>
                  <a:schemeClr val="tx1">
                    <a:lumMod val="50000"/>
                  </a:schemeClr>
                </a:solidFill>
                <a:latin typeface="Arial" pitchFamily="34" charset="0"/>
                <a:cs typeface="Arial" pitchFamily="34" charset="0"/>
              </a:rPr>
              <a:t>Letter post (small packages of up to 2 kg)</a:t>
            </a:r>
            <a:endParaRPr lang="ru-RU" sz="1200" i="1" dirty="0">
              <a:solidFill>
                <a:schemeClr val="tx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424523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6815ED6B-FAE8-4AD2-9662-CBCD5362D02A}"/>
              </a:ext>
            </a:extLst>
          </p:cNvPr>
          <p:cNvSpPr>
            <a:spLocks noGrp="1"/>
          </p:cNvSpPr>
          <p:nvPr>
            <p:ph type="ftr" sz="quarter" idx="11"/>
          </p:nvPr>
        </p:nvSpPr>
        <p:spPr>
          <a:xfrm>
            <a:off x="370703" y="997856"/>
            <a:ext cx="5462206" cy="1384990"/>
          </a:xfrm>
        </p:spPr>
        <p:txBody>
          <a:bodyPr/>
          <a:lstStyle/>
          <a:p>
            <a:pPr algn="ctr"/>
            <a:r>
              <a:rPr lang="en-US" sz="1600" b="1" i="1" dirty="0">
                <a:solidFill>
                  <a:schemeClr val="accent1"/>
                </a:solidFill>
              </a:rPr>
              <a:t>Drawbacks of the estimation model for the value of merchandise imports in cross-border e-commerce, based on incoming international mail data:</a:t>
            </a:r>
          </a:p>
        </p:txBody>
      </p:sp>
      <p:sp>
        <p:nvSpPr>
          <p:cNvPr id="6" name="Номер слайда 5">
            <a:extLst>
              <a:ext uri="{FF2B5EF4-FFF2-40B4-BE49-F238E27FC236}">
                <a16:creationId xmlns:a16="http://schemas.microsoft.com/office/drawing/2014/main" id="{95402916-317F-4C81-B465-CF8060009833}"/>
              </a:ext>
            </a:extLst>
          </p:cNvPr>
          <p:cNvSpPr>
            <a:spLocks noGrp="1"/>
          </p:cNvSpPr>
          <p:nvPr>
            <p:ph type="sldNum" sz="quarter" idx="12"/>
          </p:nvPr>
        </p:nvSpPr>
        <p:spPr/>
        <p:txBody>
          <a:bodyPr/>
          <a:lstStyle/>
          <a:p>
            <a:fld id="{10AA99AE-6A35-4C1E-8082-A4A87B5CA521}" type="slidenum">
              <a:rPr lang="ru-RU" smtClean="0">
                <a:solidFill>
                  <a:srgbClr val="888A8D"/>
                </a:solidFill>
              </a:rPr>
              <a:pPr/>
              <a:t>8</a:t>
            </a:fld>
            <a:endParaRPr lang="ru-RU">
              <a:solidFill>
                <a:srgbClr val="888A8D"/>
              </a:solidFill>
            </a:endParaRPr>
          </a:p>
        </p:txBody>
      </p:sp>
      <p:sp>
        <p:nvSpPr>
          <p:cNvPr id="9" name="Нижний колонтитул 4">
            <a:extLst>
              <a:ext uri="{FF2B5EF4-FFF2-40B4-BE49-F238E27FC236}">
                <a16:creationId xmlns:a16="http://schemas.microsoft.com/office/drawing/2014/main" id="{6815ED6B-FAE8-4AD2-9662-CBCD5362D02A}"/>
              </a:ext>
            </a:extLst>
          </p:cNvPr>
          <p:cNvSpPr txBox="1">
            <a:spLocks/>
          </p:cNvSpPr>
          <p:nvPr/>
        </p:nvSpPr>
        <p:spPr>
          <a:xfrm>
            <a:off x="2502568" y="431397"/>
            <a:ext cx="8629623" cy="324001"/>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MERCHANDISE IMPORTS IN CROSS-BORDER E-COMMERCE </a:t>
            </a:r>
            <a:endParaRPr lang="ru-RU" dirty="0"/>
          </a:p>
        </p:txBody>
      </p:sp>
      <p:sp>
        <p:nvSpPr>
          <p:cNvPr id="19" name="Объект 2"/>
          <p:cNvSpPr txBox="1">
            <a:spLocks/>
          </p:cNvSpPr>
          <p:nvPr/>
        </p:nvSpPr>
        <p:spPr>
          <a:xfrm>
            <a:off x="424249" y="2383249"/>
            <a:ext cx="11280816" cy="14580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600"/>
              </a:spcBef>
              <a:spcAft>
                <a:spcPts val="600"/>
              </a:spcAft>
            </a:pPr>
            <a:endParaRPr lang="ru-RU" dirty="0"/>
          </a:p>
        </p:txBody>
      </p:sp>
      <p:sp>
        <p:nvSpPr>
          <p:cNvPr id="20" name="Объект 2"/>
          <p:cNvSpPr txBox="1">
            <a:spLocks/>
          </p:cNvSpPr>
          <p:nvPr/>
        </p:nvSpPr>
        <p:spPr>
          <a:xfrm>
            <a:off x="545172" y="2625305"/>
            <a:ext cx="5287738" cy="2100700"/>
          </a:xfrm>
          <a:prstGeom prst="rect">
            <a:avLst/>
          </a:prstGeom>
        </p:spPr>
        <p:txBody>
          <a:bodyPr>
            <a:noAutofit/>
          </a:bodyPr>
          <a:lstStyle>
            <a:defPPr>
              <a:defRPr lang="ru-RU"/>
            </a:defPPr>
            <a:lvl1pPr indent="0" algn="just">
              <a:lnSpc>
                <a:spcPct val="90000"/>
              </a:lnSpc>
              <a:spcBef>
                <a:spcPts val="1000"/>
              </a:spcBef>
              <a:buFont typeface="Arial" panose="020B0604020202020204" pitchFamily="34" charset="0"/>
              <a:buNone/>
              <a:defRPr>
                <a:latin typeface="Arial" panose="020B0604020202020204" pitchFamily="34" charset="0"/>
                <a:cs typeface="Arial" panose="020B0604020202020204" pitchFamily="34" charset="0"/>
              </a:defRPr>
            </a:lvl1pPr>
            <a:lvl2pPr indent="0">
              <a:lnSpc>
                <a:spcPct val="90000"/>
              </a:lnSpc>
              <a:spcBef>
                <a:spcPts val="500"/>
              </a:spcBef>
              <a:buFont typeface="Arial" panose="020B0604020202020204" pitchFamily="34" charset="0"/>
              <a:buNone/>
              <a:defRPr sz="1600">
                <a:latin typeface="Arial" panose="020B0604020202020204" pitchFamily="34" charset="0"/>
                <a:cs typeface="Arial" panose="020B0604020202020204" pitchFamily="34" charset="0"/>
              </a:defRPr>
            </a:lvl2pPr>
            <a:lvl3pPr indent="0">
              <a:lnSpc>
                <a:spcPct val="90000"/>
              </a:lnSpc>
              <a:spcBef>
                <a:spcPts val="500"/>
              </a:spcBef>
              <a:buFont typeface="Arial" panose="020B0604020202020204" pitchFamily="34" charset="0"/>
              <a:buNone/>
              <a:defRPr sz="16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defRPr sz="1600">
                <a:latin typeface="Arial" panose="020B0604020202020204" pitchFamily="34" charset="0"/>
                <a:cs typeface="Arial" panose="020B0604020202020204" pitchFamily="34" charset="0"/>
              </a:defRPr>
            </a:lvl4pPr>
            <a:lvl5pPr indent="0">
              <a:lnSpc>
                <a:spcPct val="90000"/>
              </a:lnSpc>
              <a:spcBef>
                <a:spcPts val="500"/>
              </a:spcBef>
              <a:buFont typeface="Arial" panose="020B0604020202020204" pitchFamily="34" charset="0"/>
              <a:buNone/>
              <a:defRPr sz="16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ru-RU" dirty="0"/>
          </a:p>
        </p:txBody>
      </p:sp>
      <p:sp>
        <p:nvSpPr>
          <p:cNvPr id="2" name="Прямоугольник 1"/>
          <p:cNvSpPr/>
          <p:nvPr/>
        </p:nvSpPr>
        <p:spPr>
          <a:xfrm>
            <a:off x="6369461" y="1169712"/>
            <a:ext cx="5389150" cy="829073"/>
          </a:xfrm>
          <a:prstGeom prst="rect">
            <a:avLst/>
          </a:prstGeom>
        </p:spPr>
        <p:txBody>
          <a:bodyPr wrap="square">
            <a:spAutoFit/>
          </a:bodyPr>
          <a:lstStyle/>
          <a:p>
            <a:pPr eaLnBrk="0" hangingPunct="0">
              <a:lnSpc>
                <a:spcPct val="114000"/>
              </a:lnSpc>
            </a:pPr>
            <a:r>
              <a:rPr lang="en-US" sz="1400" b="1" dirty="0">
                <a:solidFill>
                  <a:schemeClr val="bg1">
                    <a:lumMod val="50000"/>
                  </a:schemeClr>
                </a:solidFill>
                <a:latin typeface="Arial" pitchFamily="34" charset="0"/>
                <a:cs typeface="Arial" pitchFamily="34" charset="0"/>
              </a:rPr>
              <a:t>TRANSITION OF COMPILATION OF MERCHANDISE IMPORTS</a:t>
            </a:r>
          </a:p>
          <a:p>
            <a:pPr eaLnBrk="0" hangingPunct="0">
              <a:lnSpc>
                <a:spcPct val="114000"/>
              </a:lnSpc>
            </a:pPr>
            <a:r>
              <a:rPr lang="en-US" sz="1400" b="1" dirty="0">
                <a:solidFill>
                  <a:schemeClr val="bg1">
                    <a:lumMod val="50000"/>
                  </a:schemeClr>
                </a:solidFill>
                <a:latin typeface="Arial" pitchFamily="34" charset="0"/>
                <a:cs typeface="Arial" pitchFamily="34" charset="0"/>
              </a:rPr>
              <a:t>IN CROSS-BORDER E-COMMERCE</a:t>
            </a:r>
            <a:r>
              <a:rPr lang="ru-RU" sz="1400" b="1" dirty="0">
                <a:solidFill>
                  <a:schemeClr val="bg1">
                    <a:lumMod val="50000"/>
                  </a:schemeClr>
                </a:solidFill>
                <a:latin typeface="Arial" pitchFamily="34" charset="0"/>
                <a:cs typeface="Arial" pitchFamily="34" charset="0"/>
              </a:rPr>
              <a:t> </a:t>
            </a:r>
            <a:r>
              <a:rPr lang="en-US" sz="1400" b="1" dirty="0">
                <a:solidFill>
                  <a:schemeClr val="bg1">
                    <a:lumMod val="50000"/>
                  </a:schemeClr>
                </a:solidFill>
                <a:latin typeface="Arial" pitchFamily="34" charset="0"/>
                <a:cs typeface="Arial" pitchFamily="34" charset="0"/>
              </a:rPr>
              <a:t>FROM USING OF  ESTIMATION MODEL TO BANK SURVEY DATA</a:t>
            </a:r>
            <a:endParaRPr lang="ru-RU" sz="1400" b="1" dirty="0">
              <a:solidFill>
                <a:schemeClr val="bg1">
                  <a:lumMod val="50000"/>
                </a:schemeClr>
              </a:solidFill>
              <a:latin typeface="Arial" pitchFamily="34" charset="0"/>
              <a:cs typeface="Arial" pitchFamily="34" charset="0"/>
            </a:endParaRPr>
          </a:p>
        </p:txBody>
      </p:sp>
      <p:sp>
        <p:nvSpPr>
          <p:cNvPr id="22" name="Text Box 17"/>
          <p:cNvSpPr txBox="1">
            <a:spLocks noChangeArrowheads="1"/>
          </p:cNvSpPr>
          <p:nvPr/>
        </p:nvSpPr>
        <p:spPr bwMode="auto">
          <a:xfrm rot="5400000">
            <a:off x="11069459" y="3255218"/>
            <a:ext cx="1569783" cy="30995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spcBef>
                <a:spcPct val="50000"/>
              </a:spcBef>
            </a:pPr>
            <a:r>
              <a:rPr lang="en-US" sz="1400" dirty="0">
                <a:solidFill>
                  <a:schemeClr val="bg2">
                    <a:lumMod val="10000"/>
                  </a:schemeClr>
                </a:solidFill>
                <a:latin typeface="Arial" pitchFamily="34" charset="0"/>
                <a:cs typeface="Arial" pitchFamily="34" charset="0"/>
              </a:rPr>
              <a:t>million units</a:t>
            </a:r>
            <a:endParaRPr lang="ru-RU" sz="1400" dirty="0">
              <a:solidFill>
                <a:schemeClr val="bg2">
                  <a:lumMod val="10000"/>
                </a:schemeClr>
              </a:solidFill>
              <a:latin typeface="Arial" pitchFamily="34" charset="0"/>
              <a:cs typeface="Arial" pitchFamily="34" charset="0"/>
            </a:endParaRPr>
          </a:p>
        </p:txBody>
      </p:sp>
      <p:sp>
        <p:nvSpPr>
          <p:cNvPr id="23" name="Text Box 18"/>
          <p:cNvSpPr txBox="1">
            <a:spLocks noChangeArrowheads="1"/>
          </p:cNvSpPr>
          <p:nvPr/>
        </p:nvSpPr>
        <p:spPr bwMode="auto">
          <a:xfrm rot="16200000">
            <a:off x="5360423" y="3294285"/>
            <a:ext cx="1965048" cy="30995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spcBef>
                <a:spcPct val="50000"/>
              </a:spcBef>
            </a:pPr>
            <a:r>
              <a:rPr lang="en-US" sz="1400" dirty="0">
                <a:solidFill>
                  <a:prstClr val="black"/>
                </a:solidFill>
                <a:latin typeface="Arial" pitchFamily="34" charset="0"/>
                <a:cs typeface="Arial" pitchFamily="34" charset="0"/>
              </a:rPr>
              <a:t>millions of US dollars</a:t>
            </a:r>
            <a:endParaRPr lang="ru-RU" sz="1200" dirty="0">
              <a:solidFill>
                <a:prstClr val="black"/>
              </a:solidFill>
              <a:latin typeface="Arial" pitchFamily="34" charset="0"/>
              <a:cs typeface="Arial" pitchFamily="34" charset="0"/>
            </a:endParaRPr>
          </a:p>
        </p:txBody>
      </p:sp>
      <p:sp>
        <p:nvSpPr>
          <p:cNvPr id="24" name="Line 13"/>
          <p:cNvSpPr>
            <a:spLocks noChangeShapeType="1"/>
          </p:cNvSpPr>
          <p:nvPr/>
        </p:nvSpPr>
        <p:spPr bwMode="auto">
          <a:xfrm>
            <a:off x="6949422" y="5288679"/>
            <a:ext cx="297987"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dirty="0"/>
          </a:p>
        </p:txBody>
      </p:sp>
      <p:sp>
        <p:nvSpPr>
          <p:cNvPr id="25" name="Line 13"/>
          <p:cNvSpPr>
            <a:spLocks noChangeShapeType="1"/>
          </p:cNvSpPr>
          <p:nvPr/>
        </p:nvSpPr>
        <p:spPr bwMode="auto">
          <a:xfrm>
            <a:off x="6949422" y="5556583"/>
            <a:ext cx="297987" cy="0"/>
          </a:xfrm>
          <a:prstGeom prst="line">
            <a:avLst/>
          </a:prstGeom>
          <a:noFill/>
          <a:ln w="38100">
            <a:solidFill>
              <a:schemeClr val="accent5"/>
            </a:solidFill>
            <a:round/>
            <a:headEnd/>
            <a:tailEnd/>
          </a:ln>
          <a:extLst>
            <a:ext uri="{909E8E84-426E-40DD-AFC4-6F175D3DCCD1}">
              <a14:hiddenFill xmlns:a14="http://schemas.microsoft.com/office/drawing/2010/main">
                <a:noFill/>
              </a14:hiddenFill>
            </a:ext>
          </a:ex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dirty="0"/>
          </a:p>
        </p:txBody>
      </p:sp>
      <p:sp>
        <p:nvSpPr>
          <p:cNvPr id="26" name="Rectangle 13"/>
          <p:cNvSpPr>
            <a:spLocks noChangeArrowheads="1"/>
          </p:cNvSpPr>
          <p:nvPr/>
        </p:nvSpPr>
        <p:spPr bwMode="auto">
          <a:xfrm>
            <a:off x="7026436" y="5770479"/>
            <a:ext cx="143957" cy="108015"/>
          </a:xfrm>
          <a:prstGeom prst="rect">
            <a:avLst/>
          </a:prstGeom>
          <a:solidFill>
            <a:schemeClr val="accent2">
              <a:lumMod val="40000"/>
              <a:lumOff val="60000"/>
            </a:schemeClr>
          </a:solidFill>
          <a:ln w="9525">
            <a:noFill/>
            <a:miter lim="800000"/>
            <a:headEnd/>
            <a:tailEnd/>
          </a:ln>
          <a:effectLst>
            <a:outerShdw blurRad="50800" dist="38100" dir="2700000" algn="tl" rotWithShape="0">
              <a:prstClr val="black">
                <a:alpha val="40000"/>
              </a:prstClr>
            </a:outerShdw>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2400" dirty="0">
              <a:latin typeface="Times New Roman" pitchFamily="18" charset="0"/>
            </a:endParaRPr>
          </a:p>
        </p:txBody>
      </p:sp>
      <p:sp>
        <p:nvSpPr>
          <p:cNvPr id="27" name="Rectangle 13"/>
          <p:cNvSpPr>
            <a:spLocks noChangeArrowheads="1"/>
          </p:cNvSpPr>
          <p:nvPr/>
        </p:nvSpPr>
        <p:spPr bwMode="auto">
          <a:xfrm>
            <a:off x="7026436" y="6092389"/>
            <a:ext cx="143957" cy="108015"/>
          </a:xfrm>
          <a:prstGeom prst="rect">
            <a:avLst/>
          </a:prstGeom>
          <a:solidFill>
            <a:schemeClr val="accent3"/>
          </a:solidFill>
          <a:ln w="9525">
            <a:noFill/>
            <a:miter lim="800000"/>
            <a:headEnd/>
            <a:tailEnd/>
          </a:ln>
          <a:effectLst>
            <a:outerShdw blurRad="50800" dist="38100" dir="2700000" algn="tl" rotWithShape="0">
              <a:prstClr val="black">
                <a:alpha val="40000"/>
              </a:prstClr>
            </a:outerShdw>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2400" dirty="0">
              <a:latin typeface="Times New Roman" pitchFamily="18" charset="0"/>
            </a:endParaRPr>
          </a:p>
        </p:txBody>
      </p:sp>
      <p:sp>
        <p:nvSpPr>
          <p:cNvPr id="28" name="Text Box 8"/>
          <p:cNvSpPr txBox="1">
            <a:spLocks noChangeArrowheads="1"/>
          </p:cNvSpPr>
          <p:nvPr/>
        </p:nvSpPr>
        <p:spPr bwMode="auto">
          <a:xfrm>
            <a:off x="7257037" y="5156388"/>
            <a:ext cx="4800146" cy="26379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dirty="0">
                <a:solidFill>
                  <a:schemeClr val="tx1">
                    <a:lumMod val="50000"/>
                  </a:schemeClr>
                </a:solidFill>
                <a:latin typeface="Arial" pitchFamily="34" charset="0"/>
                <a:cs typeface="Arial" pitchFamily="34" charset="0"/>
              </a:rPr>
              <a:t>Imports of goods derived from the estimation model</a:t>
            </a:r>
            <a:r>
              <a:rPr lang="ru-RU" dirty="0">
                <a:solidFill>
                  <a:schemeClr val="tx1">
                    <a:lumMod val="50000"/>
                  </a:schemeClr>
                </a:solidFill>
                <a:latin typeface="Arial" pitchFamily="34" charset="0"/>
                <a:cs typeface="Arial" pitchFamily="34" charset="0"/>
              </a:rPr>
              <a:t> </a:t>
            </a:r>
            <a:r>
              <a:rPr lang="ru-RU" i="1" dirty="0">
                <a:solidFill>
                  <a:schemeClr val="tx1">
                    <a:lumMod val="50000"/>
                  </a:schemeClr>
                </a:solidFill>
                <a:latin typeface="Arial" pitchFamily="34" charset="0"/>
                <a:cs typeface="Arial" pitchFamily="34" charset="0"/>
              </a:rPr>
              <a:t>(</a:t>
            </a:r>
            <a:r>
              <a:rPr lang="en-US" i="1" dirty="0">
                <a:solidFill>
                  <a:schemeClr val="tx1">
                    <a:lumMod val="50000"/>
                  </a:schemeClr>
                </a:solidFill>
                <a:latin typeface="Arial" pitchFamily="34" charset="0"/>
                <a:cs typeface="Arial" pitchFamily="34" charset="0"/>
              </a:rPr>
              <a:t>left</a:t>
            </a:r>
            <a:r>
              <a:rPr lang="ru-RU" i="1" dirty="0">
                <a:solidFill>
                  <a:schemeClr val="tx1">
                    <a:lumMod val="50000"/>
                  </a:schemeClr>
                </a:solidFill>
                <a:latin typeface="Arial" pitchFamily="34" charset="0"/>
                <a:cs typeface="Arial" pitchFamily="34" charset="0"/>
              </a:rPr>
              <a:t> </a:t>
            </a:r>
            <a:r>
              <a:rPr lang="en-US" i="1" dirty="0">
                <a:solidFill>
                  <a:schemeClr val="tx1">
                    <a:lumMod val="50000"/>
                  </a:schemeClr>
                </a:solidFill>
                <a:latin typeface="Arial" pitchFamily="34" charset="0"/>
                <a:cs typeface="Arial" pitchFamily="34" charset="0"/>
              </a:rPr>
              <a:t>scale</a:t>
            </a:r>
            <a:r>
              <a:rPr lang="ru-RU" i="1" dirty="0">
                <a:solidFill>
                  <a:schemeClr val="tx1">
                    <a:lumMod val="50000"/>
                  </a:schemeClr>
                </a:solidFill>
                <a:latin typeface="Arial" pitchFamily="34" charset="0"/>
                <a:cs typeface="Arial" pitchFamily="34" charset="0"/>
              </a:rPr>
              <a:t>)</a:t>
            </a:r>
          </a:p>
        </p:txBody>
      </p:sp>
      <p:sp>
        <p:nvSpPr>
          <p:cNvPr id="29" name="Text Box 8"/>
          <p:cNvSpPr txBox="1">
            <a:spLocks noChangeArrowheads="1"/>
          </p:cNvSpPr>
          <p:nvPr/>
        </p:nvSpPr>
        <p:spPr bwMode="auto">
          <a:xfrm>
            <a:off x="7257037" y="5420990"/>
            <a:ext cx="4939478" cy="26379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dirty="0">
                <a:solidFill>
                  <a:schemeClr val="tx1">
                    <a:lumMod val="50000"/>
                  </a:schemeClr>
                </a:solidFill>
                <a:latin typeface="Arial" pitchFamily="34" charset="0"/>
                <a:cs typeface="Arial" pitchFamily="34" charset="0"/>
              </a:rPr>
              <a:t>Imports of goods received according to bank reporting </a:t>
            </a:r>
            <a:r>
              <a:rPr lang="ru-RU" i="1" dirty="0">
                <a:solidFill>
                  <a:schemeClr val="tx1">
                    <a:lumMod val="50000"/>
                  </a:schemeClr>
                </a:solidFill>
                <a:latin typeface="Arial" pitchFamily="34" charset="0"/>
                <a:cs typeface="Arial" pitchFamily="34" charset="0"/>
              </a:rPr>
              <a:t>(</a:t>
            </a:r>
            <a:r>
              <a:rPr lang="en-US" i="1" dirty="0">
                <a:solidFill>
                  <a:schemeClr val="tx1">
                    <a:lumMod val="50000"/>
                  </a:schemeClr>
                </a:solidFill>
                <a:latin typeface="Arial" pitchFamily="34" charset="0"/>
                <a:cs typeface="Arial" pitchFamily="34" charset="0"/>
              </a:rPr>
              <a:t>right scale</a:t>
            </a:r>
            <a:r>
              <a:rPr lang="ru-RU" i="1" dirty="0">
                <a:solidFill>
                  <a:schemeClr val="tx1">
                    <a:lumMod val="50000"/>
                  </a:schemeClr>
                </a:solidFill>
                <a:latin typeface="Arial" pitchFamily="34" charset="0"/>
                <a:cs typeface="Arial" pitchFamily="34" charset="0"/>
              </a:rPr>
              <a:t>)</a:t>
            </a:r>
          </a:p>
        </p:txBody>
      </p:sp>
      <p:sp>
        <p:nvSpPr>
          <p:cNvPr id="30" name="Text Box 8"/>
          <p:cNvSpPr txBox="1">
            <a:spLocks noChangeArrowheads="1"/>
          </p:cNvSpPr>
          <p:nvPr/>
        </p:nvSpPr>
        <p:spPr bwMode="auto">
          <a:xfrm>
            <a:off x="7247409" y="5700850"/>
            <a:ext cx="5781796" cy="26379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dirty="0">
                <a:solidFill>
                  <a:schemeClr val="tx1">
                    <a:lumMod val="50000"/>
                  </a:schemeClr>
                </a:solidFill>
                <a:latin typeface="Arial" pitchFamily="34" charset="0"/>
                <a:cs typeface="Arial" pitchFamily="34" charset="0"/>
              </a:rPr>
              <a:t>Number of incoming international mail  items </a:t>
            </a:r>
            <a:r>
              <a:rPr lang="ru-RU" i="1" dirty="0">
                <a:solidFill>
                  <a:schemeClr val="tx1">
                    <a:lumMod val="50000"/>
                  </a:schemeClr>
                </a:solidFill>
                <a:latin typeface="Arial" pitchFamily="34" charset="0"/>
                <a:cs typeface="Arial" pitchFamily="34" charset="0"/>
              </a:rPr>
              <a:t>(</a:t>
            </a:r>
            <a:r>
              <a:rPr lang="en-US" i="1" dirty="0">
                <a:solidFill>
                  <a:schemeClr val="tx1">
                    <a:lumMod val="50000"/>
                  </a:schemeClr>
                </a:solidFill>
                <a:latin typeface="Arial" pitchFamily="34" charset="0"/>
                <a:cs typeface="Arial" pitchFamily="34" charset="0"/>
              </a:rPr>
              <a:t>right scale</a:t>
            </a:r>
            <a:r>
              <a:rPr lang="ru-RU" i="1" dirty="0">
                <a:solidFill>
                  <a:schemeClr val="tx1">
                    <a:lumMod val="50000"/>
                  </a:schemeClr>
                </a:solidFill>
                <a:latin typeface="Arial" pitchFamily="34" charset="0"/>
                <a:cs typeface="Arial" pitchFamily="34" charset="0"/>
              </a:rPr>
              <a:t>)</a:t>
            </a:r>
          </a:p>
        </p:txBody>
      </p:sp>
      <p:sp>
        <p:nvSpPr>
          <p:cNvPr id="31" name="Text Box 8"/>
          <p:cNvSpPr txBox="1">
            <a:spLocks noChangeArrowheads="1"/>
          </p:cNvSpPr>
          <p:nvPr/>
        </p:nvSpPr>
        <p:spPr bwMode="auto">
          <a:xfrm>
            <a:off x="7247409" y="5943743"/>
            <a:ext cx="5071373" cy="43306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dirty="0">
                <a:solidFill>
                  <a:schemeClr val="tx1">
                    <a:lumMod val="50000"/>
                  </a:schemeClr>
                </a:solidFill>
                <a:latin typeface="Arial" pitchFamily="34" charset="0"/>
                <a:cs typeface="Arial" pitchFamily="34" charset="0"/>
              </a:rPr>
              <a:t>Number of payments for goods purchased via the Internet made using payment cards issued by residents </a:t>
            </a:r>
            <a:r>
              <a:rPr lang="ru-RU" i="1" dirty="0">
                <a:solidFill>
                  <a:schemeClr val="tx1">
                    <a:lumMod val="50000"/>
                  </a:schemeClr>
                </a:solidFill>
                <a:latin typeface="Arial" pitchFamily="34" charset="0"/>
                <a:cs typeface="Arial" pitchFamily="34" charset="0"/>
              </a:rPr>
              <a:t>(</a:t>
            </a:r>
            <a:r>
              <a:rPr lang="en-US" i="1" dirty="0">
                <a:solidFill>
                  <a:schemeClr val="tx1">
                    <a:lumMod val="50000"/>
                  </a:schemeClr>
                </a:solidFill>
                <a:latin typeface="Arial" pitchFamily="34" charset="0"/>
                <a:cs typeface="Arial" pitchFamily="34" charset="0"/>
              </a:rPr>
              <a:t>right scale</a:t>
            </a:r>
            <a:r>
              <a:rPr lang="ru-RU" i="1" dirty="0">
                <a:solidFill>
                  <a:schemeClr val="tx1">
                    <a:lumMod val="50000"/>
                  </a:schemeClr>
                </a:solidFill>
                <a:latin typeface="Arial" pitchFamily="34" charset="0"/>
                <a:cs typeface="Arial" pitchFamily="34" charset="0"/>
              </a:rPr>
              <a:t>)</a:t>
            </a:r>
          </a:p>
        </p:txBody>
      </p:sp>
      <p:graphicFrame>
        <p:nvGraphicFramePr>
          <p:cNvPr id="33" name="Диаграмма 32"/>
          <p:cNvGraphicFramePr>
            <a:graphicFrameLocks/>
          </p:cNvGraphicFramePr>
          <p:nvPr/>
        </p:nvGraphicFramePr>
        <p:xfrm>
          <a:off x="6422427" y="2012094"/>
          <a:ext cx="5336184" cy="3169637"/>
        </p:xfrm>
        <a:graphic>
          <a:graphicData uri="http://schemas.openxmlformats.org/drawingml/2006/chart">
            <c:chart xmlns:c="http://schemas.openxmlformats.org/drawingml/2006/chart" xmlns:r="http://schemas.openxmlformats.org/officeDocument/2006/relationships" r:id="rId2"/>
          </a:graphicData>
        </a:graphic>
      </p:graphicFrame>
      <p:sp>
        <p:nvSpPr>
          <p:cNvPr id="21" name="Объект 2"/>
          <p:cNvSpPr txBox="1">
            <a:spLocks/>
          </p:cNvSpPr>
          <p:nvPr/>
        </p:nvSpPr>
        <p:spPr>
          <a:xfrm>
            <a:off x="491626" y="2410839"/>
            <a:ext cx="5287738" cy="2100700"/>
          </a:xfrm>
          <a:prstGeom prst="rect">
            <a:avLst/>
          </a:prstGeom>
        </p:spPr>
        <p:txBody>
          <a:bodyPr>
            <a:noAutofit/>
          </a:bodyPr>
          <a:lstStyle>
            <a:defPPr>
              <a:defRPr lang="ru-RU"/>
            </a:defPPr>
            <a:lvl1pPr indent="0" algn="just">
              <a:lnSpc>
                <a:spcPct val="90000"/>
              </a:lnSpc>
              <a:spcBef>
                <a:spcPts val="1000"/>
              </a:spcBef>
              <a:buFont typeface="Arial" panose="020B0604020202020204" pitchFamily="34" charset="0"/>
              <a:buNone/>
              <a:defRPr>
                <a:latin typeface="Arial" panose="020B0604020202020204" pitchFamily="34" charset="0"/>
                <a:cs typeface="Arial" panose="020B0604020202020204" pitchFamily="34" charset="0"/>
              </a:defRPr>
            </a:lvl1pPr>
            <a:lvl2pPr indent="0">
              <a:lnSpc>
                <a:spcPct val="90000"/>
              </a:lnSpc>
              <a:spcBef>
                <a:spcPts val="500"/>
              </a:spcBef>
              <a:buFont typeface="Arial" panose="020B0604020202020204" pitchFamily="34" charset="0"/>
              <a:buNone/>
              <a:defRPr sz="1600">
                <a:latin typeface="Arial" panose="020B0604020202020204" pitchFamily="34" charset="0"/>
                <a:cs typeface="Arial" panose="020B0604020202020204" pitchFamily="34" charset="0"/>
              </a:defRPr>
            </a:lvl2pPr>
            <a:lvl3pPr indent="0">
              <a:lnSpc>
                <a:spcPct val="90000"/>
              </a:lnSpc>
              <a:spcBef>
                <a:spcPts val="500"/>
              </a:spcBef>
              <a:buFont typeface="Arial" panose="020B0604020202020204" pitchFamily="34" charset="0"/>
              <a:buNone/>
              <a:defRPr sz="1600">
                <a:latin typeface="Arial" panose="020B0604020202020204" pitchFamily="34" charset="0"/>
                <a:cs typeface="Arial" panose="020B0604020202020204" pitchFamily="34" charset="0"/>
              </a:defRPr>
            </a:lvl3pPr>
            <a:lvl4pPr indent="0">
              <a:lnSpc>
                <a:spcPct val="90000"/>
              </a:lnSpc>
              <a:spcBef>
                <a:spcPts val="500"/>
              </a:spcBef>
              <a:buFont typeface="Arial" panose="020B0604020202020204" pitchFamily="34" charset="0"/>
              <a:buNone/>
              <a:defRPr sz="1600">
                <a:latin typeface="Arial" panose="020B0604020202020204" pitchFamily="34" charset="0"/>
                <a:cs typeface="Arial" panose="020B0604020202020204" pitchFamily="34" charset="0"/>
              </a:defRPr>
            </a:lvl4pPr>
            <a:lvl5pPr indent="0">
              <a:lnSpc>
                <a:spcPct val="90000"/>
              </a:lnSpc>
              <a:spcBef>
                <a:spcPts val="500"/>
              </a:spcBef>
              <a:buFont typeface="Arial" panose="020B0604020202020204" pitchFamily="34" charset="0"/>
              <a:buNone/>
              <a:defRPr sz="16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lgn="l">
              <a:buFont typeface="Wingdings" panose="05000000000000000000" pitchFamily="2" charset="2"/>
              <a:buChar char="Ø"/>
            </a:pPr>
            <a:r>
              <a:rPr lang="en-US" sz="1600" dirty="0"/>
              <a:t>Challenge in determining the average transaction value and its adjustment, given changes in economic conditions</a:t>
            </a:r>
          </a:p>
          <a:p>
            <a:pPr marL="285750" indent="-285750" algn="l">
              <a:buFont typeface="Wingdings" panose="05000000000000000000" pitchFamily="2" charset="2"/>
              <a:buChar char="Ø"/>
            </a:pPr>
            <a:r>
              <a:rPr lang="en-US" sz="1600" dirty="0"/>
              <a:t>The absence of information on the volumes of purchases made by resident individuals in foreign Internet stores, delivered by private transport companies (DHL, FedEx etc.)</a:t>
            </a:r>
            <a:br>
              <a:rPr lang="en-US" sz="1600" dirty="0"/>
            </a:br>
            <a:endParaRPr lang="ru-RU" sz="1600" dirty="0"/>
          </a:p>
          <a:p>
            <a:endParaRPr lang="ru-RU" dirty="0"/>
          </a:p>
          <a:p>
            <a:endParaRPr lang="ru-RU" dirty="0"/>
          </a:p>
        </p:txBody>
      </p:sp>
    </p:spTree>
    <p:extLst>
      <p:ext uri="{BB962C8B-B14F-4D97-AF65-F5344CB8AC3E}">
        <p14:creationId xmlns:p14="http://schemas.microsoft.com/office/powerpoint/2010/main" val="1012182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p>
            <a:r>
              <a:rPr lang="en-US" b="1" dirty="0"/>
              <a:t>MERCHANDISE IMPORTS IN CROSS-BORDER E-COMMERCE </a:t>
            </a:r>
            <a:endParaRPr lang="ru-RU" dirty="0"/>
          </a:p>
        </p:txBody>
      </p:sp>
      <p:sp>
        <p:nvSpPr>
          <p:cNvPr id="4" name="Номер слайда 3"/>
          <p:cNvSpPr>
            <a:spLocks noGrp="1"/>
          </p:cNvSpPr>
          <p:nvPr>
            <p:ph type="sldNum" sz="quarter" idx="12"/>
          </p:nvPr>
        </p:nvSpPr>
        <p:spPr/>
        <p:txBody>
          <a:bodyPr/>
          <a:lstStyle/>
          <a:p>
            <a:fld id="{10AA99AE-6A35-4C1E-8082-A4A87B5CA521}" type="slidenum">
              <a:rPr lang="ru-RU" smtClean="0">
                <a:solidFill>
                  <a:srgbClr val="888A8D"/>
                </a:solidFill>
              </a:rPr>
              <a:pPr/>
              <a:t>9</a:t>
            </a:fld>
            <a:endParaRPr lang="ru-RU">
              <a:solidFill>
                <a:srgbClr val="888A8D"/>
              </a:solidFill>
            </a:endParaRPr>
          </a:p>
        </p:txBody>
      </p:sp>
      <p:sp>
        <p:nvSpPr>
          <p:cNvPr id="7" name="Нижний колонтитул 4">
            <a:extLst>
              <a:ext uri="{FF2B5EF4-FFF2-40B4-BE49-F238E27FC236}">
                <a16:creationId xmlns:a16="http://schemas.microsoft.com/office/drawing/2014/main" id="{6815ED6B-FAE8-4AD2-9662-CBCD5362D02A}"/>
              </a:ext>
            </a:extLst>
          </p:cNvPr>
          <p:cNvSpPr txBox="1">
            <a:spLocks/>
          </p:cNvSpPr>
          <p:nvPr/>
        </p:nvSpPr>
        <p:spPr>
          <a:xfrm>
            <a:off x="380642" y="1365605"/>
            <a:ext cx="11377970" cy="4488543"/>
          </a:xfrm>
          <a:prstGeom prst="rect">
            <a:avLst/>
          </a:prstGeom>
        </p:spPr>
        <p:txBody>
          <a:bodyPr vert="horz" lIns="0" tIns="0" rIns="0" bIns="0" rtlCol="0" anchor="ctr"/>
          <a:lstStyle>
            <a:defPPr>
              <a:defRPr lang="ru-RU"/>
            </a:defPPr>
            <a:lvl1pPr marL="0" algn="l" defTabSz="914400" rtl="0" eaLnBrk="1" latinLnBrk="0" hangingPunct="1">
              <a:defRPr sz="12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spcBef>
                <a:spcPts val="600"/>
              </a:spcBef>
              <a:spcAft>
                <a:spcPts val="600"/>
              </a:spcAft>
              <a:buFont typeface="Arial" panose="020B0604020202020204" pitchFamily="34" charset="0"/>
              <a:buChar char="•"/>
            </a:pPr>
            <a:r>
              <a:rPr lang="en-US" sz="1800" dirty="0">
                <a:solidFill>
                  <a:schemeClr val="tx1"/>
                </a:solidFill>
              </a:rPr>
              <a:t>In the course of a calendar year, calculation of merchandise imports in the framework of e-commerce is made in parallel based on the evaluation model and using the reported data</a:t>
            </a:r>
            <a:r>
              <a:rPr lang="ru-RU" sz="1800" dirty="0">
                <a:solidFill>
                  <a:schemeClr val="tx1"/>
                </a:solidFill>
              </a:rPr>
              <a:t>. </a:t>
            </a:r>
            <a:r>
              <a:rPr lang="en-US" sz="1800" dirty="0">
                <a:solidFill>
                  <a:schemeClr val="tx1"/>
                </a:solidFill>
              </a:rPr>
              <a:t>The results showed that the reported data substantially exceeded the outcomes of calculations based on the evaluation model</a:t>
            </a:r>
            <a:r>
              <a:rPr lang="ru-RU" sz="1800" dirty="0">
                <a:solidFill>
                  <a:schemeClr val="tx1"/>
                </a:solidFill>
              </a:rPr>
              <a:t>, </a:t>
            </a:r>
            <a:r>
              <a:rPr lang="en-US" sz="1800" dirty="0">
                <a:solidFill>
                  <a:schemeClr val="tx1"/>
                </a:solidFill>
              </a:rPr>
              <a:t>in the period under review the discrepancy amounted to</a:t>
            </a:r>
            <a:r>
              <a:rPr lang="ru-RU" sz="1800" dirty="0">
                <a:solidFill>
                  <a:schemeClr val="tx1"/>
                </a:solidFill>
              </a:rPr>
              <a:t> 21%. </a:t>
            </a:r>
          </a:p>
          <a:p>
            <a:pPr marL="285750" indent="-285750" algn="just">
              <a:spcBef>
                <a:spcPts val="600"/>
              </a:spcBef>
              <a:spcAft>
                <a:spcPts val="600"/>
              </a:spcAft>
              <a:buFont typeface="Arial" panose="020B0604020202020204" pitchFamily="34" charset="0"/>
              <a:buChar char="•"/>
            </a:pPr>
            <a:r>
              <a:rPr lang="en-US" sz="1800" dirty="0">
                <a:solidFill>
                  <a:schemeClr val="tx1"/>
                </a:solidFill>
              </a:rPr>
              <a:t>In addition</a:t>
            </a:r>
            <a:r>
              <a:rPr lang="ru-RU" sz="1800" dirty="0">
                <a:solidFill>
                  <a:schemeClr val="tx1"/>
                </a:solidFill>
              </a:rPr>
              <a:t>, </a:t>
            </a:r>
            <a:r>
              <a:rPr lang="en-US" sz="1800" dirty="0">
                <a:solidFill>
                  <a:schemeClr val="tx1"/>
                </a:solidFill>
              </a:rPr>
              <a:t>the received results were compared with the data published by the Russian Association of Internet-trading companies</a:t>
            </a:r>
            <a:r>
              <a:rPr lang="ru-RU" sz="1800" dirty="0">
                <a:solidFill>
                  <a:schemeClr val="tx1"/>
                </a:solidFill>
              </a:rPr>
              <a:t> (</a:t>
            </a:r>
            <a:r>
              <a:rPr lang="en-US" sz="1800" dirty="0">
                <a:solidFill>
                  <a:schemeClr val="tx1"/>
                </a:solidFill>
              </a:rPr>
              <a:t>AITC</a:t>
            </a:r>
            <a:r>
              <a:rPr lang="ru-RU" sz="1800" dirty="0">
                <a:solidFill>
                  <a:schemeClr val="tx1"/>
                </a:solidFill>
              </a:rPr>
              <a:t>) </a:t>
            </a:r>
            <a:r>
              <a:rPr lang="en-US" sz="1800" dirty="0">
                <a:solidFill>
                  <a:schemeClr val="tx1"/>
                </a:solidFill>
              </a:rPr>
              <a:t>and other analysts of the market</a:t>
            </a:r>
            <a:r>
              <a:rPr lang="ru-RU" sz="1800" dirty="0">
                <a:solidFill>
                  <a:schemeClr val="tx1"/>
                </a:solidFill>
              </a:rPr>
              <a:t>, </a:t>
            </a:r>
            <a:r>
              <a:rPr lang="en-US" sz="1800" dirty="0">
                <a:solidFill>
                  <a:schemeClr val="tx1"/>
                </a:solidFill>
              </a:rPr>
              <a:t>which provided even more optimistic estimates of the situation and prospects for growth of the cross-border e-commerce in Russia</a:t>
            </a:r>
            <a:r>
              <a:rPr lang="ru-RU" sz="1800" dirty="0">
                <a:solidFill>
                  <a:schemeClr val="tx1"/>
                </a:solidFill>
              </a:rPr>
              <a:t>. </a:t>
            </a:r>
          </a:p>
          <a:p>
            <a:pPr marL="285750" indent="-285750" algn="just">
              <a:spcBef>
                <a:spcPts val="600"/>
              </a:spcBef>
              <a:spcAft>
                <a:spcPts val="600"/>
              </a:spcAft>
              <a:buFont typeface="Arial" panose="020B0604020202020204" pitchFamily="34" charset="0"/>
              <a:buChar char="•"/>
            </a:pPr>
            <a:r>
              <a:rPr lang="en-US" sz="1800" dirty="0">
                <a:solidFill>
                  <a:schemeClr val="tx1"/>
                </a:solidFill>
              </a:rPr>
              <a:t>Thus,</a:t>
            </a:r>
            <a:r>
              <a:rPr lang="ru-RU" sz="1800" dirty="0">
                <a:solidFill>
                  <a:schemeClr val="tx1"/>
                </a:solidFill>
              </a:rPr>
              <a:t> </a:t>
            </a:r>
            <a:r>
              <a:rPr lang="en-US" sz="1800" dirty="0">
                <a:solidFill>
                  <a:schemeClr val="tx1"/>
                </a:solidFill>
              </a:rPr>
              <a:t>when compiling the balance of payments of the Russian Federation for</a:t>
            </a:r>
            <a:r>
              <a:rPr lang="ru-RU" sz="1800" dirty="0">
                <a:solidFill>
                  <a:schemeClr val="tx1"/>
                </a:solidFill>
              </a:rPr>
              <a:t> 2014</a:t>
            </a:r>
            <a:r>
              <a:rPr lang="en-US" sz="1800" dirty="0">
                <a:solidFill>
                  <a:schemeClr val="tx1"/>
                </a:solidFill>
              </a:rPr>
              <a:t>, it was decided to make a transition toward compiling the merchandise imports’ aggregate in the framework of e-commerce on the basis of the reported data</a:t>
            </a:r>
            <a:r>
              <a:rPr lang="ru-RU" sz="1800" dirty="0">
                <a:solidFill>
                  <a:schemeClr val="tx1"/>
                </a:solidFill>
              </a:rPr>
              <a:t>, </a:t>
            </a:r>
            <a:r>
              <a:rPr lang="en-US" sz="1800" dirty="0">
                <a:solidFill>
                  <a:schemeClr val="tx1"/>
                </a:solidFill>
              </a:rPr>
              <a:t>while the retrospective recalculation of the time series data was not carried out because of the insufficient raw data for interpolation</a:t>
            </a:r>
            <a:r>
              <a:rPr lang="ru-RU" sz="1800" dirty="0">
                <a:solidFill>
                  <a:schemeClr val="tx1"/>
                </a:solidFill>
              </a:rPr>
              <a:t>. </a:t>
            </a:r>
          </a:p>
          <a:p>
            <a:pPr marL="285750" indent="-285750" algn="just">
              <a:spcBef>
                <a:spcPts val="600"/>
              </a:spcBef>
              <a:spcAft>
                <a:spcPts val="600"/>
              </a:spcAft>
              <a:buFont typeface="Arial" panose="020B0604020202020204" pitchFamily="34" charset="0"/>
              <a:buChar char="•"/>
            </a:pPr>
            <a:r>
              <a:rPr lang="en-US" sz="1800" dirty="0">
                <a:solidFill>
                  <a:schemeClr val="tx1"/>
                </a:solidFill>
              </a:rPr>
              <a:t>It is noteworthy that the discrepancy between banks’ reporting data</a:t>
            </a:r>
            <a:r>
              <a:rPr lang="ru-RU" sz="1800" dirty="0">
                <a:solidFill>
                  <a:schemeClr val="tx1"/>
                </a:solidFill>
              </a:rPr>
              <a:t> </a:t>
            </a:r>
            <a:r>
              <a:rPr lang="en-US" sz="1800" dirty="0">
                <a:solidFill>
                  <a:schemeClr val="tx1"/>
                </a:solidFill>
              </a:rPr>
              <a:t>and the AITC data can be partially explained by exchange rate differences arising from conversion of one reporting currency into another</a:t>
            </a:r>
            <a:r>
              <a:rPr lang="ru-RU" sz="1800" dirty="0">
                <a:solidFill>
                  <a:schemeClr val="tx1"/>
                </a:solidFill>
              </a:rPr>
              <a:t>,</a:t>
            </a:r>
            <a:r>
              <a:rPr lang="en-US" sz="1800" dirty="0">
                <a:solidFill>
                  <a:schemeClr val="tx1"/>
                </a:solidFill>
              </a:rPr>
              <a:t> as well as by the F.O.B. prices’ adjustment employed by the Bank of Russia</a:t>
            </a:r>
            <a:r>
              <a:rPr lang="ru-RU" sz="1800" dirty="0">
                <a:solidFill>
                  <a:schemeClr val="tx1"/>
                </a:solidFill>
              </a:rPr>
              <a:t>, </a:t>
            </a:r>
            <a:r>
              <a:rPr lang="en-US" sz="1800" dirty="0">
                <a:solidFill>
                  <a:schemeClr val="tx1"/>
                </a:solidFill>
              </a:rPr>
              <a:t>when in accordance with the balance of payments methodology the goods’ value should not include the costs of delivery thereof from the exporting country’s frontier to the importing consumer in Russia</a:t>
            </a:r>
            <a:r>
              <a:rPr lang="ru-RU" sz="1800" dirty="0">
                <a:solidFill>
                  <a:schemeClr val="tx1"/>
                </a:solidFill>
              </a:rPr>
              <a:t>.</a:t>
            </a:r>
          </a:p>
        </p:txBody>
      </p:sp>
    </p:spTree>
    <p:extLst>
      <p:ext uri="{BB962C8B-B14F-4D97-AF65-F5344CB8AC3E}">
        <p14:creationId xmlns:p14="http://schemas.microsoft.com/office/powerpoint/2010/main" val="2282941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Шаблон презентации">
  <a:themeElements>
    <a:clrScheme name="Другая 5">
      <a:dk1>
        <a:sysClr val="windowText" lastClr="000000"/>
      </a:dk1>
      <a:lt1>
        <a:sysClr val="window" lastClr="FFFFFF"/>
      </a:lt1>
      <a:dk2>
        <a:srgbClr val="888A8D"/>
      </a:dk2>
      <a:lt2>
        <a:srgbClr val="C4C4C6"/>
      </a:lt2>
      <a:accent1>
        <a:srgbClr val="0082BB"/>
      </a:accent1>
      <a:accent2>
        <a:srgbClr val="00BCE7"/>
      </a:accent2>
      <a:accent3>
        <a:srgbClr val="FAA61A"/>
      </a:accent3>
      <a:accent4>
        <a:srgbClr val="FFD485"/>
      </a:accent4>
      <a:accent5>
        <a:srgbClr val="ED1B34"/>
      </a:accent5>
      <a:accent6>
        <a:srgbClr val="F2665E"/>
      </a:accent6>
      <a:hlink>
        <a:srgbClr val="0082BB"/>
      </a:hlink>
      <a:folHlink>
        <a:srgbClr val="FAA61A"/>
      </a:folHlink>
    </a:clrScheme>
    <a:fontScheme name="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Другая 5">
      <a:dk1>
        <a:sysClr val="windowText" lastClr="000000"/>
      </a:dk1>
      <a:lt1>
        <a:sysClr val="window" lastClr="FFFFFF"/>
      </a:lt1>
      <a:dk2>
        <a:srgbClr val="888A8D"/>
      </a:dk2>
      <a:lt2>
        <a:srgbClr val="C4C4C6"/>
      </a:lt2>
      <a:accent1>
        <a:srgbClr val="0082BB"/>
      </a:accent1>
      <a:accent2>
        <a:srgbClr val="00BCE7"/>
      </a:accent2>
      <a:accent3>
        <a:srgbClr val="FAA61A"/>
      </a:accent3>
      <a:accent4>
        <a:srgbClr val="FFD485"/>
      </a:accent4>
      <a:accent5>
        <a:srgbClr val="ED1B34"/>
      </a:accent5>
      <a:accent6>
        <a:srgbClr val="F2665E"/>
      </a:accent6>
      <a:hlink>
        <a:srgbClr val="0082BB"/>
      </a:hlink>
      <a:folHlink>
        <a:srgbClr val="FAA61A"/>
      </a:folHlink>
    </a:clrScheme>
    <a:fontScheme name="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c39ac8e3-0f08-4b7d-bd41-28055cb5e628" xsi:nil="true"/>
    <TaxCatchAll xmlns="985ec44e-1bab-4c0b-9df0-6ba128686fc9"/>
    <TaxKeywordTaxHTField xmlns="dd774590-caf2-40ff-b04f-1e20d86f2c70">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00F2F1E960B64FAC22A58E2A2AE8B9" ma:contentTypeVersion="31" ma:contentTypeDescription="Create a new document." ma:contentTypeScope="" ma:versionID="f232e23f9ececfbad3f5c577427cbb7b">
  <xsd:schema xmlns:xsd="http://www.w3.org/2001/XMLSchema" xmlns:xs="http://www.w3.org/2001/XMLSchema" xmlns:p="http://schemas.microsoft.com/office/2006/metadata/properties" xmlns:ns2="dd774590-caf2-40ff-b04f-1e20d86f2c70" xmlns:ns3="c39ac8e3-0f08-4b7d-bd41-28055cb5e628" xmlns:ns4="985ec44e-1bab-4c0b-9df0-6ba128686fc9" targetNamespace="http://schemas.microsoft.com/office/2006/metadata/properties" ma:root="true" ma:fieldsID="6f7c8b45b6e0cef75aa77849e44eb0ff" ns2:_="" ns3:_="" ns4:_="">
    <xsd:import namespace="dd774590-caf2-40ff-b04f-1e20d86f2c70"/>
    <xsd:import namespace="c39ac8e3-0f08-4b7d-bd41-28055cb5e628"/>
    <xsd:import namespace="985ec44e-1bab-4c0b-9df0-6ba128686fc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ServiceLocation" minOccurs="0"/>
                <xsd:element ref="ns2:TaxKeywordTaxHTField" minOccurs="0"/>
                <xsd:element ref="ns4:TaxCatchAll"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74590-caf2-40ff-b04f-1e20d86f2c70" elementFormDefault="qualified">
    <xsd:import namespace="http://schemas.microsoft.com/office/2006/documentManagement/types"/>
    <xsd:import namespace="http://schemas.microsoft.com/office/infopath/2007/PartnerControls"/>
    <xsd:element name="SharedWithUsers" ma:index="1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hidden="true" ma:internalName="SharedWithDetails" ma:readOnly="true">
      <xsd:simpleType>
        <xsd:restriction base="dms:Note"/>
      </xsd:simpleType>
    </xsd:element>
    <xsd:element name="TaxKeywordTaxHTField" ma:index="21" nillable="true" ma:taxonomy="true" ma:internalName="TaxKeywordTaxHTField" ma:taxonomyFieldName="TaxKeyword" ma:displayName="Enterprise Keywords" ma:readOnly="false" ma:fieldId="{23f27201-bee3-471e-b2e7-b64fd8b7ca38}" ma:taxonomyMulti="true" ma:sspId="78175662-8596-484a-92c7-351d01561e22"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9ac8e3-0f08-4b7d-bd41-28055cb5e628"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AutoTags" ma:index="10" nillable="true" ma:displayName="Tags" ma:description="" ma:hidden="true" ma:indexed="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Category" ma:index="24" nillable="true" ma:displayName="Category" ma:format="Dropdown" ma:internalName="Categor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719dce3-84fe-4056-94cd-88c297797000}" ma:internalName="TaxCatchAll" ma:readOnly="false" ma:showField="CatchAllData" ma:web="dd774590-caf2-40ff-b04f-1e20d86f2c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ma:index="23" ma:displayName="Subject"/>
        <xsd:element ref="dc:description" minOccurs="0" maxOccurs="1" ma:index="25" ma:displayName="Comments"/>
        <xsd:element name="keywords" minOccurs="0" maxOccurs="1" type="xsd:string"/>
        <xsd:element ref="dc:language" minOccurs="0" maxOccurs="1"/>
        <xsd:element name="category" minOccurs="0" maxOccurs="1" type="xsd:string" ma:index="26"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39D67D-E080-4919-A161-1D02497E37C3}">
  <ds:schemaRefs>
    <ds:schemaRef ds:uri="http://schemas.microsoft.com/office/2006/metadata/properties"/>
    <ds:schemaRef ds:uri="http://schemas.microsoft.com/office/infopath/2007/PartnerControls"/>
    <ds:schemaRef ds:uri="c39ac8e3-0f08-4b7d-bd41-28055cb5e628"/>
    <ds:schemaRef ds:uri="985ec44e-1bab-4c0b-9df0-6ba128686fc9"/>
    <ds:schemaRef ds:uri="dd774590-caf2-40ff-b04f-1e20d86f2c70"/>
  </ds:schemaRefs>
</ds:datastoreItem>
</file>

<file path=customXml/itemProps2.xml><?xml version="1.0" encoding="utf-8"?>
<ds:datastoreItem xmlns:ds="http://schemas.openxmlformats.org/officeDocument/2006/customXml" ds:itemID="{D12D32BA-47CA-4178-B4C4-AACB92719F3C}">
  <ds:schemaRefs>
    <ds:schemaRef ds:uri="http://schemas.microsoft.com/sharepoint/v3/contenttype/forms"/>
  </ds:schemaRefs>
</ds:datastoreItem>
</file>

<file path=customXml/itemProps3.xml><?xml version="1.0" encoding="utf-8"?>
<ds:datastoreItem xmlns:ds="http://schemas.openxmlformats.org/officeDocument/2006/customXml" ds:itemID="{9D738FB1-5068-46C0-A8FE-153EA29C4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774590-caf2-40ff-b04f-1e20d86f2c70"/>
    <ds:schemaRef ds:uri="c39ac8e3-0f08-4b7d-bd41-28055cb5e628"/>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3814</TotalTime>
  <Words>2468</Words>
  <Application>Microsoft Office PowerPoint</Application>
  <PresentationFormat>Widescreen</PresentationFormat>
  <Paragraphs>323</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Courier New</vt:lpstr>
      <vt:lpstr>Times New Roman</vt:lpstr>
      <vt:lpstr>Wingdings</vt:lpstr>
      <vt:lpstr>Шаблон презентации</vt:lpstr>
      <vt:lpstr>Тема Office</vt:lpstr>
      <vt:lpstr>PowerPoint Presentation</vt:lpstr>
      <vt:lpstr>Content</vt:lpstr>
      <vt:lpstr>PowerPoint Presentation</vt:lpstr>
      <vt:lpstr>Merchandise Trade Data Compiled under Balance of Payments Methodology</vt:lpstr>
      <vt:lpstr>          2. The need to reflect the value of merchandise trade in cross-border e-commerce  in the balance of payments of the Russian Federation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DYNAMICS OF NUMBER OF INCOMING INTERNATIONAL MAIL ITEMS  AND AVERAGE VALUE OF ONE MAIL ITEM</vt:lpstr>
      <vt:lpstr>PowerPoint Presentation</vt:lpstr>
      <vt:lpstr>PowerPoint Presentation</vt:lpstr>
      <vt:lpstr>PowerPoint Presentation</vt:lpstr>
      <vt:lpstr>PowerPoint Presentation</vt:lpstr>
      <vt:lpstr>Goods acquired in Russian Internet-shops*</vt:lpstr>
      <vt:lpstr>Retail online export structure by country* </vt:lpstr>
      <vt:lpstr>PowerPoint Presentation</vt:lpstr>
      <vt:lpstr>PowerPoint Presentation</vt:lpstr>
      <vt:lpstr>PowerPoint Presentation</vt:lpstr>
      <vt:lpstr>9.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Терешина Анастасия Дмитриевна</dc:creator>
  <cp:lastModifiedBy>Oleksandr SVIRCHEVSKYY</cp:lastModifiedBy>
  <cp:revision>227</cp:revision>
  <dcterms:created xsi:type="dcterms:W3CDTF">2019-01-25T08:54:22Z</dcterms:created>
  <dcterms:modified xsi:type="dcterms:W3CDTF">2021-04-27T15:42:44Z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0x010100AC00F2F1E960B64FAC22A58E2A2AE8B9</vt:lpwstr>
  </property>
  <property fmtid="{D5CDD505-2E9C-101B-9397-08002B2CF9AE}" pid="3" name="TaxKeyword">
    <vt:lpwstr/>
  </property>
</Properties>
</file>