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0" r:id="rId5"/>
  </p:sldMasterIdLst>
  <p:sldIdLst>
    <p:sldId id="257" r:id="rId6"/>
    <p:sldId id="319" r:id="rId7"/>
    <p:sldId id="297" r:id="rId8"/>
    <p:sldId id="311" r:id="rId9"/>
    <p:sldId id="313" r:id="rId10"/>
    <p:sldId id="298" r:id="rId11"/>
    <p:sldId id="299" r:id="rId12"/>
    <p:sldId id="300" r:id="rId13"/>
    <p:sldId id="315" r:id="rId14"/>
    <p:sldId id="302" r:id="rId15"/>
    <p:sldId id="303" r:id="rId16"/>
    <p:sldId id="314" r:id="rId17"/>
    <p:sldId id="317" r:id="rId18"/>
    <p:sldId id="304" r:id="rId19"/>
    <p:sldId id="305" r:id="rId20"/>
    <p:sldId id="306" r:id="rId21"/>
    <p:sldId id="307" r:id="rId22"/>
    <p:sldId id="312" r:id="rId23"/>
    <p:sldId id="318" r:id="rId24"/>
    <p:sldId id="308" r:id="rId25"/>
    <p:sldId id="309" r:id="rId26"/>
    <p:sldId id="310" r:id="rId27"/>
    <p:sldId id="316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9-dpb\vol1\BOP\COMMON.UPR\MarinaKi\&#1053;&#1045;&#1056;&#1045;&#1043;&#1048;&#1057;&#1058;&#1056;&#1048;&#1056;&#1059;&#1045;&#1052;&#1040;&#1071;%20&#1058;&#1054;&#1056;&#1043;&#1054;&#1042;&#1051;&#1071;\&#1048;&#1085;&#1090;&#1077;&#1088;&#1085;&#1077;&#1090;%20&#1090;&#1086;&#1088;&#1075;&#1086;&#1074;&#1083;&#1103;\2018\&#1048;&#1085;&#1090;&#1077;&#1088;&#1085;&#1077;&#1090;%20&#1090;&#1086;&#1088;&#1075;&#1086;&#1074;&#1083;&#1103;_4&#1082;&#1074;201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09-dpb\vol1\BOP\COMMON.UPR\Nastya\&#1043;&#1088;&#1072;&#1092;&#1080;&#1082;&#1080;_&#1087;&#1088;&#1077;&#1079;&#1077;&#1085;&#1090;&#1072;&#1094;&#1080;&#1103;_&#1101;&#1083;_&#1090;&#1086;&#1088;&#1075;&#1086;&#1074;&#1083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ovaaa\Desktop\&#1053;&#1040;&#1057;&#1058;&#1071;\&#1062;&#1048;&#1060;&#1056;&#1054;&#1042;&#1040;&#1071;%20&#1058;&#1054;&#1056;&#1043;&#1054;&#1042;&#1051;&#1071;\&#1055;&#1056;&#1045;&#1047;&#1045;&#1053;&#1058;&#1040;&#1062;&#1048;&#1071;\&#1043;&#1088;&#1072;&#1092;&#1080;&#1082;&#1080;_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ovaaa\Desktop\&#1053;&#1040;&#1057;&#1058;&#1071;\&#1062;&#1048;&#1060;&#1056;&#1054;&#1042;&#1040;&#1071;%20&#1058;&#1054;&#1056;&#1043;&#1054;&#1042;&#1051;&#1071;\&#1055;&#1056;&#1045;&#1047;&#1045;&#1053;&#1058;&#1040;&#1062;&#1048;&#1071;\&#1043;&#1088;&#1072;&#1092;&#1080;&#1082;&#1080;_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ovaaa\Desktop\&#1053;&#1040;&#1057;&#1058;&#1071;\&#1062;&#1048;&#1060;&#1056;&#1054;&#1042;&#1040;&#1071;%20&#1058;&#1054;&#1056;&#1043;&#1054;&#1042;&#1051;&#1071;\&#1055;&#1056;&#1045;&#1047;&#1045;&#1053;&#1058;&#1040;&#1062;&#1048;&#1071;\&#1043;&#1088;&#1072;&#1092;&#1080;&#1082;&#1080;_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ovaaa\Desktop\&#1053;&#1040;&#1057;&#1058;&#1071;\&#1062;&#1048;&#1060;&#1056;&#1054;&#1042;&#1040;&#1071;%20&#1058;&#1054;&#1056;&#1043;&#1054;&#1042;&#1051;&#1071;\&#1055;&#1056;&#1045;&#1047;&#1045;&#1053;&#1058;&#1040;&#1062;&#1048;&#1071;\&#1043;&#1088;&#1072;&#1092;&#1080;&#1082;&#1080;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7784177603299E-2"/>
          <c:y val="2.4635065935631209E-2"/>
          <c:w val="0.84491524619650438"/>
          <c:h val="0.8165499467832005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Количество входящих международных отправлений с товарными вложениями (тыс шт.)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Лист1!$B$1:$M$1</c:f>
              <c:strCache>
                <c:ptCount val="12"/>
                <c:pt idx="0">
                  <c:v>I квартал 2011</c:v>
                </c:pt>
                <c:pt idx="1">
                  <c:v>II квартал 2011</c:v>
                </c:pt>
                <c:pt idx="2">
                  <c:v>III квартал 2011</c:v>
                </c:pt>
                <c:pt idx="3">
                  <c:v>IV квартал 2011</c:v>
                </c:pt>
                <c:pt idx="4">
                  <c:v>I квартал 2012</c:v>
                </c:pt>
                <c:pt idx="5">
                  <c:v>II квартал 2012</c:v>
                </c:pt>
                <c:pt idx="6">
                  <c:v>III квартал 2012</c:v>
                </c:pt>
                <c:pt idx="7">
                  <c:v>IV квартал 2012</c:v>
                </c:pt>
                <c:pt idx="8">
                  <c:v>I квартал 2013</c:v>
                </c:pt>
                <c:pt idx="9">
                  <c:v>II квартал 2013</c:v>
                </c:pt>
                <c:pt idx="10">
                  <c:v>III квартал 2013</c:v>
                </c:pt>
                <c:pt idx="11">
                  <c:v>IV квартал 2013</c:v>
                </c:pt>
              </c:strCache>
            </c:strRef>
          </c:cat>
          <c:val>
            <c:numRef>
              <c:f>Лист1!$B$4:$M$4</c:f>
              <c:numCache>
                <c:formatCode>0</c:formatCode>
                <c:ptCount val="12"/>
                <c:pt idx="0">
                  <c:v>686.68499999999995</c:v>
                </c:pt>
                <c:pt idx="1">
                  <c:v>794.97900000000004</c:v>
                </c:pt>
                <c:pt idx="2">
                  <c:v>740.39800000000002</c:v>
                </c:pt>
                <c:pt idx="3">
                  <c:v>987.52099999999996</c:v>
                </c:pt>
                <c:pt idx="4">
                  <c:v>3728.4670000000001</c:v>
                </c:pt>
                <c:pt idx="5">
                  <c:v>5257.0389999999998</c:v>
                </c:pt>
                <c:pt idx="6">
                  <c:v>5429.634</c:v>
                </c:pt>
                <c:pt idx="7">
                  <c:v>7184.8590000000004</c:v>
                </c:pt>
                <c:pt idx="8">
                  <c:v>4895.5730000000003</c:v>
                </c:pt>
                <c:pt idx="9">
                  <c:v>6773.6949999999997</c:v>
                </c:pt>
                <c:pt idx="10">
                  <c:v>7224.6790000000001</c:v>
                </c:pt>
                <c:pt idx="11">
                  <c:v>9418.0310000000009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2-4E9D-9F9F-A72FEE78E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280656"/>
        <c:axId val="307280096"/>
      </c:bar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Импорт товаров, приобретенных в иностранных Интернет-магазинах (млн долларов США)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1.7796734500974902E-2"/>
                  <c:y val="5.711671644070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E2-4E9D-9F9F-A72FEE78E357}"/>
                </c:ext>
              </c:extLst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I квартал 2011</c:v>
                </c:pt>
                <c:pt idx="1">
                  <c:v>II квартал 2011</c:v>
                </c:pt>
                <c:pt idx="2">
                  <c:v>III квартал 2011</c:v>
                </c:pt>
                <c:pt idx="3">
                  <c:v>IV квартал 2011</c:v>
                </c:pt>
                <c:pt idx="4">
                  <c:v>I квартал 2012</c:v>
                </c:pt>
                <c:pt idx="5">
                  <c:v>II квартал 2012</c:v>
                </c:pt>
                <c:pt idx="6">
                  <c:v>III квартал 2012</c:v>
                </c:pt>
                <c:pt idx="7">
                  <c:v>IV квартал 2012</c:v>
                </c:pt>
                <c:pt idx="8">
                  <c:v>I квартал 2013</c:v>
                </c:pt>
                <c:pt idx="9">
                  <c:v>II квартал 2013</c:v>
                </c:pt>
                <c:pt idx="10">
                  <c:v>III квартал 2013</c:v>
                </c:pt>
                <c:pt idx="11">
                  <c:v>IV квартал 2013</c:v>
                </c:pt>
              </c:strCache>
            </c:strRef>
          </c:cat>
          <c:val>
            <c:numRef>
              <c:f>Лист1!$B$2:$M$2</c:f>
              <c:numCache>
                <c:formatCode>0</c:formatCode>
                <c:ptCount val="12"/>
                <c:pt idx="0">
                  <c:v>168.23782499999999</c:v>
                </c:pt>
                <c:pt idx="1">
                  <c:v>194.76985500000001</c:v>
                </c:pt>
                <c:pt idx="2">
                  <c:v>181.39751000000001</c:v>
                </c:pt>
                <c:pt idx="3">
                  <c:v>241.942645</c:v>
                </c:pt>
                <c:pt idx="4">
                  <c:v>266.72874977839325</c:v>
                </c:pt>
                <c:pt idx="5">
                  <c:v>289.35319264378916</c:v>
                </c:pt>
                <c:pt idx="6">
                  <c:v>257.62170375329595</c:v>
                </c:pt>
                <c:pt idx="7">
                  <c:v>338.33523382452165</c:v>
                </c:pt>
                <c:pt idx="8">
                  <c:v>514.77486999999996</c:v>
                </c:pt>
                <c:pt idx="9">
                  <c:v>601.15859</c:v>
                </c:pt>
                <c:pt idx="10">
                  <c:v>634.10307</c:v>
                </c:pt>
                <c:pt idx="11">
                  <c:v>800.81390999999996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2-4E9D-9F9F-A72FEE78E35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marker>
            <c:symbol val="square"/>
            <c:size val="5"/>
            <c:spPr>
              <a:solidFill>
                <a:srgbClr val="AB5253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8646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I квартал 2011</c:v>
                </c:pt>
                <c:pt idx="1">
                  <c:v>II квартал 2011</c:v>
                </c:pt>
                <c:pt idx="2">
                  <c:v>III квартал 2011</c:v>
                </c:pt>
                <c:pt idx="3">
                  <c:v>IV квартал 2011</c:v>
                </c:pt>
                <c:pt idx="4">
                  <c:v>I квартал 2012</c:v>
                </c:pt>
                <c:pt idx="5">
                  <c:v>II квартал 2012</c:v>
                </c:pt>
                <c:pt idx="6">
                  <c:v>III квартал 2012</c:v>
                </c:pt>
                <c:pt idx="7">
                  <c:v>IV квартал 2012</c:v>
                </c:pt>
                <c:pt idx="8">
                  <c:v>I квартал 2013</c:v>
                </c:pt>
                <c:pt idx="9">
                  <c:v>II квартал 2013</c:v>
                </c:pt>
                <c:pt idx="10">
                  <c:v>III квартал 2013</c:v>
                </c:pt>
                <c:pt idx="11">
                  <c:v>IV квартал 2013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E2-4E9D-9F9F-A72FEE78E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278976"/>
        <c:axId val="307278416"/>
      </c:lineChart>
      <c:catAx>
        <c:axId val="3072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baseline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7278416"/>
        <c:crosses val="autoZero"/>
        <c:auto val="1"/>
        <c:lblAlgn val="ctr"/>
        <c:lblOffset val="100"/>
        <c:noMultiLvlLbl val="0"/>
      </c:catAx>
      <c:valAx>
        <c:axId val="307278416"/>
        <c:scaling>
          <c:orientation val="minMax"/>
          <c:max val="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aseline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7278976"/>
        <c:crosses val="autoZero"/>
        <c:crossBetween val="between"/>
        <c:majorUnit val="100"/>
      </c:valAx>
      <c:valAx>
        <c:axId val="307280096"/>
        <c:scaling>
          <c:orientation val="minMax"/>
          <c:max val="1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aseline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7280656"/>
        <c:crosses val="max"/>
        <c:crossBetween val="between"/>
        <c:majorUnit val="1000"/>
      </c:valAx>
      <c:catAx>
        <c:axId val="30728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72800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Доли посылок по источнику заказа </a:t>
            </a:r>
          </a:p>
        </c:rich>
      </c:tx>
      <c:layout>
        <c:manualLayout>
          <c:xMode val="edge"/>
          <c:yMode val="edge"/>
          <c:x val="7.8691286040865366E-2"/>
          <c:y val="3.4639695278601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120112782644372E-2"/>
          <c:y val="0.17227168975210347"/>
          <c:w val="0.46866647943202389"/>
          <c:h val="0.7092518835578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 посылок по источнику заказа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F2-45FB-8636-E51FA8A44BBC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F2-45FB-8636-E51FA8A44BBC}"/>
              </c:ext>
            </c:extLst>
          </c:dPt>
          <c:dLbls>
            <c:dLbl>
              <c:idx val="0"/>
              <c:layout>
                <c:manualLayout>
                  <c:x val="-6.5218914365511305E-2"/>
                  <c:y val="0.106546427586753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F2-45FB-8636-E51FA8A44BBC}"/>
                </c:ext>
              </c:extLst>
            </c:dLbl>
            <c:dLbl>
              <c:idx val="1"/>
              <c:layout>
                <c:manualLayout>
                  <c:x val="5.1243432715758881E-2"/>
                  <c:y val="-0.111389447022515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F2-45FB-8636-E51FA8A44BBC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Интернет-магазин</c:v>
                </c:pt>
                <c:pt idx="1">
                  <c:v>Маркет-плейс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F2-45FB-8636-E51FA8A44B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доли выручки в 2020</a:t>
            </a:r>
            <a:r>
              <a:rPr lang="ru-RU" baseline="0" dirty="0"/>
              <a:t> году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633975533003229E-2"/>
          <c:y val="0.19279186627514419"/>
          <c:w val="0.94875656728424107"/>
          <c:h val="0.72392995467964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доли выручки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9.3169877665016144E-3"/>
                  <c:y val="5.296479842723741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38-41D7-B92F-C7F167D17EA1}"/>
                </c:ext>
              </c:extLst>
            </c:dLbl>
            <c:dLbl>
              <c:idx val="1"/>
              <c:layout>
                <c:manualLayout>
                  <c:x val="2.3292469416254036E-3"/>
                  <c:y val="5.29647984272277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38-41D7-B92F-C7F167D17EA1}"/>
                </c:ext>
              </c:extLst>
            </c:dLbl>
            <c:dLbl>
              <c:idx val="2"/>
              <c:layout>
                <c:manualLayout>
                  <c:x val="-4.2702367295074806E-17"/>
                  <c:y val="1.9081506986140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07701810906967E-2"/>
                      <c:h val="0.101162764996023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38-41D7-B92F-C7F167D17EA1}"/>
                </c:ext>
              </c:extLst>
            </c:dLbl>
            <c:dLbl>
              <c:idx val="3"/>
              <c:layout>
                <c:manualLayout>
                  <c:x val="2.3292469416254036E-3"/>
                  <c:y val="2.4377986828863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38-41D7-B92F-C7F167D17EA1}"/>
                </c:ext>
              </c:extLst>
            </c:dLbl>
            <c:dLbl>
              <c:idx val="4"/>
              <c:layout>
                <c:manualLayout>
                  <c:x val="2.3292469416253182E-3"/>
                  <c:y val="2.7199509220670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07701810906967E-2"/>
                      <c:h val="9.0569805310575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738-41D7-B92F-C7F167D17EA1}"/>
                </c:ext>
              </c:extLst>
            </c:dLbl>
            <c:dLbl>
              <c:idx val="5"/>
              <c:layout>
                <c:manualLayout>
                  <c:x val="0"/>
                  <c:y val="7.4242467842652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38-41D7-B92F-C7F167D17EA1}"/>
                </c:ext>
              </c:extLst>
            </c:dLbl>
            <c:dLbl>
              <c:idx val="6"/>
              <c:layout>
                <c:manualLayout>
                  <c:x val="-8.5404734590149612E-17"/>
                  <c:y val="1.4131592084306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38-41D7-B92F-C7F167D17EA1}"/>
                </c:ext>
              </c:extLst>
            </c:dLbl>
            <c:dLbl>
              <c:idx val="7"/>
              <c:layout>
                <c:manualLayout>
                  <c:x val="-2.3292469416254036E-3"/>
                  <c:y val="1.0638834707706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38-41D7-B92F-C7F167D17EA1}"/>
                </c:ext>
              </c:extLst>
            </c:dLbl>
            <c:dLbl>
              <c:idx val="8"/>
              <c:layout>
                <c:manualLayout>
                  <c:x val="-1.7080946918029922E-16"/>
                  <c:y val="-2.82173091463543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38-41D7-B92F-C7F167D17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0%</c:formatCode>
                <c:ptCount val="9"/>
                <c:pt idx="0">
                  <c:v>0.4</c:v>
                </c:pt>
                <c:pt idx="1">
                  <c:v>0.1</c:v>
                </c:pt>
                <c:pt idx="2">
                  <c:v>0.09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1-4287-AD3A-F92313B967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5664144"/>
        <c:axId val="395664704"/>
      </c:barChart>
      <c:catAx>
        <c:axId val="39566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64704"/>
        <c:crosses val="autoZero"/>
        <c:auto val="1"/>
        <c:lblAlgn val="ctr"/>
        <c:lblOffset val="100"/>
        <c:noMultiLvlLbl val="0"/>
      </c:catAx>
      <c:valAx>
        <c:axId val="395664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566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Логистика экспортных отправлений</a:t>
            </a:r>
          </a:p>
        </c:rich>
      </c:tx>
      <c:layout>
        <c:manualLayout>
          <c:xMode val="edge"/>
          <c:yMode val="edge"/>
          <c:x val="0.21854074981195229"/>
          <c:y val="3.8489495209156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72706948802442"/>
          <c:y val="0.21854153315927827"/>
          <c:w val="0.38459545871075501"/>
          <c:h val="0.745378496743671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отправления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2F-41C5-A8F9-2826453692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2F-41C5-A8F9-2826453692D5}"/>
              </c:ext>
            </c:extLst>
          </c:dPt>
          <c:dLbls>
            <c:dLbl>
              <c:idx val="0"/>
              <c:layout>
                <c:manualLayout>
                  <c:x val="0.11654507784086045"/>
                  <c:y val="-0.53732754971547958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2398918935968"/>
                      <c:h val="0.125221375156410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2F-41C5-A8F9-2826453692D5}"/>
                </c:ext>
              </c:extLst>
            </c:dLbl>
            <c:dLbl>
              <c:idx val="1"/>
              <c:layout>
                <c:manualLayout>
                  <c:x val="-1.4652434233561211E-2"/>
                  <c:y val="3.676910158439365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2F-41C5-A8F9-2826453692D5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F-41C5-A8F9-2826453692D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0633858413646"/>
          <c:y val="0.35159670670151333"/>
          <c:w val="0.39309361676564558"/>
          <c:h val="0.723230036555669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 посылок по источнику заказа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4D-48FE-84D6-E6E7B01B4640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4D-48FE-84D6-E6E7B01B4640}"/>
              </c:ext>
            </c:extLst>
          </c:dPt>
          <c:dLbls>
            <c:dLbl>
              <c:idx val="0"/>
              <c:layout>
                <c:manualLayout>
                  <c:x val="-7.3335213641493688E-2"/>
                  <c:y val="8.73027754476644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4D-48FE-84D6-E6E7B01B4640}"/>
                </c:ext>
              </c:extLst>
            </c:dLbl>
            <c:dLbl>
              <c:idx val="1"/>
              <c:layout>
                <c:manualLayout>
                  <c:x val="5.1243432715758881E-2"/>
                  <c:y val="-0.111389447022515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4D-48FE-84D6-E6E7B01B464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Интернет-магазин</c:v>
                </c:pt>
                <c:pt idx="1">
                  <c:v>Маркет-плейс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D-48FE-84D6-E6E7B01B46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80442011594579"/>
          <c:y val="0.11561425689861664"/>
          <c:w val="0.35977108087695592"/>
          <c:h val="0.2638126155698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5218049245779"/>
          <c:y val="0.16217093801932553"/>
          <c:w val="0.5954363496761016"/>
          <c:h val="0.837829061980674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отправления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2D-4111-A947-8ED447C6095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2D-4111-A947-8ED447C6095A}"/>
              </c:ext>
            </c:extLst>
          </c:dPt>
          <c:dLbls>
            <c:dLbl>
              <c:idx val="0"/>
              <c:layout>
                <c:manualLayout>
                  <c:x val="0.17802696004156374"/>
                  <c:y val="-0.6049705666132178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4744017027393"/>
                      <c:h val="0.12522141167156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2D-4111-A947-8ED447C6095A}"/>
                </c:ext>
              </c:extLst>
            </c:dLbl>
            <c:dLbl>
              <c:idx val="1"/>
              <c:layout>
                <c:manualLayout>
                  <c:x val="2.2003765499301569E-3"/>
                  <c:y val="2.2980752918255985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98285041620468"/>
                      <c:h val="0.14305793460990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2D-4111-A947-8ED447C6095A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2D-4111-A947-8ED447C609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07333915140544E-2"/>
          <c:y val="5.5639372988292059E-2"/>
          <c:w val="0.2784234744130662"/>
          <c:h val="0.698114348145974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Географическое распределение заказов в онлайн-экспорте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BF-4E53-9975-541354FBFD6F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BF-4E53-9975-541354FBFD6F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BF-4E53-9975-541354FBFD6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BF-4E53-9975-541354FBFD6F}"/>
              </c:ext>
            </c:extLst>
          </c:dPt>
          <c:dLbls>
            <c:dLbl>
              <c:idx val="0"/>
              <c:layout>
                <c:manualLayout>
                  <c:x val="-5.9562608194089976E-2"/>
                  <c:y val="-9.19696353161459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BF-4E53-9975-541354FBFD6F}"/>
                </c:ext>
              </c:extLst>
            </c:dLbl>
            <c:dLbl>
              <c:idx val="1"/>
              <c:layout>
                <c:manualLayout>
                  <c:x val="5.1253284187811249E-2"/>
                  <c:y val="-8.0314634259080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BF-4E53-9975-541354FBFD6F}"/>
                </c:ext>
              </c:extLst>
            </c:dLbl>
            <c:dLbl>
              <c:idx val="2"/>
              <c:layout>
                <c:manualLayout>
                  <c:x val="3.7982937345723014E-2"/>
                  <c:y val="0.120940432267856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BF-4E53-9975-541354FBFD6F}"/>
                </c:ext>
              </c:extLst>
            </c:dLbl>
            <c:dLbl>
              <c:idx val="3"/>
              <c:layout>
                <c:manualLayout>
                  <c:x val="1.6916569014261643E-2"/>
                  <c:y val="8.7188039753820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BF-4E53-9975-541354FBFD6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Дальнее зарубежье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Другие страны СНГ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0.61</c:v>
                </c:pt>
                <c:pt idx="1">
                  <c:v>0.19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BF-4E53-9975-541354FBFD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75816817401191"/>
          <c:y val="0.1794155131023841"/>
          <c:w val="0.18421217665298825"/>
          <c:h val="0.456647761179060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66374677218539"/>
          <c:y val="0"/>
          <c:w val="0.17624149502510755"/>
          <c:h val="0.74623150419302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Географическое распределение заказов в онлайн-экспорте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ED-4869-BC41-2AC2B505409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ED-4869-BC41-2AC2B5054097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ED-4869-BC41-2AC2B505409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ED-4869-BC41-2AC2B5054097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B53-40A2-A2B0-468840031996}"/>
              </c:ext>
            </c:extLst>
          </c:dPt>
          <c:dLbls>
            <c:dLbl>
              <c:idx val="0"/>
              <c:layout>
                <c:manualLayout>
                  <c:x val="-5.9562608194089976E-2"/>
                  <c:y val="-9.19696353161459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ED-4869-BC41-2AC2B5054097}"/>
                </c:ext>
              </c:extLst>
            </c:dLbl>
            <c:dLbl>
              <c:idx val="1"/>
              <c:layout>
                <c:manualLayout>
                  <c:x val="5.1253284187811249E-2"/>
                  <c:y val="-8.03146342590804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ED-4869-BC41-2AC2B5054097}"/>
                </c:ext>
              </c:extLst>
            </c:dLbl>
            <c:dLbl>
              <c:idx val="2"/>
              <c:layout>
                <c:manualLayout>
                  <c:x val="3.7982937345723014E-2"/>
                  <c:y val="0.120940432267856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D-4869-BC41-2AC2B5054097}"/>
                </c:ext>
              </c:extLst>
            </c:dLbl>
            <c:dLbl>
              <c:idx val="3"/>
              <c:layout>
                <c:manualLayout>
                  <c:x val="1.2199255551286302E-2"/>
                  <c:y val="2.19252082495068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ED-4869-BC41-2AC2B5054097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Дальнее зарубежье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Другие страны СНГ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0.22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ED-4869-BC41-2AC2B50540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972441663725003"/>
          <c:y val="9.1048765392317002E-2"/>
          <c:w val="0.35330659529022601"/>
          <c:h val="0.73460253492026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Географическое распределение заказов в онлайн-экспорте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06-4284-8EE7-772106D8363E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06-4284-8EE7-772106D8363E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06-4284-8EE7-772106D8363E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06-4284-8EE7-772106D8363E}"/>
              </c:ext>
            </c:extLst>
          </c:dPt>
          <c:dLbls>
            <c:dLbl>
              <c:idx val="0"/>
              <c:layout>
                <c:manualLayout>
                  <c:x val="-0.1072109480956379"/>
                  <c:y val="-3.20254171847303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06-4284-8EE7-772106D8363E}"/>
                </c:ext>
              </c:extLst>
            </c:dLbl>
            <c:dLbl>
              <c:idx val="1"/>
              <c:layout>
                <c:manualLayout>
                  <c:x val="6.645886726467394E-2"/>
                  <c:y val="-0.128870077804823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06-4284-8EE7-772106D8363E}"/>
                </c:ext>
              </c:extLst>
            </c:dLbl>
            <c:dLbl>
              <c:idx val="2"/>
              <c:layout>
                <c:manualLayout>
                  <c:x val="5.8889510788191504E-2"/>
                  <c:y val="0.13062653036554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06-4284-8EE7-772106D8363E}"/>
                </c:ext>
              </c:extLst>
            </c:dLbl>
            <c:dLbl>
              <c:idx val="3"/>
              <c:layout>
                <c:manualLayout>
                  <c:x val="1.7195408775241876E-2"/>
                  <c:y val="0.132689199037039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06-4284-8EE7-772106D8363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Дальнее зарубежье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Украина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0.22</c:v>
                </c:pt>
                <c:pt idx="2">
                  <c:v>0.18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06-4284-8EE7-772106D836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chemeClr val="bg1">
                    <a:lumMod val="50000"/>
                  </a:schemeClr>
                </a:solidFill>
                <a:effectLst/>
              </a:rPr>
              <a:t>СТРУКТУРА ВХОДЯЩИХ МЕЖДУНАРОДНЫХ ПОЧТОВЫХ ОТПРАВЛЕНИЙ С ТОВАРНЫМИ ВЛОЖЕНИЯМИ</a:t>
            </a:r>
            <a:endParaRPr lang="ru-RU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Лист4!$C$1</c:f>
              <c:strCache>
                <c:ptCount val="1"/>
                <c:pt idx="0">
                  <c:v>Мелкие пакета</c:v>
                </c:pt>
              </c:strCache>
            </c:strRef>
          </c:tx>
          <c:spPr>
            <a:solidFill>
              <a:srgbClr val="ABE7F5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Лист4!$C$2:$C$8</c:f>
              <c:numCache>
                <c:formatCode>0</c:formatCode>
                <c:ptCount val="7"/>
                <c:pt idx="0">
                  <c:v>81.943694444444446</c:v>
                </c:pt>
                <c:pt idx="1">
                  <c:v>84.158987408085721</c:v>
                </c:pt>
                <c:pt idx="2">
                  <c:v>93.727944800931397</c:v>
                </c:pt>
                <c:pt idx="3">
                  <c:v>94.705696711972507</c:v>
                </c:pt>
                <c:pt idx="4">
                  <c:v>94.772899778669156</c:v>
                </c:pt>
                <c:pt idx="5">
                  <c:v>96.809982602509152</c:v>
                </c:pt>
                <c:pt idx="6">
                  <c:v>96.699392251306733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8-42B7-97FD-1204C9A107BD}"/>
            </c:ext>
          </c:extLst>
        </c:ser>
        <c:ser>
          <c:idx val="0"/>
          <c:order val="1"/>
          <c:tx>
            <c:strRef>
              <c:f>Лист4!$B$1</c:f>
              <c:strCache>
                <c:ptCount val="1"/>
                <c:pt idx="0">
                  <c:v>Посылки и EMS-отправления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1.2414649286157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8-42B7-97FD-1204C9A107BD}"/>
                </c:ext>
              </c:extLst>
            </c:dLbl>
            <c:dLbl>
              <c:idx val="6"/>
              <c:layout>
                <c:manualLayout>
                  <c:x val="-9.93171942892631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8-42B7-97FD-1204C9A107B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Лист4!$B$2:$B$8</c:f>
              <c:numCache>
                <c:formatCode>0</c:formatCode>
                <c:ptCount val="7"/>
                <c:pt idx="0">
                  <c:v>18.056305555555554</c:v>
                </c:pt>
                <c:pt idx="1">
                  <c:v>15.841012591914277</c:v>
                </c:pt>
                <c:pt idx="2">
                  <c:v>6.2720551990686007</c:v>
                </c:pt>
                <c:pt idx="3">
                  <c:v>5.2943032880274892</c:v>
                </c:pt>
                <c:pt idx="4">
                  <c:v>5.2271002213308533</c:v>
                </c:pt>
                <c:pt idx="5">
                  <c:v>3.1900173974908559</c:v>
                </c:pt>
                <c:pt idx="6">
                  <c:v>3.3006077486932717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8-42B7-97FD-1204C9A10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310756144"/>
        <c:axId val="310756704"/>
      </c:barChart>
      <c:catAx>
        <c:axId val="31075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756704"/>
        <c:crosses val="autoZero"/>
        <c:auto val="1"/>
        <c:lblAlgn val="ctr"/>
        <c:lblOffset val="100"/>
        <c:noMultiLvlLbl val="0"/>
      </c:catAx>
      <c:valAx>
        <c:axId val="31075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75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911153661565559E-2"/>
          <c:y val="1.8289332335372555E-2"/>
          <c:w val="0.84448757813326147"/>
          <c:h val="0.84767283381684944"/>
        </c:manualLayout>
      </c:layout>
      <c:barChart>
        <c:barDir val="col"/>
        <c:grouping val="clustered"/>
        <c:varyColors val="0"/>
        <c:ser>
          <c:idx val="1"/>
          <c:order val="2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Лист11!$B$1:$F$1</c:f>
              <c:strCache>
                <c:ptCount val="5"/>
                <c:pt idx="0">
                  <c:v>III квартал 2013</c:v>
                </c:pt>
                <c:pt idx="1">
                  <c:v>IV квартал 2013</c:v>
                </c:pt>
                <c:pt idx="2">
                  <c:v>I квартал 2014</c:v>
                </c:pt>
                <c:pt idx="3">
                  <c:v>II квартал 2014</c:v>
                </c:pt>
                <c:pt idx="4">
                  <c:v>III квартал 2014</c:v>
                </c:pt>
              </c:strCache>
            </c:strRef>
          </c:cat>
          <c:val>
            <c:numRef>
              <c:f>Лист11!$B$3:$F$3</c:f>
              <c:numCache>
                <c:formatCode>0</c:formatCode>
                <c:ptCount val="5"/>
                <c:pt idx="0">
                  <c:v>7.2246790000000001</c:v>
                </c:pt>
                <c:pt idx="1">
                  <c:v>9.4180309999999992</c:v>
                </c:pt>
                <c:pt idx="2">
                  <c:v>12.478652</c:v>
                </c:pt>
                <c:pt idx="3">
                  <c:v>15.471379000000001</c:v>
                </c:pt>
                <c:pt idx="4">
                  <c:v>16.125143999999999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9-4119-9636-304E803C8CF9}"/>
            </c:ext>
          </c:extLst>
        </c:ser>
        <c:ser>
          <c:idx val="0"/>
          <c:order val="3"/>
          <c:spPr>
            <a:solidFill>
              <a:schemeClr val="accent3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strRef>
              <c:f>Лист11!$B$1:$F$1</c:f>
              <c:strCache>
                <c:ptCount val="5"/>
                <c:pt idx="0">
                  <c:v>III квартал 2013</c:v>
                </c:pt>
                <c:pt idx="1">
                  <c:v>IV квартал 2013</c:v>
                </c:pt>
                <c:pt idx="2">
                  <c:v>I квартал 2014</c:v>
                </c:pt>
                <c:pt idx="3">
                  <c:v>II квартал 2014</c:v>
                </c:pt>
                <c:pt idx="4">
                  <c:v>III квартал 2014</c:v>
                </c:pt>
              </c:strCache>
            </c:strRef>
          </c:cat>
          <c:val>
            <c:numRef>
              <c:f>Лист11!$B$2:$F$2</c:f>
              <c:numCache>
                <c:formatCode>0</c:formatCode>
                <c:ptCount val="5"/>
                <c:pt idx="0">
                  <c:v>12.408106999999999</c:v>
                </c:pt>
                <c:pt idx="1">
                  <c:v>15.942736999999999</c:v>
                </c:pt>
                <c:pt idx="2">
                  <c:v>17.421579000000001</c:v>
                </c:pt>
                <c:pt idx="3">
                  <c:v>18.848589</c:v>
                </c:pt>
                <c:pt idx="4">
                  <c:v>20.440873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9-4119-9636-304E803C8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789824"/>
        <c:axId val="394789264"/>
      </c:barChart>
      <c:lineChart>
        <c:grouping val="standard"/>
        <c:varyColors val="0"/>
        <c:ser>
          <c:idx val="3"/>
          <c:order val="0"/>
          <c:spPr>
            <a:ln w="31750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6732378446690246E-2"/>
                  <c:y val="-4.1734193971409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9-4119-9636-304E803C8CF9}"/>
                </c:ext>
              </c:extLst>
            </c:dLbl>
            <c:spPr>
              <a:solidFill>
                <a:schemeClr val="accent5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Лист11!$B$1:$F$1</c:f>
              <c:strCache>
                <c:ptCount val="5"/>
                <c:pt idx="0">
                  <c:v>III квартал 2013</c:v>
                </c:pt>
                <c:pt idx="1">
                  <c:v>IV квартал 2013</c:v>
                </c:pt>
                <c:pt idx="2">
                  <c:v>I квартал 2014</c:v>
                </c:pt>
                <c:pt idx="3">
                  <c:v>II квартал 2014</c:v>
                </c:pt>
                <c:pt idx="4">
                  <c:v>III квартал 2014</c:v>
                </c:pt>
              </c:strCache>
            </c:strRef>
          </c:cat>
          <c:val>
            <c:numRef>
              <c:f>Лист11!$B$5:$F$5</c:f>
              <c:numCache>
                <c:formatCode>0</c:formatCode>
                <c:ptCount val="5"/>
                <c:pt idx="0">
                  <c:v>817.31</c:v>
                </c:pt>
                <c:pt idx="1">
                  <c:v>982.8</c:v>
                </c:pt>
                <c:pt idx="2">
                  <c:v>1145.27</c:v>
                </c:pt>
                <c:pt idx="3">
                  <c:v>1195.68</c:v>
                </c:pt>
                <c:pt idx="4">
                  <c:v>1250.22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A09-4119-9636-304E803C8CF9}"/>
            </c:ext>
          </c:extLst>
        </c:ser>
        <c:ser>
          <c:idx val="2"/>
          <c:order val="1"/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4.799550659708518E-2"/>
                  <c:y val="-3.518765374060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9-4119-9636-304E803C8CF9}"/>
                </c:ext>
              </c:extLst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Лист11!$B$1:$F$1</c:f>
              <c:strCache>
                <c:ptCount val="5"/>
                <c:pt idx="0">
                  <c:v>III квартал 2013</c:v>
                </c:pt>
                <c:pt idx="1">
                  <c:v>IV квартал 2013</c:v>
                </c:pt>
                <c:pt idx="2">
                  <c:v>I квартал 2014</c:v>
                </c:pt>
                <c:pt idx="3">
                  <c:v>II квартал 2014</c:v>
                </c:pt>
                <c:pt idx="4">
                  <c:v>III квартал 2014</c:v>
                </c:pt>
              </c:strCache>
            </c:strRef>
          </c:cat>
          <c:val>
            <c:numRef>
              <c:f>Лист11!$B$4:$F$4</c:f>
              <c:numCache>
                <c:formatCode>0</c:formatCode>
                <c:ptCount val="5"/>
                <c:pt idx="0">
                  <c:v>634.10307</c:v>
                </c:pt>
                <c:pt idx="1">
                  <c:v>800.81390999999996</c:v>
                </c:pt>
                <c:pt idx="2">
                  <c:v>870.2</c:v>
                </c:pt>
                <c:pt idx="3">
                  <c:v>986.17</c:v>
                </c:pt>
                <c:pt idx="4">
                  <c:v>987.41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A09-4119-9636-304E803C8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788144"/>
        <c:axId val="394788704"/>
      </c:lineChart>
      <c:catAx>
        <c:axId val="39478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94788704"/>
        <c:crosses val="autoZero"/>
        <c:auto val="1"/>
        <c:lblAlgn val="ctr"/>
        <c:lblOffset val="100"/>
        <c:noMultiLvlLbl val="0"/>
      </c:catAx>
      <c:valAx>
        <c:axId val="394788704"/>
        <c:scaling>
          <c:orientation val="minMax"/>
          <c:max val="15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94788144"/>
        <c:crosses val="autoZero"/>
        <c:crossBetween val="between"/>
        <c:majorUnit val="300"/>
      </c:valAx>
      <c:valAx>
        <c:axId val="394789264"/>
        <c:scaling>
          <c:orientation val="minMax"/>
          <c:max val="25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94789824"/>
        <c:crosses val="max"/>
        <c:crossBetween val="between"/>
        <c:majorUnit val="5"/>
      </c:valAx>
      <c:catAx>
        <c:axId val="39478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789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4486172771852"/>
          <c:y val="4.9821214826148319E-2"/>
          <c:w val="0.86302441053042811"/>
          <c:h val="0.70928881519393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Импорт товаров, приобретенных в иностранных Интернет-магазинах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Лист1!$B$2:$H$2</c:f>
              <c:numCache>
                <c:formatCode>0</c:formatCode>
                <c:ptCount val="7"/>
                <c:pt idx="0">
                  <c:v>4447.4113699307982</c:v>
                </c:pt>
                <c:pt idx="1">
                  <c:v>3035.8074175033003</c:v>
                </c:pt>
                <c:pt idx="2">
                  <c:v>4863.0319493108636</c:v>
                </c:pt>
                <c:pt idx="3">
                  <c:v>8943.0339724278965</c:v>
                </c:pt>
                <c:pt idx="4">
                  <c:v>9706.7016132484241</c:v>
                </c:pt>
                <c:pt idx="5">
                  <c:v>8611.231446435133</c:v>
                </c:pt>
                <c:pt idx="6">
                  <c:v>6958.9580832364863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5-4E65-9768-24FBFD5F0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70"/>
        <c:axId val="387990096"/>
        <c:axId val="387990656"/>
      </c:barChart>
      <c:catAx>
        <c:axId val="38799009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990656"/>
        <c:crosses val="autoZero"/>
        <c:auto val="1"/>
        <c:lblAlgn val="ctr"/>
        <c:lblOffset val="100"/>
        <c:noMultiLvlLbl val="0"/>
      </c:catAx>
      <c:valAx>
        <c:axId val="3879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990096"/>
        <c:crosses val="autoZero"/>
        <c:crossBetween val="between"/>
      </c:valAx>
      <c:spPr>
        <a:ln>
          <a:solidFill>
            <a:schemeClr val="tx2">
              <a:lumMod val="60000"/>
              <a:lumOff val="4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0507889126326016"/>
          <c:y val="0.9003897993002139"/>
          <c:w val="0.83295757490764155"/>
          <c:h val="5.6018324649261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0883755915034"/>
          <c:y val="8.6608273626271798E-2"/>
          <c:w val="0.85216908345948894"/>
          <c:h val="0.702518925182603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Лист1!$A$27</c:f>
              <c:strCache>
                <c:ptCount val="1"/>
                <c:pt idx="0">
                  <c:v>Платежные карты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Лист1!$B$23:$H$23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Лист1!$B$27:$H$27</c:f>
              <c:numCache>
                <c:formatCode>0</c:formatCode>
                <c:ptCount val="7"/>
                <c:pt idx="0">
                  <c:v>80.992858766758729</c:v>
                </c:pt>
                <c:pt idx="1">
                  <c:v>84.500484186300568</c:v>
                </c:pt>
                <c:pt idx="2">
                  <c:v>91.382201486871324</c:v>
                </c:pt>
                <c:pt idx="3">
                  <c:v>92.486947380693721</c:v>
                </c:pt>
                <c:pt idx="4">
                  <c:v>93.107119418736218</c:v>
                </c:pt>
                <c:pt idx="5">
                  <c:v>94.76792378789149</c:v>
                </c:pt>
                <c:pt idx="6">
                  <c:v>97.288493260446046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3-43C9-BD1D-563170327782}"/>
            </c:ext>
          </c:extLst>
        </c:ser>
        <c:ser>
          <c:idx val="1"/>
          <c:order val="1"/>
          <c:tx>
            <c:strRef>
              <c:f>Лист1!$A$28</c:f>
              <c:strCache>
                <c:ptCount val="1"/>
                <c:pt idx="0">
                  <c:v>Электронные денежные средства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Лист1!$B$23:$H$23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Лист1!$B$28:$H$28</c:f>
              <c:numCache>
                <c:formatCode>0</c:formatCode>
                <c:ptCount val="7"/>
                <c:pt idx="0">
                  <c:v>19.007141233241271</c:v>
                </c:pt>
                <c:pt idx="1">
                  <c:v>15.499515813699432</c:v>
                </c:pt>
                <c:pt idx="2">
                  <c:v>8.6177985131286761</c:v>
                </c:pt>
                <c:pt idx="3">
                  <c:v>7.5130526193062792</c:v>
                </c:pt>
                <c:pt idx="4">
                  <c:v>6.8928805812637819</c:v>
                </c:pt>
                <c:pt idx="5">
                  <c:v>5.2320762121085096</c:v>
                </c:pt>
                <c:pt idx="6">
                  <c:v>2.711506739553954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B3-43C9-BD1D-56317032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7993456"/>
        <c:axId val="387994016"/>
      </c:barChart>
      <c:catAx>
        <c:axId val="38799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994016"/>
        <c:crosses val="autoZero"/>
        <c:auto val="1"/>
        <c:lblAlgn val="ctr"/>
        <c:lblOffset val="100"/>
        <c:noMultiLvlLbl val="0"/>
      </c:catAx>
      <c:valAx>
        <c:axId val="38799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99345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9828839493551E-2"/>
          <c:y val="0.1025281059571128"/>
          <c:w val="0.86302441053042811"/>
          <c:h val="0.709288815193936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Лист1!$B$58</c:f>
              <c:strCache>
                <c:ptCount val="1"/>
                <c:pt idx="0">
                  <c:v>Импорт товаров, приобретенных в иностранных Интернет-магазинах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2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544-4C6D-A1B4-19A67BE1249E}"/>
              </c:ext>
            </c:extLst>
          </c:dPt>
          <c:dLbls>
            <c:dLbl>
              <c:idx val="13"/>
              <c:layout>
                <c:manualLayout>
                  <c:x val="-4.1726278569564033E-3"/>
                  <c:y val="6.95842369239164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67910290472394E-2"/>
                      <c:h val="4.19245027466596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44-4C6D-A1B4-19A67BE1249E}"/>
                </c:ext>
              </c:extLst>
            </c:dLbl>
            <c:dLbl>
              <c:idx val="23"/>
              <c:layout>
                <c:manualLayout>
                  <c:x val="4.1726278569562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44-4C6D-A1B4-19A67BE1249E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544-4C6D-A1B4-19A67BE12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Лист1!$A$59:$A$86</c:f>
              <c:strCache>
                <c:ptCount val="28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  <c:pt idx="15">
                  <c:v>Q4 2017</c:v>
                </c:pt>
                <c:pt idx="16">
                  <c:v>Q1 2018</c:v>
                </c:pt>
                <c:pt idx="17">
                  <c:v>Q2 2018</c:v>
                </c:pt>
                <c:pt idx="18">
                  <c:v>Q3 2018</c:v>
                </c:pt>
                <c:pt idx="19">
                  <c:v>Q4 2018</c:v>
                </c:pt>
                <c:pt idx="20">
                  <c:v>Q1 2019</c:v>
                </c:pt>
                <c:pt idx="21">
                  <c:v>Q2 2019</c:v>
                </c:pt>
                <c:pt idx="22">
                  <c:v>Q3 2019</c:v>
                </c:pt>
                <c:pt idx="23">
                  <c:v>Q4 2019</c:v>
                </c:pt>
                <c:pt idx="24">
                  <c:v>Q1 2020</c:v>
                </c:pt>
                <c:pt idx="25">
                  <c:v>Q2 2020</c:v>
                </c:pt>
                <c:pt idx="26">
                  <c:v>Q3 2020</c:v>
                </c:pt>
                <c:pt idx="27">
                  <c:v>Q4 2020</c:v>
                </c:pt>
              </c:strCache>
            </c:strRef>
          </c:cat>
          <c:val>
            <c:numRef>
              <c:f>Лист1!$B$59:$B$86</c:f>
              <c:numCache>
                <c:formatCode>0</c:formatCode>
                <c:ptCount val="28"/>
                <c:pt idx="0">
                  <c:v>1145.2693019200769</c:v>
                </c:pt>
                <c:pt idx="1">
                  <c:v>1195.6815992258353</c:v>
                </c:pt>
                <c:pt idx="2">
                  <c:v>1250.2192915720968</c:v>
                </c:pt>
                <c:pt idx="3">
                  <c:v>856.24117721278867</c:v>
                </c:pt>
                <c:pt idx="4">
                  <c:v>701.95890718201383</c:v>
                </c:pt>
                <c:pt idx="5">
                  <c:v>829.93867466596475</c:v>
                </c:pt>
                <c:pt idx="6">
                  <c:v>816.12602297066451</c:v>
                </c:pt>
                <c:pt idx="7">
                  <c:v>687.78381268465739</c:v>
                </c:pt>
                <c:pt idx="8">
                  <c:v>613.49539927837907</c:v>
                </c:pt>
                <c:pt idx="9">
                  <c:v>941.42036163222963</c:v>
                </c:pt>
                <c:pt idx="10">
                  <c:v>1475.8303717582467</c:v>
                </c:pt>
                <c:pt idx="11">
                  <c:v>1832.2858166420083</c:v>
                </c:pt>
                <c:pt idx="12">
                  <c:v>2016.4216971207798</c:v>
                </c:pt>
                <c:pt idx="13">
                  <c:v>2175.9152058626119</c:v>
                </c:pt>
                <c:pt idx="14">
                  <c:v>2182.1970759625988</c:v>
                </c:pt>
                <c:pt idx="15">
                  <c:v>2568.4999934819061</c:v>
                </c:pt>
                <c:pt idx="16">
                  <c:v>2716.3857561885966</c:v>
                </c:pt>
                <c:pt idx="17">
                  <c:v>2477.991823654791</c:v>
                </c:pt>
                <c:pt idx="18">
                  <c:v>2324.8404840007606</c:v>
                </c:pt>
                <c:pt idx="19">
                  <c:v>2187.4835494042763</c:v>
                </c:pt>
                <c:pt idx="20">
                  <c:v>1976.904638490023</c:v>
                </c:pt>
                <c:pt idx="21">
                  <c:v>2112.6353479260924</c:v>
                </c:pt>
                <c:pt idx="22">
                  <c:v>2248.2378228233838</c:v>
                </c:pt>
                <c:pt idx="23">
                  <c:v>2273.4536371956337</c:v>
                </c:pt>
                <c:pt idx="24">
                  <c:v>1967.7972301228308</c:v>
                </c:pt>
                <c:pt idx="25">
                  <c:v>1368.9507737629665</c:v>
                </c:pt>
                <c:pt idx="26">
                  <c:v>1724.9959603708432</c:v>
                </c:pt>
                <c:pt idx="27">
                  <c:v>1897.2141189798456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4-4C6D-A1B4-19A67BE1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70"/>
        <c:axId val="319797184"/>
        <c:axId val="319797744"/>
      </c:barChart>
      <c:catAx>
        <c:axId val="319797184"/>
        <c:scaling>
          <c:orientation val="minMax"/>
        </c:scaling>
        <c:delete val="0"/>
        <c:axPos val="b"/>
        <c:numFmt formatCode="#,##0.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97744"/>
        <c:crosses val="autoZero"/>
        <c:auto val="1"/>
        <c:lblAlgn val="ctr"/>
        <c:lblOffset val="100"/>
        <c:tickLblSkip val="1"/>
        <c:noMultiLvlLbl val="0"/>
      </c:catAx>
      <c:valAx>
        <c:axId val="31979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9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5909323936362E-2"/>
          <c:y val="4.7753658830469996E-2"/>
          <c:w val="0.87071775085000602"/>
          <c:h val="0.7017011000584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Количество МПО (правая шкала)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Лист4!$B$2:$H$2</c:f>
              <c:numCache>
                <c:formatCode>0</c:formatCode>
                <c:ptCount val="7"/>
                <c:pt idx="0">
                  <c:v>66.066621999999995</c:v>
                </c:pt>
                <c:pt idx="1">
                  <c:v>56.453055999999997</c:v>
                </c:pt>
                <c:pt idx="2">
                  <c:v>60.843753999999997</c:v>
                </c:pt>
                <c:pt idx="3">
                  <c:v>116.252971</c:v>
                </c:pt>
                <c:pt idx="4">
                  <c:v>102.93261699999999</c:v>
                </c:pt>
                <c:pt idx="5">
                  <c:v>340.6</c:v>
                </c:pt>
                <c:pt idx="6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3-4B75-A922-A5D701BB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19802784"/>
        <c:axId val="319802224"/>
      </c:barChart>
      <c:lineChart>
        <c:grouping val="standard"/>
        <c:varyColors val="0"/>
        <c:ser>
          <c:idx val="1"/>
          <c:order val="1"/>
          <c:tx>
            <c:strRef>
              <c:f>Лист4!$A$3</c:f>
              <c:strCache>
                <c:ptCount val="1"/>
                <c:pt idx="0">
                  <c:v>Средняя стоимость одного заказа (левая шкала)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755207025700625E-2"/>
                  <c:y val="-2.75546651036996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rgbClr val="00B050"/>
                        </a:solidFill>
                      </a:rPr>
                      <a:t>$</a:t>
                    </a:r>
                    <a:fld id="{6AFCE141-0175-4939-93A4-F2BFDEA9A107}" type="VALUE">
                      <a:rPr lang="en-US" sz="1400">
                        <a:solidFill>
                          <a:srgbClr val="00B050"/>
                        </a:solidFill>
                      </a:rPr>
                      <a:pPr>
                        <a:defRPr sz="1400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400">
                      <a:solidFill>
                        <a:srgbClr val="00B05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25469450174065E-2"/>
                      <c:h val="3.73842225607140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23-4B75-A922-A5D701BBF665}"/>
                </c:ext>
              </c:extLst>
            </c:dLbl>
            <c:dLbl>
              <c:idx val="1"/>
              <c:layout>
                <c:manualLayout>
                  <c:x val="-2.687158008341058E-2"/>
                  <c:y val="-3.87001887494795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rgbClr val="00B050"/>
                        </a:solidFill>
                      </a:rPr>
                      <a:t>$</a:t>
                    </a:r>
                    <a:fld id="{9524EC5F-9561-43FA-A2E4-3A6296B604F8}" type="VALUE">
                      <a:rPr lang="en-US" sz="1400">
                        <a:solidFill>
                          <a:srgbClr val="00B050"/>
                        </a:solidFill>
                      </a:rPr>
                      <a:pPr>
                        <a:defRPr sz="1400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400">
                      <a:solidFill>
                        <a:srgbClr val="00B05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487793517713691E-2"/>
                      <c:h val="3.77099766946531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23-4B75-A922-A5D701BBF665}"/>
                </c:ext>
              </c:extLst>
            </c:dLbl>
            <c:dLbl>
              <c:idx val="2"/>
              <c:layout>
                <c:manualLayout>
                  <c:x val="-2.5810727071482367E-2"/>
                  <c:y val="-3.55235488551478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C452CBBD-BF8E-4E33-B9F6-F444FC3E9FC8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23-4B75-A922-A5D701BBF665}"/>
                </c:ext>
              </c:extLst>
            </c:dLbl>
            <c:dLbl>
              <c:idx val="3"/>
              <c:layout>
                <c:manualLayout>
                  <c:x val="-2.6207991693297149E-2"/>
                  <c:y val="-3.64921325532726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586F478D-8CF5-40C2-8DCD-D1320F1C4F0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23-4B75-A922-A5D701BBF665}"/>
                </c:ext>
              </c:extLst>
            </c:dLbl>
            <c:dLbl>
              <c:idx val="4"/>
              <c:layout>
                <c:manualLayout>
                  <c:x val="-1.9306138379409161E-2"/>
                  <c:y val="-3.00572244300183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9677C0F7-332E-4878-B681-27D5E252046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23-4B75-A922-A5D701BBF665}"/>
                </c:ext>
              </c:extLst>
            </c:dLbl>
            <c:dLbl>
              <c:idx val="5"/>
              <c:layout>
                <c:manualLayout>
                  <c:x val="-1.7822812732824093E-2"/>
                  <c:y val="-2.97709515961667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86974551-8504-4267-A60F-8781763A83C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23-4B75-A922-A5D701BBF665}"/>
                </c:ext>
              </c:extLst>
            </c:dLbl>
            <c:dLbl>
              <c:idx val="6"/>
              <c:layout>
                <c:manualLayout>
                  <c:x val="-2.8324825108619618E-2"/>
                  <c:y val="-2.6280136871560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solidFill>
                          <a:srgbClr val="00B050"/>
                        </a:solidFill>
                      </a:rPr>
                      <a:t>$</a:t>
                    </a:r>
                    <a:fld id="{276A178F-6E01-407F-8A7D-1769AA60BEC0}" type="VALUE">
                      <a:rPr lang="en-US" sz="1400">
                        <a:solidFill>
                          <a:srgbClr val="00B050"/>
                        </a:solidFill>
                      </a:rPr>
                      <a:pPr>
                        <a:defRPr sz="1400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400">
                      <a:solidFill>
                        <a:srgbClr val="00B05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22637664303937E-2"/>
                      <c:h val="3.90960926122479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23-4B75-A922-A5D701BBF665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Лист4!$B$3:$H$3</c:f>
              <c:numCache>
                <c:formatCode>0</c:formatCode>
                <c:ptCount val="7"/>
                <c:pt idx="0">
                  <c:v>67.317069274872239</c:v>
                </c:pt>
                <c:pt idx="1">
                  <c:v>53.775785273755602</c:v>
                </c:pt>
                <c:pt idx="2">
                  <c:v>79.926559911324077</c:v>
                </c:pt>
                <c:pt idx="3">
                  <c:v>76.927358462330361</c:v>
                </c:pt>
                <c:pt idx="4">
                  <c:v>94.301513904464542</c:v>
                </c:pt>
                <c:pt idx="5">
                  <c:v>25.28253507467743</c:v>
                </c:pt>
                <c:pt idx="6">
                  <c:v>31.066777157305744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23-4B75-A922-A5D701BBF665}"/>
            </c:ext>
          </c:extLst>
        </c:ser>
        <c:ser>
          <c:idx val="2"/>
          <c:order val="2"/>
          <c:tx>
            <c:strRef>
              <c:f>Лист4!$A$4</c:f>
              <c:strCache>
                <c:ptCount val="1"/>
                <c:pt idx="0">
                  <c:v>Порог беспошлинного ввоза (пересчитанный по среднему кросс-курсу) (левая шкала)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800399201596651E-3"/>
                  <c:y val="-2.08986415882967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C526AE60-C30C-452A-BFF3-E11401A5AAF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23-4B75-A922-A5D701BBF665}"/>
                </c:ext>
              </c:extLst>
            </c:dLbl>
            <c:dLbl>
              <c:idx val="1"/>
              <c:layout>
                <c:manualLayout>
                  <c:x val="-1.164337990685293E-2"/>
                  <c:y val="-2.61233019853709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6BB3CA8F-6C41-4375-81D6-CCB6671B36FE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23-4B75-A922-A5D701BBF665}"/>
                </c:ext>
              </c:extLst>
            </c:dLbl>
            <c:dLbl>
              <c:idx val="2"/>
              <c:layout>
                <c:manualLayout>
                  <c:x val="-1.1643350583436268E-2"/>
                  <c:y val="-2.61233017744719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DFA4D948-0F8B-4D55-955B-0F3F2FF4479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B23-4B75-A922-A5D701BBF665}"/>
                </c:ext>
              </c:extLst>
            </c:dLbl>
            <c:dLbl>
              <c:idx val="3"/>
              <c:layout>
                <c:manualLayout>
                  <c:x val="-2.4950099800399202E-2"/>
                  <c:y val="-2.87356321839080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C91D4151-C46E-4A2F-8618-FB5B022915E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23-4B75-A922-A5D701BBF665}"/>
                </c:ext>
              </c:extLst>
            </c:dLbl>
            <c:dLbl>
              <c:idx val="4"/>
              <c:layout>
                <c:manualLayout>
                  <c:x val="-2.162341982701264E-2"/>
                  <c:y val="-2.6123301985370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98130CD8-7890-4EA8-A21E-C7D82EB840A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B23-4B75-A922-A5D701BBF665}"/>
                </c:ext>
              </c:extLst>
            </c:dLbl>
            <c:dLbl>
              <c:idx val="5"/>
              <c:layout>
                <c:manualLayout>
                  <c:x val="-8.4892835082669323E-3"/>
                  <c:y val="-2.35600567304659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7B6BB37F-EBEF-4D61-A209-0D639A39713E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B23-4B75-A922-A5D701BBF665}"/>
                </c:ext>
              </c:extLst>
            </c:dLbl>
            <c:dLbl>
              <c:idx val="6"/>
              <c:layout>
                <c:manualLayout>
                  <c:x val="-2.3990767486345443E-2"/>
                  <c:y val="-3.34695217045297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8C98A61B-018F-4A70-9A40-A08FF506681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B23-4B75-A922-A5D701BBF665}"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Лист4!$B$4:$H$4</c:f>
              <c:numCache>
                <c:formatCode>0</c:formatCode>
                <c:ptCount val="7"/>
                <c:pt idx="0">
                  <c:v>1255.0300496472432</c:v>
                </c:pt>
                <c:pt idx="1">
                  <c:v>1111.5400410677619</c:v>
                </c:pt>
                <c:pt idx="2">
                  <c:v>1107.3612768496419</c:v>
                </c:pt>
                <c:pt idx="3">
                  <c:v>1128.899554336647</c:v>
                </c:pt>
                <c:pt idx="4">
                  <c:v>1179.8340116511051</c:v>
                </c:pt>
                <c:pt idx="5">
                  <c:v>560.02255405345386</c:v>
                </c:pt>
                <c:pt idx="6">
                  <c:v>228.53182769354632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B23-4B75-A922-A5D701BB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801104"/>
        <c:axId val="319801664"/>
      </c:lineChart>
      <c:catAx>
        <c:axId val="31980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801664"/>
        <c:crossesAt val="0"/>
        <c:auto val="1"/>
        <c:lblAlgn val="ctr"/>
        <c:lblOffset val="100"/>
        <c:noMultiLvlLbl val="0"/>
      </c:catAx>
      <c:valAx>
        <c:axId val="31980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01104"/>
        <c:crosses val="autoZero"/>
        <c:crossBetween val="between"/>
      </c:valAx>
      <c:valAx>
        <c:axId val="31980222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02784"/>
        <c:crosses val="max"/>
        <c:crossBetween val="between"/>
      </c:valAx>
      <c:catAx>
        <c:axId val="31980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80222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7219264587174102"/>
          <c:y val="0.83869135643496606"/>
          <c:w val="0.70851036578242099"/>
          <c:h val="0.14651468305475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89579744090652E-2"/>
          <c:y val="9.5731329160183065E-2"/>
          <c:w val="0.8647137375761581"/>
          <c:h val="0.8058708820270542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Внешний долг на душу населения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3.9597074306248342E-3"/>
                  <c:y val="1.0812017076222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80697423997262E-2"/>
                      <c:h val="6.9754809401438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EC-42D3-A506-A88550E1ED55}"/>
                </c:ext>
              </c:extLst>
            </c:dLbl>
            <c:dLbl>
              <c:idx val="5"/>
              <c:layout>
                <c:manualLayout>
                  <c:x val="1.31990247687494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C-42D3-A506-A88550E1E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Лист1!$B$4:$J$4</c:f>
              <c:numCache>
                <c:formatCode>0.0</c:formatCode>
                <c:ptCount val="9"/>
                <c:pt idx="0">
                  <c:v>0.34310255501517406</c:v>
                </c:pt>
                <c:pt idx="1">
                  <c:v>0.74746034359991675</c:v>
                </c:pt>
                <c:pt idx="2">
                  <c:v>1.4445509930753708</c:v>
                </c:pt>
                <c:pt idx="3">
                  <c:v>1.5733346411597067</c:v>
                </c:pt>
                <c:pt idx="4">
                  <c:v>2.54</c:v>
                </c:pt>
                <c:pt idx="5">
                  <c:v>3.76</c:v>
                </c:pt>
                <c:pt idx="6">
                  <c:v>3.9</c:v>
                </c:pt>
                <c:pt idx="7">
                  <c:v>3.4</c:v>
                </c:pt>
                <c:pt idx="8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C-42D3-A506-A88550E1E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449632"/>
        <c:axId val="395449072"/>
      </c:bar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долг к ВВП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078690818872707E-2"/>
                  <c:y val="1.9086453753543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6E-4E47-B157-3E7BF6BE3193}"/>
                </c:ext>
              </c:extLst>
            </c:dLbl>
            <c:dLbl>
              <c:idx val="1"/>
              <c:layout>
                <c:manualLayout>
                  <c:x val="-3.3017412423691238E-2"/>
                  <c:y val="-3.858484535788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6E-4E47-B157-3E7BF6BE3193}"/>
                </c:ext>
              </c:extLst>
            </c:dLbl>
            <c:dLbl>
              <c:idx val="2"/>
              <c:layout>
                <c:manualLayout>
                  <c:x val="-9.4010313738740175E-3"/>
                  <c:y val="-3.8584845357882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6E-4E47-B157-3E7BF6BE3193}"/>
                </c:ext>
              </c:extLst>
            </c:dLbl>
            <c:dLbl>
              <c:idx val="3"/>
              <c:layout>
                <c:manualLayout>
                  <c:x val="-2.8691458038065731E-2"/>
                  <c:y val="-7.744431594962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C-42D3-A506-A88550E1ED55}"/>
                </c:ext>
              </c:extLst>
            </c:dLbl>
            <c:dLbl>
              <c:idx val="4"/>
              <c:layout>
                <c:manualLayout>
                  <c:x val="-1.5708918061389607E-2"/>
                  <c:y val="3.975816545153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19527146496585E-2"/>
                      <c:h val="4.69609149907319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FEC-42D3-A506-A88550E1ED55}"/>
                </c:ext>
              </c:extLst>
            </c:dLbl>
            <c:dLbl>
              <c:idx val="5"/>
              <c:layout>
                <c:manualLayout>
                  <c:x val="-3.8372890741279156E-2"/>
                  <c:y val="5.162954396641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EC-42D3-A506-A88550E1ED55}"/>
                </c:ext>
              </c:extLst>
            </c:dLbl>
            <c:dLbl>
              <c:idx val="6"/>
              <c:layout>
                <c:manualLayout>
                  <c:x val="-2.0102114722805507E-2"/>
                  <c:y val="-4.1331097696521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6E-4E47-B157-3E7BF6BE3193}"/>
                </c:ext>
              </c:extLst>
            </c:dLbl>
            <c:dLbl>
              <c:idx val="7"/>
              <c:layout>
                <c:manualLayout>
                  <c:x val="-2.2091841724362266E-2"/>
                  <c:y val="-4.174303554731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EC-42D3-A506-A88550E1ED55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Лист1!$B$2:$J$2</c:f>
              <c:numCache>
                <c:formatCode>0.0</c:formatCode>
                <c:ptCount val="9"/>
                <c:pt idx="0">
                  <c:v>46.504998007656525</c:v>
                </c:pt>
                <c:pt idx="1">
                  <c:v>121.42051664089669</c:v>
                </c:pt>
                <c:pt idx="2">
                  <c:v>74.350142218874993</c:v>
                </c:pt>
                <c:pt idx="3">
                  <c:v>-31.739794883185326</c:v>
                </c:pt>
                <c:pt idx="4">
                  <c:v>60.18</c:v>
                </c:pt>
                <c:pt idx="5">
                  <c:v>83.9</c:v>
                </c:pt>
                <c:pt idx="6">
                  <c:v>8.5399999999999991</c:v>
                </c:pt>
                <c:pt idx="7">
                  <c:v>2.2999999999999998</c:v>
                </c:pt>
                <c:pt idx="8">
                  <c:v>-5.6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FEC-42D3-A506-A88550E1ED5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Платежи по внешнему долгу к ВВП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2416804832048646E-2"/>
                  <c:y val="4.6823602373799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6E-4E47-B157-3E7BF6BE3193}"/>
                </c:ext>
              </c:extLst>
            </c:dLbl>
            <c:dLbl>
              <c:idx val="3"/>
              <c:layout>
                <c:manualLayout>
                  <c:x val="-1.9171843299930309E-3"/>
                  <c:y val="2.2107331326046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EC-42D3-A506-A88550E1ED55}"/>
                </c:ext>
              </c:extLst>
            </c:dLbl>
            <c:dLbl>
              <c:idx val="4"/>
              <c:layout>
                <c:manualLayout>
                  <c:x val="-2.0537682540174143E-2"/>
                  <c:y val="4.956985471243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6E-4E47-B157-3E7BF6BE3193}"/>
                </c:ext>
              </c:extLst>
            </c:dLbl>
            <c:dLbl>
              <c:idx val="5"/>
              <c:layout>
                <c:manualLayout>
                  <c:x val="-2.787966605012334E-2"/>
                  <c:y val="5.506235938971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6E-4E47-B157-3E7BF6BE3193}"/>
                </c:ext>
              </c:extLst>
            </c:dLbl>
            <c:dLbl>
              <c:idx val="7"/>
              <c:layout>
                <c:manualLayout>
                  <c:x val="-3.7778934626685329E-2"/>
                  <c:y val="4.998179256323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EC-42D3-A506-A88550E1ED5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Лист1!$B$3:$J$3</c:f>
              <c:numCache>
                <c:formatCode>0.0</c:formatCode>
                <c:ptCount val="9"/>
                <c:pt idx="0">
                  <c:v>5.404404263000103</c:v>
                </c:pt>
                <c:pt idx="1">
                  <c:v>1.6374255072653767</c:v>
                </c:pt>
                <c:pt idx="2">
                  <c:v>-9.7852427264123065</c:v>
                </c:pt>
                <c:pt idx="3">
                  <c:v>-37.327161997563948</c:v>
                </c:pt>
                <c:pt idx="4">
                  <c:v>-0.80537330140863617</c:v>
                </c:pt>
                <c:pt idx="5">
                  <c:v>24.4</c:v>
                </c:pt>
                <c:pt idx="6">
                  <c:v>4.4000000000000004</c:v>
                </c:pt>
                <c:pt idx="7">
                  <c:v>-11.3</c:v>
                </c:pt>
                <c:pt idx="8">
                  <c:v>-19.2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FEC-42D3-A506-A88550E1E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447952"/>
        <c:axId val="395448512"/>
      </c:lineChart>
      <c:catAx>
        <c:axId val="39544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448512"/>
        <c:crossesAt val="0"/>
        <c:auto val="1"/>
        <c:lblAlgn val="ctr"/>
        <c:lblOffset val="100"/>
        <c:noMultiLvlLbl val="0"/>
      </c:catAx>
      <c:valAx>
        <c:axId val="395448512"/>
        <c:scaling>
          <c:orientation val="minMax"/>
          <c:max val="150"/>
        </c:scaling>
        <c:delete val="0"/>
        <c:axPos val="l"/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447952"/>
        <c:crosses val="autoZero"/>
        <c:crossBetween val="between"/>
        <c:majorUnit val="50"/>
      </c:valAx>
      <c:valAx>
        <c:axId val="395449072"/>
        <c:scaling>
          <c:orientation val="minMax"/>
          <c:max val="6"/>
          <c:min val="-2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449632"/>
        <c:crosses val="max"/>
        <c:crossBetween val="between"/>
        <c:majorUnit val="2"/>
      </c:valAx>
      <c:catAx>
        <c:axId val="39544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5449072"/>
        <c:crossesAt val="0"/>
        <c:auto val="1"/>
        <c:lblAlgn val="ctr"/>
        <c:lblOffset val="100"/>
        <c:noMultiLvlLbl val="0"/>
      </c:cat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88825702206859E-2"/>
          <c:y val="2.7626050420168063E-2"/>
          <c:w val="0.85429446768608219"/>
          <c:h val="0.7986033651128614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Удельный вес товаров в стоимости товаров и услуг, приобретенных через сеть Интернет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DB6-472F-BBC1-A42CA999D5B7}"/>
              </c:ext>
            </c:extLst>
          </c:dPt>
          <c:dLbls>
            <c:dLbl>
              <c:idx val="0"/>
              <c:layout>
                <c:manualLayout>
                  <c:x val="-1.339883075683677E-3"/>
                  <c:y val="0.513842465237215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F0-4E93-B38D-A223B22646F0}"/>
                </c:ext>
              </c:extLst>
            </c:dLbl>
            <c:dLbl>
              <c:idx val="1"/>
              <c:layout>
                <c:manualLayout>
                  <c:x val="0"/>
                  <c:y val="0.373911234731159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F0-4E93-B38D-A223B22646F0}"/>
                </c:ext>
              </c:extLst>
            </c:dLbl>
            <c:dLbl>
              <c:idx val="2"/>
              <c:layout>
                <c:manualLayout>
                  <c:x val="0"/>
                  <c:y val="0.422469570787956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F0-4E93-B38D-A223B22646F0}"/>
                </c:ext>
              </c:extLst>
            </c:dLbl>
            <c:dLbl>
              <c:idx val="3"/>
              <c:layout>
                <c:manualLayout>
                  <c:x val="0"/>
                  <c:y val="0.336339789220671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F0-4E93-B38D-A223B22646F0}"/>
                </c:ext>
              </c:extLst>
            </c:dLbl>
            <c:dLbl>
              <c:idx val="4"/>
              <c:layout>
                <c:manualLayout>
                  <c:x val="0"/>
                  <c:y val="0.212455936910901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926737514478913E-2"/>
                      <c:h val="6.31865702537471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DF0-4E93-B38D-A223B22646F0}"/>
                </c:ext>
              </c:extLst>
            </c:dLbl>
            <c:dLbl>
              <c:idx val="5"/>
              <c:layout>
                <c:manualLayout>
                  <c:x val="1.3398830756836649E-3"/>
                  <c:y val="0.177096187161111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F0-4E93-B38D-A223B22646F0}"/>
                </c:ext>
              </c:extLst>
            </c:dLbl>
            <c:dLbl>
              <c:idx val="6"/>
              <c:layout>
                <c:manualLayout>
                  <c:x val="-1.3398830756836649E-3"/>
                  <c:y val="0.176475937634399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DF0-4E93-B38D-A223B22646F0}"/>
                </c:ext>
              </c:extLst>
            </c:dLbl>
            <c:dLbl>
              <c:idx val="7"/>
              <c:layout>
                <c:manualLayout>
                  <c:x val="-1.3398830756836649E-3"/>
                  <c:y val="0.216329794249538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F0-4E93-B38D-A223B22646F0}"/>
                </c:ext>
              </c:extLst>
            </c:dLbl>
            <c:dLbl>
              <c:idx val="8"/>
              <c:layout>
                <c:manualLayout>
                  <c:x val="4.0196492270509945E-3"/>
                  <c:y val="0.227913620605192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F0-4E93-B38D-A223B22646F0}"/>
                </c:ext>
              </c:extLst>
            </c:dLbl>
            <c:dLbl>
              <c:idx val="9"/>
              <c:layout>
                <c:manualLayout>
                  <c:x val="0"/>
                  <c:y val="0.18216216980065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B6-472F-BBC1-A42CA999D5B7}"/>
                </c:ext>
              </c:extLst>
            </c:dLbl>
            <c:dLbl>
              <c:idx val="10"/>
              <c:layout>
                <c:manualLayout>
                  <c:x val="-9.8256957144048566E-17"/>
                  <c:y val="0.18216216980065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B6-472F-BBC1-A42CA999D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Лист1!$B$1:$Y$1</c:f>
              <c:strCache>
                <c:ptCount val="2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</c:strCache>
            </c:strRef>
          </c:cat>
          <c:val>
            <c:numRef>
              <c:f>Лист1!$B$4:$Y$4</c:f>
              <c:numCache>
                <c:formatCode>General</c:formatCode>
                <c:ptCount val="24"/>
                <c:pt idx="0">
                  <c:v>23</c:v>
                </c:pt>
                <c:pt idx="1">
                  <c:v>17</c:v>
                </c:pt>
                <c:pt idx="2">
                  <c:v>19</c:v>
                </c:pt>
                <c:pt idx="3">
                  <c:v>15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14</c:v>
                </c:pt>
                <c:pt idx="15">
                  <c:v>20</c:v>
                </c:pt>
                <c:pt idx="16">
                  <c:v>22</c:v>
                </c:pt>
                <c:pt idx="17">
                  <c:v>18</c:v>
                </c:pt>
                <c:pt idx="18">
                  <c:v>12</c:v>
                </c:pt>
                <c:pt idx="19">
                  <c:v>20</c:v>
                </c:pt>
                <c:pt idx="20">
                  <c:v>15</c:v>
                </c:pt>
                <c:pt idx="21">
                  <c:v>12</c:v>
                </c:pt>
                <c:pt idx="22">
                  <c:v>13</c:v>
                </c:pt>
                <c:pt idx="2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F0-4E93-B38D-A223B2264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95660224"/>
        <c:axId val="395659664"/>
      </c:bar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Экспорт товаров, приобретенных в российских Интернет-магазинах (млн долларов США)</c:v>
                </c:pt>
              </c:strCache>
            </c:strRef>
          </c:tx>
          <c:spPr>
            <a:ln w="38100">
              <a:solidFill>
                <a:srgbClr val="DD7D8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038840467296356E-2"/>
                  <c:y val="-3.4783714041102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F0-4E93-B38D-A223B22646F0}"/>
                </c:ext>
              </c:extLst>
            </c:dLbl>
            <c:dLbl>
              <c:idx val="1"/>
              <c:layout>
                <c:manualLayout>
                  <c:x val="-1.8999542013194367E-2"/>
                  <c:y val="-5.3926287526478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F0-4E93-B38D-A223B22646F0}"/>
                </c:ext>
              </c:extLst>
            </c:dLbl>
            <c:dLbl>
              <c:idx val="2"/>
              <c:layout>
                <c:manualLayout>
                  <c:x val="-2.4359074315929027E-2"/>
                  <c:y val="-4.7545429698019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F0-4E93-B38D-A223B22646F0}"/>
                </c:ext>
              </c:extLst>
            </c:dLbl>
            <c:dLbl>
              <c:idx val="3"/>
              <c:layout>
                <c:manualLayout>
                  <c:x val="-2.1679308164561695E-2"/>
                  <c:y val="-5.3926287526478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F0-4E93-B38D-A223B22646F0}"/>
                </c:ext>
              </c:extLst>
            </c:dLbl>
            <c:dLbl>
              <c:idx val="4"/>
              <c:layout>
                <c:manualLayout>
                  <c:x val="-1.7659658937510703E-2"/>
                  <c:y val="-5.711671644070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F0-4E93-B38D-A223B22646F0}"/>
                </c:ext>
              </c:extLst>
            </c:dLbl>
            <c:dLbl>
              <c:idx val="6"/>
              <c:layout>
                <c:manualLayout>
                  <c:x val="-2.7038840467296356E-2"/>
                  <c:y val="-6.3497574269165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F0-4E93-B38D-A223B22646F0}"/>
                </c:ext>
              </c:extLst>
            </c:dLbl>
            <c:dLbl>
              <c:idx val="10"/>
              <c:layout>
                <c:manualLayout>
                  <c:x val="-2.0339425088878128E-2"/>
                  <c:y val="-5.37268719146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F0-4E93-B38D-A223B22646F0}"/>
                </c:ext>
              </c:extLst>
            </c:dLbl>
            <c:dLbl>
              <c:idx val="12"/>
              <c:layout>
                <c:manualLayout>
                  <c:x val="-1.8999542013194464E-2"/>
                  <c:y val="-5.711671644070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F0-4E93-B38D-A223B22646F0}"/>
                </c:ext>
              </c:extLst>
            </c:dLbl>
            <c:dLbl>
              <c:idx val="14"/>
              <c:layout>
                <c:manualLayout>
                  <c:x val="-2.301919124024546E-2"/>
                  <c:y val="-7.3068969740362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DF0-4E93-B38D-A223B22646F0}"/>
                </c:ext>
              </c:extLst>
            </c:dLbl>
            <c:dLbl>
              <c:idx val="15"/>
              <c:layout>
                <c:manualLayout>
                  <c:x val="-2.4359074315929027E-2"/>
                  <c:y val="-4.1762444888269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DF0-4E93-B38D-A223B22646F0}"/>
                </c:ext>
              </c:extLst>
            </c:dLbl>
            <c:dLbl>
              <c:idx val="16"/>
              <c:layout>
                <c:manualLayout>
                  <c:x val="-1.8999542013194464E-2"/>
                  <c:y val="-4.4155565813769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DF0-4E93-B38D-A223B22646F0}"/>
                </c:ext>
              </c:extLst>
            </c:dLbl>
            <c:dLbl>
              <c:idx val="17"/>
              <c:layout>
                <c:manualLayout>
                  <c:x val="-1.8111843099902842E-2"/>
                  <c:y val="-4.1583920563741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B6-472F-BBC1-A42CA999D5B7}"/>
                </c:ext>
              </c:extLst>
            </c:dLbl>
            <c:dLbl>
              <c:idx val="18"/>
              <c:layout>
                <c:manualLayout>
                  <c:x val="-2.0791609251270271E-2"/>
                  <c:y val="-5.354834759015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B6-472F-BBC1-A42CA999D5B7}"/>
                </c:ext>
              </c:extLst>
            </c:dLbl>
            <c:dLbl>
              <c:idx val="19"/>
              <c:layout>
                <c:manualLayout>
                  <c:x val="-2.6151141554004928E-2"/>
                  <c:y val="-4.7566134076949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B6-472F-BBC1-A42CA999D5B7}"/>
                </c:ext>
              </c:extLst>
            </c:dLbl>
            <c:dLbl>
              <c:idx val="21"/>
              <c:layout>
                <c:manualLayout>
                  <c:x val="-1.3640009710459904E-2"/>
                  <c:y val="-5.9530561103365111E-2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00" b="1" i="0" baseline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B6-472F-BBC1-A42CA999D5B7}"/>
                </c:ext>
              </c:extLst>
            </c:dLbl>
            <c:dLbl>
              <c:idx val="22"/>
              <c:layout>
                <c:manualLayout>
                  <c:x val="-2.5538171422530748E-2"/>
                  <c:y val="-4.710993141651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B6-472F-BBC1-A42CA999D5B7}"/>
                </c:ext>
              </c:extLst>
            </c:dLbl>
            <c:dLbl>
              <c:idx val="23"/>
              <c:layout>
                <c:manualLayout>
                  <c:x val="-2.9728629366080218E-2"/>
                  <c:y val="-2.6628386780721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B6-472F-BBC1-A42CA999D5B7}"/>
                </c:ext>
              </c:extLst>
            </c:dLbl>
            <c:spPr>
              <a:solidFill>
                <a:srgbClr val="DD7D8B"/>
              </a:solidFill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Лист1!$B$1:$Y$1</c:f>
              <c:strCache>
                <c:ptCount val="2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</c:strCache>
            </c:strRef>
          </c:cat>
          <c:val>
            <c:numRef>
              <c:f>Лист1!$B$2:$Y$2</c:f>
              <c:numCache>
                <c:formatCode>0</c:formatCode>
                <c:ptCount val="24"/>
                <c:pt idx="0">
                  <c:v>39</c:v>
                </c:pt>
                <c:pt idx="1">
                  <c:v>26</c:v>
                </c:pt>
                <c:pt idx="2">
                  <c:v>28.6</c:v>
                </c:pt>
                <c:pt idx="3">
                  <c:v>24.1</c:v>
                </c:pt>
                <c:pt idx="4">
                  <c:v>16.100000000000001</c:v>
                </c:pt>
                <c:pt idx="5">
                  <c:v>16.399999999999999</c:v>
                </c:pt>
                <c:pt idx="6">
                  <c:v>15.7</c:v>
                </c:pt>
                <c:pt idx="7">
                  <c:v>20.5</c:v>
                </c:pt>
                <c:pt idx="8">
                  <c:v>23.7</c:v>
                </c:pt>
                <c:pt idx="9">
                  <c:v>26.7</c:v>
                </c:pt>
                <c:pt idx="10">
                  <c:v>25.6</c:v>
                </c:pt>
                <c:pt idx="11">
                  <c:v>32</c:v>
                </c:pt>
                <c:pt idx="12">
                  <c:v>31.758432239953791</c:v>
                </c:pt>
                <c:pt idx="13">
                  <c:v>41.296479469014045</c:v>
                </c:pt>
                <c:pt idx="14">
                  <c:v>45.589658712667067</c:v>
                </c:pt>
                <c:pt idx="15">
                  <c:v>60.346984278589304</c:v>
                </c:pt>
                <c:pt idx="16">
                  <c:v>76.077878281777885</c:v>
                </c:pt>
                <c:pt idx="17">
                  <c:v>75.482441784194165</c:v>
                </c:pt>
                <c:pt idx="18">
                  <c:v>55.052771671006447</c:v>
                </c:pt>
                <c:pt idx="19">
                  <c:v>86.215394367085764</c:v>
                </c:pt>
                <c:pt idx="20">
                  <c:v>124.96894875304278</c:v>
                </c:pt>
                <c:pt idx="21">
                  <c:v>68.46692781907052</c:v>
                </c:pt>
                <c:pt idx="22">
                  <c:v>87.738811777657034</c:v>
                </c:pt>
                <c:pt idx="23">
                  <c:v>112.7747601773528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DF0-4E93-B38D-A223B22646F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marker>
            <c:symbol val="square"/>
            <c:size val="5"/>
            <c:spPr>
              <a:solidFill>
                <a:srgbClr val="AB5253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8646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Лист1!$B$1:$Y$1</c:f>
              <c:strCache>
                <c:ptCount val="2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</c:strCache>
            </c:strRef>
          </c:cat>
          <c:val>
            <c:numRef>
              <c:f>Лист1!$B$3:$Y$3</c:f>
              <c:numCache>
                <c:formatCode>General</c:formatCode>
                <c:ptCount val="2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DF0-4E93-B38D-A223B2264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58544"/>
        <c:axId val="395659104"/>
      </c:lineChart>
      <c:catAx>
        <c:axId val="39565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659104"/>
        <c:crosses val="autoZero"/>
        <c:auto val="1"/>
        <c:lblAlgn val="ctr"/>
        <c:lblOffset val="100"/>
        <c:noMultiLvlLbl val="0"/>
      </c:catAx>
      <c:valAx>
        <c:axId val="395659104"/>
        <c:scaling>
          <c:orientation val="minMax"/>
          <c:max val="1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658544"/>
        <c:crosses val="autoZero"/>
        <c:crossBetween val="between"/>
        <c:majorUnit val="10"/>
      </c:valAx>
      <c:valAx>
        <c:axId val="395659664"/>
        <c:scaling>
          <c:orientation val="minMax"/>
          <c:max val="3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660224"/>
        <c:crosses val="max"/>
        <c:crossBetween val="between"/>
        <c:majorUnit val="10"/>
      </c:valAx>
      <c:catAx>
        <c:axId val="39566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5659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386F3-14A1-4982-B561-5CCD07C7DB21}" type="doc">
      <dgm:prSet loTypeId="urn:microsoft.com/office/officeart/2005/8/layout/vProcess5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7C37859-7E16-4FB4-873B-145E3FA18981}">
      <dgm:prSet phldrT="[Текст]" custT="1"/>
      <dgm:spPr/>
      <dgm:t>
        <a:bodyPr/>
        <a:lstStyle/>
        <a:p>
          <a:r>
            <a:rPr lang="ru-RU" sz="1400" dirty="0"/>
            <a:t>Отражает итоги трёх раундов обсуждений Рабочей группы </a:t>
          </a:r>
          <a:r>
            <a:rPr lang="en-US" sz="1400" dirty="0"/>
            <a:t>TFITS </a:t>
          </a:r>
          <a:r>
            <a:rPr lang="ru-RU" sz="1400" dirty="0"/>
            <a:t>по измерению электронной торговли</a:t>
          </a:r>
        </a:p>
      </dgm:t>
    </dgm:pt>
    <dgm:pt modelId="{6467601C-3930-4ECF-A329-14A4C509A652}" type="parTrans" cxnId="{31C2EA17-1D0F-4254-A867-F38D38461A4E}">
      <dgm:prSet/>
      <dgm:spPr/>
      <dgm:t>
        <a:bodyPr/>
        <a:lstStyle/>
        <a:p>
          <a:endParaRPr lang="ru-RU"/>
        </a:p>
      </dgm:t>
    </dgm:pt>
    <dgm:pt modelId="{8126CEDD-7F94-43DC-AE27-FCAF088ACFE3}" type="sibTrans" cxnId="{31C2EA17-1D0F-4254-A867-F38D38461A4E}">
      <dgm:prSet/>
      <dgm:spPr/>
      <dgm:t>
        <a:bodyPr/>
        <a:lstStyle/>
        <a:p>
          <a:endParaRPr lang="ru-RU"/>
        </a:p>
      </dgm:t>
    </dgm:pt>
    <dgm:pt modelId="{2A623D77-D9A6-4D6D-9A57-268AC05BA30B}">
      <dgm:prSet phldrT="[Текст]" custT="1"/>
      <dgm:spPr/>
      <dgm:t>
        <a:bodyPr/>
        <a:lstStyle/>
        <a:p>
          <a:r>
            <a:rPr lang="ru-RU" sz="1400" dirty="0"/>
            <a:t>Включает материалы трёх исследований ОЭСР и МВФ</a:t>
          </a:r>
        </a:p>
      </dgm:t>
    </dgm:pt>
    <dgm:pt modelId="{BB5079A2-2E67-40A4-A59D-00F561CE723C}" type="parTrans" cxnId="{5A9BF58D-912D-46D8-AC1C-14D84EEA5037}">
      <dgm:prSet/>
      <dgm:spPr/>
      <dgm:t>
        <a:bodyPr/>
        <a:lstStyle/>
        <a:p>
          <a:endParaRPr lang="ru-RU"/>
        </a:p>
      </dgm:t>
    </dgm:pt>
    <dgm:pt modelId="{3D715757-5EC8-457E-85B0-7DF460F622D4}" type="sibTrans" cxnId="{5A9BF58D-912D-46D8-AC1C-14D84EEA5037}">
      <dgm:prSet/>
      <dgm:spPr/>
      <dgm:t>
        <a:bodyPr/>
        <a:lstStyle/>
        <a:p>
          <a:endParaRPr lang="ru-RU"/>
        </a:p>
      </dgm:t>
    </dgm:pt>
    <dgm:pt modelId="{93B25BBE-A873-4D33-9721-60F3642716C8}">
      <dgm:prSet custT="1"/>
      <dgm:spPr/>
      <dgm:t>
        <a:bodyPr/>
        <a:lstStyle/>
        <a:p>
          <a:r>
            <a:rPr lang="ru-RU" sz="1400" b="1" i="1" dirty="0"/>
            <a:t>Руководство по измерению электронной торговли</a:t>
          </a:r>
          <a:r>
            <a:rPr lang="en-US" sz="1400" b="1" i="1" dirty="0"/>
            <a:t> (</a:t>
          </a:r>
          <a:r>
            <a:rPr lang="ru-RU" sz="1400" b="1" i="1" dirty="0"/>
            <a:t>ОЭСР, </a:t>
          </a:r>
          <a:r>
            <a:rPr lang="ru-RU" sz="1400" b="1" i="1"/>
            <a:t>ВТО и МВФ</a:t>
          </a:r>
          <a:r>
            <a:rPr lang="ru-RU" sz="1400" b="1" i="1" dirty="0"/>
            <a:t>)  </a:t>
          </a:r>
        </a:p>
      </dgm:t>
    </dgm:pt>
    <dgm:pt modelId="{EB292757-2D03-4E7F-B64E-D5902FE6629F}" type="parTrans" cxnId="{E9726533-63A3-4AF1-B57A-B8E12C5E220B}">
      <dgm:prSet/>
      <dgm:spPr/>
      <dgm:t>
        <a:bodyPr/>
        <a:lstStyle/>
        <a:p>
          <a:endParaRPr lang="ru-RU"/>
        </a:p>
      </dgm:t>
    </dgm:pt>
    <dgm:pt modelId="{826EE7EF-01E7-4308-A2EA-5FD3AE164F2F}" type="sibTrans" cxnId="{E9726533-63A3-4AF1-B57A-B8E12C5E220B}">
      <dgm:prSet/>
      <dgm:spPr/>
      <dgm:t>
        <a:bodyPr/>
        <a:lstStyle/>
        <a:p>
          <a:endParaRPr lang="ru-RU"/>
        </a:p>
      </dgm:t>
    </dgm:pt>
    <dgm:pt modelId="{5FA7C5D1-F2C6-4725-BFCD-6058572A4C9E}">
      <dgm:prSet custT="1"/>
      <dgm:spPr/>
      <dgm:t>
        <a:bodyPr/>
        <a:lstStyle/>
        <a:p>
          <a:r>
            <a:rPr lang="ru-RU" sz="1400" dirty="0"/>
            <a:t>Представляет «дорожную карту» на предстоящие периоды</a:t>
          </a:r>
        </a:p>
      </dgm:t>
    </dgm:pt>
    <dgm:pt modelId="{FE402722-02D8-467D-A845-C6A379848974}" type="parTrans" cxnId="{BAD915F6-61F7-438F-B3E7-C66FE28D6C9A}">
      <dgm:prSet/>
      <dgm:spPr/>
      <dgm:t>
        <a:bodyPr/>
        <a:lstStyle/>
        <a:p>
          <a:endParaRPr lang="ru-RU"/>
        </a:p>
      </dgm:t>
    </dgm:pt>
    <dgm:pt modelId="{DFC3A52C-78EE-4374-82AB-89E7F3F96969}" type="sibTrans" cxnId="{BAD915F6-61F7-438F-B3E7-C66FE28D6C9A}">
      <dgm:prSet/>
      <dgm:spPr/>
      <dgm:t>
        <a:bodyPr/>
        <a:lstStyle/>
        <a:p>
          <a:endParaRPr lang="ru-RU"/>
        </a:p>
      </dgm:t>
    </dgm:pt>
    <dgm:pt modelId="{C0474737-B12A-4EED-9B06-C2F83E271CE3}">
      <dgm:prSet custT="1"/>
      <dgm:spPr/>
      <dgm:t>
        <a:bodyPr/>
        <a:lstStyle/>
        <a:p>
          <a:r>
            <a:rPr lang="ru-RU" sz="1200" dirty="0"/>
            <a:t>Дополняется материалами политических форумов, а также Генерального директората Европейской комиссии по торговле, ВТО, ОЭСР и рабочих групп </a:t>
          </a:r>
          <a:r>
            <a:rPr lang="en-US" sz="1200" dirty="0"/>
            <a:t>G20</a:t>
          </a:r>
          <a:r>
            <a:rPr lang="ru-RU" sz="1200" dirty="0"/>
            <a:t> по торговле, инвестициям и электронной торговле, а также опытом стран</a:t>
          </a:r>
        </a:p>
      </dgm:t>
    </dgm:pt>
    <dgm:pt modelId="{95176F0A-B4D1-47C2-B2C3-CDCDCF5D894D}" type="parTrans" cxnId="{1B9AB9AC-7626-4851-8DB0-A27980227EA5}">
      <dgm:prSet/>
      <dgm:spPr/>
      <dgm:t>
        <a:bodyPr/>
        <a:lstStyle/>
        <a:p>
          <a:endParaRPr lang="ru-RU"/>
        </a:p>
      </dgm:t>
    </dgm:pt>
    <dgm:pt modelId="{8F82EC8C-415A-4CDE-A7B2-D037AFB0634E}" type="sibTrans" cxnId="{1B9AB9AC-7626-4851-8DB0-A27980227EA5}">
      <dgm:prSet/>
      <dgm:spPr/>
      <dgm:t>
        <a:bodyPr/>
        <a:lstStyle/>
        <a:p>
          <a:endParaRPr lang="ru-RU"/>
        </a:p>
      </dgm:t>
    </dgm:pt>
    <dgm:pt modelId="{5156A304-77B7-4D7A-BA86-C1B4947A0865}" type="pres">
      <dgm:prSet presAssocID="{1C8386F3-14A1-4982-B561-5CCD07C7DB21}" presName="outerComposite" presStyleCnt="0">
        <dgm:presLayoutVars>
          <dgm:chMax val="5"/>
          <dgm:dir/>
          <dgm:resizeHandles val="exact"/>
        </dgm:presLayoutVars>
      </dgm:prSet>
      <dgm:spPr/>
    </dgm:pt>
    <dgm:pt modelId="{01996BA8-02F5-4283-97A7-57009EB3992B}" type="pres">
      <dgm:prSet presAssocID="{1C8386F3-14A1-4982-B561-5CCD07C7DB21}" presName="dummyMaxCanvas" presStyleCnt="0">
        <dgm:presLayoutVars/>
      </dgm:prSet>
      <dgm:spPr/>
    </dgm:pt>
    <dgm:pt modelId="{8B648762-264F-4E61-AFEB-444C1C0659F0}" type="pres">
      <dgm:prSet presAssocID="{1C8386F3-14A1-4982-B561-5CCD07C7DB21}" presName="FiveNodes_1" presStyleLbl="node1" presStyleIdx="0" presStyleCnt="5" custScaleX="104628">
        <dgm:presLayoutVars>
          <dgm:bulletEnabled val="1"/>
        </dgm:presLayoutVars>
      </dgm:prSet>
      <dgm:spPr/>
    </dgm:pt>
    <dgm:pt modelId="{F7B8BABD-36DD-4BCB-80A7-D6FBA057C796}" type="pres">
      <dgm:prSet presAssocID="{1C8386F3-14A1-4982-B561-5CCD07C7DB21}" presName="FiveNodes_2" presStyleLbl="node1" presStyleIdx="1" presStyleCnt="5">
        <dgm:presLayoutVars>
          <dgm:bulletEnabled val="1"/>
        </dgm:presLayoutVars>
      </dgm:prSet>
      <dgm:spPr/>
    </dgm:pt>
    <dgm:pt modelId="{739D6485-8627-4907-85B9-CA9A1C52FF15}" type="pres">
      <dgm:prSet presAssocID="{1C8386F3-14A1-4982-B561-5CCD07C7DB21}" presName="FiveNodes_3" presStyleLbl="node1" presStyleIdx="2" presStyleCnt="5">
        <dgm:presLayoutVars>
          <dgm:bulletEnabled val="1"/>
        </dgm:presLayoutVars>
      </dgm:prSet>
      <dgm:spPr/>
    </dgm:pt>
    <dgm:pt modelId="{7AA07763-1407-495E-A39C-6AAC22A9EE08}" type="pres">
      <dgm:prSet presAssocID="{1C8386F3-14A1-4982-B561-5CCD07C7DB21}" presName="FiveNodes_4" presStyleLbl="node1" presStyleIdx="3" presStyleCnt="5">
        <dgm:presLayoutVars>
          <dgm:bulletEnabled val="1"/>
        </dgm:presLayoutVars>
      </dgm:prSet>
      <dgm:spPr/>
    </dgm:pt>
    <dgm:pt modelId="{B181E0FB-9131-432D-A220-6E28151080BF}" type="pres">
      <dgm:prSet presAssocID="{1C8386F3-14A1-4982-B561-5CCD07C7DB21}" presName="FiveNodes_5" presStyleLbl="node1" presStyleIdx="4" presStyleCnt="5">
        <dgm:presLayoutVars>
          <dgm:bulletEnabled val="1"/>
        </dgm:presLayoutVars>
      </dgm:prSet>
      <dgm:spPr/>
    </dgm:pt>
    <dgm:pt modelId="{4AA28E68-AF31-4142-A549-168EC997A29F}" type="pres">
      <dgm:prSet presAssocID="{1C8386F3-14A1-4982-B561-5CCD07C7DB21}" presName="FiveConn_1-2" presStyleLbl="fgAccFollowNode1" presStyleIdx="0" presStyleCnt="4">
        <dgm:presLayoutVars>
          <dgm:bulletEnabled val="1"/>
        </dgm:presLayoutVars>
      </dgm:prSet>
      <dgm:spPr/>
    </dgm:pt>
    <dgm:pt modelId="{7FAE64AE-3012-4143-9861-AC217E9986B2}" type="pres">
      <dgm:prSet presAssocID="{1C8386F3-14A1-4982-B561-5CCD07C7DB21}" presName="FiveConn_2-3" presStyleLbl="fgAccFollowNode1" presStyleIdx="1" presStyleCnt="4">
        <dgm:presLayoutVars>
          <dgm:bulletEnabled val="1"/>
        </dgm:presLayoutVars>
      </dgm:prSet>
      <dgm:spPr/>
    </dgm:pt>
    <dgm:pt modelId="{14C9B8C6-DEDB-464A-9E75-F5B6846E52FC}" type="pres">
      <dgm:prSet presAssocID="{1C8386F3-14A1-4982-B561-5CCD07C7DB21}" presName="FiveConn_3-4" presStyleLbl="fgAccFollowNode1" presStyleIdx="2" presStyleCnt="4">
        <dgm:presLayoutVars>
          <dgm:bulletEnabled val="1"/>
        </dgm:presLayoutVars>
      </dgm:prSet>
      <dgm:spPr/>
    </dgm:pt>
    <dgm:pt modelId="{825AB3CA-B041-4BB1-BE94-64BB05E0158E}" type="pres">
      <dgm:prSet presAssocID="{1C8386F3-14A1-4982-B561-5CCD07C7DB21}" presName="FiveConn_4-5" presStyleLbl="fgAccFollowNode1" presStyleIdx="3" presStyleCnt="4">
        <dgm:presLayoutVars>
          <dgm:bulletEnabled val="1"/>
        </dgm:presLayoutVars>
      </dgm:prSet>
      <dgm:spPr/>
    </dgm:pt>
    <dgm:pt modelId="{594B168C-055E-44F4-9F50-DFB26FD48C89}" type="pres">
      <dgm:prSet presAssocID="{1C8386F3-14A1-4982-B561-5CCD07C7DB21}" presName="FiveNodes_1_text" presStyleLbl="node1" presStyleIdx="4" presStyleCnt="5">
        <dgm:presLayoutVars>
          <dgm:bulletEnabled val="1"/>
        </dgm:presLayoutVars>
      </dgm:prSet>
      <dgm:spPr/>
    </dgm:pt>
    <dgm:pt modelId="{502723A9-429D-464C-A926-2122E3AF35BC}" type="pres">
      <dgm:prSet presAssocID="{1C8386F3-14A1-4982-B561-5CCD07C7DB21}" presName="FiveNodes_2_text" presStyleLbl="node1" presStyleIdx="4" presStyleCnt="5">
        <dgm:presLayoutVars>
          <dgm:bulletEnabled val="1"/>
        </dgm:presLayoutVars>
      </dgm:prSet>
      <dgm:spPr/>
    </dgm:pt>
    <dgm:pt modelId="{EBEB54FE-9ECE-446E-94A2-88786C363542}" type="pres">
      <dgm:prSet presAssocID="{1C8386F3-14A1-4982-B561-5CCD07C7DB21}" presName="FiveNodes_3_text" presStyleLbl="node1" presStyleIdx="4" presStyleCnt="5">
        <dgm:presLayoutVars>
          <dgm:bulletEnabled val="1"/>
        </dgm:presLayoutVars>
      </dgm:prSet>
      <dgm:spPr/>
    </dgm:pt>
    <dgm:pt modelId="{D8777D6D-E585-42C4-AC3A-F22FE1834A1A}" type="pres">
      <dgm:prSet presAssocID="{1C8386F3-14A1-4982-B561-5CCD07C7DB21}" presName="FiveNodes_4_text" presStyleLbl="node1" presStyleIdx="4" presStyleCnt="5">
        <dgm:presLayoutVars>
          <dgm:bulletEnabled val="1"/>
        </dgm:presLayoutVars>
      </dgm:prSet>
      <dgm:spPr/>
    </dgm:pt>
    <dgm:pt modelId="{27580BE2-FC8C-4D7F-9D06-AEAE3FAE6C7B}" type="pres">
      <dgm:prSet presAssocID="{1C8386F3-14A1-4982-B561-5CCD07C7DB2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14C3905-AE8E-4C36-86A1-F3F231418AF9}" type="presOf" srcId="{826EE7EF-01E7-4308-A2EA-5FD3AE164F2F}" destId="{4AA28E68-AF31-4142-A549-168EC997A29F}" srcOrd="0" destOrd="0" presId="urn:microsoft.com/office/officeart/2005/8/layout/vProcess5"/>
    <dgm:cxn modelId="{31C2EA17-1D0F-4254-A867-F38D38461A4E}" srcId="{1C8386F3-14A1-4982-B561-5CCD07C7DB21}" destId="{F7C37859-7E16-4FB4-873B-145E3FA18981}" srcOrd="2" destOrd="0" parTransId="{6467601C-3930-4ECF-A329-14A4C509A652}" sibTransId="{8126CEDD-7F94-43DC-AE27-FCAF088ACFE3}"/>
    <dgm:cxn modelId="{E9726533-63A3-4AF1-B57A-B8E12C5E220B}" srcId="{1C8386F3-14A1-4982-B561-5CCD07C7DB21}" destId="{93B25BBE-A873-4D33-9721-60F3642716C8}" srcOrd="0" destOrd="0" parTransId="{EB292757-2D03-4E7F-B64E-D5902FE6629F}" sibTransId="{826EE7EF-01E7-4308-A2EA-5FD3AE164F2F}"/>
    <dgm:cxn modelId="{47624F3A-50F0-4066-A799-0662F25C268E}" type="presOf" srcId="{5FA7C5D1-F2C6-4725-BFCD-6058572A4C9E}" destId="{502723A9-429D-464C-A926-2122E3AF35BC}" srcOrd="1" destOrd="0" presId="urn:microsoft.com/office/officeart/2005/8/layout/vProcess5"/>
    <dgm:cxn modelId="{75F8A464-AAE4-4C2D-B411-16B9F0AE9006}" type="presOf" srcId="{C0474737-B12A-4EED-9B06-C2F83E271CE3}" destId="{B181E0FB-9131-432D-A220-6E28151080BF}" srcOrd="0" destOrd="0" presId="urn:microsoft.com/office/officeart/2005/8/layout/vProcess5"/>
    <dgm:cxn modelId="{730B8F4D-2A94-49BE-9462-CFD6C0AC2F40}" type="presOf" srcId="{DFC3A52C-78EE-4374-82AB-89E7F3F96969}" destId="{7FAE64AE-3012-4143-9861-AC217E9986B2}" srcOrd="0" destOrd="0" presId="urn:microsoft.com/office/officeart/2005/8/layout/vProcess5"/>
    <dgm:cxn modelId="{A32A766E-38D5-4345-90BE-4D8D2A2F5763}" type="presOf" srcId="{2A623D77-D9A6-4D6D-9A57-268AC05BA30B}" destId="{7AA07763-1407-495E-A39C-6AAC22A9EE08}" srcOrd="0" destOrd="0" presId="urn:microsoft.com/office/officeart/2005/8/layout/vProcess5"/>
    <dgm:cxn modelId="{2DA3867F-E531-4BDA-935B-B3209B7C3737}" type="presOf" srcId="{93B25BBE-A873-4D33-9721-60F3642716C8}" destId="{8B648762-264F-4E61-AFEB-444C1C0659F0}" srcOrd="0" destOrd="0" presId="urn:microsoft.com/office/officeart/2005/8/layout/vProcess5"/>
    <dgm:cxn modelId="{5A9BF58D-912D-46D8-AC1C-14D84EEA5037}" srcId="{1C8386F3-14A1-4982-B561-5CCD07C7DB21}" destId="{2A623D77-D9A6-4D6D-9A57-268AC05BA30B}" srcOrd="3" destOrd="0" parTransId="{BB5079A2-2E67-40A4-A59D-00F561CE723C}" sibTransId="{3D715757-5EC8-457E-85B0-7DF460F622D4}"/>
    <dgm:cxn modelId="{57F6AB97-C626-43CB-B862-0E67EF94145A}" type="presOf" srcId="{F7C37859-7E16-4FB4-873B-145E3FA18981}" destId="{739D6485-8627-4907-85B9-CA9A1C52FF15}" srcOrd="0" destOrd="0" presId="urn:microsoft.com/office/officeart/2005/8/layout/vProcess5"/>
    <dgm:cxn modelId="{1B9AB9AC-7626-4851-8DB0-A27980227EA5}" srcId="{1C8386F3-14A1-4982-B561-5CCD07C7DB21}" destId="{C0474737-B12A-4EED-9B06-C2F83E271CE3}" srcOrd="4" destOrd="0" parTransId="{95176F0A-B4D1-47C2-B2C3-CDCDCF5D894D}" sibTransId="{8F82EC8C-415A-4CDE-A7B2-D037AFB0634E}"/>
    <dgm:cxn modelId="{90AD85B3-491A-4E7C-92E6-17042C6D112C}" type="presOf" srcId="{1C8386F3-14A1-4982-B561-5CCD07C7DB21}" destId="{5156A304-77B7-4D7A-BA86-C1B4947A0865}" srcOrd="0" destOrd="0" presId="urn:microsoft.com/office/officeart/2005/8/layout/vProcess5"/>
    <dgm:cxn modelId="{2B5DACC1-2C6D-4A54-9037-1AAAFD47FFF4}" type="presOf" srcId="{8126CEDD-7F94-43DC-AE27-FCAF088ACFE3}" destId="{14C9B8C6-DEDB-464A-9E75-F5B6846E52FC}" srcOrd="0" destOrd="0" presId="urn:microsoft.com/office/officeart/2005/8/layout/vProcess5"/>
    <dgm:cxn modelId="{EE6E9FC2-CF39-47DB-8C60-B84C82C0A046}" type="presOf" srcId="{2A623D77-D9A6-4D6D-9A57-268AC05BA30B}" destId="{D8777D6D-E585-42C4-AC3A-F22FE1834A1A}" srcOrd="1" destOrd="0" presId="urn:microsoft.com/office/officeart/2005/8/layout/vProcess5"/>
    <dgm:cxn modelId="{36C0B9CB-158E-4FC6-8FF8-9B6593A9CCAD}" type="presOf" srcId="{5FA7C5D1-F2C6-4725-BFCD-6058572A4C9E}" destId="{F7B8BABD-36DD-4BCB-80A7-D6FBA057C796}" srcOrd="0" destOrd="0" presId="urn:microsoft.com/office/officeart/2005/8/layout/vProcess5"/>
    <dgm:cxn modelId="{738C4FD2-164E-4BF2-95AF-A9A5DA39E41F}" type="presOf" srcId="{93B25BBE-A873-4D33-9721-60F3642716C8}" destId="{594B168C-055E-44F4-9F50-DFB26FD48C89}" srcOrd="1" destOrd="0" presId="urn:microsoft.com/office/officeart/2005/8/layout/vProcess5"/>
    <dgm:cxn modelId="{02A5F8DA-3510-4FE6-B948-9F1FEA07AA32}" type="presOf" srcId="{3D715757-5EC8-457E-85B0-7DF460F622D4}" destId="{825AB3CA-B041-4BB1-BE94-64BB05E0158E}" srcOrd="0" destOrd="0" presId="urn:microsoft.com/office/officeart/2005/8/layout/vProcess5"/>
    <dgm:cxn modelId="{38E082E4-724A-44C8-952D-D5F839A8D8DE}" type="presOf" srcId="{C0474737-B12A-4EED-9B06-C2F83E271CE3}" destId="{27580BE2-FC8C-4D7F-9D06-AEAE3FAE6C7B}" srcOrd="1" destOrd="0" presId="urn:microsoft.com/office/officeart/2005/8/layout/vProcess5"/>
    <dgm:cxn modelId="{BAD915F6-61F7-438F-B3E7-C66FE28D6C9A}" srcId="{1C8386F3-14A1-4982-B561-5CCD07C7DB21}" destId="{5FA7C5D1-F2C6-4725-BFCD-6058572A4C9E}" srcOrd="1" destOrd="0" parTransId="{FE402722-02D8-467D-A845-C6A379848974}" sibTransId="{DFC3A52C-78EE-4374-82AB-89E7F3F96969}"/>
    <dgm:cxn modelId="{471F3BF7-EE01-4B1C-A975-0088348918CA}" type="presOf" srcId="{F7C37859-7E16-4FB4-873B-145E3FA18981}" destId="{EBEB54FE-9ECE-446E-94A2-88786C363542}" srcOrd="1" destOrd="0" presId="urn:microsoft.com/office/officeart/2005/8/layout/vProcess5"/>
    <dgm:cxn modelId="{BDE9F05D-91B6-4A32-8D72-5503339BF3DE}" type="presParOf" srcId="{5156A304-77B7-4D7A-BA86-C1B4947A0865}" destId="{01996BA8-02F5-4283-97A7-57009EB3992B}" srcOrd="0" destOrd="0" presId="urn:microsoft.com/office/officeart/2005/8/layout/vProcess5"/>
    <dgm:cxn modelId="{8798CBD8-8ED5-48BC-9FAF-D04B673C6D5C}" type="presParOf" srcId="{5156A304-77B7-4D7A-BA86-C1B4947A0865}" destId="{8B648762-264F-4E61-AFEB-444C1C0659F0}" srcOrd="1" destOrd="0" presId="urn:microsoft.com/office/officeart/2005/8/layout/vProcess5"/>
    <dgm:cxn modelId="{4B572059-1723-4C80-B34B-318E3623269D}" type="presParOf" srcId="{5156A304-77B7-4D7A-BA86-C1B4947A0865}" destId="{F7B8BABD-36DD-4BCB-80A7-D6FBA057C796}" srcOrd="2" destOrd="0" presId="urn:microsoft.com/office/officeart/2005/8/layout/vProcess5"/>
    <dgm:cxn modelId="{90072282-3BAB-4439-AE1D-F80DEF190929}" type="presParOf" srcId="{5156A304-77B7-4D7A-BA86-C1B4947A0865}" destId="{739D6485-8627-4907-85B9-CA9A1C52FF15}" srcOrd="3" destOrd="0" presId="urn:microsoft.com/office/officeart/2005/8/layout/vProcess5"/>
    <dgm:cxn modelId="{BD62D6D6-2D1E-48A4-BD49-D5C7A0FF5A08}" type="presParOf" srcId="{5156A304-77B7-4D7A-BA86-C1B4947A0865}" destId="{7AA07763-1407-495E-A39C-6AAC22A9EE08}" srcOrd="4" destOrd="0" presId="urn:microsoft.com/office/officeart/2005/8/layout/vProcess5"/>
    <dgm:cxn modelId="{49AD61DC-A1F3-47DF-86D2-73C616266BDA}" type="presParOf" srcId="{5156A304-77B7-4D7A-BA86-C1B4947A0865}" destId="{B181E0FB-9131-432D-A220-6E28151080BF}" srcOrd="5" destOrd="0" presId="urn:microsoft.com/office/officeart/2005/8/layout/vProcess5"/>
    <dgm:cxn modelId="{EBCF7989-52A4-46A7-B876-BD0C937D1982}" type="presParOf" srcId="{5156A304-77B7-4D7A-BA86-C1B4947A0865}" destId="{4AA28E68-AF31-4142-A549-168EC997A29F}" srcOrd="6" destOrd="0" presId="urn:microsoft.com/office/officeart/2005/8/layout/vProcess5"/>
    <dgm:cxn modelId="{879FF577-C085-42BE-99BE-ACE332F2715E}" type="presParOf" srcId="{5156A304-77B7-4D7A-BA86-C1B4947A0865}" destId="{7FAE64AE-3012-4143-9861-AC217E9986B2}" srcOrd="7" destOrd="0" presId="urn:microsoft.com/office/officeart/2005/8/layout/vProcess5"/>
    <dgm:cxn modelId="{DBED99A6-0E46-4317-B83F-AE4C37A52A17}" type="presParOf" srcId="{5156A304-77B7-4D7A-BA86-C1B4947A0865}" destId="{14C9B8C6-DEDB-464A-9E75-F5B6846E52FC}" srcOrd="8" destOrd="0" presId="urn:microsoft.com/office/officeart/2005/8/layout/vProcess5"/>
    <dgm:cxn modelId="{60F660A4-7981-46C0-BB52-9724DA81E64F}" type="presParOf" srcId="{5156A304-77B7-4D7A-BA86-C1B4947A0865}" destId="{825AB3CA-B041-4BB1-BE94-64BB05E0158E}" srcOrd="9" destOrd="0" presId="urn:microsoft.com/office/officeart/2005/8/layout/vProcess5"/>
    <dgm:cxn modelId="{577BE012-59C7-44B5-8DAA-716CF13053B2}" type="presParOf" srcId="{5156A304-77B7-4D7A-BA86-C1B4947A0865}" destId="{594B168C-055E-44F4-9F50-DFB26FD48C89}" srcOrd="10" destOrd="0" presId="urn:microsoft.com/office/officeart/2005/8/layout/vProcess5"/>
    <dgm:cxn modelId="{F6FD9181-B95C-49E1-9B3B-25A6E94EF862}" type="presParOf" srcId="{5156A304-77B7-4D7A-BA86-C1B4947A0865}" destId="{502723A9-429D-464C-A926-2122E3AF35BC}" srcOrd="11" destOrd="0" presId="urn:microsoft.com/office/officeart/2005/8/layout/vProcess5"/>
    <dgm:cxn modelId="{B121036A-52D1-423B-B4DD-A74F0EEA1F24}" type="presParOf" srcId="{5156A304-77B7-4D7A-BA86-C1B4947A0865}" destId="{EBEB54FE-9ECE-446E-94A2-88786C363542}" srcOrd="12" destOrd="0" presId="urn:microsoft.com/office/officeart/2005/8/layout/vProcess5"/>
    <dgm:cxn modelId="{0442D42D-B9FA-4ED0-9CAB-64D5395F78E6}" type="presParOf" srcId="{5156A304-77B7-4D7A-BA86-C1B4947A0865}" destId="{D8777D6D-E585-42C4-AC3A-F22FE1834A1A}" srcOrd="13" destOrd="0" presId="urn:microsoft.com/office/officeart/2005/8/layout/vProcess5"/>
    <dgm:cxn modelId="{E8890EFA-E50D-4E49-B2C8-CE974D7B9FDE}" type="presParOf" srcId="{5156A304-77B7-4D7A-BA86-C1B4947A0865}" destId="{27580BE2-FC8C-4D7F-9D06-AEAE3FAE6C7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48762-264F-4E61-AFEB-444C1C0659F0}">
      <dsp:nvSpPr>
        <dsp:cNvPr id="0" name=""/>
        <dsp:cNvSpPr/>
      </dsp:nvSpPr>
      <dsp:spPr>
        <a:xfrm>
          <a:off x="-80304" y="0"/>
          <a:ext cx="7261995" cy="59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Руководство по измерению электронной торговли</a:t>
          </a:r>
          <a:r>
            <a:rPr lang="en-US" sz="1400" b="1" i="1" kern="1200" dirty="0"/>
            <a:t> (</a:t>
          </a:r>
          <a:r>
            <a:rPr lang="ru-RU" sz="1400" b="1" i="1" kern="1200" dirty="0"/>
            <a:t>ОЭСР, </a:t>
          </a:r>
          <a:r>
            <a:rPr lang="ru-RU" sz="1400" b="1" i="1" kern="1200"/>
            <a:t>ВТО и МВФ</a:t>
          </a:r>
          <a:r>
            <a:rPr lang="ru-RU" sz="1400" b="1" i="1" kern="1200" dirty="0"/>
            <a:t>)  </a:t>
          </a:r>
        </a:p>
      </dsp:txBody>
      <dsp:txXfrm>
        <a:off x="-62733" y="17571"/>
        <a:ext cx="6512868" cy="564772"/>
      </dsp:txXfrm>
    </dsp:sp>
    <dsp:sp modelId="{F7B8BABD-36DD-4BCB-80A7-D6FBA057C796}">
      <dsp:nvSpPr>
        <dsp:cNvPr id="0" name=""/>
        <dsp:cNvSpPr/>
      </dsp:nvSpPr>
      <dsp:spPr>
        <a:xfrm>
          <a:off x="598609" y="683236"/>
          <a:ext cx="6940776" cy="59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69398"/>
                <a:satOff val="-14775"/>
                <a:lumOff val="9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69398"/>
                <a:satOff val="-14775"/>
                <a:lumOff val="9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69398"/>
                <a:satOff val="-14775"/>
                <a:lumOff val="9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Представляет «дорожную карту» на предстоящие периоды</a:t>
          </a:r>
        </a:p>
      </dsp:txBody>
      <dsp:txXfrm>
        <a:off x="616180" y="700807"/>
        <a:ext cx="5997384" cy="564772"/>
      </dsp:txXfrm>
    </dsp:sp>
    <dsp:sp modelId="{739D6485-8627-4907-85B9-CA9A1C52FF15}">
      <dsp:nvSpPr>
        <dsp:cNvPr id="0" name=""/>
        <dsp:cNvSpPr/>
      </dsp:nvSpPr>
      <dsp:spPr>
        <a:xfrm>
          <a:off x="1116914" y="1366473"/>
          <a:ext cx="6940776" cy="59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38796"/>
                <a:satOff val="-29550"/>
                <a:lumOff val="186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38796"/>
                <a:satOff val="-29550"/>
                <a:lumOff val="186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38796"/>
                <a:satOff val="-29550"/>
                <a:lumOff val="186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Отражает итоги трёх раундов обсуждений Рабочей группы </a:t>
          </a:r>
          <a:r>
            <a:rPr lang="en-US" sz="1400" kern="1200" dirty="0"/>
            <a:t>TFITS </a:t>
          </a:r>
          <a:r>
            <a:rPr lang="ru-RU" sz="1400" kern="1200" dirty="0"/>
            <a:t>по измерению электронной торговли</a:t>
          </a:r>
        </a:p>
      </dsp:txBody>
      <dsp:txXfrm>
        <a:off x="1134485" y="1384044"/>
        <a:ext cx="5997384" cy="564772"/>
      </dsp:txXfrm>
    </dsp:sp>
    <dsp:sp modelId="{7AA07763-1407-495E-A39C-6AAC22A9EE08}">
      <dsp:nvSpPr>
        <dsp:cNvPr id="0" name=""/>
        <dsp:cNvSpPr/>
      </dsp:nvSpPr>
      <dsp:spPr>
        <a:xfrm>
          <a:off x="1635218" y="2049709"/>
          <a:ext cx="6940776" cy="59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08195"/>
                <a:satOff val="-44325"/>
                <a:lumOff val="279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08195"/>
                <a:satOff val="-44325"/>
                <a:lumOff val="279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08195"/>
                <a:satOff val="-44325"/>
                <a:lumOff val="279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Включает материалы трёх исследований ОЭСР и МВФ</a:t>
          </a:r>
        </a:p>
      </dsp:txBody>
      <dsp:txXfrm>
        <a:off x="1652789" y="2067280"/>
        <a:ext cx="5997384" cy="564772"/>
      </dsp:txXfrm>
    </dsp:sp>
    <dsp:sp modelId="{B181E0FB-9131-432D-A220-6E28151080BF}">
      <dsp:nvSpPr>
        <dsp:cNvPr id="0" name=""/>
        <dsp:cNvSpPr/>
      </dsp:nvSpPr>
      <dsp:spPr>
        <a:xfrm>
          <a:off x="2153523" y="2732946"/>
          <a:ext cx="6940776" cy="59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677593"/>
                <a:satOff val="-59100"/>
                <a:lumOff val="372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77593"/>
                <a:satOff val="-59100"/>
                <a:lumOff val="372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77593"/>
                <a:satOff val="-59100"/>
                <a:lumOff val="372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Дополняется материалами политических форумов, а также Генерального директората Европейской комиссии по торговле, ВТО, ОЭСР и рабочих групп </a:t>
          </a:r>
          <a:r>
            <a:rPr lang="en-US" sz="1200" kern="1200" dirty="0"/>
            <a:t>G20</a:t>
          </a:r>
          <a:r>
            <a:rPr lang="ru-RU" sz="1200" kern="1200" dirty="0"/>
            <a:t> по торговле, инвестициям и электронной торговле, а также опытом стран</a:t>
          </a:r>
        </a:p>
      </dsp:txBody>
      <dsp:txXfrm>
        <a:off x="2171094" y="2750517"/>
        <a:ext cx="5997384" cy="564772"/>
      </dsp:txXfrm>
    </dsp:sp>
    <dsp:sp modelId="{4AA28E68-AF31-4142-A549-168EC997A29F}">
      <dsp:nvSpPr>
        <dsp:cNvPr id="0" name=""/>
        <dsp:cNvSpPr/>
      </dsp:nvSpPr>
      <dsp:spPr>
        <a:xfrm>
          <a:off x="6631136" y="438271"/>
          <a:ext cx="389944" cy="3899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718873" y="438271"/>
        <a:ext cx="214470" cy="293433"/>
      </dsp:txXfrm>
    </dsp:sp>
    <dsp:sp modelId="{7FAE64AE-3012-4143-9861-AC217E9986B2}">
      <dsp:nvSpPr>
        <dsp:cNvPr id="0" name=""/>
        <dsp:cNvSpPr/>
      </dsp:nvSpPr>
      <dsp:spPr>
        <a:xfrm>
          <a:off x="7149440" y="1121507"/>
          <a:ext cx="389944" cy="3899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237177" y="1121507"/>
        <a:ext cx="214470" cy="293433"/>
      </dsp:txXfrm>
    </dsp:sp>
    <dsp:sp modelId="{14C9B8C6-DEDB-464A-9E75-F5B6846E52FC}">
      <dsp:nvSpPr>
        <dsp:cNvPr id="0" name=""/>
        <dsp:cNvSpPr/>
      </dsp:nvSpPr>
      <dsp:spPr>
        <a:xfrm>
          <a:off x="7667745" y="1794745"/>
          <a:ext cx="389944" cy="3899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755482" y="1794745"/>
        <a:ext cx="214470" cy="293433"/>
      </dsp:txXfrm>
    </dsp:sp>
    <dsp:sp modelId="{825AB3CA-B041-4BB1-BE94-64BB05E0158E}">
      <dsp:nvSpPr>
        <dsp:cNvPr id="0" name=""/>
        <dsp:cNvSpPr/>
      </dsp:nvSpPr>
      <dsp:spPr>
        <a:xfrm>
          <a:off x="8186050" y="2484647"/>
          <a:ext cx="389944" cy="3899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8273787" y="2484647"/>
        <a:ext cx="214470" cy="293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0.12938</cdr:y>
    </cdr:from>
    <cdr:to>
      <cdr:x>0.02945</cdr:x>
      <cdr:y>0.7316</cdr:y>
    </cdr:to>
    <cdr:sp macro="" textlink="">
      <cdr:nvSpPr>
        <cdr:cNvPr id="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2045441" y="1574034"/>
          <a:ext cx="2397252" cy="2791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lIns="90000" tIns="46800" rIns="90000" bIns="4680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12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млн долларов США</a:t>
          </a:r>
        </a:p>
      </cdr:txBody>
    </cdr:sp>
  </cdr:relSizeAnchor>
  <cdr:relSizeAnchor xmlns:cdr="http://schemas.openxmlformats.org/drawingml/2006/chartDrawing">
    <cdr:from>
      <cdr:x>0.97055</cdr:x>
      <cdr:y>0.20906</cdr:y>
    </cdr:from>
    <cdr:to>
      <cdr:x>1</cdr:x>
      <cdr:y>0.60702</cdr:y>
    </cdr:to>
    <cdr:sp macro="" textlink="">
      <cdr:nvSpPr>
        <cdr:cNvPr id="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8494015" y="1592924"/>
          <a:ext cx="1689707" cy="2791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lIns="90000" tIns="46800" rIns="90000" bIns="4680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12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процентов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0.21301</cdr:x>
      <cdr:y>0.40855</cdr:y>
    </cdr:from>
    <cdr:to>
      <cdr:x>0.35884</cdr:x>
      <cdr:y>0.63571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5247" y="1026676"/>
          <a:ext cx="715612" cy="570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11,2</a:t>
          </a:r>
          <a:r>
            <a:rPr lang="en-US" sz="1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млн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0.25021</cdr:x>
      <cdr:y>0.53439</cdr:y>
    </cdr:from>
    <cdr:to>
      <cdr:x>0.39604</cdr:x>
      <cdr:y>0.76156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4542" y="1763370"/>
          <a:ext cx="684565" cy="749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27,4</a:t>
          </a:r>
          <a:r>
            <a:rPr lang="en-US" sz="1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млн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0.14584</cdr:x>
      <cdr:y>0.77967</cdr:y>
    </cdr:from>
    <cdr:to>
      <cdr:x>0.26397</cdr:x>
      <cdr:y>0.89711</cdr:y>
    </cdr:to>
    <cdr:sp macro="" textlink="">
      <cdr:nvSpPr>
        <cdr:cNvPr id="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6289" y="2176673"/>
          <a:ext cx="1390073" cy="327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lIns="90000" tIns="46800" rIns="90000" bIns="4680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14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0.40518</cdr:x>
      <cdr:y>0.77398</cdr:y>
    </cdr:from>
    <cdr:to>
      <cdr:x>0.5233</cdr:x>
      <cdr:y>0.89141</cdr:y>
    </cdr:to>
    <cdr:sp macro="" textlink="">
      <cdr:nvSpPr>
        <cdr:cNvPr id="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28152" y="2042834"/>
          <a:ext cx="1320052" cy="309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 lIns="90000" tIns="46800" rIns="90000" bIns="4680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14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49" y="0"/>
            <a:ext cx="565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6043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604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05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42721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3253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1139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5786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18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3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60A33-1E3B-437F-9CE4-C98DD8090B32}" type="datetimeFigureOut">
              <a:rPr lang="ru-RU">
                <a:solidFill>
                  <a:prstClr val="black"/>
                </a:solidFill>
              </a:rPr>
              <a:pPr/>
              <a:t>27.04.2021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92D6-A662-4B22-9CB6-CF4BB1C7B3C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3239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69" y="1208216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78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04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5397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0587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454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emf"/><Relationship Id="rId3" Type="http://schemas.openxmlformats.org/officeDocument/2006/relationships/chart" Target="../charts/chart11.xml"/><Relationship Id="rId7" Type="http://schemas.openxmlformats.org/officeDocument/2006/relationships/image" Target="../media/image19.png"/><Relationship Id="rId12" Type="http://schemas.openxmlformats.org/officeDocument/2006/relationships/image" Target="../media/image23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chart" Target="../charts/chart12.xml"/><Relationship Id="rId5" Type="http://schemas.openxmlformats.org/officeDocument/2006/relationships/image" Target="../media/image17.png"/><Relationship Id="rId15" Type="http://schemas.openxmlformats.org/officeDocument/2006/relationships/chart" Target="../charts/chart14.xm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5.wmf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r.ru/eng/statistics/macro_itm/svs/" TargetMode="Externa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692" y="6251713"/>
            <a:ext cx="5829873" cy="303608"/>
          </a:xfrm>
        </p:spPr>
        <p:txBody>
          <a:bodyPr/>
          <a:lstStyle/>
          <a:p>
            <a:r>
              <a:rPr lang="ru-RU" dirty="0"/>
              <a:t>Экспертная группа по национальным счетам, 18 мая 2021 года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578" y="1360939"/>
            <a:ext cx="5741987" cy="2117725"/>
          </a:xfrm>
        </p:spPr>
        <p:txBody>
          <a:bodyPr/>
          <a:lstStyle/>
          <a:p>
            <a:endParaRPr lang="ru-RU" sz="1800" dirty="0"/>
          </a:p>
          <a:p>
            <a:r>
              <a:rPr lang="ru-RU" sz="2800" b="1" cap="none" spc="0" dirty="0"/>
              <a:t>Измерение цифровой торговли товарами в платежном балансе Российской Федерации</a:t>
            </a:r>
          </a:p>
          <a:p>
            <a:endParaRPr lang="ru-RU" sz="1800" cap="none" spc="0" dirty="0"/>
          </a:p>
        </p:txBody>
      </p:sp>
      <p:sp>
        <p:nvSpPr>
          <p:cNvPr id="4" name="TextBox 3"/>
          <p:cNvSpPr txBox="1"/>
          <p:nvPr/>
        </p:nvSpPr>
        <p:spPr>
          <a:xfrm>
            <a:off x="282692" y="4975049"/>
            <a:ext cx="413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Анастасия Александрова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Банк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567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03" y="997856"/>
            <a:ext cx="11387908" cy="52614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8AC8"/>
                </a:solidFill>
              </a:rPr>
              <a:t>4. Методика формирования показателей импорта товаров в рамках электронной торговли </a:t>
            </a:r>
          </a:p>
          <a:p>
            <a:pPr algn="ctr"/>
            <a:r>
              <a:rPr lang="ru-RU" sz="1800" b="1" dirty="0">
                <a:solidFill>
                  <a:srgbClr val="008AC8"/>
                </a:solidFill>
              </a:rPr>
              <a:t>по данным отчетности с 2014 года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10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70703" y="1607029"/>
            <a:ext cx="6338334" cy="5091946"/>
          </a:xfrm>
          <a:prstGeom prst="foldedCorner">
            <a:avLst>
              <a:gd name="adj" fmla="val 10211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ru-RU" sz="1300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Форма банковской отчетности </a:t>
            </a:r>
          </a:p>
          <a:p>
            <a:pPr algn="ctr">
              <a:spcBef>
                <a:spcPts val="1200"/>
              </a:spcBef>
            </a:pPr>
            <a:r>
              <a:rPr lang="ru-RU" sz="1400" b="1" dirty="0">
                <a:solidFill>
                  <a:schemeClr val="bg1"/>
                </a:solidFill>
              </a:rPr>
              <a:t>«Сведения об операциях с использованием платежных карт и инфраструктуре, предназначенной для совершения с использованием и без использования платежных карт операций выдачи (приема) наличных денежных средств и платежей за товары (работы, услуги</a:t>
            </a:r>
            <a:r>
              <a:rPr lang="ru-RU" sz="1400" b="1" dirty="0"/>
              <a:t>)»</a:t>
            </a:r>
          </a:p>
          <a:p>
            <a:endParaRPr lang="ru-RU" sz="800" dirty="0"/>
          </a:p>
          <a:p>
            <a:r>
              <a:rPr lang="ru-RU" sz="1400" dirty="0"/>
              <a:t> Сбор данных: сбор осуществляется  с </a:t>
            </a:r>
            <a:r>
              <a:rPr lang="en-US" sz="1400" dirty="0"/>
              <a:t>III</a:t>
            </a:r>
            <a:r>
              <a:rPr lang="ru-RU" sz="1400" dirty="0"/>
              <a:t> квартала  </a:t>
            </a:r>
          </a:p>
          <a:p>
            <a:r>
              <a:rPr lang="ru-RU" sz="1400" dirty="0"/>
              <a:t>                         2013 года</a:t>
            </a:r>
            <a:r>
              <a:rPr lang="ru-RU" sz="1400" dirty="0">
                <a:solidFill>
                  <a:schemeClr val="bg1"/>
                </a:solidFill>
              </a:rPr>
              <a:t>, используется для расчета 		         показателя  – с </a:t>
            </a:r>
            <a:r>
              <a:rPr lang="en-US" sz="1400" dirty="0">
                <a:solidFill>
                  <a:schemeClr val="bg1"/>
                </a:solidFill>
              </a:rPr>
              <a:t>I </a:t>
            </a:r>
            <a:r>
              <a:rPr lang="ru-RU" sz="1400" dirty="0">
                <a:solidFill>
                  <a:schemeClr val="bg1"/>
                </a:solidFill>
              </a:rPr>
              <a:t>квартала 2014 года </a:t>
            </a:r>
          </a:p>
          <a:p>
            <a:endParaRPr lang="ru-RU" sz="1400" dirty="0"/>
          </a:p>
          <a:p>
            <a:r>
              <a:rPr lang="ru-RU" sz="1400" dirty="0"/>
              <a:t> Периодичность: квартальная</a:t>
            </a:r>
          </a:p>
          <a:p>
            <a:endParaRPr lang="ru-RU" sz="800" dirty="0"/>
          </a:p>
          <a:p>
            <a:r>
              <a:rPr lang="ru-RU" sz="1400" dirty="0"/>
              <a:t> Показатели:  - количество операций (ед.)        </a:t>
            </a:r>
          </a:p>
          <a:p>
            <a:r>
              <a:rPr lang="ru-RU" sz="1400" dirty="0"/>
              <a:t>                       - сумма платежей за товары (тыс. рублей)	 </a:t>
            </a:r>
          </a:p>
          <a:p>
            <a:endParaRPr lang="ru-RU" sz="800" dirty="0"/>
          </a:p>
          <a:p>
            <a:r>
              <a:rPr lang="ru-RU" sz="1400" dirty="0"/>
              <a:t>Разрез разработки: - по кредитным организациям                                             </a:t>
            </a:r>
          </a:p>
          <a:p>
            <a:r>
              <a:rPr lang="ru-RU" sz="1400" dirty="0"/>
              <a:t>                                 - по физическим лицам и юридическим </a:t>
            </a:r>
          </a:p>
          <a:p>
            <a:r>
              <a:rPr lang="ru-RU" sz="1400" dirty="0"/>
              <a:t>                                   лицам и (в том числе индивидуальным</a:t>
            </a:r>
          </a:p>
          <a:p>
            <a:r>
              <a:rPr lang="ru-RU" sz="1400" dirty="0"/>
              <a:t>                                   предпринимателям)</a:t>
            </a:r>
            <a:r>
              <a:rPr lang="ru-RU" sz="1400" baseline="30000" dirty="0"/>
              <a:t>1</a:t>
            </a:r>
          </a:p>
          <a:p>
            <a:endParaRPr lang="ru-RU" sz="1400" baseline="30000" dirty="0"/>
          </a:p>
          <a:p>
            <a:r>
              <a:rPr lang="ru-RU" sz="10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Подобное распределение обусловлено различиями порядка эмиссии платежных карт по поручению юридических лиц (и ИП) и физических лиц (карты, эмитированные по поручению юридических лиц и ИП, имеют ограничения по перечню операций).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00" baseline="30000" dirty="0"/>
          </a:p>
        </p:txBody>
      </p:sp>
      <p:sp>
        <p:nvSpPr>
          <p:cNvPr id="8" name="Крест 7"/>
          <p:cNvSpPr/>
          <p:nvPr/>
        </p:nvSpPr>
        <p:spPr>
          <a:xfrm>
            <a:off x="6748651" y="3991276"/>
            <a:ext cx="447675" cy="476250"/>
          </a:xfrm>
          <a:prstGeom prst="plus">
            <a:avLst/>
          </a:pr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/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7196326" y="1607029"/>
            <a:ext cx="4522671" cy="5063502"/>
          </a:xfrm>
          <a:prstGeom prst="foldedCorner">
            <a:avLst>
              <a:gd name="adj" fmla="val 10233"/>
            </a:avLst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</a:gradFill>
          <a:ln>
            <a:solidFill>
              <a:srgbClr val="BA8CD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2"/>
            </a:pPr>
            <a:r>
              <a:rPr lang="ru-RU" sz="1600" b="1" dirty="0">
                <a:solidFill>
                  <a:schemeClr val="bg1"/>
                </a:solidFill>
              </a:rPr>
              <a:t>Данные операторов электронных денежных средств (ЭДС)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PayPal</a:t>
            </a:r>
            <a:r>
              <a:rPr lang="ru-RU" sz="1600" b="1" dirty="0">
                <a:solidFill>
                  <a:schemeClr val="bg1"/>
                </a:solidFill>
              </a:rPr>
              <a:t>, Киви, ЯндексДеньги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Сбор данных: </a:t>
            </a:r>
            <a:r>
              <a:rPr lang="ru-RU" sz="1400" dirty="0"/>
              <a:t>сбор осуществляется  с </a:t>
            </a:r>
            <a:r>
              <a:rPr lang="en-US" sz="1400" dirty="0"/>
              <a:t>IV</a:t>
            </a:r>
            <a:r>
              <a:rPr lang="ru-RU" sz="1400" dirty="0"/>
              <a:t> </a:t>
            </a:r>
            <a:endParaRPr lang="en-US" sz="1400" dirty="0"/>
          </a:p>
          <a:p>
            <a:r>
              <a:rPr lang="en-US" sz="1400" dirty="0"/>
              <a:t>                        </a:t>
            </a:r>
            <a:r>
              <a:rPr lang="ru-RU" sz="1400" dirty="0"/>
              <a:t>квартала  2013 года, 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                      используется для расчета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                      показателя – с </a:t>
            </a: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ru-RU" sz="1400" dirty="0">
                <a:solidFill>
                  <a:schemeClr val="bg1"/>
                </a:solidFill>
              </a:rPr>
              <a:t> квартала  2014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              </a:t>
            </a:r>
            <a:r>
              <a:rPr lang="ru-RU" sz="1400" dirty="0">
                <a:solidFill>
                  <a:schemeClr val="bg1"/>
                </a:solidFill>
              </a:rPr>
              <a:t>года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                      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Периодичность: квартальная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Показатель: сумма переводов электронных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                   денежных средств за покупки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                   товаров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млн долларов США)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023" y="995839"/>
            <a:ext cx="6651057" cy="965698"/>
          </a:xfrm>
        </p:spPr>
        <p:txBody>
          <a:bodyPr/>
          <a:lstStyle/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ДИНАМИКА ПОКАЗАТЕЛЕЙ ИМПОРТА ТОВАРОВ В РАМКАХ 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ЭЛЕКТРОННОЙ ТОРГОВЛИ В РОССИЙСКОЙ ФЕДЕРАЦИИ 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 2014-2020 ГОДАХ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млн долларов США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11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6559826" y="2542657"/>
            <a:ext cx="4563979" cy="9656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14000"/>
              </a:lnSpc>
            </a:pPr>
            <a:r>
              <a:rPr lang="ru-RU" sz="1400" b="1" dirty="0"/>
              <a:t>СТРУКТУРА ИМПОРТА ТОВАРОВ В РАМКАХ ЭЛЕКТРОННОЙ ТОРГОВЛИ В РОССИЙСКОЙ ФЕДЕРАЦИИ ПО СПОСОБАМ ОПЛАТЫ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i="1" dirty="0"/>
              <a:t>процентов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762257"/>
              </p:ext>
            </p:extLst>
          </p:nvPr>
        </p:nvGraphicFramePr>
        <p:xfrm>
          <a:off x="79514" y="1961538"/>
          <a:ext cx="6480312" cy="371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080242"/>
              </p:ext>
            </p:extLst>
          </p:nvPr>
        </p:nvGraphicFramePr>
        <p:xfrm>
          <a:off x="6351103" y="3310807"/>
          <a:ext cx="5768175" cy="311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6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12</a:t>
            </a:fld>
            <a:endParaRPr lang="ru-RU">
              <a:solidFill>
                <a:srgbClr val="888A8D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376120"/>
              </p:ext>
            </p:extLst>
          </p:nvPr>
        </p:nvGraphicFramePr>
        <p:xfrm>
          <a:off x="1232452" y="1560442"/>
          <a:ext cx="9988826" cy="516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1410207" y="926264"/>
            <a:ext cx="6651057" cy="9656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КВАРТАЛЬНАЯ ДИНАМИКА ПОКАЗАТЕЛЕЙ ИМПОРТА ТОВАРОВ В РАМКАХ 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ЭЛЕКТРОННОЙ ТОРГОВЛИ В РОССИЙСКОЙ ФЕДЕРАЦИИ 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 2014-2020 ГОДАХ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млн долларов США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055" y="998174"/>
            <a:ext cx="11325225" cy="606994"/>
          </a:xfrm>
        </p:spPr>
        <p:txBody>
          <a:bodyPr/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ДИНАМИКА КОЛИЧЕСТВА ВХОДЯЩИХ МЕЖДУНАРОДНЫХ ПОЧТОВЫХ ОТПРАВЛЕНИЙ </a:t>
            </a:r>
            <a:br>
              <a:rPr lang="ru-RU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И СРЕДНЕЙ СТОИМОСТИ ОДНОГО ОТПРАВЛЕНИЯ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13</a:t>
            </a:fld>
            <a:endParaRPr lang="ru-RU">
              <a:solidFill>
                <a:srgbClr val="888A8D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25616"/>
              </p:ext>
            </p:extLst>
          </p:nvPr>
        </p:nvGraphicFramePr>
        <p:xfrm>
          <a:off x="1397423" y="1605168"/>
          <a:ext cx="9064487" cy="495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 rot="5400000">
            <a:off x="10102263" y="3273891"/>
            <a:ext cx="192059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штук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 rot="16200000">
            <a:off x="284551" y="3276296"/>
            <a:ext cx="191578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долларов США</a:t>
            </a:r>
          </a:p>
        </p:txBody>
      </p:sp>
    </p:spTree>
    <p:extLst>
      <p:ext uri="{BB962C8B-B14F-4D97-AF65-F5344CB8AC3E}">
        <p14:creationId xmlns:p14="http://schemas.microsoft.com/office/powerpoint/2010/main" val="17570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14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9202" y="873733"/>
            <a:ext cx="8246556" cy="56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ОТНОСИТЕЛЬНЫХ ПОКАЗАТЕЛЕЙ ИМПОРТА ТОВАРОВ В РАМКАХ ЭЛЕКТРОННОЙ ТОРГОВЛИ В РОССИЙСКОЙ ФЕДЕРАЦИИ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00818458"/>
              </p:ext>
            </p:extLst>
          </p:nvPr>
        </p:nvGraphicFramePr>
        <p:xfrm>
          <a:off x="1532495" y="1166195"/>
          <a:ext cx="9621923" cy="462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 rot="16200000">
            <a:off x="241732" y="3070788"/>
            <a:ext cx="1915787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 прироста к предыдущему году, процентов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5400000">
            <a:off x="10301087" y="3176106"/>
            <a:ext cx="192059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удельный  вес,  процентов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3421946" y="5753453"/>
            <a:ext cx="297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421946" y="6012073"/>
            <a:ext cx="2979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532764" y="6304536"/>
            <a:ext cx="143957" cy="10801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728450" y="5603583"/>
            <a:ext cx="50607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 прироста импорта товаров (ФОБ)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(левая шкала)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733578" y="5882763"/>
            <a:ext cx="612778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 прироста импорт товаров в рамках электронной торговли</a:t>
            </a:r>
            <a:r>
              <a:rPr lang="ru-RU" sz="1200" baseline="30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(левая шкала)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788863" y="6126621"/>
            <a:ext cx="683894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Удельный вес импорта товаров в рамках электронной торговли в совокупном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импорте товаров (ФОБ)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(правая шкала)</a:t>
            </a:r>
          </a:p>
        </p:txBody>
      </p:sp>
    </p:spTree>
    <p:extLst>
      <p:ext uri="{BB962C8B-B14F-4D97-AF65-F5344CB8AC3E}">
        <p14:creationId xmlns:p14="http://schemas.microsoft.com/office/powerpoint/2010/main" val="27643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15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622768" y="1487347"/>
            <a:ext cx="9437353" cy="1088048"/>
          </a:xfrm>
          <a:prstGeom prst="flowChartAlternateProcess">
            <a:avLst/>
          </a:prstGeom>
          <a:ln w="38100">
            <a:solidFill>
              <a:srgbClr val="DD7D8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i="1" dirty="0"/>
          </a:p>
          <a:p>
            <a:endParaRPr lang="ru-RU" sz="1400" b="1" i="1" dirty="0"/>
          </a:p>
          <a:p>
            <a:endParaRPr lang="ru-RU" sz="1400" b="1" i="1" dirty="0"/>
          </a:p>
          <a:p>
            <a:r>
              <a:rPr lang="ru-RU" sz="1800" b="1" i="1" dirty="0">
                <a:solidFill>
                  <a:srgbClr val="DD7D8B"/>
                </a:solidFill>
              </a:rPr>
              <a:t>Отсутствие возможности разделения стоимостных объемов покупок товаров физическими лицами для личного потребления и для дальнейшей перепродажи 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95402" y="3395483"/>
            <a:ext cx="9318671" cy="1152525"/>
          </a:xfrm>
          <a:prstGeom prst="flowChartAlternateProcess">
            <a:avLst/>
          </a:prstGeom>
          <a:ln w="412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just"/>
            <a:r>
              <a:rPr lang="ru-RU" b="1" i="1" dirty="0"/>
              <a:t>Высокая вероятность повторного учета стоимостных объемов импорта товаров, поступающих в розничную торговую сеть, не учтенных в таможенной статистике</a:t>
            </a:r>
            <a:endParaRPr lang="ru-RU" i="1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695403" y="5317337"/>
            <a:ext cx="9364718" cy="1152525"/>
          </a:xfrm>
          <a:prstGeom prst="flowChartAlternateProcess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Необходимость внесения корректировки на повторный счет в модели оценки неформального и скрытого («теневого») импорта товаров в платежном балансе РФ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987237" y="2614433"/>
            <a:ext cx="390525" cy="74295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987237" y="4586107"/>
            <a:ext cx="390525" cy="731229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85809" y="918017"/>
            <a:ext cx="8402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5. Проблема двойного счета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16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ЭКСПОРТ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4658" y="989538"/>
            <a:ext cx="8730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6. Особенности оценки объемов </a:t>
            </a:r>
            <a:r>
              <a:rPr lang="ru-RU" sz="2000" b="1" i="1" u="sng" dirty="0">
                <a:solidFill>
                  <a:schemeClr val="accent1"/>
                </a:solidFill>
              </a:rPr>
              <a:t>экспорта товаров</a:t>
            </a:r>
            <a:r>
              <a:rPr lang="ru-RU" sz="2000" b="1" u="sng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в рамках электронной торговли на основе данных банковской отчетности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138" y="1931564"/>
            <a:ext cx="113254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Банковская отчетность позволяет получать данные о стоимости товаров (работ, услуг), приобретенных через сеть Интернет, оплаченных с использованием платежных карт, эмитированных за пределами Российской Федерации, без распределения объемов, приходящихся в отдельности на товары и на услуги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целях выделения доли товаров в 2016 году было проведено первое выборочное обследование кредитных организаций, при этом удельный вес выборки в совокупном стоимостном объеме по вышеназванному показателю в отчете за 2015 год составил 95%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Досчет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до полного круга осуществлен на основе средней доли, рассчитанной по выборке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Данные выборочного обследования были использованы для расчета объемов экспорта товаров в рамках электронной торговли за 2015 и 2016 годы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Ввиду высокой волатильности показателей, полученных по выборке, а также отсутствия возможности расширения состава показателей регулярной банковской отчетности из-за увеличения отчетной нагрузки на кредитные организации, проведения ежегодных выборочных обследований кредитных организаций осуществляется на регулярной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0679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17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ЭКСПОРТ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74032" y="960575"/>
            <a:ext cx="824655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ПОКАЗАТЕЛЕЙ ЭКСПОРТА ТОВАРОВ В РАМКАХ ЭЛЕКТРОННОЙ ТОРГОВЛИ ТОВАРАМИ В РОССИЙСКОЙ ФЕДЕРАЦИИ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65830208"/>
              </p:ext>
            </p:extLst>
          </p:nvPr>
        </p:nvGraphicFramePr>
        <p:xfrm>
          <a:off x="1374032" y="1635503"/>
          <a:ext cx="9478439" cy="42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854761" y="6086600"/>
            <a:ext cx="297987" cy="0"/>
          </a:xfrm>
          <a:prstGeom prst="line">
            <a:avLst/>
          </a:prstGeom>
          <a:noFill/>
          <a:ln w="38100">
            <a:solidFill>
              <a:srgbClr val="DD7D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941983" y="6370982"/>
            <a:ext cx="143422" cy="119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144421" y="5947010"/>
            <a:ext cx="679132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Экспорт товаров в рамках электронной торговли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(левая шкала)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144421" y="6226191"/>
            <a:ext cx="71818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Удельный вес товаров в общей стоимости товаров и услуг, приобретенных через сеть Интернет, оплаченных с использованием платежных карт, эмитированных за пределами РФ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(правая шкала)</a:t>
            </a:r>
          </a:p>
        </p:txBody>
      </p:sp>
    </p:spTree>
    <p:extLst>
      <p:ext uri="{BB962C8B-B14F-4D97-AF65-F5344CB8AC3E}">
        <p14:creationId xmlns:p14="http://schemas.microsoft.com/office/powerpoint/2010/main" val="7742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6" y="952332"/>
            <a:ext cx="11325225" cy="386854"/>
          </a:xfrm>
        </p:spPr>
        <p:txBody>
          <a:bodyPr/>
          <a:lstStyle/>
          <a:p>
            <a:r>
              <a:rPr lang="ru-RU" sz="2000" b="1" dirty="0"/>
              <a:t>Товары, приобретенные в российских Интернет-магазинах</a:t>
            </a:r>
            <a:r>
              <a:rPr lang="en-US" sz="2000" b="1" dirty="0"/>
              <a:t>*</a:t>
            </a:r>
            <a:endParaRPr lang="ru-RU" sz="2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39968" y="431801"/>
            <a:ext cx="8439150" cy="324001"/>
          </a:xfrm>
        </p:spPr>
        <p:txBody>
          <a:bodyPr/>
          <a:lstStyle/>
          <a:p>
            <a:r>
              <a:rPr lang="ru-RU" b="1" dirty="0"/>
              <a:t>                </a:t>
            </a:r>
          </a:p>
          <a:p>
            <a:r>
              <a:rPr lang="ru-RU" b="1" dirty="0"/>
              <a:t>               ЭКСПОРТ ТОВАРОВ В РАМКАХ ТРАНСГРАНИЧНОЙ ЭЛЕКТРОННОЙ ТОРГОВЛИ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18</a:t>
            </a:fld>
            <a:endParaRPr lang="ru-RU">
              <a:solidFill>
                <a:srgbClr val="888A8D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55090763"/>
              </p:ext>
            </p:extLst>
          </p:nvPr>
        </p:nvGraphicFramePr>
        <p:xfrm>
          <a:off x="-27025" y="1219351"/>
          <a:ext cx="4907138" cy="251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229857" y="3721318"/>
            <a:ext cx="5659371" cy="2822066"/>
            <a:chOff x="585788" y="4013955"/>
            <a:chExt cx="5452406" cy="2685904"/>
          </a:xfrm>
        </p:grpSpPr>
        <p:graphicFrame>
          <p:nvGraphicFramePr>
            <p:cNvPr id="20" name="Диаграмма 19"/>
            <p:cNvGraphicFramePr/>
            <p:nvPr>
              <p:extLst>
                <p:ext uri="{D42A27DB-BD31-4B8C-83A1-F6EECF244321}">
                  <p14:modId xmlns:p14="http://schemas.microsoft.com/office/powerpoint/2010/main" val="3925090535"/>
                </p:ext>
              </p:extLst>
            </p:nvPr>
          </p:nvGraphicFramePr>
          <p:xfrm>
            <a:off x="585788" y="4013955"/>
            <a:ext cx="5452406" cy="2397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/>
            <a:srcRect l="7987" t="3077" r="3963" b="3963"/>
            <a:stretch/>
          </p:blipFill>
          <p:spPr>
            <a:xfrm>
              <a:off x="709239" y="6263208"/>
              <a:ext cx="452488" cy="43665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9747" y="6254313"/>
              <a:ext cx="469935" cy="428234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0270" y="6238330"/>
              <a:ext cx="438631" cy="43225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5274" y="6247581"/>
              <a:ext cx="502060" cy="41874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3996" y="6245632"/>
              <a:ext cx="424580" cy="41323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82735" y="6263208"/>
              <a:ext cx="453157" cy="43665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31325" y="6249678"/>
              <a:ext cx="406502" cy="422492"/>
            </a:xfrm>
            <a:prstGeom prst="rect">
              <a:avLst/>
            </a:prstGeom>
          </p:spPr>
        </p:pic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29601668"/>
              </p:ext>
            </p:extLst>
          </p:nvPr>
        </p:nvGraphicFramePr>
        <p:xfrm>
          <a:off x="7126357" y="1198034"/>
          <a:ext cx="4775384" cy="246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283422" y="2335252"/>
            <a:ext cx="950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Почта России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4068" y="1854265"/>
            <a:ext cx="1180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Логистические операторы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62" y="6532367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 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Insight, 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заказу 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eBay, 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Розничный экспорт товаров через Интернет, 20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— 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datainsight.ru/eBayCrossborder2020 </a:t>
            </a:r>
            <a:endParaRPr lang="ru-RU" sz="1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1292" y="6095614"/>
            <a:ext cx="567620" cy="454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3061" y="6083629"/>
            <a:ext cx="368949" cy="417515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554157942"/>
              </p:ext>
            </p:extLst>
          </p:nvPr>
        </p:nvGraphicFramePr>
        <p:xfrm>
          <a:off x="-181901" y="2932044"/>
          <a:ext cx="4694266" cy="32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010477" y="3531934"/>
            <a:ext cx="606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2018</a:t>
            </a:r>
          </a:p>
          <a:p>
            <a:pPr algn="r"/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007164" y="6053860"/>
            <a:ext cx="606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2020</a:t>
            </a:r>
          </a:p>
          <a:p>
            <a:pPr algn="r"/>
            <a:endParaRPr lang="ru-RU" sz="1100" dirty="0"/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056754311"/>
              </p:ext>
            </p:extLst>
          </p:nvPr>
        </p:nvGraphicFramePr>
        <p:xfrm>
          <a:off x="8911149" y="3976426"/>
          <a:ext cx="3085381" cy="219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975974" y="3645657"/>
            <a:ext cx="606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2018</a:t>
            </a:r>
          </a:p>
          <a:p>
            <a:pPr algn="r"/>
            <a:endParaRPr lang="ru-RU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0043953" y="6245068"/>
            <a:ext cx="606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2020</a:t>
            </a:r>
          </a:p>
          <a:p>
            <a:pPr algn="r"/>
            <a:endParaRPr lang="ru-RU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26707" y="4915376"/>
            <a:ext cx="950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Почта России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79247" y="4434933"/>
            <a:ext cx="1180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Логистические операторы</a:t>
            </a:r>
          </a:p>
        </p:txBody>
      </p:sp>
    </p:spTree>
    <p:extLst>
      <p:ext uri="{BB962C8B-B14F-4D97-AF65-F5344CB8AC3E}">
        <p14:creationId xmlns:p14="http://schemas.microsoft.com/office/powerpoint/2010/main" val="476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6" y="980076"/>
            <a:ext cx="11325225" cy="313790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ea typeface="+mn-ea"/>
              </a:rPr>
              <a:t>Географическое</a:t>
            </a:r>
            <a:r>
              <a:rPr lang="ru-RU" sz="1600" b="1" dirty="0">
                <a:solidFill>
                  <a:schemeClr val="tx1"/>
                </a:solidFill>
              </a:rPr>
              <a:t> распределение заказов в </a:t>
            </a:r>
            <a:r>
              <a:rPr lang="ru-RU" sz="1600" b="1" dirty="0">
                <a:solidFill>
                  <a:schemeClr val="tx1"/>
                </a:solidFill>
                <a:ea typeface="+mn-ea"/>
              </a:rPr>
              <a:t>онлайн-экспорте*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   ЭКСПОРТ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19</a:t>
            </a:fld>
            <a:endParaRPr lang="ru-RU">
              <a:solidFill>
                <a:srgbClr val="888A8D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6135833"/>
              </p:ext>
            </p:extLst>
          </p:nvPr>
        </p:nvGraphicFramePr>
        <p:xfrm>
          <a:off x="-298174" y="1199211"/>
          <a:ext cx="11767930" cy="279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341565" y="3355414"/>
            <a:ext cx="66888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3853890"/>
              </p:ext>
            </p:extLst>
          </p:nvPr>
        </p:nvGraphicFramePr>
        <p:xfrm>
          <a:off x="-298174" y="1351611"/>
          <a:ext cx="11175518" cy="263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5578145"/>
              </p:ext>
            </p:extLst>
          </p:nvPr>
        </p:nvGraphicFramePr>
        <p:xfrm>
          <a:off x="352387" y="1159920"/>
          <a:ext cx="8831369" cy="262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2387" y="6525962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 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Insight, 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заказу 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eBay, 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Розничный экспорт товаров через Интернет, 20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</a:t>
            </a:r>
            <a:r>
              <a:rPr lang="ru-RU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— </a:t>
            </a:r>
            <a:r>
              <a:rPr lang="en-US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datainsight.ru/eBayCrossborder2020 </a:t>
            </a:r>
            <a:endParaRPr lang="ru-RU" sz="1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830" y="3782251"/>
            <a:ext cx="6536357" cy="27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261" y="2056312"/>
            <a:ext cx="9764350" cy="573677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994262" y="2629989"/>
            <a:ext cx="8212183" cy="3794623"/>
          </a:xfrm>
        </p:spPr>
        <p:txBody>
          <a:bodyPr/>
          <a:lstStyle/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Предпосылки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Импорт товаров в рамках трансграничной электронной торговли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Экспорт товаров в рамках трансграничной электронной торговли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Распространение данных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Перспективы развития статистики цифровой торговли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17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20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РАСПРОСТРАНЕНИЕ ДАННЫХ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1661" y="1023032"/>
            <a:ext cx="9553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7. Публикация данных статистики трансграничной электронной торговли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435" y="1669363"/>
            <a:ext cx="109251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Информация ежеквартально размещается на официальном сайте Банка России в разделе «Документы и данные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Статистика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Макроэкономическая финансовая статистика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Статистика внешнего сектора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/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Статистические данные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Внешняя торговля товарами» в составе таблицы «Внешняя торговля Российской Федерации товарами (по методологии платежного баланса), детализированные компоненты» по следующему адресу: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8061" y="4551840"/>
            <a:ext cx="78835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hlinkClick r:id="rId2"/>
              </a:rPr>
              <a:t>http://www.cbr.ru/statistics/macro_itm/svs/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03" y="997856"/>
            <a:ext cx="11387908" cy="52614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8AC8"/>
                </a:solidFill>
              </a:rPr>
              <a:t>8. Новое определение электронной торговли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21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7795" y="1622854"/>
            <a:ext cx="11280816" cy="1393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dirty="0"/>
              <a:t>Новое определение электронной торговли дано в </a:t>
            </a:r>
            <a:r>
              <a:rPr lang="ru-RU" i="1" dirty="0"/>
              <a:t>Руководстве по измерению электронной торговли</a:t>
            </a:r>
            <a:r>
              <a:rPr lang="ru-RU" dirty="0"/>
              <a:t>, по результатам деятельности </a:t>
            </a:r>
            <a:r>
              <a:rPr lang="ru-RU" i="1" dirty="0"/>
              <a:t>Экспертной группы по измерению цифровой торговли</a:t>
            </a:r>
            <a:r>
              <a:rPr lang="ru-RU" dirty="0"/>
              <a:t>, созданной в 2017 году  в рамках Рабочей группы по статистике международной торговли </a:t>
            </a:r>
            <a:r>
              <a:rPr lang="en-US" dirty="0"/>
              <a:t>(TFITS</a:t>
            </a:r>
            <a:r>
              <a:rPr lang="en-US" i="1" dirty="0"/>
              <a:t>), </a:t>
            </a:r>
            <a:r>
              <a:rPr lang="ru-RU" dirty="0"/>
              <a:t>в которую входят представители международных организаций, национальных статистических служб и национальных банков, включая Банк России.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32385" y="431800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ПЕРСПЕКТИВЫ РАЗВИТИЯ СТАТИСТИКИ ЦИФРОВОЙ ТОРГОВЛИ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0301145"/>
              </p:ext>
            </p:extLst>
          </p:nvPr>
        </p:nvGraphicFramePr>
        <p:xfrm>
          <a:off x="1976708" y="3016664"/>
          <a:ext cx="9013995" cy="333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9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9139147" y="2387023"/>
            <a:ext cx="1677475" cy="4216400"/>
          </a:xfrm>
          <a:prstGeom prst="roundRect">
            <a:avLst/>
          </a:prstGeom>
          <a:solidFill>
            <a:srgbClr val="008AC8">
              <a:alpha val="21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95839" y="2387022"/>
            <a:ext cx="2500141" cy="4278082"/>
          </a:xfrm>
          <a:prstGeom prst="roundRect">
            <a:avLst/>
          </a:prstGeom>
          <a:solidFill>
            <a:srgbClr val="008AC8">
              <a:alpha val="21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03" y="997856"/>
            <a:ext cx="11387908" cy="52614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8AC8"/>
                </a:solidFill>
              </a:rPr>
              <a:t>Новое определение электронной торговли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22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7795" y="1622855"/>
            <a:ext cx="11280816" cy="3789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В рамках </a:t>
            </a:r>
            <a:r>
              <a:rPr lang="ru-RU" i="1" dirty="0"/>
              <a:t>Руководства по измерению электронной торговли </a:t>
            </a:r>
            <a:r>
              <a:rPr lang="ru-RU" dirty="0"/>
              <a:t>даётся следующая концептуальная основа: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ru-RU" b="1" dirty="0"/>
              <a:t>ПЕРСПЕКТИВЫ РАЗВИТИЯ СТАТИСТИКИ ЦИФРОВОЙ ТОРГОВЛИ</a:t>
            </a:r>
            <a:endParaRPr lang="ru-RU" dirty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766" y="2001762"/>
            <a:ext cx="583445" cy="1128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49101" y="2387023"/>
            <a:ext cx="1677475" cy="4216400"/>
          </a:xfrm>
          <a:prstGeom prst="roundRect">
            <a:avLst/>
          </a:prstGeom>
          <a:solidFill>
            <a:srgbClr val="008AC8">
              <a:alpha val="21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62405" y="2387023"/>
            <a:ext cx="2500141" cy="4216400"/>
          </a:xfrm>
          <a:prstGeom prst="roundRect">
            <a:avLst/>
          </a:prstGeom>
          <a:solidFill>
            <a:srgbClr val="008AC8">
              <a:alpha val="21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70265" y="2955306"/>
            <a:ext cx="538205" cy="2590800"/>
          </a:xfrm>
          <a:prstGeom prst="roundRect">
            <a:avLst/>
          </a:prstGeom>
          <a:solidFill>
            <a:schemeClr val="bg2">
              <a:lumMod val="90000"/>
              <a:alpha val="4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85160" y="5714423"/>
            <a:ext cx="538205" cy="889000"/>
          </a:xfrm>
          <a:prstGeom prst="roundRect">
            <a:avLst/>
          </a:prstGeom>
          <a:solidFill>
            <a:schemeClr val="bg2">
              <a:lumMod val="90000"/>
              <a:alpha val="4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44299" y="2387023"/>
            <a:ext cx="167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Сфера</a:t>
            </a:r>
          </a:p>
          <a:p>
            <a:pPr algn="ctr"/>
            <a:r>
              <a:rPr lang="ru-RU" sz="1600" b="1" dirty="0"/>
              <a:t>(где)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7206" y="2387022"/>
            <a:ext cx="249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Происхождение</a:t>
            </a:r>
          </a:p>
          <a:p>
            <a:pPr algn="ctr"/>
            <a:r>
              <a:rPr lang="ru-RU" sz="1600" b="1" dirty="0"/>
              <a:t>(как)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37195" y="2380927"/>
            <a:ext cx="251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Продукт</a:t>
            </a:r>
          </a:p>
          <a:p>
            <a:pPr algn="ctr"/>
            <a:r>
              <a:rPr lang="ru-RU" sz="1600" b="1" dirty="0"/>
              <a:t>(что)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8747" y="2387022"/>
            <a:ext cx="1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Участники</a:t>
            </a:r>
          </a:p>
          <a:p>
            <a:pPr algn="ctr"/>
            <a:r>
              <a:rPr lang="ru-RU" sz="1600" b="1" dirty="0"/>
              <a:t>(кто)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47675" y="4066041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Электронная торговля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71836" y="2981736"/>
            <a:ext cx="1422400" cy="2574309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71836" y="5714423"/>
            <a:ext cx="1422400" cy="744434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119738" y="5882438"/>
            <a:ext cx="1069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/>
              <a:t>Неденежная</a:t>
            </a:r>
            <a:r>
              <a:rPr lang="ru-RU" sz="1000" dirty="0"/>
              <a:t> электронная торговля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836" y="3881374"/>
            <a:ext cx="142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Включено в статистику торговли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1175" y="5705964"/>
            <a:ext cx="1403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Не включено в статистику торговли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00500" y="2971797"/>
            <a:ext cx="2232660" cy="2049783"/>
          </a:xfrm>
          <a:prstGeom prst="roundRect">
            <a:avLst/>
          </a:prstGeom>
          <a:solidFill>
            <a:srgbClr val="0070C0">
              <a:alpha val="59000"/>
            </a:srgbClr>
          </a:solidFill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bg1"/>
                </a:solidFill>
              </a:rPr>
              <a:t>Электронный заказ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00500" y="4457700"/>
            <a:ext cx="2232660" cy="1993945"/>
          </a:xfrm>
          <a:prstGeom prst="roundRect">
            <a:avLst/>
          </a:prstGeom>
          <a:solidFill>
            <a:srgbClr val="0070C0">
              <a:alpha val="59000"/>
            </a:srgbClr>
          </a:solidFill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bg1"/>
                </a:solidFill>
              </a:rPr>
              <a:t>Электронная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доставка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00043" y="3409396"/>
            <a:ext cx="518160" cy="2606040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545954" y="4496972"/>
            <a:ext cx="2606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Цифровые платформы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 посредников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73740" y="3268977"/>
            <a:ext cx="1210923" cy="612397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ИКТ-товары (электронный заказ)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1780" y="2971797"/>
            <a:ext cx="2278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/>
            <a:r>
              <a:rPr lang="ru-RU" sz="1200" dirty="0"/>
              <a:t>    Товары </a:t>
            </a:r>
            <a:r>
              <a:rPr lang="en-US" sz="1200" dirty="0"/>
              <a:t>                </a:t>
            </a:r>
            <a:r>
              <a:rPr lang="ru-RU" sz="1200" dirty="0"/>
              <a:t>Услуги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73739" y="3934568"/>
            <a:ext cx="1210923" cy="612397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Другие товары (электронный заказ)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94602" y="3268977"/>
            <a:ext cx="1216052" cy="1287927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Услуги (электронный заказ,</a:t>
            </a:r>
          </a:p>
          <a:p>
            <a:pPr algn="ctr"/>
            <a:r>
              <a:rPr lang="ru-RU" sz="1000" dirty="0"/>
              <a:t>неэлектронная доставка)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84662" y="4618586"/>
            <a:ext cx="1158182" cy="279953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С помощью цифровых платформ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784662" y="4952601"/>
            <a:ext cx="1158182" cy="279953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Электронный заказ</a:t>
            </a:r>
            <a:endParaRPr lang="ru-RU" sz="7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784662" y="5284177"/>
            <a:ext cx="1158182" cy="279953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Неэлектронный заказ</a:t>
            </a:r>
            <a:endParaRPr lang="ru-RU" sz="700" dirty="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7472687" y="4618586"/>
            <a:ext cx="224760" cy="945544"/>
          </a:xfrm>
          <a:prstGeom prst="leftBrac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688242" y="4876803"/>
            <a:ext cx="114757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Электронная </a:t>
            </a:r>
          </a:p>
          <a:p>
            <a:pPr algn="ctr"/>
            <a:r>
              <a:rPr lang="ru-RU" sz="1050" dirty="0"/>
              <a:t>доставка услу</a:t>
            </a:r>
            <a:r>
              <a:rPr lang="ru-RU" sz="1200" dirty="0"/>
              <a:t>г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70265" y="5624844"/>
            <a:ext cx="7633052" cy="45038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784662" y="5754406"/>
            <a:ext cx="1158182" cy="641781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Информация/данные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66684" y="3073054"/>
            <a:ext cx="1422400" cy="3385803"/>
          </a:xfrm>
          <a:prstGeom prst="round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Корпорации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Государство</a:t>
            </a:r>
          </a:p>
          <a:p>
            <a:pPr algn="ctr"/>
            <a:endParaRPr lang="ru-RU" sz="1400" dirty="0"/>
          </a:p>
          <a:p>
            <a:pPr algn="ctr"/>
            <a:r>
              <a:rPr lang="ru-RU" sz="1200" dirty="0"/>
              <a:t>Домохозяйства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НКОДХ</a:t>
            </a:r>
          </a:p>
        </p:txBody>
      </p:sp>
    </p:spTree>
    <p:extLst>
      <p:ext uri="{BB962C8B-B14F-4D97-AF65-F5344CB8AC3E}">
        <p14:creationId xmlns:p14="http://schemas.microsoft.com/office/powerpoint/2010/main" val="18073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/>
              <a:t>9. Перспективы дальнейшего развития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56830" y="431800"/>
            <a:ext cx="8439150" cy="324001"/>
          </a:xfrm>
        </p:spPr>
        <p:txBody>
          <a:bodyPr/>
          <a:lstStyle/>
          <a:p>
            <a:r>
              <a:rPr lang="ru-RU" b="1" dirty="0"/>
              <a:t>ПЕРСПЕКТИВЫ РАЗВИТИЯ СТАТИСТИКИ ЦИФРОВОЙ ТОРГОВЛИ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23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3387" y="1593988"/>
            <a:ext cx="10758073" cy="4452938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sz="1800" b="1" dirty="0"/>
              <a:t>Детализация данных о расчетах с использованием электронных средств платежа за экспорт и импорт товаров и услуг в рамках трансграничной электронной торговли: </a:t>
            </a:r>
          </a:p>
          <a:p>
            <a:r>
              <a:rPr lang="ru-RU" dirty="0"/>
              <a:t>       </a:t>
            </a:r>
            <a:r>
              <a:rPr lang="ru-RU" b="1" i="1" dirty="0"/>
              <a:t>Новая форма отчетности для банков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/>
              <a:t>Периодичность – квартальная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/>
              <a:t>Начало сбора данных – </a:t>
            </a:r>
            <a:r>
              <a:rPr lang="en-US" dirty="0"/>
              <a:t>I </a:t>
            </a:r>
            <a:r>
              <a:rPr lang="ru-RU" dirty="0"/>
              <a:t>квартал 2022 года</a:t>
            </a:r>
          </a:p>
          <a:p>
            <a:pPr marL="720000" indent="-285750">
              <a:buFont typeface="Wingdings" panose="05000000000000000000" pitchFamily="2" charset="2"/>
              <a:buChar char="Ø"/>
            </a:pPr>
            <a:r>
              <a:rPr lang="ru-RU" dirty="0"/>
              <a:t>Разрезы разработки: </a:t>
            </a:r>
          </a:p>
          <a:p>
            <a:pPr marL="1080000" indent="-285750">
              <a:buFont typeface="Courier New" panose="02070309020205020404" pitchFamily="49" charset="0"/>
              <a:buChar char="o"/>
            </a:pPr>
            <a:r>
              <a:rPr lang="ru-RU" dirty="0"/>
              <a:t>данные об эмитентах (физические или юридические лица, их резидентная принадлежность)</a:t>
            </a:r>
          </a:p>
          <a:p>
            <a:pPr marL="1080000" indent="-285750">
              <a:buFont typeface="Courier New" panose="02070309020205020404" pitchFamily="49" charset="0"/>
              <a:buChar char="o"/>
            </a:pPr>
            <a:r>
              <a:rPr lang="ru-RU" dirty="0"/>
              <a:t>виды электронных средств платежа (дебетовые, кредитные карты</a:t>
            </a:r>
            <a:r>
              <a:rPr lang="en-US" dirty="0"/>
              <a:t>;</a:t>
            </a:r>
            <a:r>
              <a:rPr lang="ru-RU" dirty="0"/>
              <a:t> предоплаченные карты</a:t>
            </a:r>
            <a:r>
              <a:rPr lang="en-US" dirty="0"/>
              <a:t>;</a:t>
            </a:r>
            <a:r>
              <a:rPr lang="ru-RU" dirty="0"/>
              <a:t> электронные кошельки)</a:t>
            </a:r>
          </a:p>
          <a:p>
            <a:pPr marL="1080000" indent="-285750">
              <a:buFont typeface="Courier New" panose="02070309020205020404" pitchFamily="49" charset="0"/>
              <a:buChar char="o"/>
            </a:pPr>
            <a:r>
              <a:rPr lang="ru-RU" dirty="0"/>
              <a:t>распределение по странам </a:t>
            </a:r>
          </a:p>
          <a:p>
            <a:pPr marL="1080000" indent="-285750">
              <a:buFont typeface="Courier New" panose="02070309020205020404" pitchFamily="49" charset="0"/>
              <a:buChar char="o"/>
            </a:pPr>
            <a:r>
              <a:rPr lang="ru-RU" dirty="0"/>
              <a:t>целевая структура платежей (на основе кодов МСС)</a:t>
            </a:r>
          </a:p>
          <a:p>
            <a:r>
              <a:rPr lang="ru-RU" sz="1800" b="1" dirty="0"/>
              <a:t>2) Получение данных о деятельности цифровых платформ и трансграничной электронной торговле в сегменте </a:t>
            </a:r>
            <a:r>
              <a:rPr lang="en-US" sz="1800" b="1" dirty="0"/>
              <a:t>C2C</a:t>
            </a:r>
            <a:r>
              <a:rPr lang="ru-RU" sz="1800" b="1" dirty="0"/>
              <a:t>:</a:t>
            </a:r>
            <a:r>
              <a:rPr lang="en-US" sz="1800" b="1" dirty="0"/>
              <a:t> </a:t>
            </a:r>
            <a:endParaRPr lang="ru-RU" sz="1800" b="1" dirty="0"/>
          </a:p>
          <a:p>
            <a:r>
              <a:rPr lang="ru-RU" b="1" i="1" dirty="0"/>
              <a:t>         Новая форма обследования для цифровых платформ  - 2022-2023 годы</a:t>
            </a:r>
          </a:p>
        </p:txBody>
      </p:sp>
    </p:spTree>
    <p:extLst>
      <p:ext uri="{BB962C8B-B14F-4D97-AF65-F5344CB8AC3E}">
        <p14:creationId xmlns:p14="http://schemas.microsoft.com/office/powerpoint/2010/main" val="38425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3830" y="849528"/>
            <a:ext cx="5554663" cy="1965324"/>
          </a:xfrm>
        </p:spPr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5159" y="3259096"/>
            <a:ext cx="5554663" cy="1965324"/>
          </a:xfrm>
        </p:spPr>
        <p:txBody>
          <a:bodyPr/>
          <a:lstStyle/>
          <a:p>
            <a:r>
              <a:rPr lang="en-US" dirty="0"/>
              <a:t>               </a:t>
            </a:r>
            <a:r>
              <a:rPr lang="ru-RU" dirty="0"/>
              <a:t>вопросы</a:t>
            </a:r>
            <a:r>
              <a:rPr lang="en-US" dirty="0"/>
              <a:t>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8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03" y="1243010"/>
            <a:ext cx="11387908" cy="52614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8AC8"/>
                </a:solidFill>
              </a:rPr>
              <a:t>1. Определение трансграничной электронной торговли </a:t>
            </a:r>
            <a:endParaRPr lang="en-US" sz="2000" b="1" dirty="0">
              <a:solidFill>
                <a:srgbClr val="008AC8"/>
              </a:solidFill>
            </a:endParaRPr>
          </a:p>
          <a:p>
            <a:pPr algn="ctr"/>
            <a:r>
              <a:rPr lang="ru-RU" sz="2000" b="1" dirty="0">
                <a:solidFill>
                  <a:srgbClr val="008AC8"/>
                </a:solidFill>
              </a:rPr>
              <a:t>в статистике внешнего сектора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3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4249" y="2257168"/>
            <a:ext cx="11280816" cy="3451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dirty="0"/>
              <a:t>«Руководство МВФ по платежному балансу и международной инвестиционной позиции» (РПБ6):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 Электронная торговля представляет собой заказ или доставку продукции, по крайней мере,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частично, электронными средствами, например, через Интернет или иные обслуживаемые компьютерами сети (параграф 10.10).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«Статистика международной торговли товарами: концепции и определения, 2010 год»: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 К «товарам в электронной торговле» относятся товары, которые физически перемещаются через границы стран в результате сделок, целиком или в значительной степени совершаемых с использованием электронных средств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параграф 1.34). </a:t>
            </a:r>
            <a:endParaRPr lang="ru-RU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413115" y="431801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ПРЕДПОСЫЛКИ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9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822714" y="1674484"/>
            <a:ext cx="7007086" cy="3461418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709" y="1350447"/>
            <a:ext cx="10803835" cy="48369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6" y="921491"/>
            <a:ext cx="11325225" cy="606994"/>
          </a:xfrm>
        </p:spPr>
        <p:txBody>
          <a:bodyPr/>
          <a:lstStyle/>
          <a:p>
            <a:pPr algn="ctr"/>
            <a:r>
              <a:rPr lang="ru-RU" sz="2000" dirty="0"/>
              <a:t>ВНЕШНЯЯ ТОРГОВЛЯ ТОВАРАМИ ПО МЕТОДОЛОГИИ ПЛАТЕЖНОГО БАЛАНСА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00062" y="431801"/>
            <a:ext cx="8439150" cy="324001"/>
          </a:xfrm>
        </p:spPr>
        <p:txBody>
          <a:bodyPr/>
          <a:lstStyle/>
          <a:p>
            <a:r>
              <a:rPr lang="ru-RU" b="1" dirty="0"/>
              <a:t>ПРЕДПОСЫЛКИ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756836" y="3812003"/>
            <a:ext cx="281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Операции без пересечения границы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1204" y="2251357"/>
            <a:ext cx="37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3469" y="2909393"/>
            <a:ext cx="2968402" cy="1038838"/>
          </a:xfrm>
          <a:prstGeom prst="round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89779" y="2885228"/>
            <a:ext cx="280570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(+) Рыба, рыбопродукты и морепродукты, проданные за пределами территории России (экспорт)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86526" y="1685484"/>
            <a:ext cx="2996199" cy="1053807"/>
          </a:xfrm>
          <a:prstGeom prst="round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01037" y="1771496"/>
            <a:ext cx="295154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(+) Товары, приобретенные транспортными средствами в портах (экспорт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ru-RU" sz="1600" dirty="0">
                <a:solidFill>
                  <a:schemeClr val="bg1"/>
                </a:solidFill>
              </a:rPr>
              <a:t>импорт)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88339" y="5149830"/>
            <a:ext cx="2914235" cy="1039400"/>
          </a:xfrm>
          <a:prstGeom prst="round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34838" y="5229368"/>
            <a:ext cx="2798355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(+) Товары, приобретенные в Интернет-магазинах (экспорт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ru-RU" sz="1600" dirty="0">
                <a:solidFill>
                  <a:schemeClr val="bg1"/>
                </a:solidFill>
              </a:rPr>
              <a:t>импорт)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66992" y="3776511"/>
            <a:ext cx="4291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Трансграничные операции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476261" y="1350447"/>
            <a:ext cx="16642" cy="483692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789779" y="5200780"/>
            <a:ext cx="2862798" cy="937108"/>
          </a:xfrm>
          <a:prstGeom prst="round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013326" y="5321702"/>
            <a:ext cx="241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(+) Прочие товары (экспорт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 импорт)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08896" y="1429256"/>
            <a:ext cx="6108546" cy="1458668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391507" y="1667816"/>
            <a:ext cx="358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Экспорт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 импорт товаров по данным таможенной статистики внешней торговли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12527" y="5121163"/>
            <a:ext cx="2580792" cy="1047406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83022" y="4116261"/>
            <a:ext cx="4727355" cy="894546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23155" y="4135169"/>
            <a:ext cx="4773457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(-) Корректировка до условий поставки ФОБ (экспорт)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(-) Корректировка СИФ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ru-RU" sz="1600" dirty="0">
                <a:solidFill>
                  <a:schemeClr val="bg1"/>
                </a:solidFill>
              </a:rPr>
              <a:t>ФОБ (импорт)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41922" y="2992687"/>
            <a:ext cx="4809556" cy="932768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81907" y="3033923"/>
            <a:ext cx="5218785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(-) Товары, направленные на переработку (возвращенные после переработки) за рубежом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(экспорт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ru-RU" sz="1600" dirty="0">
                <a:solidFill>
                  <a:schemeClr val="bg1"/>
                </a:solidFill>
              </a:rPr>
              <a:t>импорт)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9450" y="5347664"/>
            <a:ext cx="241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(+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-) Прочие товары (экспорт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 импорт)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89779" y="4128550"/>
            <a:ext cx="2897588" cy="1016812"/>
          </a:xfrm>
          <a:prstGeom prst="round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946266" y="4174684"/>
            <a:ext cx="241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(+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-) Перепродажа товаров за границей (экспорт)</a:t>
            </a:r>
          </a:p>
        </p:txBody>
      </p:sp>
    </p:spTree>
    <p:extLst>
      <p:ext uri="{BB962C8B-B14F-4D97-AF65-F5344CB8AC3E}">
        <p14:creationId xmlns:p14="http://schemas.microsoft.com/office/powerpoint/2010/main" val="36854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7" y="1038626"/>
            <a:ext cx="11325225" cy="717560"/>
          </a:xfrm>
        </p:spPr>
        <p:txBody>
          <a:bodyPr/>
          <a:lstStyle/>
          <a:p>
            <a:pPr algn="ctr"/>
            <a:r>
              <a:rPr lang="ru-RU" sz="2400" dirty="0"/>
              <a:t>          </a:t>
            </a:r>
            <a:r>
              <a:rPr lang="ru-RU" sz="2000" b="1" dirty="0">
                <a:solidFill>
                  <a:srgbClr val="008AC8"/>
                </a:solidFill>
                <a:ea typeface="+mn-ea"/>
              </a:rPr>
              <a:t>2. Потребность в отражении показателей трансграничной электронной торговли в платежном балансе Российской Федерации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83319" y="431801"/>
            <a:ext cx="8439150" cy="324001"/>
          </a:xfrm>
        </p:spPr>
        <p:txBody>
          <a:bodyPr/>
          <a:lstStyle/>
          <a:p>
            <a:r>
              <a:rPr lang="ru-RU" b="1" dirty="0"/>
              <a:t>ПРЕДПОСЫЛКИ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5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386" y="2056165"/>
            <a:ext cx="1116557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Распространение и интенсивный рост объемов трансграничной электронной торговли как нового явления в мировой и российской экономике (информация почтовой администрации и таможенной службы, публикации в средствах массовой информации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);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Отсутствие статистического учета и отражения в данных таможенной статистики внешней торговли товарами операций в рамках трансграничной электронной торговли ниже установленных пороговых стоимостных и количественных значений (до 2019 года этот порог составлял 1000 евро или 31 кг на одно физическое лицо в месяц)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Возросший спрос со стороны пользователей статистики, в особенности органов государственного управления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представителей научно-исследовательского сообщества и профессиональных участников рынка.</a:t>
            </a:r>
          </a:p>
        </p:txBody>
      </p:sp>
    </p:spTree>
    <p:extLst>
      <p:ext uri="{BB962C8B-B14F-4D97-AF65-F5344CB8AC3E}">
        <p14:creationId xmlns:p14="http://schemas.microsoft.com/office/powerpoint/2010/main" val="18570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03" y="997856"/>
            <a:ext cx="11387908" cy="52614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8AC8"/>
                </a:solidFill>
              </a:rPr>
              <a:t>3. Модель оценки импорта товаров в рамках трансграничной электронной торговли</a:t>
            </a:r>
            <a:r>
              <a:rPr lang="en-US" sz="2000" b="1" dirty="0">
                <a:solidFill>
                  <a:srgbClr val="008AC8"/>
                </a:solidFill>
              </a:rPr>
              <a:t> </a:t>
            </a:r>
            <a:endParaRPr lang="ru-RU" sz="2000" b="1" dirty="0">
              <a:solidFill>
                <a:srgbClr val="008AC8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8AC8"/>
                </a:solidFill>
              </a:rPr>
              <a:t>в платежном балансе Российской Федерации в 2011-2013 годах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6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7795" y="1622854"/>
            <a:ext cx="11280816" cy="1408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В рамках трансграничной электронной торговли товары доставляются в международных почтовых отправлениях как товары для личного потребления физическими лицами.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452872" y="4190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577516" y="3243714"/>
            <a:ext cx="5438272" cy="3397718"/>
          </a:xfrm>
          <a:prstGeom prst="rightArrowCallout">
            <a:avLst>
              <a:gd name="adj1" fmla="val 22815"/>
              <a:gd name="adj2" fmla="val 25000"/>
              <a:gd name="adj3" fmla="val 9222"/>
              <a:gd name="adj4" fmla="val 86285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Количество входящих международных почтовых отправлений с товарными вложениями (МПО)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(Данные административного учета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ФГУП «Почта России» )</a:t>
            </a:r>
          </a:p>
          <a:p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u="sng" dirty="0">
                <a:solidFill>
                  <a:schemeClr val="bg1"/>
                </a:solidFill>
              </a:rPr>
              <a:t>Сбор данных:</a:t>
            </a:r>
            <a:r>
              <a:rPr lang="ru-RU" sz="1500" dirty="0">
                <a:solidFill>
                  <a:schemeClr val="bg1"/>
                </a:solidFill>
              </a:rPr>
              <a:t> с 2011 года</a:t>
            </a:r>
          </a:p>
          <a:p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u="sng" dirty="0">
                <a:solidFill>
                  <a:schemeClr val="bg1"/>
                </a:solidFill>
              </a:rPr>
              <a:t>Периодичность</a:t>
            </a:r>
            <a:r>
              <a:rPr lang="ru-RU" sz="1500" dirty="0">
                <a:solidFill>
                  <a:schemeClr val="bg1"/>
                </a:solidFill>
              </a:rPr>
              <a:t>: квартальная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r>
              <a:rPr lang="ru-RU" sz="1500" u="sng" dirty="0">
                <a:solidFill>
                  <a:schemeClr val="bg1"/>
                </a:solidFill>
              </a:rPr>
              <a:t>Разрез разработки:</a:t>
            </a:r>
            <a:r>
              <a:rPr lang="ru-RU" sz="1500" dirty="0">
                <a:solidFill>
                  <a:schemeClr val="bg1"/>
                </a:solidFill>
              </a:rPr>
              <a:t> по видам МПО (посылки, </a:t>
            </a:r>
            <a:r>
              <a:rPr lang="en-US" sz="1500" dirty="0">
                <a:solidFill>
                  <a:schemeClr val="bg1"/>
                </a:solidFill>
              </a:rPr>
              <a:t>EMS-</a:t>
            </a:r>
            <a:r>
              <a:rPr lang="ru-RU" sz="1500" dirty="0">
                <a:solidFill>
                  <a:schemeClr val="bg1"/>
                </a:solidFill>
              </a:rPr>
              <a:t>отправления, мелкие пакеты)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015788" y="3243714"/>
            <a:ext cx="5559934" cy="3397718"/>
          </a:xfrm>
          <a:prstGeom prst="leftArrowCallout">
            <a:avLst>
              <a:gd name="adj1" fmla="val 23879"/>
              <a:gd name="adj2" fmla="val 25000"/>
              <a:gd name="adj3" fmla="val 8185"/>
              <a:gd name="adj4" fmla="val 86276"/>
            </a:avLst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Экспертная оценка средней стоимости одного международного почтового отправления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(МПО)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(с учетом  данных оценок ФГУП «Почта России», ФТС России, Ассоциации компаний интернет-торговли (АКИТ), публикуемых в средствах массовой информации 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В среднем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250</a:t>
            </a:r>
            <a:r>
              <a:rPr lang="en-US" sz="1600" b="1" dirty="0">
                <a:solidFill>
                  <a:schemeClr val="bg1"/>
                </a:solidFill>
              </a:rPr>
              <a:t>$ - </a:t>
            </a:r>
            <a:r>
              <a:rPr lang="ru-RU" sz="1600" b="1" dirty="0">
                <a:solidFill>
                  <a:schemeClr val="bg1"/>
                </a:solidFill>
              </a:rPr>
              <a:t>за посылку и ЕМ</a:t>
            </a:r>
            <a:r>
              <a:rPr lang="en-US" sz="1600" b="1" dirty="0">
                <a:solidFill>
                  <a:schemeClr val="bg1"/>
                </a:solidFill>
              </a:rPr>
              <a:t>S-</a:t>
            </a:r>
            <a:r>
              <a:rPr lang="ru-RU" sz="1600" b="1" dirty="0">
                <a:solidFill>
                  <a:schemeClr val="bg1"/>
                </a:solidFill>
              </a:rPr>
              <a:t>отправление,    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50</a:t>
            </a:r>
            <a:r>
              <a:rPr lang="en-US" sz="1600" b="1" dirty="0">
                <a:solidFill>
                  <a:schemeClr val="bg1"/>
                </a:solidFill>
              </a:rPr>
              <a:t>$ - </a:t>
            </a:r>
            <a:r>
              <a:rPr lang="ru-RU" sz="1600" b="1" dirty="0">
                <a:solidFill>
                  <a:schemeClr val="bg1"/>
                </a:solidFill>
              </a:rPr>
              <a:t>за мелкий пакет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4086" y="2308282"/>
            <a:ext cx="2239447" cy="667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Импорт товаров по электронной торговле </a:t>
            </a:r>
          </a:p>
        </p:txBody>
      </p:sp>
      <p:sp>
        <p:nvSpPr>
          <p:cNvPr id="13" name="Равно 12"/>
          <p:cNvSpPr/>
          <p:nvPr/>
        </p:nvSpPr>
        <p:spPr>
          <a:xfrm>
            <a:off x="4097991" y="2467215"/>
            <a:ext cx="487680" cy="272342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766" y="2001762"/>
            <a:ext cx="583445" cy="1128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∑</a:t>
            </a:r>
            <a:endParaRPr lang="ru-RU" sz="11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Двойные круглые скобки 14"/>
          <p:cNvSpPr/>
          <p:nvPr/>
        </p:nvSpPr>
        <p:spPr>
          <a:xfrm>
            <a:off x="5418282" y="2221621"/>
            <a:ext cx="5419764" cy="74322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1151" y="2221621"/>
            <a:ext cx="2149872" cy="7432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ru-RU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входящих международных почтовых отправлений по видам</a:t>
            </a:r>
          </a:p>
        </p:txBody>
      </p:sp>
      <p:sp>
        <p:nvSpPr>
          <p:cNvPr id="17" name="Умножение 16"/>
          <p:cNvSpPr/>
          <p:nvPr/>
        </p:nvSpPr>
        <p:spPr>
          <a:xfrm>
            <a:off x="8061381" y="2407137"/>
            <a:ext cx="333240" cy="317866"/>
          </a:xfrm>
          <a:prstGeom prst="mathMultiply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84979" y="2217204"/>
            <a:ext cx="1992430" cy="742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Средняя стоимость одного отправления                 по видам</a:t>
            </a:r>
          </a:p>
        </p:txBody>
      </p:sp>
    </p:spTree>
    <p:extLst>
      <p:ext uri="{BB962C8B-B14F-4D97-AF65-F5344CB8AC3E}">
        <p14:creationId xmlns:p14="http://schemas.microsoft.com/office/powerpoint/2010/main" val="9826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917" y="947914"/>
            <a:ext cx="6651057" cy="526143"/>
          </a:xfrm>
        </p:spPr>
        <p:txBody>
          <a:bodyPr/>
          <a:lstStyle/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ДИНАМИКА ПОКАЗАТЕЛЕЙ ИМПОРТА ТОВАРОВ В РАМКАХ ЭЛЕКТРОННОЙ </a:t>
            </a:r>
          </a:p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ТОРГОВЛИ В РОССИЙСКОЙ ФЕДЕРАЦИИ В 2011-2013 ГОДАХ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7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81774164"/>
              </p:ext>
            </p:extLst>
          </p:nvPr>
        </p:nvGraphicFramePr>
        <p:xfrm>
          <a:off x="570071" y="1501485"/>
          <a:ext cx="6015789" cy="381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 rot="16200000">
            <a:off x="-682516" y="3204864"/>
            <a:ext cx="2397252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млн долларов США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 rot="5400000">
            <a:off x="5925668" y="2965202"/>
            <a:ext cx="1584176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штук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59882" y="5457635"/>
            <a:ext cx="297987" cy="0"/>
          </a:xfrm>
          <a:prstGeom prst="line">
            <a:avLst/>
          </a:prstGeom>
          <a:noFill/>
          <a:ln w="38100">
            <a:solidFill>
              <a:srgbClr val="909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36896" y="5725820"/>
            <a:ext cx="143957" cy="108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57869" y="5321909"/>
            <a:ext cx="679132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 товаров в рамках электронной торговли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(левая шкала)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57869" y="5653274"/>
            <a:ext cx="718184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входящих МПО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(правая шкала)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7077075" y="2138133"/>
          <a:ext cx="5114925" cy="369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516223" y="6242015"/>
            <a:ext cx="143957" cy="108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511256" y="5988823"/>
            <a:ext cx="143957" cy="10801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748550" y="5903240"/>
            <a:ext cx="718184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Посылки и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EMS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-отправления</a:t>
            </a:r>
            <a:endParaRPr lang="ru-RU" sz="1200" i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748550" y="6156432"/>
            <a:ext cx="718184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Мелкие пакеты</a:t>
            </a:r>
            <a:endParaRPr lang="ru-RU" sz="1200" i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03" y="997856"/>
            <a:ext cx="5462206" cy="1384990"/>
          </a:xfrm>
        </p:spPr>
        <p:txBody>
          <a:bodyPr/>
          <a:lstStyle/>
          <a:p>
            <a:pPr algn="ctr"/>
            <a:r>
              <a:rPr lang="ru-RU" sz="1600" b="1" i="1" dirty="0">
                <a:solidFill>
                  <a:schemeClr val="accent1"/>
                </a:solidFill>
              </a:rPr>
              <a:t>Недостатки подхода к построению модели оценки объемов импорта товаров в трансграничной электронной торговли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ru-RU" sz="1600" b="1" i="1" dirty="0">
                <a:solidFill>
                  <a:schemeClr val="accent1"/>
                </a:solidFill>
              </a:rPr>
              <a:t>по данным о входящих почтовых отправлениях: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8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502568" y="431397"/>
            <a:ext cx="7962277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4249" y="2383249"/>
            <a:ext cx="11280816" cy="14580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45172" y="2625305"/>
            <a:ext cx="5287738" cy="21007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Сложность оценки средней стоимости одной операции и ее корректировки с учетом изменений экономической ситуации</a:t>
            </a:r>
            <a:r>
              <a:rPr lang="en-US" sz="1600" dirty="0"/>
              <a:t>;</a:t>
            </a:r>
            <a:br>
              <a:rPr lang="en-US" sz="1600" dirty="0"/>
            </a:b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/>
              <a:t>Отсутствие информации об объемах покупок физических лиц – резидентов в иностранных Интернет-магазинах, доставляемых частными перевозчиками (</a:t>
            </a:r>
            <a:r>
              <a:rPr lang="en-US" sz="1600" dirty="0"/>
              <a:t>DHL, FedEx </a:t>
            </a:r>
            <a:r>
              <a:rPr lang="ru-RU" sz="1600" dirty="0"/>
              <a:t>и др.).</a:t>
            </a:r>
            <a:endParaRPr lang="en-US" sz="1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80747" y="1115374"/>
            <a:ext cx="5389150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 ОТ МОДЕЛИ ОЦЕНКИ ИМПОРТА ТОВАРОВ В РАМКАХ ЭЛЕКТРОННОЙ ТОРГОВЛИ К РАЗРАБОТКЕ ИНФОРМАЦИИ ПО ДАННЫМ БАНКОВСКОЙ ОТЧЕТНОСТИ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6483706" y="2098307"/>
          <a:ext cx="5003170" cy="290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17"/>
          <p:cNvSpPr txBox="1">
            <a:spLocks noChangeArrowheads="1"/>
          </p:cNvSpPr>
          <p:nvPr/>
        </p:nvSpPr>
        <p:spPr bwMode="auto">
          <a:xfrm rot="5400000">
            <a:off x="10886117" y="3255218"/>
            <a:ext cx="156978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млн. единиц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 rot="16200000">
            <a:off x="5346203" y="3255218"/>
            <a:ext cx="196504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 долларов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США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6949422" y="5288679"/>
            <a:ext cx="297987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6949422" y="5556583"/>
            <a:ext cx="297987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026436" y="5770479"/>
            <a:ext cx="143957" cy="1080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026436" y="6092389"/>
            <a:ext cx="143957" cy="10801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257037" y="5156388"/>
            <a:ext cx="4800146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 товаров, полученный по модели оценки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(левая шкала)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257037" y="5407040"/>
            <a:ext cx="4939478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 товаров по данным отчетности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(левая шкала)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247409" y="5700850"/>
            <a:ext cx="5781796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входящих МПО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(правая шкала)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247409" y="5943743"/>
            <a:ext cx="5071373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платежей за товары, приобретенные через сеть Интернет,                                      осуществленных с использованием платежных карт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(правая шкала)</a:t>
            </a:r>
          </a:p>
        </p:txBody>
      </p:sp>
    </p:spTree>
    <p:extLst>
      <p:ext uri="{BB962C8B-B14F-4D97-AF65-F5344CB8AC3E}">
        <p14:creationId xmlns:p14="http://schemas.microsoft.com/office/powerpoint/2010/main" val="15562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ИМПОРТ ТОВАРОВ В РАМКАХ ТРАНСГРАНИЧНОЙ ЭЛЕКТРОННОЙ ТОРГОВЛИ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9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380642" y="1365605"/>
            <a:ext cx="11377970" cy="44885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В течение календарного года расчет импорта товаров в рамках электронной торговли осуществлялся параллельно по модели оценки и на основе данных отчетности. Результаты показали, что данные отчетности существенно превышают расчеты по модели оценки, за рассматриваемый период расхождение составило 21%.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Кроме того, полученные результаты были сопоставлены с данными, публикуемыми Российской ассоциацией Интернет-торговли (АКИТ) и другими аналитиками данного рынка, которые приводили еще более оптимистичные оценки состояния и развития трансграничной электронной торговли в России.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Таким образом при составлении платежного баланса Российской Федерации за 2014 год было принято решение о переходе к разработке показателя импорта товаров в рамках электронной торговли на основе данных отчетности, при этом ретроспективный пересчет динамического ряда не осуществлялся ввиду недостаточности исходных данных для проведения интерполяции.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Следует отметить, что расхождение данных банковской отчетности с данными АКИТ может быть отчасти объяснено курсовыми разницами, возникающими при пересчете из одной валюты учета в другую, а также применяемой Банком России корректировкой до цен ФОБ, когда в соответствии с методологией платежного баланса в стоимости товара не учитывается плата за доставку товара от границы страны экспортера до импортера-потребителя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2829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Шаблон презентации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39ac8e3-0f08-4b7d-bd41-28055cb5e628" xsi:nil="true"/>
    <TaxCatchAll xmlns="985ec44e-1bab-4c0b-9df0-6ba128686fc9"/>
    <TaxKeywordTaxHTField xmlns="dd774590-caf2-40ff-b04f-1e20d86f2c70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0F2F1E960B64FAC22A58E2A2AE8B9" ma:contentTypeVersion="31" ma:contentTypeDescription="Create a new document." ma:contentTypeScope="" ma:versionID="f232e23f9ececfbad3f5c577427cbb7b">
  <xsd:schema xmlns:xsd="http://www.w3.org/2001/XMLSchema" xmlns:xs="http://www.w3.org/2001/XMLSchema" xmlns:p="http://schemas.microsoft.com/office/2006/metadata/properties" xmlns:ns2="dd774590-caf2-40ff-b04f-1e20d86f2c70" xmlns:ns3="c39ac8e3-0f08-4b7d-bd41-28055cb5e628" xmlns:ns4="985ec44e-1bab-4c0b-9df0-6ba128686fc9" targetNamespace="http://schemas.microsoft.com/office/2006/metadata/properties" ma:root="true" ma:fieldsID="6f7c8b45b6e0cef75aa77849e44eb0ff" ns2:_="" ns3:_="" ns4:_="">
    <xsd:import namespace="dd774590-caf2-40ff-b04f-1e20d86f2c70"/>
    <xsd:import namespace="c39ac8e3-0f08-4b7d-bd41-28055cb5e62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2:TaxKeywordTaxHTField" minOccurs="0"/>
                <xsd:element ref="ns4:TaxCatchAll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74590-caf2-40ff-b04f-1e20d86f2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ac8e3-0f08-4b7d-bd41-28055cb5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Category" ma:index="24" nillable="true" ma:displayName="Category" ma:format="Dropdown" ma:internalName="Catego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719dce3-84fe-4056-94cd-88c297797000}" ma:internalName="TaxCatchAll" ma:readOnly="false" ma:showField="CatchAllData" ma:web="dd774590-caf2-40ff-b04f-1e20d86f2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 ma:index="23" ma:displayName="Subject"/>
        <xsd:element ref="dc:description" minOccurs="0" maxOccurs="1" ma:index="25" ma:displayName="Comments"/>
        <xsd:element name="keywords" minOccurs="0" maxOccurs="1" type="xsd:string"/>
        <xsd:element ref="dc:language" minOccurs="0" maxOccurs="1"/>
        <xsd:element name="category" minOccurs="0" maxOccurs="1" type="xsd:string" ma:index="2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1D5F0B-706E-41DE-91E7-1708E2D004DB}">
  <ds:schemaRefs>
    <ds:schemaRef ds:uri="http://schemas.microsoft.com/office/2006/metadata/properties"/>
    <ds:schemaRef ds:uri="http://schemas.microsoft.com/office/infopath/2007/PartnerControls"/>
    <ds:schemaRef ds:uri="c39ac8e3-0f08-4b7d-bd41-28055cb5e628"/>
    <ds:schemaRef ds:uri="985ec44e-1bab-4c0b-9df0-6ba128686fc9"/>
    <ds:schemaRef ds:uri="dd774590-caf2-40ff-b04f-1e20d86f2c70"/>
  </ds:schemaRefs>
</ds:datastoreItem>
</file>

<file path=customXml/itemProps2.xml><?xml version="1.0" encoding="utf-8"?>
<ds:datastoreItem xmlns:ds="http://schemas.openxmlformats.org/officeDocument/2006/customXml" ds:itemID="{E1986D26-D256-41BD-8931-65759070B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248E2-CA05-4096-A040-A8DA7A453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774590-caf2-40ff-b04f-1e20d86f2c70"/>
    <ds:schemaRef ds:uri="c39ac8e3-0f08-4b7d-bd41-28055cb5e628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2270</Words>
  <Application>Microsoft Office PowerPoint</Application>
  <PresentationFormat>Widescreen</PresentationFormat>
  <Paragraphs>349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Courier New</vt:lpstr>
      <vt:lpstr>Times New Roman</vt:lpstr>
      <vt:lpstr>Wingdings</vt:lpstr>
      <vt:lpstr>Шаблон презентации</vt:lpstr>
      <vt:lpstr>Тема Office</vt:lpstr>
      <vt:lpstr>PowerPoint Presentation</vt:lpstr>
      <vt:lpstr>Содержание</vt:lpstr>
      <vt:lpstr>PowerPoint Presentation</vt:lpstr>
      <vt:lpstr>ВНЕШНЯЯ ТОРГОВЛЯ ТОВАРАМИ ПО МЕТОДОЛОГИИ ПЛАТЕЖНОГО БАЛАНСА</vt:lpstr>
      <vt:lpstr>          2. Потребность в отражении показателей трансграничной электронной торговли в платежном балансе Российской Федерации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ДИНАМИКА КОЛИЧЕСТВА ВХОДЯЩИХ МЕЖДУНАРОДНЫХ ПОЧТОВЫХ ОТПРАВЛЕНИЙ  И СРЕДНЕЙ СТОИМОСТИ ОДНОГО ОТПРАВЛЕНИЯ</vt:lpstr>
      <vt:lpstr>PowerPoint Presentation</vt:lpstr>
      <vt:lpstr>PowerPoint Presentation</vt:lpstr>
      <vt:lpstr>PowerPoint Presentation</vt:lpstr>
      <vt:lpstr>PowerPoint Presentation</vt:lpstr>
      <vt:lpstr>Товары, приобретенные в российских Интернет-магазинах*</vt:lpstr>
      <vt:lpstr>Географическое распределение заказов в онлайн-экспорте* </vt:lpstr>
      <vt:lpstr>PowerPoint Presentation</vt:lpstr>
      <vt:lpstr>PowerPoint Presentation</vt:lpstr>
      <vt:lpstr>PowerPoint Presentation</vt:lpstr>
      <vt:lpstr>9. Перспективы дальнейшего развития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Терешина Анастасия Дмитриевна</dc:creator>
  <cp:lastModifiedBy>Oleksandr SVIRCHEVSKYY</cp:lastModifiedBy>
  <cp:revision>173</cp:revision>
  <dcterms:created xsi:type="dcterms:W3CDTF">2019-01-25T08:54:22Z</dcterms:created>
  <dcterms:modified xsi:type="dcterms:W3CDTF">2021-04-27T15:42:27Z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0x010100AC00F2F1E960B64FAC22A58E2A2AE8B9</vt:lpwstr>
  </property>
  <property fmtid="{D5CDD505-2E9C-101B-9397-08002B2CF9AE}" pid="3" name="TaxKeyword">
    <vt:lpwstr/>
  </property>
</Properties>
</file>