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68" r:id="rId2"/>
    <p:sldId id="285" r:id="rId3"/>
    <p:sldId id="301" r:id="rId4"/>
    <p:sldId id="311" r:id="rId5"/>
    <p:sldId id="325" r:id="rId6"/>
    <p:sldId id="326" r:id="rId7"/>
    <p:sldId id="327" r:id="rId8"/>
    <p:sldId id="328" r:id="rId9"/>
    <p:sldId id="329" r:id="rId10"/>
    <p:sldId id="330" r:id="rId11"/>
    <p:sldId id="312" r:id="rId12"/>
    <p:sldId id="313" r:id="rId13"/>
    <p:sldId id="314" r:id="rId14"/>
    <p:sldId id="29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A9A56D4-1B54-4EEB-9220-A30A911BD6EE}">
          <p14:sldIdLst>
            <p14:sldId id="268"/>
            <p14:sldId id="285"/>
          </p14:sldIdLst>
        </p14:section>
        <p14:section name="Untitled Section" id="{43A34DBE-02C1-41E4-8420-BD5D1BA28B5D}">
          <p14:sldIdLst>
            <p14:sldId id="301"/>
            <p14:sldId id="311"/>
            <p14:sldId id="325"/>
            <p14:sldId id="326"/>
            <p14:sldId id="327"/>
            <p14:sldId id="328"/>
            <p14:sldId id="329"/>
            <p14:sldId id="330"/>
            <p14:sldId id="312"/>
            <p14:sldId id="313"/>
            <p14:sldId id="314"/>
            <p14:sldId id="29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2F11C8-7811-4266-972B-768800A21C82}" type="datetimeFigureOut">
              <a:rPr lang="en-US" smtClean="0"/>
              <a:t>2/24/2021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C93CFA-A317-4434-923E-8C0B59CB86B4}" type="slidenum">
              <a:rPr lang="en-US" smtClean="0"/>
              <a:t>‹#›</a:t>
            </a:fld>
            <a:endParaRPr lang="en-US"/>
          </a:p>
        </p:txBody>
      </p:sp>
    </p:spTree>
    <p:extLst>
      <p:ext uri="{BB962C8B-B14F-4D97-AF65-F5344CB8AC3E}">
        <p14:creationId xmlns:p14="http://schemas.microsoft.com/office/powerpoint/2010/main" val="816900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C612D8-086D-4605-B1B0-F3AD42FE7F8C}"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540439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C93CFA-A317-4434-923E-8C0B59CB86B4}" type="slidenum">
              <a:rPr lang="en-US" smtClean="0"/>
              <a:t>3</a:t>
            </a:fld>
            <a:endParaRPr lang="en-US"/>
          </a:p>
        </p:txBody>
      </p:sp>
    </p:spTree>
    <p:extLst>
      <p:ext uri="{BB962C8B-B14F-4D97-AF65-F5344CB8AC3E}">
        <p14:creationId xmlns:p14="http://schemas.microsoft.com/office/powerpoint/2010/main" val="1129147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C93CFA-A317-4434-923E-8C0B59CB86B4}" type="slidenum">
              <a:rPr lang="en-US" smtClean="0"/>
              <a:t>14</a:t>
            </a:fld>
            <a:endParaRPr lang="en-US"/>
          </a:p>
        </p:txBody>
      </p:sp>
    </p:spTree>
    <p:extLst>
      <p:ext uri="{BB962C8B-B14F-4D97-AF65-F5344CB8AC3E}">
        <p14:creationId xmlns:p14="http://schemas.microsoft.com/office/powerpoint/2010/main" val="15650787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5" name="Picture 14" descr="black_on_white_world_map.gif"/>
          <p:cNvPicPr>
            <a:picLocks noChangeAspect="1"/>
          </p:cNvPicPr>
          <p:nvPr userDrawn="1"/>
        </p:nvPicPr>
        <p:blipFill>
          <a:blip r:embed="rId2" cstate="print"/>
          <a:stretch>
            <a:fillRect/>
          </a:stretch>
        </p:blipFill>
        <p:spPr>
          <a:xfrm>
            <a:off x="4143372" y="842966"/>
            <a:ext cx="4429125" cy="3086100"/>
          </a:xfrm>
          <a:prstGeom prst="rect">
            <a:avLst/>
          </a:prstGeom>
        </p:spPr>
      </p:pic>
      <p:sp>
        <p:nvSpPr>
          <p:cNvPr id="14" name="Rectangle 13"/>
          <p:cNvSpPr/>
          <p:nvPr userDrawn="1"/>
        </p:nvSpPr>
        <p:spPr>
          <a:xfrm>
            <a:off x="0" y="3643314"/>
            <a:ext cx="9144000" cy="3214710"/>
          </a:xfrm>
          <a:prstGeom prst="rect">
            <a:avLst/>
          </a:prstGeom>
          <a:gradFill flip="none" rotWithShape="1">
            <a:gsLst>
              <a:gs pos="0">
                <a:srgbClr val="344974"/>
              </a:gs>
              <a:gs pos="50000">
                <a:srgbClr val="344974"/>
              </a:gs>
              <a:gs pos="100000">
                <a:srgbClr val="26385C"/>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sp>
        <p:nvSpPr>
          <p:cNvPr id="9" name="Rectangle 8"/>
          <p:cNvSpPr/>
          <p:nvPr userDrawn="1"/>
        </p:nvSpPr>
        <p:spPr>
          <a:xfrm>
            <a:off x="0" y="785794"/>
            <a:ext cx="9144000" cy="2857520"/>
          </a:xfrm>
          <a:prstGeom prst="rect">
            <a:avLst/>
          </a:prstGeom>
          <a:gradFill flip="none" rotWithShape="1">
            <a:gsLst>
              <a:gs pos="0">
                <a:schemeClr val="bg1">
                  <a:lumMod val="95000"/>
                  <a:alpha val="80000"/>
                </a:schemeClr>
              </a:gs>
              <a:gs pos="50000">
                <a:schemeClr val="bg1">
                  <a:lumMod val="85000"/>
                  <a:alpha val="90000"/>
                </a:schemeClr>
              </a:gs>
              <a:gs pos="100000">
                <a:schemeClr val="bg1">
                  <a:lumMod val="8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sp>
        <p:nvSpPr>
          <p:cNvPr id="4" name="Date Placeholder 3"/>
          <p:cNvSpPr>
            <a:spLocks noGrp="1"/>
          </p:cNvSpPr>
          <p:nvPr>
            <p:ph type="dt" sz="half" idx="10"/>
          </p:nvPr>
        </p:nvSpPr>
        <p:spPr/>
        <p:txBody>
          <a:bodyPr/>
          <a:lstStyle/>
          <a:p>
            <a:fld id="{D7980026-0AF7-4084-9406-3E557E3F5EEC}" type="datetimeFigureOut">
              <a:rPr lang="sr-Latn-CS" smtClean="0">
                <a:solidFill>
                  <a:prstClr val="black">
                    <a:tint val="75000"/>
                  </a:prstClr>
                </a:solidFill>
              </a:rPr>
              <a:pPr/>
              <a:t>24.2.2021.</a:t>
            </a:fld>
            <a:endParaRPr lang="hr-HR" dirty="0">
              <a:solidFill>
                <a:prstClr val="black">
                  <a:tint val="75000"/>
                </a:prstClr>
              </a:solidFill>
            </a:endParaRPr>
          </a:p>
        </p:txBody>
      </p:sp>
      <p:sp>
        <p:nvSpPr>
          <p:cNvPr id="5" name="Footer Placeholder 4"/>
          <p:cNvSpPr>
            <a:spLocks noGrp="1"/>
          </p:cNvSpPr>
          <p:nvPr>
            <p:ph type="ftr" sz="quarter" idx="11"/>
          </p:nvPr>
        </p:nvSpPr>
        <p:spPr/>
        <p:txBody>
          <a:bodyPr/>
          <a:lstStyle/>
          <a:p>
            <a:r>
              <a:rPr lang="hr-HR" dirty="0">
                <a:solidFill>
                  <a:prstClr val="black">
                    <a:tint val="75000"/>
                  </a:prstClr>
                </a:solidFill>
              </a:rPr>
              <a:t>Sarajevo</a:t>
            </a:r>
          </a:p>
        </p:txBody>
      </p:sp>
      <p:sp>
        <p:nvSpPr>
          <p:cNvPr id="6" name="Slide Number Placeholder 5"/>
          <p:cNvSpPr>
            <a:spLocks noGrp="1"/>
          </p:cNvSpPr>
          <p:nvPr>
            <p:ph type="sldNum" sz="quarter" idx="12"/>
          </p:nvPr>
        </p:nvSpPr>
        <p:spPr/>
        <p:txBody>
          <a:bodyPr/>
          <a:lstStyle/>
          <a:p>
            <a:fld id="{93556E7B-6AAA-448A-B0AB-6C9AD37EBB9A}" type="slidenum">
              <a:rPr lang="hr-HR" smtClean="0">
                <a:solidFill>
                  <a:prstClr val="black">
                    <a:tint val="75000"/>
                  </a:prstClr>
                </a:solidFill>
              </a:rPr>
              <a:pPr/>
              <a:t>‹#›</a:t>
            </a:fld>
            <a:endParaRPr lang="hr-HR">
              <a:solidFill>
                <a:prstClr val="black">
                  <a:tint val="75000"/>
                </a:prstClr>
              </a:solidFill>
            </a:endParaRPr>
          </a:p>
        </p:txBody>
      </p:sp>
      <p:sp>
        <p:nvSpPr>
          <p:cNvPr id="12" name="TextBox 11"/>
          <p:cNvSpPr txBox="1"/>
          <p:nvPr userDrawn="1"/>
        </p:nvSpPr>
        <p:spPr>
          <a:xfrm>
            <a:off x="143518" y="71414"/>
            <a:ext cx="3642664" cy="584775"/>
          </a:xfrm>
          <a:prstGeom prst="rect">
            <a:avLst/>
          </a:prstGeom>
          <a:noFill/>
        </p:spPr>
        <p:txBody>
          <a:bodyPr wrap="none" rtlCol="0">
            <a:spAutoFit/>
          </a:bodyPr>
          <a:lstStyle/>
          <a:p>
            <a:pPr algn="ctr"/>
            <a:r>
              <a:rPr lang="hr-HR" sz="1600" dirty="0">
                <a:solidFill>
                  <a:prstClr val="black"/>
                </a:solidFill>
                <a:cs typeface="Arial" pitchFamily="34" charset="0"/>
              </a:rPr>
              <a:t>Bosna i Hercegovina</a:t>
            </a:r>
          </a:p>
          <a:p>
            <a:r>
              <a:rPr lang="hr-HR" sz="1600" dirty="0">
                <a:solidFill>
                  <a:prstClr val="black"/>
                </a:solidFill>
                <a:cs typeface="Arial" pitchFamily="34" charset="0"/>
              </a:rPr>
              <a:t>Agencija za statistiku Bosne i Hercegovine</a:t>
            </a:r>
          </a:p>
        </p:txBody>
      </p:sp>
      <p:pic>
        <p:nvPicPr>
          <p:cNvPr id="17" name="Picture 16" descr="grb.png"/>
          <p:cNvPicPr>
            <a:picLocks noChangeAspect="1"/>
          </p:cNvPicPr>
          <p:nvPr userDrawn="1"/>
        </p:nvPicPr>
        <p:blipFill>
          <a:blip r:embed="rId3" cstate="print"/>
          <a:stretch>
            <a:fillRect/>
          </a:stretch>
        </p:blipFill>
        <p:spPr>
          <a:xfrm>
            <a:off x="4214810" y="103421"/>
            <a:ext cx="469393" cy="539497"/>
          </a:xfrm>
          <a:prstGeom prst="rect">
            <a:avLst/>
          </a:prstGeom>
        </p:spPr>
      </p:pic>
      <p:sp>
        <p:nvSpPr>
          <p:cNvPr id="11" name="TextBox 10"/>
          <p:cNvSpPr txBox="1"/>
          <p:nvPr userDrawn="1"/>
        </p:nvSpPr>
        <p:spPr>
          <a:xfrm>
            <a:off x="4994233" y="84685"/>
            <a:ext cx="4124847" cy="584775"/>
          </a:xfrm>
          <a:prstGeom prst="rect">
            <a:avLst/>
          </a:prstGeom>
          <a:noFill/>
        </p:spPr>
        <p:txBody>
          <a:bodyPr wrap="none" rtlCol="0">
            <a:spAutoFit/>
          </a:bodyPr>
          <a:lstStyle/>
          <a:p>
            <a:pPr algn="ctr"/>
            <a:r>
              <a:rPr lang="hr-HR" sz="1600" dirty="0">
                <a:solidFill>
                  <a:prstClr val="black"/>
                </a:solidFill>
                <a:cs typeface="Arial" pitchFamily="34" charset="0"/>
              </a:rPr>
              <a:t>Bosn</a:t>
            </a:r>
            <a:r>
              <a:rPr lang="en-US" sz="1600" dirty="0" err="1">
                <a:solidFill>
                  <a:prstClr val="black"/>
                </a:solidFill>
                <a:cs typeface="Arial" pitchFamily="34" charset="0"/>
              </a:rPr>
              <a:t>i</a:t>
            </a:r>
            <a:r>
              <a:rPr lang="hr-HR" sz="1600" dirty="0">
                <a:solidFill>
                  <a:prstClr val="black"/>
                </a:solidFill>
                <a:cs typeface="Arial" pitchFamily="34" charset="0"/>
              </a:rPr>
              <a:t>a </a:t>
            </a:r>
            <a:r>
              <a:rPr lang="en-US" sz="1600" dirty="0">
                <a:solidFill>
                  <a:prstClr val="black"/>
                </a:solidFill>
                <a:cs typeface="Arial" pitchFamily="34" charset="0"/>
              </a:rPr>
              <a:t>and</a:t>
            </a:r>
            <a:r>
              <a:rPr lang="hr-HR" sz="1600" dirty="0">
                <a:solidFill>
                  <a:prstClr val="black"/>
                </a:solidFill>
                <a:cs typeface="Arial" pitchFamily="34" charset="0"/>
              </a:rPr>
              <a:t> Her</a:t>
            </a:r>
            <a:r>
              <a:rPr lang="en-US" sz="1600" dirty="0">
                <a:solidFill>
                  <a:prstClr val="black"/>
                </a:solidFill>
                <a:cs typeface="Arial" pitchFamily="34" charset="0"/>
              </a:rPr>
              <a:t>z</a:t>
            </a:r>
            <a:r>
              <a:rPr lang="hr-HR" sz="1600" dirty="0">
                <a:solidFill>
                  <a:prstClr val="black"/>
                </a:solidFill>
                <a:cs typeface="Arial" pitchFamily="34" charset="0"/>
              </a:rPr>
              <a:t>egovina</a:t>
            </a:r>
          </a:p>
          <a:p>
            <a:r>
              <a:rPr lang="hr-HR" sz="1600" dirty="0">
                <a:solidFill>
                  <a:prstClr val="black"/>
                </a:solidFill>
                <a:cs typeface="Arial" pitchFamily="34" charset="0"/>
              </a:rPr>
              <a:t>Agenc</a:t>
            </a:r>
            <a:r>
              <a:rPr lang="en-US" sz="1600" dirty="0">
                <a:solidFill>
                  <a:prstClr val="black"/>
                </a:solidFill>
                <a:cs typeface="Arial" pitchFamily="34" charset="0"/>
              </a:rPr>
              <a:t>y</a:t>
            </a:r>
            <a:r>
              <a:rPr lang="hr-HR" sz="1600" dirty="0">
                <a:solidFill>
                  <a:prstClr val="black"/>
                </a:solidFill>
                <a:cs typeface="Arial" pitchFamily="34" charset="0"/>
              </a:rPr>
              <a:t> </a:t>
            </a:r>
            <a:r>
              <a:rPr lang="en-US" sz="1600" dirty="0">
                <a:solidFill>
                  <a:prstClr val="black"/>
                </a:solidFill>
                <a:cs typeface="Arial" pitchFamily="34" charset="0"/>
              </a:rPr>
              <a:t>for</a:t>
            </a:r>
            <a:r>
              <a:rPr lang="hr-HR" sz="1600" dirty="0">
                <a:solidFill>
                  <a:prstClr val="black"/>
                </a:solidFill>
                <a:cs typeface="Arial" pitchFamily="34" charset="0"/>
              </a:rPr>
              <a:t> </a:t>
            </a:r>
            <a:r>
              <a:rPr lang="en-US" sz="1600" dirty="0">
                <a:solidFill>
                  <a:prstClr val="black"/>
                </a:solidFill>
                <a:cs typeface="Arial" pitchFamily="34" charset="0"/>
              </a:rPr>
              <a:t>S</a:t>
            </a:r>
            <a:r>
              <a:rPr lang="hr-HR" sz="1600" dirty="0">
                <a:solidFill>
                  <a:prstClr val="black"/>
                </a:solidFill>
                <a:cs typeface="Arial" pitchFamily="34" charset="0"/>
              </a:rPr>
              <a:t>tatist</a:t>
            </a:r>
            <a:r>
              <a:rPr lang="en-US" sz="1600" dirty="0" err="1">
                <a:solidFill>
                  <a:prstClr val="black"/>
                </a:solidFill>
                <a:cs typeface="Arial" pitchFamily="34" charset="0"/>
              </a:rPr>
              <a:t>ics</a:t>
            </a:r>
            <a:r>
              <a:rPr lang="hr-HR" sz="1600" dirty="0">
                <a:solidFill>
                  <a:prstClr val="black"/>
                </a:solidFill>
                <a:cs typeface="Arial" pitchFamily="34" charset="0"/>
              </a:rPr>
              <a:t> </a:t>
            </a:r>
            <a:r>
              <a:rPr lang="en-US" sz="1600" dirty="0">
                <a:solidFill>
                  <a:prstClr val="black"/>
                </a:solidFill>
                <a:cs typeface="Arial" pitchFamily="34" charset="0"/>
              </a:rPr>
              <a:t>of </a:t>
            </a:r>
            <a:r>
              <a:rPr lang="hr-HR" sz="1600" dirty="0">
                <a:solidFill>
                  <a:prstClr val="black"/>
                </a:solidFill>
                <a:cs typeface="Arial" pitchFamily="34" charset="0"/>
              </a:rPr>
              <a:t>Bosn</a:t>
            </a:r>
            <a:r>
              <a:rPr lang="en-US" sz="1600" dirty="0" err="1">
                <a:solidFill>
                  <a:prstClr val="black"/>
                </a:solidFill>
                <a:cs typeface="Arial" pitchFamily="34" charset="0"/>
              </a:rPr>
              <a:t>i</a:t>
            </a:r>
            <a:r>
              <a:rPr lang="hr-HR" sz="1600" dirty="0">
                <a:solidFill>
                  <a:prstClr val="black"/>
                </a:solidFill>
                <a:cs typeface="Arial" pitchFamily="34" charset="0"/>
              </a:rPr>
              <a:t>a </a:t>
            </a:r>
            <a:r>
              <a:rPr lang="en-US" sz="1600" dirty="0">
                <a:solidFill>
                  <a:prstClr val="black"/>
                </a:solidFill>
                <a:cs typeface="Arial" pitchFamily="34" charset="0"/>
              </a:rPr>
              <a:t>and</a:t>
            </a:r>
            <a:r>
              <a:rPr lang="hr-HR" sz="1600" dirty="0">
                <a:solidFill>
                  <a:prstClr val="black"/>
                </a:solidFill>
                <a:cs typeface="Arial" pitchFamily="34" charset="0"/>
              </a:rPr>
              <a:t> Her</a:t>
            </a:r>
            <a:r>
              <a:rPr lang="en-US" sz="1600" dirty="0">
                <a:solidFill>
                  <a:prstClr val="black"/>
                </a:solidFill>
                <a:cs typeface="Arial" pitchFamily="34" charset="0"/>
              </a:rPr>
              <a:t>z</a:t>
            </a:r>
            <a:r>
              <a:rPr lang="hr-HR" sz="1600" dirty="0">
                <a:solidFill>
                  <a:prstClr val="black"/>
                </a:solidFill>
                <a:cs typeface="Arial" pitchFamily="34" charset="0"/>
              </a:rPr>
              <a:t>egovina</a:t>
            </a:r>
          </a:p>
        </p:txBody>
      </p:sp>
      <p:sp>
        <p:nvSpPr>
          <p:cNvPr id="16" name="Rectangle 15"/>
          <p:cNvSpPr/>
          <p:nvPr userDrawn="1"/>
        </p:nvSpPr>
        <p:spPr>
          <a:xfrm>
            <a:off x="-32" y="3571876"/>
            <a:ext cx="9144000" cy="71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sp>
        <p:nvSpPr>
          <p:cNvPr id="18" name="Rectangle 17"/>
          <p:cNvSpPr/>
          <p:nvPr userDrawn="1"/>
        </p:nvSpPr>
        <p:spPr>
          <a:xfrm>
            <a:off x="-32" y="3500438"/>
            <a:ext cx="9144000" cy="214314"/>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pic>
        <p:nvPicPr>
          <p:cNvPr id="8" name="Picture 7" descr="znakposgrad.png"/>
          <p:cNvPicPr>
            <a:picLocks noChangeAspect="1"/>
          </p:cNvPicPr>
          <p:nvPr userDrawn="1"/>
        </p:nvPicPr>
        <p:blipFill>
          <a:blip r:embed="rId4" cstate="print">
            <a:duotone>
              <a:schemeClr val="accent1">
                <a:shade val="45000"/>
                <a:satMod val="135000"/>
              </a:schemeClr>
              <a:prstClr val="white"/>
            </a:duotone>
          </a:blip>
          <a:stretch>
            <a:fillRect/>
          </a:stretch>
        </p:blipFill>
        <p:spPr>
          <a:xfrm>
            <a:off x="-32" y="2560241"/>
            <a:ext cx="3063359" cy="2297519"/>
          </a:xfrm>
          <a:prstGeom prst="rect">
            <a:avLst/>
          </a:prstGeom>
        </p:spPr>
      </p:pic>
      <p:sp>
        <p:nvSpPr>
          <p:cNvPr id="2" name="Title 1"/>
          <p:cNvSpPr>
            <a:spLocks noGrp="1"/>
          </p:cNvSpPr>
          <p:nvPr>
            <p:ph type="ctrTitle"/>
          </p:nvPr>
        </p:nvSpPr>
        <p:spPr>
          <a:xfrm>
            <a:off x="2428860" y="2786058"/>
            <a:ext cx="6572296" cy="857256"/>
          </a:xfrm>
        </p:spPr>
        <p:txBody>
          <a:bodyPr>
            <a:normAutofit/>
          </a:bodyPr>
          <a:lstStyle>
            <a:lvl1pPr algn="l">
              <a:defRPr sz="4000" b="1">
                <a:solidFill>
                  <a:schemeClr val="tx1">
                    <a:lumMod val="65000"/>
                    <a:lumOff val="35000"/>
                  </a:schemeClr>
                </a:solidFill>
              </a:defRPr>
            </a:lvl1pPr>
          </a:lstStyle>
          <a:p>
            <a:r>
              <a:rPr lang="en-US" dirty="0"/>
              <a:t>Click to edit Master title style</a:t>
            </a:r>
            <a:endParaRPr lang="hr-HR" dirty="0"/>
          </a:p>
        </p:txBody>
      </p:sp>
      <p:sp>
        <p:nvSpPr>
          <p:cNvPr id="3" name="Subtitle 2"/>
          <p:cNvSpPr>
            <a:spLocks noGrp="1"/>
          </p:cNvSpPr>
          <p:nvPr>
            <p:ph type="subTitle" idx="1"/>
          </p:nvPr>
        </p:nvSpPr>
        <p:spPr>
          <a:xfrm>
            <a:off x="2428860" y="3643314"/>
            <a:ext cx="6572296" cy="642942"/>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hr-HR" dirty="0"/>
          </a:p>
        </p:txBody>
      </p:sp>
    </p:spTree>
    <p:extLst>
      <p:ext uri="{BB962C8B-B14F-4D97-AF65-F5344CB8AC3E}">
        <p14:creationId xmlns:p14="http://schemas.microsoft.com/office/powerpoint/2010/main" val="2549073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0" y="0"/>
            <a:ext cx="500034" cy="6858024"/>
          </a:xfrm>
          <a:prstGeom prst="rect">
            <a:avLst/>
          </a:prstGeom>
          <a:gradFill flip="none" rotWithShape="1">
            <a:gsLst>
              <a:gs pos="0">
                <a:srgbClr val="344974">
                  <a:alpha val="90000"/>
                </a:srgbClr>
              </a:gs>
              <a:gs pos="100000">
                <a:srgbClr val="26385C"/>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sp>
        <p:nvSpPr>
          <p:cNvPr id="8" name="Rectangle 7"/>
          <p:cNvSpPr/>
          <p:nvPr userDrawn="1"/>
        </p:nvSpPr>
        <p:spPr>
          <a:xfrm>
            <a:off x="500034" y="0"/>
            <a:ext cx="428628" cy="6858000"/>
          </a:xfrm>
          <a:prstGeom prst="rect">
            <a:avLst/>
          </a:prstGeom>
          <a:gradFill flip="none" rotWithShape="1">
            <a:gsLst>
              <a:gs pos="0">
                <a:schemeClr val="bg1">
                  <a:lumMod val="95000"/>
                  <a:alpha val="80000"/>
                </a:schemeClr>
              </a:gs>
              <a:gs pos="100000">
                <a:schemeClr val="bg1">
                  <a:lumMod val="85000"/>
                </a:scheme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pic>
        <p:nvPicPr>
          <p:cNvPr id="9" name="Picture 8" descr="znakposgrad.png"/>
          <p:cNvPicPr>
            <a:picLocks noChangeAspect="1"/>
          </p:cNvPicPr>
          <p:nvPr userDrawn="1"/>
        </p:nvPicPr>
        <p:blipFill>
          <a:blip r:embed="rId2" cstate="print">
            <a:duotone>
              <a:schemeClr val="accent1">
                <a:shade val="45000"/>
                <a:satMod val="135000"/>
              </a:schemeClr>
              <a:prstClr val="white"/>
            </a:duotone>
          </a:blip>
          <a:stretch>
            <a:fillRect/>
          </a:stretch>
        </p:blipFill>
        <p:spPr>
          <a:xfrm>
            <a:off x="-31" y="6072206"/>
            <a:ext cx="1047726" cy="785794"/>
          </a:xfrm>
          <a:prstGeom prst="rect">
            <a:avLst/>
          </a:prstGeom>
        </p:spPr>
      </p:pic>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D7980026-0AF7-4084-9406-3E557E3F5EEC}" type="datetimeFigureOut">
              <a:rPr lang="sr-Latn-CS" smtClean="0">
                <a:solidFill>
                  <a:prstClr val="black">
                    <a:tint val="75000"/>
                  </a:prstClr>
                </a:solidFill>
              </a:rPr>
              <a:pPr/>
              <a:t>24.2.2021.</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93556E7B-6AAA-448A-B0AB-6C9AD37EBB9A}"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4168116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500034" cy="6858024"/>
          </a:xfrm>
          <a:prstGeom prst="rect">
            <a:avLst/>
          </a:prstGeom>
          <a:gradFill flip="none" rotWithShape="1">
            <a:gsLst>
              <a:gs pos="0">
                <a:srgbClr val="344974">
                  <a:alpha val="90000"/>
                </a:srgbClr>
              </a:gs>
              <a:gs pos="100000">
                <a:srgbClr val="26385C"/>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sp>
        <p:nvSpPr>
          <p:cNvPr id="8" name="Rectangle 7"/>
          <p:cNvSpPr/>
          <p:nvPr userDrawn="1"/>
        </p:nvSpPr>
        <p:spPr>
          <a:xfrm>
            <a:off x="500034" y="0"/>
            <a:ext cx="428628" cy="6858000"/>
          </a:xfrm>
          <a:prstGeom prst="rect">
            <a:avLst/>
          </a:prstGeom>
          <a:gradFill flip="none" rotWithShape="1">
            <a:gsLst>
              <a:gs pos="0">
                <a:schemeClr val="bg1">
                  <a:lumMod val="95000"/>
                  <a:alpha val="80000"/>
                </a:schemeClr>
              </a:gs>
              <a:gs pos="100000">
                <a:schemeClr val="bg1">
                  <a:lumMod val="85000"/>
                </a:scheme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pic>
        <p:nvPicPr>
          <p:cNvPr id="9" name="Picture 8" descr="znakposgrad.png"/>
          <p:cNvPicPr>
            <a:picLocks noChangeAspect="1"/>
          </p:cNvPicPr>
          <p:nvPr userDrawn="1"/>
        </p:nvPicPr>
        <p:blipFill>
          <a:blip r:embed="rId2" cstate="print">
            <a:duotone>
              <a:schemeClr val="accent1">
                <a:shade val="45000"/>
                <a:satMod val="135000"/>
              </a:schemeClr>
              <a:prstClr val="white"/>
            </a:duotone>
          </a:blip>
          <a:stretch>
            <a:fillRect/>
          </a:stretch>
        </p:blipFill>
        <p:spPr>
          <a:xfrm>
            <a:off x="-31" y="6072206"/>
            <a:ext cx="1047726" cy="785794"/>
          </a:xfrm>
          <a:prstGeom prst="rect">
            <a:avLst/>
          </a:prstGeom>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D7980026-0AF7-4084-9406-3E557E3F5EEC}" type="datetimeFigureOut">
              <a:rPr lang="sr-Latn-CS" smtClean="0">
                <a:solidFill>
                  <a:prstClr val="black">
                    <a:tint val="75000"/>
                  </a:prstClr>
                </a:solidFill>
              </a:rPr>
              <a:pPr/>
              <a:t>24.2.2021.</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93556E7B-6AAA-448A-B0AB-6C9AD37EBB9A}"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4168442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500034" cy="6858024"/>
          </a:xfrm>
          <a:prstGeom prst="rect">
            <a:avLst/>
          </a:prstGeom>
          <a:gradFill flip="none" rotWithShape="1">
            <a:gsLst>
              <a:gs pos="0">
                <a:srgbClr val="344974">
                  <a:alpha val="90000"/>
                </a:srgbClr>
              </a:gs>
              <a:gs pos="100000">
                <a:srgbClr val="26385C"/>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sp>
        <p:nvSpPr>
          <p:cNvPr id="8" name="Rectangle 7"/>
          <p:cNvSpPr/>
          <p:nvPr userDrawn="1"/>
        </p:nvSpPr>
        <p:spPr>
          <a:xfrm>
            <a:off x="500034" y="0"/>
            <a:ext cx="357190" cy="6858000"/>
          </a:xfrm>
          <a:prstGeom prst="rect">
            <a:avLst/>
          </a:prstGeom>
          <a:gradFill flip="none" rotWithShape="1">
            <a:gsLst>
              <a:gs pos="0">
                <a:schemeClr val="bg1">
                  <a:lumMod val="95000"/>
                  <a:alpha val="80000"/>
                </a:schemeClr>
              </a:gs>
              <a:gs pos="100000">
                <a:schemeClr val="bg1">
                  <a:lumMod val="85000"/>
                </a:scheme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sp>
        <p:nvSpPr>
          <p:cNvPr id="2" name="Title 1"/>
          <p:cNvSpPr>
            <a:spLocks noGrp="1"/>
          </p:cNvSpPr>
          <p:nvPr>
            <p:ph type="title"/>
          </p:nvPr>
        </p:nvSpPr>
        <p:spPr>
          <a:xfrm>
            <a:off x="857224" y="274638"/>
            <a:ext cx="7829576" cy="1143000"/>
          </a:xfrm>
        </p:spPr>
        <p:txBody>
          <a:bodyPr/>
          <a:lstStyle/>
          <a:p>
            <a:r>
              <a:rPr lang="en-US"/>
              <a:t>Click to edit Master title style</a:t>
            </a:r>
            <a:endParaRPr lang="hr-HR"/>
          </a:p>
        </p:txBody>
      </p:sp>
      <p:sp>
        <p:nvSpPr>
          <p:cNvPr id="3" name="Content Placeholder 2"/>
          <p:cNvSpPr>
            <a:spLocks noGrp="1"/>
          </p:cNvSpPr>
          <p:nvPr>
            <p:ph idx="1"/>
          </p:nvPr>
        </p:nvSpPr>
        <p:spPr>
          <a:xfrm>
            <a:off x="857224" y="1600200"/>
            <a:ext cx="7829576"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hr-HR" dirty="0"/>
          </a:p>
        </p:txBody>
      </p:sp>
      <p:sp>
        <p:nvSpPr>
          <p:cNvPr id="4" name="Date Placeholder 3"/>
          <p:cNvSpPr>
            <a:spLocks noGrp="1"/>
          </p:cNvSpPr>
          <p:nvPr>
            <p:ph type="dt" sz="half" idx="10"/>
          </p:nvPr>
        </p:nvSpPr>
        <p:spPr/>
        <p:txBody>
          <a:bodyPr/>
          <a:lstStyle/>
          <a:p>
            <a:fld id="{D7980026-0AF7-4084-9406-3E557E3F5EEC}" type="datetimeFigureOut">
              <a:rPr lang="sr-Latn-CS" smtClean="0">
                <a:solidFill>
                  <a:prstClr val="black">
                    <a:tint val="75000"/>
                  </a:prstClr>
                </a:solidFill>
              </a:rPr>
              <a:pPr/>
              <a:t>24.2.2021.</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93556E7B-6AAA-448A-B0AB-6C9AD37EBB9A}" type="slidenum">
              <a:rPr lang="hr-HR" smtClean="0">
                <a:solidFill>
                  <a:prstClr val="black">
                    <a:tint val="75000"/>
                  </a:prstClr>
                </a:solidFill>
              </a:rPr>
              <a:pPr/>
              <a:t>‹#›</a:t>
            </a:fld>
            <a:endParaRPr lang="hr-HR">
              <a:solidFill>
                <a:prstClr val="black">
                  <a:tint val="75000"/>
                </a:prstClr>
              </a:solidFill>
            </a:endParaRPr>
          </a:p>
        </p:txBody>
      </p:sp>
      <p:sp>
        <p:nvSpPr>
          <p:cNvPr id="10" name="Rectangle 9"/>
          <p:cNvSpPr/>
          <p:nvPr userDrawn="1"/>
        </p:nvSpPr>
        <p:spPr>
          <a:xfrm>
            <a:off x="428596" y="0"/>
            <a:ext cx="71438"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pic>
        <p:nvPicPr>
          <p:cNvPr id="9" name="Picture 8" descr="znakposgrad.png"/>
          <p:cNvPicPr>
            <a:picLocks noChangeAspect="1"/>
          </p:cNvPicPr>
          <p:nvPr userDrawn="1"/>
        </p:nvPicPr>
        <p:blipFill>
          <a:blip r:embed="rId2" cstate="print">
            <a:duotone>
              <a:schemeClr val="accent1">
                <a:shade val="45000"/>
                <a:satMod val="135000"/>
              </a:schemeClr>
              <a:prstClr val="white"/>
            </a:duotone>
          </a:blip>
          <a:stretch>
            <a:fillRect/>
          </a:stretch>
        </p:blipFill>
        <p:spPr>
          <a:xfrm>
            <a:off x="-31" y="6072206"/>
            <a:ext cx="1047726" cy="785794"/>
          </a:xfrm>
          <a:prstGeom prst="rect">
            <a:avLst/>
          </a:prstGeom>
        </p:spPr>
      </p:pic>
    </p:spTree>
    <p:extLst>
      <p:ext uri="{BB962C8B-B14F-4D97-AF65-F5344CB8AC3E}">
        <p14:creationId xmlns:p14="http://schemas.microsoft.com/office/powerpoint/2010/main" val="331616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500034" cy="6858024"/>
          </a:xfrm>
          <a:prstGeom prst="rect">
            <a:avLst/>
          </a:prstGeom>
          <a:gradFill flip="none" rotWithShape="1">
            <a:gsLst>
              <a:gs pos="0">
                <a:srgbClr val="344974">
                  <a:alpha val="90000"/>
                </a:srgbClr>
              </a:gs>
              <a:gs pos="100000">
                <a:srgbClr val="26385C"/>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sp>
        <p:nvSpPr>
          <p:cNvPr id="8" name="Rectangle 7"/>
          <p:cNvSpPr/>
          <p:nvPr userDrawn="1"/>
        </p:nvSpPr>
        <p:spPr>
          <a:xfrm>
            <a:off x="500034" y="0"/>
            <a:ext cx="428628" cy="6858000"/>
          </a:xfrm>
          <a:prstGeom prst="rect">
            <a:avLst/>
          </a:prstGeom>
          <a:gradFill flip="none" rotWithShape="1">
            <a:gsLst>
              <a:gs pos="0">
                <a:schemeClr val="bg1">
                  <a:lumMod val="95000"/>
                  <a:alpha val="80000"/>
                </a:schemeClr>
              </a:gs>
              <a:gs pos="100000">
                <a:schemeClr val="bg1">
                  <a:lumMod val="85000"/>
                </a:scheme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pic>
        <p:nvPicPr>
          <p:cNvPr id="9" name="Picture 8" descr="znakposgrad.png"/>
          <p:cNvPicPr>
            <a:picLocks noChangeAspect="1"/>
          </p:cNvPicPr>
          <p:nvPr userDrawn="1"/>
        </p:nvPicPr>
        <p:blipFill>
          <a:blip r:embed="rId2" cstate="print">
            <a:duotone>
              <a:schemeClr val="accent1">
                <a:shade val="45000"/>
                <a:satMod val="135000"/>
              </a:schemeClr>
              <a:prstClr val="white"/>
            </a:duotone>
          </a:blip>
          <a:stretch>
            <a:fillRect/>
          </a:stretch>
        </p:blipFill>
        <p:spPr>
          <a:xfrm>
            <a:off x="-31" y="6072206"/>
            <a:ext cx="1047726" cy="785794"/>
          </a:xfrm>
          <a:prstGeom prst="rect">
            <a:avLst/>
          </a:prstGeom>
        </p:spPr>
      </p:pic>
      <p:sp>
        <p:nvSpPr>
          <p:cNvPr id="2" name="Title 1"/>
          <p:cNvSpPr>
            <a:spLocks noGrp="1"/>
          </p:cNvSpPr>
          <p:nvPr>
            <p:ph type="title"/>
          </p:nvPr>
        </p:nvSpPr>
        <p:spPr>
          <a:xfrm>
            <a:off x="1000099" y="4406900"/>
            <a:ext cx="7494613" cy="1362075"/>
          </a:xfrm>
        </p:spPr>
        <p:txBody>
          <a:bodyPr anchor="t"/>
          <a:lstStyle>
            <a:lvl1pPr algn="l">
              <a:defRPr sz="4000" b="1" cap="all"/>
            </a:lvl1pPr>
          </a:lstStyle>
          <a:p>
            <a:r>
              <a:rPr lang="en-US"/>
              <a:t>Click to edit Master title style</a:t>
            </a:r>
            <a:endParaRPr lang="hr-HR"/>
          </a:p>
        </p:txBody>
      </p:sp>
      <p:sp>
        <p:nvSpPr>
          <p:cNvPr id="3" name="Text Placeholder 2"/>
          <p:cNvSpPr>
            <a:spLocks noGrp="1"/>
          </p:cNvSpPr>
          <p:nvPr>
            <p:ph type="body" idx="1"/>
          </p:nvPr>
        </p:nvSpPr>
        <p:spPr>
          <a:xfrm>
            <a:off x="1000099" y="2906713"/>
            <a:ext cx="749461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980026-0AF7-4084-9406-3E557E3F5EEC}" type="datetimeFigureOut">
              <a:rPr lang="sr-Latn-CS" smtClean="0">
                <a:solidFill>
                  <a:prstClr val="black">
                    <a:tint val="75000"/>
                  </a:prstClr>
                </a:solidFill>
              </a:rPr>
              <a:pPr/>
              <a:t>24.2.2021.</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93556E7B-6AAA-448A-B0AB-6C9AD37EBB9A}"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080220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0" y="0"/>
            <a:ext cx="500034" cy="6858024"/>
          </a:xfrm>
          <a:prstGeom prst="rect">
            <a:avLst/>
          </a:prstGeom>
          <a:gradFill flip="none" rotWithShape="1">
            <a:gsLst>
              <a:gs pos="0">
                <a:srgbClr val="344974">
                  <a:alpha val="90000"/>
                </a:srgbClr>
              </a:gs>
              <a:gs pos="100000">
                <a:srgbClr val="26385C"/>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sp>
        <p:nvSpPr>
          <p:cNvPr id="9" name="Rectangle 8"/>
          <p:cNvSpPr/>
          <p:nvPr userDrawn="1"/>
        </p:nvSpPr>
        <p:spPr>
          <a:xfrm>
            <a:off x="500034" y="0"/>
            <a:ext cx="428628" cy="6858000"/>
          </a:xfrm>
          <a:prstGeom prst="rect">
            <a:avLst/>
          </a:prstGeom>
          <a:gradFill flip="none" rotWithShape="1">
            <a:gsLst>
              <a:gs pos="0">
                <a:schemeClr val="bg1">
                  <a:lumMod val="95000"/>
                  <a:alpha val="80000"/>
                </a:schemeClr>
              </a:gs>
              <a:gs pos="100000">
                <a:schemeClr val="bg1">
                  <a:lumMod val="85000"/>
                </a:scheme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pic>
        <p:nvPicPr>
          <p:cNvPr id="10" name="Picture 9" descr="znakposgrad.png"/>
          <p:cNvPicPr>
            <a:picLocks noChangeAspect="1"/>
          </p:cNvPicPr>
          <p:nvPr userDrawn="1"/>
        </p:nvPicPr>
        <p:blipFill>
          <a:blip r:embed="rId2" cstate="print">
            <a:duotone>
              <a:schemeClr val="accent1">
                <a:shade val="45000"/>
                <a:satMod val="135000"/>
              </a:schemeClr>
              <a:prstClr val="white"/>
            </a:duotone>
          </a:blip>
          <a:stretch>
            <a:fillRect/>
          </a:stretch>
        </p:blipFill>
        <p:spPr>
          <a:xfrm>
            <a:off x="-31" y="6072206"/>
            <a:ext cx="1047726" cy="785794"/>
          </a:xfrm>
          <a:prstGeom prst="rect">
            <a:avLst/>
          </a:prstGeom>
        </p:spPr>
      </p:pic>
      <p:sp>
        <p:nvSpPr>
          <p:cNvPr id="2" name="Title 1"/>
          <p:cNvSpPr>
            <a:spLocks noGrp="1"/>
          </p:cNvSpPr>
          <p:nvPr>
            <p:ph type="title"/>
          </p:nvPr>
        </p:nvSpPr>
        <p:spPr>
          <a:xfrm>
            <a:off x="1000100" y="274638"/>
            <a:ext cx="7686700" cy="1143000"/>
          </a:xfrm>
        </p:spPr>
        <p:txBody>
          <a:bodyPr/>
          <a:lstStyle/>
          <a:p>
            <a:r>
              <a:rPr lang="en-US"/>
              <a:t>Click to edit Master title style</a:t>
            </a:r>
            <a:endParaRPr lang="hr-HR"/>
          </a:p>
        </p:txBody>
      </p:sp>
      <p:sp>
        <p:nvSpPr>
          <p:cNvPr id="3" name="Content Placeholder 2"/>
          <p:cNvSpPr>
            <a:spLocks noGrp="1"/>
          </p:cNvSpPr>
          <p:nvPr>
            <p:ph sz="half" idx="1"/>
          </p:nvPr>
        </p:nvSpPr>
        <p:spPr>
          <a:xfrm>
            <a:off x="1000100" y="1600200"/>
            <a:ext cx="3495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p:cNvSpPr>
            <a:spLocks noGrp="1"/>
          </p:cNvSpPr>
          <p:nvPr>
            <p:ph type="dt" sz="half" idx="10"/>
          </p:nvPr>
        </p:nvSpPr>
        <p:spPr/>
        <p:txBody>
          <a:bodyPr/>
          <a:lstStyle/>
          <a:p>
            <a:fld id="{D7980026-0AF7-4084-9406-3E557E3F5EEC}" type="datetimeFigureOut">
              <a:rPr lang="sr-Latn-CS" smtClean="0">
                <a:solidFill>
                  <a:prstClr val="black">
                    <a:tint val="75000"/>
                  </a:prstClr>
                </a:solidFill>
              </a:rPr>
              <a:pPr/>
              <a:t>24.2.2021.</a:t>
            </a:fld>
            <a:endParaRPr lang="hr-HR">
              <a:solidFill>
                <a:prstClr val="black">
                  <a:tint val="75000"/>
                </a:prstClr>
              </a:solidFill>
            </a:endParaRPr>
          </a:p>
        </p:txBody>
      </p:sp>
      <p:sp>
        <p:nvSpPr>
          <p:cNvPr id="6" name="Footer Placeholder 5"/>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p:cNvSpPr>
            <a:spLocks noGrp="1"/>
          </p:cNvSpPr>
          <p:nvPr>
            <p:ph type="sldNum" sz="quarter" idx="12"/>
          </p:nvPr>
        </p:nvSpPr>
        <p:spPr/>
        <p:txBody>
          <a:bodyPr/>
          <a:lstStyle/>
          <a:p>
            <a:fld id="{93556E7B-6AAA-448A-B0AB-6C9AD37EBB9A}"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363421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0"/>
            <a:ext cx="500034" cy="6858024"/>
          </a:xfrm>
          <a:prstGeom prst="rect">
            <a:avLst/>
          </a:prstGeom>
          <a:gradFill flip="none" rotWithShape="1">
            <a:gsLst>
              <a:gs pos="0">
                <a:srgbClr val="344974">
                  <a:alpha val="90000"/>
                </a:srgbClr>
              </a:gs>
              <a:gs pos="100000">
                <a:srgbClr val="26385C"/>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sp>
        <p:nvSpPr>
          <p:cNvPr id="11" name="Rectangle 10"/>
          <p:cNvSpPr/>
          <p:nvPr userDrawn="1"/>
        </p:nvSpPr>
        <p:spPr>
          <a:xfrm>
            <a:off x="500034" y="0"/>
            <a:ext cx="428628" cy="6858000"/>
          </a:xfrm>
          <a:prstGeom prst="rect">
            <a:avLst/>
          </a:prstGeom>
          <a:gradFill flip="none" rotWithShape="1">
            <a:gsLst>
              <a:gs pos="0">
                <a:schemeClr val="bg1">
                  <a:lumMod val="95000"/>
                  <a:alpha val="80000"/>
                </a:schemeClr>
              </a:gs>
              <a:gs pos="100000">
                <a:schemeClr val="bg1">
                  <a:lumMod val="85000"/>
                </a:scheme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pic>
        <p:nvPicPr>
          <p:cNvPr id="12" name="Picture 11" descr="znakposgrad.png"/>
          <p:cNvPicPr>
            <a:picLocks noChangeAspect="1"/>
          </p:cNvPicPr>
          <p:nvPr userDrawn="1"/>
        </p:nvPicPr>
        <p:blipFill>
          <a:blip r:embed="rId2" cstate="print">
            <a:duotone>
              <a:schemeClr val="accent1">
                <a:shade val="45000"/>
                <a:satMod val="135000"/>
              </a:schemeClr>
              <a:prstClr val="white"/>
            </a:duotone>
          </a:blip>
          <a:stretch>
            <a:fillRect/>
          </a:stretch>
        </p:blipFill>
        <p:spPr>
          <a:xfrm>
            <a:off x="-31" y="6072206"/>
            <a:ext cx="1047726" cy="785794"/>
          </a:xfrm>
          <a:prstGeom prst="rect">
            <a:avLst/>
          </a:prstGeom>
        </p:spPr>
      </p:pic>
      <p:sp>
        <p:nvSpPr>
          <p:cNvPr id="2" name="Title 1"/>
          <p:cNvSpPr>
            <a:spLocks noGrp="1"/>
          </p:cNvSpPr>
          <p:nvPr>
            <p:ph type="title"/>
          </p:nvPr>
        </p:nvSpPr>
        <p:spPr>
          <a:xfrm>
            <a:off x="1071538" y="274638"/>
            <a:ext cx="7615262" cy="1143000"/>
          </a:xfrm>
        </p:spPr>
        <p:txBody>
          <a:bodyPr/>
          <a:lstStyle>
            <a:lvl1pPr>
              <a:defRPr/>
            </a:lvl1pPr>
          </a:lstStyle>
          <a:p>
            <a:r>
              <a:rPr lang="en-US"/>
              <a:t>Click to edit Master title style</a:t>
            </a:r>
            <a:endParaRPr lang="hr-HR"/>
          </a:p>
        </p:txBody>
      </p:sp>
      <p:sp>
        <p:nvSpPr>
          <p:cNvPr id="3" name="Text Placeholder 2"/>
          <p:cNvSpPr>
            <a:spLocks noGrp="1"/>
          </p:cNvSpPr>
          <p:nvPr>
            <p:ph type="body" idx="1"/>
          </p:nvPr>
        </p:nvSpPr>
        <p:spPr>
          <a:xfrm>
            <a:off x="1071538" y="1535113"/>
            <a:ext cx="342585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71538" y="2174875"/>
            <a:ext cx="342585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p:cNvSpPr>
            <a:spLocks noGrp="1"/>
          </p:cNvSpPr>
          <p:nvPr>
            <p:ph type="dt" sz="half" idx="10"/>
          </p:nvPr>
        </p:nvSpPr>
        <p:spPr/>
        <p:txBody>
          <a:bodyPr/>
          <a:lstStyle/>
          <a:p>
            <a:fld id="{D7980026-0AF7-4084-9406-3E557E3F5EEC}" type="datetimeFigureOut">
              <a:rPr lang="sr-Latn-CS" smtClean="0">
                <a:solidFill>
                  <a:prstClr val="black">
                    <a:tint val="75000"/>
                  </a:prstClr>
                </a:solidFill>
              </a:rPr>
              <a:pPr/>
              <a:t>24.2.2021.</a:t>
            </a:fld>
            <a:endParaRPr lang="hr-HR">
              <a:solidFill>
                <a:prstClr val="black">
                  <a:tint val="75000"/>
                </a:prstClr>
              </a:solidFill>
            </a:endParaRPr>
          </a:p>
        </p:txBody>
      </p:sp>
      <p:sp>
        <p:nvSpPr>
          <p:cNvPr id="8" name="Footer Placeholder 7"/>
          <p:cNvSpPr>
            <a:spLocks noGrp="1"/>
          </p:cNvSpPr>
          <p:nvPr>
            <p:ph type="ftr" sz="quarter" idx="11"/>
          </p:nvPr>
        </p:nvSpPr>
        <p:spPr/>
        <p:txBody>
          <a:bodyPr/>
          <a:lstStyle/>
          <a:p>
            <a:endParaRPr lang="hr-HR">
              <a:solidFill>
                <a:prstClr val="black">
                  <a:tint val="75000"/>
                </a:prstClr>
              </a:solidFill>
            </a:endParaRPr>
          </a:p>
        </p:txBody>
      </p:sp>
      <p:sp>
        <p:nvSpPr>
          <p:cNvPr id="9" name="Slide Number Placeholder 8"/>
          <p:cNvSpPr>
            <a:spLocks noGrp="1"/>
          </p:cNvSpPr>
          <p:nvPr>
            <p:ph type="sldNum" sz="quarter" idx="12"/>
          </p:nvPr>
        </p:nvSpPr>
        <p:spPr/>
        <p:txBody>
          <a:bodyPr/>
          <a:lstStyle/>
          <a:p>
            <a:fld id="{93556E7B-6AAA-448A-B0AB-6C9AD37EBB9A}"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456863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0"/>
            <a:ext cx="500034" cy="6858024"/>
          </a:xfrm>
          <a:prstGeom prst="rect">
            <a:avLst/>
          </a:prstGeom>
          <a:gradFill flip="none" rotWithShape="1">
            <a:gsLst>
              <a:gs pos="0">
                <a:srgbClr val="344974">
                  <a:alpha val="90000"/>
                </a:srgbClr>
              </a:gs>
              <a:gs pos="100000">
                <a:srgbClr val="26385C"/>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sp>
        <p:nvSpPr>
          <p:cNvPr id="7" name="Rectangle 6"/>
          <p:cNvSpPr/>
          <p:nvPr userDrawn="1"/>
        </p:nvSpPr>
        <p:spPr>
          <a:xfrm>
            <a:off x="500034" y="0"/>
            <a:ext cx="428628" cy="6858000"/>
          </a:xfrm>
          <a:prstGeom prst="rect">
            <a:avLst/>
          </a:prstGeom>
          <a:gradFill flip="none" rotWithShape="1">
            <a:gsLst>
              <a:gs pos="0">
                <a:schemeClr val="bg1">
                  <a:lumMod val="95000"/>
                  <a:alpha val="80000"/>
                </a:schemeClr>
              </a:gs>
              <a:gs pos="100000">
                <a:schemeClr val="bg1">
                  <a:lumMod val="85000"/>
                </a:scheme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pic>
        <p:nvPicPr>
          <p:cNvPr id="8" name="Picture 7" descr="znakposgrad.png"/>
          <p:cNvPicPr>
            <a:picLocks noChangeAspect="1"/>
          </p:cNvPicPr>
          <p:nvPr userDrawn="1"/>
        </p:nvPicPr>
        <p:blipFill>
          <a:blip r:embed="rId2" cstate="print">
            <a:duotone>
              <a:schemeClr val="accent1">
                <a:shade val="45000"/>
                <a:satMod val="135000"/>
              </a:schemeClr>
              <a:prstClr val="white"/>
            </a:duotone>
          </a:blip>
          <a:stretch>
            <a:fillRect/>
          </a:stretch>
        </p:blipFill>
        <p:spPr>
          <a:xfrm>
            <a:off x="-31" y="6072206"/>
            <a:ext cx="1047726" cy="785794"/>
          </a:xfrm>
          <a:prstGeom prst="rect">
            <a:avLst/>
          </a:prstGeom>
        </p:spPr>
      </p:pic>
      <p:sp>
        <p:nvSpPr>
          <p:cNvPr id="2" name="Title 1"/>
          <p:cNvSpPr>
            <a:spLocks noGrp="1"/>
          </p:cNvSpPr>
          <p:nvPr>
            <p:ph type="title"/>
          </p:nvPr>
        </p:nvSpPr>
        <p:spPr>
          <a:xfrm>
            <a:off x="1000100" y="274638"/>
            <a:ext cx="7686700" cy="1143000"/>
          </a:xfrm>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p>
            <a:fld id="{D7980026-0AF7-4084-9406-3E557E3F5EEC}" type="datetimeFigureOut">
              <a:rPr lang="sr-Latn-CS" smtClean="0">
                <a:solidFill>
                  <a:prstClr val="black">
                    <a:tint val="75000"/>
                  </a:prstClr>
                </a:solidFill>
              </a:rPr>
              <a:pPr/>
              <a:t>24.2.2021.</a:t>
            </a:fld>
            <a:endParaRPr lang="hr-HR">
              <a:solidFill>
                <a:prstClr val="black">
                  <a:tint val="75000"/>
                </a:prstClr>
              </a:solidFill>
            </a:endParaRPr>
          </a:p>
        </p:txBody>
      </p:sp>
      <p:sp>
        <p:nvSpPr>
          <p:cNvPr id="4" name="Footer Placeholder 3"/>
          <p:cNvSpPr>
            <a:spLocks noGrp="1"/>
          </p:cNvSpPr>
          <p:nvPr>
            <p:ph type="ftr" sz="quarter" idx="11"/>
          </p:nvPr>
        </p:nvSpPr>
        <p:spPr/>
        <p:txBody>
          <a:bodyPr/>
          <a:lstStyle/>
          <a:p>
            <a:endParaRPr lang="hr-HR">
              <a:solidFill>
                <a:prstClr val="black">
                  <a:tint val="75000"/>
                </a:prstClr>
              </a:solidFill>
            </a:endParaRPr>
          </a:p>
        </p:txBody>
      </p:sp>
      <p:sp>
        <p:nvSpPr>
          <p:cNvPr id="5" name="Slide Number Placeholder 4"/>
          <p:cNvSpPr>
            <a:spLocks noGrp="1"/>
          </p:cNvSpPr>
          <p:nvPr>
            <p:ph type="sldNum" sz="quarter" idx="12"/>
          </p:nvPr>
        </p:nvSpPr>
        <p:spPr/>
        <p:txBody>
          <a:bodyPr/>
          <a:lstStyle/>
          <a:p>
            <a:fld id="{93556E7B-6AAA-448A-B0AB-6C9AD37EBB9A}"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02014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500034" cy="6858024"/>
          </a:xfrm>
          <a:prstGeom prst="rect">
            <a:avLst/>
          </a:prstGeom>
          <a:gradFill flip="none" rotWithShape="1">
            <a:gsLst>
              <a:gs pos="0">
                <a:srgbClr val="344974">
                  <a:alpha val="90000"/>
                </a:srgbClr>
              </a:gs>
              <a:gs pos="100000">
                <a:srgbClr val="26385C"/>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sp>
        <p:nvSpPr>
          <p:cNvPr id="6" name="Rectangle 5"/>
          <p:cNvSpPr/>
          <p:nvPr userDrawn="1"/>
        </p:nvSpPr>
        <p:spPr>
          <a:xfrm>
            <a:off x="500034" y="0"/>
            <a:ext cx="428628" cy="6858000"/>
          </a:xfrm>
          <a:prstGeom prst="rect">
            <a:avLst/>
          </a:prstGeom>
          <a:gradFill flip="none" rotWithShape="1">
            <a:gsLst>
              <a:gs pos="0">
                <a:schemeClr val="bg1">
                  <a:lumMod val="95000"/>
                  <a:alpha val="80000"/>
                </a:schemeClr>
              </a:gs>
              <a:gs pos="100000">
                <a:schemeClr val="bg1">
                  <a:lumMod val="85000"/>
                </a:scheme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pic>
        <p:nvPicPr>
          <p:cNvPr id="7" name="Picture 6" descr="znakposgrad.png"/>
          <p:cNvPicPr>
            <a:picLocks noChangeAspect="1"/>
          </p:cNvPicPr>
          <p:nvPr userDrawn="1"/>
        </p:nvPicPr>
        <p:blipFill>
          <a:blip r:embed="rId2" cstate="print">
            <a:duotone>
              <a:schemeClr val="accent1">
                <a:shade val="45000"/>
                <a:satMod val="135000"/>
              </a:schemeClr>
              <a:prstClr val="white"/>
            </a:duotone>
          </a:blip>
          <a:stretch>
            <a:fillRect/>
          </a:stretch>
        </p:blipFill>
        <p:spPr>
          <a:xfrm>
            <a:off x="-31" y="6072206"/>
            <a:ext cx="1047726" cy="785794"/>
          </a:xfrm>
          <a:prstGeom prst="rect">
            <a:avLst/>
          </a:prstGeom>
        </p:spPr>
      </p:pic>
      <p:sp>
        <p:nvSpPr>
          <p:cNvPr id="2" name="Date Placeholder 1"/>
          <p:cNvSpPr>
            <a:spLocks noGrp="1"/>
          </p:cNvSpPr>
          <p:nvPr>
            <p:ph type="dt" sz="half" idx="10"/>
          </p:nvPr>
        </p:nvSpPr>
        <p:spPr/>
        <p:txBody>
          <a:bodyPr/>
          <a:lstStyle/>
          <a:p>
            <a:fld id="{D7980026-0AF7-4084-9406-3E557E3F5EEC}" type="datetimeFigureOut">
              <a:rPr lang="sr-Latn-CS" smtClean="0">
                <a:solidFill>
                  <a:prstClr val="black">
                    <a:tint val="75000"/>
                  </a:prstClr>
                </a:solidFill>
              </a:rPr>
              <a:pPr/>
              <a:t>24.2.2021.</a:t>
            </a:fld>
            <a:endParaRPr lang="hr-HR">
              <a:solidFill>
                <a:prstClr val="black">
                  <a:tint val="75000"/>
                </a:prstClr>
              </a:solidFill>
            </a:endParaRPr>
          </a:p>
        </p:txBody>
      </p:sp>
      <p:sp>
        <p:nvSpPr>
          <p:cNvPr id="3" name="Footer Placeholder 2"/>
          <p:cNvSpPr>
            <a:spLocks noGrp="1"/>
          </p:cNvSpPr>
          <p:nvPr>
            <p:ph type="ftr" sz="quarter" idx="11"/>
          </p:nvPr>
        </p:nvSpPr>
        <p:spPr/>
        <p:txBody>
          <a:bodyPr/>
          <a:lstStyle/>
          <a:p>
            <a:endParaRPr lang="hr-HR">
              <a:solidFill>
                <a:prstClr val="black">
                  <a:tint val="75000"/>
                </a:prstClr>
              </a:solidFill>
            </a:endParaRPr>
          </a:p>
        </p:txBody>
      </p:sp>
      <p:sp>
        <p:nvSpPr>
          <p:cNvPr id="4" name="Slide Number Placeholder 3"/>
          <p:cNvSpPr>
            <a:spLocks noGrp="1"/>
          </p:cNvSpPr>
          <p:nvPr>
            <p:ph type="sldNum" sz="quarter" idx="12"/>
          </p:nvPr>
        </p:nvSpPr>
        <p:spPr/>
        <p:txBody>
          <a:bodyPr/>
          <a:lstStyle/>
          <a:p>
            <a:fld id="{93556E7B-6AAA-448A-B0AB-6C9AD37EBB9A}"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123267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0"/>
            <a:ext cx="500034" cy="6858024"/>
          </a:xfrm>
          <a:prstGeom prst="rect">
            <a:avLst/>
          </a:prstGeom>
          <a:gradFill flip="none" rotWithShape="1">
            <a:gsLst>
              <a:gs pos="0">
                <a:srgbClr val="344974">
                  <a:alpha val="90000"/>
                </a:srgbClr>
              </a:gs>
              <a:gs pos="100000">
                <a:srgbClr val="26385C"/>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sp>
        <p:nvSpPr>
          <p:cNvPr id="9" name="Rectangle 8"/>
          <p:cNvSpPr/>
          <p:nvPr userDrawn="1"/>
        </p:nvSpPr>
        <p:spPr>
          <a:xfrm>
            <a:off x="500034" y="0"/>
            <a:ext cx="428628" cy="6858000"/>
          </a:xfrm>
          <a:prstGeom prst="rect">
            <a:avLst/>
          </a:prstGeom>
          <a:gradFill flip="none" rotWithShape="1">
            <a:gsLst>
              <a:gs pos="0">
                <a:schemeClr val="bg1">
                  <a:lumMod val="95000"/>
                  <a:alpha val="80000"/>
                </a:schemeClr>
              </a:gs>
              <a:gs pos="100000">
                <a:schemeClr val="bg1">
                  <a:lumMod val="85000"/>
                </a:scheme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pic>
        <p:nvPicPr>
          <p:cNvPr id="10" name="Picture 9" descr="znakposgrad.png"/>
          <p:cNvPicPr>
            <a:picLocks noChangeAspect="1"/>
          </p:cNvPicPr>
          <p:nvPr userDrawn="1"/>
        </p:nvPicPr>
        <p:blipFill>
          <a:blip r:embed="rId2" cstate="print">
            <a:duotone>
              <a:schemeClr val="accent1">
                <a:shade val="45000"/>
                <a:satMod val="135000"/>
              </a:schemeClr>
              <a:prstClr val="white"/>
            </a:duotone>
          </a:blip>
          <a:stretch>
            <a:fillRect/>
          </a:stretch>
        </p:blipFill>
        <p:spPr>
          <a:xfrm>
            <a:off x="-31" y="6072206"/>
            <a:ext cx="1047726" cy="785794"/>
          </a:xfrm>
          <a:prstGeom prst="rect">
            <a:avLst/>
          </a:prstGeom>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980026-0AF7-4084-9406-3E557E3F5EEC}" type="datetimeFigureOut">
              <a:rPr lang="sr-Latn-CS" smtClean="0">
                <a:solidFill>
                  <a:prstClr val="black">
                    <a:tint val="75000"/>
                  </a:prstClr>
                </a:solidFill>
              </a:rPr>
              <a:pPr/>
              <a:t>24.2.2021.</a:t>
            </a:fld>
            <a:endParaRPr lang="hr-HR">
              <a:solidFill>
                <a:prstClr val="black">
                  <a:tint val="75000"/>
                </a:prstClr>
              </a:solidFill>
            </a:endParaRPr>
          </a:p>
        </p:txBody>
      </p:sp>
      <p:sp>
        <p:nvSpPr>
          <p:cNvPr id="6" name="Footer Placeholder 5"/>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p:cNvSpPr>
            <a:spLocks noGrp="1"/>
          </p:cNvSpPr>
          <p:nvPr>
            <p:ph type="sldNum" sz="quarter" idx="12"/>
          </p:nvPr>
        </p:nvSpPr>
        <p:spPr/>
        <p:txBody>
          <a:bodyPr/>
          <a:lstStyle/>
          <a:p>
            <a:fld id="{93556E7B-6AAA-448A-B0AB-6C9AD37EBB9A}"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37349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0"/>
            <a:ext cx="500034" cy="6858024"/>
          </a:xfrm>
          <a:prstGeom prst="rect">
            <a:avLst/>
          </a:prstGeom>
          <a:gradFill flip="none" rotWithShape="1">
            <a:gsLst>
              <a:gs pos="0">
                <a:srgbClr val="344974">
                  <a:alpha val="90000"/>
                </a:srgbClr>
              </a:gs>
              <a:gs pos="100000">
                <a:srgbClr val="26385C"/>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sp>
        <p:nvSpPr>
          <p:cNvPr id="9" name="Rectangle 8"/>
          <p:cNvSpPr/>
          <p:nvPr userDrawn="1"/>
        </p:nvSpPr>
        <p:spPr>
          <a:xfrm>
            <a:off x="500034" y="0"/>
            <a:ext cx="428628" cy="6858000"/>
          </a:xfrm>
          <a:prstGeom prst="rect">
            <a:avLst/>
          </a:prstGeom>
          <a:gradFill flip="none" rotWithShape="1">
            <a:gsLst>
              <a:gs pos="0">
                <a:schemeClr val="bg1">
                  <a:lumMod val="95000"/>
                  <a:alpha val="80000"/>
                </a:schemeClr>
              </a:gs>
              <a:gs pos="100000">
                <a:schemeClr val="bg1">
                  <a:lumMod val="85000"/>
                </a:scheme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prstClr val="white"/>
              </a:solidFill>
            </a:endParaRPr>
          </a:p>
        </p:txBody>
      </p:sp>
      <p:pic>
        <p:nvPicPr>
          <p:cNvPr id="10" name="Picture 9" descr="znakposgrad.png"/>
          <p:cNvPicPr>
            <a:picLocks noChangeAspect="1"/>
          </p:cNvPicPr>
          <p:nvPr userDrawn="1"/>
        </p:nvPicPr>
        <p:blipFill>
          <a:blip r:embed="rId2" cstate="print">
            <a:duotone>
              <a:schemeClr val="accent1">
                <a:shade val="45000"/>
                <a:satMod val="135000"/>
              </a:schemeClr>
              <a:prstClr val="white"/>
            </a:duotone>
          </a:blip>
          <a:stretch>
            <a:fillRect/>
          </a:stretch>
        </p:blipFill>
        <p:spPr>
          <a:xfrm>
            <a:off x="-31" y="6072206"/>
            <a:ext cx="1047726" cy="785794"/>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980026-0AF7-4084-9406-3E557E3F5EEC}" type="datetimeFigureOut">
              <a:rPr lang="sr-Latn-CS" smtClean="0">
                <a:solidFill>
                  <a:prstClr val="black">
                    <a:tint val="75000"/>
                  </a:prstClr>
                </a:solidFill>
              </a:rPr>
              <a:pPr/>
              <a:t>24.2.2021.</a:t>
            </a:fld>
            <a:endParaRPr lang="hr-HR">
              <a:solidFill>
                <a:prstClr val="black">
                  <a:tint val="75000"/>
                </a:prstClr>
              </a:solidFill>
            </a:endParaRPr>
          </a:p>
        </p:txBody>
      </p:sp>
      <p:sp>
        <p:nvSpPr>
          <p:cNvPr id="6" name="Footer Placeholder 5"/>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p:cNvSpPr>
            <a:spLocks noGrp="1"/>
          </p:cNvSpPr>
          <p:nvPr>
            <p:ph type="sldNum" sz="quarter" idx="12"/>
          </p:nvPr>
        </p:nvSpPr>
        <p:spPr/>
        <p:txBody>
          <a:bodyPr/>
          <a:lstStyle/>
          <a:p>
            <a:fld id="{93556E7B-6AAA-448A-B0AB-6C9AD37EBB9A}"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4225160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2910" y="274638"/>
            <a:ext cx="8043890" cy="1143000"/>
          </a:xfrm>
          <a:prstGeom prst="rect">
            <a:avLst/>
          </a:prstGeom>
        </p:spPr>
        <p:txBody>
          <a:bodyPr vert="horz" lIns="91440" tIns="45720" rIns="91440" bIns="45720" rtlCol="0" anchor="ctr">
            <a:normAutofit/>
          </a:bodyPr>
          <a:lstStyle/>
          <a:p>
            <a:r>
              <a:rPr lang="en-US" dirty="0"/>
              <a:t>Click to edit Master title style</a:t>
            </a:r>
            <a:endParaRPr lang="hr-HR" dirty="0"/>
          </a:p>
        </p:txBody>
      </p:sp>
      <p:sp>
        <p:nvSpPr>
          <p:cNvPr id="3" name="Text Placeholder 2"/>
          <p:cNvSpPr>
            <a:spLocks noGrp="1"/>
          </p:cNvSpPr>
          <p:nvPr>
            <p:ph type="body" idx="1"/>
          </p:nvPr>
        </p:nvSpPr>
        <p:spPr>
          <a:xfrm>
            <a:off x="642910" y="1600200"/>
            <a:ext cx="804389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hr-HR" dirty="0"/>
          </a:p>
        </p:txBody>
      </p:sp>
      <p:sp>
        <p:nvSpPr>
          <p:cNvPr id="4" name="Date Placeholder 3"/>
          <p:cNvSpPr>
            <a:spLocks noGrp="1"/>
          </p:cNvSpPr>
          <p:nvPr>
            <p:ph type="dt" sz="half" idx="2"/>
          </p:nvPr>
        </p:nvSpPr>
        <p:spPr>
          <a:xfrm>
            <a:off x="65245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980026-0AF7-4084-9406-3E557E3F5EEC}" type="datetimeFigureOut">
              <a:rPr lang="sr-Latn-CS" smtClean="0">
                <a:solidFill>
                  <a:prstClr val="black">
                    <a:tint val="75000"/>
                  </a:prstClr>
                </a:solidFill>
              </a:rPr>
              <a:pPr/>
              <a:t>24.2.2021.</a:t>
            </a:fld>
            <a:endParaRPr lang="hr-HR">
              <a:solidFill>
                <a:prstClr val="black">
                  <a:tint val="75000"/>
                </a:prstClr>
              </a:solidFill>
            </a:endParaRPr>
          </a:p>
        </p:txBody>
      </p:sp>
      <p:sp>
        <p:nvSpPr>
          <p:cNvPr id="5" name="Footer Placeholder 4"/>
          <p:cNvSpPr>
            <a:spLocks noGrp="1"/>
          </p:cNvSpPr>
          <p:nvPr>
            <p:ph type="ftr" sz="quarter" idx="3"/>
          </p:nvPr>
        </p:nvSpPr>
        <p:spPr>
          <a:xfrm>
            <a:off x="3248036"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56E7B-6AAA-448A-B0AB-6C9AD37EBB9A}"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9737471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boro.kovacevic@bhas.gov.b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5400" y="5631545"/>
            <a:ext cx="6172200" cy="1200329"/>
          </a:xfrm>
          <a:prstGeom prst="rect">
            <a:avLst/>
          </a:prstGeom>
          <a:noFill/>
        </p:spPr>
        <p:txBody>
          <a:bodyPr wrap="square" rtlCol="0">
            <a:spAutoFit/>
          </a:bodyPr>
          <a:lstStyle/>
          <a:p>
            <a:pPr algn="ctr"/>
            <a:r>
              <a:rPr lang="bs-Latn-BA" dirty="0">
                <a:solidFill>
                  <a:prstClr val="white"/>
                </a:solidFill>
              </a:rPr>
              <a:t>                 </a:t>
            </a:r>
            <a:r>
              <a:rPr lang="bs-Latn-BA" dirty="0" err="1">
                <a:solidFill>
                  <a:prstClr val="white"/>
                </a:solidFill>
              </a:rPr>
              <a:t>Forest</a:t>
            </a:r>
            <a:r>
              <a:rPr lang="bs-Latn-BA" dirty="0">
                <a:solidFill>
                  <a:prstClr val="white"/>
                </a:solidFill>
              </a:rPr>
              <a:t> </a:t>
            </a:r>
            <a:r>
              <a:rPr lang="bs-Latn-BA" dirty="0" err="1">
                <a:solidFill>
                  <a:prstClr val="white"/>
                </a:solidFill>
              </a:rPr>
              <a:t>Product</a:t>
            </a:r>
            <a:r>
              <a:rPr lang="bs-Latn-BA" dirty="0">
                <a:solidFill>
                  <a:prstClr val="white"/>
                </a:solidFill>
              </a:rPr>
              <a:t> </a:t>
            </a:r>
            <a:r>
              <a:rPr lang="bs-Latn-BA" dirty="0" err="1">
                <a:solidFill>
                  <a:prstClr val="white"/>
                </a:solidFill>
              </a:rPr>
              <a:t>Statistics</a:t>
            </a:r>
            <a:r>
              <a:rPr lang="bs-Latn-BA" dirty="0">
                <a:solidFill>
                  <a:prstClr val="white"/>
                </a:solidFill>
              </a:rPr>
              <a:t> </a:t>
            </a:r>
            <a:r>
              <a:rPr lang="bs-Latn-BA" dirty="0" err="1">
                <a:solidFill>
                  <a:prstClr val="white"/>
                </a:solidFill>
              </a:rPr>
              <a:t>Capacity</a:t>
            </a:r>
            <a:r>
              <a:rPr lang="bs-Latn-BA" dirty="0">
                <a:solidFill>
                  <a:prstClr val="white"/>
                </a:solidFill>
              </a:rPr>
              <a:t> Building </a:t>
            </a:r>
            <a:r>
              <a:rPr lang="bs-Latn-BA" dirty="0" err="1">
                <a:solidFill>
                  <a:prstClr val="white"/>
                </a:solidFill>
              </a:rPr>
              <a:t>Workshop</a:t>
            </a:r>
            <a:endParaRPr lang="bs-Latn-BA" dirty="0">
              <a:solidFill>
                <a:prstClr val="white"/>
              </a:solidFill>
            </a:endParaRPr>
          </a:p>
          <a:p>
            <a:pPr algn="ctr"/>
            <a:r>
              <a:rPr lang="bs-Latn-BA" dirty="0">
                <a:solidFill>
                  <a:prstClr val="white"/>
                </a:solidFill>
              </a:rPr>
              <a:t>9-11 </a:t>
            </a:r>
            <a:r>
              <a:rPr lang="bs-Latn-BA" dirty="0" err="1">
                <a:solidFill>
                  <a:prstClr val="white"/>
                </a:solidFill>
              </a:rPr>
              <a:t>February</a:t>
            </a:r>
            <a:r>
              <a:rPr lang="bs-Latn-BA" dirty="0">
                <a:solidFill>
                  <a:prstClr val="white"/>
                </a:solidFill>
              </a:rPr>
              <a:t> 2021</a:t>
            </a:r>
          </a:p>
          <a:p>
            <a:pPr algn="ctr"/>
            <a:r>
              <a:rPr lang="bs-Latn-BA" dirty="0">
                <a:solidFill>
                  <a:prstClr val="white"/>
                </a:solidFill>
              </a:rPr>
              <a:t>FAO </a:t>
            </a:r>
            <a:r>
              <a:rPr lang="bs-Latn-BA" dirty="0" err="1">
                <a:solidFill>
                  <a:prstClr val="white"/>
                </a:solidFill>
              </a:rPr>
              <a:t>Forest</a:t>
            </a:r>
            <a:r>
              <a:rPr lang="bs-Latn-BA" dirty="0">
                <a:solidFill>
                  <a:prstClr val="white"/>
                </a:solidFill>
              </a:rPr>
              <a:t> </a:t>
            </a:r>
            <a:r>
              <a:rPr lang="bs-Latn-BA" dirty="0" err="1">
                <a:solidFill>
                  <a:prstClr val="white"/>
                </a:solidFill>
              </a:rPr>
              <a:t>Product</a:t>
            </a:r>
            <a:r>
              <a:rPr lang="bs-Latn-BA" dirty="0">
                <a:solidFill>
                  <a:prstClr val="white"/>
                </a:solidFill>
              </a:rPr>
              <a:t> </a:t>
            </a:r>
            <a:r>
              <a:rPr lang="bs-Latn-BA" dirty="0" err="1">
                <a:solidFill>
                  <a:prstClr val="white"/>
                </a:solidFill>
              </a:rPr>
              <a:t>Statistics</a:t>
            </a:r>
            <a:r>
              <a:rPr lang="bs-Latn-BA" dirty="0">
                <a:solidFill>
                  <a:prstClr val="white"/>
                </a:solidFill>
              </a:rPr>
              <a:t> Team / UNECE/FAO </a:t>
            </a:r>
            <a:r>
              <a:rPr lang="bs-Latn-BA" dirty="0" err="1">
                <a:solidFill>
                  <a:prstClr val="white"/>
                </a:solidFill>
              </a:rPr>
              <a:t>Forestry</a:t>
            </a:r>
            <a:r>
              <a:rPr lang="bs-Latn-BA" dirty="0">
                <a:solidFill>
                  <a:prstClr val="white"/>
                </a:solidFill>
              </a:rPr>
              <a:t> </a:t>
            </a:r>
            <a:r>
              <a:rPr lang="bs-Latn-BA" dirty="0" err="1">
                <a:solidFill>
                  <a:prstClr val="white"/>
                </a:solidFill>
              </a:rPr>
              <a:t>and</a:t>
            </a:r>
            <a:r>
              <a:rPr lang="bs-Latn-BA" dirty="0">
                <a:solidFill>
                  <a:prstClr val="white"/>
                </a:solidFill>
              </a:rPr>
              <a:t> </a:t>
            </a:r>
            <a:r>
              <a:rPr lang="bs-Latn-BA" dirty="0" err="1">
                <a:solidFill>
                  <a:prstClr val="white"/>
                </a:solidFill>
              </a:rPr>
              <a:t>Timber</a:t>
            </a:r>
            <a:r>
              <a:rPr lang="bs-Latn-BA" dirty="0">
                <a:solidFill>
                  <a:prstClr val="white"/>
                </a:solidFill>
              </a:rPr>
              <a:t> </a:t>
            </a:r>
            <a:r>
              <a:rPr lang="bs-Latn-BA" dirty="0" err="1">
                <a:solidFill>
                  <a:prstClr val="white"/>
                </a:solidFill>
              </a:rPr>
              <a:t>Section</a:t>
            </a:r>
            <a:endParaRPr lang="bs-Latn-BA" dirty="0">
              <a:solidFill>
                <a:prstClr val="white"/>
              </a:solidFill>
            </a:endParaRPr>
          </a:p>
        </p:txBody>
      </p:sp>
      <p:sp>
        <p:nvSpPr>
          <p:cNvPr id="4" name="Title 3"/>
          <p:cNvSpPr>
            <a:spLocks noGrp="1"/>
          </p:cNvSpPr>
          <p:nvPr>
            <p:ph type="ctrTitle"/>
          </p:nvPr>
        </p:nvSpPr>
        <p:spPr>
          <a:xfrm>
            <a:off x="1600200" y="1295400"/>
            <a:ext cx="6572296" cy="857256"/>
          </a:xfrm>
        </p:spPr>
        <p:txBody>
          <a:bodyPr>
            <a:normAutofit fontScale="90000"/>
          </a:bodyPr>
          <a:lstStyle/>
          <a:p>
            <a:pPr algn="ctr"/>
            <a:r>
              <a:rPr lang="bs-Latn-BA" sz="3200" dirty="0">
                <a:latin typeface="Cambria" panose="02040503050406030204" pitchFamily="18" charset="0"/>
                <a:ea typeface="Cambria" panose="02040503050406030204" pitchFamily="18" charset="0"/>
              </a:rPr>
              <a:t>Bosn</a:t>
            </a:r>
            <a:r>
              <a:rPr lang="fr-CH" sz="3200" dirty="0">
                <a:latin typeface="Cambria" panose="02040503050406030204" pitchFamily="18" charset="0"/>
                <a:ea typeface="Cambria" panose="02040503050406030204" pitchFamily="18" charset="0"/>
              </a:rPr>
              <a:t>i</a:t>
            </a:r>
            <a:r>
              <a:rPr lang="bs-Latn-BA" sz="3200" dirty="0">
                <a:latin typeface="Cambria" panose="02040503050406030204" pitchFamily="18" charset="0"/>
                <a:ea typeface="Cambria" panose="02040503050406030204" pitchFamily="18" charset="0"/>
              </a:rPr>
              <a:t>a and Herzegovina data collection for JFSQ</a:t>
            </a:r>
            <a:endParaRPr lang="en-US" sz="3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768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02586808"/>
              </p:ext>
            </p:extLst>
          </p:nvPr>
        </p:nvGraphicFramePr>
        <p:xfrm>
          <a:off x="1295400" y="159360"/>
          <a:ext cx="7315200" cy="6393840"/>
        </p:xfrm>
        <a:graphic>
          <a:graphicData uri="http://schemas.openxmlformats.org/drawingml/2006/table">
            <a:tbl>
              <a:tblPr/>
              <a:tblGrid>
                <a:gridCol w="609600">
                  <a:extLst>
                    <a:ext uri="{9D8B030D-6E8A-4147-A177-3AD203B41FA5}">
                      <a16:colId xmlns:a16="http://schemas.microsoft.com/office/drawing/2014/main" val="269969772"/>
                    </a:ext>
                  </a:extLst>
                </a:gridCol>
                <a:gridCol w="1905000">
                  <a:extLst>
                    <a:ext uri="{9D8B030D-6E8A-4147-A177-3AD203B41FA5}">
                      <a16:colId xmlns:a16="http://schemas.microsoft.com/office/drawing/2014/main" val="2793366238"/>
                    </a:ext>
                  </a:extLst>
                </a:gridCol>
                <a:gridCol w="1600200">
                  <a:extLst>
                    <a:ext uri="{9D8B030D-6E8A-4147-A177-3AD203B41FA5}">
                      <a16:colId xmlns:a16="http://schemas.microsoft.com/office/drawing/2014/main" val="619146937"/>
                    </a:ext>
                  </a:extLst>
                </a:gridCol>
                <a:gridCol w="1600200">
                  <a:extLst>
                    <a:ext uri="{9D8B030D-6E8A-4147-A177-3AD203B41FA5}">
                      <a16:colId xmlns:a16="http://schemas.microsoft.com/office/drawing/2014/main" val="3344791662"/>
                    </a:ext>
                  </a:extLst>
                </a:gridCol>
                <a:gridCol w="1600200">
                  <a:extLst>
                    <a:ext uri="{9D8B030D-6E8A-4147-A177-3AD203B41FA5}">
                      <a16:colId xmlns:a16="http://schemas.microsoft.com/office/drawing/2014/main" val="3444962416"/>
                    </a:ext>
                  </a:extLst>
                </a:gridCol>
              </a:tblGrid>
              <a:tr h="1021176">
                <a:tc>
                  <a:txBody>
                    <a:bodyPr/>
                    <a:lstStyle/>
                    <a:p>
                      <a:pPr algn="l" fontAlgn="ctr"/>
                      <a:r>
                        <a:rPr lang="en-US" sz="1000" b="1" i="0" u="none" strike="noStrike">
                          <a:solidFill>
                            <a:srgbClr val="000000"/>
                          </a:solidFill>
                          <a:effectLst/>
                          <a:latin typeface="Univers"/>
                        </a:rPr>
                        <a:t>12.3.1</a:t>
                      </a:r>
                    </a:p>
                  </a:txBody>
                  <a:tcPr marL="3056" marR="3056" marT="30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CASE MATERIALS</a:t>
                      </a:r>
                    </a:p>
                  </a:txBody>
                  <a:tcPr marL="3056" marR="3056" marT="3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4804.11/19  4805.11/12/19/24/25/91</a:t>
                      </a:r>
                    </a:p>
                  </a:txBody>
                  <a:tcPr marL="3056" marR="3056" marT="3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4804.11/19  4805.11/12/19/24/25/91</a:t>
                      </a:r>
                    </a:p>
                  </a:txBody>
                  <a:tcPr marL="3056" marR="3056" marT="3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17.12.31.00; 17.12.32.00; 17.12.33.00; 17.12.34.00; 17.12.35.20; 17.12.35.40; 17.12.42.40   </a:t>
                      </a:r>
                    </a:p>
                  </a:txBody>
                  <a:tcPr marL="3056" marR="3056" marT="30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1088573"/>
                  </a:ext>
                </a:extLst>
              </a:tr>
              <a:tr h="1166641">
                <a:tc>
                  <a:txBody>
                    <a:bodyPr/>
                    <a:lstStyle/>
                    <a:p>
                      <a:pPr algn="l" fontAlgn="ctr"/>
                      <a:r>
                        <a:rPr lang="en-US" sz="1000" b="1" i="0" u="none" strike="noStrike">
                          <a:solidFill>
                            <a:srgbClr val="000000"/>
                          </a:solidFill>
                          <a:effectLst/>
                          <a:latin typeface="Univers"/>
                        </a:rPr>
                        <a:t>12.3.2</a:t>
                      </a:r>
                    </a:p>
                  </a:txBody>
                  <a:tcPr marL="3056" marR="3056" marT="30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CARTONBOARD</a:t>
                      </a:r>
                    </a:p>
                  </a:txBody>
                  <a:tcPr marL="3056" marR="3056" marT="3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4804.42/49/51/52/59  4805.92  4810.32/39/92  4811.51/59</a:t>
                      </a:r>
                    </a:p>
                  </a:txBody>
                  <a:tcPr marL="3056" marR="3056" marT="3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4804.42/49/51/52/59  4805.92  4810.32/39/92  4811.51/59</a:t>
                      </a:r>
                    </a:p>
                  </a:txBody>
                  <a:tcPr marL="3056" marR="3056" marT="3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FF0000"/>
                          </a:solidFill>
                          <a:effectLst/>
                          <a:latin typeface="Univers"/>
                        </a:rPr>
                        <a:t>ex17.12.59.10;</a:t>
                      </a:r>
                      <a:r>
                        <a:rPr lang="en-US" sz="1000" b="1" i="0" u="none" strike="noStrike" dirty="0">
                          <a:solidFill>
                            <a:srgbClr val="000000"/>
                          </a:solidFill>
                          <a:effectLst/>
                          <a:latin typeface="Univers"/>
                        </a:rPr>
                        <a:t> 17.12.42.60;17.12.75.00; 17.12.78.20; 17.12.78.50; 17.12.79.53; 17.12.79.55; 17.12.77.55; 17.12.77.59 </a:t>
                      </a:r>
                    </a:p>
                  </a:txBody>
                  <a:tcPr marL="3056" marR="3056" marT="30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5778108"/>
                  </a:ext>
                </a:extLst>
              </a:tr>
              <a:tr h="1457572">
                <a:tc>
                  <a:txBody>
                    <a:bodyPr/>
                    <a:lstStyle/>
                    <a:p>
                      <a:pPr algn="l" fontAlgn="ctr"/>
                      <a:r>
                        <a:rPr lang="en-US" sz="1000" b="1" i="0" u="none" strike="noStrike">
                          <a:solidFill>
                            <a:srgbClr val="000000"/>
                          </a:solidFill>
                          <a:effectLst/>
                          <a:latin typeface="Univers"/>
                        </a:rPr>
                        <a:t>12.3.3</a:t>
                      </a:r>
                    </a:p>
                  </a:txBody>
                  <a:tcPr marL="3056" marR="3056" marT="30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WRAPPING PAPERS</a:t>
                      </a:r>
                    </a:p>
                  </a:txBody>
                  <a:tcPr marL="3056" marR="3056" marT="3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4804.21/29/31/39  4805.30  4806.10/20/40  48.08  4810.31/99</a:t>
                      </a:r>
                    </a:p>
                  </a:txBody>
                  <a:tcPr marL="3056" marR="3056" marT="3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4804.21/29/31/39  4805.30  4806.10/20/40  48.08  4810.31/99</a:t>
                      </a:r>
                    </a:p>
                  </a:txBody>
                  <a:tcPr marL="3056" marR="3056" marT="3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17.12.41.20; 17.12.41.40; 17.12.41.60; 17.12.42.20; 17.12.60.00; 17.12.72.00; 17.21.11.00; 17.12.41.80; 17.12.74.00; 17.12.79.70  </a:t>
                      </a:r>
                    </a:p>
                  </a:txBody>
                  <a:tcPr marL="3056" marR="3056" marT="30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3286466"/>
                  </a:ext>
                </a:extLst>
              </a:tr>
              <a:tr h="439314">
                <a:tc>
                  <a:txBody>
                    <a:bodyPr/>
                    <a:lstStyle/>
                    <a:p>
                      <a:pPr algn="l" fontAlgn="ctr"/>
                      <a:r>
                        <a:rPr lang="en-US" sz="1000" b="1" i="0" u="none" strike="noStrike">
                          <a:solidFill>
                            <a:srgbClr val="000000"/>
                          </a:solidFill>
                          <a:effectLst/>
                          <a:latin typeface="Univers"/>
                        </a:rPr>
                        <a:t>12.3.4</a:t>
                      </a:r>
                    </a:p>
                  </a:txBody>
                  <a:tcPr marL="3056" marR="3056" marT="30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OTHER PAPERS MAINLY FOR PACKAGING</a:t>
                      </a:r>
                    </a:p>
                  </a:txBody>
                  <a:tcPr marL="3056" marR="3056" marT="3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4805,93</a:t>
                      </a:r>
                    </a:p>
                  </a:txBody>
                  <a:tcPr marL="3056" marR="3056" marT="3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4805,93</a:t>
                      </a:r>
                    </a:p>
                  </a:txBody>
                  <a:tcPr marL="3056" marR="3056" marT="3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17.12.42.80</a:t>
                      </a:r>
                    </a:p>
                  </a:txBody>
                  <a:tcPr marL="3056" marR="3056" marT="30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9354390"/>
                  </a:ext>
                </a:extLst>
              </a:tr>
              <a:tr h="2309137">
                <a:tc>
                  <a:txBody>
                    <a:bodyPr/>
                    <a:lstStyle/>
                    <a:p>
                      <a:pPr algn="l" fontAlgn="ctr"/>
                      <a:r>
                        <a:rPr lang="en-US" sz="1000" b="1" i="0" u="none" strike="noStrike">
                          <a:solidFill>
                            <a:srgbClr val="000000"/>
                          </a:solidFill>
                          <a:effectLst/>
                          <a:latin typeface="Univers"/>
                        </a:rPr>
                        <a:t>12,4</a:t>
                      </a:r>
                    </a:p>
                  </a:txBody>
                  <a:tcPr marL="3056" marR="3056" marT="30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OTHER PAPER AND PAPERBOARD N.E.S.</a:t>
                      </a:r>
                    </a:p>
                  </a:txBody>
                  <a:tcPr marL="3056" marR="3056" marT="3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4802.40  4804.41  4805.40/50  4806.30  48.12  48.13 </a:t>
                      </a:r>
                    </a:p>
                  </a:txBody>
                  <a:tcPr marL="3056" marR="3056" marT="3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4802.40  4804.41  4805.40/50  4806.30  48.12  48.13 </a:t>
                      </a:r>
                    </a:p>
                  </a:txBody>
                  <a:tcPr marL="3056" marR="3056" marT="3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0000"/>
                          </a:solidFill>
                          <a:effectLst/>
                          <a:latin typeface="Univers"/>
                        </a:rPr>
                        <a:t>17.12.13.00; </a:t>
                      </a:r>
                      <a:r>
                        <a:rPr lang="en-US" sz="1000" b="1" i="0" u="none" strike="noStrike" dirty="0">
                          <a:solidFill>
                            <a:srgbClr val="FF0000"/>
                          </a:solidFill>
                          <a:effectLst/>
                          <a:latin typeface="Univers"/>
                        </a:rPr>
                        <a:t>ex17.12.59.10;</a:t>
                      </a:r>
                      <a:r>
                        <a:rPr lang="en-US" sz="1000" b="1" i="0" u="none" strike="noStrike" dirty="0">
                          <a:solidFill>
                            <a:srgbClr val="000000"/>
                          </a:solidFill>
                          <a:effectLst/>
                          <a:latin typeface="Univers"/>
                        </a:rPr>
                        <a:t> 17.12.43.30; 17.12.43.60; 17.12.60.00; 17.29.12.00; 17.29.19.10; 17.12.44.00</a:t>
                      </a:r>
                    </a:p>
                  </a:txBody>
                  <a:tcPr marL="3056" marR="3056" marT="30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1776856"/>
                  </a:ext>
                </a:extLst>
              </a:tr>
            </a:tbl>
          </a:graphicData>
        </a:graphic>
      </p:graphicFrame>
    </p:spTree>
    <p:extLst>
      <p:ext uri="{BB962C8B-B14F-4D97-AF65-F5344CB8AC3E}">
        <p14:creationId xmlns:p14="http://schemas.microsoft.com/office/powerpoint/2010/main" val="4046615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4267200"/>
            <a:ext cx="7543800" cy="4267200"/>
          </a:xfrm>
        </p:spPr>
        <p:txBody>
          <a:bodyPr>
            <a:noAutofit/>
          </a:bodyPr>
          <a:lstStyle/>
          <a:p>
            <a:pPr marL="0" indent="0" algn="just">
              <a:spcBef>
                <a:spcPts val="0"/>
              </a:spcBef>
              <a:buNone/>
            </a:pPr>
            <a:endParaRPr lang="bs-Latn-BA" sz="2400" dirty="0">
              <a:solidFill>
                <a:srgbClr val="FF0000"/>
              </a:solidFill>
              <a:latin typeface="Times New Roman" panose="02020603050405020304" pitchFamily="18" charset="0"/>
              <a:ea typeface="+mj-ea"/>
              <a:cs typeface="Times New Roman" panose="02020603050405020304" pitchFamily="18" charset="0"/>
            </a:endParaRPr>
          </a:p>
          <a:p>
            <a:pPr marL="0" indent="0" algn="just">
              <a:spcBef>
                <a:spcPts val="0"/>
              </a:spcBef>
              <a:buNone/>
            </a:pPr>
            <a:endParaRPr lang="bs-Latn-BA" sz="2400" dirty="0">
              <a:solidFill>
                <a:srgbClr val="FF0000"/>
              </a:solidFill>
              <a:latin typeface="Times New Roman" panose="02020603050405020304" pitchFamily="18" charset="0"/>
              <a:ea typeface="+mj-ea"/>
              <a:cs typeface="Times New Roman" panose="02020603050405020304" pitchFamily="18" charset="0"/>
            </a:endParaRPr>
          </a:p>
          <a:p>
            <a:pPr marL="0" indent="0" algn="just">
              <a:spcBef>
                <a:spcPts val="0"/>
              </a:spcBef>
              <a:buNone/>
            </a:pPr>
            <a:endParaRPr lang="bs-Latn-BA" sz="2400" dirty="0">
              <a:solidFill>
                <a:srgbClr val="FF0000"/>
              </a:solidFill>
              <a:latin typeface="Times New Roman" panose="02020603050405020304" pitchFamily="18" charset="0"/>
              <a:ea typeface="+mj-ea"/>
              <a:cs typeface="Times New Roman" panose="02020603050405020304" pitchFamily="18" charset="0"/>
            </a:endParaRPr>
          </a:p>
          <a:p>
            <a:pPr marL="0" indent="0" algn="just">
              <a:spcBef>
                <a:spcPts val="0"/>
              </a:spcBef>
              <a:buNone/>
            </a:pPr>
            <a:endParaRPr lang="bs-Latn-BA" sz="2400" dirty="0">
              <a:solidFill>
                <a:srgbClr val="FF0000"/>
              </a:solidFill>
              <a:latin typeface="Times New Roman" panose="02020603050405020304" pitchFamily="18" charset="0"/>
              <a:ea typeface="+mj-ea"/>
              <a:cs typeface="Times New Roman" panose="02020603050405020304" pitchFamily="18" charset="0"/>
            </a:endParaRPr>
          </a:p>
          <a:p>
            <a:pPr marL="0" indent="0" algn="just">
              <a:spcBef>
                <a:spcPts val="0"/>
              </a:spcBef>
              <a:buNone/>
            </a:pPr>
            <a:endParaRPr lang="bs-Latn-BA" sz="2400" dirty="0">
              <a:solidFill>
                <a:srgbClr val="FF0000"/>
              </a:solidFill>
              <a:latin typeface="Times New Roman" panose="02020603050405020304" pitchFamily="18" charset="0"/>
              <a:ea typeface="+mj-ea"/>
              <a:cs typeface="Times New Roman" panose="02020603050405020304" pitchFamily="18" charset="0"/>
            </a:endParaRPr>
          </a:p>
          <a:p>
            <a:pPr marL="0" indent="0" algn="just">
              <a:spcBef>
                <a:spcPts val="0"/>
              </a:spcBef>
              <a:buNone/>
            </a:pPr>
            <a:endParaRPr lang="bs-Latn-BA" sz="2400" dirty="0">
              <a:solidFill>
                <a:srgbClr val="FF0000"/>
              </a:solidFill>
              <a:latin typeface="Times New Roman" panose="02020603050405020304" pitchFamily="18" charset="0"/>
              <a:ea typeface="+mj-ea"/>
              <a:cs typeface="Times New Roman" panose="02020603050405020304" pitchFamily="18" charset="0"/>
            </a:endParaRPr>
          </a:p>
          <a:p>
            <a:pPr marL="0" indent="0" algn="just">
              <a:spcBef>
                <a:spcPts val="0"/>
              </a:spcBef>
              <a:buNone/>
            </a:pPr>
            <a:endParaRPr lang="bs-Latn-BA" sz="2400" dirty="0">
              <a:solidFill>
                <a:srgbClr val="FF0000"/>
              </a:solidFill>
              <a:latin typeface="Times New Roman" panose="02020603050405020304" pitchFamily="18" charset="0"/>
              <a:ea typeface="+mj-ea"/>
              <a:cs typeface="Times New Roman" panose="02020603050405020304" pitchFamily="18" charset="0"/>
            </a:endParaRPr>
          </a:p>
          <a:p>
            <a:pPr marL="0" indent="0" algn="just">
              <a:spcBef>
                <a:spcPts val="0"/>
              </a:spcBef>
              <a:buNone/>
            </a:pPr>
            <a:endParaRPr lang="bs-Latn-BA" sz="2400" dirty="0">
              <a:solidFill>
                <a:srgbClr val="FF0000"/>
              </a:solidFill>
              <a:latin typeface="Times New Roman" panose="02020603050405020304" pitchFamily="18" charset="0"/>
              <a:ea typeface="+mj-ea"/>
              <a:cs typeface="Times New Roman" panose="02020603050405020304" pitchFamily="18" charset="0"/>
            </a:endParaRPr>
          </a:p>
          <a:p>
            <a:pPr marL="0" indent="0" algn="just">
              <a:spcBef>
                <a:spcPts val="0"/>
              </a:spcBef>
              <a:buNone/>
            </a:pPr>
            <a:r>
              <a:rPr lang="bs-Latn-BA" sz="2400" dirty="0">
                <a:solidFill>
                  <a:srgbClr val="FF0000"/>
                </a:solidFill>
                <a:latin typeface="Times New Roman" panose="02020603050405020304" pitchFamily="18" charset="0"/>
                <a:ea typeface="+mj-ea"/>
                <a:cs typeface="Times New Roman" panose="02020603050405020304" pitchFamily="18" charset="0"/>
              </a:rPr>
              <a:t>  </a:t>
            </a:r>
          </a:p>
          <a:p>
            <a:pPr marL="0" indent="0" algn="just">
              <a:spcBef>
                <a:spcPts val="0"/>
              </a:spcBef>
              <a:buNone/>
            </a:pPr>
            <a:endParaRPr lang="en-US" sz="2400" dirty="0">
              <a:latin typeface="Times New Roman" panose="02020603050405020304" pitchFamily="18" charset="0"/>
              <a:ea typeface="+mj-ea"/>
              <a:cs typeface="Times New Roman" panose="02020603050405020304" pitchFamily="18" charset="0"/>
            </a:endParaRPr>
          </a:p>
        </p:txBody>
      </p:sp>
      <p:sp>
        <p:nvSpPr>
          <p:cNvPr id="4" name="Rectangle 3"/>
          <p:cNvSpPr/>
          <p:nvPr/>
        </p:nvSpPr>
        <p:spPr>
          <a:xfrm>
            <a:off x="1676400" y="379274"/>
            <a:ext cx="6477000" cy="1754326"/>
          </a:xfrm>
          <a:prstGeom prst="rect">
            <a:avLst/>
          </a:prstGeom>
        </p:spPr>
        <p:txBody>
          <a:bodyPr wrap="square">
            <a:spAutoFit/>
          </a:bodyPr>
          <a:lstStyle/>
          <a:p>
            <a:pPr algn="ctr"/>
            <a:r>
              <a:rPr lang="bs-Latn-BA" sz="3600" dirty="0">
                <a:solidFill>
                  <a:prstClr val="black"/>
                </a:solidFill>
                <a:latin typeface="Times New Roman" panose="02020603050405020304" pitchFamily="18" charset="0"/>
                <a:ea typeface="+mj-ea"/>
                <a:cs typeface="Times New Roman" panose="02020603050405020304" pitchFamily="18" charset="0"/>
              </a:rPr>
              <a:t>2. JQ2 and JQ3 primary and secondary products trade</a:t>
            </a:r>
          </a:p>
          <a:p>
            <a:pPr algn="ctr"/>
            <a:r>
              <a:rPr lang="bs-Latn-BA" sz="3600" dirty="0">
                <a:solidFill>
                  <a:prstClr val="black"/>
                </a:solidFill>
                <a:latin typeface="Times New Roman" panose="02020603050405020304" pitchFamily="18" charset="0"/>
                <a:ea typeface="+mj-ea"/>
                <a:cs typeface="Times New Roman" panose="02020603050405020304" pitchFamily="18" charset="0"/>
              </a:rPr>
              <a:t> </a:t>
            </a:r>
            <a:endParaRPr lang="en-US" dirty="0"/>
          </a:p>
        </p:txBody>
      </p:sp>
      <p:sp>
        <p:nvSpPr>
          <p:cNvPr id="5" name="Rectangle 4"/>
          <p:cNvSpPr/>
          <p:nvPr/>
        </p:nvSpPr>
        <p:spPr>
          <a:xfrm>
            <a:off x="914400" y="1589544"/>
            <a:ext cx="7467600" cy="2677656"/>
          </a:xfrm>
          <a:prstGeom prst="rect">
            <a:avLst/>
          </a:prstGeom>
        </p:spPr>
        <p:txBody>
          <a:bodyPr wrap="square">
            <a:spAutoFit/>
          </a:bodyPr>
          <a:lstStyle/>
          <a:p>
            <a:r>
              <a:rPr lang="bs-Latn-BA" sz="2400" b="1" dirty="0">
                <a:solidFill>
                  <a:prstClr val="black"/>
                </a:solidFill>
                <a:latin typeface="Cambria" panose="02040503050406030204" pitchFamily="18" charset="0"/>
                <a:ea typeface="Cambria" panose="02040503050406030204" pitchFamily="18" charset="0"/>
                <a:cs typeface="Times New Roman" panose="02020603050405020304" pitchFamily="18" charset="0"/>
              </a:rPr>
              <a:t>Data sources:</a:t>
            </a:r>
          </a:p>
          <a:p>
            <a:endParaRPr lang="bs-Latn-BA" sz="2400" b="1" dirty="0">
              <a:solidFill>
                <a:prstClr val="black"/>
              </a:solidFill>
              <a:latin typeface="Cambria" panose="02040503050406030204" pitchFamily="18" charset="0"/>
              <a:ea typeface="Cambria" panose="02040503050406030204" pitchFamily="18" charset="0"/>
              <a:cs typeface="Times New Roman" panose="02020603050405020304" pitchFamily="18" charset="0"/>
            </a:endParaRPr>
          </a:p>
          <a:p>
            <a:r>
              <a:rPr lang="bs-Latn-BA" sz="2000" dirty="0">
                <a:solidFill>
                  <a:srgbClr val="FF0000"/>
                </a:solidFill>
                <a:latin typeface="Cambria" panose="02040503050406030204" pitchFamily="18" charset="0"/>
                <a:ea typeface="Cambria" panose="02040503050406030204" pitchFamily="18" charset="0"/>
                <a:cs typeface="Times New Roman" panose="02020603050405020304" pitchFamily="18" charset="0"/>
              </a:rPr>
              <a:t>Data base of Indirect taxation authority (includes custom and border police)</a:t>
            </a:r>
          </a:p>
          <a:p>
            <a:pPr marL="342900" indent="-342900">
              <a:buFontTx/>
              <a:buChar char="-"/>
            </a:pPr>
            <a:r>
              <a:rPr lang="bs-Latn-BA" dirty="0">
                <a:latin typeface="Cambria" panose="02040503050406030204" pitchFamily="18" charset="0"/>
                <a:ea typeface="Cambria" panose="02040503050406030204" pitchFamily="18" charset="0"/>
                <a:cs typeface="Times New Roman" panose="02020603050405020304" pitchFamily="18" charset="0"/>
              </a:rPr>
              <a:t>Data are available in quantities and values;</a:t>
            </a:r>
          </a:p>
          <a:p>
            <a:pPr marL="342900" indent="-342900">
              <a:buFontTx/>
              <a:buChar char="-"/>
            </a:pPr>
            <a:r>
              <a:rPr lang="bs-Latn-BA" dirty="0">
                <a:latin typeface="Cambria" panose="02040503050406030204" pitchFamily="18" charset="0"/>
                <a:ea typeface="Cambria" panose="02040503050406030204" pitchFamily="18" charset="0"/>
                <a:cs typeface="Times New Roman" panose="02020603050405020304" pitchFamily="18" charset="0"/>
              </a:rPr>
              <a:t>Sometimes necessary to use conversion factors for quantities (conversion from weight to volume measurements).</a:t>
            </a:r>
          </a:p>
          <a:p>
            <a:endParaRPr lang="en-US" sz="2000" dirty="0">
              <a:solidFill>
                <a:srgbClr val="FF0000"/>
              </a:solidFill>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098457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24" y="1676400"/>
            <a:ext cx="7829576" cy="4800600"/>
          </a:xfrm>
        </p:spPr>
        <p:txBody>
          <a:bodyPr>
            <a:noAutofit/>
          </a:bodyPr>
          <a:lstStyle/>
          <a:p>
            <a:pPr marL="0" lvl="0" indent="0" algn="just">
              <a:spcBef>
                <a:spcPts val="0"/>
              </a:spcBef>
              <a:buNone/>
            </a:pPr>
            <a:r>
              <a:rPr lang="bs-Latn-BA" sz="2400" dirty="0" err="1">
                <a:solidFill>
                  <a:srgbClr val="FF0000"/>
                </a:solidFill>
                <a:latin typeface="Times New Roman" panose="02020603050405020304" pitchFamily="18" charset="0"/>
                <a:cs typeface="Times New Roman" panose="02020603050405020304" pitchFamily="18" charset="0"/>
              </a:rPr>
              <a:t>Possible</a:t>
            </a:r>
            <a:r>
              <a:rPr lang="bs-Latn-BA" sz="2400" dirty="0">
                <a:solidFill>
                  <a:srgbClr val="FF0000"/>
                </a:solidFill>
                <a:latin typeface="Times New Roman" panose="02020603050405020304" pitchFamily="18" charset="0"/>
                <a:cs typeface="Times New Roman" panose="02020603050405020304" pitchFamily="18" charset="0"/>
              </a:rPr>
              <a:t> </a:t>
            </a:r>
            <a:r>
              <a:rPr lang="bs-Latn-BA" sz="2400" dirty="0" err="1">
                <a:solidFill>
                  <a:srgbClr val="FF0000"/>
                </a:solidFill>
                <a:latin typeface="Times New Roman" panose="02020603050405020304" pitchFamily="18" charset="0"/>
                <a:cs typeface="Times New Roman" panose="02020603050405020304" pitchFamily="18" charset="0"/>
              </a:rPr>
              <a:t>additional</a:t>
            </a:r>
            <a:r>
              <a:rPr lang="bs-Latn-BA" sz="2400" dirty="0">
                <a:solidFill>
                  <a:srgbClr val="FF0000"/>
                </a:solidFill>
                <a:latin typeface="Times New Roman" panose="02020603050405020304" pitchFamily="18" charset="0"/>
                <a:cs typeface="Times New Roman" panose="02020603050405020304" pitchFamily="18" charset="0"/>
              </a:rPr>
              <a:t> data sources</a:t>
            </a:r>
          </a:p>
          <a:p>
            <a:pPr lvl="0" algn="just">
              <a:spcBef>
                <a:spcPts val="0"/>
              </a:spcBef>
              <a:buFontTx/>
              <a:buChar char="-"/>
            </a:pPr>
            <a:r>
              <a:rPr lang="bs-Latn-BA" sz="1800" dirty="0">
                <a:latin typeface="Cambria" panose="02040503050406030204" pitchFamily="18" charset="0"/>
                <a:ea typeface="Cambria" panose="02040503050406030204" pitchFamily="18" charset="0"/>
                <a:cs typeface="Times New Roman" panose="02020603050405020304" pitchFamily="18" charset="0"/>
              </a:rPr>
              <a:t>Cooperation</a:t>
            </a:r>
            <a:r>
              <a:rPr lang="bs-Latn-BA" sz="3600" dirty="0">
                <a:solidFill>
                  <a:prstClr val="black"/>
                </a:solidFill>
                <a:latin typeface="Times New Roman" panose="02020603050405020304" pitchFamily="18" charset="0"/>
                <a:ea typeface="+mj-ea"/>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with</a:t>
            </a:r>
            <a:r>
              <a:rPr lang="bs-Latn-BA" sz="3600" dirty="0">
                <a:solidFill>
                  <a:prstClr val="black"/>
                </a:solidFill>
                <a:latin typeface="Times New Roman" panose="02020603050405020304" pitchFamily="18" charset="0"/>
                <a:ea typeface="+mj-ea"/>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professional</a:t>
            </a:r>
            <a:r>
              <a:rPr lang="bs-Latn-BA" sz="3600" dirty="0">
                <a:solidFill>
                  <a:prstClr val="black"/>
                </a:solidFill>
                <a:latin typeface="Times New Roman" panose="02020603050405020304" pitchFamily="18" charset="0"/>
                <a:ea typeface="+mj-ea"/>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asso</a:t>
            </a:r>
            <a:r>
              <a:rPr lang="fr-CH" sz="1800" dirty="0">
                <a:latin typeface="Cambria" panose="02040503050406030204" pitchFamily="18" charset="0"/>
                <a:ea typeface="Cambria" panose="02040503050406030204" pitchFamily="18" charset="0"/>
                <a:cs typeface="Times New Roman" panose="02020603050405020304" pitchFamily="18" charset="0"/>
              </a:rPr>
              <a:t>c</a:t>
            </a:r>
            <a:r>
              <a:rPr lang="bs-Latn-BA" sz="1800" dirty="0">
                <a:latin typeface="Cambria" panose="02040503050406030204" pitchFamily="18" charset="0"/>
                <a:ea typeface="Cambria" panose="02040503050406030204" pitchFamily="18" charset="0"/>
                <a:cs typeface="Times New Roman" panose="02020603050405020304" pitchFamily="18" charset="0"/>
              </a:rPr>
              <a:t>iations, universities</a:t>
            </a:r>
            <a:r>
              <a:rPr lang="bs-Latn-BA" sz="2400" dirty="0">
                <a:solidFill>
                  <a:srgbClr val="FF0000"/>
                </a:solidFill>
                <a:latin typeface="Times New Roman" panose="02020603050405020304" pitchFamily="18" charset="0"/>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etc.;</a:t>
            </a:r>
          </a:p>
          <a:p>
            <a:pPr lvl="0" algn="just">
              <a:spcBef>
                <a:spcPts val="0"/>
              </a:spcBef>
              <a:buFontTx/>
              <a:buChar char="-"/>
            </a:pPr>
            <a:r>
              <a:rPr lang="bs-Latn-BA" sz="1800" dirty="0">
                <a:latin typeface="Cambria" panose="02040503050406030204" pitchFamily="18" charset="0"/>
                <a:ea typeface="Cambria" panose="02040503050406030204" pitchFamily="18" charset="0"/>
                <a:cs typeface="Times New Roman" panose="02020603050405020304" pitchFamily="18" charset="0"/>
              </a:rPr>
              <a:t>Better</a:t>
            </a:r>
            <a:r>
              <a:rPr lang="bs-Latn-BA" sz="2400" dirty="0">
                <a:solidFill>
                  <a:srgbClr val="FF0000"/>
                </a:solidFill>
                <a:latin typeface="Times New Roman" panose="02020603050405020304" pitchFamily="18" charset="0"/>
                <a:ea typeface="+mj-ea"/>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development</a:t>
            </a:r>
            <a:r>
              <a:rPr lang="bs-Latn-BA" sz="2400" dirty="0">
                <a:solidFill>
                  <a:srgbClr val="FF0000"/>
                </a:solidFill>
                <a:latin typeface="Times New Roman" panose="02020603050405020304" pitchFamily="18" charset="0"/>
                <a:ea typeface="+mj-ea"/>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of</a:t>
            </a:r>
            <a:r>
              <a:rPr lang="bs-Latn-BA" sz="2400" dirty="0">
                <a:solidFill>
                  <a:srgbClr val="FF0000"/>
                </a:solidFill>
                <a:latin typeface="Times New Roman" panose="02020603050405020304" pitchFamily="18" charset="0"/>
                <a:ea typeface="+mj-ea"/>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and</a:t>
            </a:r>
            <a:r>
              <a:rPr lang="bs-Latn-BA" sz="2400" dirty="0">
                <a:solidFill>
                  <a:srgbClr val="FF0000"/>
                </a:solidFill>
                <a:latin typeface="Times New Roman" panose="02020603050405020304" pitchFamily="18" charset="0"/>
                <a:ea typeface="+mj-ea"/>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cooperation</a:t>
            </a:r>
            <a:r>
              <a:rPr lang="bs-Latn-BA" sz="2400" dirty="0">
                <a:solidFill>
                  <a:srgbClr val="FF0000"/>
                </a:solidFill>
                <a:latin typeface="Times New Roman" panose="02020603050405020304" pitchFamily="18" charset="0"/>
                <a:ea typeface="+mj-ea"/>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with</a:t>
            </a:r>
            <a:r>
              <a:rPr lang="bs-Latn-BA" sz="2400" dirty="0">
                <a:solidFill>
                  <a:srgbClr val="FF0000"/>
                </a:solidFill>
                <a:latin typeface="Times New Roman" panose="02020603050405020304" pitchFamily="18" charset="0"/>
                <a:ea typeface="+mj-ea"/>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energy</a:t>
            </a:r>
            <a:r>
              <a:rPr lang="bs-Latn-BA" sz="2400" dirty="0">
                <a:solidFill>
                  <a:srgbClr val="FF0000"/>
                </a:solidFill>
                <a:latin typeface="Times New Roman" panose="02020603050405020304" pitchFamily="18" charset="0"/>
                <a:ea typeface="+mj-ea"/>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and</a:t>
            </a:r>
            <a:r>
              <a:rPr lang="bs-Latn-BA" sz="2400" dirty="0">
                <a:solidFill>
                  <a:srgbClr val="FF0000"/>
                </a:solidFill>
                <a:latin typeface="Times New Roman" panose="02020603050405020304" pitchFamily="18" charset="0"/>
                <a:ea typeface="+mj-ea"/>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waste</a:t>
            </a:r>
            <a:r>
              <a:rPr lang="bs-Latn-BA" sz="2400" dirty="0">
                <a:solidFill>
                  <a:srgbClr val="FF0000"/>
                </a:solidFill>
                <a:latin typeface="Times New Roman" panose="02020603050405020304" pitchFamily="18" charset="0"/>
                <a:ea typeface="+mj-ea"/>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statistics;</a:t>
            </a:r>
          </a:p>
          <a:p>
            <a:pPr lvl="0" algn="just">
              <a:lnSpc>
                <a:spcPts val="3000"/>
              </a:lnSpc>
              <a:spcBef>
                <a:spcPts val="0"/>
              </a:spcBef>
              <a:buFontTx/>
              <a:buChar char="-"/>
            </a:pPr>
            <a:r>
              <a:rPr lang="bs-Latn-BA" sz="1800" dirty="0">
                <a:latin typeface="Cambria" panose="02040503050406030204" pitchFamily="18" charset="0"/>
                <a:ea typeface="Cambria" panose="02040503050406030204" pitchFamily="18" charset="0"/>
                <a:cs typeface="Times New Roman" panose="02020603050405020304" pitchFamily="18" charset="0"/>
              </a:rPr>
              <a:t>Sample</a:t>
            </a:r>
            <a:r>
              <a:rPr lang="bs-Latn-BA" sz="2400" dirty="0">
                <a:solidFill>
                  <a:srgbClr val="FF0000"/>
                </a:solidFill>
                <a:latin typeface="Times New Roman" panose="02020603050405020304" pitchFamily="18" charset="0"/>
                <a:ea typeface="+mj-ea"/>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statistical</a:t>
            </a:r>
            <a:r>
              <a:rPr lang="bs-Latn-BA" sz="2400" dirty="0">
                <a:solidFill>
                  <a:srgbClr val="FF0000"/>
                </a:solidFill>
                <a:latin typeface="Times New Roman" panose="02020603050405020304" pitchFamily="18" charset="0"/>
                <a:ea typeface="+mj-ea"/>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surveys</a:t>
            </a:r>
            <a:r>
              <a:rPr lang="bs-Latn-BA" sz="2400" dirty="0">
                <a:solidFill>
                  <a:srgbClr val="FF0000"/>
                </a:solidFill>
                <a:latin typeface="Times New Roman" panose="02020603050405020304" pitchFamily="18" charset="0"/>
                <a:ea typeface="+mj-ea"/>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of</a:t>
            </a:r>
            <a:r>
              <a:rPr lang="bs-Latn-BA" sz="2400" dirty="0">
                <a:solidFill>
                  <a:srgbClr val="FF0000"/>
                </a:solidFill>
                <a:latin typeface="Times New Roman" panose="02020603050405020304" pitchFamily="18" charset="0"/>
                <a:ea typeface="+mj-ea"/>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wood</a:t>
            </a:r>
            <a:r>
              <a:rPr lang="bs-Latn-BA" sz="2400" dirty="0">
                <a:solidFill>
                  <a:srgbClr val="FF0000"/>
                </a:solidFill>
                <a:latin typeface="Times New Roman" panose="02020603050405020304" pitchFamily="18" charset="0"/>
                <a:ea typeface="+mj-ea"/>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processing</a:t>
            </a:r>
            <a:r>
              <a:rPr lang="bs-Latn-BA" sz="2400" dirty="0">
                <a:solidFill>
                  <a:srgbClr val="FF0000"/>
                </a:solidFill>
                <a:latin typeface="Times New Roman" panose="02020603050405020304" pitchFamily="18" charset="0"/>
                <a:ea typeface="+mj-ea"/>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industry</a:t>
            </a:r>
            <a:r>
              <a:rPr lang="bs-Latn-BA" sz="2400" dirty="0">
                <a:solidFill>
                  <a:srgbClr val="FF0000"/>
                </a:solidFill>
                <a:latin typeface="Times New Roman" panose="02020603050405020304" pitchFamily="18" charset="0"/>
                <a:ea typeface="+mj-ea"/>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or</a:t>
            </a:r>
            <a:r>
              <a:rPr lang="bs-Latn-BA" sz="2400" dirty="0">
                <a:solidFill>
                  <a:srgbClr val="FF0000"/>
                </a:solidFill>
                <a:latin typeface="Times New Roman" panose="02020603050405020304" pitchFamily="18" charset="0"/>
                <a:ea typeface="+mj-ea"/>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energy</a:t>
            </a:r>
            <a:r>
              <a:rPr lang="bs-Latn-BA" sz="2400" dirty="0">
                <a:solidFill>
                  <a:srgbClr val="FF0000"/>
                </a:solidFill>
                <a:latin typeface="Times New Roman" panose="02020603050405020304" pitchFamily="18" charset="0"/>
                <a:ea typeface="+mj-ea"/>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wood</a:t>
            </a:r>
            <a:r>
              <a:rPr lang="bs-Latn-BA" sz="2400" dirty="0">
                <a:solidFill>
                  <a:srgbClr val="FF0000"/>
                </a:solidFill>
                <a:latin typeface="Times New Roman" panose="02020603050405020304" pitchFamily="18" charset="0"/>
                <a:ea typeface="+mj-ea"/>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fr-CH"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FAO Wisdom </a:t>
            </a:r>
            <a:r>
              <a:rPr lang="fr-CH" sz="1800" dirty="0">
                <a:latin typeface="Cambria" panose="02040503050406030204" pitchFamily="18" charset="0"/>
                <a:ea typeface="Cambria" panose="02040503050406030204" pitchFamily="18" charset="0"/>
                <a:cs typeface="Times New Roman" panose="02020603050405020304" pitchFamily="18" charset="0"/>
              </a:rPr>
              <a:t>(</a:t>
            </a:r>
            <a:r>
              <a:rPr lang="fr-CH" sz="1800" dirty="0" err="1">
                <a:latin typeface="Cambria" panose="02040503050406030204" pitchFamily="18" charset="0"/>
                <a:ea typeface="Cambria" panose="02040503050406030204" pitchFamily="18" charset="0"/>
                <a:cs typeface="Times New Roman" panose="02020603050405020304" pitchFamily="18" charset="0"/>
              </a:rPr>
              <a:t>wood</a:t>
            </a:r>
            <a:r>
              <a:rPr lang="fr-CH" sz="1800" dirty="0">
                <a:latin typeface="Cambria" panose="02040503050406030204" pitchFamily="18" charset="0"/>
                <a:ea typeface="Cambria" panose="02040503050406030204" pitchFamily="18" charset="0"/>
                <a:cs typeface="Times New Roman" panose="02020603050405020304" pitchFamily="18" charset="0"/>
              </a:rPr>
              <a:t> </a:t>
            </a:r>
            <a:r>
              <a:rPr lang="fr-CH" sz="1800" dirty="0" err="1">
                <a:latin typeface="Cambria" panose="02040503050406030204" pitchFamily="18" charset="0"/>
                <a:ea typeface="Cambria" panose="02040503050406030204" pitchFamily="18" charset="0"/>
                <a:cs typeface="Times New Roman" panose="02020603050405020304" pitchFamily="18" charset="0"/>
              </a:rPr>
              <a:t>energy</a:t>
            </a:r>
            <a:r>
              <a:rPr lang="fr-CH"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project in B&amp;H led by prof. Branko</a:t>
            </a:r>
            <a:r>
              <a:rPr lang="fr-CH"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Glavonjic in 2017.  </a:t>
            </a:r>
          </a:p>
          <a:p>
            <a:pPr marL="0" lvl="0" indent="0" algn="just">
              <a:spcBef>
                <a:spcPts val="0"/>
              </a:spcBef>
              <a:buNone/>
            </a:pPr>
            <a:r>
              <a:rPr lang="bs-Latn-BA" sz="2400" dirty="0">
                <a:solidFill>
                  <a:srgbClr val="FF0000"/>
                </a:solidFill>
                <a:latin typeface="Times New Roman" panose="02020603050405020304" pitchFamily="18" charset="0"/>
                <a:cs typeface="Times New Roman" panose="02020603050405020304" pitchFamily="18" charset="0"/>
              </a:rPr>
              <a:t>Some</a:t>
            </a:r>
            <a:r>
              <a:rPr lang="bs-Latn-BA" sz="3600" dirty="0">
                <a:solidFill>
                  <a:prstClr val="black"/>
                </a:solidFill>
                <a:latin typeface="Times New Roman" panose="02020603050405020304" pitchFamily="18" charset="0"/>
                <a:ea typeface="+mj-ea"/>
                <a:cs typeface="Times New Roman" panose="02020603050405020304" pitchFamily="18" charset="0"/>
              </a:rPr>
              <a:t> </a:t>
            </a:r>
            <a:r>
              <a:rPr lang="bs-Latn-BA" sz="2400" dirty="0">
                <a:solidFill>
                  <a:srgbClr val="FF0000"/>
                </a:solidFill>
                <a:latin typeface="Times New Roman" panose="02020603050405020304" pitchFamily="18" charset="0"/>
                <a:cs typeface="Times New Roman" panose="02020603050405020304" pitchFamily="18" charset="0"/>
              </a:rPr>
              <a:t>issues</a:t>
            </a:r>
          </a:p>
          <a:p>
            <a:pPr lvl="0" algn="just">
              <a:spcBef>
                <a:spcPts val="0"/>
              </a:spcBef>
              <a:buFontTx/>
              <a:buChar char="-"/>
            </a:pPr>
            <a:r>
              <a:rPr lang="bs-Latn-BA" sz="1800" dirty="0">
                <a:latin typeface="Cambria" panose="02040503050406030204" pitchFamily="18" charset="0"/>
                <a:ea typeface="Cambria" panose="02040503050406030204" pitchFamily="18" charset="0"/>
                <a:cs typeface="Times New Roman" panose="02020603050405020304" pitchFamily="18" charset="0"/>
              </a:rPr>
              <a:t>Problem</a:t>
            </a:r>
            <a:r>
              <a:rPr lang="bs-Latn-BA" sz="2400" dirty="0">
                <a:solidFill>
                  <a:srgbClr val="FF0000"/>
                </a:solidFill>
                <a:latin typeface="Times New Roman" panose="02020603050405020304" pitchFamily="18" charset="0"/>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with</a:t>
            </a:r>
            <a:r>
              <a:rPr lang="bs-Latn-BA" sz="2400" dirty="0">
                <a:solidFill>
                  <a:srgbClr val="FF0000"/>
                </a:solidFill>
                <a:latin typeface="Times New Roman" panose="02020603050405020304" pitchFamily="18" charset="0"/>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getting</a:t>
            </a:r>
            <a:r>
              <a:rPr lang="bs-Latn-BA" sz="2400" dirty="0">
                <a:solidFill>
                  <a:srgbClr val="FF0000"/>
                </a:solidFill>
                <a:latin typeface="Times New Roman" panose="02020603050405020304" pitchFamily="18" charset="0"/>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data</a:t>
            </a:r>
            <a:r>
              <a:rPr lang="bs-Latn-BA" sz="2400" dirty="0">
                <a:solidFill>
                  <a:srgbClr val="FF0000"/>
                </a:solidFill>
                <a:latin typeface="Times New Roman" panose="02020603050405020304" pitchFamily="18" charset="0"/>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for</a:t>
            </a:r>
            <a:r>
              <a:rPr lang="bs-Latn-BA" sz="2400" dirty="0">
                <a:solidFill>
                  <a:srgbClr val="FF0000"/>
                </a:solidFill>
                <a:latin typeface="Times New Roman" panose="02020603050405020304" pitchFamily="18" charset="0"/>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products</a:t>
            </a:r>
            <a:r>
              <a:rPr lang="bs-Latn-BA" sz="2400" dirty="0">
                <a:solidFill>
                  <a:srgbClr val="FF0000"/>
                </a:solidFill>
                <a:latin typeface="Times New Roman" panose="02020603050405020304" pitchFamily="18" charset="0"/>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that</a:t>
            </a:r>
            <a:r>
              <a:rPr lang="bs-Latn-BA" sz="2400" dirty="0">
                <a:solidFill>
                  <a:srgbClr val="FF0000"/>
                </a:solidFill>
                <a:latin typeface="Times New Roman" panose="02020603050405020304" pitchFamily="18" charset="0"/>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are</a:t>
            </a:r>
            <a:r>
              <a:rPr lang="bs-Latn-BA" sz="2400" dirty="0">
                <a:solidFill>
                  <a:srgbClr val="FF0000"/>
                </a:solidFill>
                <a:latin typeface="Times New Roman" panose="02020603050405020304" pitchFamily="18" charset="0"/>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mostly</a:t>
            </a:r>
            <a:r>
              <a:rPr lang="bs-Latn-BA" sz="2400" dirty="0">
                <a:solidFill>
                  <a:srgbClr val="FF0000"/>
                </a:solidFill>
                <a:latin typeface="Times New Roman" panose="02020603050405020304" pitchFamily="18" charset="0"/>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by-products</a:t>
            </a:r>
            <a:r>
              <a:rPr lang="bs-Latn-BA" sz="2400" dirty="0">
                <a:solidFill>
                  <a:srgbClr val="FF0000"/>
                </a:solidFill>
                <a:latin typeface="Times New Roman" panose="02020603050405020304" pitchFamily="18" charset="0"/>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of</a:t>
            </a:r>
            <a:r>
              <a:rPr lang="bs-Latn-BA" sz="2400" dirty="0">
                <a:solidFill>
                  <a:srgbClr val="FF0000"/>
                </a:solidFill>
                <a:latin typeface="Times New Roman" panose="02020603050405020304" pitchFamily="18" charset="0"/>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sawmilling-wood</a:t>
            </a:r>
            <a:r>
              <a:rPr lang="bs-Latn-BA" sz="2400" dirty="0">
                <a:solidFill>
                  <a:srgbClr val="FF0000"/>
                </a:solidFill>
                <a:latin typeface="Times New Roman" panose="02020603050405020304" pitchFamily="18" charset="0"/>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processing</a:t>
            </a:r>
            <a:r>
              <a:rPr lang="bs-Latn-BA" sz="2400" dirty="0">
                <a:solidFill>
                  <a:srgbClr val="FF0000"/>
                </a:solidFill>
                <a:latin typeface="Times New Roman" panose="02020603050405020304" pitchFamily="18" charset="0"/>
                <a:cs typeface="Times New Roman" panose="02020603050405020304" pitchFamily="18" charset="0"/>
              </a:rPr>
              <a:t> </a:t>
            </a:r>
            <a:r>
              <a:rPr lang="bs-Latn-BA" sz="1800" dirty="0">
                <a:latin typeface="Cambria" panose="02040503050406030204" pitchFamily="18" charset="0"/>
                <a:ea typeface="Cambria" panose="02040503050406030204" pitchFamily="18" charset="0"/>
                <a:cs typeface="Times New Roman" panose="02020603050405020304" pitchFamily="18" charset="0"/>
              </a:rPr>
              <a:t>industry;  </a:t>
            </a:r>
          </a:p>
          <a:p>
            <a:pPr lvl="0" algn="just">
              <a:spcBef>
                <a:spcPts val="0"/>
              </a:spcBef>
              <a:buFontTx/>
              <a:buChar char="-"/>
            </a:pPr>
            <a:endParaRPr lang="bs-Latn-BA" sz="2400" dirty="0">
              <a:solidFill>
                <a:srgbClr val="FF0000"/>
              </a:solidFill>
              <a:latin typeface="Times New Roman" panose="02020603050405020304" pitchFamily="18" charset="0"/>
              <a:cs typeface="Times New Roman" panose="02020603050405020304" pitchFamily="18" charset="0"/>
            </a:endParaRPr>
          </a:p>
          <a:p>
            <a:pPr lvl="0" algn="just">
              <a:spcBef>
                <a:spcPts val="0"/>
              </a:spcBef>
              <a:buFontTx/>
              <a:buChar char="-"/>
            </a:pPr>
            <a:endParaRPr lang="bs-Latn-BA" sz="2400" dirty="0">
              <a:solidFill>
                <a:srgbClr val="FF0000"/>
              </a:solidFill>
              <a:latin typeface="Times New Roman" panose="02020603050405020304" pitchFamily="18" charset="0"/>
              <a:cs typeface="Times New Roman" panose="02020603050405020304" pitchFamily="18" charset="0"/>
            </a:endParaRPr>
          </a:p>
          <a:p>
            <a:pPr marL="0" lvl="0" indent="0" algn="just">
              <a:spcBef>
                <a:spcPts val="0"/>
              </a:spcBef>
              <a:buNone/>
            </a:pPr>
            <a:endParaRPr lang="bs-Latn-BA" sz="2400" dirty="0">
              <a:solidFill>
                <a:srgbClr val="FF0000"/>
              </a:solidFill>
              <a:latin typeface="Times New Roman" panose="02020603050405020304" pitchFamily="18" charset="0"/>
              <a:cs typeface="Times New Roman" panose="02020603050405020304" pitchFamily="18" charset="0"/>
            </a:endParaRPr>
          </a:p>
          <a:p>
            <a:pPr marL="0" lvl="0" indent="0" algn="just">
              <a:spcBef>
                <a:spcPts val="0"/>
              </a:spcBef>
              <a:buNone/>
            </a:pPr>
            <a:endParaRPr lang="en-US" sz="2400" dirty="0">
              <a:latin typeface="Times New Roman" panose="02020603050405020304" pitchFamily="18" charset="0"/>
              <a:ea typeface="+mj-ea"/>
              <a:cs typeface="Times New Roman" panose="02020603050405020304" pitchFamily="18" charset="0"/>
            </a:endParaRPr>
          </a:p>
        </p:txBody>
      </p:sp>
      <p:sp>
        <p:nvSpPr>
          <p:cNvPr id="8" name="TextBox 7"/>
          <p:cNvSpPr txBox="1"/>
          <p:nvPr/>
        </p:nvSpPr>
        <p:spPr>
          <a:xfrm>
            <a:off x="1828800" y="228600"/>
            <a:ext cx="6277681" cy="1200329"/>
          </a:xfrm>
          <a:prstGeom prst="rect">
            <a:avLst/>
          </a:prstGeom>
          <a:noFill/>
        </p:spPr>
        <p:txBody>
          <a:bodyPr wrap="none" rtlCol="0">
            <a:spAutoFit/>
          </a:bodyPr>
          <a:lstStyle/>
          <a:p>
            <a:pPr algn="ctr"/>
            <a:r>
              <a:rPr lang="bs-Latn-BA" sz="3600" dirty="0">
                <a:solidFill>
                  <a:prstClr val="black"/>
                </a:solidFill>
                <a:latin typeface="Times New Roman" panose="02020603050405020304" pitchFamily="18" charset="0"/>
                <a:ea typeface="+mj-ea"/>
                <a:cs typeface="Times New Roman" panose="02020603050405020304" pitchFamily="18" charset="0"/>
              </a:rPr>
              <a:t>3</a:t>
            </a:r>
            <a:r>
              <a:rPr lang="bs-Latn-BA" dirty="0"/>
              <a:t>. </a:t>
            </a:r>
            <a:r>
              <a:rPr lang="bs-Latn-BA" sz="3600" dirty="0">
                <a:solidFill>
                  <a:prstClr val="black"/>
                </a:solidFill>
                <a:latin typeface="Times New Roman" panose="02020603050405020304" pitchFamily="18" charset="0"/>
                <a:ea typeface="+mj-ea"/>
                <a:cs typeface="Times New Roman" panose="02020603050405020304" pitchFamily="18" charset="0"/>
              </a:rPr>
              <a:t>Possible</a:t>
            </a:r>
            <a:r>
              <a:rPr lang="bs-Latn-BA" dirty="0"/>
              <a:t> </a:t>
            </a:r>
            <a:r>
              <a:rPr lang="bs-Latn-BA" sz="3600" dirty="0">
                <a:solidFill>
                  <a:prstClr val="black"/>
                </a:solidFill>
                <a:latin typeface="Times New Roman" panose="02020603050405020304" pitchFamily="18" charset="0"/>
                <a:ea typeface="+mj-ea"/>
                <a:cs typeface="Times New Roman" panose="02020603050405020304" pitchFamily="18" charset="0"/>
              </a:rPr>
              <a:t>additional</a:t>
            </a:r>
            <a:r>
              <a:rPr lang="bs-Latn-BA" dirty="0"/>
              <a:t> </a:t>
            </a:r>
            <a:r>
              <a:rPr lang="bs-Latn-BA" sz="3600" dirty="0">
                <a:solidFill>
                  <a:prstClr val="black"/>
                </a:solidFill>
                <a:latin typeface="Times New Roman" panose="02020603050405020304" pitchFamily="18" charset="0"/>
                <a:ea typeface="+mj-ea"/>
                <a:cs typeface="Times New Roman" panose="02020603050405020304" pitchFamily="18" charset="0"/>
              </a:rPr>
              <a:t>data</a:t>
            </a:r>
            <a:r>
              <a:rPr lang="bs-Latn-BA" dirty="0"/>
              <a:t> </a:t>
            </a:r>
            <a:r>
              <a:rPr lang="bs-Latn-BA" sz="3600" dirty="0">
                <a:solidFill>
                  <a:prstClr val="black"/>
                </a:solidFill>
                <a:latin typeface="Times New Roman" panose="02020603050405020304" pitchFamily="18" charset="0"/>
                <a:ea typeface="+mj-ea"/>
                <a:cs typeface="Times New Roman" panose="02020603050405020304" pitchFamily="18" charset="0"/>
              </a:rPr>
              <a:t>sources</a:t>
            </a:r>
            <a:r>
              <a:rPr lang="bs-Latn-BA" dirty="0"/>
              <a:t> </a:t>
            </a:r>
          </a:p>
          <a:p>
            <a:pPr algn="ctr"/>
            <a:r>
              <a:rPr lang="bs-Latn-BA" sz="3600" dirty="0">
                <a:solidFill>
                  <a:prstClr val="black"/>
                </a:solidFill>
                <a:latin typeface="Times New Roman" panose="02020603050405020304" pitchFamily="18" charset="0"/>
                <a:ea typeface="+mj-ea"/>
                <a:cs typeface="Times New Roman" panose="02020603050405020304" pitchFamily="18" charset="0"/>
              </a:rPr>
              <a:t>and</a:t>
            </a:r>
            <a:r>
              <a:rPr lang="bs-Latn-BA" dirty="0"/>
              <a:t> </a:t>
            </a:r>
            <a:r>
              <a:rPr lang="bs-Latn-BA" sz="3600" dirty="0">
                <a:solidFill>
                  <a:prstClr val="black"/>
                </a:solidFill>
                <a:latin typeface="Times New Roman" panose="02020603050405020304" pitchFamily="18" charset="0"/>
                <a:ea typeface="+mj-ea"/>
                <a:cs typeface="Times New Roman" panose="02020603050405020304" pitchFamily="18" charset="0"/>
              </a:rPr>
              <a:t>some</a:t>
            </a:r>
            <a:r>
              <a:rPr lang="bs-Latn-BA" dirty="0"/>
              <a:t> </a:t>
            </a:r>
            <a:r>
              <a:rPr lang="bs-Latn-BA" sz="3600" dirty="0">
                <a:solidFill>
                  <a:prstClr val="black"/>
                </a:solidFill>
                <a:latin typeface="Times New Roman" panose="02020603050405020304" pitchFamily="18" charset="0"/>
                <a:ea typeface="+mj-ea"/>
                <a:cs typeface="Times New Roman" panose="02020603050405020304" pitchFamily="18" charset="0"/>
              </a:rPr>
              <a:t>issues</a:t>
            </a:r>
            <a:endParaRPr lang="en-US" sz="3600" dirty="0">
              <a:solidFill>
                <a:prstClr val="black"/>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3186697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829576" cy="3840162"/>
          </a:xfrm>
        </p:spPr>
        <p:txBody>
          <a:bodyPr>
            <a:noAutofit/>
          </a:bodyPr>
          <a:lstStyle/>
          <a:p>
            <a:pPr marL="400050" marR="0" lvl="1" algn="l" defTabSz="914400" rtl="0" eaLnBrk="1" fontAlgn="auto" latinLnBrk="0" hangingPunct="1">
              <a:lnSpc>
                <a:spcPct val="100000"/>
              </a:lnSpc>
              <a:spcBef>
                <a:spcPts val="0"/>
              </a:spcBef>
              <a:spcAft>
                <a:spcPts val="0"/>
              </a:spcAft>
              <a:buClrTx/>
              <a:buSzTx/>
              <a:tabLst/>
              <a:defRPr/>
            </a:pPr>
            <a:r>
              <a:rPr kumimoji="0" lang="bs-Latn-BA" sz="18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anose="02020603050405020304" pitchFamily="18" charset="0"/>
              </a:rPr>
              <a:t> </a:t>
            </a:r>
            <a:br>
              <a:rPr lang="bs-Latn-BA" kern="1200" dirty="0">
                <a:solidFill>
                  <a:prstClr val="black"/>
                </a:solidFill>
                <a:latin typeface="Cambria" panose="02040503050406030204" pitchFamily="18" charset="0"/>
                <a:ea typeface="Cambria" panose="02040503050406030204" pitchFamily="18" charset="0"/>
                <a:cs typeface="Times New Roman" panose="02020603050405020304" pitchFamily="18" charset="0"/>
              </a:rPr>
            </a:br>
            <a:br>
              <a:rPr lang="bs-Latn-BA" kern="1200" dirty="0">
                <a:solidFill>
                  <a:prstClr val="black"/>
                </a:solidFill>
                <a:latin typeface="Cambria" panose="02040503050406030204" pitchFamily="18" charset="0"/>
                <a:ea typeface="Cambria" panose="02040503050406030204" pitchFamily="18" charset="0"/>
                <a:cs typeface="Times New Roman" panose="02020603050405020304" pitchFamily="18" charset="0"/>
              </a:rPr>
            </a:br>
            <a:br>
              <a:rPr lang="bs-Latn-BA" kern="1200" dirty="0">
                <a:solidFill>
                  <a:prstClr val="black"/>
                </a:solidFill>
                <a:latin typeface="Cambria" panose="02040503050406030204" pitchFamily="18" charset="0"/>
                <a:ea typeface="Cambria" panose="02040503050406030204" pitchFamily="18" charset="0"/>
                <a:cs typeface="Times New Roman" panose="02020603050405020304" pitchFamily="18" charset="0"/>
              </a:rPr>
            </a:br>
            <a:br>
              <a:rPr lang="bs-Latn-BA" kern="1200" dirty="0">
                <a:solidFill>
                  <a:prstClr val="black"/>
                </a:solidFill>
                <a:latin typeface="Cambria" panose="02040503050406030204" pitchFamily="18" charset="0"/>
                <a:ea typeface="Cambria" panose="02040503050406030204" pitchFamily="18" charset="0"/>
                <a:cs typeface="Times New Roman" panose="02020603050405020304" pitchFamily="18" charset="0"/>
              </a:rPr>
            </a:br>
            <a:br>
              <a:rPr lang="bs-Latn-BA" kern="1200" dirty="0">
                <a:solidFill>
                  <a:prstClr val="black"/>
                </a:solidFill>
                <a:latin typeface="Cambria" panose="02040503050406030204" pitchFamily="18" charset="0"/>
                <a:ea typeface="Cambria" panose="02040503050406030204" pitchFamily="18" charset="0"/>
                <a:cs typeface="Times New Roman" panose="02020603050405020304" pitchFamily="18" charset="0"/>
              </a:rPr>
            </a:br>
            <a:r>
              <a:rPr lang="bs-Latn-BA" kern="1200" dirty="0">
                <a:solidFill>
                  <a:schemeClr val="tx1"/>
                </a:solidFill>
                <a:latin typeface="Cambria" panose="02040503050406030204" pitchFamily="18" charset="0"/>
                <a:ea typeface="Cambria" panose="02040503050406030204" pitchFamily="18" charset="0"/>
                <a:cs typeface="Times New Roman" panose="02020603050405020304" pitchFamily="18" charset="0"/>
              </a:rPr>
              <a:t>-   Getting data for wood charcoal produced in traditional way (such            </a:t>
            </a:r>
            <a:r>
              <a:rPr lang="bs-Latn-BA" kern="1200" dirty="0" err="1">
                <a:solidFill>
                  <a:schemeClr val="tx1"/>
                </a:solidFill>
                <a:latin typeface="Cambria" panose="02040503050406030204" pitchFamily="18" charset="0"/>
                <a:ea typeface="Cambria" panose="02040503050406030204" pitchFamily="18" charset="0"/>
                <a:cs typeface="Times New Roman" panose="02020603050405020304" pitchFamily="18" charset="0"/>
              </a:rPr>
              <a:t>production</a:t>
            </a:r>
            <a:r>
              <a:rPr lang="bs-Latn-BA" kern="1200" dirty="0">
                <a:solidFill>
                  <a:schemeClr val="tx1"/>
                </a:solidFill>
                <a:latin typeface="Cambria" panose="02040503050406030204" pitchFamily="18" charset="0"/>
                <a:ea typeface="Cambria" panose="02040503050406030204" pitchFamily="18" charset="0"/>
                <a:cs typeface="Times New Roman" panose="02020603050405020304" pitchFamily="18" charset="0"/>
              </a:rPr>
              <a:t> </a:t>
            </a:r>
            <a:r>
              <a:rPr lang="bs-Latn-BA" kern="1200" dirty="0" err="1">
                <a:solidFill>
                  <a:schemeClr val="tx1"/>
                </a:solidFill>
                <a:latin typeface="Cambria" panose="02040503050406030204" pitchFamily="18" charset="0"/>
                <a:ea typeface="Cambria" panose="02040503050406030204" pitchFamily="18" charset="0"/>
                <a:cs typeface="Times New Roman" panose="02020603050405020304" pitchFamily="18" charset="0"/>
              </a:rPr>
              <a:t>is</a:t>
            </a:r>
            <a:r>
              <a:rPr lang="bs-Latn-BA" kern="1200" dirty="0">
                <a:solidFill>
                  <a:schemeClr val="tx1"/>
                </a:solidFill>
                <a:latin typeface="Cambria" panose="02040503050406030204" pitchFamily="18" charset="0"/>
                <a:ea typeface="Cambria" panose="02040503050406030204" pitchFamily="18" charset="0"/>
                <a:cs typeface="Times New Roman" panose="02020603050405020304" pitchFamily="18" charset="0"/>
              </a:rPr>
              <a:t> </a:t>
            </a:r>
            <a:r>
              <a:rPr lang="bs-Latn-BA" kern="1200" dirty="0" err="1">
                <a:solidFill>
                  <a:schemeClr val="tx1"/>
                </a:solidFill>
                <a:latin typeface="Cambria" panose="02040503050406030204" pitchFamily="18" charset="0"/>
                <a:ea typeface="Cambria" panose="02040503050406030204" pitchFamily="18" charset="0"/>
                <a:cs typeface="Times New Roman" panose="02020603050405020304" pitchFamily="18" charset="0"/>
              </a:rPr>
              <a:t>still</a:t>
            </a:r>
            <a:r>
              <a:rPr lang="bs-Latn-BA" kern="1200" dirty="0">
                <a:solidFill>
                  <a:schemeClr val="tx1"/>
                </a:solidFill>
                <a:latin typeface="Cambria" panose="02040503050406030204" pitchFamily="18" charset="0"/>
                <a:ea typeface="Cambria" panose="02040503050406030204" pitchFamily="18" charset="0"/>
                <a:cs typeface="Times New Roman" panose="02020603050405020304" pitchFamily="18" charset="0"/>
              </a:rPr>
              <a:t> present in B&amp;H);</a:t>
            </a:r>
            <a:br>
              <a:rPr lang="bs-Latn-BA" kern="1200" dirty="0">
                <a:solidFill>
                  <a:schemeClr val="tx1"/>
                </a:solidFill>
                <a:latin typeface="Cambria" panose="02040503050406030204" pitchFamily="18" charset="0"/>
                <a:ea typeface="Cambria" panose="02040503050406030204" pitchFamily="18" charset="0"/>
                <a:cs typeface="Times New Roman" panose="02020603050405020304" pitchFamily="18" charset="0"/>
              </a:rPr>
            </a:br>
            <a:br>
              <a:rPr lang="bs-Latn-BA" kern="1200" dirty="0">
                <a:solidFill>
                  <a:schemeClr val="tx1"/>
                </a:solidFill>
                <a:latin typeface="Cambria" panose="02040503050406030204" pitchFamily="18" charset="0"/>
                <a:ea typeface="Cambria" panose="02040503050406030204" pitchFamily="18" charset="0"/>
                <a:cs typeface="Times New Roman" panose="02020603050405020304" pitchFamily="18" charset="0"/>
              </a:rPr>
            </a:br>
            <a:r>
              <a:rPr lang="bs-Latn-BA" kern="1200" dirty="0">
                <a:solidFill>
                  <a:schemeClr val="tx1"/>
                </a:solidFill>
                <a:latin typeface="Cambria" panose="02040503050406030204" pitchFamily="18" charset="0"/>
                <a:ea typeface="Cambria" panose="02040503050406030204" pitchFamily="18" charset="0"/>
                <a:cs typeface="Times New Roman" panose="02020603050405020304" pitchFamily="18" charset="0"/>
              </a:rPr>
              <a:t>-   Sometimes HS and PRODCOM nomenclature do not match (one    PRODCOM code covers two HS codes etc.) or there is not </a:t>
            </a:r>
            <a:br>
              <a:rPr lang="bs-Latn-BA" kern="1200" dirty="0">
                <a:solidFill>
                  <a:schemeClr val="tx1"/>
                </a:solidFill>
                <a:latin typeface="Cambria" panose="02040503050406030204" pitchFamily="18" charset="0"/>
                <a:ea typeface="Cambria" panose="02040503050406030204" pitchFamily="18" charset="0"/>
                <a:cs typeface="Times New Roman" panose="02020603050405020304" pitchFamily="18" charset="0"/>
              </a:rPr>
            </a:br>
            <a:r>
              <a:rPr lang="bs-Latn-BA" kern="1200" dirty="0">
                <a:solidFill>
                  <a:schemeClr val="tx1"/>
                </a:solidFill>
                <a:latin typeface="Cambria" panose="02040503050406030204" pitchFamily="18" charset="0"/>
                <a:ea typeface="Cambria" panose="02040503050406030204" pitchFamily="18" charset="0"/>
                <a:cs typeface="Times New Roman" panose="02020603050405020304" pitchFamily="18" charset="0"/>
              </a:rPr>
              <a:t>clear difference between some products (like between wood pellets and briquets etc.).</a:t>
            </a:r>
            <a:br>
              <a:rPr lang="bs-Latn-BA" kern="1200" dirty="0">
                <a:solidFill>
                  <a:schemeClr val="tx1"/>
                </a:solidFill>
                <a:latin typeface="Cambria" panose="02040503050406030204" pitchFamily="18" charset="0"/>
                <a:ea typeface="Cambria" panose="02040503050406030204" pitchFamily="18" charset="0"/>
                <a:cs typeface="Times New Roman" panose="02020603050405020304" pitchFamily="18" charset="0"/>
              </a:rPr>
            </a:br>
            <a:br>
              <a:rPr lang="bs-Latn-BA" kern="1200" dirty="0">
                <a:solidFill>
                  <a:schemeClr val="tx1"/>
                </a:solidFill>
                <a:latin typeface="Cambria" panose="02040503050406030204" pitchFamily="18" charset="0"/>
                <a:ea typeface="Cambria" panose="02040503050406030204" pitchFamily="18" charset="0"/>
                <a:cs typeface="Times New Roman" panose="02020603050405020304" pitchFamily="18" charset="0"/>
              </a:rPr>
            </a:br>
            <a:r>
              <a:rPr lang="bs-Latn-BA" kern="1200" dirty="0">
                <a:solidFill>
                  <a:prstClr val="black"/>
                </a:solidFill>
                <a:latin typeface="Cambria" panose="02040503050406030204" pitchFamily="18" charset="0"/>
                <a:ea typeface="Cambria" panose="02040503050406030204" pitchFamily="18" charset="0"/>
                <a:cs typeface="Times New Roman" panose="02020603050405020304" pitchFamily="18" charset="0"/>
              </a:rPr>
              <a:t> </a:t>
            </a:r>
            <a:br>
              <a:rPr lang="bs-Latn-BA" kern="1200" dirty="0">
                <a:solidFill>
                  <a:prstClr val="black"/>
                </a:solidFill>
                <a:latin typeface="Cambria" panose="02040503050406030204" pitchFamily="18" charset="0"/>
                <a:ea typeface="Cambria" panose="02040503050406030204" pitchFamily="18" charset="0"/>
                <a:cs typeface="Times New Roman" panose="02020603050405020304" pitchFamily="18" charset="0"/>
              </a:rPr>
            </a:br>
            <a:br>
              <a:rPr lang="bs-Latn-BA" kern="1200" dirty="0">
                <a:solidFill>
                  <a:prstClr val="black"/>
                </a:solidFill>
                <a:latin typeface="Cambria" panose="02040503050406030204" pitchFamily="18" charset="0"/>
                <a:ea typeface="Cambria" panose="02040503050406030204" pitchFamily="18" charset="0"/>
                <a:cs typeface="Times New Roman" panose="02020603050405020304" pitchFamily="18" charset="0"/>
              </a:rPr>
            </a:br>
            <a:br>
              <a:rPr lang="bs-Latn-BA" kern="1200" dirty="0">
                <a:solidFill>
                  <a:prstClr val="black"/>
                </a:solidFill>
                <a:latin typeface="Cambria" panose="02040503050406030204" pitchFamily="18" charset="0"/>
                <a:ea typeface="Cambria" panose="02040503050406030204" pitchFamily="18" charset="0"/>
                <a:cs typeface="Times New Roman" panose="02020603050405020304" pitchFamily="18" charset="0"/>
              </a:rPr>
            </a:br>
            <a:br>
              <a:rPr lang="bs-Latn-BA" kern="1200" dirty="0">
                <a:solidFill>
                  <a:prstClr val="black"/>
                </a:solidFill>
                <a:latin typeface="Cambria" panose="02040503050406030204" pitchFamily="18" charset="0"/>
                <a:ea typeface="Cambria" panose="02040503050406030204" pitchFamily="18" charset="0"/>
                <a:cs typeface="Times New Roman" panose="02020603050405020304" pitchFamily="18" charset="0"/>
              </a:rPr>
            </a:br>
            <a:br>
              <a:rPr lang="bs-Latn-BA" kern="1200" dirty="0">
                <a:solidFill>
                  <a:prstClr val="black"/>
                </a:solidFill>
                <a:latin typeface="Cambria" panose="02040503050406030204" pitchFamily="18" charset="0"/>
                <a:ea typeface="Cambria" panose="020405030504060302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7796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ctr">
              <a:buNone/>
            </a:pPr>
            <a:r>
              <a:rPr lang="bs-Latn-BA" b="1" i="1" dirty="0">
                <a:latin typeface="Cambria" panose="02040503050406030204" pitchFamily="18" charset="0"/>
                <a:ea typeface="Cambria" panose="02040503050406030204" pitchFamily="18" charset="0"/>
              </a:rPr>
              <a:t>THANK YOU</a:t>
            </a:r>
          </a:p>
          <a:p>
            <a:pPr marL="0" indent="0" algn="ctr">
              <a:buNone/>
            </a:pPr>
            <a:r>
              <a:rPr lang="bs-Latn-BA" b="1" i="1" dirty="0">
                <a:latin typeface="Cambria" panose="02040503050406030204" pitchFamily="18" charset="0"/>
                <a:ea typeface="Cambria" panose="02040503050406030204" pitchFamily="18" charset="0"/>
              </a:rPr>
              <a:t>FOR THE ATTENTION </a:t>
            </a:r>
          </a:p>
          <a:p>
            <a:pPr marL="0" indent="0" algn="ctr">
              <a:buNone/>
            </a:pPr>
            <a:endParaRPr lang="bs-Latn-BA" b="1" i="1" dirty="0">
              <a:latin typeface="Cambria" panose="02040503050406030204" pitchFamily="18" charset="0"/>
              <a:ea typeface="Cambria" panose="02040503050406030204" pitchFamily="18" charset="0"/>
            </a:endParaRPr>
          </a:p>
          <a:p>
            <a:pPr marL="0" indent="0" algn="ctr">
              <a:buNone/>
            </a:pPr>
            <a:endParaRPr lang="bs-Latn-BA" sz="1200" dirty="0">
              <a:latin typeface="Cambria" panose="02040503050406030204" pitchFamily="18" charset="0"/>
              <a:ea typeface="Cambria" panose="02040503050406030204" pitchFamily="18" charset="0"/>
            </a:endParaRPr>
          </a:p>
          <a:p>
            <a:pPr marL="0" indent="0" algn="ctr">
              <a:buNone/>
            </a:pPr>
            <a:endParaRPr lang="bs-Latn-BA" sz="1200" dirty="0">
              <a:latin typeface="Cambria" panose="02040503050406030204" pitchFamily="18" charset="0"/>
              <a:ea typeface="Cambria" panose="02040503050406030204" pitchFamily="18" charset="0"/>
            </a:endParaRPr>
          </a:p>
          <a:p>
            <a:pPr marL="0" indent="0" algn="ctr">
              <a:buNone/>
            </a:pPr>
            <a:endParaRPr lang="bs-Latn-BA" sz="1200" dirty="0">
              <a:latin typeface="Cambria" panose="02040503050406030204" pitchFamily="18" charset="0"/>
              <a:ea typeface="Cambria" panose="02040503050406030204" pitchFamily="18" charset="0"/>
            </a:endParaRPr>
          </a:p>
          <a:p>
            <a:pPr marL="0" indent="0" algn="ctr">
              <a:buNone/>
            </a:pPr>
            <a:endParaRPr lang="bs-Latn-BA" sz="1200" dirty="0">
              <a:latin typeface="Cambria" panose="02040503050406030204" pitchFamily="18" charset="0"/>
              <a:ea typeface="Cambria" panose="02040503050406030204" pitchFamily="18" charset="0"/>
            </a:endParaRPr>
          </a:p>
          <a:p>
            <a:pPr marL="0" indent="0" algn="ctr">
              <a:buNone/>
            </a:pPr>
            <a:endParaRPr lang="bs-Latn-BA" sz="1200" dirty="0">
              <a:latin typeface="Cambria" panose="02040503050406030204" pitchFamily="18" charset="0"/>
              <a:ea typeface="Cambria" panose="02040503050406030204" pitchFamily="18" charset="0"/>
            </a:endParaRPr>
          </a:p>
          <a:p>
            <a:pPr marL="0" indent="0" algn="ctr">
              <a:buNone/>
            </a:pPr>
            <a:endParaRPr lang="bs-Latn-BA" sz="1200" dirty="0">
              <a:latin typeface="Cambria" panose="02040503050406030204" pitchFamily="18" charset="0"/>
              <a:ea typeface="Cambria" panose="02040503050406030204" pitchFamily="18" charset="0"/>
            </a:endParaRPr>
          </a:p>
          <a:p>
            <a:pPr marL="0" indent="0" algn="ctr">
              <a:buNone/>
            </a:pPr>
            <a:r>
              <a:rPr lang="bs-Latn-BA" sz="1600" dirty="0">
                <a:latin typeface="Cambria" panose="02040503050406030204" pitchFamily="18" charset="0"/>
                <a:ea typeface="Cambria" panose="02040503050406030204" pitchFamily="18" charset="0"/>
              </a:rPr>
              <a:t>Boro Kovacevic</a:t>
            </a:r>
          </a:p>
          <a:p>
            <a:pPr marL="0" indent="0" algn="ctr">
              <a:buNone/>
            </a:pPr>
            <a:r>
              <a:rPr lang="bs-Latn-BA" sz="1600" dirty="0">
                <a:latin typeface="Cambria" panose="02040503050406030204" pitchFamily="18" charset="0"/>
                <a:ea typeface="Cambria" panose="02040503050406030204" pitchFamily="18" charset="0"/>
              </a:rPr>
              <a:t>Senior Advisor for Forestry Statistics</a:t>
            </a:r>
          </a:p>
          <a:p>
            <a:pPr marL="0" indent="0" algn="ctr">
              <a:buNone/>
            </a:pPr>
            <a:r>
              <a:rPr lang="bs-Latn-BA" sz="1600" dirty="0">
                <a:latin typeface="Cambria" panose="02040503050406030204" pitchFamily="18" charset="0"/>
                <a:ea typeface="Cambria" panose="02040503050406030204" pitchFamily="18" charset="0"/>
              </a:rPr>
              <a:t>Agency for Statistics of Bosnia and Herzegovina – BHAS</a:t>
            </a:r>
          </a:p>
          <a:p>
            <a:pPr marL="0" indent="0" algn="ctr">
              <a:buNone/>
            </a:pPr>
            <a:r>
              <a:rPr lang="bs-Latn-BA" sz="1600" dirty="0">
                <a:latin typeface="Cambria" panose="02040503050406030204" pitchFamily="18" charset="0"/>
                <a:ea typeface="Cambria" panose="02040503050406030204" pitchFamily="18" charset="0"/>
              </a:rPr>
              <a:t>E-mail; </a:t>
            </a:r>
            <a:r>
              <a:rPr lang="bs-Latn-BA" sz="1600" dirty="0">
                <a:latin typeface="Cambria" panose="02040503050406030204" pitchFamily="18" charset="0"/>
                <a:ea typeface="Cambria" panose="02040503050406030204" pitchFamily="18" charset="0"/>
                <a:hlinkClick r:id="rId3"/>
              </a:rPr>
              <a:t>boro.kovacevic</a:t>
            </a:r>
            <a:r>
              <a:rPr lang="ta-IN" sz="1600" dirty="0">
                <a:latin typeface="Cambria" panose="02040503050406030204" pitchFamily="18" charset="0"/>
                <a:ea typeface="Cambria" panose="02040503050406030204" pitchFamily="18" charset="0"/>
                <a:hlinkClick r:id="rId3"/>
              </a:rPr>
              <a:t>@b</a:t>
            </a:r>
            <a:r>
              <a:rPr lang="bs-Latn-BA" sz="1600" dirty="0">
                <a:latin typeface="Cambria" panose="02040503050406030204" pitchFamily="18" charset="0"/>
                <a:ea typeface="Cambria" panose="02040503050406030204" pitchFamily="18" charset="0"/>
                <a:hlinkClick r:id="rId3"/>
              </a:rPr>
              <a:t>has.gov.ba</a:t>
            </a:r>
            <a:endParaRPr lang="bs-Latn-BA" sz="1600" dirty="0">
              <a:latin typeface="Cambria" panose="02040503050406030204" pitchFamily="18" charset="0"/>
              <a:ea typeface="Cambria" panose="02040503050406030204" pitchFamily="18" charset="0"/>
            </a:endParaRPr>
          </a:p>
          <a:p>
            <a:pPr marL="0" indent="0" algn="ctr">
              <a:buNone/>
            </a:pPr>
            <a:r>
              <a:rPr lang="bs-Latn-BA" sz="1600" dirty="0">
                <a:latin typeface="Cambria" panose="02040503050406030204" pitchFamily="18" charset="0"/>
                <a:ea typeface="Cambria" panose="02040503050406030204" pitchFamily="18" charset="0"/>
              </a:rPr>
              <a:t>Tel: +38733911957</a:t>
            </a:r>
          </a:p>
          <a:p>
            <a:pPr marL="0" indent="0" algn="ctr">
              <a:buNone/>
            </a:pPr>
            <a:r>
              <a:rPr lang="bs-Latn-BA" sz="1600" dirty="0">
                <a:latin typeface="Cambria" panose="02040503050406030204" pitchFamily="18" charset="0"/>
                <a:ea typeface="Cambria" panose="02040503050406030204" pitchFamily="18" charset="0"/>
              </a:rPr>
              <a:t>www.bhas.gov.ba</a:t>
            </a:r>
          </a:p>
          <a:p>
            <a:pPr algn="ctr">
              <a:buFont typeface="Arial" charset="0"/>
              <a:buNone/>
            </a:pPr>
            <a:endParaRPr lang="en-US" dirty="0"/>
          </a:p>
          <a:p>
            <a:pPr marL="0" indent="0">
              <a:buNone/>
            </a:pPr>
            <a:endParaRPr lang="en-GB" dirty="0"/>
          </a:p>
          <a:p>
            <a:pPr lvl="1">
              <a:buFontTx/>
              <a:buChar char="-"/>
            </a:pPr>
            <a:endParaRPr lang="en-US" dirty="0"/>
          </a:p>
        </p:txBody>
      </p:sp>
    </p:spTree>
    <p:extLst>
      <p:ext uri="{BB962C8B-B14F-4D97-AF65-F5344CB8AC3E}">
        <p14:creationId xmlns:p14="http://schemas.microsoft.com/office/powerpoint/2010/main" val="3977847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dirty="0" err="1">
                <a:latin typeface="Cambria" panose="02040503050406030204" pitchFamily="18" charset="0"/>
                <a:ea typeface="Cambria" panose="02040503050406030204" pitchFamily="18" charset="0"/>
                <a:cs typeface="Times New Roman" panose="02020603050405020304" pitchFamily="18" charset="0"/>
              </a:rPr>
              <a:t>Content</a:t>
            </a:r>
            <a:r>
              <a:rPr lang="bs-Latn-BA" sz="3600" dirty="0">
                <a:latin typeface="Cambria" panose="02040503050406030204" pitchFamily="18" charset="0"/>
                <a:ea typeface="Cambria" panose="02040503050406030204" pitchFamily="18" charset="0"/>
                <a:cs typeface="Times New Roman" panose="02020603050405020304" pitchFamily="18" charset="0"/>
              </a:rPr>
              <a:t>:</a:t>
            </a:r>
            <a:endParaRPr lang="en-US" sz="3600" dirty="0">
              <a:latin typeface="Cambria" panose="02040503050406030204" pitchFamily="18" charset="0"/>
              <a:ea typeface="Cambria" panose="02040503050406030204" pitchFamily="18" charset="0"/>
              <a:cs typeface="Times New Roman" panose="02020603050405020304" pitchFamily="18" charset="0"/>
            </a:endParaRPr>
          </a:p>
        </p:txBody>
      </p:sp>
      <p:sp>
        <p:nvSpPr>
          <p:cNvPr id="3" name="Content Placeholder 2"/>
          <p:cNvSpPr>
            <a:spLocks noGrp="1"/>
          </p:cNvSpPr>
          <p:nvPr>
            <p:ph idx="1"/>
          </p:nvPr>
        </p:nvSpPr>
        <p:spPr>
          <a:xfrm>
            <a:off x="848515" y="1828800"/>
            <a:ext cx="8153400" cy="2895599"/>
          </a:xfrm>
        </p:spPr>
        <p:txBody>
          <a:bodyPr>
            <a:noAutofit/>
          </a:bodyPr>
          <a:lstStyle/>
          <a:p>
            <a:pPr marL="0" indent="0">
              <a:spcBef>
                <a:spcPct val="0"/>
              </a:spcBef>
              <a:buNone/>
            </a:pPr>
            <a:endParaRPr lang="bs-Latn-BA" sz="3600" dirty="0">
              <a:latin typeface="Times New Roman" panose="02020603050405020304" pitchFamily="18" charset="0"/>
              <a:ea typeface="+mj-ea"/>
              <a:cs typeface="Times New Roman" panose="02020603050405020304" pitchFamily="18" charset="0"/>
            </a:endParaRPr>
          </a:p>
          <a:p>
            <a:pPr marL="457200" indent="-457200" algn="just">
              <a:spcBef>
                <a:spcPct val="0"/>
              </a:spcBef>
              <a:buFont typeface="+mj-lt"/>
              <a:buAutoNum type="arabicPeriod"/>
            </a:pPr>
            <a:r>
              <a:rPr lang="bs-Latn-BA" sz="2400" dirty="0">
                <a:latin typeface="Cambria" panose="02040503050406030204" pitchFamily="18" charset="0"/>
                <a:ea typeface="Cambria" panose="02040503050406030204" pitchFamily="18" charset="0"/>
                <a:cs typeface="Times New Roman" panose="02020603050405020304" pitchFamily="18" charset="0"/>
              </a:rPr>
              <a:t>Data sources for JQ1 - removals of roundwood and production (including table with PRODCOM 2019 codes);</a:t>
            </a:r>
          </a:p>
          <a:p>
            <a:pPr marL="457200" indent="-457200" algn="just">
              <a:spcBef>
                <a:spcPct val="0"/>
              </a:spcBef>
              <a:buFont typeface="+mj-lt"/>
              <a:buAutoNum type="arabicPeriod"/>
            </a:pPr>
            <a:endParaRPr lang="bs-Latn-BA" sz="2400" dirty="0">
              <a:latin typeface="Cambria" panose="02040503050406030204" pitchFamily="18" charset="0"/>
              <a:ea typeface="Cambria" panose="02040503050406030204" pitchFamily="18" charset="0"/>
              <a:cs typeface="Times New Roman" panose="02020603050405020304" pitchFamily="18" charset="0"/>
            </a:endParaRPr>
          </a:p>
          <a:p>
            <a:pPr marL="457200" indent="-457200" algn="just">
              <a:spcBef>
                <a:spcPct val="0"/>
              </a:spcBef>
              <a:buFont typeface="+mj-lt"/>
              <a:buAutoNum type="arabicPeriod"/>
            </a:pPr>
            <a:r>
              <a:rPr lang="bs-Latn-BA" sz="2400" dirty="0">
                <a:latin typeface="Cambria" panose="02040503050406030204" pitchFamily="18" charset="0"/>
                <a:ea typeface="Cambria" panose="02040503050406030204" pitchFamily="18" charset="0"/>
                <a:cs typeface="Times New Roman" panose="02020603050405020304" pitchFamily="18" charset="0"/>
              </a:rPr>
              <a:t>Data sources for JQ2 and JQ3 – primary and secondary wood products trade;</a:t>
            </a:r>
          </a:p>
          <a:p>
            <a:pPr marL="457200" indent="-457200" algn="just">
              <a:spcBef>
                <a:spcPct val="0"/>
              </a:spcBef>
              <a:buFont typeface="+mj-lt"/>
              <a:buAutoNum type="arabicPeriod"/>
            </a:pPr>
            <a:r>
              <a:rPr lang="bs-Latn-BA" sz="2400" dirty="0">
                <a:latin typeface="Cambria" panose="02040503050406030204" pitchFamily="18" charset="0"/>
                <a:ea typeface="Cambria" panose="02040503050406030204" pitchFamily="18" charset="0"/>
                <a:cs typeface="Times New Roman" panose="02020603050405020304" pitchFamily="18" charset="0"/>
              </a:rPr>
              <a:t>Possible improvements: alternative data sources and some issues.</a:t>
            </a:r>
          </a:p>
          <a:p>
            <a:pPr marL="0" indent="0" algn="just">
              <a:spcBef>
                <a:spcPct val="0"/>
              </a:spcBef>
              <a:buNone/>
            </a:pPr>
            <a:endParaRPr lang="bs-Latn-BA" sz="2400" dirty="0">
              <a:latin typeface="Cambria" panose="02040503050406030204" pitchFamily="18" charset="0"/>
              <a:ea typeface="Cambria" panose="02040503050406030204" pitchFamily="18" charset="0"/>
              <a:cs typeface="Times New Roman" panose="02020603050405020304" pitchFamily="18" charset="0"/>
            </a:endParaRPr>
          </a:p>
          <a:p>
            <a:pPr marL="0" indent="0" algn="just">
              <a:spcBef>
                <a:spcPct val="0"/>
              </a:spcBef>
              <a:buNone/>
            </a:pPr>
            <a:r>
              <a:rPr lang="bs-Latn-BA" sz="2400" dirty="0">
                <a:latin typeface="Cambria" panose="02040503050406030204" pitchFamily="18" charset="0"/>
                <a:ea typeface="Cambria" panose="02040503050406030204" pitchFamily="18" charset="0"/>
                <a:cs typeface="Times New Roman" panose="02020603050405020304" pitchFamily="18" charset="0"/>
              </a:rPr>
              <a:t> </a:t>
            </a:r>
          </a:p>
          <a:p>
            <a:pPr algn="just">
              <a:spcBef>
                <a:spcPct val="0"/>
              </a:spcBef>
            </a:pPr>
            <a:endParaRPr lang="bs-Latn-BA" sz="3600" dirty="0">
              <a:latin typeface="Times New Roman" panose="02020603050405020304" pitchFamily="18" charset="0"/>
              <a:ea typeface="+mj-ea"/>
              <a:cs typeface="Times New Roman" panose="02020603050405020304" pitchFamily="18" charset="0"/>
            </a:endParaRPr>
          </a:p>
          <a:p>
            <a:pPr marL="0" indent="0">
              <a:spcBef>
                <a:spcPct val="0"/>
              </a:spcBef>
              <a:buNone/>
            </a:pPr>
            <a:endParaRPr lang="bs-Latn-BA" sz="36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713991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latin typeface="Times New Roman" panose="02020603050405020304" pitchFamily="18" charset="0"/>
                <a:cs typeface="Times New Roman" panose="02020603050405020304" pitchFamily="18" charset="0"/>
              </a:rPr>
              <a:t> </a:t>
            </a:r>
            <a:r>
              <a:rPr lang="bs-Latn-BA" sz="3600" dirty="0">
                <a:latin typeface="Times New Roman" panose="02020603050405020304" pitchFamily="18" charset="0"/>
                <a:cs typeface="Times New Roman" panose="02020603050405020304" pitchFamily="18" charset="0"/>
              </a:rPr>
              <a:t>1. JQ1 </a:t>
            </a:r>
            <a:r>
              <a:rPr lang="bs-Latn-BA" sz="3600" dirty="0" err="1">
                <a:latin typeface="Times New Roman" panose="02020603050405020304" pitchFamily="18" charset="0"/>
                <a:cs typeface="Times New Roman" panose="02020603050405020304" pitchFamily="18" charset="0"/>
              </a:rPr>
              <a:t>roundwood</a:t>
            </a:r>
            <a:r>
              <a:rPr lang="bs-Latn-BA" sz="3600" dirty="0">
                <a:latin typeface="Times New Roman" panose="02020603050405020304" pitchFamily="18" charset="0"/>
                <a:cs typeface="Times New Roman" panose="02020603050405020304" pitchFamily="18" charset="0"/>
              </a:rPr>
              <a:t> </a:t>
            </a:r>
            <a:r>
              <a:rPr lang="bs-Latn-BA" sz="3600" dirty="0" err="1">
                <a:latin typeface="Times New Roman" panose="02020603050405020304" pitchFamily="18" charset="0"/>
                <a:cs typeface="Times New Roman" panose="02020603050405020304" pitchFamily="18" charset="0"/>
              </a:rPr>
              <a:t>removals</a:t>
            </a:r>
            <a:r>
              <a:rPr lang="bs-Latn-BA" sz="3600" dirty="0">
                <a:latin typeface="Times New Roman" panose="02020603050405020304" pitchFamily="18" charset="0"/>
                <a:cs typeface="Times New Roman" panose="02020603050405020304" pitchFamily="18" charset="0"/>
              </a:rPr>
              <a:t> </a:t>
            </a:r>
            <a:r>
              <a:rPr lang="bs-Latn-BA" sz="3600" dirty="0" err="1">
                <a:latin typeface="Times New Roman" panose="02020603050405020304" pitchFamily="18" charset="0"/>
                <a:cs typeface="Times New Roman" panose="02020603050405020304" pitchFamily="18" charset="0"/>
              </a:rPr>
              <a:t>and</a:t>
            </a:r>
            <a:r>
              <a:rPr lang="bs-Latn-BA" sz="3600" dirty="0">
                <a:latin typeface="Times New Roman" panose="02020603050405020304" pitchFamily="18" charset="0"/>
                <a:cs typeface="Times New Roman" panose="02020603050405020304" pitchFamily="18" charset="0"/>
              </a:rPr>
              <a:t> </a:t>
            </a:r>
            <a:r>
              <a:rPr lang="bs-Latn-BA" sz="3600" dirty="0" err="1">
                <a:latin typeface="Times New Roman" panose="02020603050405020304" pitchFamily="18" charset="0"/>
                <a:cs typeface="Times New Roman" panose="02020603050405020304" pitchFamily="18" charset="0"/>
              </a:rPr>
              <a:t>production</a:t>
            </a:r>
            <a:r>
              <a:rPr lang="bs-Latn-BA" sz="3600"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57224" y="1600200"/>
            <a:ext cx="7829576" cy="4876800"/>
          </a:xfrm>
        </p:spPr>
        <p:txBody>
          <a:bodyPr>
            <a:noAutofit/>
          </a:bodyPr>
          <a:lstStyle/>
          <a:p>
            <a:pPr marL="0" indent="0" algn="just">
              <a:spcBef>
                <a:spcPts val="0"/>
              </a:spcBef>
              <a:buNone/>
            </a:pPr>
            <a:r>
              <a:rPr lang="bs-Latn-BA" sz="2400" b="1" dirty="0">
                <a:latin typeface="Cambria" panose="02040503050406030204" pitchFamily="18" charset="0"/>
                <a:ea typeface="Cambria" panose="02040503050406030204" pitchFamily="18" charset="0"/>
                <a:cs typeface="Times New Roman" panose="02020603050405020304" pitchFamily="18" charset="0"/>
              </a:rPr>
              <a:t>Data </a:t>
            </a:r>
            <a:r>
              <a:rPr lang="bs-Latn-BA" sz="2400" b="1" dirty="0" err="1">
                <a:latin typeface="Cambria" panose="02040503050406030204" pitchFamily="18" charset="0"/>
                <a:ea typeface="Cambria" panose="02040503050406030204" pitchFamily="18" charset="0"/>
                <a:cs typeface="Times New Roman" panose="02020603050405020304" pitchFamily="18" charset="0"/>
              </a:rPr>
              <a:t>sources</a:t>
            </a:r>
            <a:r>
              <a:rPr lang="bs-Latn-BA" sz="2400" b="1" dirty="0">
                <a:latin typeface="Cambria" panose="02040503050406030204" pitchFamily="18" charset="0"/>
                <a:ea typeface="Cambria" panose="02040503050406030204" pitchFamily="18" charset="0"/>
                <a:cs typeface="Times New Roman" panose="02020603050405020304" pitchFamily="18" charset="0"/>
              </a:rPr>
              <a:t>:</a:t>
            </a:r>
          </a:p>
          <a:p>
            <a:pPr marL="0" indent="0" algn="just">
              <a:spcBef>
                <a:spcPts val="0"/>
              </a:spcBef>
              <a:buNone/>
            </a:pPr>
            <a:endParaRPr lang="bs-Latn-BA" sz="2400" dirty="0">
              <a:latin typeface="Cambria" panose="02040503050406030204" pitchFamily="18" charset="0"/>
              <a:ea typeface="Cambria" panose="02040503050406030204" pitchFamily="18" charset="0"/>
              <a:cs typeface="Times New Roman" panose="02020603050405020304" pitchFamily="18" charset="0"/>
            </a:endParaRPr>
          </a:p>
          <a:p>
            <a:pPr marL="457200" indent="-457200" algn="just">
              <a:spcBef>
                <a:spcPts val="0"/>
              </a:spcBef>
              <a:buFont typeface="+mj-lt"/>
              <a:buAutoNum type="alphaLcParenR"/>
            </a:pPr>
            <a:r>
              <a:rPr lang="bs-Latn-BA" sz="20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For</a:t>
            </a:r>
            <a:r>
              <a:rPr lang="bs-Latn-BA" sz="20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bs-Latn-BA" sz="20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roundwood</a:t>
            </a:r>
            <a:r>
              <a:rPr lang="bs-Latn-BA" sz="20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bs-Latn-BA" sz="2000"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removals</a:t>
            </a:r>
            <a:endParaRPr lang="bs-Latn-BA" sz="2000" dirty="0">
              <a:solidFill>
                <a:srgbClr val="FF0000"/>
              </a:solidFill>
              <a:latin typeface="Cambria" panose="02040503050406030204" pitchFamily="18" charset="0"/>
              <a:ea typeface="Cambria" panose="02040503050406030204" pitchFamily="18" charset="0"/>
              <a:cs typeface="Times New Roman" panose="02020603050405020304" pitchFamily="18" charset="0"/>
            </a:endParaRPr>
          </a:p>
          <a:p>
            <a:pPr marL="0" indent="0" algn="just">
              <a:spcBef>
                <a:spcPts val="0"/>
              </a:spcBef>
              <a:buNone/>
            </a:pPr>
            <a:endParaRPr lang="bs-Latn-BA" sz="2000" dirty="0">
              <a:latin typeface="Cambria" panose="02040503050406030204" pitchFamily="18" charset="0"/>
              <a:ea typeface="Cambria" panose="02040503050406030204" pitchFamily="18" charset="0"/>
              <a:cs typeface="Times New Roman" panose="02020603050405020304" pitchFamily="18" charset="0"/>
            </a:endParaRPr>
          </a:p>
          <a:p>
            <a:pPr lvl="1" algn="just">
              <a:spcBef>
                <a:spcPts val="0"/>
              </a:spcBef>
              <a:buFontTx/>
              <a:buChar char="-"/>
            </a:pPr>
            <a:r>
              <a:rPr lang="bs-Latn-BA" sz="1800" dirty="0" err="1">
                <a:latin typeface="Cambria" panose="02040503050406030204" pitchFamily="18" charset="0"/>
                <a:ea typeface="Cambria" panose="02040503050406030204" pitchFamily="18" charset="0"/>
                <a:cs typeface="Times New Roman" panose="02020603050405020304" pitchFamily="18" charset="0"/>
              </a:rPr>
              <a:t>Monthly</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statistical</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surveys</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questionnaries</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used</a:t>
            </a:r>
            <a:r>
              <a:rPr lang="bs-Latn-BA" sz="1800" dirty="0">
                <a:latin typeface="Cambria" panose="02040503050406030204" pitchFamily="18" charset="0"/>
                <a:ea typeface="Cambria" panose="02040503050406030204" pitchFamily="18" charset="0"/>
                <a:cs typeface="Times New Roman" panose="02020603050405020304" pitchFamily="18" charset="0"/>
              </a:rPr>
              <a:t> to </a:t>
            </a:r>
            <a:r>
              <a:rPr lang="bs-Latn-BA" sz="1800" dirty="0" err="1">
                <a:latin typeface="Cambria" panose="02040503050406030204" pitchFamily="18" charset="0"/>
                <a:ea typeface="Cambria" panose="02040503050406030204" pitchFamily="18" charset="0"/>
                <a:cs typeface="Times New Roman" panose="02020603050405020304" pitchFamily="18" charset="0"/>
              </a:rPr>
              <a:t>collect</a:t>
            </a:r>
            <a:r>
              <a:rPr lang="bs-Latn-BA" sz="1800" dirty="0">
                <a:latin typeface="Cambria" panose="02040503050406030204" pitchFamily="18" charset="0"/>
                <a:ea typeface="Cambria" panose="02040503050406030204" pitchFamily="18" charset="0"/>
                <a:cs typeface="Times New Roman" panose="02020603050405020304" pitchFamily="18" charset="0"/>
              </a:rPr>
              <a:t> data </a:t>
            </a:r>
            <a:r>
              <a:rPr lang="bs-Latn-BA" sz="1800" dirty="0" err="1">
                <a:latin typeface="Cambria" panose="02040503050406030204" pitchFamily="18" charset="0"/>
                <a:ea typeface="Cambria" panose="02040503050406030204" pitchFamily="18" charset="0"/>
                <a:cs typeface="Times New Roman" panose="02020603050405020304" pitchFamily="18" charset="0"/>
              </a:rPr>
              <a:t>about</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roundwood</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logs</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pulpwood</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other</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industrial</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wood</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and</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fuelwood</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removed</a:t>
            </a:r>
            <a:r>
              <a:rPr lang="bs-Latn-BA" sz="1800" dirty="0">
                <a:latin typeface="Cambria" panose="02040503050406030204" pitchFamily="18" charset="0"/>
                <a:ea typeface="Cambria" panose="02040503050406030204" pitchFamily="18" charset="0"/>
                <a:cs typeface="Times New Roman" panose="02020603050405020304" pitchFamily="18" charset="0"/>
              </a:rPr>
              <a:t> from </a:t>
            </a:r>
            <a:r>
              <a:rPr lang="bs-Latn-BA" sz="1800" dirty="0" err="1">
                <a:latin typeface="Cambria" panose="02040503050406030204" pitchFamily="18" charset="0"/>
                <a:ea typeface="Cambria" panose="02040503050406030204" pitchFamily="18" charset="0"/>
                <a:cs typeface="Times New Roman" panose="02020603050405020304" pitchFamily="18" charset="0"/>
              </a:rPr>
              <a:t>public</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forests</a:t>
            </a:r>
            <a:r>
              <a:rPr lang="bs-Latn-BA" sz="1800" dirty="0">
                <a:latin typeface="Cambria" panose="02040503050406030204" pitchFamily="18" charset="0"/>
                <a:ea typeface="Cambria" panose="02040503050406030204" pitchFamily="18" charset="0"/>
                <a:cs typeface="Times New Roman" panose="02020603050405020304" pitchFamily="18" charset="0"/>
              </a:rPr>
              <a:t> (80% </a:t>
            </a:r>
            <a:r>
              <a:rPr lang="bs-Latn-BA" sz="1800" dirty="0" err="1">
                <a:latin typeface="Cambria" panose="02040503050406030204" pitchFamily="18" charset="0"/>
                <a:ea typeface="Cambria" panose="02040503050406030204" pitchFamily="18" charset="0"/>
                <a:cs typeface="Times New Roman" panose="02020603050405020304" pitchFamily="18" charset="0"/>
              </a:rPr>
              <a:t>of</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all</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forests</a:t>
            </a:r>
            <a:r>
              <a:rPr lang="bs-Latn-BA" sz="1800" dirty="0">
                <a:latin typeface="Cambria" panose="02040503050406030204" pitchFamily="18" charset="0"/>
                <a:ea typeface="Cambria" panose="02040503050406030204" pitchFamily="18" charset="0"/>
                <a:cs typeface="Times New Roman" panose="02020603050405020304" pitchFamily="18" charset="0"/>
              </a:rPr>
              <a:t> in </a:t>
            </a:r>
            <a:r>
              <a:rPr lang="bs-Latn-BA" sz="1800" dirty="0" err="1">
                <a:latin typeface="Cambria" panose="02040503050406030204" pitchFamily="18" charset="0"/>
                <a:ea typeface="Cambria" panose="02040503050406030204" pitchFamily="18" charset="0"/>
                <a:cs typeface="Times New Roman" panose="02020603050405020304" pitchFamily="18" charset="0"/>
              </a:rPr>
              <a:t>Bosnia</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and</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Herzegovina</a:t>
            </a:r>
            <a:r>
              <a:rPr lang="bs-Latn-BA" sz="1800" dirty="0">
                <a:latin typeface="Cambria" panose="02040503050406030204" pitchFamily="18" charset="0"/>
                <a:ea typeface="Cambria" panose="02040503050406030204" pitchFamily="18" charset="0"/>
                <a:cs typeface="Times New Roman" panose="02020603050405020304" pitchFamily="18" charset="0"/>
              </a:rPr>
              <a:t>)-</a:t>
            </a:r>
            <a:r>
              <a:rPr lang="bs-Latn-BA" sz="1800" dirty="0" err="1">
                <a:latin typeface="Cambria" panose="02040503050406030204" pitchFamily="18" charset="0"/>
                <a:ea typeface="Cambria" panose="02040503050406030204" pitchFamily="18" charset="0"/>
                <a:cs typeface="Times New Roman" panose="02020603050405020304" pitchFamily="18" charset="0"/>
              </a:rPr>
              <a:t>reported</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by</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public</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forest</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enterprises</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that</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manage</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public</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forests</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Complete</a:t>
            </a:r>
            <a:r>
              <a:rPr lang="bs-Latn-BA" sz="1800" dirty="0">
                <a:latin typeface="Cambria" panose="02040503050406030204" pitchFamily="18" charset="0"/>
                <a:ea typeface="Cambria" panose="02040503050406030204" pitchFamily="18" charset="0"/>
                <a:cs typeface="Times New Roman" panose="02020603050405020304" pitchFamily="18" charset="0"/>
              </a:rPr>
              <a:t> data </a:t>
            </a:r>
            <a:r>
              <a:rPr lang="bs-Latn-BA" sz="1800" dirty="0" err="1">
                <a:latin typeface="Cambria" panose="02040503050406030204" pitchFamily="18" charset="0"/>
                <a:ea typeface="Cambria" panose="02040503050406030204" pitchFamily="18" charset="0"/>
                <a:cs typeface="Times New Roman" panose="02020603050405020304" pitchFamily="18" charset="0"/>
              </a:rPr>
              <a:t>available</a:t>
            </a:r>
            <a:r>
              <a:rPr lang="bs-Latn-BA" sz="1800" dirty="0">
                <a:latin typeface="Cambria" panose="02040503050406030204" pitchFamily="18" charset="0"/>
                <a:ea typeface="Cambria" panose="02040503050406030204" pitchFamily="18" charset="0"/>
                <a:cs typeface="Times New Roman" panose="02020603050405020304" pitchFamily="18" charset="0"/>
              </a:rPr>
              <a:t> in </a:t>
            </a:r>
            <a:r>
              <a:rPr lang="bs-Latn-BA" sz="1800" dirty="0" err="1">
                <a:latin typeface="Cambria" panose="02040503050406030204" pitchFamily="18" charset="0"/>
                <a:ea typeface="Cambria" panose="02040503050406030204" pitchFamily="18" charset="0"/>
                <a:cs typeface="Times New Roman" panose="02020603050405020304" pitchFamily="18" charset="0"/>
              </a:rPr>
              <a:t>the</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begining</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of</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current</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year</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for</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previous</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year</a:t>
            </a:r>
            <a:r>
              <a:rPr lang="bs-Latn-BA" sz="1800" dirty="0">
                <a:latin typeface="Cambria" panose="02040503050406030204" pitchFamily="18" charset="0"/>
                <a:ea typeface="Cambria" panose="02040503050406030204" pitchFamily="18" charset="0"/>
                <a:cs typeface="Times New Roman" panose="02020603050405020304" pitchFamily="18" charset="0"/>
              </a:rPr>
              <a:t>.  </a:t>
            </a:r>
          </a:p>
          <a:p>
            <a:pPr marL="457200" lvl="1" indent="0" algn="just">
              <a:spcBef>
                <a:spcPts val="0"/>
              </a:spcBef>
              <a:buNone/>
            </a:pPr>
            <a:endParaRPr lang="bs-Latn-BA" sz="1400" dirty="0">
              <a:latin typeface="Cambria" panose="02040503050406030204" pitchFamily="18" charset="0"/>
              <a:ea typeface="Cambria" panose="02040503050406030204" pitchFamily="18" charset="0"/>
              <a:cs typeface="Times New Roman" panose="02020603050405020304" pitchFamily="18" charset="0"/>
            </a:endParaRPr>
          </a:p>
          <a:p>
            <a:pPr lvl="1" algn="just">
              <a:spcBef>
                <a:spcPts val="0"/>
              </a:spcBef>
              <a:buFontTx/>
              <a:buChar char="-"/>
            </a:pPr>
            <a:r>
              <a:rPr lang="bs-Latn-BA" sz="1800" dirty="0">
                <a:latin typeface="Cambria" panose="02040503050406030204" pitchFamily="18" charset="0"/>
                <a:ea typeface="Cambria" panose="02040503050406030204" pitchFamily="18" charset="0"/>
                <a:cs typeface="Times New Roman" panose="02020603050405020304" pitchFamily="18" charset="0"/>
              </a:rPr>
              <a:t>Annual questionnaries that collect roundwood removals from private forests (only available as industrial wood and fuelwood). Further classifications for needs of JQ1 is done assuming the same structure as for roundwood from public forests. </a:t>
            </a:r>
            <a:r>
              <a:rPr lang="bs-Latn-BA" sz="1800" dirty="0" err="1">
                <a:latin typeface="Cambria" panose="02040503050406030204" pitchFamily="18" charset="0"/>
                <a:ea typeface="Cambria" panose="02040503050406030204" pitchFamily="18" charset="0"/>
                <a:cs typeface="Times New Roman" panose="02020603050405020304" pitchFamily="18" charset="0"/>
              </a:rPr>
              <a:t>Reported</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also</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by</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public</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forest</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enterprises</a:t>
            </a:r>
            <a:r>
              <a:rPr lang="bs-Latn-BA" sz="1800" dirty="0">
                <a:latin typeface="Cambria" panose="02040503050406030204" pitchFamily="18" charset="0"/>
                <a:ea typeface="Cambria" panose="02040503050406030204" pitchFamily="18" charset="0"/>
                <a:cs typeface="Times New Roman" panose="02020603050405020304" pitchFamily="18" charset="0"/>
              </a:rPr>
              <a:t> but </a:t>
            </a:r>
            <a:r>
              <a:rPr lang="bs-Latn-BA" sz="1800" dirty="0" err="1">
                <a:latin typeface="Cambria" panose="02040503050406030204" pitchFamily="18" charset="0"/>
                <a:ea typeface="Cambria" panose="02040503050406030204" pitchFamily="18" charset="0"/>
                <a:cs typeface="Times New Roman" panose="02020603050405020304" pitchFamily="18" charset="0"/>
              </a:rPr>
              <a:t>later</a:t>
            </a:r>
            <a:r>
              <a:rPr lang="bs-Latn-BA" sz="1800" dirty="0">
                <a:latin typeface="Cambria" panose="02040503050406030204" pitchFamily="18" charset="0"/>
                <a:ea typeface="Cambria" panose="02040503050406030204" pitchFamily="18" charset="0"/>
                <a:cs typeface="Times New Roman" panose="02020603050405020304" pitchFamily="18" charset="0"/>
              </a:rPr>
              <a:t> in </a:t>
            </a:r>
            <a:r>
              <a:rPr lang="bs-Latn-BA" sz="1800" dirty="0" err="1">
                <a:latin typeface="Cambria" panose="02040503050406030204" pitchFamily="18" charset="0"/>
                <a:ea typeface="Cambria" panose="02040503050406030204" pitchFamily="18" charset="0"/>
                <a:cs typeface="Times New Roman" panose="02020603050405020304" pitchFamily="18" charset="0"/>
              </a:rPr>
              <a:t>the</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year</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Estimation</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for</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first</a:t>
            </a:r>
            <a:r>
              <a:rPr lang="bs-Latn-BA" sz="1800" dirty="0">
                <a:latin typeface="Cambria" panose="02040503050406030204" pitchFamily="18" charset="0"/>
                <a:ea typeface="Cambria" panose="02040503050406030204" pitchFamily="18" charset="0"/>
                <a:cs typeface="Times New Roman" panose="02020603050405020304" pitchFamily="18" charset="0"/>
              </a:rPr>
              <a:t> draft </a:t>
            </a:r>
            <a:r>
              <a:rPr lang="bs-Latn-BA" sz="1800" dirty="0" err="1">
                <a:latin typeface="Cambria" panose="02040503050406030204" pitchFamily="18" charset="0"/>
                <a:ea typeface="Cambria" panose="02040503050406030204" pitchFamily="18" charset="0"/>
                <a:cs typeface="Times New Roman" panose="02020603050405020304" pitchFamily="18" charset="0"/>
              </a:rPr>
              <a:t>of</a:t>
            </a:r>
            <a:r>
              <a:rPr lang="bs-Latn-BA" sz="1800" dirty="0">
                <a:latin typeface="Cambria" panose="02040503050406030204" pitchFamily="18" charset="0"/>
                <a:ea typeface="Cambria" panose="02040503050406030204" pitchFamily="18" charset="0"/>
                <a:cs typeface="Times New Roman" panose="02020603050405020304" pitchFamily="18" charset="0"/>
              </a:rPr>
              <a:t> JFSQ </a:t>
            </a:r>
            <a:r>
              <a:rPr lang="bs-Latn-BA" sz="1800" dirty="0" err="1">
                <a:latin typeface="Cambria" panose="02040503050406030204" pitchFamily="18" charset="0"/>
                <a:ea typeface="Cambria" panose="02040503050406030204" pitchFamily="18" charset="0"/>
                <a:cs typeface="Times New Roman" panose="02020603050405020304" pitchFamily="18" charset="0"/>
              </a:rPr>
              <a:t>necessary</a:t>
            </a:r>
            <a:r>
              <a:rPr lang="bs-Latn-BA" sz="1800" dirty="0">
                <a:latin typeface="Cambria" panose="02040503050406030204" pitchFamily="18" charset="0"/>
                <a:ea typeface="Cambria" panose="02040503050406030204" pitchFamily="18" charset="0"/>
                <a:cs typeface="Times New Roman" panose="02020603050405020304" pitchFamily="18" charset="0"/>
              </a:rPr>
              <a:t>.  </a:t>
            </a:r>
          </a:p>
          <a:p>
            <a:pPr lvl="1" algn="just">
              <a:spcBef>
                <a:spcPts val="0"/>
              </a:spcBef>
              <a:buFontTx/>
              <a:buChar char="-"/>
            </a:pP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457200" lvl="1" indent="0" algn="just">
              <a:spcBef>
                <a:spcPts val="0"/>
              </a:spcBef>
              <a:buNone/>
            </a:pP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457200" lvl="1" indent="0" algn="just">
              <a:spcBef>
                <a:spcPts val="0"/>
              </a:spcBef>
              <a:buNone/>
            </a:pP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0" indent="0" algn="just">
              <a:spcBef>
                <a:spcPts val="0"/>
              </a:spcBef>
              <a:buNone/>
            </a:pPr>
            <a:endParaRPr lang="en-US" sz="24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791506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74638"/>
            <a:ext cx="7829576" cy="1020762"/>
          </a:xfrm>
        </p:spPr>
        <p:txBody>
          <a:bodyPr>
            <a:noAutofit/>
          </a:bodyPr>
          <a:lstStyle/>
          <a:p>
            <a:r>
              <a:rPr lang="en-US" sz="3600" dirty="0">
                <a:latin typeface="Times New Roman" panose="02020603050405020304" pitchFamily="18" charset="0"/>
                <a:cs typeface="Times New Roman" panose="02020603050405020304" pitchFamily="18" charset="0"/>
              </a:rPr>
              <a:t> </a:t>
            </a:r>
            <a:r>
              <a:rPr lang="bs-Latn-BA" sz="3600" dirty="0">
                <a:latin typeface="Times New Roman" panose="02020603050405020304" pitchFamily="18" charset="0"/>
                <a:cs typeface="Times New Roman" panose="02020603050405020304" pitchFamily="18" charset="0"/>
              </a:rPr>
              <a:t>1. JQ1 </a:t>
            </a:r>
            <a:r>
              <a:rPr lang="bs-Latn-BA" sz="3600" dirty="0" err="1">
                <a:latin typeface="Times New Roman" panose="02020603050405020304" pitchFamily="18" charset="0"/>
                <a:cs typeface="Times New Roman" panose="02020603050405020304" pitchFamily="18" charset="0"/>
              </a:rPr>
              <a:t>roundwood</a:t>
            </a:r>
            <a:r>
              <a:rPr lang="bs-Latn-BA" sz="3600" dirty="0">
                <a:latin typeface="Times New Roman" panose="02020603050405020304" pitchFamily="18" charset="0"/>
                <a:cs typeface="Times New Roman" panose="02020603050405020304" pitchFamily="18" charset="0"/>
              </a:rPr>
              <a:t> </a:t>
            </a:r>
            <a:r>
              <a:rPr lang="bs-Latn-BA" sz="3600" dirty="0" err="1">
                <a:latin typeface="Times New Roman" panose="02020603050405020304" pitchFamily="18" charset="0"/>
                <a:cs typeface="Times New Roman" panose="02020603050405020304" pitchFamily="18" charset="0"/>
              </a:rPr>
              <a:t>removals</a:t>
            </a:r>
            <a:r>
              <a:rPr lang="bs-Latn-BA" sz="3600" dirty="0">
                <a:latin typeface="Times New Roman" panose="02020603050405020304" pitchFamily="18" charset="0"/>
                <a:cs typeface="Times New Roman" panose="02020603050405020304" pitchFamily="18" charset="0"/>
              </a:rPr>
              <a:t> </a:t>
            </a:r>
            <a:r>
              <a:rPr lang="bs-Latn-BA" sz="3600" dirty="0" err="1">
                <a:latin typeface="Times New Roman" panose="02020603050405020304" pitchFamily="18" charset="0"/>
                <a:cs typeface="Times New Roman" panose="02020603050405020304" pitchFamily="18" charset="0"/>
              </a:rPr>
              <a:t>and</a:t>
            </a:r>
            <a:r>
              <a:rPr lang="bs-Latn-BA" sz="3600" dirty="0">
                <a:latin typeface="Times New Roman" panose="02020603050405020304" pitchFamily="18" charset="0"/>
                <a:cs typeface="Times New Roman" panose="02020603050405020304" pitchFamily="18" charset="0"/>
              </a:rPr>
              <a:t> </a:t>
            </a:r>
            <a:r>
              <a:rPr lang="bs-Latn-BA" sz="3600" dirty="0" err="1">
                <a:latin typeface="Times New Roman" panose="02020603050405020304" pitchFamily="18" charset="0"/>
                <a:cs typeface="Times New Roman" panose="02020603050405020304" pitchFamily="18" charset="0"/>
              </a:rPr>
              <a:t>production</a:t>
            </a:r>
            <a:r>
              <a:rPr lang="bs-Latn-BA" sz="3600"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57224" y="1600200"/>
            <a:ext cx="7829576" cy="4876800"/>
          </a:xfrm>
        </p:spPr>
        <p:txBody>
          <a:bodyPr>
            <a:noAutofit/>
          </a:bodyPr>
          <a:lstStyle/>
          <a:p>
            <a:pPr marL="457200" indent="-457200" algn="just">
              <a:spcBef>
                <a:spcPts val="0"/>
              </a:spcBef>
              <a:buFont typeface="+mj-lt"/>
              <a:buAutoNum type="alphaLcParenR" startAt="2"/>
            </a:pPr>
            <a:r>
              <a:rPr lang="bs-Latn-BA" sz="2000" dirty="0" err="1">
                <a:solidFill>
                  <a:srgbClr val="FF0000"/>
                </a:solidFill>
                <a:latin typeface="Times New Roman" panose="02020603050405020304" pitchFamily="18" charset="0"/>
                <a:ea typeface="+mj-ea"/>
                <a:cs typeface="Times New Roman" panose="02020603050405020304" pitchFamily="18" charset="0"/>
              </a:rPr>
              <a:t>For</a:t>
            </a:r>
            <a:r>
              <a:rPr lang="bs-Latn-BA" sz="2000" dirty="0">
                <a:solidFill>
                  <a:srgbClr val="FF0000"/>
                </a:solidFill>
                <a:latin typeface="Times New Roman" panose="02020603050405020304" pitchFamily="18" charset="0"/>
                <a:ea typeface="+mj-ea"/>
                <a:cs typeface="Times New Roman" panose="02020603050405020304" pitchFamily="18" charset="0"/>
              </a:rPr>
              <a:t> </a:t>
            </a:r>
            <a:r>
              <a:rPr lang="bs-Latn-BA" sz="2000" dirty="0" err="1">
                <a:solidFill>
                  <a:srgbClr val="FF0000"/>
                </a:solidFill>
                <a:latin typeface="Times New Roman" panose="02020603050405020304" pitchFamily="18" charset="0"/>
                <a:ea typeface="+mj-ea"/>
                <a:cs typeface="Times New Roman" panose="02020603050405020304" pitchFamily="18" charset="0"/>
              </a:rPr>
              <a:t>production</a:t>
            </a:r>
            <a:endParaRPr lang="bs-Latn-BA" sz="2000" dirty="0">
              <a:solidFill>
                <a:srgbClr val="FF0000"/>
              </a:solidFill>
              <a:latin typeface="Times New Roman" panose="02020603050405020304" pitchFamily="18" charset="0"/>
              <a:ea typeface="+mj-ea"/>
              <a:cs typeface="Times New Roman" panose="02020603050405020304" pitchFamily="18" charset="0"/>
            </a:endParaRPr>
          </a:p>
          <a:p>
            <a:pPr marL="685800" lvl="1" algn="just">
              <a:spcBef>
                <a:spcPts val="0"/>
              </a:spcBef>
              <a:buFontTx/>
              <a:buChar char="-"/>
            </a:pPr>
            <a:r>
              <a:rPr lang="bs-Latn-BA" sz="1800" dirty="0">
                <a:latin typeface="Cambria" panose="02040503050406030204" pitchFamily="18" charset="0"/>
                <a:ea typeface="Cambria" panose="02040503050406030204" pitchFamily="18" charset="0"/>
                <a:cs typeface="Times New Roman" panose="02020603050405020304" pitchFamily="18" charset="0"/>
              </a:rPr>
              <a:t>Industrial production survey (PRODCOM) – currently the only regular     data source for wood processing and pulp and paper industry production.</a:t>
            </a:r>
          </a:p>
          <a:p>
            <a:pPr marL="400050" lvl="1" indent="0" algn="just">
              <a:spcBef>
                <a:spcPts val="0"/>
              </a:spcBef>
              <a:buNone/>
            </a:pP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400050" lvl="1" indent="0" algn="just">
              <a:spcBef>
                <a:spcPts val="0"/>
              </a:spcBef>
              <a:buNone/>
            </a:pP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b="1" dirty="0">
                <a:latin typeface="Cambria" panose="02040503050406030204" pitchFamily="18" charset="0"/>
                <a:ea typeface="Cambria" panose="02040503050406030204" pitchFamily="18" charset="0"/>
                <a:cs typeface="Times New Roman" panose="02020603050405020304" pitchFamily="18" charset="0"/>
              </a:rPr>
              <a:t>Table with HS2017 and Prodcom 2019 codes</a:t>
            </a:r>
          </a:p>
          <a:p>
            <a:pPr marL="685800" lvl="1" algn="just">
              <a:spcBef>
                <a:spcPts val="0"/>
              </a:spcBef>
              <a:buFontTx/>
              <a:buChar char="-"/>
            </a:pP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685800" lvl="1" algn="just">
              <a:spcBef>
                <a:spcPts val="0"/>
              </a:spcBef>
              <a:buFontTx/>
              <a:buChar char="-"/>
            </a:pP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400050" lvl="1" indent="0" algn="just">
              <a:spcBef>
                <a:spcPts val="0"/>
              </a:spcBef>
              <a:buNone/>
            </a:pPr>
            <a:r>
              <a:rPr lang="bs-Latn-BA" sz="1800" dirty="0">
                <a:latin typeface="Cambria" panose="02040503050406030204" pitchFamily="18" charset="0"/>
                <a:ea typeface="Cambria" panose="02040503050406030204" pitchFamily="18" charset="0"/>
                <a:cs typeface="Times New Roman" panose="02020603050405020304" pitchFamily="18" charset="0"/>
              </a:rPr>
              <a:t>  </a:t>
            </a:r>
          </a:p>
          <a:p>
            <a:pPr marL="400050" lvl="1" indent="0" algn="just">
              <a:spcBef>
                <a:spcPts val="0"/>
              </a:spcBef>
              <a:buNone/>
            </a:pP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400050" lvl="1" indent="0" algn="just">
              <a:spcBef>
                <a:spcPts val="0"/>
              </a:spcBef>
              <a:buNone/>
            </a:pP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400050" lvl="1" indent="0" algn="just">
              <a:spcBef>
                <a:spcPts val="0"/>
              </a:spcBef>
              <a:buNone/>
            </a:pP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400050" lvl="1" indent="0" algn="just">
              <a:spcBef>
                <a:spcPts val="0"/>
              </a:spcBef>
              <a:buNone/>
            </a:pP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400050" lvl="1" indent="0" algn="just">
              <a:spcBef>
                <a:spcPts val="0"/>
              </a:spcBef>
              <a:buNone/>
            </a:pP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400050" lvl="1" indent="0" algn="just">
              <a:spcBef>
                <a:spcPts val="0"/>
              </a:spcBef>
              <a:buNone/>
            </a:pP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400050" lvl="1" indent="0" algn="just">
              <a:spcBef>
                <a:spcPts val="0"/>
              </a:spcBef>
              <a:buNone/>
            </a:pP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400050" lvl="1" indent="0" algn="just">
              <a:spcBef>
                <a:spcPts val="0"/>
              </a:spcBef>
              <a:buNone/>
            </a:pP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400050" lvl="1" indent="0" algn="just">
              <a:spcBef>
                <a:spcPts val="0"/>
              </a:spcBef>
              <a:buNone/>
            </a:pP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400050" lvl="1" indent="0" algn="just">
              <a:spcBef>
                <a:spcPts val="0"/>
              </a:spcBef>
              <a:buNone/>
            </a:pP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400050" lvl="1" indent="0" algn="just">
              <a:spcBef>
                <a:spcPts val="0"/>
              </a:spcBef>
              <a:buNone/>
            </a:pP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400050" lvl="1" indent="0" algn="just">
              <a:spcBef>
                <a:spcPts val="0"/>
              </a:spcBef>
              <a:buNone/>
            </a:pP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400050" lvl="1" indent="0" algn="just">
              <a:spcBef>
                <a:spcPts val="0"/>
              </a:spcBef>
              <a:buNone/>
            </a:pP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400050" lvl="1" indent="0" algn="just">
              <a:spcBef>
                <a:spcPts val="0"/>
              </a:spcBef>
              <a:buNone/>
            </a:pP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400050" lvl="1" indent="0" algn="just">
              <a:spcBef>
                <a:spcPts val="0"/>
              </a:spcBef>
              <a:buNone/>
            </a:pP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400050" lvl="1" indent="0" algn="just">
              <a:spcBef>
                <a:spcPts val="0"/>
              </a:spcBef>
              <a:buNone/>
            </a:pP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400050" lvl="1" indent="0" algn="just">
              <a:spcBef>
                <a:spcPts val="0"/>
              </a:spcBef>
              <a:buNone/>
            </a:pP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Issues</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about</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matching</a:t>
            </a:r>
            <a:r>
              <a:rPr lang="bs-Latn-BA" sz="1800" dirty="0">
                <a:latin typeface="Cambria" panose="02040503050406030204" pitchFamily="18" charset="0"/>
                <a:ea typeface="Cambria" panose="02040503050406030204" pitchFamily="18" charset="0"/>
                <a:cs typeface="Times New Roman" panose="02020603050405020304" pitchFamily="18" charset="0"/>
              </a:rPr>
              <a:t> HS </a:t>
            </a:r>
            <a:r>
              <a:rPr lang="bs-Latn-BA" sz="1800" dirty="0" err="1">
                <a:latin typeface="Cambria" panose="02040503050406030204" pitchFamily="18" charset="0"/>
                <a:ea typeface="Cambria" panose="02040503050406030204" pitchFamily="18" charset="0"/>
                <a:cs typeface="Times New Roman" panose="02020603050405020304" pitchFamily="18" charset="0"/>
              </a:rPr>
              <a:t>nomenclature</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and</a:t>
            </a:r>
            <a:r>
              <a:rPr lang="bs-Latn-BA" sz="1800" dirty="0">
                <a:latin typeface="Cambria" panose="02040503050406030204" pitchFamily="18" charset="0"/>
                <a:ea typeface="Cambria" panose="02040503050406030204" pitchFamily="18" charset="0"/>
                <a:cs typeface="Times New Roman" panose="02020603050405020304" pitchFamily="18" charset="0"/>
              </a:rPr>
              <a:t> PRODCOM </a:t>
            </a:r>
            <a:r>
              <a:rPr lang="bs-Latn-BA" sz="1800" dirty="0" err="1">
                <a:latin typeface="Cambria" panose="02040503050406030204" pitchFamily="18" charset="0"/>
                <a:ea typeface="Cambria" panose="02040503050406030204" pitchFamily="18" charset="0"/>
                <a:cs typeface="Times New Roman" panose="02020603050405020304" pitchFamily="18" charset="0"/>
              </a:rPr>
              <a:t>production</a:t>
            </a:r>
            <a:r>
              <a:rPr lang="bs-Latn-BA" sz="1800" dirty="0">
                <a:latin typeface="Cambria" panose="02040503050406030204" pitchFamily="18" charset="0"/>
                <a:ea typeface="Cambria" panose="02040503050406030204" pitchFamily="18" charset="0"/>
                <a:cs typeface="Times New Roman" panose="02020603050405020304" pitchFamily="18" charset="0"/>
              </a:rPr>
              <a:t> list</a:t>
            </a:r>
          </a:p>
          <a:p>
            <a:pPr marL="400050" lvl="1" indent="0" algn="just">
              <a:spcBef>
                <a:spcPts val="0"/>
              </a:spcBef>
              <a:buNone/>
            </a:pP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Issue</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of</a:t>
            </a:r>
            <a:r>
              <a:rPr lang="bs-Latn-BA" sz="1800" dirty="0">
                <a:latin typeface="Cambria" panose="02040503050406030204" pitchFamily="18" charset="0"/>
                <a:ea typeface="Cambria" panose="02040503050406030204" pitchFamily="18" charset="0"/>
                <a:cs typeface="Times New Roman" panose="02020603050405020304" pitchFamily="18" charset="0"/>
              </a:rPr>
              <a:t> some </a:t>
            </a:r>
            <a:r>
              <a:rPr lang="bs-Latn-BA" sz="1800" dirty="0" err="1">
                <a:latin typeface="Cambria" panose="02040503050406030204" pitchFamily="18" charset="0"/>
                <a:ea typeface="Cambria" panose="02040503050406030204" pitchFamily="18" charset="0"/>
                <a:cs typeface="Times New Roman" panose="02020603050405020304" pitchFamily="18" charset="0"/>
              </a:rPr>
              <a:t>products</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that</a:t>
            </a:r>
            <a:r>
              <a:rPr lang="bs-Latn-BA" sz="1800" dirty="0">
                <a:latin typeface="Cambria" panose="02040503050406030204" pitchFamily="18" charset="0"/>
                <a:ea typeface="Cambria" panose="02040503050406030204" pitchFamily="18" charset="0"/>
                <a:cs typeface="Times New Roman" panose="02020603050405020304" pitchFamily="18" charset="0"/>
              </a:rPr>
              <a:t> are </a:t>
            </a:r>
            <a:r>
              <a:rPr lang="bs-Latn-BA" sz="1800" dirty="0" err="1">
                <a:latin typeface="Cambria" panose="02040503050406030204" pitchFamily="18" charset="0"/>
                <a:ea typeface="Cambria" panose="02040503050406030204" pitchFamily="18" charset="0"/>
                <a:cs typeface="Times New Roman" panose="02020603050405020304" pitchFamily="18" charset="0"/>
              </a:rPr>
              <a:t>not</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covered</a:t>
            </a:r>
            <a:r>
              <a:rPr lang="bs-Latn-BA" sz="1800" dirty="0">
                <a:latin typeface="Cambria" panose="02040503050406030204" pitchFamily="18" charset="0"/>
                <a:ea typeface="Cambria" panose="02040503050406030204" pitchFamily="18" charset="0"/>
                <a:cs typeface="Times New Roman" panose="02020603050405020304" pitchFamily="18" charset="0"/>
              </a:rPr>
              <a:t> as </a:t>
            </a:r>
            <a:r>
              <a:rPr lang="bs-Latn-BA" sz="1800" dirty="0" err="1">
                <a:latin typeface="Cambria" panose="02040503050406030204" pitchFamily="18" charset="0"/>
                <a:ea typeface="Cambria" panose="02040503050406030204" pitchFamily="18" charset="0"/>
                <a:cs typeface="Times New Roman" panose="02020603050405020304" pitchFamily="18" charset="0"/>
              </a:rPr>
              <a:t>industrial</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products</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wood</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residues</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and</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recovered</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wood</a:t>
            </a:r>
            <a:r>
              <a:rPr lang="bs-Latn-BA" sz="1800" dirty="0">
                <a:latin typeface="Cambria" panose="02040503050406030204" pitchFamily="18" charset="0"/>
                <a:ea typeface="Cambria" panose="02040503050406030204" pitchFamily="18" charset="0"/>
                <a:cs typeface="Times New Roman" panose="02020603050405020304" pitchFamily="18" charset="0"/>
              </a:rPr>
              <a:t> data)</a:t>
            </a:r>
          </a:p>
          <a:p>
            <a:pPr marL="400050" lvl="1" indent="0" algn="just">
              <a:spcBef>
                <a:spcPts val="0"/>
              </a:spcBef>
              <a:buNone/>
            </a:pPr>
            <a:r>
              <a:rPr lang="bs-Latn-BA" sz="1800" dirty="0">
                <a:latin typeface="Cambria" panose="02040503050406030204" pitchFamily="18" charset="0"/>
                <a:ea typeface="Cambria" panose="02040503050406030204" pitchFamily="18" charset="0"/>
                <a:cs typeface="Times New Roman" panose="02020603050405020304" pitchFamily="18" charset="0"/>
              </a:rPr>
              <a:t>Wood </a:t>
            </a:r>
            <a:r>
              <a:rPr lang="bs-Latn-BA" sz="1800" dirty="0" err="1">
                <a:latin typeface="Cambria" panose="02040503050406030204" pitchFamily="18" charset="0"/>
                <a:ea typeface="Cambria" panose="02040503050406030204" pitchFamily="18" charset="0"/>
                <a:cs typeface="Times New Roman" panose="02020603050405020304" pitchFamily="18" charset="0"/>
              </a:rPr>
              <a:t>charcoal</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produced</a:t>
            </a:r>
            <a:r>
              <a:rPr lang="bs-Latn-BA" sz="1800" dirty="0">
                <a:latin typeface="Cambria" panose="02040503050406030204" pitchFamily="18" charset="0"/>
                <a:ea typeface="Cambria" panose="02040503050406030204" pitchFamily="18" charset="0"/>
                <a:cs typeface="Times New Roman" panose="02020603050405020304" pitchFamily="18" charset="0"/>
              </a:rPr>
              <a:t> in a </a:t>
            </a:r>
            <a:r>
              <a:rPr lang="bs-Latn-BA" sz="1800" dirty="0" err="1">
                <a:latin typeface="Cambria" panose="02040503050406030204" pitchFamily="18" charset="0"/>
                <a:ea typeface="Cambria" panose="02040503050406030204" pitchFamily="18" charset="0"/>
                <a:cs typeface="Times New Roman" panose="02020603050405020304" pitchFamily="18" charset="0"/>
              </a:rPr>
              <a:t>traditional</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way</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still</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present</a:t>
            </a:r>
            <a:r>
              <a:rPr lang="bs-Latn-BA" sz="1800" dirty="0">
                <a:latin typeface="Cambria" panose="02040503050406030204" pitchFamily="18" charset="0"/>
                <a:ea typeface="Cambria" panose="02040503050406030204" pitchFamily="18" charset="0"/>
                <a:cs typeface="Times New Roman" panose="02020603050405020304" pitchFamily="18" charset="0"/>
              </a:rPr>
              <a:t> in some </a:t>
            </a:r>
            <a:r>
              <a:rPr lang="bs-Latn-BA" sz="1800" dirty="0" err="1">
                <a:latin typeface="Cambria" panose="02040503050406030204" pitchFamily="18" charset="0"/>
                <a:ea typeface="Cambria" panose="02040503050406030204" pitchFamily="18" charset="0"/>
                <a:cs typeface="Times New Roman" panose="02020603050405020304" pitchFamily="18" charset="0"/>
              </a:rPr>
              <a:t>parts</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of</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Bosnia</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and</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Herzegovina</a:t>
            </a:r>
            <a:r>
              <a:rPr lang="bs-Latn-BA" sz="1800" dirty="0">
                <a:latin typeface="Cambria" panose="02040503050406030204" pitchFamily="18" charset="0"/>
                <a:ea typeface="Cambria" panose="02040503050406030204" pitchFamily="18" charset="0"/>
                <a:cs typeface="Times New Roman" panose="02020603050405020304" pitchFamily="18" charset="0"/>
              </a:rPr>
              <a:t>).</a:t>
            </a:r>
          </a:p>
          <a:p>
            <a:pPr marL="400050" lvl="1" indent="0" algn="just">
              <a:spcBef>
                <a:spcPts val="0"/>
              </a:spcBef>
              <a:buNone/>
            </a:pPr>
            <a:r>
              <a:rPr lang="bs-Latn-BA" sz="1800" dirty="0">
                <a:latin typeface="Cambria" panose="02040503050406030204" pitchFamily="18" charset="0"/>
                <a:ea typeface="Cambria" panose="02040503050406030204" pitchFamily="18" charset="0"/>
                <a:cs typeface="Times New Roman" panose="02020603050405020304" pitchFamily="18" charset="0"/>
              </a:rPr>
              <a:t>No </a:t>
            </a:r>
            <a:r>
              <a:rPr lang="bs-Latn-BA" sz="1800" dirty="0" err="1">
                <a:latin typeface="Cambria" panose="02040503050406030204" pitchFamily="18" charset="0"/>
                <a:ea typeface="Cambria" panose="02040503050406030204" pitchFamily="18" charset="0"/>
                <a:cs typeface="Times New Roman" panose="02020603050405020304" pitchFamily="18" charset="0"/>
              </a:rPr>
              <a:t>clear</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difference</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between</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wood</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pellets</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and</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wood</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briquets</a:t>
            </a: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400050" lvl="1" indent="0" algn="just">
              <a:spcBef>
                <a:spcPts val="0"/>
              </a:spcBef>
              <a:buNone/>
            </a:pPr>
            <a:r>
              <a:rPr lang="bs-Latn-BA" sz="1800" dirty="0" err="1">
                <a:latin typeface="Cambria" panose="02040503050406030204" pitchFamily="18" charset="0"/>
                <a:ea typeface="Cambria" panose="02040503050406030204" pitchFamily="18" charset="0"/>
                <a:cs typeface="Times New Roman" panose="02020603050405020304" pitchFamily="18" charset="0"/>
              </a:rPr>
              <a:t>Sometimes</a:t>
            </a:r>
            <a:r>
              <a:rPr lang="bs-Latn-BA" sz="1800" dirty="0">
                <a:latin typeface="Cambria" panose="02040503050406030204" pitchFamily="18" charset="0"/>
                <a:ea typeface="Cambria" panose="02040503050406030204" pitchFamily="18" charset="0"/>
                <a:cs typeface="Times New Roman" panose="02020603050405020304" pitchFamily="18" charset="0"/>
              </a:rPr>
              <a:t> one </a:t>
            </a:r>
            <a:r>
              <a:rPr lang="bs-Latn-BA" sz="1800" dirty="0" err="1">
                <a:latin typeface="Cambria" panose="02040503050406030204" pitchFamily="18" charset="0"/>
                <a:ea typeface="Cambria" panose="02040503050406030204" pitchFamily="18" charset="0"/>
                <a:cs typeface="Times New Roman" panose="02020603050405020304" pitchFamily="18" charset="0"/>
              </a:rPr>
              <a:t>prodcom</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code</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covers</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two</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product</a:t>
            </a:r>
            <a:r>
              <a:rPr lang="bs-Latn-BA" sz="1800" dirty="0">
                <a:latin typeface="Cambria" panose="02040503050406030204" pitchFamily="18" charset="0"/>
                <a:ea typeface="Cambria" panose="02040503050406030204" pitchFamily="18" charset="0"/>
                <a:cs typeface="Times New Roman" panose="02020603050405020304" pitchFamily="18" charset="0"/>
              </a:rPr>
              <a:t>.</a:t>
            </a:r>
          </a:p>
          <a:p>
            <a:pPr marL="400050" lvl="1" indent="0" algn="just">
              <a:spcBef>
                <a:spcPts val="0"/>
              </a:spcBef>
              <a:buNone/>
            </a:pPr>
            <a:r>
              <a:rPr lang="bs-Latn-BA" sz="1800" dirty="0">
                <a:latin typeface="Cambria" panose="02040503050406030204" pitchFamily="18" charset="0"/>
                <a:ea typeface="Cambria" panose="02040503050406030204" pitchFamily="18" charset="0"/>
                <a:cs typeface="Times New Roman" panose="02020603050405020304" pitchFamily="18" charset="0"/>
              </a:rPr>
              <a:t>Some </a:t>
            </a:r>
            <a:r>
              <a:rPr lang="bs-Latn-BA" sz="1800" dirty="0" err="1">
                <a:latin typeface="Cambria" panose="02040503050406030204" pitchFamily="18" charset="0"/>
                <a:ea typeface="Cambria" panose="02040503050406030204" pitchFamily="18" charset="0"/>
                <a:cs typeface="Times New Roman" panose="02020603050405020304" pitchFamily="18" charset="0"/>
              </a:rPr>
              <a:t>solutions</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would</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be</a:t>
            </a:r>
            <a:r>
              <a:rPr lang="bs-Latn-BA" sz="1800" dirty="0">
                <a:latin typeface="Cambria" panose="02040503050406030204" pitchFamily="18" charset="0"/>
                <a:ea typeface="Cambria" panose="02040503050406030204" pitchFamily="18" charset="0"/>
                <a:cs typeface="Times New Roman" panose="02020603050405020304" pitchFamily="18" charset="0"/>
              </a:rPr>
              <a:t> </a:t>
            </a:r>
          </a:p>
          <a:p>
            <a:pPr marL="0" indent="0" algn="just">
              <a:spcBef>
                <a:spcPts val="0"/>
              </a:spcBef>
              <a:buNone/>
            </a:pPr>
            <a:r>
              <a:rPr lang="bs-Latn-BA" sz="1800" dirty="0" err="1">
                <a:latin typeface="Cambria" panose="02040503050406030204" pitchFamily="18" charset="0"/>
                <a:ea typeface="Cambria" panose="02040503050406030204" pitchFamily="18" charset="0"/>
                <a:cs typeface="Times New Roman" panose="02020603050405020304" pitchFamily="18" charset="0"/>
              </a:rPr>
              <a:t>Own</a:t>
            </a:r>
            <a:r>
              <a:rPr lang="bs-Latn-BA" sz="1800" dirty="0">
                <a:latin typeface="Cambria" panose="02040503050406030204" pitchFamily="18" charset="0"/>
                <a:ea typeface="Cambria" panose="02040503050406030204" pitchFamily="18" charset="0"/>
                <a:cs typeface="Times New Roman" panose="02020603050405020304" pitchFamily="18" charset="0"/>
              </a:rPr>
              <a:t> </a:t>
            </a:r>
            <a:r>
              <a:rPr lang="bs-Latn-BA" sz="1800" dirty="0" err="1">
                <a:latin typeface="Cambria" panose="02040503050406030204" pitchFamily="18" charset="0"/>
                <a:ea typeface="Cambria" panose="02040503050406030204" pitchFamily="18" charset="0"/>
                <a:cs typeface="Times New Roman" panose="02020603050405020304" pitchFamily="18" charset="0"/>
              </a:rPr>
              <a:t>experience</a:t>
            </a:r>
            <a:endParaRPr lang="bs-Latn-BA" sz="1800" dirty="0">
              <a:latin typeface="Cambria" panose="02040503050406030204" pitchFamily="18" charset="0"/>
              <a:ea typeface="Cambria" panose="02040503050406030204" pitchFamily="18" charset="0"/>
              <a:cs typeface="Times New Roman" panose="02020603050405020304" pitchFamily="18" charset="0"/>
            </a:endParaRPr>
          </a:p>
          <a:p>
            <a:pPr marL="457200" indent="-457200" algn="just">
              <a:spcBef>
                <a:spcPts val="0"/>
              </a:spcBef>
              <a:buFont typeface="+mj-lt"/>
              <a:buAutoNum type="alphaLcParenR"/>
            </a:pPr>
            <a:endParaRPr lang="en-US" sz="2400" dirty="0">
              <a:latin typeface="Times New Roman" panose="02020603050405020304" pitchFamily="18" charset="0"/>
              <a:ea typeface="+mj-ea"/>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147903448"/>
              </p:ext>
            </p:extLst>
          </p:nvPr>
        </p:nvGraphicFramePr>
        <p:xfrm>
          <a:off x="1676399" y="3428999"/>
          <a:ext cx="5943600" cy="3612761"/>
        </p:xfrm>
        <a:graphic>
          <a:graphicData uri="http://schemas.openxmlformats.org/drawingml/2006/table">
            <a:tbl>
              <a:tblPr/>
              <a:tblGrid>
                <a:gridCol w="914401">
                  <a:extLst>
                    <a:ext uri="{9D8B030D-6E8A-4147-A177-3AD203B41FA5}">
                      <a16:colId xmlns:a16="http://schemas.microsoft.com/office/drawing/2014/main" val="2887678345"/>
                    </a:ext>
                  </a:extLst>
                </a:gridCol>
                <a:gridCol w="1066800">
                  <a:extLst>
                    <a:ext uri="{9D8B030D-6E8A-4147-A177-3AD203B41FA5}">
                      <a16:colId xmlns:a16="http://schemas.microsoft.com/office/drawing/2014/main" val="1361454365"/>
                    </a:ext>
                  </a:extLst>
                </a:gridCol>
                <a:gridCol w="1584959">
                  <a:extLst>
                    <a:ext uri="{9D8B030D-6E8A-4147-A177-3AD203B41FA5}">
                      <a16:colId xmlns:a16="http://schemas.microsoft.com/office/drawing/2014/main" val="3874879367"/>
                    </a:ext>
                  </a:extLst>
                </a:gridCol>
                <a:gridCol w="1188720">
                  <a:extLst>
                    <a:ext uri="{9D8B030D-6E8A-4147-A177-3AD203B41FA5}">
                      <a16:colId xmlns:a16="http://schemas.microsoft.com/office/drawing/2014/main" val="3296197632"/>
                    </a:ext>
                  </a:extLst>
                </a:gridCol>
                <a:gridCol w="1188720">
                  <a:extLst>
                    <a:ext uri="{9D8B030D-6E8A-4147-A177-3AD203B41FA5}">
                      <a16:colId xmlns:a16="http://schemas.microsoft.com/office/drawing/2014/main" val="25106236"/>
                    </a:ext>
                  </a:extLst>
                </a:gridCol>
              </a:tblGrid>
              <a:tr h="145070">
                <a:tc>
                  <a:txBody>
                    <a:bodyPr/>
                    <a:lstStyle/>
                    <a:p>
                      <a:pPr algn="l" fontAlgn="ctr"/>
                      <a:r>
                        <a:rPr lang="en-US" sz="1000" b="0" i="0" u="none" strike="noStrike">
                          <a:solidFill>
                            <a:srgbClr val="339966"/>
                          </a:solidFill>
                          <a:effectLst/>
                          <a:latin typeface="Univers"/>
                        </a:rPr>
                        <a:t> </a:t>
                      </a:r>
                    </a:p>
                  </a:txBody>
                  <a:tcPr marL="5143" marR="5143" marT="51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4">
                  <a:txBody>
                    <a:bodyPr/>
                    <a:lstStyle/>
                    <a:p>
                      <a:pPr algn="ctr" fontAlgn="ctr"/>
                      <a:r>
                        <a:rPr lang="en-US" sz="1000" b="1" i="0" u="none" strike="noStrike">
                          <a:solidFill>
                            <a:srgbClr val="000000"/>
                          </a:solidFill>
                          <a:effectLst/>
                          <a:latin typeface="Univers"/>
                        </a:rPr>
                        <a:t>Product</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3">
                  <a:txBody>
                    <a:bodyPr/>
                    <a:lstStyle/>
                    <a:p>
                      <a:pPr algn="ctr" fontAlgn="ctr"/>
                      <a:r>
                        <a:rPr lang="pt-BR" sz="1000" b="1" i="0" u="none" strike="noStrike" dirty="0">
                          <a:solidFill>
                            <a:srgbClr val="000000"/>
                          </a:solidFill>
                          <a:effectLst/>
                          <a:latin typeface="Univers"/>
                        </a:rPr>
                        <a:t>C l a s s i f i c a t i o n s </a:t>
                      </a:r>
                    </a:p>
                  </a:txBody>
                  <a:tcPr marL="5143" marR="5143" marT="514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205689152"/>
                  </a:ext>
                </a:extLst>
              </a:tr>
              <a:tr h="145070">
                <a:tc>
                  <a:txBody>
                    <a:bodyPr/>
                    <a:lstStyle/>
                    <a:p>
                      <a:pPr algn="ctr" fontAlgn="ctr"/>
                      <a:r>
                        <a:rPr lang="en-US" sz="1000" b="1" i="0" u="none" strike="noStrike">
                          <a:solidFill>
                            <a:srgbClr val="000000"/>
                          </a:solidFill>
                          <a:effectLst/>
                          <a:latin typeface="Univers"/>
                        </a:rPr>
                        <a:t>Product</a:t>
                      </a:r>
                    </a:p>
                  </a:txBody>
                  <a:tcPr marL="5143" marR="5143" marT="51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007899219"/>
                  </a:ext>
                </a:extLst>
              </a:tr>
              <a:tr h="145070">
                <a:tc>
                  <a:txBody>
                    <a:bodyPr/>
                    <a:lstStyle/>
                    <a:p>
                      <a:pPr algn="ctr" fontAlgn="ctr"/>
                      <a:r>
                        <a:rPr lang="en-US" sz="1000" b="1" i="0" u="none" strike="noStrike">
                          <a:solidFill>
                            <a:srgbClr val="000000"/>
                          </a:solidFill>
                          <a:effectLst/>
                          <a:latin typeface="Univers"/>
                        </a:rPr>
                        <a:t>Code</a:t>
                      </a:r>
                    </a:p>
                  </a:txBody>
                  <a:tcPr marL="5143" marR="5143" marT="51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rowSpan="2">
                  <a:txBody>
                    <a:bodyPr/>
                    <a:lstStyle/>
                    <a:p>
                      <a:pPr algn="ctr" fontAlgn="ctr"/>
                      <a:r>
                        <a:rPr lang="en-US" sz="1000" b="1" i="0" u="none" strike="noStrike">
                          <a:solidFill>
                            <a:srgbClr val="000000"/>
                          </a:solidFill>
                          <a:effectLst/>
                          <a:latin typeface="Univers"/>
                        </a:rPr>
                        <a:t>HS2017</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1" i="0" u="none" strike="noStrike">
                          <a:solidFill>
                            <a:srgbClr val="000000"/>
                          </a:solidFill>
                          <a:effectLst/>
                          <a:latin typeface="Univers"/>
                        </a:rPr>
                        <a:t>HS2012</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1" i="0" u="none" strike="noStrike">
                          <a:solidFill>
                            <a:srgbClr val="000000"/>
                          </a:solidFill>
                          <a:effectLst/>
                          <a:latin typeface="Univers"/>
                        </a:rPr>
                        <a:t>PRODCOM 2019 code</a:t>
                      </a:r>
                    </a:p>
                  </a:txBody>
                  <a:tcPr marL="5143" marR="5143" marT="514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0830663"/>
                  </a:ext>
                </a:extLst>
              </a:tr>
              <a:tr h="175521">
                <a:tc>
                  <a:txBody>
                    <a:bodyPr/>
                    <a:lstStyle/>
                    <a:p>
                      <a:pPr algn="l" fontAlgn="ctr"/>
                      <a:r>
                        <a:rPr lang="en-US" sz="1000" b="0" i="0" u="none" strike="noStrike">
                          <a:solidFill>
                            <a:srgbClr val="339966"/>
                          </a:solidFill>
                          <a:effectLst/>
                          <a:latin typeface="Univers"/>
                        </a:rPr>
                        <a:t> </a:t>
                      </a:r>
                    </a:p>
                  </a:txBody>
                  <a:tcPr marL="5143" marR="5143" marT="51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154478479"/>
                  </a:ext>
                </a:extLst>
              </a:tr>
              <a:tr h="425739">
                <a:tc>
                  <a:txBody>
                    <a:bodyPr/>
                    <a:lstStyle/>
                    <a:p>
                      <a:pPr algn="l" fontAlgn="ctr"/>
                      <a:r>
                        <a:rPr lang="en-US" sz="1000" b="1" i="0" u="none" strike="noStrike">
                          <a:solidFill>
                            <a:srgbClr val="000000"/>
                          </a:solidFill>
                          <a:effectLst/>
                          <a:latin typeface="Univers"/>
                        </a:rPr>
                        <a:t>1</a:t>
                      </a:r>
                    </a:p>
                  </a:txBody>
                  <a:tcPr marL="5143" marR="5143" marT="51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ROUNDWOOD (WOOD IN THE ROUGH)</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4401.11/12  44.03</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4401.10  44.03</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8">
                  <a:txBody>
                    <a:bodyPr/>
                    <a:lstStyle/>
                    <a:p>
                      <a:pPr algn="ctr" fontAlgn="ctr"/>
                      <a:r>
                        <a:rPr lang="en-US" sz="1000" b="1" i="0" u="none" strike="noStrike">
                          <a:solidFill>
                            <a:srgbClr val="000000"/>
                          </a:solidFill>
                          <a:effectLst/>
                          <a:latin typeface="Univers"/>
                        </a:rPr>
                        <a:t>Not industrial product</a:t>
                      </a:r>
                    </a:p>
                  </a:txBody>
                  <a:tcPr marL="5143" marR="5143" marT="5143" marB="0" vert="vert"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9225912"/>
                  </a:ext>
                </a:extLst>
              </a:tr>
              <a:tr h="566074">
                <a:tc>
                  <a:txBody>
                    <a:bodyPr/>
                    <a:lstStyle/>
                    <a:p>
                      <a:pPr algn="l" fontAlgn="ctr"/>
                      <a:r>
                        <a:rPr lang="en-US" sz="1000" b="1" i="0" u="none" strike="noStrike">
                          <a:solidFill>
                            <a:srgbClr val="000000"/>
                          </a:solidFill>
                          <a:effectLst/>
                          <a:latin typeface="Univers"/>
                        </a:rPr>
                        <a:t>1,1</a:t>
                      </a:r>
                    </a:p>
                  </a:txBody>
                  <a:tcPr marL="5143" marR="5143" marT="51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WOOD FUEL (INCLUDING WOOD FOR CHARCOAL)</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4401.11/12</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4401.10</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726528247"/>
                  </a:ext>
                </a:extLst>
              </a:tr>
              <a:tr h="145070">
                <a:tc>
                  <a:txBody>
                    <a:bodyPr/>
                    <a:lstStyle/>
                    <a:p>
                      <a:pPr algn="l" fontAlgn="ctr"/>
                      <a:r>
                        <a:rPr lang="en-US" sz="1000" b="1" i="0" u="none" strike="noStrike">
                          <a:solidFill>
                            <a:srgbClr val="000000"/>
                          </a:solidFill>
                          <a:effectLst/>
                          <a:latin typeface="Univers"/>
                        </a:rPr>
                        <a:t>1.1.C</a:t>
                      </a:r>
                    </a:p>
                  </a:txBody>
                  <a:tcPr marL="5143" marR="5143" marT="51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Coniferous</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4401,11</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FF0000"/>
                          </a:solidFill>
                          <a:effectLst/>
                          <a:latin typeface="Univers"/>
                        </a:rPr>
                        <a:t>ex4401.10</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668977637"/>
                  </a:ext>
                </a:extLst>
              </a:tr>
              <a:tr h="185410">
                <a:tc>
                  <a:txBody>
                    <a:bodyPr/>
                    <a:lstStyle/>
                    <a:p>
                      <a:pPr algn="l" fontAlgn="ctr"/>
                      <a:r>
                        <a:rPr lang="en-US" sz="1000" b="1" i="0" u="none" strike="noStrike">
                          <a:solidFill>
                            <a:srgbClr val="000000"/>
                          </a:solidFill>
                          <a:effectLst/>
                          <a:latin typeface="Univers"/>
                        </a:rPr>
                        <a:t>1.1.NC</a:t>
                      </a:r>
                    </a:p>
                  </a:txBody>
                  <a:tcPr marL="5143" marR="5143" marT="51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Non-Coniferous</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4401,12</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FF0000"/>
                          </a:solidFill>
                          <a:effectLst/>
                          <a:latin typeface="Univers"/>
                        </a:rPr>
                        <a:t>ex4401.10</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952462362"/>
                  </a:ext>
                </a:extLst>
              </a:tr>
              <a:tr h="285405">
                <a:tc>
                  <a:txBody>
                    <a:bodyPr/>
                    <a:lstStyle/>
                    <a:p>
                      <a:pPr algn="l" fontAlgn="ctr"/>
                      <a:r>
                        <a:rPr lang="en-US" sz="1000" b="1" i="0" u="none" strike="noStrike">
                          <a:solidFill>
                            <a:srgbClr val="000000"/>
                          </a:solidFill>
                          <a:effectLst/>
                          <a:latin typeface="Univers"/>
                        </a:rPr>
                        <a:t>1,2</a:t>
                      </a:r>
                    </a:p>
                  </a:txBody>
                  <a:tcPr marL="5143" marR="5143" marT="51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INDUSTRIAL ROUNDWOOD</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44,03</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44,03</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886272759"/>
                  </a:ext>
                </a:extLst>
              </a:tr>
              <a:tr h="247213">
                <a:tc>
                  <a:txBody>
                    <a:bodyPr/>
                    <a:lstStyle/>
                    <a:p>
                      <a:pPr algn="l" fontAlgn="ctr"/>
                      <a:r>
                        <a:rPr lang="en-US" sz="1000" b="1" i="0" u="none" strike="noStrike">
                          <a:solidFill>
                            <a:srgbClr val="000000"/>
                          </a:solidFill>
                          <a:effectLst/>
                          <a:latin typeface="Univers"/>
                        </a:rPr>
                        <a:t>1.2.C</a:t>
                      </a:r>
                    </a:p>
                  </a:txBody>
                  <a:tcPr marL="5143" marR="5143" marT="51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Coniferous</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4403.11/21/22/23/24/25/26</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ex4403.10  4403.20</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297686504"/>
                  </a:ext>
                </a:extLst>
              </a:tr>
              <a:tr h="309017">
                <a:tc>
                  <a:txBody>
                    <a:bodyPr/>
                    <a:lstStyle/>
                    <a:p>
                      <a:pPr algn="l" fontAlgn="ctr"/>
                      <a:r>
                        <a:rPr lang="en-US" sz="1000" b="1" i="0" u="none" strike="noStrike">
                          <a:solidFill>
                            <a:srgbClr val="000000"/>
                          </a:solidFill>
                          <a:effectLst/>
                          <a:latin typeface="Univers"/>
                        </a:rPr>
                        <a:t>1.2.NC</a:t>
                      </a:r>
                    </a:p>
                  </a:txBody>
                  <a:tcPr marL="5143" marR="5143" marT="51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1000" b="1" i="0" u="none" strike="noStrike">
                          <a:solidFill>
                            <a:srgbClr val="000000"/>
                          </a:solidFill>
                          <a:effectLst/>
                          <a:latin typeface="Univers"/>
                        </a:rPr>
                        <a:t>Non-Coniferous</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1000" b="1" i="0" u="none" strike="noStrike">
                          <a:solidFill>
                            <a:srgbClr val="000000"/>
                          </a:solidFill>
                          <a:effectLst/>
                          <a:latin typeface="Univers"/>
                        </a:rPr>
                        <a:t>4403.12/41/49/91/93/94/95/96/97/98/99</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ex4403.10  4403.41/49/91/92/99</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105082562"/>
                  </a:ext>
                </a:extLst>
              </a:tr>
              <a:tr h="425739">
                <a:tc>
                  <a:txBody>
                    <a:bodyPr/>
                    <a:lstStyle/>
                    <a:p>
                      <a:pPr algn="l" fontAlgn="ctr"/>
                      <a:r>
                        <a:rPr lang="en-US" sz="1000" b="1" i="0" u="none" strike="noStrike">
                          <a:solidFill>
                            <a:srgbClr val="000000"/>
                          </a:solidFill>
                          <a:effectLst/>
                          <a:latin typeface="Univers"/>
                        </a:rPr>
                        <a:t>1.2.NC.T</a:t>
                      </a:r>
                    </a:p>
                  </a:txBody>
                  <a:tcPr marL="5143" marR="5143" marT="51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of which: Tropical</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0000"/>
                          </a:solidFill>
                          <a:effectLst/>
                          <a:latin typeface="Univers"/>
                        </a:rPr>
                        <a:t>ex4403.12  4403.41/49</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0000"/>
                          </a:solidFill>
                          <a:effectLst/>
                          <a:latin typeface="Univers"/>
                        </a:rPr>
                        <a:t>ex4403.10  4403.41/49  ex4403.99</a:t>
                      </a:r>
                    </a:p>
                  </a:txBody>
                  <a:tcPr marL="5143" marR="5143" marT="5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516022434"/>
                  </a:ext>
                </a:extLst>
              </a:tr>
            </a:tbl>
          </a:graphicData>
        </a:graphic>
      </p:graphicFrame>
    </p:spTree>
    <p:extLst>
      <p:ext uri="{BB962C8B-B14F-4D97-AF65-F5344CB8AC3E}">
        <p14:creationId xmlns:p14="http://schemas.microsoft.com/office/powerpoint/2010/main" val="3670027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224386623"/>
              </p:ext>
            </p:extLst>
          </p:nvPr>
        </p:nvGraphicFramePr>
        <p:xfrm>
          <a:off x="1295400" y="533400"/>
          <a:ext cx="6934200" cy="5440361"/>
        </p:xfrm>
        <a:graphic>
          <a:graphicData uri="http://schemas.openxmlformats.org/drawingml/2006/table">
            <a:tbl>
              <a:tblPr/>
              <a:tblGrid>
                <a:gridCol w="637628">
                  <a:extLst>
                    <a:ext uri="{9D8B030D-6E8A-4147-A177-3AD203B41FA5}">
                      <a16:colId xmlns:a16="http://schemas.microsoft.com/office/drawing/2014/main" val="587082332"/>
                    </a:ext>
                  </a:extLst>
                </a:gridCol>
                <a:gridCol w="1833179">
                  <a:extLst>
                    <a:ext uri="{9D8B030D-6E8A-4147-A177-3AD203B41FA5}">
                      <a16:colId xmlns:a16="http://schemas.microsoft.com/office/drawing/2014/main" val="3685279230"/>
                    </a:ext>
                  </a:extLst>
                </a:gridCol>
                <a:gridCol w="1689713">
                  <a:extLst>
                    <a:ext uri="{9D8B030D-6E8A-4147-A177-3AD203B41FA5}">
                      <a16:colId xmlns:a16="http://schemas.microsoft.com/office/drawing/2014/main" val="2357265128"/>
                    </a:ext>
                  </a:extLst>
                </a:gridCol>
                <a:gridCol w="1249680">
                  <a:extLst>
                    <a:ext uri="{9D8B030D-6E8A-4147-A177-3AD203B41FA5}">
                      <a16:colId xmlns:a16="http://schemas.microsoft.com/office/drawing/2014/main" val="1389074846"/>
                    </a:ext>
                  </a:extLst>
                </a:gridCol>
                <a:gridCol w="1524000">
                  <a:extLst>
                    <a:ext uri="{9D8B030D-6E8A-4147-A177-3AD203B41FA5}">
                      <a16:colId xmlns:a16="http://schemas.microsoft.com/office/drawing/2014/main" val="2617303301"/>
                    </a:ext>
                  </a:extLst>
                </a:gridCol>
              </a:tblGrid>
              <a:tr h="191900">
                <a:tc>
                  <a:txBody>
                    <a:bodyPr/>
                    <a:lstStyle/>
                    <a:p>
                      <a:pPr algn="l" fontAlgn="ctr"/>
                      <a:r>
                        <a:rPr lang="en-US" sz="1000" b="1" i="0" u="none" strike="noStrike">
                          <a:solidFill>
                            <a:srgbClr val="000000"/>
                          </a:solidFill>
                          <a:effectLst/>
                          <a:latin typeface="Univers"/>
                        </a:rPr>
                        <a:t>2</a:t>
                      </a:r>
                    </a:p>
                  </a:txBody>
                  <a:tcPr marL="2661" marR="2661" marT="26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WOOD CHARCOAL</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0000"/>
                          </a:solidFill>
                          <a:effectLst/>
                          <a:latin typeface="Univers"/>
                        </a:rPr>
                        <a:t>4402.90</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4402.90</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20.14.72.00</a:t>
                      </a:r>
                    </a:p>
                  </a:txBody>
                  <a:tcPr marL="2661" marR="2661" marT="26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6292187"/>
                  </a:ext>
                </a:extLst>
              </a:tr>
              <a:tr h="447766">
                <a:tc>
                  <a:txBody>
                    <a:bodyPr/>
                    <a:lstStyle/>
                    <a:p>
                      <a:pPr algn="l" fontAlgn="ctr"/>
                      <a:r>
                        <a:rPr lang="en-US" sz="1000" b="1" i="0" u="none" strike="noStrike">
                          <a:solidFill>
                            <a:srgbClr val="000000"/>
                          </a:solidFill>
                          <a:effectLst/>
                          <a:latin typeface="Univers"/>
                        </a:rPr>
                        <a:t>3</a:t>
                      </a:r>
                    </a:p>
                  </a:txBody>
                  <a:tcPr marL="2661" marR="2661" marT="26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1000" b="1" i="0" u="none" strike="noStrike">
                          <a:solidFill>
                            <a:srgbClr val="000000"/>
                          </a:solidFill>
                          <a:effectLst/>
                          <a:latin typeface="Univers"/>
                        </a:rPr>
                        <a:t>WOOD CHIPS, PARTICLES AND RESIDUES</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1000" b="1" i="0" u="none" strike="noStrike">
                          <a:solidFill>
                            <a:srgbClr val="000000"/>
                          </a:solidFill>
                          <a:effectLst/>
                          <a:latin typeface="Univers"/>
                        </a:rPr>
                        <a:t>4401.21/22  ex4401.40</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FF0000"/>
                          </a:solidFill>
                          <a:effectLst/>
                          <a:latin typeface="Univers"/>
                        </a:rPr>
                        <a:t>4401.21/22  ex4401.39</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16.10.25.03; 16.10.25.05</a:t>
                      </a:r>
                    </a:p>
                  </a:txBody>
                  <a:tcPr marL="2661" marR="2661" marT="26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5381480"/>
                  </a:ext>
                </a:extLst>
              </a:tr>
              <a:tr h="319834">
                <a:tc>
                  <a:txBody>
                    <a:bodyPr/>
                    <a:lstStyle/>
                    <a:p>
                      <a:pPr algn="l" fontAlgn="ctr"/>
                      <a:r>
                        <a:rPr lang="en-US" sz="1000" b="1" i="0" u="none" strike="noStrike">
                          <a:solidFill>
                            <a:srgbClr val="000000"/>
                          </a:solidFill>
                          <a:effectLst/>
                          <a:latin typeface="Univers"/>
                        </a:rPr>
                        <a:t>3.1</a:t>
                      </a:r>
                    </a:p>
                  </a:txBody>
                  <a:tcPr marL="2661" marR="2661" marT="26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1" i="0" u="none" strike="noStrike">
                          <a:solidFill>
                            <a:srgbClr val="000000"/>
                          </a:solidFill>
                          <a:effectLst/>
                          <a:latin typeface="Univers"/>
                        </a:rPr>
                        <a:t>WOOD CHIPS AND PARTICLES</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1" i="0" u="none" strike="noStrike">
                          <a:solidFill>
                            <a:srgbClr val="000000"/>
                          </a:solidFill>
                          <a:effectLst/>
                          <a:latin typeface="Univers"/>
                        </a:rPr>
                        <a:t>4401.21/22</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4401.21/22</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16.10.25.03; 16.10.25.05</a:t>
                      </a:r>
                    </a:p>
                  </a:txBody>
                  <a:tcPr marL="2661" marR="2661" marT="26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625291"/>
                  </a:ext>
                </a:extLst>
              </a:tr>
              <a:tr h="639666">
                <a:tc>
                  <a:txBody>
                    <a:bodyPr/>
                    <a:lstStyle/>
                    <a:p>
                      <a:pPr algn="l" fontAlgn="ctr"/>
                      <a:r>
                        <a:rPr lang="en-US" sz="1000" b="1" i="0" u="none" strike="noStrike">
                          <a:solidFill>
                            <a:srgbClr val="000000"/>
                          </a:solidFill>
                          <a:effectLst/>
                          <a:latin typeface="Univers"/>
                        </a:rPr>
                        <a:t>3.2</a:t>
                      </a:r>
                    </a:p>
                  </a:txBody>
                  <a:tcPr marL="2661" marR="2661" marT="26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WOOD RESIDUES (INCLUDING WOOD FOR AGGLOMERATES)</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FF0000"/>
                          </a:solidFill>
                          <a:effectLst/>
                          <a:latin typeface="Univers"/>
                        </a:rPr>
                        <a:t>ex4401.40</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FF0000"/>
                          </a:solidFill>
                          <a:effectLst/>
                          <a:latin typeface="Univers"/>
                        </a:rPr>
                        <a:t>ex4401.39</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Not industrial product</a:t>
                      </a:r>
                    </a:p>
                  </a:txBody>
                  <a:tcPr marL="2661" marR="2661" marT="26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7653011"/>
                  </a:ext>
                </a:extLst>
              </a:tr>
              <a:tr h="383800">
                <a:tc>
                  <a:txBody>
                    <a:bodyPr/>
                    <a:lstStyle/>
                    <a:p>
                      <a:pPr algn="l" fontAlgn="ctr"/>
                      <a:r>
                        <a:rPr lang="en-US" sz="1000" b="1" i="0" u="none" strike="noStrike">
                          <a:solidFill>
                            <a:srgbClr val="000000"/>
                          </a:solidFill>
                          <a:effectLst/>
                          <a:latin typeface="Univers"/>
                        </a:rPr>
                        <a:t>4</a:t>
                      </a:r>
                    </a:p>
                  </a:txBody>
                  <a:tcPr marL="2661" marR="2661" marT="26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RECOVERED POST-CONSUMER WOOD</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FF0000"/>
                          </a:solidFill>
                          <a:effectLst/>
                          <a:latin typeface="Univers"/>
                        </a:rPr>
                        <a:t>ex4401.40</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FF0000"/>
                          </a:solidFill>
                          <a:effectLst/>
                          <a:latin typeface="Univers"/>
                        </a:rPr>
                        <a:t>ex4401.39</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Not industrial product</a:t>
                      </a:r>
                    </a:p>
                  </a:txBody>
                  <a:tcPr marL="2661" marR="2661" marT="26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4354092"/>
                  </a:ext>
                </a:extLst>
              </a:tr>
              <a:tr h="447766">
                <a:tc>
                  <a:txBody>
                    <a:bodyPr/>
                    <a:lstStyle/>
                    <a:p>
                      <a:pPr algn="l" fontAlgn="ctr"/>
                      <a:r>
                        <a:rPr lang="en-US" sz="1000" b="1" i="0" u="none" strike="noStrike">
                          <a:solidFill>
                            <a:srgbClr val="000000"/>
                          </a:solidFill>
                          <a:effectLst/>
                          <a:latin typeface="Univers"/>
                        </a:rPr>
                        <a:t>5</a:t>
                      </a:r>
                    </a:p>
                  </a:txBody>
                  <a:tcPr marL="2661" marR="2661" marT="26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1000" b="1" i="0" u="none" strike="noStrike">
                          <a:solidFill>
                            <a:srgbClr val="000000"/>
                          </a:solidFill>
                          <a:effectLst/>
                          <a:latin typeface="Univers"/>
                        </a:rPr>
                        <a:t>WOOD PELLETS AND OTHER AGGLOMERATES</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1000" b="1" i="0" u="none" strike="noStrike">
                          <a:solidFill>
                            <a:srgbClr val="000000"/>
                          </a:solidFill>
                          <a:effectLst/>
                          <a:latin typeface="Univers"/>
                        </a:rPr>
                        <a:t>4401.31/39</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FF0000"/>
                          </a:solidFill>
                          <a:effectLst/>
                          <a:latin typeface="Univers"/>
                        </a:rPr>
                        <a:t>4401.31  ex4401.39</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16.29.15.00</a:t>
                      </a:r>
                    </a:p>
                  </a:txBody>
                  <a:tcPr marL="2661" marR="2661" marT="26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4708813"/>
                  </a:ext>
                </a:extLst>
              </a:tr>
              <a:tr h="191900">
                <a:tc>
                  <a:txBody>
                    <a:bodyPr/>
                    <a:lstStyle/>
                    <a:p>
                      <a:pPr algn="l" fontAlgn="ctr"/>
                      <a:r>
                        <a:rPr lang="en-US" sz="1000" b="1" i="0" u="none" strike="noStrike">
                          <a:solidFill>
                            <a:srgbClr val="000000"/>
                          </a:solidFill>
                          <a:effectLst/>
                          <a:latin typeface="Univers"/>
                        </a:rPr>
                        <a:t>5.1</a:t>
                      </a:r>
                    </a:p>
                  </a:txBody>
                  <a:tcPr marL="2661" marR="2661" marT="26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1" i="0" u="none" strike="noStrike">
                          <a:solidFill>
                            <a:srgbClr val="000000"/>
                          </a:solidFill>
                          <a:effectLst/>
                          <a:latin typeface="Univers"/>
                        </a:rPr>
                        <a:t>WOOD PELLETS</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1" i="0" u="none" strike="noStrike">
                          <a:solidFill>
                            <a:srgbClr val="000000"/>
                          </a:solidFill>
                          <a:effectLst/>
                          <a:latin typeface="Univers"/>
                        </a:rPr>
                        <a:t>4401,31</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4401,31</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bs-Latn-BA" sz="1000" b="1" i="0" u="none" strike="noStrike" dirty="0">
                          <a:solidFill>
                            <a:srgbClr val="FF0000"/>
                          </a:solidFill>
                          <a:effectLst/>
                          <a:latin typeface="Univers"/>
                        </a:rPr>
                        <a:t>ex</a:t>
                      </a:r>
                      <a:r>
                        <a:rPr lang="en-US" sz="1000" b="1" i="0" u="none" strike="noStrike" dirty="0">
                          <a:solidFill>
                            <a:srgbClr val="FF0000"/>
                          </a:solidFill>
                          <a:effectLst/>
                          <a:latin typeface="Univers"/>
                        </a:rPr>
                        <a:t>16.29.15.00</a:t>
                      </a:r>
                    </a:p>
                  </a:txBody>
                  <a:tcPr marL="2661" marR="2661" marT="26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2624357"/>
                  </a:ext>
                </a:extLst>
              </a:tr>
              <a:tr h="255866">
                <a:tc>
                  <a:txBody>
                    <a:bodyPr/>
                    <a:lstStyle/>
                    <a:p>
                      <a:pPr algn="l" fontAlgn="ctr"/>
                      <a:r>
                        <a:rPr lang="en-US" sz="1000" b="1" i="0" u="none" strike="noStrike">
                          <a:solidFill>
                            <a:srgbClr val="000000"/>
                          </a:solidFill>
                          <a:effectLst/>
                          <a:latin typeface="Univers"/>
                        </a:rPr>
                        <a:t>5.2</a:t>
                      </a:r>
                    </a:p>
                  </a:txBody>
                  <a:tcPr marL="2661" marR="2661" marT="26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OTHER AGGLOMERATES</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4401,39</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FF0000"/>
                          </a:solidFill>
                          <a:effectLst/>
                          <a:latin typeface="Univers"/>
                        </a:rPr>
                        <a:t>ex4401.39</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bs-Latn-BA" sz="1000" b="1" i="0" u="none" strike="noStrike" dirty="0">
                          <a:solidFill>
                            <a:srgbClr val="FF0000"/>
                          </a:solidFill>
                          <a:effectLst/>
                          <a:latin typeface="Univers"/>
                        </a:rPr>
                        <a:t>ex</a:t>
                      </a:r>
                      <a:r>
                        <a:rPr lang="en-US" sz="1000" b="1" i="0" u="none" strike="noStrike" dirty="0">
                          <a:solidFill>
                            <a:srgbClr val="FF0000"/>
                          </a:solidFill>
                          <a:effectLst/>
                          <a:latin typeface="Univers"/>
                        </a:rPr>
                        <a:t>16.29.15.00</a:t>
                      </a:r>
                    </a:p>
                  </a:txBody>
                  <a:tcPr marL="2661" marR="2661" marT="26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9831761"/>
                  </a:ext>
                </a:extLst>
              </a:tr>
              <a:tr h="767600">
                <a:tc>
                  <a:txBody>
                    <a:bodyPr/>
                    <a:lstStyle/>
                    <a:p>
                      <a:pPr algn="l" fontAlgn="ctr"/>
                      <a:r>
                        <a:rPr lang="en-US" sz="1000" b="1" i="0" u="none" strike="noStrike">
                          <a:solidFill>
                            <a:srgbClr val="000000"/>
                          </a:solidFill>
                          <a:effectLst/>
                          <a:latin typeface="Univers"/>
                        </a:rPr>
                        <a:t>6</a:t>
                      </a:r>
                    </a:p>
                  </a:txBody>
                  <a:tcPr marL="2661" marR="2661" marT="26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1000" b="1" i="0" u="none" strike="noStrike">
                          <a:solidFill>
                            <a:srgbClr val="000000"/>
                          </a:solidFill>
                          <a:effectLst/>
                          <a:latin typeface="Univers"/>
                        </a:rPr>
                        <a:t>SAWNWOOD (INCLUDING SLEEPERS)</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1000" b="1" i="0" u="none" strike="noStrike">
                          <a:solidFill>
                            <a:srgbClr val="000000"/>
                          </a:solidFill>
                          <a:effectLst/>
                          <a:latin typeface="Univers"/>
                        </a:rPr>
                        <a:t>44.06  44.07</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44.06  44.07</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16.10.11.36; 16.10.11.34; 16.10.11.38; 16.10.10.71; 16.10.10.50; 16.10.12.50</a:t>
                      </a:r>
                    </a:p>
                  </a:txBody>
                  <a:tcPr marL="2661" marR="2661" marT="26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9698724"/>
                  </a:ext>
                </a:extLst>
              </a:tr>
              <a:tr h="639666">
                <a:tc>
                  <a:txBody>
                    <a:bodyPr/>
                    <a:lstStyle/>
                    <a:p>
                      <a:pPr algn="l" fontAlgn="ctr"/>
                      <a:r>
                        <a:rPr lang="en-US" sz="1000" b="1" i="0" u="none" strike="noStrike">
                          <a:solidFill>
                            <a:srgbClr val="000000"/>
                          </a:solidFill>
                          <a:effectLst/>
                          <a:latin typeface="Univers"/>
                        </a:rPr>
                        <a:t>6.C</a:t>
                      </a:r>
                    </a:p>
                  </a:txBody>
                  <a:tcPr marL="2661" marR="2661" marT="26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1" i="0" u="none" strike="noStrike">
                          <a:solidFill>
                            <a:srgbClr val="000000"/>
                          </a:solidFill>
                          <a:effectLst/>
                          <a:latin typeface="Univers"/>
                        </a:rPr>
                        <a:t>Coniferous</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1" i="0" u="none" strike="noStrike">
                          <a:solidFill>
                            <a:srgbClr val="000000"/>
                          </a:solidFill>
                          <a:effectLst/>
                          <a:latin typeface="Univers"/>
                        </a:rPr>
                        <a:t>4406.11/91  4407.11/12/19</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ex4406.10/90  4407.10</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FF0000"/>
                          </a:solidFill>
                          <a:effectLst/>
                          <a:latin typeface="Univers"/>
                        </a:rPr>
                        <a:t>ex16.10.13.00; ex16.10.32.00 </a:t>
                      </a:r>
                      <a:r>
                        <a:rPr lang="en-US" sz="1000" b="1" i="0" u="none" strike="noStrike" dirty="0">
                          <a:solidFill>
                            <a:srgbClr val="000000"/>
                          </a:solidFill>
                          <a:effectLst/>
                          <a:latin typeface="Univers"/>
                        </a:rPr>
                        <a:t>16.10.11.36; 16.10.11.34; 16.10.11.38</a:t>
                      </a:r>
                    </a:p>
                  </a:txBody>
                  <a:tcPr marL="2661" marR="2661" marT="26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8330945"/>
                  </a:ext>
                </a:extLst>
              </a:tr>
              <a:tr h="639666">
                <a:tc>
                  <a:txBody>
                    <a:bodyPr/>
                    <a:lstStyle/>
                    <a:p>
                      <a:pPr algn="l" fontAlgn="ctr"/>
                      <a:r>
                        <a:rPr lang="en-US" sz="1000" b="1" i="0" u="none" strike="noStrike">
                          <a:solidFill>
                            <a:srgbClr val="000000"/>
                          </a:solidFill>
                          <a:effectLst/>
                          <a:latin typeface="Univers"/>
                        </a:rPr>
                        <a:t>6.NC</a:t>
                      </a:r>
                    </a:p>
                  </a:txBody>
                  <a:tcPr marL="2661" marR="2661" marT="26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1" i="0" u="none" strike="noStrike">
                          <a:solidFill>
                            <a:srgbClr val="000000"/>
                          </a:solidFill>
                          <a:effectLst/>
                          <a:latin typeface="Univers"/>
                        </a:rPr>
                        <a:t>Non-Coniferous</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1" i="0" u="none" strike="noStrike">
                          <a:solidFill>
                            <a:srgbClr val="000000"/>
                          </a:solidFill>
                          <a:effectLst/>
                          <a:latin typeface="Univers"/>
                        </a:rPr>
                        <a:t>4406.12/92  4407.21/22/25/26/27/28/29/91/92/93/94/95/96/97/99</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ex4406.10/90  4407.21/22/25/26/27/28/29/91/92/93/94/95/99</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FF0000"/>
                          </a:solidFill>
                          <a:effectLst/>
                          <a:latin typeface="Univers"/>
                        </a:rPr>
                        <a:t>ex16.10.13.00; ex16.10.32.00;</a:t>
                      </a:r>
                      <a:r>
                        <a:rPr lang="en-US" sz="1000" b="1" i="0" u="none" strike="noStrike" dirty="0">
                          <a:solidFill>
                            <a:srgbClr val="000000"/>
                          </a:solidFill>
                          <a:effectLst/>
                          <a:latin typeface="Univers"/>
                        </a:rPr>
                        <a:t> 16.10.12.71; 16.10.12.50; 16.10.12.77</a:t>
                      </a:r>
                    </a:p>
                  </a:txBody>
                  <a:tcPr marL="2661" marR="2661" marT="26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2814199"/>
                  </a:ext>
                </a:extLst>
              </a:tr>
              <a:tr h="514931">
                <a:tc>
                  <a:txBody>
                    <a:bodyPr/>
                    <a:lstStyle/>
                    <a:p>
                      <a:pPr algn="l" fontAlgn="ctr"/>
                      <a:r>
                        <a:rPr lang="en-US" sz="1000" b="1" i="0" u="none" strike="noStrike">
                          <a:solidFill>
                            <a:srgbClr val="000000"/>
                          </a:solidFill>
                          <a:effectLst/>
                          <a:latin typeface="Univers"/>
                        </a:rPr>
                        <a:t>6.NC.T</a:t>
                      </a:r>
                    </a:p>
                  </a:txBody>
                  <a:tcPr marL="2661" marR="2661" marT="266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of which: Tropical</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ex4406.12/92  4407.21/22/25/26/27/28/29</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FF0000"/>
                          </a:solidFill>
                          <a:effectLst/>
                          <a:latin typeface="Univers"/>
                        </a:rPr>
                        <a:t>ex4406.10/90  4407.21/22/25/26/27/28/29  ex4407.99</a:t>
                      </a:r>
                    </a:p>
                  </a:txBody>
                  <a:tcPr marL="2661" marR="2661" marT="2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chemeClr val="tx1"/>
                          </a:solidFill>
                          <a:effectLst/>
                          <a:latin typeface="Univers"/>
                        </a:rPr>
                        <a:t>16.10.12.71</a:t>
                      </a:r>
                      <a:r>
                        <a:rPr lang="en-US" sz="1000" b="1" i="0" u="none" strike="noStrike" dirty="0">
                          <a:solidFill>
                            <a:srgbClr val="FF0000"/>
                          </a:solidFill>
                          <a:effectLst/>
                          <a:latin typeface="Univers"/>
                        </a:rPr>
                        <a:t>; ex16.10.13.00; ex16.10.32.00</a:t>
                      </a:r>
                    </a:p>
                  </a:txBody>
                  <a:tcPr marL="2661" marR="2661" marT="26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4196083"/>
                  </a:ext>
                </a:extLst>
              </a:tr>
            </a:tbl>
          </a:graphicData>
        </a:graphic>
      </p:graphicFrame>
    </p:spTree>
    <p:extLst>
      <p:ext uri="{BB962C8B-B14F-4D97-AF65-F5344CB8AC3E}">
        <p14:creationId xmlns:p14="http://schemas.microsoft.com/office/powerpoint/2010/main" val="3419235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801458403"/>
              </p:ext>
            </p:extLst>
          </p:nvPr>
        </p:nvGraphicFramePr>
        <p:xfrm>
          <a:off x="1219199" y="228600"/>
          <a:ext cx="7391400" cy="6019801"/>
        </p:xfrm>
        <a:graphic>
          <a:graphicData uri="http://schemas.openxmlformats.org/drawingml/2006/table">
            <a:tbl>
              <a:tblPr/>
              <a:tblGrid>
                <a:gridCol w="838201">
                  <a:extLst>
                    <a:ext uri="{9D8B030D-6E8A-4147-A177-3AD203B41FA5}">
                      <a16:colId xmlns:a16="http://schemas.microsoft.com/office/drawing/2014/main" val="3827126641"/>
                    </a:ext>
                  </a:extLst>
                </a:gridCol>
                <a:gridCol w="1752600">
                  <a:extLst>
                    <a:ext uri="{9D8B030D-6E8A-4147-A177-3AD203B41FA5}">
                      <a16:colId xmlns:a16="http://schemas.microsoft.com/office/drawing/2014/main" val="2634409021"/>
                    </a:ext>
                  </a:extLst>
                </a:gridCol>
                <a:gridCol w="1371600">
                  <a:extLst>
                    <a:ext uri="{9D8B030D-6E8A-4147-A177-3AD203B41FA5}">
                      <a16:colId xmlns:a16="http://schemas.microsoft.com/office/drawing/2014/main" val="275989492"/>
                    </a:ext>
                  </a:extLst>
                </a:gridCol>
                <a:gridCol w="1524000">
                  <a:extLst>
                    <a:ext uri="{9D8B030D-6E8A-4147-A177-3AD203B41FA5}">
                      <a16:colId xmlns:a16="http://schemas.microsoft.com/office/drawing/2014/main" val="1768392568"/>
                    </a:ext>
                  </a:extLst>
                </a:gridCol>
                <a:gridCol w="1904999">
                  <a:extLst>
                    <a:ext uri="{9D8B030D-6E8A-4147-A177-3AD203B41FA5}">
                      <a16:colId xmlns:a16="http://schemas.microsoft.com/office/drawing/2014/main" val="864018846"/>
                    </a:ext>
                  </a:extLst>
                </a:gridCol>
              </a:tblGrid>
              <a:tr h="397481">
                <a:tc>
                  <a:txBody>
                    <a:bodyPr/>
                    <a:lstStyle/>
                    <a:p>
                      <a:pPr algn="l" fontAlgn="ctr"/>
                      <a:r>
                        <a:rPr lang="en-US" sz="1000" b="1" i="0" u="none" strike="noStrike">
                          <a:solidFill>
                            <a:srgbClr val="000000"/>
                          </a:solidFill>
                          <a:effectLst/>
                          <a:latin typeface="Univers"/>
                        </a:rPr>
                        <a:t>7</a:t>
                      </a:r>
                    </a:p>
                  </a:txBody>
                  <a:tcPr marL="2381" marR="2381" marT="23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VENEER SHEETS</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44,08</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44,08</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16.21.22.10; 16.21.23.00; 16.21.24.00</a:t>
                      </a:r>
                    </a:p>
                  </a:txBody>
                  <a:tcPr marL="2381" marR="2381" marT="23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337992"/>
                  </a:ext>
                </a:extLst>
              </a:tr>
              <a:tr h="264989">
                <a:tc>
                  <a:txBody>
                    <a:bodyPr/>
                    <a:lstStyle/>
                    <a:p>
                      <a:pPr algn="l" fontAlgn="ctr"/>
                      <a:r>
                        <a:rPr lang="en-US" sz="1000" b="1" i="0" u="none" strike="noStrike">
                          <a:solidFill>
                            <a:srgbClr val="000000"/>
                          </a:solidFill>
                          <a:effectLst/>
                          <a:latin typeface="Univers"/>
                        </a:rPr>
                        <a:t>7.C</a:t>
                      </a:r>
                    </a:p>
                  </a:txBody>
                  <a:tcPr marL="2381" marR="2381" marT="23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Coniferous</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4408.10</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4408.10</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16.21.22.10</a:t>
                      </a:r>
                    </a:p>
                  </a:txBody>
                  <a:tcPr marL="2381" marR="2381" marT="23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3820231"/>
                  </a:ext>
                </a:extLst>
              </a:tr>
              <a:tr h="264989">
                <a:tc>
                  <a:txBody>
                    <a:bodyPr/>
                    <a:lstStyle/>
                    <a:p>
                      <a:pPr algn="l" fontAlgn="ctr"/>
                      <a:r>
                        <a:rPr lang="en-US" sz="1000" b="1" i="0" u="none" strike="noStrike">
                          <a:solidFill>
                            <a:srgbClr val="000000"/>
                          </a:solidFill>
                          <a:effectLst/>
                          <a:latin typeface="Univers"/>
                        </a:rPr>
                        <a:t>7.NC</a:t>
                      </a:r>
                    </a:p>
                  </a:txBody>
                  <a:tcPr marL="2381" marR="2381" marT="23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Non-Coniferous</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4408.31/39/90</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4408.31/39/90</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16.21.23.00; 16.21.24.00</a:t>
                      </a:r>
                    </a:p>
                  </a:txBody>
                  <a:tcPr marL="2381" marR="2381" marT="23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1197639"/>
                  </a:ext>
                </a:extLst>
              </a:tr>
              <a:tr h="1589923">
                <a:tc>
                  <a:txBody>
                    <a:bodyPr/>
                    <a:lstStyle/>
                    <a:p>
                      <a:pPr algn="l" fontAlgn="ctr"/>
                      <a:r>
                        <a:rPr lang="en-US" sz="1000" b="1" i="0" u="none" strike="noStrike">
                          <a:solidFill>
                            <a:srgbClr val="000000"/>
                          </a:solidFill>
                          <a:effectLst/>
                          <a:latin typeface="Univers"/>
                        </a:rPr>
                        <a:t>7.NC.T</a:t>
                      </a:r>
                    </a:p>
                  </a:txBody>
                  <a:tcPr marL="2381" marR="2381" marT="23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of which: Tropical</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4408.31/39</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FF0000"/>
                          </a:solidFill>
                          <a:effectLst/>
                          <a:latin typeface="Univers"/>
                        </a:rPr>
                        <a:t>4408.31/39  ex4408.90</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16.21.23.00</a:t>
                      </a:r>
                    </a:p>
                  </a:txBody>
                  <a:tcPr marL="2381" marR="2381" marT="23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0992672"/>
                  </a:ext>
                </a:extLst>
              </a:tr>
              <a:tr h="1312961">
                <a:tc>
                  <a:txBody>
                    <a:bodyPr/>
                    <a:lstStyle/>
                    <a:p>
                      <a:pPr algn="l" fontAlgn="ctr"/>
                      <a:r>
                        <a:rPr lang="en-US" sz="1000" b="1" i="0" u="none" strike="noStrike" dirty="0">
                          <a:solidFill>
                            <a:srgbClr val="000000"/>
                          </a:solidFill>
                          <a:effectLst/>
                          <a:latin typeface="Univers"/>
                        </a:rPr>
                        <a:t>8</a:t>
                      </a:r>
                    </a:p>
                  </a:txBody>
                  <a:tcPr marL="2381" marR="2381" marT="23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WOOD-BASED PANELS</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44.10  44.11  4412.31/33/34/39/94/99</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44.10  44.11  4412.31/32/39/94/99</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16.21.17.11; 16.12.16.00; 16.21.18.00; 16.21.12.00; 16.21.13.16; 16.21.14.19; 16.21.15.46; 16.21.15.49; 16.21.15.23; 16.21.15.26; 16.21.15.29; 16.21.15.43</a:t>
                      </a:r>
                    </a:p>
                  </a:txBody>
                  <a:tcPr marL="2381" marR="2381" marT="23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9039563"/>
                  </a:ext>
                </a:extLst>
              </a:tr>
              <a:tr h="397481">
                <a:tc>
                  <a:txBody>
                    <a:bodyPr/>
                    <a:lstStyle/>
                    <a:p>
                      <a:pPr algn="l" fontAlgn="ctr"/>
                      <a:r>
                        <a:rPr lang="en-US" sz="1000" b="1" i="0" u="none" strike="noStrike">
                          <a:solidFill>
                            <a:srgbClr val="000000"/>
                          </a:solidFill>
                          <a:effectLst/>
                          <a:latin typeface="Univers"/>
                        </a:rPr>
                        <a:t>8.1</a:t>
                      </a:r>
                    </a:p>
                  </a:txBody>
                  <a:tcPr marL="2381" marR="2381" marT="23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PLYWOOD </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4412.31/33/34/39/94/99</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4412.31/32/39/94/99</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16.21.17.11; 16.12.16.00; 16.21.18.00</a:t>
                      </a:r>
                    </a:p>
                  </a:txBody>
                  <a:tcPr marL="2381" marR="2381" marT="23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1905245"/>
                  </a:ext>
                </a:extLst>
              </a:tr>
              <a:tr h="397481">
                <a:tc>
                  <a:txBody>
                    <a:bodyPr/>
                    <a:lstStyle/>
                    <a:p>
                      <a:pPr algn="l" fontAlgn="ctr"/>
                      <a:r>
                        <a:rPr lang="en-US" sz="1000" b="1" i="0" u="none" strike="noStrike">
                          <a:solidFill>
                            <a:srgbClr val="000000"/>
                          </a:solidFill>
                          <a:effectLst/>
                          <a:latin typeface="Univers"/>
                        </a:rPr>
                        <a:t>8.1.C</a:t>
                      </a:r>
                    </a:p>
                  </a:txBody>
                  <a:tcPr marL="2381" marR="2381" marT="23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Coniferous</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FF0000"/>
                          </a:solidFill>
                          <a:effectLst/>
                          <a:latin typeface="Univers"/>
                        </a:rPr>
                        <a:t>4412.39  ex4412.94  ex4412.99</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FF0000"/>
                          </a:solidFill>
                          <a:effectLst/>
                          <a:latin typeface="Univers"/>
                        </a:rPr>
                        <a:t>4412.39  ex4412.94  ex.4412.99</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chemeClr val="tx1"/>
                          </a:solidFill>
                          <a:effectLst/>
                          <a:latin typeface="Univers"/>
                        </a:rPr>
                        <a:t>16.21.16.00;</a:t>
                      </a:r>
                      <a:r>
                        <a:rPr lang="en-US" sz="1000" b="1" i="0" u="none" strike="noStrike" dirty="0">
                          <a:solidFill>
                            <a:srgbClr val="FF0000"/>
                          </a:solidFill>
                          <a:effectLst/>
                          <a:latin typeface="Univers"/>
                        </a:rPr>
                        <a:t> ex16.21.18.00; </a:t>
                      </a:r>
                    </a:p>
                  </a:txBody>
                  <a:tcPr marL="2381" marR="2381" marT="23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9362242"/>
                  </a:ext>
                </a:extLst>
              </a:tr>
              <a:tr h="463728">
                <a:tc>
                  <a:txBody>
                    <a:bodyPr/>
                    <a:lstStyle/>
                    <a:p>
                      <a:pPr algn="l" fontAlgn="ctr"/>
                      <a:r>
                        <a:rPr lang="en-US" sz="1000" b="1" i="0" u="none" strike="noStrike">
                          <a:solidFill>
                            <a:srgbClr val="000000"/>
                          </a:solidFill>
                          <a:effectLst/>
                          <a:latin typeface="Univers"/>
                        </a:rPr>
                        <a:t>8.1.NC</a:t>
                      </a:r>
                    </a:p>
                  </a:txBody>
                  <a:tcPr marL="2381" marR="2381" marT="23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Non-Coniferous</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FF0000"/>
                          </a:solidFill>
                          <a:effectLst/>
                          <a:latin typeface="Univers"/>
                        </a:rPr>
                        <a:t>4412.31/33/34  ex4412.94  ex4412.99</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FF0000"/>
                          </a:solidFill>
                          <a:effectLst/>
                          <a:latin typeface="Univers"/>
                        </a:rPr>
                        <a:t>4412.31/32  ex4412.94  ex4412.99</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chemeClr val="tx1"/>
                          </a:solidFill>
                          <a:effectLst/>
                          <a:latin typeface="Univers"/>
                        </a:rPr>
                        <a:t>16.21.17.11;</a:t>
                      </a:r>
                      <a:r>
                        <a:rPr lang="en-US" sz="1000" b="1" i="0" u="none" strike="noStrike" dirty="0">
                          <a:solidFill>
                            <a:srgbClr val="FF0000"/>
                          </a:solidFill>
                          <a:effectLst/>
                          <a:latin typeface="Univers"/>
                        </a:rPr>
                        <a:t> ex16.21.18.00;</a:t>
                      </a:r>
                    </a:p>
                  </a:txBody>
                  <a:tcPr marL="2381" marR="2381" marT="23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9983199"/>
                  </a:ext>
                </a:extLst>
              </a:tr>
              <a:tr h="930768">
                <a:tc>
                  <a:txBody>
                    <a:bodyPr/>
                    <a:lstStyle/>
                    <a:p>
                      <a:pPr algn="l" fontAlgn="ctr"/>
                      <a:r>
                        <a:rPr lang="en-US" sz="1000" b="1" i="0" u="none" strike="noStrike">
                          <a:solidFill>
                            <a:srgbClr val="000000"/>
                          </a:solidFill>
                          <a:effectLst/>
                          <a:latin typeface="Univers"/>
                        </a:rPr>
                        <a:t>8.1.NC.T</a:t>
                      </a:r>
                    </a:p>
                  </a:txBody>
                  <a:tcPr marL="2381" marR="2381" marT="23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of which: Tropical</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FF0000"/>
                          </a:solidFill>
                          <a:effectLst/>
                          <a:latin typeface="Univers"/>
                        </a:rPr>
                        <a:t>4412.31  ex4412.94  ex4412.99</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FF0000"/>
                          </a:solidFill>
                          <a:effectLst/>
                          <a:latin typeface="Univers"/>
                        </a:rPr>
                        <a:t>4412.31  ex4412.32  ex4412.94  ex4412.99</a:t>
                      </a:r>
                    </a:p>
                  </a:txBody>
                  <a:tcPr marL="2381" marR="2381" marT="2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0000"/>
                          </a:solidFill>
                          <a:effectLst/>
                          <a:latin typeface="Univers"/>
                        </a:rPr>
                        <a:t>16.21.17.11</a:t>
                      </a:r>
                    </a:p>
                  </a:txBody>
                  <a:tcPr marL="2381" marR="2381" marT="23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674735"/>
                  </a:ext>
                </a:extLst>
              </a:tr>
            </a:tbl>
          </a:graphicData>
        </a:graphic>
      </p:graphicFrame>
    </p:spTree>
    <p:extLst>
      <p:ext uri="{BB962C8B-B14F-4D97-AF65-F5344CB8AC3E}">
        <p14:creationId xmlns:p14="http://schemas.microsoft.com/office/powerpoint/2010/main" val="114686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83087169"/>
              </p:ext>
            </p:extLst>
          </p:nvPr>
        </p:nvGraphicFramePr>
        <p:xfrm>
          <a:off x="1295400" y="381000"/>
          <a:ext cx="7315200" cy="4724400"/>
        </p:xfrm>
        <a:graphic>
          <a:graphicData uri="http://schemas.openxmlformats.org/drawingml/2006/table">
            <a:tbl>
              <a:tblPr/>
              <a:tblGrid>
                <a:gridCol w="1463040">
                  <a:extLst>
                    <a:ext uri="{9D8B030D-6E8A-4147-A177-3AD203B41FA5}">
                      <a16:colId xmlns:a16="http://schemas.microsoft.com/office/drawing/2014/main" val="2992004893"/>
                    </a:ext>
                  </a:extLst>
                </a:gridCol>
                <a:gridCol w="1463040">
                  <a:extLst>
                    <a:ext uri="{9D8B030D-6E8A-4147-A177-3AD203B41FA5}">
                      <a16:colId xmlns:a16="http://schemas.microsoft.com/office/drawing/2014/main" val="1933411048"/>
                    </a:ext>
                  </a:extLst>
                </a:gridCol>
                <a:gridCol w="1463040">
                  <a:extLst>
                    <a:ext uri="{9D8B030D-6E8A-4147-A177-3AD203B41FA5}">
                      <a16:colId xmlns:a16="http://schemas.microsoft.com/office/drawing/2014/main" val="836820815"/>
                    </a:ext>
                  </a:extLst>
                </a:gridCol>
                <a:gridCol w="1463040">
                  <a:extLst>
                    <a:ext uri="{9D8B030D-6E8A-4147-A177-3AD203B41FA5}">
                      <a16:colId xmlns:a16="http://schemas.microsoft.com/office/drawing/2014/main" val="2283304581"/>
                    </a:ext>
                  </a:extLst>
                </a:gridCol>
                <a:gridCol w="1463040">
                  <a:extLst>
                    <a:ext uri="{9D8B030D-6E8A-4147-A177-3AD203B41FA5}">
                      <a16:colId xmlns:a16="http://schemas.microsoft.com/office/drawing/2014/main" val="4010689323"/>
                    </a:ext>
                  </a:extLst>
                </a:gridCol>
              </a:tblGrid>
              <a:tr h="1002653">
                <a:tc>
                  <a:txBody>
                    <a:bodyPr/>
                    <a:lstStyle/>
                    <a:p>
                      <a:pPr algn="l" fontAlgn="ctr"/>
                      <a:r>
                        <a:rPr lang="en-US" sz="1000" b="1" i="0" u="none" strike="noStrike">
                          <a:solidFill>
                            <a:srgbClr val="000000"/>
                          </a:solidFill>
                          <a:effectLst/>
                          <a:latin typeface="Univers"/>
                        </a:rPr>
                        <a:t>8.2</a:t>
                      </a:r>
                    </a:p>
                  </a:txBody>
                  <a:tcPr marL="4183" marR="4183" marT="41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0000"/>
                          </a:solidFill>
                          <a:effectLst/>
                          <a:latin typeface="Univers"/>
                        </a:rPr>
                        <a:t>PARTICLE BOARD, ORIENTED STRAND BOARD (OSB) and SIMILAR BOARD</a:t>
                      </a:r>
                    </a:p>
                  </a:txBody>
                  <a:tcPr marL="4183" marR="4183" marT="41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0000"/>
                          </a:solidFill>
                          <a:effectLst/>
                          <a:latin typeface="Univers"/>
                        </a:rPr>
                        <a:t>44.10</a:t>
                      </a:r>
                    </a:p>
                  </a:txBody>
                  <a:tcPr marL="4183" marR="4183" marT="41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44.10</a:t>
                      </a:r>
                    </a:p>
                  </a:txBody>
                  <a:tcPr marL="4183" marR="4183" marT="41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16.21.12.00; 16.21.13.16; 16.21.14.19</a:t>
                      </a:r>
                    </a:p>
                  </a:txBody>
                  <a:tcPr marL="4183" marR="4183" marT="41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1715488"/>
                  </a:ext>
                </a:extLst>
              </a:tr>
              <a:tr h="751990">
                <a:tc>
                  <a:txBody>
                    <a:bodyPr/>
                    <a:lstStyle/>
                    <a:p>
                      <a:pPr algn="l" fontAlgn="ctr"/>
                      <a:r>
                        <a:rPr lang="en-US" sz="1000" b="1" i="0" u="none" strike="noStrike">
                          <a:solidFill>
                            <a:srgbClr val="000000"/>
                          </a:solidFill>
                          <a:effectLst/>
                          <a:latin typeface="Univers"/>
                        </a:rPr>
                        <a:t>8.2.1</a:t>
                      </a:r>
                    </a:p>
                  </a:txBody>
                  <a:tcPr marL="4183" marR="4183" marT="41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of which: ORIENTED STRAND BOARD (OSB)</a:t>
                      </a:r>
                    </a:p>
                  </a:txBody>
                  <a:tcPr marL="4183" marR="4183" marT="41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4410.12</a:t>
                      </a:r>
                    </a:p>
                  </a:txBody>
                  <a:tcPr marL="4183" marR="4183" marT="41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4410.12</a:t>
                      </a:r>
                    </a:p>
                  </a:txBody>
                  <a:tcPr marL="4183" marR="4183" marT="41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16.21.13.16</a:t>
                      </a:r>
                    </a:p>
                  </a:txBody>
                  <a:tcPr marL="4183" marR="4183" marT="41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4600260"/>
                  </a:ext>
                </a:extLst>
              </a:tr>
              <a:tr h="668436">
                <a:tc>
                  <a:txBody>
                    <a:bodyPr/>
                    <a:lstStyle/>
                    <a:p>
                      <a:pPr algn="l" fontAlgn="ctr"/>
                      <a:r>
                        <a:rPr lang="en-US" sz="1000" b="1" i="0" u="none" strike="noStrike">
                          <a:solidFill>
                            <a:srgbClr val="000000"/>
                          </a:solidFill>
                          <a:effectLst/>
                          <a:latin typeface="Univers"/>
                        </a:rPr>
                        <a:t>8.3</a:t>
                      </a:r>
                    </a:p>
                  </a:txBody>
                  <a:tcPr marL="4183" marR="4183" marT="41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FIBREBOARD </a:t>
                      </a:r>
                    </a:p>
                  </a:txBody>
                  <a:tcPr marL="4183" marR="4183" marT="41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44,11</a:t>
                      </a:r>
                    </a:p>
                  </a:txBody>
                  <a:tcPr marL="4183" marR="4183" marT="41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44,11</a:t>
                      </a:r>
                    </a:p>
                  </a:txBody>
                  <a:tcPr marL="4183" marR="4183" marT="41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16.21.15.46; 16.21.15.49; 16.21.15.23; 16.21.15.26; 16.21.15.29; 16.21.15.43</a:t>
                      </a:r>
                    </a:p>
                  </a:txBody>
                  <a:tcPr marL="4183" marR="4183" marT="41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0942072"/>
                  </a:ext>
                </a:extLst>
              </a:tr>
              <a:tr h="584881">
                <a:tc>
                  <a:txBody>
                    <a:bodyPr/>
                    <a:lstStyle/>
                    <a:p>
                      <a:pPr algn="l" fontAlgn="ctr"/>
                      <a:r>
                        <a:rPr lang="en-US" sz="1000" b="1" i="0" u="none" strike="noStrike">
                          <a:solidFill>
                            <a:srgbClr val="000000"/>
                          </a:solidFill>
                          <a:effectLst/>
                          <a:latin typeface="Univers"/>
                        </a:rPr>
                        <a:t>8.3.1</a:t>
                      </a:r>
                    </a:p>
                  </a:txBody>
                  <a:tcPr marL="4183" marR="4183" marT="41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HARDBOARD </a:t>
                      </a:r>
                    </a:p>
                  </a:txBody>
                  <a:tcPr marL="4183" marR="4183" marT="41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4411.92</a:t>
                      </a:r>
                    </a:p>
                  </a:txBody>
                  <a:tcPr marL="4183" marR="4183" marT="41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4411.92</a:t>
                      </a:r>
                    </a:p>
                  </a:txBody>
                  <a:tcPr marL="4183" marR="4183" marT="41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16.21.15.43</a:t>
                      </a:r>
                    </a:p>
                  </a:txBody>
                  <a:tcPr marL="4183" marR="4183" marT="41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4760955"/>
                  </a:ext>
                </a:extLst>
              </a:tr>
              <a:tr h="919099">
                <a:tc>
                  <a:txBody>
                    <a:bodyPr/>
                    <a:lstStyle/>
                    <a:p>
                      <a:pPr algn="l" fontAlgn="ctr"/>
                      <a:r>
                        <a:rPr lang="en-US" sz="1000" b="1" i="0" u="none" strike="noStrike">
                          <a:solidFill>
                            <a:srgbClr val="000000"/>
                          </a:solidFill>
                          <a:effectLst/>
                          <a:latin typeface="Univers"/>
                        </a:rPr>
                        <a:t>8.3.2</a:t>
                      </a:r>
                    </a:p>
                  </a:txBody>
                  <a:tcPr marL="4183" marR="4183" marT="41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MEDIUM/HIGH DENSITY FIBREBOARD (MDF/HDF)</a:t>
                      </a:r>
                    </a:p>
                  </a:txBody>
                  <a:tcPr marL="4183" marR="4183" marT="41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4411.12/13  ex4411.14*</a:t>
                      </a:r>
                    </a:p>
                  </a:txBody>
                  <a:tcPr marL="4183" marR="4183" marT="41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4411.12/13  ex4411.14*</a:t>
                      </a:r>
                    </a:p>
                  </a:txBody>
                  <a:tcPr marL="4183" marR="4183" marT="41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0000"/>
                          </a:solidFill>
                          <a:effectLst/>
                          <a:latin typeface="Univers"/>
                        </a:rPr>
                        <a:t>16.21.15.23; 16.21.15.26; </a:t>
                      </a:r>
                      <a:r>
                        <a:rPr lang="en-US" sz="1000" b="1" i="0" u="none" strike="noStrike" dirty="0">
                          <a:solidFill>
                            <a:srgbClr val="FF0000"/>
                          </a:solidFill>
                          <a:effectLst/>
                          <a:latin typeface="Univers"/>
                        </a:rPr>
                        <a:t>ex16.21.15.29</a:t>
                      </a:r>
                    </a:p>
                  </a:txBody>
                  <a:tcPr marL="4183" marR="4183" marT="41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48423"/>
                  </a:ext>
                </a:extLst>
              </a:tr>
              <a:tr h="797341">
                <a:tc>
                  <a:txBody>
                    <a:bodyPr/>
                    <a:lstStyle/>
                    <a:p>
                      <a:pPr algn="l" fontAlgn="ctr"/>
                      <a:r>
                        <a:rPr lang="en-US" sz="1000" b="1" i="0" u="none" strike="noStrike">
                          <a:solidFill>
                            <a:srgbClr val="000000"/>
                          </a:solidFill>
                          <a:effectLst/>
                          <a:latin typeface="Univers"/>
                        </a:rPr>
                        <a:t>8.3.3</a:t>
                      </a:r>
                    </a:p>
                  </a:txBody>
                  <a:tcPr marL="4183" marR="4183" marT="41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0000"/>
                          </a:solidFill>
                          <a:effectLst/>
                          <a:latin typeface="Univers"/>
                        </a:rPr>
                        <a:t>OTHER FIBREBOARD </a:t>
                      </a:r>
                    </a:p>
                  </a:txBody>
                  <a:tcPr marL="4183" marR="4183" marT="41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0000"/>
                          </a:solidFill>
                          <a:effectLst/>
                          <a:latin typeface="Univers"/>
                        </a:rPr>
                        <a:t>ex4411.14  4411.93/94</a:t>
                      </a:r>
                    </a:p>
                  </a:txBody>
                  <a:tcPr marL="4183" marR="4183" marT="41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ex4411.14  4411.93/94</a:t>
                      </a:r>
                    </a:p>
                  </a:txBody>
                  <a:tcPr marL="4183" marR="4183" marT="41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FF0000"/>
                          </a:solidFill>
                          <a:effectLst/>
                          <a:latin typeface="Univers"/>
                        </a:rPr>
                        <a:t>ex16.21.15.29; </a:t>
                      </a:r>
                      <a:r>
                        <a:rPr lang="en-US" sz="1000" b="1" i="0" u="none" strike="noStrike" dirty="0">
                          <a:solidFill>
                            <a:schemeClr val="tx1"/>
                          </a:solidFill>
                          <a:effectLst/>
                          <a:latin typeface="Univers"/>
                        </a:rPr>
                        <a:t>16.21.15.46; 16.21.15.49 </a:t>
                      </a:r>
                    </a:p>
                  </a:txBody>
                  <a:tcPr marL="4183" marR="4183" marT="41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7531772"/>
                  </a:ext>
                </a:extLst>
              </a:tr>
            </a:tbl>
          </a:graphicData>
        </a:graphic>
      </p:graphicFrame>
    </p:spTree>
    <p:extLst>
      <p:ext uri="{BB962C8B-B14F-4D97-AF65-F5344CB8AC3E}">
        <p14:creationId xmlns:p14="http://schemas.microsoft.com/office/powerpoint/2010/main" val="3807970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44158011"/>
              </p:ext>
            </p:extLst>
          </p:nvPr>
        </p:nvGraphicFramePr>
        <p:xfrm>
          <a:off x="1219200" y="304800"/>
          <a:ext cx="6553200" cy="4876798"/>
        </p:xfrm>
        <a:graphic>
          <a:graphicData uri="http://schemas.openxmlformats.org/drawingml/2006/table">
            <a:tbl>
              <a:tblPr/>
              <a:tblGrid>
                <a:gridCol w="609600">
                  <a:extLst>
                    <a:ext uri="{9D8B030D-6E8A-4147-A177-3AD203B41FA5}">
                      <a16:colId xmlns:a16="http://schemas.microsoft.com/office/drawing/2014/main" val="3333551729"/>
                    </a:ext>
                  </a:extLst>
                </a:gridCol>
                <a:gridCol w="1828800">
                  <a:extLst>
                    <a:ext uri="{9D8B030D-6E8A-4147-A177-3AD203B41FA5}">
                      <a16:colId xmlns:a16="http://schemas.microsoft.com/office/drawing/2014/main" val="2690786931"/>
                    </a:ext>
                  </a:extLst>
                </a:gridCol>
                <a:gridCol w="1295400">
                  <a:extLst>
                    <a:ext uri="{9D8B030D-6E8A-4147-A177-3AD203B41FA5}">
                      <a16:colId xmlns:a16="http://schemas.microsoft.com/office/drawing/2014/main" val="2828162137"/>
                    </a:ext>
                  </a:extLst>
                </a:gridCol>
                <a:gridCol w="1295400">
                  <a:extLst>
                    <a:ext uri="{9D8B030D-6E8A-4147-A177-3AD203B41FA5}">
                      <a16:colId xmlns:a16="http://schemas.microsoft.com/office/drawing/2014/main" val="4133417615"/>
                    </a:ext>
                  </a:extLst>
                </a:gridCol>
                <a:gridCol w="1524000">
                  <a:extLst>
                    <a:ext uri="{9D8B030D-6E8A-4147-A177-3AD203B41FA5}">
                      <a16:colId xmlns:a16="http://schemas.microsoft.com/office/drawing/2014/main" val="1037773245"/>
                    </a:ext>
                  </a:extLst>
                </a:gridCol>
              </a:tblGrid>
              <a:tr h="778731">
                <a:tc>
                  <a:txBody>
                    <a:bodyPr/>
                    <a:lstStyle/>
                    <a:p>
                      <a:pPr algn="l" fontAlgn="ctr"/>
                      <a:r>
                        <a:rPr lang="en-US" sz="1000" b="1" i="0" u="none" strike="noStrike">
                          <a:solidFill>
                            <a:srgbClr val="000000"/>
                          </a:solidFill>
                          <a:effectLst/>
                          <a:latin typeface="Univers"/>
                        </a:rPr>
                        <a:t>9</a:t>
                      </a:r>
                    </a:p>
                  </a:txBody>
                  <a:tcPr marL="4517" marR="4517" marT="45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WOOD PULP</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47.01/02/03/04/05</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47.01/02/03/04/05</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17.11.14.00; 17.11.12.00; 17.11.13.00; 17.11.11.00</a:t>
                      </a:r>
                    </a:p>
                  </a:txBody>
                  <a:tcPr marL="4517" marR="4517" marT="45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4644860"/>
                  </a:ext>
                </a:extLst>
              </a:tr>
              <a:tr h="778731">
                <a:tc>
                  <a:txBody>
                    <a:bodyPr/>
                    <a:lstStyle/>
                    <a:p>
                      <a:pPr algn="l" fontAlgn="ctr"/>
                      <a:r>
                        <a:rPr lang="en-US" sz="1000" b="1" i="0" u="none" strike="noStrike">
                          <a:solidFill>
                            <a:srgbClr val="000000"/>
                          </a:solidFill>
                          <a:effectLst/>
                          <a:latin typeface="Univers"/>
                        </a:rPr>
                        <a:t>9.1</a:t>
                      </a:r>
                    </a:p>
                  </a:txBody>
                  <a:tcPr marL="4517" marR="4517" marT="45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MECHANICAL AND SEMI-CHEMICAL WOOD PULP</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47.01  47.05</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47.01  47.05</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17.11.14.00</a:t>
                      </a:r>
                    </a:p>
                  </a:txBody>
                  <a:tcPr marL="4517" marR="4517" marT="45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760248"/>
                  </a:ext>
                </a:extLst>
              </a:tr>
              <a:tr h="394232">
                <a:tc>
                  <a:txBody>
                    <a:bodyPr/>
                    <a:lstStyle/>
                    <a:p>
                      <a:pPr algn="l" fontAlgn="ctr"/>
                      <a:r>
                        <a:rPr lang="en-US" sz="1000" b="1" i="0" u="none" strike="noStrike">
                          <a:solidFill>
                            <a:srgbClr val="000000"/>
                          </a:solidFill>
                          <a:effectLst/>
                          <a:latin typeface="Univers"/>
                        </a:rPr>
                        <a:t>9.2</a:t>
                      </a:r>
                    </a:p>
                  </a:txBody>
                  <a:tcPr marL="4517" marR="4517" marT="45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CHEMICAL WOOD PULP</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47.03  47.04</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47.03  47.04</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17.11.12.00; 17.11.13.00</a:t>
                      </a:r>
                    </a:p>
                  </a:txBody>
                  <a:tcPr marL="4517" marR="4517" marT="45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0671647"/>
                  </a:ext>
                </a:extLst>
              </a:tr>
              <a:tr h="292024">
                <a:tc>
                  <a:txBody>
                    <a:bodyPr/>
                    <a:lstStyle/>
                    <a:p>
                      <a:pPr algn="l" fontAlgn="ctr"/>
                      <a:r>
                        <a:rPr lang="en-US" sz="1000" b="1" i="0" u="none" strike="noStrike">
                          <a:solidFill>
                            <a:srgbClr val="000000"/>
                          </a:solidFill>
                          <a:effectLst/>
                          <a:latin typeface="Univers"/>
                        </a:rPr>
                        <a:t>9.2.1</a:t>
                      </a:r>
                    </a:p>
                  </a:txBody>
                  <a:tcPr marL="4517" marR="4517" marT="45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SULPHATE PULP</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47,03</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47,03</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17.11.12.00</a:t>
                      </a:r>
                    </a:p>
                  </a:txBody>
                  <a:tcPr marL="4517" marR="4517" marT="45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1928854"/>
                  </a:ext>
                </a:extLst>
              </a:tr>
              <a:tr h="389365">
                <a:tc>
                  <a:txBody>
                    <a:bodyPr/>
                    <a:lstStyle/>
                    <a:p>
                      <a:pPr algn="l" fontAlgn="ctr"/>
                      <a:r>
                        <a:rPr lang="en-US" sz="1000" b="1" i="0" u="none" strike="noStrike">
                          <a:solidFill>
                            <a:srgbClr val="000000"/>
                          </a:solidFill>
                          <a:effectLst/>
                          <a:latin typeface="Univers"/>
                        </a:rPr>
                        <a:t>9.2.1.1</a:t>
                      </a:r>
                    </a:p>
                  </a:txBody>
                  <a:tcPr marL="4517" marR="4517" marT="45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of which: BLEACHED</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4703.21/29</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4703.21/29</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17.11.12.00</a:t>
                      </a:r>
                    </a:p>
                  </a:txBody>
                  <a:tcPr marL="4517" marR="4517" marT="45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8522207"/>
                  </a:ext>
                </a:extLst>
              </a:tr>
              <a:tr h="292024">
                <a:tc>
                  <a:txBody>
                    <a:bodyPr/>
                    <a:lstStyle/>
                    <a:p>
                      <a:pPr algn="l" fontAlgn="ctr"/>
                      <a:r>
                        <a:rPr lang="en-US" sz="1000" b="1" i="0" u="none" strike="noStrike">
                          <a:solidFill>
                            <a:srgbClr val="000000"/>
                          </a:solidFill>
                          <a:effectLst/>
                          <a:latin typeface="Univers"/>
                        </a:rPr>
                        <a:t>9.2.2</a:t>
                      </a:r>
                    </a:p>
                  </a:txBody>
                  <a:tcPr marL="4517" marR="4517" marT="45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SULPHITE PULP</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47,04</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47,04</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17.11.13.00</a:t>
                      </a:r>
                    </a:p>
                  </a:txBody>
                  <a:tcPr marL="4517" marR="4517" marT="45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4822248"/>
                  </a:ext>
                </a:extLst>
              </a:tr>
              <a:tr h="389365">
                <a:tc>
                  <a:txBody>
                    <a:bodyPr/>
                    <a:lstStyle/>
                    <a:p>
                      <a:pPr algn="l" fontAlgn="ctr"/>
                      <a:r>
                        <a:rPr lang="en-US" sz="1000" b="1" i="0" u="none" strike="noStrike">
                          <a:solidFill>
                            <a:srgbClr val="000000"/>
                          </a:solidFill>
                          <a:effectLst/>
                          <a:latin typeface="Univers"/>
                        </a:rPr>
                        <a:t>9.3</a:t>
                      </a:r>
                    </a:p>
                  </a:txBody>
                  <a:tcPr marL="4517" marR="4517" marT="45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DISSOLVING GRADES</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47,02</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47,02</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17.11.11.00</a:t>
                      </a:r>
                    </a:p>
                  </a:txBody>
                  <a:tcPr marL="4517" marR="4517" marT="45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5912608"/>
                  </a:ext>
                </a:extLst>
              </a:tr>
              <a:tr h="194682">
                <a:tc>
                  <a:txBody>
                    <a:bodyPr/>
                    <a:lstStyle/>
                    <a:p>
                      <a:pPr algn="l" fontAlgn="ctr"/>
                      <a:r>
                        <a:rPr lang="en-US" sz="1000" b="1" i="0" u="none" strike="noStrike">
                          <a:solidFill>
                            <a:srgbClr val="000000"/>
                          </a:solidFill>
                          <a:effectLst/>
                          <a:latin typeface="Univers"/>
                        </a:rPr>
                        <a:t>10</a:t>
                      </a:r>
                    </a:p>
                  </a:txBody>
                  <a:tcPr marL="4517" marR="4517" marT="45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OTHER PULP </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47,06</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47,06</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17.11.14.00</a:t>
                      </a:r>
                    </a:p>
                  </a:txBody>
                  <a:tcPr marL="4517" marR="4517" marT="45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5498296"/>
                  </a:ext>
                </a:extLst>
              </a:tr>
              <a:tr h="584047">
                <a:tc>
                  <a:txBody>
                    <a:bodyPr/>
                    <a:lstStyle/>
                    <a:p>
                      <a:pPr algn="l" fontAlgn="ctr"/>
                      <a:r>
                        <a:rPr lang="en-US" sz="1000" b="1" i="0" u="none" strike="noStrike">
                          <a:solidFill>
                            <a:srgbClr val="000000"/>
                          </a:solidFill>
                          <a:effectLst/>
                          <a:latin typeface="Univers"/>
                        </a:rPr>
                        <a:t>10.1</a:t>
                      </a:r>
                    </a:p>
                  </a:txBody>
                  <a:tcPr marL="4517" marR="4517" marT="45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PULP FROM FIBRES OTHER THAN WOOD</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4706.10/30/91/92/93</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4706.10/30/91/92/93</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FF0000"/>
                          </a:solidFill>
                          <a:effectLst/>
                          <a:latin typeface="Univers"/>
                        </a:rPr>
                        <a:t>ex17.11.14.00</a:t>
                      </a:r>
                    </a:p>
                  </a:txBody>
                  <a:tcPr marL="4517" marR="4517" marT="45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4365098"/>
                  </a:ext>
                </a:extLst>
              </a:tr>
              <a:tr h="389365">
                <a:tc>
                  <a:txBody>
                    <a:bodyPr/>
                    <a:lstStyle/>
                    <a:p>
                      <a:pPr algn="l" fontAlgn="ctr"/>
                      <a:r>
                        <a:rPr lang="en-US" sz="1000" b="1" i="0" u="none" strike="noStrike">
                          <a:solidFill>
                            <a:srgbClr val="000000"/>
                          </a:solidFill>
                          <a:effectLst/>
                          <a:latin typeface="Univers"/>
                        </a:rPr>
                        <a:t>10.2</a:t>
                      </a:r>
                    </a:p>
                  </a:txBody>
                  <a:tcPr marL="4517" marR="4517" marT="45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RECOVERED FIBRE PULP</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4706.20</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4706.20</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FF0000"/>
                          </a:solidFill>
                          <a:effectLst/>
                          <a:latin typeface="Univers"/>
                        </a:rPr>
                        <a:t>ex17.11.14.00</a:t>
                      </a:r>
                    </a:p>
                  </a:txBody>
                  <a:tcPr marL="4517" marR="4517" marT="45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1190623"/>
                  </a:ext>
                </a:extLst>
              </a:tr>
              <a:tr h="394232">
                <a:tc>
                  <a:txBody>
                    <a:bodyPr/>
                    <a:lstStyle/>
                    <a:p>
                      <a:pPr algn="l" fontAlgn="ctr"/>
                      <a:r>
                        <a:rPr lang="en-US" sz="1000" b="1" i="0" u="none" strike="noStrike">
                          <a:solidFill>
                            <a:srgbClr val="000000"/>
                          </a:solidFill>
                          <a:effectLst/>
                          <a:latin typeface="Univers"/>
                        </a:rPr>
                        <a:t>11</a:t>
                      </a:r>
                    </a:p>
                  </a:txBody>
                  <a:tcPr marL="4517" marR="4517" marT="45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RECOVERED PAPER</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47,07</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47,07</a:t>
                      </a:r>
                    </a:p>
                  </a:txBody>
                  <a:tcPr marL="4517" marR="4517" marT="4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0000"/>
                          </a:solidFill>
                          <a:effectLst/>
                          <a:latin typeface="Univers"/>
                        </a:rPr>
                        <a:t>Not industrial product</a:t>
                      </a:r>
                    </a:p>
                  </a:txBody>
                  <a:tcPr marL="4517" marR="4517" marT="45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8068214"/>
                  </a:ext>
                </a:extLst>
              </a:tr>
            </a:tbl>
          </a:graphicData>
        </a:graphic>
      </p:graphicFrame>
    </p:spTree>
    <p:extLst>
      <p:ext uri="{BB962C8B-B14F-4D97-AF65-F5344CB8AC3E}">
        <p14:creationId xmlns:p14="http://schemas.microsoft.com/office/powerpoint/2010/main" val="3394387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262822016"/>
              </p:ext>
            </p:extLst>
          </p:nvPr>
        </p:nvGraphicFramePr>
        <p:xfrm>
          <a:off x="1142997" y="152400"/>
          <a:ext cx="7162802" cy="6744181"/>
        </p:xfrm>
        <a:graphic>
          <a:graphicData uri="http://schemas.openxmlformats.org/drawingml/2006/table">
            <a:tbl>
              <a:tblPr/>
              <a:tblGrid>
                <a:gridCol w="838203">
                  <a:extLst>
                    <a:ext uri="{9D8B030D-6E8A-4147-A177-3AD203B41FA5}">
                      <a16:colId xmlns:a16="http://schemas.microsoft.com/office/drawing/2014/main" val="2631082770"/>
                    </a:ext>
                  </a:extLst>
                </a:gridCol>
                <a:gridCol w="1296457">
                  <a:extLst>
                    <a:ext uri="{9D8B030D-6E8A-4147-A177-3AD203B41FA5}">
                      <a16:colId xmlns:a16="http://schemas.microsoft.com/office/drawing/2014/main" val="244565861"/>
                    </a:ext>
                  </a:extLst>
                </a:gridCol>
                <a:gridCol w="1204167">
                  <a:extLst>
                    <a:ext uri="{9D8B030D-6E8A-4147-A177-3AD203B41FA5}">
                      <a16:colId xmlns:a16="http://schemas.microsoft.com/office/drawing/2014/main" val="501842768"/>
                    </a:ext>
                  </a:extLst>
                </a:gridCol>
                <a:gridCol w="1234022">
                  <a:extLst>
                    <a:ext uri="{9D8B030D-6E8A-4147-A177-3AD203B41FA5}">
                      <a16:colId xmlns:a16="http://schemas.microsoft.com/office/drawing/2014/main" val="1761434810"/>
                    </a:ext>
                  </a:extLst>
                </a:gridCol>
                <a:gridCol w="2589953">
                  <a:extLst>
                    <a:ext uri="{9D8B030D-6E8A-4147-A177-3AD203B41FA5}">
                      <a16:colId xmlns:a16="http://schemas.microsoft.com/office/drawing/2014/main" val="2932946709"/>
                    </a:ext>
                  </a:extLst>
                </a:gridCol>
              </a:tblGrid>
              <a:tr h="2553274">
                <a:tc>
                  <a:txBody>
                    <a:bodyPr/>
                    <a:lstStyle/>
                    <a:p>
                      <a:pPr algn="l" fontAlgn="ctr"/>
                      <a:r>
                        <a:rPr lang="en-US" sz="1000" b="1" i="0" u="none" strike="noStrike">
                          <a:solidFill>
                            <a:srgbClr val="000000"/>
                          </a:solidFill>
                          <a:effectLst/>
                          <a:latin typeface="Univers"/>
                        </a:rPr>
                        <a:t>12</a:t>
                      </a:r>
                    </a:p>
                  </a:txBody>
                  <a:tcPr marL="5788" marR="5788" marT="57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PAPER AND PAPERBOARD</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0000"/>
                          </a:solidFill>
                          <a:effectLst/>
                          <a:latin typeface="Univers"/>
                        </a:rPr>
                        <a:t>48.01  48.02  48.03  48.04  48.05  48.06  48.08  48.09  48.10  4811.51/59  48.12  48.13</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48.01  48.02  48.03  48.04  48.05  48.06  48.08  48.09  48.10  4811.51/59  48.12  48.13</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17.12.11.00; 17.12.14.70; 17.12.12.00; 17.12.14.10; 17.12.14.35; 17.12.14.39; 17.12.14.50; 17.12.13.00; 17.12.76.00; 17.12.73.36; 17.12.73.60; 17.12.73.75; 17.12.73.79; 17.12.20.30; 17.12.20.55; 17.12.20.57; 17.12.20.90; 17.12.31.00; 17.12.32.00; 17.12.33.00; 17.12.34.00; 17.12.35.20; 17.12.35.40; 17.12.42.40;  17.12.42.60;17.12.75.00; 17.12.78.20; 17.12.78.50; 17.12.79.53; 17.12.79.55; 17.12.77.55; 17.12.77.59; 17.12.41.20; 17.12.41.40; 17.12.41.60; 17.12.42.20; 17.12.60.00; 17.12.72.00; 17.21.11.00; 17.12.41.80; 17.12.74.00; 17.12.79.70; 17.12.42.80  17.12.13.00; 17.12.59.10; 17.12.43.30; 17.12.43.60; 17.12.60.00; 17.29.12.00; 17.29.19.10; 17.12.44.00 </a:t>
                      </a:r>
                    </a:p>
                  </a:txBody>
                  <a:tcPr marL="5788" marR="5788" marT="57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5169436"/>
                  </a:ext>
                </a:extLst>
              </a:tr>
              <a:tr h="847575">
                <a:tc>
                  <a:txBody>
                    <a:bodyPr/>
                    <a:lstStyle/>
                    <a:p>
                      <a:pPr algn="l" fontAlgn="ctr"/>
                      <a:r>
                        <a:rPr lang="en-US" sz="1000" b="1" i="0" u="none" strike="noStrike">
                          <a:solidFill>
                            <a:srgbClr val="000000"/>
                          </a:solidFill>
                          <a:effectLst/>
                          <a:latin typeface="Univers"/>
                        </a:rPr>
                        <a:t>12.1</a:t>
                      </a:r>
                    </a:p>
                  </a:txBody>
                  <a:tcPr marL="5788" marR="5788" marT="57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GRAPHIC PAPERS</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48.01  4802.10/20/54/55/56/57/58/61/62/69  48.09  4810.13/14/19/22/29</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48.01  4802.10/20/54/55/56/57/58/61/62/69  48.09  4810.13/14/19/22/29</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17.12.11.00; 17.12.14.70; 17.12.12.00; 17.12.14.10; 17.12.14.35; 17.12.14.39; 17.12.14.50; 17.12.13.00; 17.12.76.00; 17.12.73.36; 17.12.73.60; 17.12.73.75; 17.12.73.79   </a:t>
                      </a:r>
                    </a:p>
                  </a:txBody>
                  <a:tcPr marL="5788" marR="5788" marT="57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0234442"/>
                  </a:ext>
                </a:extLst>
              </a:tr>
              <a:tr h="155549">
                <a:tc>
                  <a:txBody>
                    <a:bodyPr/>
                    <a:lstStyle/>
                    <a:p>
                      <a:pPr algn="l" fontAlgn="ctr"/>
                      <a:r>
                        <a:rPr lang="en-US" sz="1000" b="1" i="0" u="none" strike="noStrike">
                          <a:solidFill>
                            <a:srgbClr val="000000"/>
                          </a:solidFill>
                          <a:effectLst/>
                          <a:latin typeface="Univers"/>
                        </a:rPr>
                        <a:t>12.1.1</a:t>
                      </a:r>
                    </a:p>
                  </a:txBody>
                  <a:tcPr marL="5788" marR="5788" marT="57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NEWSPRINT</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48,01</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48,01</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17.12.11.00</a:t>
                      </a:r>
                    </a:p>
                  </a:txBody>
                  <a:tcPr marL="5788" marR="5788" marT="57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4018922"/>
                  </a:ext>
                </a:extLst>
              </a:tr>
              <a:tr h="305407">
                <a:tc>
                  <a:txBody>
                    <a:bodyPr/>
                    <a:lstStyle/>
                    <a:p>
                      <a:pPr algn="l" fontAlgn="ctr"/>
                      <a:r>
                        <a:rPr lang="en-US" sz="1000" b="1" i="0" u="none" strike="noStrike">
                          <a:solidFill>
                            <a:srgbClr val="000000"/>
                          </a:solidFill>
                          <a:effectLst/>
                          <a:latin typeface="Univers"/>
                        </a:rPr>
                        <a:t>12.1.2</a:t>
                      </a:r>
                    </a:p>
                  </a:txBody>
                  <a:tcPr marL="5788" marR="5788" marT="57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UNCOATED MECHANICAL</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4802.61/62/69</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4802.61/62/69</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17.12.14.70</a:t>
                      </a:r>
                    </a:p>
                  </a:txBody>
                  <a:tcPr marL="5788" marR="5788" marT="57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2758170"/>
                  </a:ext>
                </a:extLst>
              </a:tr>
              <a:tr h="305407">
                <a:tc>
                  <a:txBody>
                    <a:bodyPr/>
                    <a:lstStyle/>
                    <a:p>
                      <a:pPr algn="l" fontAlgn="ctr"/>
                      <a:r>
                        <a:rPr lang="en-US" sz="1000" b="1" i="0" u="none" strike="noStrike">
                          <a:solidFill>
                            <a:srgbClr val="000000"/>
                          </a:solidFill>
                          <a:effectLst/>
                          <a:latin typeface="Univers"/>
                        </a:rPr>
                        <a:t>12.1.3</a:t>
                      </a:r>
                    </a:p>
                  </a:txBody>
                  <a:tcPr marL="5788" marR="5788" marT="57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UNCOATED WOODFREE</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4802.10/20/54/55/56/57/58</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4802.10/20/54/55/56/57/58</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17.12.12.00; 17.12.14.10; 17.12.14.35; 17.12.14.39; 17.12.14.50; 17.12.13.00  </a:t>
                      </a:r>
                    </a:p>
                  </a:txBody>
                  <a:tcPr marL="5788" marR="5788" marT="57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9332387"/>
                  </a:ext>
                </a:extLst>
              </a:tr>
              <a:tr h="426453">
                <a:tc>
                  <a:txBody>
                    <a:bodyPr/>
                    <a:lstStyle/>
                    <a:p>
                      <a:pPr algn="l" fontAlgn="ctr"/>
                      <a:r>
                        <a:rPr lang="en-US" sz="1000" b="1" i="0" u="none" strike="noStrike">
                          <a:solidFill>
                            <a:srgbClr val="000000"/>
                          </a:solidFill>
                          <a:effectLst/>
                          <a:latin typeface="Univers"/>
                        </a:rPr>
                        <a:t>12.1.4</a:t>
                      </a:r>
                    </a:p>
                  </a:txBody>
                  <a:tcPr marL="5788" marR="5788" marT="57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COATED PAPERS</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48.09  4810.13/14/19/22/29</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48.09  4810.13/14/19/22/29</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17.12.76.00; 17.12.73.36; 17.12.73.60; 17.12.73.75; 17.12.73.79  </a:t>
                      </a:r>
                    </a:p>
                  </a:txBody>
                  <a:tcPr marL="5788" marR="5788" marT="57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577369"/>
                  </a:ext>
                </a:extLst>
              </a:tr>
              <a:tr h="455265">
                <a:tc>
                  <a:txBody>
                    <a:bodyPr/>
                    <a:lstStyle/>
                    <a:p>
                      <a:pPr algn="l" fontAlgn="ctr"/>
                      <a:r>
                        <a:rPr lang="en-US" sz="1000" b="1" i="0" u="none" strike="noStrike">
                          <a:solidFill>
                            <a:srgbClr val="000000"/>
                          </a:solidFill>
                          <a:effectLst/>
                          <a:latin typeface="Univers"/>
                        </a:rPr>
                        <a:t>12,2</a:t>
                      </a:r>
                    </a:p>
                  </a:txBody>
                  <a:tcPr marL="5788" marR="5788" marT="57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HOUSEHOLD AND SANITARY PAPERS</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48,03</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48,03</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17.12.20.30; 17.12.20.55; 17.12.20.57; 17.12.20.90</a:t>
                      </a:r>
                    </a:p>
                  </a:txBody>
                  <a:tcPr marL="5788" marR="5788" marT="57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776878"/>
                  </a:ext>
                </a:extLst>
              </a:tr>
              <a:tr h="1504270">
                <a:tc>
                  <a:txBody>
                    <a:bodyPr/>
                    <a:lstStyle/>
                    <a:p>
                      <a:pPr algn="l" fontAlgn="ctr"/>
                      <a:r>
                        <a:rPr lang="en-US" sz="1000" b="1" i="0" u="none" strike="noStrike">
                          <a:solidFill>
                            <a:srgbClr val="000000"/>
                          </a:solidFill>
                          <a:effectLst/>
                          <a:latin typeface="Univers"/>
                        </a:rPr>
                        <a:t>12,3</a:t>
                      </a:r>
                    </a:p>
                  </a:txBody>
                  <a:tcPr marL="5788" marR="5788" marT="57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PACKAGING MATERIALS</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4804.11/19/21/29/31/39/42/49/51/52/59  4805.11/12/19/24/25/30/91/92/93  4806.10/20/40  48.08  4810.31/32/39/92/99  4811.51/59 </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Univers"/>
                        </a:rPr>
                        <a:t>4804.11/19/21/29/31/39/42/49/51/52/59  4805.11/12/19/24/25/30/91/92/93  4806.10/20/40  48.08  4810.31/32/39/92/99  4811.51/59 </a:t>
                      </a:r>
                    </a:p>
                  </a:txBody>
                  <a:tcPr marL="5788" marR="5788" marT="5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0000"/>
                          </a:solidFill>
                          <a:effectLst/>
                          <a:latin typeface="Univers"/>
                        </a:rPr>
                        <a:t>17.12.31.00; 17.12.32.00; 17.12.33.00; 17.12.34.00; 17.12.35.20; 17.12.35.40; 17.12.42.40; </a:t>
                      </a:r>
                      <a:r>
                        <a:rPr lang="en-US" sz="1000" b="1" i="0" u="none" strike="noStrike" dirty="0">
                          <a:solidFill>
                            <a:srgbClr val="FF0000"/>
                          </a:solidFill>
                          <a:effectLst/>
                          <a:latin typeface="Univers"/>
                        </a:rPr>
                        <a:t>ex17.12.59.10;</a:t>
                      </a:r>
                      <a:r>
                        <a:rPr lang="en-US" sz="1000" b="1" i="0" u="none" strike="noStrike" dirty="0">
                          <a:solidFill>
                            <a:srgbClr val="000000"/>
                          </a:solidFill>
                          <a:effectLst/>
                          <a:latin typeface="Univers"/>
                        </a:rPr>
                        <a:t> 17.12.42.60;17.12.75.00; 17.12.78.20; 17.12.78.50; 17.12.79.53; 17.12.79.55; 17.12.77.55; 17.12.77.59; 17.12.41.20; 17.12.41.40; 17.12.41.60; 17.12.42.20; 17.12.60.00; 17.12.72.00; 17.21.11.00; 17.12.41.80; 17.12.74.00; 17.12.79.70; 17.12.42.80   </a:t>
                      </a:r>
                    </a:p>
                  </a:txBody>
                  <a:tcPr marL="5788" marR="5788" marT="57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0962759"/>
                  </a:ext>
                </a:extLst>
              </a:tr>
            </a:tbl>
          </a:graphicData>
        </a:graphic>
      </p:graphicFrame>
    </p:spTree>
    <p:extLst>
      <p:ext uri="{BB962C8B-B14F-4D97-AF65-F5344CB8AC3E}">
        <p14:creationId xmlns:p14="http://schemas.microsoft.com/office/powerpoint/2010/main" val="189767126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2359</TotalTime>
  <Words>1539</Words>
  <Application>Microsoft Office PowerPoint</Application>
  <PresentationFormat>On-screen Show (4:3)</PresentationFormat>
  <Paragraphs>396</Paragraphs>
  <Slides>14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Cambria</vt:lpstr>
      <vt:lpstr>Times New Roman</vt:lpstr>
      <vt:lpstr>Univers</vt:lpstr>
      <vt:lpstr>1_Office Theme</vt:lpstr>
      <vt:lpstr>Bosnia and Herzegovina data collection for JFSQ</vt:lpstr>
      <vt:lpstr>Content:</vt:lpstr>
      <vt:lpstr> 1. JQ1 roundwood removals and production </vt:lpstr>
      <vt:lpstr> 1. JQ1 roundwood removals and production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   Getting data for wood charcoal produced in traditional way (such            production is still present in B&amp;H);  -   Sometimes HS and PRODCOM nomenclature do not match (one    PRODCOM code covers two HS codes etc.) or there is not  clear difference between some products (like between wood pellets and briquets etc.).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Anketa o obrazovanju odraslih u BiH  Obuka anketara</dc:title>
  <dc:creator>Aida Eskic-Pihljak</dc:creator>
  <cp:lastModifiedBy>Alex McCusker</cp:lastModifiedBy>
  <cp:revision>176</cp:revision>
  <dcterms:created xsi:type="dcterms:W3CDTF">2017-01-23T09:37:41Z</dcterms:created>
  <dcterms:modified xsi:type="dcterms:W3CDTF">2021-02-24T16:27:41Z</dcterms:modified>
</cp:coreProperties>
</file>