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Oswald Regular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B33DC-B9D9-4FA7-9CF2-99E0C1268E1C}">
  <a:tblStyle styleId="{4FCB33DC-B9D9-4FA7-9CF2-99E0C1268E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72CD24-D3F6-46B6-8A5F-DB62199F0D7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26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" userId="b25862a6-b641-4ece-b9f9-9230f3cdb908" providerId="ADAL" clId="{B82E9891-0DA3-4762-8124-9985D8A0BD60}"/>
    <pc:docChg chg="modSld">
      <pc:chgData name="Francois" userId="b25862a6-b641-4ece-b9f9-9230f3cdb908" providerId="ADAL" clId="{B82E9891-0DA3-4762-8124-9985D8A0BD60}" dt="2021-02-05T16:11:12.877" v="17" actId="1036"/>
      <pc:docMkLst>
        <pc:docMk/>
      </pc:docMkLst>
      <pc:sldChg chg="modSp">
        <pc:chgData name="Francois" userId="b25862a6-b641-4ece-b9f9-9230f3cdb908" providerId="ADAL" clId="{B82E9891-0DA3-4762-8124-9985D8A0BD60}" dt="2021-02-05T16:11:12.877" v="17" actId="1036"/>
        <pc:sldMkLst>
          <pc:docMk/>
          <pc:sldMk cId="0" sldId="256"/>
        </pc:sldMkLst>
        <pc:spChg chg="mod">
          <ac:chgData name="Francois" userId="b25862a6-b641-4ece-b9f9-9230f3cdb908" providerId="ADAL" clId="{B82E9891-0DA3-4762-8124-9985D8A0BD60}" dt="2021-02-05T16:11:12.877" v="17" actId="1036"/>
          <ac:spMkLst>
            <pc:docMk/>
            <pc:sldMk cId="0" sldId="256"/>
            <ac:spMk id="55" creationId="{00000000-0000-0000-0000-000000000000}"/>
          </ac:spMkLst>
        </pc:spChg>
        <pc:picChg chg="mod">
          <ac:chgData name="Francois" userId="b25862a6-b641-4ece-b9f9-9230f3cdb908" providerId="ADAL" clId="{B82E9891-0DA3-4762-8124-9985D8A0BD60}" dt="2021-02-05T16:11:12.877" v="17" actId="1036"/>
          <ac:picMkLst>
            <pc:docMk/>
            <pc:sldMk cId="0" sldId="256"/>
            <ac:picMk id="5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27236b0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27236b0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5cad905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5cad905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27236b0c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27236b0c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776e0e0b4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776e0e0b4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7236b0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27236b0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776e0e0b4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776e0e0b4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776e0e0b4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776e0e0b4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ae3079d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bae3079d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ae3079d7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bae3079d7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ad78b4a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ad78b4a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2735cfe9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2735cfe9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de.vis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VTvLCzd3y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GIdDeNmyL0UfN54haNzjsB9CMxRQqu17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QWD2R843hDkq6leV7YR8AxxYkQowzLFU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eyEA374Mb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15626"/>
          <a:stretch/>
        </p:blipFill>
        <p:spPr>
          <a:xfrm>
            <a:off x="0" y="1"/>
            <a:ext cx="914363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50000" y="1732367"/>
            <a:ext cx="51879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1B22B"/>
                </a:solidFill>
                <a:latin typeface="Oswald"/>
                <a:ea typeface="Oswald"/>
                <a:cs typeface="Oswald"/>
                <a:sym typeface="Oswald"/>
              </a:rPr>
              <a:t>Saving Riders’ Lives</a:t>
            </a:r>
            <a:endParaRPr sz="2200" b="1">
              <a:solidFill>
                <a:srgbClr val="F1B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2237" y="976542"/>
            <a:ext cx="4543426" cy="7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141475" y="4648750"/>
            <a:ext cx="71361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Collision Aversion Technology (CAT™) - for every motorbike</a:t>
            </a:r>
            <a:endParaRPr sz="2000" i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664A90-0551-4934-AAAF-46A179A2FD4A}"/>
              </a:ext>
            </a:extLst>
          </p:cNvPr>
          <p:cNvSpPr txBox="1"/>
          <p:nvPr/>
        </p:nvSpPr>
        <p:spPr>
          <a:xfrm>
            <a:off x="270164" y="235527"/>
            <a:ext cx="3106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chemeClr val="bg1"/>
                </a:solidFill>
              </a:rPr>
              <a:t>Transmitted</a:t>
            </a:r>
            <a:r>
              <a:rPr lang="fr-CH" dirty="0">
                <a:solidFill>
                  <a:schemeClr val="bg1"/>
                </a:solidFill>
              </a:rPr>
              <a:t> by the expert </a:t>
            </a:r>
            <a:r>
              <a:rPr lang="fr-CH" dirty="0" err="1">
                <a:solidFill>
                  <a:schemeClr val="bg1"/>
                </a:solidFill>
              </a:rPr>
              <a:t>from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Israel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F0C30-EF28-41DA-AE3D-1EFE4DCE21BA}"/>
              </a:ext>
            </a:extLst>
          </p:cNvPr>
          <p:cNvSpPr txBox="1"/>
          <p:nvPr/>
        </p:nvSpPr>
        <p:spPr>
          <a:xfrm>
            <a:off x="6132380" y="15031"/>
            <a:ext cx="27414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>
                <a:solidFill>
                  <a:schemeClr val="bg1"/>
                </a:solidFill>
              </a:rPr>
              <a:t>Informal document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b="1" dirty="0">
                <a:solidFill>
                  <a:schemeClr val="bg1"/>
                </a:solidFill>
              </a:rPr>
              <a:t>GRVA-09-44</a:t>
            </a:r>
            <a:br>
              <a:rPr lang="fr-CH" dirty="0">
                <a:solidFill>
                  <a:schemeClr val="bg1"/>
                </a:solidFill>
              </a:rPr>
            </a:br>
            <a:r>
              <a:rPr lang="fr-CH" dirty="0">
                <a:solidFill>
                  <a:schemeClr val="bg1"/>
                </a:solidFill>
              </a:rPr>
              <a:t>9th GRVA, 1-5 </a:t>
            </a:r>
            <a:r>
              <a:rPr lang="fr-CH" dirty="0" err="1">
                <a:solidFill>
                  <a:schemeClr val="bg1"/>
                </a:solidFill>
              </a:rPr>
              <a:t>February</a:t>
            </a:r>
            <a:r>
              <a:rPr lang="fr-CH" dirty="0">
                <a:solidFill>
                  <a:schemeClr val="bg1"/>
                </a:solidFill>
              </a:rPr>
              <a:t> 2021</a:t>
            </a:r>
            <a:br>
              <a:rPr lang="fr-CH" dirty="0">
                <a:solidFill>
                  <a:schemeClr val="bg1"/>
                </a:solidFill>
              </a:rPr>
            </a:br>
            <a:r>
              <a:rPr lang="fr-CH" dirty="0">
                <a:solidFill>
                  <a:schemeClr val="bg1"/>
                </a:solidFill>
              </a:rPr>
              <a:t>Agenda item 12(b)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6200" y="-873300"/>
            <a:ext cx="9380205" cy="625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148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1266C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Regulating for a better future?</a:t>
            </a:r>
            <a:endParaRPr>
              <a:solidFill>
                <a:srgbClr val="01266C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1266C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4160575" y="1006500"/>
            <a:ext cx="49437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highlight>
                  <a:srgbClr val="FFC000"/>
                </a:highlight>
                <a:latin typeface="Oswald Regular"/>
                <a:ea typeface="Oswald Regular"/>
                <a:cs typeface="Oswald Regular"/>
                <a:sym typeface="Oswald Regular"/>
              </a:rPr>
              <a:t>ADAS systems have proven to reduce car accidents.</a:t>
            </a:r>
            <a:endParaRPr sz="3200">
              <a:solidFill>
                <a:schemeClr val="dk1"/>
              </a:solidFill>
              <a:highlight>
                <a:srgbClr val="FFC000"/>
              </a:highlight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chemeClr val="dk1"/>
              </a:solidFill>
              <a:highlight>
                <a:srgbClr val="FFC000"/>
              </a:highlight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highlight>
                  <a:srgbClr val="FFC000"/>
                </a:highlight>
                <a:latin typeface="Oswald Regular"/>
                <a:ea typeface="Oswald Regular"/>
                <a:cs typeface="Oswald Regular"/>
                <a:sym typeface="Oswald Regular"/>
              </a:rPr>
              <a:t>Now is the time for the motorcycle revolution.</a:t>
            </a:r>
            <a:endParaRPr sz="3200">
              <a:solidFill>
                <a:schemeClr val="dk1"/>
              </a:solidFill>
              <a:highlight>
                <a:srgbClr val="FFC000"/>
              </a:highlight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highlight>
                <a:srgbClr val="FFC0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t="15626"/>
          <a:stretch/>
        </p:blipFill>
        <p:spPr>
          <a:xfrm>
            <a:off x="0" y="0"/>
            <a:ext cx="91439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647700" y="838200"/>
            <a:ext cx="3400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rgbClr val="F1B22B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sz="4500" b="1">
              <a:solidFill>
                <a:srgbClr val="F1B22B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1B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2914650" y="4568875"/>
            <a:ext cx="2895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https://ride.vision</a:t>
            </a: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t="17758" r="21826" b="16274"/>
          <a:stretch/>
        </p:blipFill>
        <p:spPr>
          <a:xfrm>
            <a:off x="0" y="0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143000" y="1574725"/>
            <a:ext cx="27171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WE ARE?</a:t>
            </a:r>
            <a:endParaRPr sz="3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-51950" y="2384425"/>
            <a:ext cx="4864800" cy="21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Ride Vision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an industry-leading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1B22B"/>
                </a:solidFill>
                <a:latin typeface="Calibri"/>
                <a:ea typeface="Calibri"/>
                <a:cs typeface="Calibri"/>
                <a:sym typeface="Calibri"/>
              </a:rPr>
              <a:t>Collision Avoidance Technology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that is designed to fit </a:t>
            </a:r>
            <a:r>
              <a:rPr lang="en" sz="2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any kind </a:t>
            </a: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two/three-wheeler and 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rider behavior.</a:t>
            </a:r>
            <a:br>
              <a:rPr lang="en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>
            <a:hlinkClick r:id="rId3"/>
          </p:cNvPr>
          <p:cNvSpPr/>
          <p:nvPr/>
        </p:nvSpPr>
        <p:spPr>
          <a:xfrm>
            <a:off x="3929775" y="1976000"/>
            <a:ext cx="1050900" cy="1065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>
            <a:hlinkClick r:id="rId3"/>
          </p:cNvPr>
          <p:cNvSpPr/>
          <p:nvPr/>
        </p:nvSpPr>
        <p:spPr>
          <a:xfrm rot="5400000">
            <a:off x="4297875" y="2212400"/>
            <a:ext cx="503700" cy="592800"/>
          </a:xfrm>
          <a:prstGeom prst="triangle">
            <a:avLst>
              <a:gd name="adj" fmla="val 48283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3419550" y="155525"/>
            <a:ext cx="23049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1B22B"/>
                </a:solidFill>
                <a:latin typeface="Oswald"/>
                <a:ea typeface="Oswald"/>
                <a:cs typeface="Oswald"/>
                <a:sym typeface="Oswald"/>
              </a:rPr>
              <a:t>SEE IT IN ACTION</a:t>
            </a:r>
            <a:endParaRPr sz="2200" b="1">
              <a:solidFill>
                <a:srgbClr val="F1B22B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5400" y="-25400"/>
            <a:ext cx="2947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0" y="0"/>
            <a:ext cx="52845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1266C"/>
                </a:solidFill>
                <a:latin typeface="Oswald"/>
                <a:ea typeface="Oswald"/>
                <a:cs typeface="Oswald"/>
                <a:sym typeface="Oswald"/>
              </a:rPr>
              <a:t>RIDE VISION 1</a:t>
            </a:r>
            <a:endParaRPr sz="3600" b="1">
              <a:solidFill>
                <a:srgbClr val="01266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1266C"/>
                </a:solidFill>
                <a:latin typeface="Oswald"/>
                <a:ea typeface="Oswald"/>
                <a:cs typeface="Oswald"/>
                <a:sym typeface="Oswald"/>
              </a:rPr>
              <a:t>(aftermarket)</a:t>
            </a:r>
            <a:endParaRPr sz="2100" b="1">
              <a:solidFill>
                <a:srgbClr val="01266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886200" y="0"/>
            <a:ext cx="52845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1266C"/>
                </a:solidFill>
                <a:latin typeface="Oswald"/>
                <a:ea typeface="Oswald"/>
                <a:cs typeface="Oswald"/>
                <a:sym typeface="Oswald"/>
              </a:rPr>
              <a:t>RIDE VISION 1A</a:t>
            </a:r>
            <a:endParaRPr sz="3600" b="1">
              <a:solidFill>
                <a:srgbClr val="01266C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1266C"/>
                </a:solidFill>
                <a:latin typeface="Oswald"/>
                <a:ea typeface="Oswald"/>
                <a:cs typeface="Oswald"/>
                <a:sym typeface="Oswald"/>
              </a:rPr>
              <a:t>(OEM)</a:t>
            </a:r>
            <a:endParaRPr sz="2100" b="1">
              <a:solidFill>
                <a:srgbClr val="01266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00" y="761150"/>
            <a:ext cx="4156300" cy="3407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16"/>
          <p:cNvGrpSpPr/>
          <p:nvPr/>
        </p:nvGrpSpPr>
        <p:grpSpPr>
          <a:xfrm>
            <a:off x="971212" y="3967100"/>
            <a:ext cx="3506337" cy="704700"/>
            <a:chOff x="971212" y="3967100"/>
            <a:chExt cx="3506337" cy="704700"/>
          </a:xfrm>
        </p:grpSpPr>
        <p:pic>
          <p:nvPicPr>
            <p:cNvPr id="82" name="Google Shape;82;p16"/>
            <p:cNvPicPr preferRelativeResize="0"/>
            <p:nvPr/>
          </p:nvPicPr>
          <p:blipFill rotWithShape="1">
            <a:blip r:embed="rId4">
              <a:alphaModFix/>
            </a:blip>
            <a:srcRect l="15958" r="40485" b="41079"/>
            <a:stretch/>
          </p:blipFill>
          <p:spPr>
            <a:xfrm>
              <a:off x="971212" y="3967100"/>
              <a:ext cx="2732576" cy="70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21025" y="4176400"/>
              <a:ext cx="411675" cy="4116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" name="Google Shape;84;p16"/>
            <p:cNvCxnSpPr/>
            <p:nvPr/>
          </p:nvCxnSpPr>
          <p:spPr>
            <a:xfrm>
              <a:off x="3460063" y="4195788"/>
              <a:ext cx="333600" cy="372900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16"/>
            <p:cNvCxnSpPr/>
            <p:nvPr/>
          </p:nvCxnSpPr>
          <p:spPr>
            <a:xfrm rot="10800000" flipH="1">
              <a:off x="3473863" y="4196100"/>
              <a:ext cx="306000" cy="372300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21125" y="4166846"/>
              <a:ext cx="656425" cy="4307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" name="Google Shape;87;p16"/>
            <p:cNvCxnSpPr/>
            <p:nvPr/>
          </p:nvCxnSpPr>
          <p:spPr>
            <a:xfrm>
              <a:off x="3993463" y="4195788"/>
              <a:ext cx="333600" cy="37290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16"/>
            <p:cNvCxnSpPr/>
            <p:nvPr/>
          </p:nvCxnSpPr>
          <p:spPr>
            <a:xfrm rot="10800000" flipH="1">
              <a:off x="3996325" y="4196100"/>
              <a:ext cx="306000" cy="37230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" name="Google Shape;89;p16"/>
          <p:cNvGrpSpPr/>
          <p:nvPr/>
        </p:nvGrpSpPr>
        <p:grpSpPr>
          <a:xfrm>
            <a:off x="5483906" y="1389090"/>
            <a:ext cx="2089082" cy="1908100"/>
            <a:chOff x="5558043" y="1309702"/>
            <a:chExt cx="2089082" cy="1908100"/>
          </a:xfrm>
        </p:grpSpPr>
        <p:grpSp>
          <p:nvGrpSpPr>
            <p:cNvPr id="90" name="Google Shape;90;p16"/>
            <p:cNvGrpSpPr/>
            <p:nvPr/>
          </p:nvGrpSpPr>
          <p:grpSpPr>
            <a:xfrm>
              <a:off x="5558043" y="1309702"/>
              <a:ext cx="2089082" cy="1908100"/>
              <a:chOff x="5149243" y="2924902"/>
              <a:chExt cx="2089082" cy="1908100"/>
            </a:xfrm>
          </p:grpSpPr>
          <p:pic>
            <p:nvPicPr>
              <p:cNvPr id="91" name="Google Shape;91;p1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rot="-183209">
                <a:off x="5288003" y="3214123"/>
                <a:ext cx="1837620" cy="14017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Google Shape;92;p16"/>
              <p:cNvSpPr/>
              <p:nvPr/>
            </p:nvSpPr>
            <p:spPr>
              <a:xfrm rot="-2445816">
                <a:off x="5631739" y="3316785"/>
                <a:ext cx="333109" cy="1601734"/>
              </a:xfrm>
              <a:prstGeom prst="round2SameRect">
                <a:avLst>
                  <a:gd name="adj1" fmla="val 50000"/>
                  <a:gd name="adj2" fmla="val 1951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 rot="-2946734">
                <a:off x="6470805" y="2721398"/>
                <a:ext cx="195240" cy="1601610"/>
              </a:xfrm>
              <a:prstGeom prst="round2SameRect">
                <a:avLst>
                  <a:gd name="adj1" fmla="val 50000"/>
                  <a:gd name="adj2" fmla="val 1951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" name="Google Shape;94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956473" y="1508975"/>
              <a:ext cx="617123" cy="70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86898" y="2215825"/>
              <a:ext cx="617123" cy="70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" name="Google Shape;9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25575" y="3033100"/>
            <a:ext cx="1264225" cy="10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25400" y="-25400"/>
            <a:ext cx="2947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t="16976" b="16106"/>
          <a:stretch/>
        </p:blipFill>
        <p:spPr>
          <a:xfrm>
            <a:off x="0" y="2000250"/>
            <a:ext cx="9144001" cy="314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 rot="3607796">
            <a:off x="3456285" y="3247748"/>
            <a:ext cx="894681" cy="1542581"/>
          </a:xfrm>
          <a:prstGeom prst="flowChartExtract">
            <a:avLst/>
          </a:prstGeom>
          <a:solidFill>
            <a:srgbClr val="FF0000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 rot="-4521616">
            <a:off x="5290869" y="2884669"/>
            <a:ext cx="897386" cy="1683740"/>
          </a:xfrm>
          <a:prstGeom prst="flowChartExtract">
            <a:avLst/>
          </a:prstGeom>
          <a:solidFill>
            <a:srgbClr val="F1B22B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0" y="1071538"/>
            <a:ext cx="9144000" cy="92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en" sz="215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" sz="215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en" sz="215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features delivered </a:t>
            </a:r>
            <a:r>
              <a:rPr lang="en" sz="2150" b="1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Over the Air (OTA)</a:t>
            </a:r>
            <a:endParaRPr sz="175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880425" y="318400"/>
            <a:ext cx="52845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1266C"/>
                </a:solidFill>
                <a:latin typeface="Oswald"/>
                <a:ea typeface="Oswald"/>
                <a:cs typeface="Oswald"/>
                <a:sym typeface="Oswald"/>
              </a:rPr>
              <a:t>RIDE VISION- PLATFORM</a:t>
            </a:r>
            <a:endParaRPr sz="3600" b="1">
              <a:solidFill>
                <a:srgbClr val="01266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543550" y="3107675"/>
            <a:ext cx="23622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Dangerous Overtake Alert</a:t>
            </a:r>
            <a:endParaRPr sz="11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683975" y="3742813"/>
            <a:ext cx="14955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Blind Spot Alert</a:t>
            </a:r>
            <a:endParaRPr sz="11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3774925" y="4429525"/>
            <a:ext cx="14955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Forward Collision &amp; Distance Keeping Alert</a:t>
            </a:r>
            <a:endParaRPr sz="11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7"/>
          <p:cNvSpPr/>
          <p:nvPr/>
        </p:nvSpPr>
        <p:spPr>
          <a:xfrm rot="-7562464">
            <a:off x="5546139" y="2529777"/>
            <a:ext cx="632775" cy="881945"/>
          </a:xfrm>
          <a:prstGeom prst="flowChartExtract">
            <a:avLst/>
          </a:prstGeom>
          <a:solidFill>
            <a:srgbClr val="FF0000">
              <a:alpha val="59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6153150" y="2345675"/>
            <a:ext cx="23622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Rear Collision Alert</a:t>
            </a:r>
            <a:endParaRPr sz="11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888525" y="2531675"/>
            <a:ext cx="17832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Forward Side Collision Alert</a:t>
            </a:r>
            <a:endParaRPr sz="1100" b="1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7"/>
          <p:cNvSpPr/>
          <p:nvPr/>
        </p:nvSpPr>
        <p:spPr>
          <a:xfrm rot="6191593">
            <a:off x="3510806" y="2971490"/>
            <a:ext cx="1040462" cy="1097370"/>
          </a:xfrm>
          <a:prstGeom prst="flowChartExtra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b="1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RIDING A MOTORCYCLE VS A CAR </a:t>
            </a: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lang="en" u="sng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THE REALITY</a:t>
            </a: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VIBRATIONS</a:t>
            </a:r>
            <a:endParaRPr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9" name="Google Shape;119;p18" title="vibration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575" y="1056875"/>
            <a:ext cx="6202840" cy="38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b="1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RIDING A MOTORCYCLE VS A CAR </a:t>
            </a: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(</a:t>
            </a:r>
            <a:r>
              <a:rPr lang="en" u="sng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THE REALITY</a:t>
            </a: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TRAFFIC</a:t>
            </a:r>
            <a:endParaRPr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5" name="Google Shape;125;p19" title="lane splitt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575" y="1079850"/>
            <a:ext cx="6202840" cy="38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Wondering what's it like to use Ride Vision on your motorcycle? Here's how it looks.&#10;For more info- https://ride.vision" title="Riding a Motorcycle with Ride Vi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100" y="747475"/>
            <a:ext cx="5714850" cy="42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43975" y="164600"/>
            <a:ext cx="83811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b="1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RIDING EXPERIENCE</a:t>
            </a:r>
            <a:r>
              <a:rPr lang="en" b="1" i="0" u="none" strike="noStrike" cap="none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en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RIDE VISION 1</a:t>
            </a:r>
            <a:endParaRPr u="none" strike="noStrike" cap="none"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1704450" y="268044"/>
            <a:ext cx="5735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800" b="1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Preventing Accidents</a:t>
            </a:r>
            <a:endParaRPr sz="2800" b="1" i="0" u="none" strike="noStrike" cap="none">
              <a:solidFill>
                <a:srgbClr val="FFC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17275" y="1058300"/>
            <a:ext cx="35079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Reducing </a:t>
            </a:r>
            <a:r>
              <a:rPr lang="en" sz="2400">
                <a:solidFill>
                  <a:srgbClr val="FD3A1A"/>
                </a:solidFill>
                <a:latin typeface="Oswald"/>
                <a:ea typeface="Oswald"/>
                <a:cs typeface="Oswald"/>
                <a:sym typeface="Oswald"/>
              </a:rPr>
              <a:t>10 km/h</a:t>
            </a: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 reduces up to </a:t>
            </a:r>
            <a:r>
              <a:rPr lang="en" sz="2400">
                <a:solidFill>
                  <a:srgbClr val="FD3A1A"/>
                </a:solidFill>
                <a:latin typeface="Oswald"/>
                <a:ea typeface="Oswald"/>
                <a:cs typeface="Oswald"/>
                <a:sym typeface="Oswald"/>
              </a:rPr>
              <a:t>25%</a:t>
            </a: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 of </a:t>
            </a:r>
            <a:r>
              <a:rPr lang="en" sz="2400" u="sng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Front</a:t>
            </a: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 Collisions</a:t>
            </a:r>
            <a:r>
              <a:rPr lang="en" sz="18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*</a:t>
            </a:r>
            <a:r>
              <a:rPr lang="en" sz="2200" b="1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  </a:t>
            </a:r>
            <a:endParaRPr sz="240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105675" y="999925"/>
            <a:ext cx="36633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Using </a:t>
            </a:r>
            <a:r>
              <a:rPr lang="en" sz="2400" u="sng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Front</a:t>
            </a: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 Collision Alert systems reduces chances of </a:t>
            </a:r>
            <a:endParaRPr sz="240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forward collision by </a:t>
            </a:r>
            <a:r>
              <a:rPr lang="en" sz="2400">
                <a:solidFill>
                  <a:srgbClr val="FD3A1A"/>
                </a:solidFill>
                <a:latin typeface="Oswald"/>
                <a:ea typeface="Oswald"/>
                <a:cs typeface="Oswald"/>
                <a:sym typeface="Oswald"/>
              </a:rPr>
              <a:t>27% </a:t>
            </a: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**</a:t>
            </a:r>
            <a:endParaRPr sz="2400">
              <a:solidFill>
                <a:srgbClr val="FD3A1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220600" y="1135325"/>
            <a:ext cx="6216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002060"/>
                </a:solidFill>
              </a:rPr>
              <a:t>+</a:t>
            </a:r>
            <a:endParaRPr sz="3800">
              <a:solidFill>
                <a:srgbClr val="002060"/>
              </a:solidFill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4125175" y="2022325"/>
            <a:ext cx="6216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002060"/>
                </a:solidFill>
              </a:rPr>
              <a:t>=</a:t>
            </a:r>
            <a:endParaRPr sz="6600">
              <a:solidFill>
                <a:srgbClr val="002060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2027800" y="3100900"/>
            <a:ext cx="5165700" cy="15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Ride Vision’s internal research shows </a:t>
            </a:r>
            <a:endParaRPr sz="240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using Ride Vision Front Alerts</a:t>
            </a:r>
            <a:endParaRPr sz="240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D3A1A"/>
                </a:solidFill>
                <a:latin typeface="Oswald"/>
                <a:ea typeface="Oswald"/>
                <a:cs typeface="Oswald"/>
                <a:sym typeface="Oswald"/>
              </a:rPr>
              <a:t>reduces average speed by 15 km/h</a:t>
            </a:r>
            <a:endParaRPr sz="2400" b="1">
              <a:solidFill>
                <a:srgbClr val="FD3A1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 rot="-1808212">
            <a:off x="3088438" y="953264"/>
            <a:ext cx="4563332" cy="191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>
                <a:solidFill>
                  <a:srgbClr val="FD3A1A"/>
                </a:solidFill>
                <a:latin typeface="Oswald"/>
                <a:ea typeface="Oswald"/>
                <a:cs typeface="Oswald"/>
                <a:sym typeface="Oswald"/>
              </a:rPr>
              <a:t>40%</a:t>
            </a:r>
            <a:endParaRPr sz="11300">
              <a:solidFill>
                <a:srgbClr val="FD3A1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3" ma:contentTypeDescription="Create a new document." ma:contentTypeScope="" ma:versionID="89c13dde5d7aa6b1840a64c3c61e7101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49ff99f9a570207563b6136515cf8a36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70A462-0162-41C2-916F-30D7CD384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4345D1-A244-433C-91F8-7B91D74FC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FFD679-5E42-4DD3-95BC-653A661A3508}">
  <ds:schemaRefs>
    <ds:schemaRef ds:uri="http://schemas.microsoft.com/office/2006/metadata/properties"/>
    <ds:schemaRef ds:uri="4b4a1c0d-4a69-4996-a84a-fc699b9f49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cccb6d4-dbe5-46d2-b4d3-5733603d8cc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227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Oswald Regular</vt:lpstr>
      <vt:lpstr>Oswald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RIDING A MOTORCYCLE VS A CAR (THE REALITY) VIBRATIONS</vt:lpstr>
      <vt:lpstr>RIDING A MOTORCYCLE VS A CAR (THE REALITY) TRAFFIC</vt:lpstr>
      <vt:lpstr>RIDING EXPERIENCE: RIDE VISION 1</vt:lpstr>
      <vt:lpstr>PowerPoint Presentation</vt:lpstr>
      <vt:lpstr>Regulating for a better future?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UNECE</cp:lastModifiedBy>
  <cp:revision>3</cp:revision>
  <dcterms:modified xsi:type="dcterms:W3CDTF">2021-02-05T16:11:23Z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