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9" r:id="rId2"/>
    <p:sldId id="288" r:id="rId3"/>
    <p:sldId id="303" r:id="rId4"/>
    <p:sldId id="307" r:id="rId5"/>
    <p:sldId id="308" r:id="rId6"/>
    <p:sldId id="311" r:id="rId7"/>
    <p:sldId id="313" r:id="rId8"/>
    <p:sldId id="314" r:id="rId9"/>
    <p:sldId id="312" r:id="rId10"/>
    <p:sldId id="310" r:id="rId11"/>
    <p:sldId id="315" r:id="rId12"/>
    <p:sldId id="304" r:id="rId13"/>
    <p:sldId id="316" r:id="rId14"/>
    <p:sldId id="317" r:id="rId15"/>
    <p:sldId id="319" r:id="rId16"/>
    <p:sldId id="318" r:id="rId17"/>
    <p:sldId id="279"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2" autoAdjust="0"/>
    <p:restoredTop sz="94660"/>
  </p:normalViewPr>
  <p:slideViewPr>
    <p:cSldViewPr snapToGrid="0">
      <p:cViewPr varScale="1">
        <p:scale>
          <a:sx n="106" d="100"/>
          <a:sy n="106" d="100"/>
        </p:scale>
        <p:origin x="40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userId="b25862a6-b641-4ece-b9f9-9230f3cdb908" providerId="ADAL" clId="{8991B999-C0D3-453A-A78A-F6574D88A20C}"/>
    <pc:docChg chg="undo modSld">
      <pc:chgData name="Francois" userId="b25862a6-b641-4ece-b9f9-9230f3cdb908" providerId="ADAL" clId="{8991B999-C0D3-453A-A78A-F6574D88A20C}" dt="2021-02-01T10:14:28.320" v="159" actId="6549"/>
      <pc:docMkLst>
        <pc:docMk/>
      </pc:docMkLst>
      <pc:sldChg chg="modSp">
        <pc:chgData name="Francois" userId="b25862a6-b641-4ece-b9f9-9230f3cdb908" providerId="ADAL" clId="{8991B999-C0D3-453A-A78A-F6574D88A20C}" dt="2021-02-01T10:14:28.320" v="159" actId="6549"/>
        <pc:sldMkLst>
          <pc:docMk/>
          <pc:sldMk cId="288708291" sldId="269"/>
        </pc:sldMkLst>
        <pc:spChg chg="mod">
          <ac:chgData name="Francois" userId="b25862a6-b641-4ece-b9f9-9230f3cdb908" providerId="ADAL" clId="{8991B999-C0D3-453A-A78A-F6574D88A20C}" dt="2021-02-01T10:14:28.320" v="159" actId="6549"/>
          <ac:spMkLst>
            <pc:docMk/>
            <pc:sldMk cId="288708291" sldId="269"/>
            <ac:spMk id="5" creationId="{00000000-0000-0000-0000-000000000000}"/>
          </ac:spMkLst>
        </pc:spChg>
        <pc:spChg chg="mod">
          <ac:chgData name="Francois" userId="b25862a6-b641-4ece-b9f9-9230f3cdb908" providerId="ADAL" clId="{8991B999-C0D3-453A-A78A-F6574D88A20C}" dt="2021-02-01T10:13:36.715" v="108" actId="121"/>
          <ac:spMkLst>
            <pc:docMk/>
            <pc:sldMk cId="288708291" sldId="269"/>
            <ac:spMk id="9" creationId="{00000000-0000-0000-0000-000000000000}"/>
          </ac:spMkLst>
        </pc:spChg>
      </pc:sldChg>
    </pc:docChg>
  </pc:docChgLst>
  <pc:docChgLst>
    <pc:chgData name="T O" userId="a5532a6117c5ea8f" providerId="LiveId" clId="{60CBA0D0-AC03-4C6F-B433-D3175974EB8B}"/>
    <pc:docChg chg="undo custSel modSld">
      <pc:chgData name="T O" userId="a5532a6117c5ea8f" providerId="LiveId" clId="{60CBA0D0-AC03-4C6F-B433-D3175974EB8B}" dt="2021-01-29T12:46:04.271" v="2"/>
      <pc:docMkLst>
        <pc:docMk/>
      </pc:docMkLst>
      <pc:sldChg chg="modSp mod">
        <pc:chgData name="T O" userId="a5532a6117c5ea8f" providerId="LiveId" clId="{60CBA0D0-AC03-4C6F-B433-D3175974EB8B}" dt="2021-01-29T12:46:04.271" v="2"/>
        <pc:sldMkLst>
          <pc:docMk/>
          <pc:sldMk cId="2448507355" sldId="288"/>
        </pc:sldMkLst>
        <pc:spChg chg="mod">
          <ac:chgData name="T O" userId="a5532a6117c5ea8f" providerId="LiveId" clId="{60CBA0D0-AC03-4C6F-B433-D3175974EB8B}" dt="2021-01-29T12:46:04.271" v="2"/>
          <ac:spMkLst>
            <pc:docMk/>
            <pc:sldMk cId="2448507355" sldId="288"/>
            <ac:spMk id="2" creationId="{00000000-0000-0000-0000-000000000000}"/>
          </ac:spMkLst>
        </pc:spChg>
      </pc:sldChg>
    </pc:docChg>
  </pc:docChgLst>
  <pc:docChgLst>
    <pc:chgData name="T O" userId="a5532a6117c5ea8f" providerId="LiveId" clId="{F9C754A8-DEFE-47DB-A65A-7F6C69C49706}"/>
    <pc:docChg chg="modSld">
      <pc:chgData name="T O" userId="a5532a6117c5ea8f" providerId="LiveId" clId="{F9C754A8-DEFE-47DB-A65A-7F6C69C49706}" dt="2021-01-25T08:01:28.963" v="94" actId="20577"/>
      <pc:docMkLst>
        <pc:docMk/>
      </pc:docMkLst>
      <pc:sldChg chg="modSp mod">
        <pc:chgData name="T O" userId="a5532a6117c5ea8f" providerId="LiveId" clId="{F9C754A8-DEFE-47DB-A65A-7F6C69C49706}" dt="2021-01-25T08:00:15.056" v="39" actId="20577"/>
        <pc:sldMkLst>
          <pc:docMk/>
          <pc:sldMk cId="263381491" sldId="304"/>
        </pc:sldMkLst>
        <pc:spChg chg="mod">
          <ac:chgData name="T O" userId="a5532a6117c5ea8f" providerId="LiveId" clId="{F9C754A8-DEFE-47DB-A65A-7F6C69C49706}" dt="2021-01-25T07:59:43.305" v="10" actId="6549"/>
          <ac:spMkLst>
            <pc:docMk/>
            <pc:sldMk cId="263381491" sldId="304"/>
            <ac:spMk id="3" creationId="{00000000-0000-0000-0000-000000000000}"/>
          </ac:spMkLst>
        </pc:spChg>
        <pc:spChg chg="mod">
          <ac:chgData name="T O" userId="a5532a6117c5ea8f" providerId="LiveId" clId="{F9C754A8-DEFE-47DB-A65A-7F6C69C49706}" dt="2021-01-25T08:00:15.056" v="39" actId="20577"/>
          <ac:spMkLst>
            <pc:docMk/>
            <pc:sldMk cId="263381491" sldId="304"/>
            <ac:spMk id="11" creationId="{E7A00FA6-72B6-4E6D-8396-21C53461A7D9}"/>
          </ac:spMkLst>
        </pc:spChg>
      </pc:sldChg>
      <pc:sldChg chg="modSp mod">
        <pc:chgData name="T O" userId="a5532a6117c5ea8f" providerId="LiveId" clId="{F9C754A8-DEFE-47DB-A65A-7F6C69C49706}" dt="2021-01-25T08:00:50.629" v="55" actId="6549"/>
        <pc:sldMkLst>
          <pc:docMk/>
          <pc:sldMk cId="2062005444" sldId="316"/>
        </pc:sldMkLst>
        <pc:spChg chg="mod">
          <ac:chgData name="T O" userId="a5532a6117c5ea8f" providerId="LiveId" clId="{F9C754A8-DEFE-47DB-A65A-7F6C69C49706}" dt="2021-01-25T08:00:50.629" v="55" actId="6549"/>
          <ac:spMkLst>
            <pc:docMk/>
            <pc:sldMk cId="2062005444" sldId="316"/>
            <ac:spMk id="3" creationId="{00000000-0000-0000-0000-000000000000}"/>
          </ac:spMkLst>
        </pc:spChg>
      </pc:sldChg>
      <pc:sldChg chg="modSp mod">
        <pc:chgData name="T O" userId="a5532a6117c5ea8f" providerId="LiveId" clId="{F9C754A8-DEFE-47DB-A65A-7F6C69C49706}" dt="2021-01-25T08:01:04.848" v="78" actId="20577"/>
        <pc:sldMkLst>
          <pc:docMk/>
          <pc:sldMk cId="926936984" sldId="317"/>
        </pc:sldMkLst>
        <pc:spChg chg="mod">
          <ac:chgData name="T O" userId="a5532a6117c5ea8f" providerId="LiveId" clId="{F9C754A8-DEFE-47DB-A65A-7F6C69C49706}" dt="2021-01-25T08:01:04.848" v="78" actId="20577"/>
          <ac:spMkLst>
            <pc:docMk/>
            <pc:sldMk cId="926936984" sldId="317"/>
            <ac:spMk id="3" creationId="{00000000-0000-0000-0000-000000000000}"/>
          </ac:spMkLst>
        </pc:spChg>
      </pc:sldChg>
      <pc:sldChg chg="modSp mod">
        <pc:chgData name="T O" userId="a5532a6117c5ea8f" providerId="LiveId" clId="{F9C754A8-DEFE-47DB-A65A-7F6C69C49706}" dt="2021-01-25T08:01:28.963" v="94" actId="20577"/>
        <pc:sldMkLst>
          <pc:docMk/>
          <pc:sldMk cId="516494480" sldId="318"/>
        </pc:sldMkLst>
        <pc:spChg chg="mod">
          <ac:chgData name="T O" userId="a5532a6117c5ea8f" providerId="LiveId" clId="{F9C754A8-DEFE-47DB-A65A-7F6C69C49706}" dt="2021-01-25T08:01:28.963" v="94" actId="20577"/>
          <ac:spMkLst>
            <pc:docMk/>
            <pc:sldMk cId="516494480" sldId="318"/>
            <ac:spMk id="3" creationId="{00000000-0000-0000-0000-000000000000}"/>
          </ac:spMkLst>
        </pc:spChg>
      </pc:sldChg>
      <pc:sldChg chg="modSp mod">
        <pc:chgData name="T O" userId="a5532a6117c5ea8f" providerId="LiveId" clId="{F9C754A8-DEFE-47DB-A65A-7F6C69C49706}" dt="2021-01-25T08:01:16.091" v="92" actId="20577"/>
        <pc:sldMkLst>
          <pc:docMk/>
          <pc:sldMk cId="3002001657" sldId="319"/>
        </pc:sldMkLst>
        <pc:spChg chg="mod">
          <ac:chgData name="T O" userId="a5532a6117c5ea8f" providerId="LiveId" clId="{F9C754A8-DEFE-47DB-A65A-7F6C69C49706}" dt="2021-01-25T08:01:16.091" v="92" actId="20577"/>
          <ac:spMkLst>
            <pc:docMk/>
            <pc:sldMk cId="3002001657" sldId="31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CD72F-37E4-4D41-9156-9EC7A5AD3294}"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D6772D-5243-4A91-8341-203D1896E224}" type="slidenum">
              <a:rPr kumimoji="1" lang="ja-JP" altLang="en-US" smtClean="0"/>
              <a:t>‹#›</a:t>
            </a:fld>
            <a:endParaRPr kumimoji="1" lang="ja-JP" altLang="en-US"/>
          </a:p>
        </p:txBody>
      </p:sp>
    </p:spTree>
    <p:extLst>
      <p:ext uri="{BB962C8B-B14F-4D97-AF65-F5344CB8AC3E}">
        <p14:creationId xmlns:p14="http://schemas.microsoft.com/office/powerpoint/2010/main" val="17856773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63816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252677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1162694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109024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C971FF-EF28-4195-A575-329446EFAA55}" type="slidenum">
              <a:rPr kumimoji="1" lang="en-US" sz="1200" b="0" i="0" u="none" strike="noStrike" kern="1200" cap="none" spc="0" normalizeH="0" baseline="0" noProof="0" smtClean="0">
                <a:ln>
                  <a:noFill/>
                </a:ln>
                <a:solidFill>
                  <a:prstClr val="black"/>
                </a:solidFill>
                <a:effectLst/>
                <a:uLnTx/>
                <a:uFillTx/>
                <a:latin typeface="游ゴシック"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en-US" sz="1200" b="0" i="0" u="none" strike="noStrike" kern="1200" cap="none" spc="0" normalizeH="0" baseline="0" noProof="0">
              <a:ln>
                <a:noFill/>
              </a:ln>
              <a:solidFill>
                <a:prstClr val="black"/>
              </a:solidFill>
              <a:effectLst/>
              <a:uLnTx/>
              <a:uFillTx/>
              <a:latin typeface="游ゴシック" panose="020F0502020204030204"/>
              <a:ea typeface="+mn-ea"/>
              <a:cs typeface="+mn-cs"/>
            </a:endParaRPr>
          </a:p>
        </p:txBody>
      </p:sp>
    </p:spTree>
    <p:extLst>
      <p:ext uri="{BB962C8B-B14F-4D97-AF65-F5344CB8AC3E}">
        <p14:creationId xmlns:p14="http://schemas.microsoft.com/office/powerpoint/2010/main" val="3931354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C971FF-EF28-4195-A575-329446EFAA55}" type="slidenum">
              <a:rPr kumimoji="1" lang="en-US" sz="1200" b="0" i="0" u="none" strike="noStrike" kern="1200" cap="none" spc="0" normalizeH="0" baseline="0" noProof="0" smtClean="0">
                <a:ln>
                  <a:noFill/>
                </a:ln>
                <a:solidFill>
                  <a:prstClr val="black"/>
                </a:solidFill>
                <a:effectLst/>
                <a:uLnTx/>
                <a:uFillTx/>
                <a:latin typeface="游ゴシック"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en-US" sz="1200" b="0" i="0" u="none" strike="noStrike" kern="1200" cap="none" spc="0" normalizeH="0" baseline="0" noProof="0">
              <a:ln>
                <a:noFill/>
              </a:ln>
              <a:solidFill>
                <a:prstClr val="black"/>
              </a:solidFill>
              <a:effectLst/>
              <a:uLnTx/>
              <a:uFillTx/>
              <a:latin typeface="游ゴシック" panose="020F0502020204030204"/>
              <a:ea typeface="+mn-ea"/>
              <a:cs typeface="+mn-cs"/>
            </a:endParaRPr>
          </a:p>
        </p:txBody>
      </p:sp>
    </p:spTree>
    <p:extLst>
      <p:ext uri="{BB962C8B-B14F-4D97-AF65-F5344CB8AC3E}">
        <p14:creationId xmlns:p14="http://schemas.microsoft.com/office/powerpoint/2010/main" val="1074035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C971FF-EF28-4195-A575-329446EFAA55}" type="slidenum">
              <a:rPr kumimoji="1" lang="en-US" sz="1200" b="0" i="0" u="none" strike="noStrike" kern="1200" cap="none" spc="0" normalizeH="0" baseline="0" noProof="0" smtClean="0">
                <a:ln>
                  <a:noFill/>
                </a:ln>
                <a:solidFill>
                  <a:prstClr val="black"/>
                </a:solidFill>
                <a:effectLst/>
                <a:uLnTx/>
                <a:uFillTx/>
                <a:latin typeface="游ゴシック"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en-US" sz="1200" b="0" i="0" u="none" strike="noStrike" kern="1200" cap="none" spc="0" normalizeH="0" baseline="0" noProof="0">
              <a:ln>
                <a:noFill/>
              </a:ln>
              <a:solidFill>
                <a:prstClr val="black"/>
              </a:solidFill>
              <a:effectLst/>
              <a:uLnTx/>
              <a:uFillTx/>
              <a:latin typeface="游ゴシック" panose="020F0502020204030204"/>
              <a:ea typeface="+mn-ea"/>
              <a:cs typeface="+mn-cs"/>
            </a:endParaRPr>
          </a:p>
        </p:txBody>
      </p:sp>
    </p:spTree>
    <p:extLst>
      <p:ext uri="{BB962C8B-B14F-4D97-AF65-F5344CB8AC3E}">
        <p14:creationId xmlns:p14="http://schemas.microsoft.com/office/powerpoint/2010/main" val="179332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1162694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18155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76713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247351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3001619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1604386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102727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104797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4" y="285750"/>
            <a:ext cx="12193588"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sz="1800">
              <a:solidFill>
                <a:schemeClr val="lt1"/>
              </a:solidFill>
            </a:endParaRPr>
          </a:p>
        </p:txBody>
      </p:sp>
      <p:sp>
        <p:nvSpPr>
          <p:cNvPr id="2" name="Title 1"/>
          <p:cNvSpPr>
            <a:spLocks noGrp="1"/>
          </p:cNvSpPr>
          <p:nvPr>
            <p:ph type="ctrTitle"/>
          </p:nvPr>
        </p:nvSpPr>
        <p:spPr>
          <a:xfrm>
            <a:off x="1217930" y="1828800"/>
            <a:ext cx="9756141"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931" y="5029200"/>
            <a:ext cx="7850644"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9BE7BFC-9B43-4D50-A847-EB0740623289}" type="datetime1">
              <a:rPr lang="en-US" smtClean="0"/>
              <a:t>2/1/2021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75363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AFB75F2-0739-4900-997C-5D721A0FC902}" type="datetime1">
              <a:rPr lang="en-US" smtClean="0"/>
              <a:t>2/1/2021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8358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85800"/>
            <a:ext cx="213487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930" y="685800"/>
            <a:ext cx="7418070"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C768859-20CA-4706-8E83-0F7EF683D556}" type="datetime1">
              <a:rPr lang="en-US" smtClean="0"/>
              <a:t>2/1/2021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219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A581207-8473-49DF-AB7F-014FACAB8D57}" type="datetime1">
              <a:rPr lang="en-US" smtClean="0"/>
              <a:t>2/1/2021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0843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931" y="3429001"/>
            <a:ext cx="9756141"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466" y="685802"/>
            <a:ext cx="7855109"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0BEE30A-3F80-47CF-953D-3204FF3B5392}" type="datetime1">
              <a:rPr lang="en-US" smtClean="0"/>
              <a:t>2/1/2021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13154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60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411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B7367C7-D6F8-475A-BDD0-564C90E691C0}" type="datetime1">
              <a:rPr lang="en-US" smtClean="0"/>
              <a:t>2/1/2021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08537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931" y="274638"/>
            <a:ext cx="9756141"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931"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931"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3685"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3685"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D4502F-803E-4C09-884F-533B6D621517}" type="datetime1">
              <a:rPr lang="en-US" smtClean="0"/>
              <a:t>2/1/2021</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75328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587BF9C-A469-46E9-B230-FA26152DC1C8}" type="datetime1">
              <a:rPr lang="en-US" smtClean="0"/>
              <a:t>2/1/2021</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34146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F37EB4B-E11C-49BB-8039-97339C86EB67}" type="datetime1">
              <a:rPr lang="en-US" smtClean="0"/>
              <a:t>2/1/2021</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09881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7342" y="685800"/>
            <a:ext cx="5640269"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7185AD3-9220-45A0-86D4-C4247B17C061}" type="datetime1">
              <a:rPr lang="en-US" smtClean="0"/>
              <a:t>2/1/2021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59437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7341" y="685800"/>
            <a:ext cx="5640269"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B4D628E-2362-4939-A7D6-69DC1CAB893E}" type="datetime1">
              <a:rPr lang="en-US" smtClean="0"/>
              <a:t>2/1/2021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28469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92127"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931" y="274638"/>
            <a:ext cx="9756141"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931" y="1828800"/>
            <a:ext cx="9756141"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9151" y="6448427"/>
            <a:ext cx="6639905"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3936" y="6448427"/>
            <a:ext cx="1396623" cy="180974"/>
          </a:xfrm>
          <a:prstGeom prst="rect">
            <a:avLst/>
          </a:prstGeom>
        </p:spPr>
        <p:txBody>
          <a:bodyPr vert="horz" lIns="91440" tIns="45720" rIns="91440" bIns="45720" rtlCol="0" anchor="ctr"/>
          <a:lstStyle>
            <a:lvl1pPr algn="r">
              <a:defRPr sz="1100">
                <a:solidFill>
                  <a:schemeClr val="tx1"/>
                </a:solidFill>
              </a:defRPr>
            </a:lvl1pPr>
          </a:lstStyle>
          <a:p>
            <a:fld id="{6CA94D40-84DB-4211-9F1D-9374B7D6388F}" type="datetime1">
              <a:rPr lang="en-US" smtClean="0"/>
              <a:t>2/1/2021</a:t>
            </a:fld>
            <a:endParaRPr lang="en-US" dirty="0"/>
          </a:p>
        </p:txBody>
      </p:sp>
      <p:sp>
        <p:nvSpPr>
          <p:cNvPr id="6" name="Slide Number Placeholder 5"/>
          <p:cNvSpPr>
            <a:spLocks noGrp="1"/>
          </p:cNvSpPr>
          <p:nvPr>
            <p:ph type="sldNum" sz="quarter" idx="4"/>
          </p:nvPr>
        </p:nvSpPr>
        <p:spPr>
          <a:xfrm>
            <a:off x="9830772" y="6448427"/>
            <a:ext cx="1143299"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3762066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2.jpg@01D69BF2.06EF111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11201400" cy="2233874"/>
          </a:xfrm>
        </p:spPr>
        <p:txBody>
          <a:bodyPr>
            <a:normAutofit/>
          </a:bodyPr>
          <a:lstStyle/>
          <a:p>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Status Report of the Informal Working Group on</a:t>
            </a:r>
            <a:b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br>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Validation Methods for Automated Driving (VMAD)</a:t>
            </a:r>
            <a:endParaRPr lang="en-US" sz="4800" dirty="0">
              <a:solidFill>
                <a:srgbClr val="348CDC"/>
              </a:solidFill>
            </a:endParaRPr>
          </a:p>
        </p:txBody>
      </p:sp>
      <p:sp>
        <p:nvSpPr>
          <p:cNvPr id="5" name="Subtitle 4"/>
          <p:cNvSpPr>
            <a:spLocks noGrp="1"/>
          </p:cNvSpPr>
          <p:nvPr>
            <p:ph type="subTitle" idx="1"/>
          </p:nvPr>
        </p:nvSpPr>
        <p:spPr>
          <a:xfrm>
            <a:off x="685800" y="2797956"/>
            <a:ext cx="11277600" cy="1700893"/>
          </a:xfrm>
        </p:spPr>
        <p:txBody>
          <a:bodyPr>
            <a:normAutofit/>
          </a:bodyPr>
          <a:lstStyle/>
          <a:p>
            <a:r>
              <a:rPr lang="en-US" b="1" dirty="0">
                <a:latin typeface="Arial" panose="020B0604020202020204" pitchFamily="34" charset="0"/>
                <a:cs typeface="Arial" panose="020B0604020202020204" pitchFamily="34" charset="0"/>
              </a:rPr>
              <a:t>United Nations Economic Commission for Europe (UNECE)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Working Party on Automated/Autonomous and Connected Vehicles (GRVA) </a:t>
            </a:r>
          </a:p>
          <a:p>
            <a:r>
              <a:rPr lang="en-US" dirty="0">
                <a:latin typeface="Arial" panose="020B0604020202020204" pitchFamily="34" charset="0"/>
                <a:cs typeface="Arial" panose="020B0604020202020204" pitchFamily="34" charset="0"/>
              </a:rPr>
              <a:t>1-5 February 2021</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Virtual meeting</a:t>
            </a:r>
          </a:p>
        </p:txBody>
      </p:sp>
      <p:pic>
        <p:nvPicPr>
          <p:cNvPr id="3" name="Picture 2"/>
          <p:cNvPicPr>
            <a:picLocks noChangeAspect="1"/>
          </p:cNvPicPr>
          <p:nvPr/>
        </p:nvPicPr>
        <p:blipFill>
          <a:blip r:embed="rId2"/>
          <a:stretch>
            <a:fillRect/>
          </a:stretch>
        </p:blipFill>
        <p:spPr>
          <a:xfrm>
            <a:off x="8532497" y="5257800"/>
            <a:ext cx="3657917" cy="1274174"/>
          </a:xfrm>
          <a:prstGeom prst="rect">
            <a:avLst/>
          </a:prstGeom>
        </p:spPr>
      </p:pic>
      <p:sp>
        <p:nvSpPr>
          <p:cNvPr id="6" name="Rectangle 5"/>
          <p:cNvSpPr/>
          <p:nvPr/>
        </p:nvSpPr>
        <p:spPr>
          <a:xfrm>
            <a:off x="1589" y="5257800"/>
            <a:ext cx="8620487"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0" lang="en-US" sz="2400">
              <a:solidFill>
                <a:prstClr val="black"/>
              </a:solidFill>
              <a:latin typeface="Century Gothic" panose="020B0502020202020204"/>
            </a:endParaRPr>
          </a:p>
        </p:txBody>
      </p:sp>
      <p:sp>
        <p:nvSpPr>
          <p:cNvPr id="7" name="Rectangle 6"/>
          <p:cNvSpPr/>
          <p:nvPr/>
        </p:nvSpPr>
        <p:spPr>
          <a:xfrm>
            <a:off x="1589" y="5105400"/>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0" lang="en-US" sz="2400">
              <a:solidFill>
                <a:prstClr val="black"/>
              </a:solidFill>
              <a:latin typeface="Century Gothic" panose="020B0502020202020204"/>
            </a:endParaRPr>
          </a:p>
        </p:txBody>
      </p:sp>
      <p:sp>
        <p:nvSpPr>
          <p:cNvPr id="8" name="Rectangle 7"/>
          <p:cNvSpPr/>
          <p:nvPr/>
        </p:nvSpPr>
        <p:spPr>
          <a:xfrm>
            <a:off x="7316" y="6525878"/>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0" lang="en-US" sz="2400">
              <a:solidFill>
                <a:prstClr val="black"/>
              </a:solidFill>
              <a:latin typeface="Century Gothic" panose="020B0502020202020204"/>
            </a:endParaRPr>
          </a:p>
        </p:txBody>
      </p:sp>
      <p:sp>
        <p:nvSpPr>
          <p:cNvPr id="2" name="Slide Number Placeholder 1"/>
          <p:cNvSpPr>
            <a:spLocks noGrp="1"/>
          </p:cNvSpPr>
          <p:nvPr>
            <p:ph type="sldNum" sz="quarter" idx="12"/>
          </p:nvPr>
        </p:nvSpPr>
        <p:spPr/>
        <p:txBody>
          <a:bodyPr/>
          <a:lstStyle/>
          <a:p>
            <a:fld id="{F36C87F6-986D-49E6-AF40-1B3A1EE8064D}" type="slidenum">
              <a:rPr kumimoji="0" lang="en-US">
                <a:solidFill>
                  <a:prstClr val="black"/>
                </a:solidFill>
                <a:latin typeface="Century Gothic" panose="020B0502020202020204"/>
              </a:rPr>
              <a:pPr/>
              <a:t>1</a:t>
            </a:fld>
            <a:endParaRPr kumimoji="0" lang="en-US">
              <a:solidFill>
                <a:prstClr val="black"/>
              </a:solidFill>
              <a:latin typeface="Century Gothic" panose="020B0502020202020204"/>
            </a:endParaRPr>
          </a:p>
        </p:txBody>
      </p:sp>
      <p:sp>
        <p:nvSpPr>
          <p:cNvPr id="9" name="テキスト ボックス 8"/>
          <p:cNvSpPr txBox="1"/>
          <p:nvPr/>
        </p:nvSpPr>
        <p:spPr>
          <a:xfrm>
            <a:off x="6681458" y="397234"/>
            <a:ext cx="4957548" cy="840230"/>
          </a:xfrm>
          <a:prstGeom prst="rect">
            <a:avLst/>
          </a:prstGeom>
          <a:noFill/>
          <a:ln>
            <a:solidFill>
              <a:schemeClr val="bg2"/>
            </a:solidFill>
          </a:ln>
        </p:spPr>
        <p:txBody>
          <a:bodyPr wrap="square" rtlCol="0">
            <a:spAutoFit/>
          </a:bodyPr>
          <a:lstStyle/>
          <a:p>
            <a:pPr algn="r">
              <a:lnSpc>
                <a:spcPct val="90000"/>
              </a:lnSpc>
            </a:pPr>
            <a:r>
              <a:rPr kumimoji="1" lang="en-US" altLang="ja-JP" u="sng" dirty="0">
                <a:latin typeface="Arial" panose="020B0604020202020204" pitchFamily="34" charset="0"/>
                <a:cs typeface="Arial" panose="020B0604020202020204" pitchFamily="34" charset="0"/>
              </a:rPr>
              <a:t>Informal document</a:t>
            </a:r>
            <a:r>
              <a:rPr kumimoji="1" lang="en-US" altLang="ja-JP" dirty="0">
                <a:latin typeface="Arial" panose="020B0604020202020204" pitchFamily="34" charset="0"/>
                <a:cs typeface="Arial" panose="020B0604020202020204" pitchFamily="34" charset="0"/>
              </a:rPr>
              <a:t> </a:t>
            </a:r>
            <a:r>
              <a:rPr kumimoji="1" lang="en-US" altLang="ja-JP" b="1" dirty="0">
                <a:latin typeface="Arial" panose="020B0604020202020204" pitchFamily="34" charset="0"/>
                <a:cs typeface="Arial" panose="020B0604020202020204" pitchFamily="34" charset="0"/>
              </a:rPr>
              <a:t>GRVA-09-29</a:t>
            </a:r>
            <a:br>
              <a:rPr kumimoji="1" lang="en-US" altLang="ja-JP" b="1"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9th GRVA, 1-5 February 2021</a:t>
            </a:r>
          </a:p>
          <a:p>
            <a:pPr algn="r">
              <a:lnSpc>
                <a:spcPct val="90000"/>
              </a:lnSpc>
            </a:pPr>
            <a:r>
              <a:rPr lang="en-US" altLang="ja-JP" dirty="0">
                <a:latin typeface="Arial" panose="020B0604020202020204" pitchFamily="34" charset="0"/>
                <a:cs typeface="Arial" panose="020B0604020202020204" pitchFamily="34" charset="0"/>
              </a:rPr>
              <a:t>Provisional agenda item 4(b)</a:t>
            </a:r>
            <a:endParaRPr kumimoji="1" lang="ja-JP" altLang="en-US" dirty="0" err="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Autofit/>
          </a:bodyPr>
          <a:lstStyle/>
          <a:p>
            <a:r>
              <a:rPr lang="sv-SE" b="1" u="sng" cap="none" dirty="0">
                <a:solidFill>
                  <a:srgbClr val="348CDC"/>
                </a:solidFill>
                <a:latin typeface="Arial" panose="020B0604020202020204" pitchFamily="34" charset="0"/>
                <a:cs typeface="Arial" panose="020B0604020202020204" pitchFamily="34" charset="0"/>
              </a:rPr>
              <a:t>Draft MD Section 10 (Monitoring)</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10</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10</a:t>
            </a:fld>
            <a:endParaRPr kumimoji="0" lang="en-US" dirty="0">
              <a:solidFill>
                <a:prstClr val="black"/>
              </a:solidFill>
              <a:latin typeface="Century Gothic" panose="020B0502020202020204"/>
            </a:endParaRPr>
          </a:p>
        </p:txBody>
      </p:sp>
      <p:sp>
        <p:nvSpPr>
          <p:cNvPr id="7" name="Rectangle 1">
            <a:extLst>
              <a:ext uri="{FF2B5EF4-FFF2-40B4-BE49-F238E27FC236}">
                <a16:creationId xmlns:a16="http://schemas.microsoft.com/office/drawing/2014/main" id="{CC57131D-E8E2-4A99-98F7-208C22671121}"/>
              </a:ext>
            </a:extLst>
          </p:cNvPr>
          <p:cNvSpPr/>
          <p:nvPr/>
        </p:nvSpPr>
        <p:spPr>
          <a:xfrm>
            <a:off x="457200" y="1644538"/>
            <a:ext cx="10896600" cy="3539430"/>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In -service monitoring and reporting addresses the in-service safety of the ADS after its placing on the market. It relies on the collection of fleet data in the field to assess whether the ADS continues to be safe when operated on the road. This data collection can also be used to fuel the common scenario database with new scenarios from the field and to allow the whole ADS community to learn from major ADS accidents/incidents.</a:t>
            </a:r>
          </a:p>
        </p:txBody>
      </p:sp>
    </p:spTree>
    <p:extLst>
      <p:ext uri="{BB962C8B-B14F-4D97-AF65-F5344CB8AC3E}">
        <p14:creationId xmlns:p14="http://schemas.microsoft.com/office/powerpoint/2010/main" val="102098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sv-SE" sz="4400" b="1" u="sng" cap="none" dirty="0">
                <a:solidFill>
                  <a:srgbClr val="348CDC"/>
                </a:solidFill>
                <a:latin typeface="Arial" panose="020B0604020202020204" pitchFamily="34" charset="0"/>
                <a:cs typeface="Arial" panose="020B0604020202020204" pitchFamily="34" charset="0"/>
              </a:rPr>
              <a:t>Draft MD Section 12 (VMAD NATM/FRAV Integration)</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11</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11</a:t>
            </a:fld>
            <a:endParaRPr kumimoji="0" lang="en-US" dirty="0">
              <a:solidFill>
                <a:prstClr val="black"/>
              </a:solidFill>
              <a:latin typeface="Century Gothic" panose="020B0502020202020204"/>
            </a:endParaRPr>
          </a:p>
        </p:txBody>
      </p:sp>
      <p:sp>
        <p:nvSpPr>
          <p:cNvPr id="10" name="Content Placeholder 1">
            <a:extLst>
              <a:ext uri="{FF2B5EF4-FFF2-40B4-BE49-F238E27FC236}">
                <a16:creationId xmlns:a16="http://schemas.microsoft.com/office/drawing/2014/main" id="{6191D36E-BA7B-43A0-8704-8FD134715DE3}"/>
              </a:ext>
            </a:extLst>
          </p:cNvPr>
          <p:cNvSpPr>
            <a:spLocks noGrp="1"/>
          </p:cNvSpPr>
          <p:nvPr>
            <p:ph idx="1"/>
          </p:nvPr>
        </p:nvSpPr>
        <p:spPr>
          <a:xfrm>
            <a:off x="76995" y="1600200"/>
            <a:ext cx="12038011" cy="4495800"/>
          </a:xfrm>
        </p:spPr>
        <p:txBody>
          <a:bodyPr>
            <a:normAutofit fontScale="77500" lnSpcReduction="20000"/>
          </a:bodyPr>
          <a:lstStyle/>
          <a:p>
            <a:pPr lvl="1"/>
            <a:r>
              <a:rPr lang="en-US" sz="3500" dirty="0">
                <a:latin typeface="Helvetica" panose="020B0604020202020204" pitchFamily="34" charset="0"/>
                <a:cs typeface="Helvetica" panose="020B0604020202020204" pitchFamily="34" charset="0"/>
              </a:rPr>
              <a:t>This section describes </a:t>
            </a:r>
            <a:r>
              <a:rPr lang="en-US" altLang="ja-JP" sz="3500" dirty="0">
                <a:latin typeface="Helvetica" panose="020B0604020202020204" pitchFamily="34" charset="0"/>
                <a:cs typeface="Helvetica" panose="020B0604020202020204" pitchFamily="34" charset="0"/>
              </a:rPr>
              <a:t>how the NATM links </a:t>
            </a:r>
            <a:r>
              <a:rPr lang="en-US" altLang="ja-JP" sz="3500">
                <a:latin typeface="Helvetica" panose="020B0604020202020204" pitchFamily="34" charset="0"/>
                <a:cs typeface="Helvetica" panose="020B0604020202020204" pitchFamily="34" charset="0"/>
              </a:rPr>
              <a:t>with the safety </a:t>
            </a:r>
            <a:r>
              <a:rPr lang="en-US" altLang="ja-JP" sz="3500" dirty="0">
                <a:latin typeface="Helvetica" panose="020B0604020202020204" pitchFamily="34" charset="0"/>
                <a:cs typeface="Helvetica" panose="020B0604020202020204" pitchFamily="34" charset="0"/>
              </a:rPr>
              <a:t>requirements developed by FRAV.</a:t>
            </a:r>
          </a:p>
          <a:p>
            <a:pPr lvl="1"/>
            <a:endParaRPr lang="en-US" altLang="ja-JP" sz="3500" dirty="0">
              <a:latin typeface="Helvetica" panose="020B0604020202020204" pitchFamily="34" charset="0"/>
              <a:cs typeface="Helvetica" panose="020B0604020202020204" pitchFamily="34" charset="0"/>
            </a:endParaRPr>
          </a:p>
          <a:p>
            <a:pPr lvl="1"/>
            <a:r>
              <a:rPr lang="en-US" altLang="ja-JP" sz="3500" dirty="0">
                <a:latin typeface="Helvetica" panose="020B0604020202020204" pitchFamily="34" charset="0"/>
                <a:cs typeface="Helvetica" panose="020B0604020202020204" pitchFamily="34" charset="0"/>
              </a:rPr>
              <a:t>For example, considering the categories of the requirements currently being considered by FRAV, virtual testing seems particularly relevant for assessing requirements related to a topic of “ADS should drive safely, and ADS should manage safety critical situations”, and so forth.</a:t>
            </a:r>
          </a:p>
          <a:p>
            <a:pPr lvl="1"/>
            <a:endParaRPr lang="en-US" altLang="ja-JP" sz="3500" dirty="0">
              <a:latin typeface="Helvetica" panose="020B0604020202020204" pitchFamily="34" charset="0"/>
              <a:cs typeface="Helvetica" panose="020B0604020202020204" pitchFamily="34" charset="0"/>
            </a:endParaRPr>
          </a:p>
          <a:p>
            <a:pPr lvl="1"/>
            <a:r>
              <a:rPr lang="en-US" sz="3500" dirty="0">
                <a:latin typeface="Helvetica" panose="020B0604020202020204" pitchFamily="34" charset="0"/>
                <a:cs typeface="Helvetica" panose="020B0604020202020204" pitchFamily="34" charset="0"/>
              </a:rPr>
              <a:t>Although the fact that FRAV started its work long after VMAD, requirements which are </a:t>
            </a:r>
            <a:r>
              <a:rPr lang="en-US" altLang="ja-JP" sz="3500" dirty="0">
                <a:latin typeface="Helvetica" panose="020B0604020202020204" pitchFamily="34" charset="0"/>
                <a:cs typeface="Helvetica" panose="020B0604020202020204" pitchFamily="34" charset="0"/>
              </a:rPr>
              <a:t>currently being developed by FRAV are becoming </a:t>
            </a:r>
            <a:r>
              <a:rPr lang="en-US" sz="3500" dirty="0">
                <a:latin typeface="Helvetica" panose="020B0604020202020204" pitchFamily="34" charset="0"/>
                <a:cs typeface="Helvetica" panose="020B0604020202020204" pitchFamily="34" charset="0"/>
              </a:rPr>
              <a:t>mature enough to start considering the VMAD NATM/FRAV integration which could be incorporate in the NATM Master Document at a later stage.</a:t>
            </a:r>
            <a:endParaRPr lang="en-US" altLang="ja-JP" sz="3600" dirty="0">
              <a:latin typeface="Helvetica" panose="020B0604020202020204" pitchFamily="34" charset="0"/>
              <a:cs typeface="Helvetica" panose="020B0604020202020204" pitchFamily="34" charset="0"/>
            </a:endParaRPr>
          </a:p>
          <a:p>
            <a:pPr lvl="1"/>
            <a:endParaRPr lang="en-US" sz="3500" dirty="0">
              <a:latin typeface="Helvetica" panose="020B0604020202020204" pitchFamily="34" charset="0"/>
              <a:cs typeface="Helvetica" panose="020B0604020202020204" pitchFamily="34" charset="0"/>
            </a:endParaRPr>
          </a:p>
          <a:p>
            <a:pPr lvl="1"/>
            <a:endParaRPr lang="en-US" sz="3500" dirty="0">
              <a:latin typeface="Helvetica" panose="020B0604020202020204" pitchFamily="34" charset="0"/>
              <a:cs typeface="Helvetica" panose="020B0604020202020204" pitchFamily="34" charset="0"/>
            </a:endParaRPr>
          </a:p>
          <a:p>
            <a:pPr lvl="1"/>
            <a:endParaRPr lang="en-US" sz="3500" dirty="0">
              <a:latin typeface="Helvetica" panose="020B0604020202020204" pitchFamily="34" charset="0"/>
              <a:cs typeface="Helvetica" panose="020B0604020202020204" pitchFamily="34" charset="0"/>
            </a:endParaRPr>
          </a:p>
          <a:p>
            <a:pPr marL="274320" lvl="1" indent="0">
              <a:buNone/>
            </a:pPr>
            <a:endParaRPr lang="en-US" sz="2800" dirty="0">
              <a:latin typeface="Helvetica" panose="020B0604020202020204" pitchFamily="34" charset="0"/>
              <a:cs typeface="Helvetica" panose="020B0604020202020204" pitchFamily="34" charset="0"/>
            </a:endParaRPr>
          </a:p>
          <a:p>
            <a:pPr marL="274320" lvl="1" indent="0">
              <a:buNone/>
            </a:pPr>
            <a:endParaRPr lang="en-US" sz="2800" dirty="0">
              <a:latin typeface="Helvetica" panose="020B0604020202020204" pitchFamily="34" charset="0"/>
              <a:cs typeface="Helvetica" panose="020B0604020202020204" pitchFamily="34" charset="0"/>
            </a:endParaRPr>
          </a:p>
          <a:p>
            <a:pPr lvl="2"/>
            <a:endParaRPr lang="en-US" sz="2400" dirty="0">
              <a:latin typeface="Helvetica" panose="020B0604020202020204" pitchFamily="34" charset="0"/>
              <a:cs typeface="Helvetica" panose="020B0604020202020204" pitchFamily="34" charset="0"/>
            </a:endParaRPr>
          </a:p>
          <a:p>
            <a:pPr lvl="2"/>
            <a:endParaRPr lang="en-US" sz="2400" dirty="0">
              <a:latin typeface="Helvetica" panose="020B0604020202020204" pitchFamily="34" charset="0"/>
              <a:cs typeface="Helvetica" panose="020B0604020202020204" pitchFamily="34" charset="0"/>
            </a:endParaRPr>
          </a:p>
          <a:p>
            <a:pPr marL="274320" lvl="1" indent="0">
              <a:buNone/>
            </a:pPr>
            <a:endParaRPr lang="en-CA" sz="2400" dirty="0">
              <a:latin typeface="Helvetica" panose="020B0604020202020204" pitchFamily="34" charset="0"/>
              <a:cs typeface="Helvetica" panose="020B0604020202020204" pitchFamily="34" charset="0"/>
            </a:endParaRPr>
          </a:p>
          <a:p>
            <a:pPr lvl="1">
              <a:buFont typeface="Courier New" panose="02070309020205020404" pitchFamily="49" charset="0"/>
              <a:buChar char="o"/>
            </a:pPr>
            <a:endParaRPr lang="en-US" sz="2800" i="1" dirty="0">
              <a:latin typeface="Helvetica" panose="020B0604020202020204" pitchFamily="34" charset="0"/>
              <a:cs typeface="Helvetica" panose="020B0604020202020204" pitchFamily="34" charset="0"/>
            </a:endParaRPr>
          </a:p>
          <a:p>
            <a:pPr lvl="1"/>
            <a:endParaRPr lang="en-US" b="1" dirty="0">
              <a:latin typeface="Helvetica" panose="020B0604020202020204" pitchFamily="34" charset="0"/>
              <a:cs typeface="Helvetica" panose="020B0604020202020204" pitchFamily="34" charset="0"/>
            </a:endParaRPr>
          </a:p>
          <a:p>
            <a:pPr lvl="1">
              <a:buFont typeface="Courier New" panose="02070309020205020404" pitchFamily="49" charset="0"/>
              <a:buChar char="o"/>
            </a:pPr>
            <a:endParaRPr lang="en-US" sz="2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9788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en-US" sz="4400" b="1" u="sng" cap="none" dirty="0">
                <a:solidFill>
                  <a:srgbClr val="348CDC"/>
                </a:solidFill>
                <a:latin typeface="Arial" panose="020B0604020202020204" pitchFamily="34" charset="0"/>
                <a:cs typeface="Arial" panose="020B0604020202020204" pitchFamily="34" charset="0"/>
              </a:rPr>
              <a:t>Next steps</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12</a:t>
            </a:fld>
            <a:endParaRPr lang="en-US" dirty="0"/>
          </a:p>
        </p:txBody>
      </p:sp>
      <p:sp>
        <p:nvSpPr>
          <p:cNvPr id="11" name="Content Placeholder 1">
            <a:extLst>
              <a:ext uri="{FF2B5EF4-FFF2-40B4-BE49-F238E27FC236}">
                <a16:creationId xmlns:a16="http://schemas.microsoft.com/office/drawing/2014/main" id="{E7A00FA6-72B6-4E6D-8396-21C53461A7D9}"/>
              </a:ext>
            </a:extLst>
          </p:cNvPr>
          <p:cNvSpPr>
            <a:spLocks noGrp="1"/>
          </p:cNvSpPr>
          <p:nvPr>
            <p:ph idx="1"/>
          </p:nvPr>
        </p:nvSpPr>
        <p:spPr>
          <a:xfrm>
            <a:off x="76995" y="1600200"/>
            <a:ext cx="12038011" cy="4495800"/>
          </a:xfrm>
        </p:spPr>
        <p:txBody>
          <a:bodyPr>
            <a:normAutofit fontScale="92500" lnSpcReduction="10000"/>
          </a:bodyPr>
          <a:lstStyle/>
          <a:p>
            <a:pPr lvl="1"/>
            <a:r>
              <a:rPr lang="en-US" sz="3500" dirty="0">
                <a:latin typeface="Helvetica" panose="020B0604020202020204" pitchFamily="34" charset="0"/>
                <a:cs typeface="Helvetica" panose="020B0604020202020204" pitchFamily="34" charset="0"/>
              </a:rPr>
              <a:t>VMAD agreed to start with validation of NATM for Highway systems.</a:t>
            </a:r>
          </a:p>
          <a:p>
            <a:pPr lvl="1"/>
            <a:endParaRPr lang="en-US" sz="3500" dirty="0">
              <a:latin typeface="Helvetica" panose="020B0604020202020204" pitchFamily="34" charset="0"/>
              <a:cs typeface="Helvetica" panose="020B0604020202020204" pitchFamily="34" charset="0"/>
            </a:endParaRPr>
          </a:p>
          <a:p>
            <a:pPr lvl="1"/>
            <a:r>
              <a:rPr lang="en-US" sz="3500" dirty="0">
                <a:latin typeface="Helvetica" panose="020B0604020202020204" pitchFamily="34" charset="0"/>
                <a:cs typeface="Helvetica" panose="020B0604020202020204" pitchFamily="34" charset="0"/>
              </a:rPr>
              <a:t>VMAD and its sub-groups have been working </a:t>
            </a:r>
            <a:r>
              <a:rPr lang="en-US" sz="3600" dirty="0">
                <a:latin typeface="Helvetica" panose="020B0604020202020204" pitchFamily="34" charset="0"/>
                <a:cs typeface="Helvetica" panose="020B0604020202020204" pitchFamily="34" charset="0"/>
              </a:rPr>
              <a:t>together to scope out l</a:t>
            </a:r>
            <a:r>
              <a:rPr lang="en-US" altLang="ja-JP" sz="3600" dirty="0">
                <a:latin typeface="Helvetica" panose="020B0604020202020204" pitchFamily="34" charset="0"/>
                <a:cs typeface="Helvetica" panose="020B0604020202020204" pitchFamily="34" charset="0"/>
              </a:rPr>
              <a:t>ist of issues to be tackled as next steps (outline of the list will be shown on the next slide and later).</a:t>
            </a:r>
          </a:p>
          <a:p>
            <a:pPr lvl="1"/>
            <a:endParaRPr lang="en-US" altLang="ja-JP" sz="3600" dirty="0">
              <a:latin typeface="Helvetica" panose="020B0604020202020204" pitchFamily="34" charset="0"/>
              <a:cs typeface="Helvetica" panose="020B0604020202020204" pitchFamily="34" charset="0"/>
            </a:endParaRPr>
          </a:p>
          <a:p>
            <a:pPr lvl="1"/>
            <a:r>
              <a:rPr lang="en-US" altLang="ja-JP" sz="3600" dirty="0">
                <a:latin typeface="Helvetica" panose="020B0604020202020204" pitchFamily="34" charset="0"/>
                <a:cs typeface="Helvetica" panose="020B0604020202020204" pitchFamily="34" charset="0"/>
              </a:rPr>
              <a:t>Recognizing the synergies between FRAV and VMAD, the two IWGs will continue to collaborate to advance our respective workplans. </a:t>
            </a:r>
          </a:p>
          <a:p>
            <a:pPr lvl="1"/>
            <a:endParaRPr lang="en-US" altLang="ja-JP" sz="3600" dirty="0">
              <a:latin typeface="Helvetica" panose="020B0604020202020204" pitchFamily="34" charset="0"/>
              <a:cs typeface="Helvetica" panose="020B0604020202020204" pitchFamily="34" charset="0"/>
            </a:endParaRPr>
          </a:p>
          <a:p>
            <a:pPr lvl="1"/>
            <a:endParaRPr lang="en-US" altLang="ja-JP"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338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en-US" altLang="ja-JP" sz="4400" b="1" u="sng" cap="none" dirty="0">
                <a:solidFill>
                  <a:srgbClr val="348CDC"/>
                </a:solidFill>
                <a:latin typeface="Arial" panose="020B0604020202020204" pitchFamily="34" charset="0"/>
                <a:cs typeface="Arial" panose="020B0604020202020204" pitchFamily="34" charset="0"/>
              </a:rPr>
              <a:t>Next steps for</a:t>
            </a:r>
            <a:r>
              <a:rPr lang="en-US" sz="4400" b="1" u="sng" cap="none" dirty="0">
                <a:solidFill>
                  <a:srgbClr val="348CDC"/>
                </a:solidFill>
                <a:latin typeface="Arial" panose="020B0604020202020204" pitchFamily="34" charset="0"/>
                <a:cs typeface="Arial" panose="020B0604020202020204" pitchFamily="34" charset="0"/>
              </a:rPr>
              <a:t> SG1</a:t>
            </a:r>
            <a:br>
              <a:rPr lang="en-US" sz="4400" b="1" u="sng" cap="none" dirty="0">
                <a:solidFill>
                  <a:srgbClr val="348CDC"/>
                </a:solidFill>
                <a:latin typeface="Arial" panose="020B0604020202020204" pitchFamily="34" charset="0"/>
                <a:cs typeface="Arial" panose="020B0604020202020204" pitchFamily="34" charset="0"/>
              </a:rPr>
            </a:br>
            <a:r>
              <a:rPr lang="en-US" sz="4400" b="1" u="sng" cap="none" dirty="0">
                <a:solidFill>
                  <a:srgbClr val="348CDC"/>
                </a:solidFill>
                <a:latin typeface="Arial" panose="020B0604020202020204" pitchFamily="34" charset="0"/>
                <a:cs typeface="Arial" panose="020B0604020202020204" pitchFamily="34" charset="0"/>
              </a:rPr>
              <a:t>(Scenarios)</a:t>
            </a:r>
          </a:p>
        </p:txBody>
      </p:sp>
      <p:pic>
        <p:nvPicPr>
          <p:cNvPr id="5" name="Picture 4"/>
          <p:cNvPicPr>
            <a:picLocks noChangeAspect="1"/>
          </p:cNvPicPr>
          <p:nvPr/>
        </p:nvPicPr>
        <p:blipFill>
          <a:blip r:embed="rId3"/>
          <a:srcRect/>
          <a:stretch/>
        </p:blipFill>
        <p:spPr>
          <a:xfrm>
            <a:off x="9045056" y="153890"/>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13</a:t>
            </a:fld>
            <a:endParaRPr lang="en-US" dirty="0"/>
          </a:p>
        </p:txBody>
      </p:sp>
      <p:sp>
        <p:nvSpPr>
          <p:cNvPr id="7" name="Content Placeholder 1">
            <a:extLst>
              <a:ext uri="{FF2B5EF4-FFF2-40B4-BE49-F238E27FC236}">
                <a16:creationId xmlns:a16="http://schemas.microsoft.com/office/drawing/2014/main" id="{6191D36E-BA7B-43A0-8704-8FD134715DE3}"/>
              </a:ext>
            </a:extLst>
          </p:cNvPr>
          <p:cNvSpPr>
            <a:spLocks noGrp="1"/>
          </p:cNvSpPr>
          <p:nvPr>
            <p:ph idx="1"/>
          </p:nvPr>
        </p:nvSpPr>
        <p:spPr>
          <a:xfrm>
            <a:off x="76994" y="1835727"/>
            <a:ext cx="12038011" cy="4495800"/>
          </a:xfrm>
        </p:spPr>
        <p:txBody>
          <a:bodyPr>
            <a:normAutofit fontScale="85000" lnSpcReduction="20000"/>
          </a:bodyPr>
          <a:lstStyle/>
          <a:p>
            <a:pPr lvl="1"/>
            <a:r>
              <a:rPr lang="en-US" sz="3500" dirty="0">
                <a:latin typeface="Helvetica" panose="020B0604020202020204" pitchFamily="34" charset="0"/>
                <a:cs typeface="Helvetica" panose="020B0604020202020204" pitchFamily="34" charset="0"/>
              </a:rPr>
              <a:t>Determine how scenarios can be applied with the NATM</a:t>
            </a:r>
          </a:p>
          <a:p>
            <a:pPr lvl="1"/>
            <a:r>
              <a:rPr lang="en-US" sz="3500" dirty="0">
                <a:latin typeface="Helvetica" panose="020B0604020202020204" pitchFamily="34" charset="0"/>
                <a:cs typeface="Helvetica" panose="020B0604020202020204" pitchFamily="34" charset="0"/>
              </a:rPr>
              <a:t>Determine how best to demonstrate sufficient coverage of critical scenarios.</a:t>
            </a:r>
          </a:p>
          <a:p>
            <a:pPr lvl="1"/>
            <a:r>
              <a:rPr lang="en-US" sz="3500" dirty="0">
                <a:latin typeface="Helvetica" panose="020B0604020202020204" pitchFamily="34" charset="0"/>
                <a:cs typeface="Helvetica" panose="020B0604020202020204" pitchFamily="34" charset="0"/>
              </a:rPr>
              <a:t>Determine which scenarios are required to validate the requirements established by FRAV</a:t>
            </a:r>
          </a:p>
          <a:p>
            <a:pPr lvl="1"/>
            <a:r>
              <a:rPr lang="en-US" sz="3500" dirty="0">
                <a:latin typeface="Helvetica" panose="020B0604020202020204" pitchFamily="34" charset="0"/>
                <a:cs typeface="Helvetica" panose="020B0604020202020204" pitchFamily="34" charset="0"/>
              </a:rPr>
              <a:t>Determine methods for dealing with the possible risk of overfitting</a:t>
            </a:r>
          </a:p>
          <a:p>
            <a:pPr lvl="1"/>
            <a:r>
              <a:rPr lang="en-US" sz="3500" dirty="0">
                <a:latin typeface="Helvetica" panose="020B0604020202020204" pitchFamily="34" charset="0"/>
                <a:cs typeface="Helvetica" panose="020B0604020202020204" pitchFamily="34" charset="0"/>
              </a:rPr>
              <a:t>Determine how unusual situations (e.g. wrong way driver) are dealt with in the scenario catalogue</a:t>
            </a:r>
          </a:p>
          <a:p>
            <a:pPr lvl="1"/>
            <a:r>
              <a:rPr lang="en-US" sz="3500" dirty="0">
                <a:latin typeface="Helvetica" panose="020B0604020202020204" pitchFamily="34" charset="0"/>
                <a:cs typeface="Helvetica" panose="020B0604020202020204" pitchFamily="34" charset="0"/>
              </a:rPr>
              <a:t>Develop a common dictionary of terms</a:t>
            </a:r>
          </a:p>
          <a:p>
            <a:pPr marL="274320" lvl="1" indent="0">
              <a:buNone/>
            </a:pPr>
            <a:endParaRPr lang="en-US" sz="3500" dirty="0">
              <a:latin typeface="Helvetica" panose="020B0604020202020204" pitchFamily="34" charset="0"/>
              <a:cs typeface="Helvetica" panose="020B0604020202020204" pitchFamily="34" charset="0"/>
            </a:endParaRPr>
          </a:p>
          <a:p>
            <a:pPr marL="274320" lvl="1" indent="0">
              <a:buNone/>
            </a:pPr>
            <a:r>
              <a:rPr lang="en-US" sz="3500" dirty="0">
                <a:latin typeface="Helvetica" panose="020B0604020202020204" pitchFamily="34" charset="0"/>
                <a:cs typeface="Helvetica" panose="020B0604020202020204" pitchFamily="34" charset="0"/>
              </a:rPr>
              <a:t>Note: full text of outstanding issues can be obtained from VMAD-15-05-rev.1</a:t>
            </a:r>
            <a:endParaRPr lang="en-US" sz="2400" dirty="0">
              <a:latin typeface="Helvetica" panose="020B0604020202020204" pitchFamily="34" charset="0"/>
              <a:cs typeface="Helvetica" panose="020B0604020202020204" pitchFamily="34" charset="0"/>
            </a:endParaRPr>
          </a:p>
          <a:p>
            <a:pPr marL="274320" lvl="1" indent="0">
              <a:buNone/>
            </a:pPr>
            <a:endParaRPr lang="en-CA" sz="2400" dirty="0">
              <a:latin typeface="Helvetica" panose="020B0604020202020204" pitchFamily="34" charset="0"/>
              <a:cs typeface="Helvetica" panose="020B0604020202020204" pitchFamily="34" charset="0"/>
            </a:endParaRPr>
          </a:p>
          <a:p>
            <a:pPr lvl="1">
              <a:buFont typeface="Courier New" panose="02070309020205020404" pitchFamily="49" charset="0"/>
              <a:buChar char="o"/>
            </a:pPr>
            <a:endParaRPr lang="en-US" sz="2800" i="1" dirty="0">
              <a:latin typeface="Helvetica" panose="020B0604020202020204" pitchFamily="34" charset="0"/>
              <a:cs typeface="Helvetica" panose="020B0604020202020204" pitchFamily="34" charset="0"/>
            </a:endParaRPr>
          </a:p>
          <a:p>
            <a:pPr lvl="1"/>
            <a:endParaRPr lang="en-US" b="1" dirty="0">
              <a:latin typeface="Helvetica" panose="020B0604020202020204" pitchFamily="34" charset="0"/>
              <a:cs typeface="Helvetica" panose="020B0604020202020204" pitchFamily="34" charset="0"/>
            </a:endParaRPr>
          </a:p>
          <a:p>
            <a:pPr lvl="1">
              <a:buFont typeface="Courier New" panose="02070309020205020404" pitchFamily="49" charset="0"/>
              <a:buChar char="o"/>
            </a:pPr>
            <a:endParaRPr lang="en-US" sz="2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6200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en-US" altLang="ja-JP" sz="4400" b="1" u="sng" cap="none" dirty="0">
                <a:solidFill>
                  <a:srgbClr val="348CDC"/>
                </a:solidFill>
                <a:latin typeface="Arial" panose="020B0604020202020204" pitchFamily="34" charset="0"/>
                <a:cs typeface="Arial" panose="020B0604020202020204" pitchFamily="34" charset="0"/>
              </a:rPr>
              <a:t>Next steps for </a:t>
            </a:r>
            <a:r>
              <a:rPr lang="en-US" sz="4400" b="1" u="sng" cap="none" dirty="0">
                <a:solidFill>
                  <a:srgbClr val="348CDC"/>
                </a:solidFill>
                <a:latin typeface="Arial" panose="020B0604020202020204" pitchFamily="34" charset="0"/>
                <a:cs typeface="Arial" panose="020B0604020202020204" pitchFamily="34" charset="0"/>
              </a:rPr>
              <a:t>SG2</a:t>
            </a:r>
            <a:br>
              <a:rPr lang="en-US" sz="4400" b="1" u="sng" cap="none" dirty="0">
                <a:solidFill>
                  <a:srgbClr val="348CDC"/>
                </a:solidFill>
                <a:latin typeface="Arial" panose="020B0604020202020204" pitchFamily="34" charset="0"/>
                <a:cs typeface="Arial" panose="020B0604020202020204" pitchFamily="34" charset="0"/>
              </a:rPr>
            </a:br>
            <a:r>
              <a:rPr lang="en-US" sz="4400" b="1" u="sng" cap="none" dirty="0">
                <a:solidFill>
                  <a:srgbClr val="348CDC"/>
                </a:solidFill>
                <a:latin typeface="Arial" panose="020B0604020202020204" pitchFamily="34" charset="0"/>
                <a:cs typeface="Arial" panose="020B0604020202020204" pitchFamily="34" charset="0"/>
              </a:rPr>
              <a:t>(Simulation)</a:t>
            </a:r>
          </a:p>
        </p:txBody>
      </p:sp>
      <p:pic>
        <p:nvPicPr>
          <p:cNvPr id="5" name="Picture 4"/>
          <p:cNvPicPr>
            <a:picLocks noChangeAspect="1"/>
          </p:cNvPicPr>
          <p:nvPr/>
        </p:nvPicPr>
        <p:blipFill>
          <a:blip r:embed="rId3"/>
          <a:srcRect/>
          <a:stretch/>
        </p:blipFill>
        <p:spPr>
          <a:xfrm>
            <a:off x="9045056" y="153890"/>
            <a:ext cx="2895917" cy="1008743"/>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6C87F6-986D-49E6-AF40-1B3A1EE8064D}" type="slidenum">
              <a:rPr kumimoji="1" lang="en-US" sz="11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en-US" sz="11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ontent Placeholder 1">
            <a:extLst>
              <a:ext uri="{FF2B5EF4-FFF2-40B4-BE49-F238E27FC236}">
                <a16:creationId xmlns:a16="http://schemas.microsoft.com/office/drawing/2014/main" id="{6191D36E-BA7B-43A0-8704-8FD134715DE3}"/>
              </a:ext>
            </a:extLst>
          </p:cNvPr>
          <p:cNvSpPr>
            <a:spLocks noGrp="1"/>
          </p:cNvSpPr>
          <p:nvPr>
            <p:ph idx="1"/>
          </p:nvPr>
        </p:nvSpPr>
        <p:spPr>
          <a:xfrm>
            <a:off x="76995" y="1600200"/>
            <a:ext cx="12038011" cy="5257800"/>
          </a:xfrm>
        </p:spPr>
        <p:txBody>
          <a:bodyPr>
            <a:normAutofit fontScale="92500" lnSpcReduction="10000"/>
          </a:bodyPr>
          <a:lstStyle/>
          <a:p>
            <a:pPr lvl="1">
              <a:lnSpc>
                <a:spcPct val="100000"/>
              </a:lnSpc>
              <a:spcAft>
                <a:spcPts val="600"/>
              </a:spcAft>
            </a:pPr>
            <a:r>
              <a:rPr lang="en-US" sz="2800" dirty="0">
                <a:latin typeface="Helvetica" panose="020B0604020202020204" pitchFamily="34" charset="0"/>
                <a:cs typeface="Helvetica" panose="020B0604020202020204" pitchFamily="34" charset="0"/>
              </a:rPr>
              <a:t>Provide examples of simulation toolchains used for virtual testing</a:t>
            </a:r>
          </a:p>
          <a:p>
            <a:pPr lvl="1">
              <a:lnSpc>
                <a:spcPct val="100000"/>
              </a:lnSpc>
              <a:spcAft>
                <a:spcPts val="600"/>
              </a:spcAft>
            </a:pPr>
            <a:r>
              <a:rPr lang="en-US" sz="2800" dirty="0">
                <a:latin typeface="Helvetica" panose="020B0604020202020204" pitchFamily="34" charset="0"/>
              </a:rPr>
              <a:t>Define requirements and methods for simulation tool-chain validation, including:</a:t>
            </a:r>
          </a:p>
          <a:p>
            <a:pPr lvl="2">
              <a:lnSpc>
                <a:spcPct val="100000"/>
              </a:lnSpc>
              <a:spcAft>
                <a:spcPts val="600"/>
              </a:spcAft>
            </a:pPr>
            <a:r>
              <a:rPr lang="en-US" sz="2800" dirty="0">
                <a:latin typeface="Helvetica" panose="020B0604020202020204" pitchFamily="34" charset="0"/>
              </a:rPr>
              <a:t>differences between ADAS and ADS</a:t>
            </a:r>
          </a:p>
          <a:p>
            <a:pPr lvl="2">
              <a:lnSpc>
                <a:spcPct val="100000"/>
              </a:lnSpc>
              <a:spcAft>
                <a:spcPts val="600"/>
              </a:spcAft>
            </a:pPr>
            <a:r>
              <a:rPr lang="en-US" sz="2800" dirty="0">
                <a:latin typeface="Helvetica" panose="020B0604020202020204" pitchFamily="34" charset="0"/>
              </a:rPr>
              <a:t>appropriate metrics evaluating toolchain accuracy</a:t>
            </a:r>
          </a:p>
          <a:p>
            <a:pPr lvl="2">
              <a:lnSpc>
                <a:spcPct val="100000"/>
              </a:lnSpc>
              <a:spcAft>
                <a:spcPts val="600"/>
              </a:spcAft>
            </a:pPr>
            <a:r>
              <a:rPr lang="en-US" sz="2800" dirty="0">
                <a:latin typeface="Helvetica" panose="020B0604020202020204" pitchFamily="34" charset="0"/>
              </a:rPr>
              <a:t>type of scenarios used for toolchain validation</a:t>
            </a:r>
          </a:p>
          <a:p>
            <a:pPr lvl="1">
              <a:lnSpc>
                <a:spcPct val="100000"/>
              </a:lnSpc>
              <a:spcAft>
                <a:spcPts val="600"/>
              </a:spcAft>
            </a:pPr>
            <a:r>
              <a:rPr lang="en-US" sz="2800" dirty="0">
                <a:latin typeface="Helvetica" panose="020B0604020202020204" pitchFamily="34" charset="0"/>
              </a:rPr>
              <a:t>Define documentation requirements for vehicle manufacturers and ADS developers (including the establishment of a clear link with the audit pillar)</a:t>
            </a:r>
          </a:p>
          <a:p>
            <a:pPr lvl="1">
              <a:lnSpc>
                <a:spcPct val="100000"/>
              </a:lnSpc>
              <a:spcAft>
                <a:spcPts val="600"/>
              </a:spcAft>
            </a:pPr>
            <a:r>
              <a:rPr lang="en-US" sz="2800" dirty="0">
                <a:latin typeface="Helvetica" panose="020B0604020202020204" pitchFamily="34" charset="0"/>
              </a:rPr>
              <a:t>Define standardization requirements to allow authorities performing in-house virtual testing (following activities carried out by ASAM and other associations)</a:t>
            </a:r>
          </a:p>
        </p:txBody>
      </p:sp>
    </p:spTree>
    <p:extLst>
      <p:ext uri="{BB962C8B-B14F-4D97-AF65-F5344CB8AC3E}">
        <p14:creationId xmlns:p14="http://schemas.microsoft.com/office/powerpoint/2010/main" val="92693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en-US" altLang="ja-JP" sz="4400" b="1" u="sng" cap="none" dirty="0">
                <a:solidFill>
                  <a:srgbClr val="348CDC"/>
                </a:solidFill>
                <a:latin typeface="Arial" panose="020B0604020202020204" pitchFamily="34" charset="0"/>
                <a:cs typeface="Arial" panose="020B0604020202020204" pitchFamily="34" charset="0"/>
              </a:rPr>
              <a:t>Main next steps for </a:t>
            </a:r>
            <a:r>
              <a:rPr lang="en-US" sz="4400" b="1" u="sng" cap="none" dirty="0">
                <a:solidFill>
                  <a:srgbClr val="348CDC"/>
                </a:solidFill>
                <a:latin typeface="Arial" panose="020B0604020202020204" pitchFamily="34" charset="0"/>
                <a:cs typeface="Arial" panose="020B0604020202020204" pitchFamily="34" charset="0"/>
              </a:rPr>
              <a:t>SG3</a:t>
            </a:r>
            <a:br>
              <a:rPr lang="en-US" sz="4400" b="1" u="sng" cap="none" dirty="0">
                <a:solidFill>
                  <a:srgbClr val="348CDC"/>
                </a:solidFill>
                <a:latin typeface="Arial" panose="020B0604020202020204" pitchFamily="34" charset="0"/>
                <a:cs typeface="Arial" panose="020B0604020202020204" pitchFamily="34" charset="0"/>
              </a:rPr>
            </a:br>
            <a:r>
              <a:rPr lang="en-US" sz="4400" b="1" u="sng" cap="none" dirty="0">
                <a:solidFill>
                  <a:srgbClr val="348CDC"/>
                </a:solidFill>
                <a:latin typeface="Arial" panose="020B0604020202020204" pitchFamily="34" charset="0"/>
                <a:cs typeface="Arial" panose="020B0604020202020204" pitchFamily="34" charset="0"/>
              </a:rPr>
              <a:t>(Audit and Monitoring)</a:t>
            </a:r>
          </a:p>
        </p:txBody>
      </p:sp>
      <p:pic>
        <p:nvPicPr>
          <p:cNvPr id="5" name="Picture 4"/>
          <p:cNvPicPr>
            <a:picLocks noChangeAspect="1"/>
          </p:cNvPicPr>
          <p:nvPr/>
        </p:nvPicPr>
        <p:blipFill>
          <a:blip r:embed="rId3"/>
          <a:srcRect/>
          <a:stretch/>
        </p:blipFill>
        <p:spPr>
          <a:xfrm>
            <a:off x="9045056" y="153890"/>
            <a:ext cx="2895917" cy="1008743"/>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6C87F6-986D-49E6-AF40-1B3A1EE8064D}" type="slidenum">
              <a:rPr kumimoji="1" lang="en-US" sz="11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en-US" sz="11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59149976"/>
              </p:ext>
            </p:extLst>
          </p:nvPr>
        </p:nvGraphicFramePr>
        <p:xfrm>
          <a:off x="379412" y="1483361"/>
          <a:ext cx="11450036" cy="5340455"/>
        </p:xfrm>
        <a:graphic>
          <a:graphicData uri="http://schemas.openxmlformats.org/drawingml/2006/table">
            <a:tbl>
              <a:tblPr firstRow="1" bandRow="1">
                <a:tableStyleId>{5C22544A-7EE6-4342-B048-85BDC9FD1C3A}</a:tableStyleId>
              </a:tblPr>
              <a:tblGrid>
                <a:gridCol w="5725018">
                  <a:extLst>
                    <a:ext uri="{9D8B030D-6E8A-4147-A177-3AD203B41FA5}">
                      <a16:colId xmlns:a16="http://schemas.microsoft.com/office/drawing/2014/main" val="3176569008"/>
                    </a:ext>
                  </a:extLst>
                </a:gridCol>
                <a:gridCol w="5725018">
                  <a:extLst>
                    <a:ext uri="{9D8B030D-6E8A-4147-A177-3AD203B41FA5}">
                      <a16:colId xmlns:a16="http://schemas.microsoft.com/office/drawing/2014/main" val="2282458980"/>
                    </a:ext>
                  </a:extLst>
                </a:gridCol>
              </a:tblGrid>
              <a:tr h="351893">
                <a:tc>
                  <a:txBody>
                    <a:bodyPr/>
                    <a:lstStyle/>
                    <a:p>
                      <a:r>
                        <a:rPr lang="fr-BE" dirty="0"/>
                        <a:t>Audit</a:t>
                      </a:r>
                      <a:endParaRPr lang="en-GB" dirty="0"/>
                    </a:p>
                  </a:txBody>
                  <a:tcPr anchor="ctr"/>
                </a:tc>
                <a:tc>
                  <a:txBody>
                    <a:bodyPr/>
                    <a:lstStyle/>
                    <a:p>
                      <a:r>
                        <a:rPr lang="fr-BE" dirty="0"/>
                        <a:t>In-service</a:t>
                      </a:r>
                      <a:r>
                        <a:rPr lang="fr-BE" baseline="0" dirty="0"/>
                        <a:t> monitoring</a:t>
                      </a:r>
                      <a:endParaRPr lang="en-GB" dirty="0"/>
                    </a:p>
                  </a:txBody>
                  <a:tcPr anchor="ctr"/>
                </a:tc>
                <a:extLst>
                  <a:ext uri="{0D108BD9-81ED-4DB2-BD59-A6C34878D82A}">
                    <a16:rowId xmlns:a16="http://schemas.microsoft.com/office/drawing/2014/main" val="509600117"/>
                  </a:ext>
                </a:extLst>
              </a:tr>
              <a:tr h="433841">
                <a:tc>
                  <a:txBody>
                    <a:bodyPr/>
                    <a:lstStyle/>
                    <a:p>
                      <a:pPr marL="0" lvl="0" indent="0" algn="l">
                        <a:lnSpc>
                          <a:spcPts val="1200"/>
                        </a:lnSpc>
                        <a:spcAft>
                          <a:spcPts val="600"/>
                        </a:spcAft>
                        <a:buFont typeface="+mj-lt"/>
                        <a:buNone/>
                      </a:pPr>
                      <a:r>
                        <a:rPr lang="en-CA" sz="1600" dirty="0">
                          <a:effectLst/>
                          <a:latin typeface="Helvetica" panose="020B0604020202020204" pitchFamily="34" charset="0"/>
                          <a:ea typeface="MS Mincho"/>
                          <a:cs typeface="Helvetica" panose="020B0604020202020204" pitchFamily="34" charset="0"/>
                        </a:rPr>
                        <a:t>Review</a:t>
                      </a:r>
                      <a:r>
                        <a:rPr lang="en-CA" sz="1600" baseline="0" dirty="0">
                          <a:effectLst/>
                          <a:latin typeface="Helvetica" panose="020B0604020202020204" pitchFamily="34" charset="0"/>
                          <a:ea typeface="MS Mincho"/>
                          <a:cs typeface="Helvetica" panose="020B0604020202020204" pitchFamily="34" charset="0"/>
                        </a:rPr>
                        <a:t> </a:t>
                      </a:r>
                      <a:r>
                        <a:rPr lang="en-CA" sz="1600" dirty="0">
                          <a:effectLst/>
                          <a:latin typeface="Helvetica" panose="020B0604020202020204" pitchFamily="34" charset="0"/>
                          <a:ea typeface="MS Mincho"/>
                          <a:cs typeface="Helvetica" panose="020B0604020202020204" pitchFamily="34" charset="0"/>
                        </a:rPr>
                        <a:t>best practices/procedures related to audit</a:t>
                      </a: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0" lvl="0" indent="0" algn="l">
                        <a:lnSpc>
                          <a:spcPts val="1200"/>
                        </a:lnSpc>
                        <a:spcAft>
                          <a:spcPts val="600"/>
                        </a:spcAft>
                        <a:buFont typeface="+mj-lt"/>
                        <a:buNone/>
                      </a:pPr>
                      <a:r>
                        <a:rPr lang="en-US" sz="1600" kern="1200" dirty="0">
                          <a:solidFill>
                            <a:schemeClr val="dk1"/>
                          </a:solidFill>
                          <a:effectLst/>
                          <a:latin typeface="Helvetica" panose="020B0604020202020204" pitchFamily="34" charset="0"/>
                          <a:ea typeface="MS Mincho"/>
                          <a:cs typeface="Helvetica" panose="020B0604020202020204" pitchFamily="34" charset="0"/>
                        </a:rPr>
                        <a:t>Gap analysis: Identifying relevant on going work and reference documents (phase 2)</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txBody>
                  <a:tcPr marL="68580" marR="68580" marT="0" marB="0" anchor="ctr"/>
                </a:tc>
                <a:extLst>
                  <a:ext uri="{0D108BD9-81ED-4DB2-BD59-A6C34878D82A}">
                    <a16:rowId xmlns:a16="http://schemas.microsoft.com/office/drawing/2014/main" val="1905133159"/>
                  </a:ext>
                </a:extLst>
              </a:tr>
              <a:tr h="578454">
                <a:tc>
                  <a:txBody>
                    <a:bodyPr/>
                    <a:lstStyle/>
                    <a:p>
                      <a:pPr marL="0" lvl="0" indent="0" algn="l">
                        <a:lnSpc>
                          <a:spcPts val="1200"/>
                        </a:lnSpc>
                        <a:spcBef>
                          <a:spcPts val="600"/>
                        </a:spcBef>
                        <a:spcAft>
                          <a:spcPts val="600"/>
                        </a:spcAft>
                        <a:buFont typeface="+mj-lt"/>
                        <a:buNone/>
                      </a:pPr>
                      <a:r>
                        <a:rPr lang="en-CA" sz="1600" dirty="0">
                          <a:effectLst/>
                          <a:latin typeface="Helvetica" panose="020B0604020202020204" pitchFamily="34" charset="0"/>
                          <a:ea typeface="MS Mincho"/>
                          <a:cs typeface="Helvetica" panose="020B0604020202020204" pitchFamily="34" charset="0"/>
                        </a:rPr>
                        <a:t>Review which functional safety requirements established by FRAV is relevant for</a:t>
                      </a:r>
                      <a:r>
                        <a:rPr lang="en-CA" sz="1600" baseline="0" dirty="0">
                          <a:effectLst/>
                          <a:latin typeface="Helvetica" panose="020B0604020202020204" pitchFamily="34" charset="0"/>
                          <a:ea typeface="MS Mincho"/>
                          <a:cs typeface="Helvetica" panose="020B0604020202020204" pitchFamily="34" charset="0"/>
                        </a:rPr>
                        <a:t> the audit</a:t>
                      </a:r>
                      <a:r>
                        <a:rPr lang="en-CA" sz="1600" dirty="0">
                          <a:effectLst/>
                          <a:latin typeface="Helvetica" panose="020B0604020202020204" pitchFamily="34" charset="0"/>
                          <a:ea typeface="MS Mincho"/>
                          <a:cs typeface="Helvetica" panose="020B0604020202020204" pitchFamily="34" charset="0"/>
                        </a:rPr>
                        <a:t>?</a:t>
                      </a:r>
                      <a:r>
                        <a:rPr lang="en-CA" sz="1600" baseline="0" dirty="0">
                          <a:effectLst/>
                          <a:latin typeface="Helvetica" panose="020B0604020202020204" pitchFamily="34" charset="0"/>
                          <a:ea typeface="MS Mincho"/>
                          <a:cs typeface="Helvetica" panose="020B0604020202020204" pitchFamily="34" charset="0"/>
                        </a:rPr>
                        <a:t> </a:t>
                      </a: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0" lvl="0" indent="0" algn="l">
                        <a:lnSpc>
                          <a:spcPts val="1200"/>
                        </a:lnSpc>
                        <a:spcAft>
                          <a:spcPts val="600"/>
                        </a:spcAft>
                        <a:buFont typeface="+mj-lt"/>
                        <a:buNone/>
                      </a:pPr>
                      <a:r>
                        <a:rPr lang="en-CA" sz="1600" kern="1200" dirty="0">
                          <a:solidFill>
                            <a:schemeClr val="dk1"/>
                          </a:solidFill>
                          <a:effectLst/>
                          <a:latin typeface="Helvetica" panose="020B0604020202020204" pitchFamily="34" charset="0"/>
                          <a:ea typeface="MS Mincho"/>
                          <a:cs typeface="Helvetica" panose="020B0604020202020204" pitchFamily="34" charset="0"/>
                        </a:rPr>
                        <a:t>Identify data elements to be monitored and reported (phase 2)</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txBody>
                  <a:tcPr marL="68580" marR="68580" marT="0" marB="0" anchor="ctr"/>
                </a:tc>
                <a:extLst>
                  <a:ext uri="{0D108BD9-81ED-4DB2-BD59-A6C34878D82A}">
                    <a16:rowId xmlns:a16="http://schemas.microsoft.com/office/drawing/2014/main" val="2173102884"/>
                  </a:ext>
                </a:extLst>
              </a:tr>
              <a:tr h="351893">
                <a:tc>
                  <a:txBody>
                    <a:bodyPr/>
                    <a:lstStyle/>
                    <a:p>
                      <a:pPr marL="0" lvl="0" indent="0" algn="l">
                        <a:lnSpc>
                          <a:spcPts val="1200"/>
                        </a:lnSpc>
                        <a:spcAft>
                          <a:spcPts val="600"/>
                        </a:spcAft>
                        <a:buFont typeface="+mj-lt"/>
                        <a:buNone/>
                      </a:pPr>
                      <a:endParaRPr lang="en-CA" sz="1600" dirty="0">
                        <a:effectLst/>
                        <a:latin typeface="Helvetica" panose="020B0604020202020204" pitchFamily="34" charset="0"/>
                        <a:ea typeface="MS Mincho"/>
                        <a:cs typeface="Helvetica" panose="020B0604020202020204" pitchFamily="34" charset="0"/>
                      </a:endParaRPr>
                    </a:p>
                    <a:p>
                      <a:pPr marL="0" lvl="0" indent="0" algn="l">
                        <a:lnSpc>
                          <a:spcPts val="1200"/>
                        </a:lnSpc>
                        <a:spcAft>
                          <a:spcPts val="600"/>
                        </a:spcAft>
                        <a:buFont typeface="+mj-lt"/>
                        <a:buNone/>
                      </a:pPr>
                      <a:r>
                        <a:rPr lang="en-CA" sz="1600" dirty="0">
                          <a:effectLst/>
                          <a:latin typeface="Helvetica" panose="020B0604020202020204" pitchFamily="34" charset="0"/>
                          <a:ea typeface="MS Mincho"/>
                          <a:cs typeface="Helvetica" panose="020B0604020202020204" pitchFamily="34" charset="0"/>
                        </a:rPr>
                        <a:t>Establish which documentation shall be made available to demonstrate safety processes, risk analysis, safety by design and validation</a:t>
                      </a:r>
                      <a:r>
                        <a:rPr lang="en-CA" sz="1600" baseline="0" dirty="0">
                          <a:effectLst/>
                          <a:latin typeface="Helvetica" panose="020B0604020202020204" pitchFamily="34" charset="0"/>
                          <a:ea typeface="MS Mincho"/>
                          <a:cs typeface="Helvetica" panose="020B0604020202020204" pitchFamily="34" charset="0"/>
                        </a:rPr>
                        <a:t> put in place by the manufacturer</a:t>
                      </a:r>
                      <a:r>
                        <a:rPr lang="en-CA" sz="1600" dirty="0">
                          <a:effectLst/>
                          <a:latin typeface="Helvetica" panose="020B0604020202020204" pitchFamily="34" charset="0"/>
                          <a:ea typeface="MS Mincho"/>
                          <a:cs typeface="Helvetica" panose="020B0604020202020204" pitchFamily="34" charset="0"/>
                        </a:rPr>
                        <a:t>? </a:t>
                      </a: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0" lvl="0" indent="0" algn="l">
                        <a:lnSpc>
                          <a:spcPts val="1200"/>
                        </a:lnSpc>
                        <a:spcAft>
                          <a:spcPts val="600"/>
                        </a:spcAft>
                        <a:buFont typeface="+mj-lt"/>
                        <a:buNone/>
                      </a:pPr>
                      <a:r>
                        <a:rPr lang="en-CA" sz="1600" kern="1200" dirty="0">
                          <a:solidFill>
                            <a:schemeClr val="dk1"/>
                          </a:solidFill>
                          <a:effectLst/>
                          <a:latin typeface="Helvetica" panose="020B0604020202020204" pitchFamily="34" charset="0"/>
                          <a:ea typeface="MS Mincho"/>
                          <a:cs typeface="Helvetica" panose="020B0604020202020204" pitchFamily="34" charset="0"/>
                        </a:rPr>
                        <a:t>Investigate reporting mechanisms and reporting criteria as well as data accessibility(phase 2)</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txBody>
                  <a:tcPr marL="68580" marR="68580" marT="0" marB="0" anchor="ctr"/>
                </a:tc>
                <a:extLst>
                  <a:ext uri="{0D108BD9-81ED-4DB2-BD59-A6C34878D82A}">
                    <a16:rowId xmlns:a16="http://schemas.microsoft.com/office/drawing/2014/main" val="3879907392"/>
                  </a:ext>
                </a:extLst>
              </a:tr>
              <a:tr h="431591">
                <a:tc>
                  <a:txBody>
                    <a:bodyPr/>
                    <a:lstStyle/>
                    <a:p>
                      <a:pPr marL="0" marR="0" lvl="0" indent="0" algn="l" defTabSz="914400" rtl="0" eaLnBrk="1" fontAlgn="auto" latinLnBrk="0" hangingPunct="1">
                        <a:lnSpc>
                          <a:spcPts val="1200"/>
                        </a:lnSpc>
                        <a:spcBef>
                          <a:spcPts val="0"/>
                        </a:spcBef>
                        <a:spcAft>
                          <a:spcPts val="600"/>
                        </a:spcAft>
                        <a:buClrTx/>
                        <a:buSzTx/>
                        <a:buFont typeface="+mj-lt"/>
                        <a:buNone/>
                        <a:tabLst/>
                        <a:defRPr/>
                      </a:pPr>
                      <a:endParaRPr lang="en-CA" sz="1600" dirty="0">
                        <a:effectLst/>
                        <a:latin typeface="Helvetica" panose="020B0604020202020204" pitchFamily="34" charset="0"/>
                        <a:ea typeface="MS Mincho"/>
                        <a:cs typeface="Helvetica" panose="020B0604020202020204" pitchFamily="34" charset="0"/>
                      </a:endParaRPr>
                    </a:p>
                    <a:p>
                      <a:pPr marL="0" marR="0" lvl="0" indent="0" algn="l" defTabSz="914400" rtl="0" eaLnBrk="1" fontAlgn="auto" latinLnBrk="0" hangingPunct="1">
                        <a:lnSpc>
                          <a:spcPts val="1200"/>
                        </a:lnSpc>
                        <a:spcBef>
                          <a:spcPts val="0"/>
                        </a:spcBef>
                        <a:spcAft>
                          <a:spcPts val="600"/>
                        </a:spcAft>
                        <a:buClrTx/>
                        <a:buSzTx/>
                        <a:buFont typeface="+mj-lt"/>
                        <a:buNone/>
                        <a:tabLst/>
                        <a:defRPr/>
                      </a:pPr>
                      <a:r>
                        <a:rPr lang="en-CA" sz="1600" dirty="0">
                          <a:effectLst/>
                          <a:latin typeface="Helvetica" panose="020B0604020202020204" pitchFamily="34" charset="0"/>
                          <a:ea typeface="MS Mincho"/>
                          <a:cs typeface="Helvetica" panose="020B0604020202020204" pitchFamily="34" charset="0"/>
                        </a:rPr>
                        <a:t>Establish</a:t>
                      </a:r>
                      <a:r>
                        <a:rPr lang="en-CA" sz="1600" baseline="0" dirty="0">
                          <a:effectLst/>
                          <a:latin typeface="Helvetica" panose="020B0604020202020204" pitchFamily="34" charset="0"/>
                          <a:ea typeface="MS Mincho"/>
                          <a:cs typeface="Helvetica" panose="020B0604020202020204" pitchFamily="34" charset="0"/>
                        </a:rPr>
                        <a:t> </a:t>
                      </a:r>
                      <a:r>
                        <a:rPr lang="en-CA" sz="1600" dirty="0">
                          <a:effectLst/>
                          <a:latin typeface="Helvetica" panose="020B0604020202020204" pitchFamily="34" charset="0"/>
                          <a:ea typeface="MS Mincho"/>
                          <a:cs typeface="Helvetica" panose="020B0604020202020204" pitchFamily="34" charset="0"/>
                        </a:rPr>
                        <a:t>pass/ fail criteria for the audit/demonstration (e.g. minor/major non compliance). Conditions</a:t>
                      </a:r>
                      <a:r>
                        <a:rPr lang="en-CA" sz="1600" baseline="0" dirty="0">
                          <a:effectLst/>
                          <a:latin typeface="Helvetica" panose="020B0604020202020204" pitchFamily="34" charset="0"/>
                          <a:ea typeface="MS Mincho"/>
                          <a:cs typeface="Helvetica" panose="020B0604020202020204" pitchFamily="34" charset="0"/>
                        </a:rPr>
                        <a:t> for v</a:t>
                      </a:r>
                      <a:r>
                        <a:rPr lang="en-CA" sz="1600" dirty="0">
                          <a:effectLst/>
                          <a:latin typeface="Helvetica" panose="020B0604020202020204" pitchFamily="34" charset="0"/>
                          <a:ea typeface="MS Mincho"/>
                          <a:cs typeface="Helvetica" panose="020B0604020202020204" pitchFamily="34" charset="0"/>
                        </a:rPr>
                        <a:t>alidity</a:t>
                      </a:r>
                      <a:r>
                        <a:rPr lang="en-CA" sz="1600" baseline="0" dirty="0">
                          <a:effectLst/>
                          <a:latin typeface="Helvetica" panose="020B0604020202020204" pitchFamily="34" charset="0"/>
                          <a:ea typeface="MS Mincho"/>
                          <a:cs typeface="Helvetica" panose="020B0604020202020204" pitchFamily="34" charset="0"/>
                        </a:rPr>
                        <a:t>/</a:t>
                      </a:r>
                      <a:r>
                        <a:rPr lang="en-CA" sz="1600" dirty="0">
                          <a:effectLst/>
                          <a:latin typeface="Helvetica" panose="020B0604020202020204" pitchFamily="34" charset="0"/>
                          <a:ea typeface="MS Mincho"/>
                          <a:cs typeface="Helvetica" panose="020B0604020202020204" pitchFamily="34" charset="0"/>
                        </a:rPr>
                        <a:t>renewal of the assessment/audit. </a:t>
                      </a: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0" lvl="0" indent="0" algn="l">
                        <a:lnSpc>
                          <a:spcPts val="1200"/>
                        </a:lnSpc>
                        <a:spcAft>
                          <a:spcPts val="600"/>
                        </a:spcAft>
                        <a:buFont typeface="+mj-lt"/>
                        <a:buNone/>
                      </a:pPr>
                      <a:r>
                        <a:rPr lang="en-CA" sz="1600" kern="1200" dirty="0">
                          <a:solidFill>
                            <a:schemeClr val="dk1"/>
                          </a:solidFill>
                          <a:effectLst/>
                          <a:latin typeface="Helvetica" panose="020B0604020202020204" pitchFamily="34" charset="0"/>
                          <a:ea typeface="MS Mincho"/>
                          <a:cs typeface="Helvetica" panose="020B0604020202020204" pitchFamily="34" charset="0"/>
                        </a:rPr>
                        <a:t>Identify reporting mechanism for the reporting of new scenarios (phase 3)</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txBody>
                  <a:tcPr marL="68580" marR="68580" marT="0" marB="0" anchor="ctr"/>
                </a:tc>
                <a:extLst>
                  <a:ext uri="{0D108BD9-81ED-4DB2-BD59-A6C34878D82A}">
                    <a16:rowId xmlns:a16="http://schemas.microsoft.com/office/drawing/2014/main" val="276929340"/>
                  </a:ext>
                </a:extLst>
              </a:tr>
              <a:tr h="351893">
                <a:tc>
                  <a:txBody>
                    <a:bodyPr/>
                    <a:lstStyle/>
                    <a:p>
                      <a:pPr marL="0" marR="0" lvl="0" indent="0" algn="l" defTabSz="914400" rtl="0" eaLnBrk="1" fontAlgn="auto" latinLnBrk="0" hangingPunct="1">
                        <a:lnSpc>
                          <a:spcPts val="1200"/>
                        </a:lnSpc>
                        <a:spcBef>
                          <a:spcPts val="0"/>
                        </a:spcBef>
                        <a:spcAft>
                          <a:spcPts val="600"/>
                        </a:spcAft>
                        <a:buClrTx/>
                        <a:buSzTx/>
                        <a:buFont typeface="+mj-lt"/>
                        <a:buNone/>
                        <a:tabLst/>
                        <a:defRPr/>
                      </a:pPr>
                      <a:endParaRPr lang="en-CA" sz="1600" dirty="0">
                        <a:effectLst/>
                        <a:latin typeface="Helvetica" panose="020B0604020202020204" pitchFamily="34" charset="0"/>
                        <a:ea typeface="MS Mincho"/>
                        <a:cs typeface="Helvetica" panose="020B0604020202020204" pitchFamily="34" charset="0"/>
                      </a:endParaRPr>
                    </a:p>
                    <a:p>
                      <a:pPr marL="0" marR="0" lvl="0" indent="0" algn="l" defTabSz="914400" rtl="0" eaLnBrk="1" fontAlgn="auto" latinLnBrk="0" hangingPunct="1">
                        <a:lnSpc>
                          <a:spcPts val="1200"/>
                        </a:lnSpc>
                        <a:spcBef>
                          <a:spcPts val="0"/>
                        </a:spcBef>
                        <a:spcAft>
                          <a:spcPts val="600"/>
                        </a:spcAft>
                        <a:buClrTx/>
                        <a:buSzTx/>
                        <a:buFont typeface="+mj-lt"/>
                        <a:buNone/>
                        <a:tabLst/>
                        <a:defRPr/>
                      </a:pPr>
                      <a:r>
                        <a:rPr lang="en-CA" sz="1600" dirty="0">
                          <a:effectLst/>
                          <a:latin typeface="Helvetica" panose="020B0604020202020204" pitchFamily="34" charset="0"/>
                          <a:ea typeface="MS Mincho"/>
                          <a:cs typeface="Helvetica" panose="020B0604020202020204" pitchFamily="34" charset="0"/>
                        </a:rPr>
                        <a:t>Consider safety audit for sub-systems/components of the ADS and the responsibility of the different actors within the supply chain</a:t>
                      </a: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0" lvl="0" indent="0" algn="l">
                        <a:lnSpc>
                          <a:spcPts val="1200"/>
                        </a:lnSpc>
                        <a:spcAft>
                          <a:spcPts val="600"/>
                        </a:spcAft>
                        <a:buFont typeface="+mj-lt"/>
                        <a:buNone/>
                      </a:pPr>
                      <a:r>
                        <a:rPr lang="en-CA" sz="1600" kern="1200" dirty="0">
                          <a:solidFill>
                            <a:schemeClr val="dk1"/>
                          </a:solidFill>
                          <a:effectLst/>
                          <a:latin typeface="Helvetica" panose="020B0604020202020204" pitchFamily="34" charset="0"/>
                          <a:ea typeface="MS Mincho"/>
                          <a:cs typeface="Helvetica" panose="020B0604020202020204" pitchFamily="34" charset="0"/>
                        </a:rPr>
                        <a:t>Develop strategy for safety recommendations based on reported accidents/incidents</a:t>
                      </a:r>
                      <a:r>
                        <a:rPr lang="en-CA" sz="1600" kern="1200" baseline="0" dirty="0">
                          <a:solidFill>
                            <a:schemeClr val="dk1"/>
                          </a:solidFill>
                          <a:effectLst/>
                          <a:latin typeface="Helvetica" panose="020B0604020202020204" pitchFamily="34" charset="0"/>
                          <a:ea typeface="MS Mincho"/>
                          <a:cs typeface="Helvetica" panose="020B0604020202020204" pitchFamily="34" charset="0"/>
                        </a:rPr>
                        <a:t> </a:t>
                      </a:r>
                      <a:r>
                        <a:rPr lang="en-CA" sz="1600" kern="1200" dirty="0">
                          <a:solidFill>
                            <a:schemeClr val="dk1"/>
                          </a:solidFill>
                          <a:effectLst/>
                          <a:latin typeface="Helvetica" panose="020B0604020202020204" pitchFamily="34" charset="0"/>
                          <a:ea typeface="MS Mincho"/>
                          <a:cs typeface="Helvetica" panose="020B0604020202020204" pitchFamily="34" charset="0"/>
                        </a:rPr>
                        <a:t>(phase 3)</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txBody>
                  <a:tcPr marL="68580" marR="68580" marT="0" marB="0" anchor="ctr"/>
                </a:tc>
                <a:extLst>
                  <a:ext uri="{0D108BD9-81ED-4DB2-BD59-A6C34878D82A}">
                    <a16:rowId xmlns:a16="http://schemas.microsoft.com/office/drawing/2014/main" val="1750897497"/>
                  </a:ext>
                </a:extLst>
              </a:tr>
              <a:tr h="351893">
                <a:tc>
                  <a:txBody>
                    <a:bodyPr/>
                    <a:lstStyle/>
                    <a:p>
                      <a:pPr marL="0" marR="0" lvl="0" indent="0" algn="l" defTabSz="914400" rtl="0" eaLnBrk="1" fontAlgn="auto" latinLnBrk="0" hangingPunct="1">
                        <a:lnSpc>
                          <a:spcPts val="1200"/>
                        </a:lnSpc>
                        <a:spcBef>
                          <a:spcPts val="0"/>
                        </a:spcBef>
                        <a:spcAft>
                          <a:spcPts val="600"/>
                        </a:spcAft>
                        <a:buClrTx/>
                        <a:buSzTx/>
                        <a:buFont typeface="+mj-lt"/>
                        <a:buNone/>
                        <a:tabLst/>
                        <a:defRPr/>
                      </a:pPr>
                      <a:endParaRPr lang="en-CA" sz="1600" dirty="0">
                        <a:effectLst/>
                        <a:latin typeface="Helvetica" panose="020B0604020202020204" pitchFamily="34" charset="0"/>
                        <a:ea typeface="MS Mincho"/>
                        <a:cs typeface="Helvetica" panose="020B0604020202020204" pitchFamily="34" charset="0"/>
                      </a:endParaRPr>
                    </a:p>
                    <a:p>
                      <a:pPr marL="0" marR="0" lvl="0" indent="0" algn="l" defTabSz="914400" rtl="0" eaLnBrk="1" fontAlgn="auto" latinLnBrk="0" hangingPunct="1">
                        <a:lnSpc>
                          <a:spcPts val="1200"/>
                        </a:lnSpc>
                        <a:spcBef>
                          <a:spcPts val="0"/>
                        </a:spcBef>
                        <a:spcAft>
                          <a:spcPts val="600"/>
                        </a:spcAft>
                        <a:buClrTx/>
                        <a:buSzTx/>
                        <a:buFont typeface="+mj-lt"/>
                        <a:buNone/>
                        <a:tabLst/>
                        <a:defRPr/>
                      </a:pPr>
                      <a:r>
                        <a:rPr lang="en-CA" sz="1600" dirty="0">
                          <a:effectLst/>
                          <a:latin typeface="Helvetica" panose="020B0604020202020204" pitchFamily="34" charset="0"/>
                          <a:ea typeface="MS Mincho"/>
                          <a:cs typeface="Helvetica" panose="020B0604020202020204" pitchFamily="34" charset="0"/>
                        </a:rPr>
                        <a:t>Which competences for the auditor?</a:t>
                      </a:r>
                      <a:endParaRPr lang="en-GB" sz="1600" dirty="0">
                        <a:effectLst/>
                        <a:latin typeface="Helvetica" panose="020B0604020202020204" pitchFamily="34" charset="0"/>
                        <a:ea typeface="MS Mincho"/>
                        <a:cs typeface="Helvetica" panose="020B0604020202020204" pitchFamily="34" charset="0"/>
                      </a:endParaRPr>
                    </a:p>
                    <a:p>
                      <a:pPr marL="342900" lvl="0" indent="-342900" algn="l">
                        <a:lnSpc>
                          <a:spcPts val="1200"/>
                        </a:lnSpc>
                        <a:spcAft>
                          <a:spcPts val="600"/>
                        </a:spcAft>
                        <a:buFont typeface="+mj-lt"/>
                        <a:buAutoNum type="arabicPeriod"/>
                      </a:pP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342900" lvl="0" indent="-342900" algn="l">
                        <a:lnSpc>
                          <a:spcPts val="1200"/>
                        </a:lnSpc>
                        <a:spcAft>
                          <a:spcPts val="600"/>
                        </a:spcAft>
                        <a:buFont typeface="+mj-lt"/>
                        <a:buAutoNum type="arabicPeriod"/>
                      </a:pPr>
                      <a:endParaRPr lang="en-GB" sz="1050" kern="100" dirty="0">
                        <a:effectLst/>
                        <a:latin typeface="Yu Mincho"/>
                        <a:ea typeface="Yu Mincho"/>
                        <a:cs typeface="Times New Roman" panose="02020603050405020304" pitchFamily="18" charset="0"/>
                      </a:endParaRPr>
                    </a:p>
                  </a:txBody>
                  <a:tcPr marL="68580" marR="68580" marT="0" marB="0" anchor="ctr"/>
                </a:tc>
                <a:extLst>
                  <a:ext uri="{0D108BD9-81ED-4DB2-BD59-A6C34878D82A}">
                    <a16:rowId xmlns:a16="http://schemas.microsoft.com/office/drawing/2014/main" val="2502276370"/>
                  </a:ext>
                </a:extLst>
              </a:tr>
              <a:tr h="351893">
                <a:tc>
                  <a:txBody>
                    <a:bodyPr/>
                    <a:lstStyle/>
                    <a:p>
                      <a:pPr marL="0" marR="0" lvl="0" indent="0" algn="l" defTabSz="914400" rtl="0" eaLnBrk="1" fontAlgn="auto" latinLnBrk="0" hangingPunct="1">
                        <a:lnSpc>
                          <a:spcPts val="1200"/>
                        </a:lnSpc>
                        <a:spcBef>
                          <a:spcPts val="0"/>
                        </a:spcBef>
                        <a:spcAft>
                          <a:spcPts val="600"/>
                        </a:spcAft>
                        <a:buClrTx/>
                        <a:buSzTx/>
                        <a:buFont typeface="+mj-lt"/>
                        <a:buNone/>
                        <a:tabLst/>
                        <a:defRPr/>
                      </a:pPr>
                      <a:endParaRPr lang="en-CA" sz="1600" dirty="0">
                        <a:effectLst/>
                        <a:latin typeface="Helvetica" panose="020B0604020202020204" pitchFamily="34" charset="0"/>
                        <a:ea typeface="MS Mincho"/>
                        <a:cs typeface="Helvetica" panose="020B0604020202020204" pitchFamily="34" charset="0"/>
                      </a:endParaRPr>
                    </a:p>
                    <a:p>
                      <a:pPr marL="0" marR="0" lvl="0" indent="0" algn="l" defTabSz="914400" rtl="0" eaLnBrk="1" fontAlgn="auto" latinLnBrk="0" hangingPunct="1">
                        <a:lnSpc>
                          <a:spcPts val="1200"/>
                        </a:lnSpc>
                        <a:spcBef>
                          <a:spcPts val="0"/>
                        </a:spcBef>
                        <a:spcAft>
                          <a:spcPts val="600"/>
                        </a:spcAft>
                        <a:buClrTx/>
                        <a:buSzTx/>
                        <a:buFont typeface="+mj-lt"/>
                        <a:buNone/>
                        <a:tabLst/>
                        <a:defRPr/>
                      </a:pPr>
                      <a:r>
                        <a:rPr lang="en-CA" sz="1600" dirty="0">
                          <a:effectLst/>
                          <a:latin typeface="Helvetica" panose="020B0604020202020204" pitchFamily="34" charset="0"/>
                          <a:ea typeface="MS Mincho"/>
                          <a:cs typeface="Helvetica" panose="020B0604020202020204" pitchFamily="34" charset="0"/>
                        </a:rPr>
                        <a:t>Which information shall be made available to the public/authorities?</a:t>
                      </a:r>
                      <a:endParaRPr lang="en-GB" sz="1600" dirty="0">
                        <a:effectLst/>
                        <a:latin typeface="Helvetica" panose="020B0604020202020204" pitchFamily="34" charset="0"/>
                        <a:ea typeface="MS Mincho"/>
                        <a:cs typeface="Helvetica" panose="020B0604020202020204" pitchFamily="34" charset="0"/>
                      </a:endParaRPr>
                    </a:p>
                    <a:p>
                      <a:pPr marL="342900" lvl="0" indent="-342900" algn="l">
                        <a:lnSpc>
                          <a:spcPts val="1200"/>
                        </a:lnSpc>
                        <a:spcAft>
                          <a:spcPts val="600"/>
                        </a:spcAft>
                        <a:buFont typeface="+mj-lt"/>
                        <a:buAutoNum type="arabicPeriod"/>
                      </a:pPr>
                      <a:endParaRPr lang="en-GB" sz="16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342900" lvl="0" indent="-342900" algn="l">
                        <a:lnSpc>
                          <a:spcPts val="1200"/>
                        </a:lnSpc>
                        <a:spcAft>
                          <a:spcPts val="600"/>
                        </a:spcAft>
                        <a:buFont typeface="+mj-lt"/>
                        <a:buAutoNum type="arabicPeriod"/>
                      </a:pPr>
                      <a:endParaRPr lang="en-GB" sz="1050" kern="100" dirty="0">
                        <a:effectLst/>
                        <a:latin typeface="Yu Mincho"/>
                        <a:ea typeface="Yu Mincho"/>
                        <a:cs typeface="Times New Roman" panose="02020603050405020304" pitchFamily="18" charset="0"/>
                      </a:endParaRPr>
                    </a:p>
                  </a:txBody>
                  <a:tcPr marL="68580" marR="68580" marT="0" marB="0" anchor="ctr"/>
                </a:tc>
                <a:extLst>
                  <a:ext uri="{0D108BD9-81ED-4DB2-BD59-A6C34878D82A}">
                    <a16:rowId xmlns:a16="http://schemas.microsoft.com/office/drawing/2014/main" val="3522002718"/>
                  </a:ext>
                </a:extLst>
              </a:tr>
              <a:tr h="351893">
                <a:tc>
                  <a:txBody>
                    <a:bodyPr/>
                    <a:lstStyle/>
                    <a:p>
                      <a:pPr marL="0" marR="0" lvl="0" indent="0" algn="l" defTabSz="914400" rtl="0" eaLnBrk="1" fontAlgn="auto" latinLnBrk="0" hangingPunct="1">
                        <a:lnSpc>
                          <a:spcPts val="1200"/>
                        </a:lnSpc>
                        <a:spcBef>
                          <a:spcPts val="0"/>
                        </a:spcBef>
                        <a:spcAft>
                          <a:spcPts val="600"/>
                        </a:spcAft>
                        <a:buClrTx/>
                        <a:buSzTx/>
                        <a:buFont typeface="+mj-lt"/>
                        <a:buNone/>
                        <a:tabLst/>
                        <a:defRPr/>
                      </a:pPr>
                      <a:r>
                        <a:rPr lang="fr-BE" sz="1600" kern="1200" dirty="0" err="1">
                          <a:solidFill>
                            <a:schemeClr val="dk1"/>
                          </a:solidFill>
                          <a:effectLst/>
                          <a:latin typeface="Helvetica" panose="020B0604020202020204" pitchFamily="34" charset="0"/>
                          <a:ea typeface="MS Mincho"/>
                          <a:cs typeface="Helvetica" panose="020B0604020202020204" pitchFamily="34" charset="0"/>
                        </a:rPr>
                        <a:t>Investigate</a:t>
                      </a:r>
                      <a:r>
                        <a:rPr lang="fr-BE" sz="1600" kern="1200" dirty="0">
                          <a:solidFill>
                            <a:schemeClr val="dk1"/>
                          </a:solidFill>
                          <a:effectLst/>
                          <a:latin typeface="Helvetica" panose="020B0604020202020204" pitchFamily="34" charset="0"/>
                          <a:ea typeface="MS Mincho"/>
                          <a:cs typeface="Helvetica" panose="020B0604020202020204" pitchFamily="34" charset="0"/>
                        </a:rPr>
                        <a:t> </a:t>
                      </a:r>
                      <a:r>
                        <a:rPr lang="fr-BE" sz="1600" kern="1200" dirty="0" err="1">
                          <a:solidFill>
                            <a:schemeClr val="dk1"/>
                          </a:solidFill>
                          <a:effectLst/>
                          <a:latin typeface="Helvetica" panose="020B0604020202020204" pitchFamily="34" charset="0"/>
                          <a:ea typeface="MS Mincho"/>
                          <a:cs typeface="Helvetica" panose="020B0604020202020204" pitchFamily="34" charset="0"/>
                        </a:rPr>
                        <a:t>differences</a:t>
                      </a:r>
                      <a:r>
                        <a:rPr lang="fr-BE" sz="1600" kern="1200" dirty="0">
                          <a:solidFill>
                            <a:schemeClr val="dk1"/>
                          </a:solidFill>
                          <a:effectLst/>
                          <a:latin typeface="Helvetica" panose="020B0604020202020204" pitchFamily="34" charset="0"/>
                          <a:ea typeface="MS Mincho"/>
                          <a:cs typeface="Helvetica" panose="020B0604020202020204" pitchFamily="34" charset="0"/>
                        </a:rPr>
                        <a:t> </a:t>
                      </a:r>
                      <a:r>
                        <a:rPr lang="fr-BE" sz="1600" kern="1200" dirty="0" err="1">
                          <a:solidFill>
                            <a:schemeClr val="dk1"/>
                          </a:solidFill>
                          <a:effectLst/>
                          <a:latin typeface="Helvetica" panose="020B0604020202020204" pitchFamily="34" charset="0"/>
                          <a:ea typeface="MS Mincho"/>
                          <a:cs typeface="Helvetica" panose="020B0604020202020204" pitchFamily="34" charset="0"/>
                        </a:rPr>
                        <a:t>between</a:t>
                      </a:r>
                      <a:r>
                        <a:rPr lang="fr-BE" sz="1600" kern="1200" dirty="0">
                          <a:solidFill>
                            <a:schemeClr val="dk1"/>
                          </a:solidFill>
                          <a:effectLst/>
                          <a:latin typeface="Helvetica" panose="020B0604020202020204" pitchFamily="34" charset="0"/>
                          <a:ea typeface="MS Mincho"/>
                          <a:cs typeface="Helvetica" panose="020B0604020202020204" pitchFamily="34" charset="0"/>
                        </a:rPr>
                        <a:t> </a:t>
                      </a:r>
                      <a:r>
                        <a:rPr lang="en-CA" sz="1600" kern="1200" dirty="0">
                          <a:solidFill>
                            <a:schemeClr val="dk1"/>
                          </a:solidFill>
                          <a:effectLst/>
                          <a:latin typeface="Helvetica" panose="020B0604020202020204" pitchFamily="34" charset="0"/>
                          <a:ea typeface="MS Mincho"/>
                          <a:cs typeface="Helvetica" panose="020B0604020202020204" pitchFamily="34" charset="0"/>
                        </a:rPr>
                        <a:t>between type approval and self certification systems</a:t>
                      </a:r>
                      <a:endParaRPr lang="en-GB" sz="1600" kern="1200" dirty="0">
                        <a:solidFill>
                          <a:schemeClr val="dk1"/>
                        </a:solidFill>
                        <a:effectLst/>
                        <a:latin typeface="Helvetica" panose="020B0604020202020204" pitchFamily="34" charset="0"/>
                        <a:ea typeface="MS Mincho"/>
                        <a:cs typeface="Helvetica" panose="020B0604020202020204" pitchFamily="34" charset="0"/>
                      </a:endParaRPr>
                    </a:p>
                    <a:p>
                      <a:pPr marL="342900" lvl="0" indent="-342900" algn="l">
                        <a:lnSpc>
                          <a:spcPts val="1200"/>
                        </a:lnSpc>
                        <a:spcAft>
                          <a:spcPts val="600"/>
                        </a:spcAft>
                        <a:buFont typeface="+mj-lt"/>
                        <a:buAutoNum type="arabicPeriod"/>
                      </a:pPr>
                      <a:endParaRPr lang="en-GB" sz="1000" dirty="0">
                        <a:effectLst/>
                        <a:latin typeface="Helvetica" panose="020B0604020202020204" pitchFamily="34" charset="0"/>
                        <a:ea typeface="MS Mincho"/>
                        <a:cs typeface="Helvetica" panose="020B0604020202020204" pitchFamily="34" charset="0"/>
                      </a:endParaRPr>
                    </a:p>
                  </a:txBody>
                  <a:tcPr marL="68580" marR="68580" marT="0" marB="0" anchor="ctr"/>
                </a:tc>
                <a:tc>
                  <a:txBody>
                    <a:bodyPr/>
                    <a:lstStyle/>
                    <a:p>
                      <a:pPr marL="342900" lvl="0" indent="-342900" algn="l">
                        <a:lnSpc>
                          <a:spcPts val="1200"/>
                        </a:lnSpc>
                        <a:spcAft>
                          <a:spcPts val="600"/>
                        </a:spcAft>
                        <a:buFont typeface="+mj-lt"/>
                        <a:buAutoNum type="arabicPeriod"/>
                      </a:pPr>
                      <a:endParaRPr lang="en-GB" sz="1050" kern="100" dirty="0">
                        <a:effectLst/>
                        <a:latin typeface="Yu Mincho"/>
                        <a:ea typeface="Yu Mincho"/>
                        <a:cs typeface="Times New Roman" panose="02020603050405020304" pitchFamily="18" charset="0"/>
                      </a:endParaRPr>
                    </a:p>
                  </a:txBody>
                  <a:tcPr marL="68580" marR="68580" marT="0" marB="0" anchor="ctr"/>
                </a:tc>
                <a:extLst>
                  <a:ext uri="{0D108BD9-81ED-4DB2-BD59-A6C34878D82A}">
                    <a16:rowId xmlns:a16="http://schemas.microsoft.com/office/drawing/2014/main" val="4052411802"/>
                  </a:ext>
                </a:extLst>
              </a:tr>
            </a:tbl>
          </a:graphicData>
        </a:graphic>
      </p:graphicFrame>
    </p:spTree>
    <p:extLst>
      <p:ext uri="{BB962C8B-B14F-4D97-AF65-F5344CB8AC3E}">
        <p14:creationId xmlns:p14="http://schemas.microsoft.com/office/powerpoint/2010/main" val="300200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en-US" altLang="ja-JP" sz="4400" b="1" u="sng" cap="none" dirty="0">
                <a:solidFill>
                  <a:srgbClr val="348CDC"/>
                </a:solidFill>
                <a:latin typeface="Arial" panose="020B0604020202020204" pitchFamily="34" charset="0"/>
                <a:cs typeface="Arial" panose="020B0604020202020204" pitchFamily="34" charset="0"/>
              </a:rPr>
              <a:t>Next steps for </a:t>
            </a:r>
            <a:r>
              <a:rPr lang="en-US" sz="4400" b="1" u="sng" cap="none" dirty="0">
                <a:solidFill>
                  <a:srgbClr val="348CDC"/>
                </a:solidFill>
                <a:latin typeface="Arial" panose="020B0604020202020204" pitchFamily="34" charset="0"/>
                <a:cs typeface="Arial" panose="020B0604020202020204" pitchFamily="34" charset="0"/>
              </a:rPr>
              <a:t>SG4</a:t>
            </a:r>
            <a:br>
              <a:rPr lang="en-US" sz="4400" b="1" u="sng" cap="none" dirty="0">
                <a:solidFill>
                  <a:srgbClr val="348CDC"/>
                </a:solidFill>
                <a:latin typeface="Arial" panose="020B0604020202020204" pitchFamily="34" charset="0"/>
                <a:cs typeface="Arial" panose="020B0604020202020204" pitchFamily="34" charset="0"/>
              </a:rPr>
            </a:br>
            <a:r>
              <a:rPr lang="en-US" sz="4400" b="1" u="sng" cap="none" dirty="0">
                <a:solidFill>
                  <a:srgbClr val="348CDC"/>
                </a:solidFill>
                <a:latin typeface="Arial" panose="020B0604020202020204" pitchFamily="34" charset="0"/>
                <a:cs typeface="Arial" panose="020B0604020202020204" pitchFamily="34" charset="0"/>
              </a:rPr>
              <a:t>(Track Test and Real-world Test)</a:t>
            </a:r>
          </a:p>
        </p:txBody>
      </p:sp>
      <p:pic>
        <p:nvPicPr>
          <p:cNvPr id="5" name="Picture 4"/>
          <p:cNvPicPr>
            <a:picLocks noChangeAspect="1"/>
          </p:cNvPicPr>
          <p:nvPr/>
        </p:nvPicPr>
        <p:blipFill>
          <a:blip r:embed="rId3"/>
          <a:srcRect/>
          <a:stretch/>
        </p:blipFill>
        <p:spPr>
          <a:xfrm>
            <a:off x="9045056" y="153890"/>
            <a:ext cx="2895917" cy="1008743"/>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6C87F6-986D-49E6-AF40-1B3A1EE8064D}" type="slidenum">
              <a:rPr kumimoji="1" lang="en-US" sz="11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en-US" sz="11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ontent Placeholder 1">
            <a:extLst>
              <a:ext uri="{FF2B5EF4-FFF2-40B4-BE49-F238E27FC236}">
                <a16:creationId xmlns:a16="http://schemas.microsoft.com/office/drawing/2014/main" id="{6191D36E-BA7B-43A0-8704-8FD134715DE3}"/>
              </a:ext>
            </a:extLst>
          </p:cNvPr>
          <p:cNvSpPr>
            <a:spLocks noGrp="1"/>
          </p:cNvSpPr>
          <p:nvPr>
            <p:ph idx="1"/>
          </p:nvPr>
        </p:nvSpPr>
        <p:spPr>
          <a:xfrm>
            <a:off x="76995" y="1600200"/>
            <a:ext cx="12038011" cy="5257800"/>
          </a:xfrm>
        </p:spPr>
        <p:txBody>
          <a:bodyPr>
            <a:normAutofit fontScale="85000" lnSpcReduction="20000"/>
          </a:bodyPr>
          <a:lstStyle/>
          <a:p>
            <a:pPr lvl="1">
              <a:lnSpc>
                <a:spcPct val="100000"/>
              </a:lnSpc>
              <a:spcAft>
                <a:spcPts val="600"/>
              </a:spcAft>
            </a:pPr>
            <a:r>
              <a:rPr lang="en-US" sz="2800" dirty="0">
                <a:latin typeface="Helvetica" panose="020B0604020202020204" pitchFamily="34" charset="0"/>
                <a:cs typeface="Helvetica" panose="020B0604020202020204" pitchFamily="34" charset="0"/>
              </a:rPr>
              <a:t>Identification of best practices/procedures that currently exist for both TT and RWT. Also: tools to be developed still and identification of supporting components.</a:t>
            </a:r>
          </a:p>
          <a:p>
            <a:pPr lvl="1">
              <a:lnSpc>
                <a:spcPct val="100000"/>
              </a:lnSpc>
              <a:spcAft>
                <a:spcPts val="600"/>
              </a:spcAft>
            </a:pPr>
            <a:r>
              <a:rPr lang="en-US" sz="2800" dirty="0">
                <a:latin typeface="Helvetica" panose="020B0604020202020204" pitchFamily="34" charset="0"/>
                <a:cs typeface="Helvetica" panose="020B0604020202020204" pitchFamily="34" charset="0"/>
              </a:rPr>
              <a:t>Identification of scenario elements of an ODD (in consultation with SG 1)</a:t>
            </a:r>
          </a:p>
          <a:p>
            <a:pPr lvl="1">
              <a:lnSpc>
                <a:spcPct val="100000"/>
              </a:lnSpc>
              <a:spcAft>
                <a:spcPts val="600"/>
              </a:spcAft>
            </a:pPr>
            <a:r>
              <a:rPr lang="en-US" sz="2800" dirty="0">
                <a:latin typeface="Helvetica" panose="020B0604020202020204" pitchFamily="34" charset="0"/>
                <a:cs typeface="Helvetica" panose="020B0604020202020204" pitchFamily="34" charset="0"/>
              </a:rPr>
              <a:t>Determination various levels of abstraction of test scenarios required for TT and RWT</a:t>
            </a:r>
          </a:p>
          <a:p>
            <a:pPr lvl="1">
              <a:lnSpc>
                <a:spcPct val="100000"/>
              </a:lnSpc>
              <a:spcAft>
                <a:spcPts val="600"/>
              </a:spcAft>
            </a:pPr>
            <a:r>
              <a:rPr lang="en-US" sz="2800" dirty="0">
                <a:latin typeface="Helvetica" panose="020B0604020202020204" pitchFamily="34" charset="0"/>
                <a:cs typeface="Helvetica" panose="020B0604020202020204" pitchFamily="34" charset="0"/>
              </a:rPr>
              <a:t>Description of methods for TT and RWT that could be used to assess an ADS's safety requirements</a:t>
            </a:r>
          </a:p>
          <a:p>
            <a:pPr lvl="1">
              <a:lnSpc>
                <a:spcPct val="100000"/>
              </a:lnSpc>
              <a:spcAft>
                <a:spcPts val="600"/>
              </a:spcAft>
            </a:pPr>
            <a:r>
              <a:rPr lang="en-US" sz="2800" dirty="0">
                <a:latin typeface="Helvetica" panose="020B0604020202020204" pitchFamily="34" charset="0"/>
                <a:cs typeface="Helvetica" panose="020B0604020202020204" pitchFamily="34" charset="0"/>
              </a:rPr>
              <a:t>Identification of data/information produced during TT and RWT that can provide a clear, objective assessment of the ADS performance</a:t>
            </a:r>
          </a:p>
          <a:p>
            <a:pPr lvl="1">
              <a:lnSpc>
                <a:spcPct val="100000"/>
              </a:lnSpc>
              <a:spcAft>
                <a:spcPts val="600"/>
              </a:spcAft>
            </a:pPr>
            <a:r>
              <a:rPr lang="en-US" sz="2800" dirty="0">
                <a:latin typeface="Helvetica" panose="020B0604020202020204" pitchFamily="34" charset="0"/>
                <a:cs typeface="Helvetica" panose="020B0604020202020204" pitchFamily="34" charset="0"/>
              </a:rPr>
              <a:t>Identification how TT and RWT can be used to validate specific safety requirements established by FRAV</a:t>
            </a:r>
          </a:p>
          <a:p>
            <a:pPr lvl="1">
              <a:lnSpc>
                <a:spcPct val="100000"/>
              </a:lnSpc>
              <a:spcAft>
                <a:spcPts val="600"/>
              </a:spcAft>
            </a:pPr>
            <a:r>
              <a:rPr lang="en-US" sz="2800" dirty="0">
                <a:latin typeface="Helvetica" panose="020B0604020202020204" pitchFamily="34" charset="0"/>
                <a:cs typeface="Helvetica" panose="020B0604020202020204" pitchFamily="34" charset="0"/>
              </a:rPr>
              <a:t>Identify how TT and RWT could be used to validate the results of specific virtual tests (note: to be covered </a:t>
            </a:r>
            <a:r>
              <a:rPr lang="en-US" sz="2800">
                <a:latin typeface="Helvetica" panose="020B0604020202020204" pitchFamily="34" charset="0"/>
                <a:cs typeface="Helvetica" panose="020B0604020202020204" pitchFamily="34" charset="0"/>
              </a:rPr>
              <a:t>by sub-group </a:t>
            </a:r>
            <a:r>
              <a:rPr lang="en-US" sz="2800" dirty="0">
                <a:latin typeface="Helvetica" panose="020B0604020202020204" pitchFamily="34" charset="0"/>
                <a:cs typeface="Helvetica" panose="020B0604020202020204" pitchFamily="34" charset="0"/>
              </a:rPr>
              <a:t>focusing on simulation/virtual testing).</a:t>
            </a:r>
            <a:endParaRPr lang="en-US" sz="2800" dirty="0">
              <a:latin typeface="Helvetica" panose="020B0604020202020204" pitchFamily="34" charset="0"/>
            </a:endParaRPr>
          </a:p>
        </p:txBody>
      </p:sp>
    </p:spTree>
    <p:extLst>
      <p:ext uri="{BB962C8B-B14F-4D97-AF65-F5344CB8AC3E}">
        <p14:creationId xmlns:p14="http://schemas.microsoft.com/office/powerpoint/2010/main" val="51649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36C87F6-986D-49E6-AF40-1B3A1EE8064D}" type="slidenum">
              <a:rPr lang="en-US" smtClean="0"/>
              <a:t>17</a:t>
            </a:fld>
            <a:endParaRPr lang="en-US"/>
          </a:p>
        </p:txBody>
      </p:sp>
      <p:pic>
        <p:nvPicPr>
          <p:cNvPr id="6" name="Picture 5"/>
          <p:cNvPicPr>
            <a:picLocks noChangeAspect="1"/>
          </p:cNvPicPr>
          <p:nvPr/>
        </p:nvPicPr>
        <p:blipFill>
          <a:blip r:embed="rId2"/>
          <a:stretch>
            <a:fillRect/>
          </a:stretch>
        </p:blipFill>
        <p:spPr>
          <a:xfrm>
            <a:off x="8546812" y="4648200"/>
            <a:ext cx="3657917" cy="1274174"/>
          </a:xfrm>
          <a:prstGeom prst="rect">
            <a:avLst/>
          </a:prstGeom>
        </p:spPr>
      </p:pic>
      <p:sp>
        <p:nvSpPr>
          <p:cNvPr id="7" name="Rectangle 6"/>
          <p:cNvSpPr/>
          <p:nvPr/>
        </p:nvSpPr>
        <p:spPr>
          <a:xfrm>
            <a:off x="15904" y="4648200"/>
            <a:ext cx="8620487"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8" name="Rectangle 7"/>
          <p:cNvSpPr/>
          <p:nvPr/>
        </p:nvSpPr>
        <p:spPr>
          <a:xfrm>
            <a:off x="15904" y="4495800"/>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9" name="Rectangle 8"/>
          <p:cNvSpPr/>
          <p:nvPr/>
        </p:nvSpPr>
        <p:spPr>
          <a:xfrm>
            <a:off x="21631" y="5916278"/>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11" name="Title 2"/>
          <p:cNvSpPr>
            <a:spLocks noGrp="1"/>
          </p:cNvSpPr>
          <p:nvPr>
            <p:ph type="title"/>
          </p:nvPr>
        </p:nvSpPr>
        <p:spPr>
          <a:xfrm>
            <a:off x="990600" y="1600200"/>
            <a:ext cx="10439400" cy="1905000"/>
          </a:xfrm>
        </p:spPr>
        <p:txBody>
          <a:bodyPr anchor="ctr">
            <a:normAutofit/>
          </a:bodyPr>
          <a:lstStyle/>
          <a:p>
            <a:r>
              <a:rPr lang="en-US" sz="3600" b="1" cap="none" dirty="0">
                <a:solidFill>
                  <a:srgbClr val="348CDC"/>
                </a:solidFill>
                <a:latin typeface="Arial" panose="020B0604020202020204" pitchFamily="34" charset="0"/>
                <a:cs typeface="Arial" panose="020B0604020202020204" pitchFamily="34" charset="0"/>
              </a:rPr>
              <a:t>Thank you!</a:t>
            </a:r>
            <a:br>
              <a:rPr lang="en-US" sz="3600" b="1" cap="none" dirty="0">
                <a:solidFill>
                  <a:srgbClr val="348CDC"/>
                </a:solidFill>
                <a:latin typeface="Arial" panose="020B0604020202020204" pitchFamily="34" charset="0"/>
                <a:cs typeface="Arial" panose="020B0604020202020204" pitchFamily="34" charset="0"/>
              </a:rPr>
            </a:br>
            <a:endParaRPr lang="en-US" sz="3600" b="1" cap="none" dirty="0">
              <a:solidFill>
                <a:srgbClr val="348C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36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8634"/>
            <a:ext cx="8320484" cy="14017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Purpose</a:t>
            </a:r>
          </a:p>
        </p:txBody>
      </p:sp>
      <p:pic>
        <p:nvPicPr>
          <p:cNvPr id="5" name="Picture 4"/>
          <p:cNvPicPr>
            <a:picLocks noChangeAspect="1"/>
          </p:cNvPicPr>
          <p:nvPr/>
        </p:nvPicPr>
        <p:blipFill>
          <a:blip r:embed="rId3"/>
          <a:srcRect/>
          <a:stretch/>
        </p:blipFill>
        <p:spPr>
          <a:xfrm>
            <a:off x="9372601" y="518734"/>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2</a:t>
            </a:fld>
            <a:endParaRPr lang="en-US" dirty="0"/>
          </a:p>
        </p:txBody>
      </p:sp>
      <p:sp>
        <p:nvSpPr>
          <p:cNvPr id="2" name="Rectangle 1"/>
          <p:cNvSpPr/>
          <p:nvPr/>
        </p:nvSpPr>
        <p:spPr>
          <a:xfrm>
            <a:off x="457200" y="1644538"/>
            <a:ext cx="10896600" cy="2246769"/>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To report on the outcome of the work of the Validation Methods for Automated Driving (VMAD) Informal Working Group (IWG). Specifically the following:</a:t>
            </a:r>
            <a:endParaRPr lang="en-US" sz="2800" dirty="0"/>
          </a:p>
          <a:p>
            <a:pPr marL="845820" lvl="1"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Final Draft NATM Master Document</a:t>
            </a:r>
          </a:p>
          <a:p>
            <a:pPr marL="845820" lvl="1"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Next steps including possible future work</a:t>
            </a: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4850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矢印: 左右 1">
            <a:extLst>
              <a:ext uri="{FF2B5EF4-FFF2-40B4-BE49-F238E27FC236}">
                <a16:creationId xmlns:a16="http://schemas.microsoft.com/office/drawing/2014/main" id="{6AD0DC23-B82B-414B-B1E7-DE9F738A6B30}"/>
              </a:ext>
            </a:extLst>
          </p:cNvPr>
          <p:cNvSpPr/>
          <p:nvPr/>
        </p:nvSpPr>
        <p:spPr>
          <a:xfrm>
            <a:off x="2388064" y="3612482"/>
            <a:ext cx="758669" cy="484632"/>
          </a:xfrm>
          <a:prstGeom prst="lef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dirty="0">
              <a:solidFill>
                <a:schemeClr val="accent2"/>
              </a:solidFill>
              <a:highlight>
                <a:srgbClr val="FFFF00"/>
              </a:highlight>
            </a:endParaRPr>
          </a:p>
        </p:txBody>
      </p:sp>
      <p:pic>
        <p:nvPicPr>
          <p:cNvPr id="8" name="Picture 3">
            <a:extLst>
              <a:ext uri="{FF2B5EF4-FFF2-40B4-BE49-F238E27FC236}">
                <a16:creationId xmlns:a16="http://schemas.microsoft.com/office/drawing/2014/main" id="{250BFA88-ECA8-4C96-AF5D-38A64E32A390}"/>
              </a:ext>
            </a:extLst>
          </p:cNvPr>
          <p:cNvPicPr>
            <a:picLocks noChangeAspect="1" noChangeArrowheads="1"/>
          </p:cNvPicPr>
          <p:nvPr/>
        </p:nvPicPr>
        <p:blipFill>
          <a:blip r:embed="rId3" r:link="rId4">
            <a:alphaModFix amt="95000"/>
            <a:extLst>
              <a:ext uri="{28A0092B-C50C-407E-A947-70E740481C1C}">
                <a14:useLocalDpi xmlns:a14="http://schemas.microsoft.com/office/drawing/2010/main" val="0"/>
              </a:ext>
            </a:extLst>
          </a:blip>
          <a:srcRect/>
          <a:stretch>
            <a:fillRect/>
          </a:stretch>
        </p:blipFill>
        <p:spPr bwMode="auto">
          <a:xfrm>
            <a:off x="1328660" y="1494743"/>
            <a:ext cx="9534679" cy="536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0689" y="186713"/>
            <a:ext cx="9450388" cy="1199890"/>
          </a:xfrm>
        </p:spPr>
        <p:txBody>
          <a:bodyPr anchor="ctr">
            <a:normAutofit/>
          </a:bodyPr>
          <a:lstStyle/>
          <a:p>
            <a:r>
              <a:rPr lang="sv-SE" b="1" u="sng" cap="none" dirty="0">
                <a:solidFill>
                  <a:srgbClr val="348CDC"/>
                </a:solidFill>
                <a:latin typeface="Arial" panose="020B0604020202020204" pitchFamily="34" charset="0"/>
                <a:cs typeface="Arial" panose="020B0604020202020204" pitchFamily="34" charset="0"/>
              </a:rPr>
              <a:t>Final Draft NATM Master Document (MD)</a:t>
            </a:r>
          </a:p>
        </p:txBody>
      </p:sp>
      <p:pic>
        <p:nvPicPr>
          <p:cNvPr id="5" name="Picture 4"/>
          <p:cNvPicPr>
            <a:picLocks noChangeAspect="1"/>
          </p:cNvPicPr>
          <p:nvPr/>
        </p:nvPicPr>
        <p:blipFill>
          <a:blip r:embed="rId5"/>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3</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3</a:t>
            </a:fld>
            <a:endParaRPr kumimoji="0" lang="en-US" dirty="0">
              <a:solidFill>
                <a:prstClr val="black"/>
              </a:solidFill>
              <a:latin typeface="Century Gothic" panose="020B0502020202020204"/>
            </a:endParaRPr>
          </a:p>
        </p:txBody>
      </p:sp>
      <p:sp>
        <p:nvSpPr>
          <p:cNvPr id="10" name="テキスト ボックス 9">
            <a:extLst>
              <a:ext uri="{FF2B5EF4-FFF2-40B4-BE49-F238E27FC236}">
                <a16:creationId xmlns:a16="http://schemas.microsoft.com/office/drawing/2014/main" id="{D7C2B661-7D2E-4B08-8291-649E62E8F5E2}"/>
              </a:ext>
            </a:extLst>
          </p:cNvPr>
          <p:cNvSpPr txBox="1"/>
          <p:nvPr/>
        </p:nvSpPr>
        <p:spPr>
          <a:xfrm>
            <a:off x="6095999" y="2201589"/>
            <a:ext cx="758669"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9</a:t>
            </a:r>
            <a:endParaRPr kumimoji="1" lang="ja-JP" altLang="en-US" sz="1000" dirty="0">
              <a:latin typeface="+mj-lt"/>
            </a:endParaRPr>
          </a:p>
        </p:txBody>
      </p:sp>
      <p:sp>
        <p:nvSpPr>
          <p:cNvPr id="12" name="テキスト ボックス 11">
            <a:extLst>
              <a:ext uri="{FF2B5EF4-FFF2-40B4-BE49-F238E27FC236}">
                <a16:creationId xmlns:a16="http://schemas.microsoft.com/office/drawing/2014/main" id="{FB82D87A-6807-448C-A58C-9CC8B492ECDD}"/>
              </a:ext>
            </a:extLst>
          </p:cNvPr>
          <p:cNvSpPr txBox="1"/>
          <p:nvPr/>
        </p:nvSpPr>
        <p:spPr>
          <a:xfrm>
            <a:off x="4823790" y="3225319"/>
            <a:ext cx="758669"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8</a:t>
            </a:r>
            <a:endParaRPr kumimoji="1" lang="ja-JP" altLang="en-US" sz="1000" dirty="0">
              <a:latin typeface="+mj-lt"/>
            </a:endParaRPr>
          </a:p>
        </p:txBody>
      </p:sp>
      <p:sp>
        <p:nvSpPr>
          <p:cNvPr id="13" name="テキスト ボックス 12">
            <a:extLst>
              <a:ext uri="{FF2B5EF4-FFF2-40B4-BE49-F238E27FC236}">
                <a16:creationId xmlns:a16="http://schemas.microsoft.com/office/drawing/2014/main" id="{5EFB6A21-835A-4CC3-B915-43D692DE5935}"/>
              </a:ext>
            </a:extLst>
          </p:cNvPr>
          <p:cNvSpPr txBox="1"/>
          <p:nvPr/>
        </p:nvSpPr>
        <p:spPr>
          <a:xfrm>
            <a:off x="4419599" y="3854798"/>
            <a:ext cx="758669"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7</a:t>
            </a:r>
            <a:endParaRPr kumimoji="1" lang="ja-JP" altLang="en-US" sz="1000" dirty="0">
              <a:latin typeface="+mj-lt"/>
            </a:endParaRPr>
          </a:p>
        </p:txBody>
      </p:sp>
      <p:sp>
        <p:nvSpPr>
          <p:cNvPr id="14" name="テキスト ボックス 13">
            <a:extLst>
              <a:ext uri="{FF2B5EF4-FFF2-40B4-BE49-F238E27FC236}">
                <a16:creationId xmlns:a16="http://schemas.microsoft.com/office/drawing/2014/main" id="{9D3D6078-9F4D-4B02-A32E-378CB75D7BA1}"/>
              </a:ext>
            </a:extLst>
          </p:cNvPr>
          <p:cNvSpPr txBox="1"/>
          <p:nvPr/>
        </p:nvSpPr>
        <p:spPr>
          <a:xfrm>
            <a:off x="4138350" y="4519102"/>
            <a:ext cx="758669"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6</a:t>
            </a:r>
            <a:endParaRPr kumimoji="1" lang="ja-JP" altLang="en-US" sz="1000" dirty="0">
              <a:latin typeface="+mj-lt"/>
            </a:endParaRPr>
          </a:p>
        </p:txBody>
      </p:sp>
      <p:sp>
        <p:nvSpPr>
          <p:cNvPr id="15" name="テキスト ボックス 14">
            <a:extLst>
              <a:ext uri="{FF2B5EF4-FFF2-40B4-BE49-F238E27FC236}">
                <a16:creationId xmlns:a16="http://schemas.microsoft.com/office/drawing/2014/main" id="{29033FC3-0816-4D1C-BDA6-7F49EFDC0E95}"/>
              </a:ext>
            </a:extLst>
          </p:cNvPr>
          <p:cNvSpPr txBox="1"/>
          <p:nvPr/>
        </p:nvSpPr>
        <p:spPr>
          <a:xfrm>
            <a:off x="4065121" y="5454891"/>
            <a:ext cx="758669"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5</a:t>
            </a:r>
            <a:endParaRPr kumimoji="1" lang="ja-JP" altLang="en-US" sz="1000" dirty="0">
              <a:latin typeface="+mj-lt"/>
            </a:endParaRPr>
          </a:p>
        </p:txBody>
      </p:sp>
      <p:sp>
        <p:nvSpPr>
          <p:cNvPr id="16" name="テキスト ボックス 15">
            <a:extLst>
              <a:ext uri="{FF2B5EF4-FFF2-40B4-BE49-F238E27FC236}">
                <a16:creationId xmlns:a16="http://schemas.microsoft.com/office/drawing/2014/main" id="{09C17296-C250-43C3-85FE-CF03476EC15E}"/>
              </a:ext>
            </a:extLst>
          </p:cNvPr>
          <p:cNvSpPr txBox="1"/>
          <p:nvPr/>
        </p:nvSpPr>
        <p:spPr>
          <a:xfrm>
            <a:off x="9273225" y="3429000"/>
            <a:ext cx="871314" cy="246221"/>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10</a:t>
            </a:r>
            <a:endParaRPr kumimoji="1" lang="ja-JP" altLang="en-US" sz="1000" dirty="0">
              <a:latin typeface="+mj-lt"/>
            </a:endParaRPr>
          </a:p>
        </p:txBody>
      </p:sp>
      <p:sp>
        <p:nvSpPr>
          <p:cNvPr id="4" name="矢印: 左右 3">
            <a:extLst>
              <a:ext uri="{FF2B5EF4-FFF2-40B4-BE49-F238E27FC236}">
                <a16:creationId xmlns:a16="http://schemas.microsoft.com/office/drawing/2014/main" id="{4A1A2CB3-C3DD-4ABE-98EA-3B187E14FC73}"/>
              </a:ext>
            </a:extLst>
          </p:cNvPr>
          <p:cNvSpPr/>
          <p:nvPr/>
        </p:nvSpPr>
        <p:spPr>
          <a:xfrm>
            <a:off x="2299024" y="4181854"/>
            <a:ext cx="1181931" cy="484632"/>
          </a:xfrm>
          <a:prstGeom prst="lef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17" name="テキスト ボックス 16">
            <a:extLst>
              <a:ext uri="{FF2B5EF4-FFF2-40B4-BE49-F238E27FC236}">
                <a16:creationId xmlns:a16="http://schemas.microsoft.com/office/drawing/2014/main" id="{6727339B-537A-4BCC-8469-E459915D4468}"/>
              </a:ext>
            </a:extLst>
          </p:cNvPr>
          <p:cNvSpPr txBox="1"/>
          <p:nvPr/>
        </p:nvSpPr>
        <p:spPr>
          <a:xfrm>
            <a:off x="2486729" y="4334757"/>
            <a:ext cx="864291" cy="246221"/>
          </a:xfrm>
          <a:prstGeom prst="rect">
            <a:avLst/>
          </a:prstGeom>
          <a:solidFill>
            <a:srgbClr val="FFC000"/>
          </a:solidFill>
          <a:ln w="19050">
            <a:noFill/>
          </a:ln>
        </p:spPr>
        <p:txBody>
          <a:bodyPr wrap="square" rtlCol="0">
            <a:spAutoFit/>
          </a:bodyPr>
          <a:lstStyle/>
          <a:p>
            <a:r>
              <a:rPr kumimoji="1" lang="en-US" altLang="ja-JP" sz="1000" dirty="0">
                <a:latin typeface="+mj-lt"/>
              </a:rPr>
              <a:t>Section 12</a:t>
            </a:r>
            <a:endParaRPr kumimoji="1" lang="ja-JP" altLang="en-US" sz="1000" dirty="0">
              <a:latin typeface="+mj-lt"/>
            </a:endParaRPr>
          </a:p>
        </p:txBody>
      </p:sp>
    </p:spTree>
    <p:extLst>
      <p:ext uri="{BB962C8B-B14F-4D97-AF65-F5344CB8AC3E}">
        <p14:creationId xmlns:p14="http://schemas.microsoft.com/office/powerpoint/2010/main" val="119607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sv-SE" sz="4400" b="1" u="sng" cap="none" dirty="0">
                <a:solidFill>
                  <a:srgbClr val="348CDC"/>
                </a:solidFill>
                <a:latin typeface="Arial" panose="020B0604020202020204" pitchFamily="34" charset="0"/>
                <a:cs typeface="Arial" panose="020B0604020202020204" pitchFamily="34" charset="0"/>
              </a:rPr>
              <a:t>Draft MD Section 1-4, 11</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4</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4</a:t>
            </a:fld>
            <a:endParaRPr kumimoji="0" lang="en-US" dirty="0">
              <a:solidFill>
                <a:prstClr val="black"/>
              </a:solidFill>
              <a:latin typeface="Century Gothic" panose="020B0502020202020204"/>
            </a:endParaRPr>
          </a:p>
        </p:txBody>
      </p:sp>
      <p:sp>
        <p:nvSpPr>
          <p:cNvPr id="8" name="Rectangle 1">
            <a:extLst>
              <a:ext uri="{FF2B5EF4-FFF2-40B4-BE49-F238E27FC236}">
                <a16:creationId xmlns:a16="http://schemas.microsoft.com/office/drawing/2014/main" id="{F54B3473-F57D-42C5-8389-A0EE4389683B}"/>
              </a:ext>
            </a:extLst>
          </p:cNvPr>
          <p:cNvSpPr/>
          <p:nvPr/>
        </p:nvSpPr>
        <p:spPr>
          <a:xfrm>
            <a:off x="457200" y="1644538"/>
            <a:ext cx="10896600" cy="4401205"/>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Section 1: Background</a:t>
            </a:r>
          </a:p>
          <a:p>
            <a:pPr marL="38862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Section 2: Purpose and Scope</a:t>
            </a:r>
          </a:p>
          <a:p>
            <a:pPr marL="38862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Section 3: Definitions</a:t>
            </a:r>
          </a:p>
          <a:p>
            <a:pPr marL="38862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Section 4: Applying a Multi-pillar Approach to the NATM</a:t>
            </a:r>
          </a:p>
          <a:p>
            <a:pPr marL="38862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Section 11:NATM Pillars/Element Interaction</a:t>
            </a:r>
            <a:endParaRPr lang="en-US" sz="24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5340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sv-SE" sz="4400" b="1" u="sng" cap="none" dirty="0">
                <a:solidFill>
                  <a:srgbClr val="348CDC"/>
                </a:solidFill>
                <a:latin typeface="Arial" panose="020B0604020202020204" pitchFamily="34" charset="0"/>
                <a:cs typeface="Arial" panose="020B0604020202020204" pitchFamily="34" charset="0"/>
              </a:rPr>
              <a:t>Draft MD Section 5 (Senarios)</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5</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5</a:t>
            </a:fld>
            <a:endParaRPr kumimoji="0" lang="en-US" dirty="0">
              <a:solidFill>
                <a:prstClr val="black"/>
              </a:solidFill>
              <a:latin typeface="Century Gothic" panose="020B0502020202020204"/>
            </a:endParaRPr>
          </a:p>
        </p:txBody>
      </p:sp>
      <p:sp>
        <p:nvSpPr>
          <p:cNvPr id="8" name="Rectangle 1">
            <a:extLst>
              <a:ext uri="{FF2B5EF4-FFF2-40B4-BE49-F238E27FC236}">
                <a16:creationId xmlns:a16="http://schemas.microsoft.com/office/drawing/2014/main" id="{57621AE6-0CEF-4C41-869A-F61E3E30DFFA}"/>
              </a:ext>
            </a:extLst>
          </p:cNvPr>
          <p:cNvSpPr/>
          <p:nvPr/>
        </p:nvSpPr>
        <p:spPr>
          <a:xfrm>
            <a:off x="809897" y="1763954"/>
            <a:ext cx="10672353" cy="1384995"/>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A scenario catalogue, [consisting of descriptions of real-world driving situations that may occur during a given trip, will be a tool used by the NATM-pillars to validate the safety of an ADS.]</a:t>
            </a:r>
          </a:p>
        </p:txBody>
      </p:sp>
    </p:spTree>
    <p:extLst>
      <p:ext uri="{BB962C8B-B14F-4D97-AF65-F5344CB8AC3E}">
        <p14:creationId xmlns:p14="http://schemas.microsoft.com/office/powerpoint/2010/main" val="3372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sv-SE" sz="4400" b="1" u="sng" cap="none" dirty="0">
                <a:solidFill>
                  <a:srgbClr val="348CDC"/>
                </a:solidFill>
                <a:latin typeface="Arial" panose="020B0604020202020204" pitchFamily="34" charset="0"/>
                <a:cs typeface="Arial" panose="020B0604020202020204" pitchFamily="34" charset="0"/>
              </a:rPr>
              <a:t>Draft MD Section 6 (Simulation)</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6</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6</a:t>
            </a:fld>
            <a:endParaRPr kumimoji="0" lang="en-US" dirty="0">
              <a:solidFill>
                <a:prstClr val="black"/>
              </a:solidFill>
              <a:latin typeface="Century Gothic" panose="020B0502020202020204"/>
            </a:endParaRPr>
          </a:p>
        </p:txBody>
      </p:sp>
      <p:sp>
        <p:nvSpPr>
          <p:cNvPr id="7" name="Rectangle 1">
            <a:extLst>
              <a:ext uri="{FF2B5EF4-FFF2-40B4-BE49-F238E27FC236}">
                <a16:creationId xmlns:a16="http://schemas.microsoft.com/office/drawing/2014/main" id="{851B06E1-D43A-4007-B124-8231CFD4AC16}"/>
              </a:ext>
            </a:extLst>
          </p:cNvPr>
          <p:cNvSpPr/>
          <p:nvPr/>
        </p:nvSpPr>
        <p:spPr>
          <a:xfrm>
            <a:off x="528126" y="1670745"/>
            <a:ext cx="10896600" cy="2246769"/>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Simulation/virtual Testing which uses different types of simulation toolchains to assess the compliance of an ADS with the safety requirements on a wide range of virtual scenarios including some which would be extremely difficult if not impossible to test in real-world settings.</a:t>
            </a:r>
          </a:p>
        </p:txBody>
      </p:sp>
    </p:spTree>
    <p:extLst>
      <p:ext uri="{BB962C8B-B14F-4D97-AF65-F5344CB8AC3E}">
        <p14:creationId xmlns:p14="http://schemas.microsoft.com/office/powerpoint/2010/main" val="181855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sv-SE" sz="4400" b="1" u="sng" cap="none" dirty="0">
                <a:solidFill>
                  <a:srgbClr val="348CDC"/>
                </a:solidFill>
                <a:latin typeface="Arial" panose="020B0604020202020204" pitchFamily="34" charset="0"/>
                <a:cs typeface="Arial" panose="020B0604020202020204" pitchFamily="34" charset="0"/>
              </a:rPr>
              <a:t>Draft MD Section 7 (Track Test)</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7</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7</a:t>
            </a:fld>
            <a:endParaRPr kumimoji="0" lang="en-US" dirty="0">
              <a:solidFill>
                <a:prstClr val="black"/>
              </a:solidFill>
              <a:latin typeface="Century Gothic" panose="020B0502020202020204"/>
            </a:endParaRPr>
          </a:p>
        </p:txBody>
      </p:sp>
      <p:sp>
        <p:nvSpPr>
          <p:cNvPr id="7" name="Rectangle 1">
            <a:extLst>
              <a:ext uri="{FF2B5EF4-FFF2-40B4-BE49-F238E27FC236}">
                <a16:creationId xmlns:a16="http://schemas.microsoft.com/office/drawing/2014/main" id="{FEE53AAC-E0DC-4BB6-AC48-B68A756945AB}"/>
              </a:ext>
            </a:extLst>
          </p:cNvPr>
          <p:cNvSpPr/>
          <p:nvPr/>
        </p:nvSpPr>
        <p:spPr>
          <a:xfrm>
            <a:off x="457200" y="1644538"/>
            <a:ext cx="10896600" cy="1384995"/>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Track testing which uses a closed-access testing ground with various scenario elements to test the capabilities and functioning of an ADS.</a:t>
            </a:r>
          </a:p>
        </p:txBody>
      </p:sp>
    </p:spTree>
    <p:extLst>
      <p:ext uri="{BB962C8B-B14F-4D97-AF65-F5344CB8AC3E}">
        <p14:creationId xmlns:p14="http://schemas.microsoft.com/office/powerpoint/2010/main" val="403635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fontScale="90000"/>
          </a:bodyPr>
          <a:lstStyle/>
          <a:p>
            <a:r>
              <a:rPr lang="sv-SE" sz="4400" b="1" u="sng" cap="none" dirty="0">
                <a:solidFill>
                  <a:srgbClr val="348CDC"/>
                </a:solidFill>
                <a:latin typeface="Arial" panose="020B0604020202020204" pitchFamily="34" charset="0"/>
                <a:cs typeface="Arial" panose="020B0604020202020204" pitchFamily="34" charset="0"/>
              </a:rPr>
              <a:t>Draft MD Section 8 (Real-world Test)</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8</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8</a:t>
            </a:fld>
            <a:endParaRPr kumimoji="0" lang="en-US" dirty="0">
              <a:solidFill>
                <a:prstClr val="black"/>
              </a:solidFill>
              <a:latin typeface="Century Gothic" panose="020B0502020202020204"/>
            </a:endParaRPr>
          </a:p>
        </p:txBody>
      </p:sp>
      <p:sp>
        <p:nvSpPr>
          <p:cNvPr id="7" name="Rectangle 1">
            <a:extLst>
              <a:ext uri="{FF2B5EF4-FFF2-40B4-BE49-F238E27FC236}">
                <a16:creationId xmlns:a16="http://schemas.microsoft.com/office/drawing/2014/main" id="{9C2FB5F8-8DF9-405A-9722-0BA0723E2759}"/>
              </a:ext>
            </a:extLst>
          </p:cNvPr>
          <p:cNvSpPr/>
          <p:nvPr/>
        </p:nvSpPr>
        <p:spPr>
          <a:xfrm>
            <a:off x="457200" y="1644538"/>
            <a:ext cx="10896600" cy="1384995"/>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Real-world testing uses public roads to test and evaluate the performance of ADS related to its capacity to drive in real traffic conditions.</a:t>
            </a:r>
          </a:p>
        </p:txBody>
      </p:sp>
    </p:spTree>
    <p:extLst>
      <p:ext uri="{BB962C8B-B14F-4D97-AF65-F5344CB8AC3E}">
        <p14:creationId xmlns:p14="http://schemas.microsoft.com/office/powerpoint/2010/main" val="373021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86713"/>
            <a:ext cx="9450388" cy="1199890"/>
          </a:xfrm>
        </p:spPr>
        <p:txBody>
          <a:bodyPr anchor="ctr">
            <a:normAutofit/>
          </a:bodyPr>
          <a:lstStyle/>
          <a:p>
            <a:r>
              <a:rPr lang="sv-SE" sz="4400" b="1" u="sng" cap="none" dirty="0">
                <a:solidFill>
                  <a:srgbClr val="348CDC"/>
                </a:solidFill>
                <a:latin typeface="Arial" panose="020B0604020202020204" pitchFamily="34" charset="0"/>
                <a:cs typeface="Arial" panose="020B0604020202020204" pitchFamily="34" charset="0"/>
              </a:rPr>
              <a:t>Draft MD Section 9 (Audit)</a:t>
            </a:r>
          </a:p>
        </p:txBody>
      </p:sp>
      <p:pic>
        <p:nvPicPr>
          <p:cNvPr id="5" name="Picture 4"/>
          <p:cNvPicPr>
            <a:picLocks noChangeAspect="1"/>
          </p:cNvPicPr>
          <p:nvPr/>
        </p:nvPicPr>
        <p:blipFill>
          <a:blip r:embed="rId3"/>
          <a:srcRect/>
          <a:stretch/>
        </p:blipFill>
        <p:spPr>
          <a:xfrm>
            <a:off x="9045056" y="217194"/>
            <a:ext cx="2895917" cy="100874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9</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30772" y="6448427"/>
            <a:ext cx="1143299" cy="180974"/>
          </a:xfrm>
          <a:prstGeom prst="rect">
            <a:avLst/>
          </a:prstGeom>
        </p:spPr>
        <p:txBody>
          <a:bodyPr vert="horz" lIns="91440" tIns="45720" rIns="91440" bIns="45720"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smtClean="0">
                <a:solidFill>
                  <a:prstClr val="black"/>
                </a:solidFill>
                <a:latin typeface="Century Gothic" panose="020B0502020202020204"/>
              </a:rPr>
              <a:pPr/>
              <a:t>9</a:t>
            </a:fld>
            <a:endParaRPr kumimoji="0" lang="en-US" dirty="0">
              <a:solidFill>
                <a:prstClr val="black"/>
              </a:solidFill>
              <a:latin typeface="Century Gothic" panose="020B0502020202020204"/>
            </a:endParaRPr>
          </a:p>
        </p:txBody>
      </p:sp>
      <p:sp>
        <p:nvSpPr>
          <p:cNvPr id="7" name="Rectangle 1">
            <a:extLst>
              <a:ext uri="{FF2B5EF4-FFF2-40B4-BE49-F238E27FC236}">
                <a16:creationId xmlns:a16="http://schemas.microsoft.com/office/drawing/2014/main" id="{EAEDAD1D-ED1F-4CD4-A70B-17E1B35B36D0}"/>
              </a:ext>
            </a:extLst>
          </p:cNvPr>
          <p:cNvSpPr/>
          <p:nvPr/>
        </p:nvSpPr>
        <p:spPr>
          <a:xfrm>
            <a:off x="457200" y="1644538"/>
            <a:ext cx="10896600" cy="5262979"/>
          </a:xfrm>
          <a:prstGeom prst="rect">
            <a:avLst/>
          </a:prstGeom>
        </p:spPr>
        <p:txBody>
          <a:bodyPr wrap="square">
            <a:spAutoFit/>
          </a:bodyPr>
          <a:lstStyle/>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Audit/assessment procedures which establish how manufacturers will be required to demonstrate to safety authorities using documentation, their simulation, test-track, and/or real-world testing of the capabilities of an ADS. The audit will validate that hazards and risks relevant for the system have been identified and that a consistent safety-by-design concept has been put in place. The audit will also verify that robust processes/mechanisms/strategies (i.e., safety management system) that are in place to ensure the ADS meets the relevant safety requirements throughout the vehicle lifecycle. It shall also assess the complementarity between the different pillars of the assessment and the overall scenario coverage.</a:t>
            </a:r>
          </a:p>
        </p:txBody>
      </p:sp>
    </p:spTree>
    <p:extLst>
      <p:ext uri="{BB962C8B-B14F-4D97-AF65-F5344CB8AC3E}">
        <p14:creationId xmlns:p14="http://schemas.microsoft.com/office/powerpoint/2010/main" val="2835231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2230</TotalTime>
  <Words>1314</Words>
  <Application>Microsoft Office PowerPoint</Application>
  <PresentationFormat>Widescreen</PresentationFormat>
  <Paragraphs>150</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游ゴシック</vt:lpstr>
      <vt:lpstr>Yu Mincho</vt:lpstr>
      <vt:lpstr>Arial</vt:lpstr>
      <vt:lpstr>Century Gothic</vt:lpstr>
      <vt:lpstr>Courier New</vt:lpstr>
      <vt:lpstr>Helvetica</vt:lpstr>
      <vt:lpstr>World country report presentation</vt:lpstr>
      <vt:lpstr>Status Report of the Informal Working Group on Validation Methods for Automated Driving (VMAD)</vt:lpstr>
      <vt:lpstr>Purpose</vt:lpstr>
      <vt:lpstr>Final Draft NATM Master Document (MD)</vt:lpstr>
      <vt:lpstr>Draft MD Section 1-4, 11</vt:lpstr>
      <vt:lpstr>Draft MD Section 5 (Senarios)</vt:lpstr>
      <vt:lpstr>Draft MD Section 6 (Simulation)</vt:lpstr>
      <vt:lpstr>Draft MD Section 7 (Track Test)</vt:lpstr>
      <vt:lpstr>Draft MD Section 8 (Real-world Test)</vt:lpstr>
      <vt:lpstr>Draft MD Section 9 (Audit)</vt:lpstr>
      <vt:lpstr>Draft MD Section 10 (Monitoring)</vt:lpstr>
      <vt:lpstr>Draft MD Section 12 (VMAD NATM/FRAV Integration)</vt:lpstr>
      <vt:lpstr>Next steps</vt:lpstr>
      <vt:lpstr>Next steps for SG1 (Scenarios)</vt:lpstr>
      <vt:lpstr>Next steps for SG2 (Simulation)</vt:lpstr>
      <vt:lpstr>Main next steps for SG3 (Audit and Monitoring)</vt:lpstr>
      <vt:lpstr>Next steps for SG4 (Track Test and Real-world Test)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 O</dc:creator>
  <cp:lastModifiedBy>UNECE</cp:lastModifiedBy>
  <cp:revision>32</cp:revision>
  <dcterms:created xsi:type="dcterms:W3CDTF">2021-01-05T09:13:16Z</dcterms:created>
  <dcterms:modified xsi:type="dcterms:W3CDTF">2021-02-01T10:14:35Z</dcterms:modified>
</cp:coreProperties>
</file>