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1"/>
  </p:notesMasterIdLst>
  <p:sldIdLst>
    <p:sldId id="1243" r:id="rId3"/>
    <p:sldId id="1281" r:id="rId4"/>
    <p:sldId id="1282" r:id="rId5"/>
    <p:sldId id="1283" r:id="rId6"/>
    <p:sldId id="1284" r:id="rId7"/>
    <p:sldId id="1285" r:id="rId8"/>
    <p:sldId id="1286" r:id="rId9"/>
    <p:sldId id="1287" r:id="rId10"/>
  </p:sldIdLst>
  <p:sldSz cx="12192000" cy="6858000"/>
  <p:notesSz cx="6858000" cy="9144000"/>
  <p:embeddedFontLst>
    <p:embeddedFont>
      <p:font typeface="Arial Nova" panose="020B0504020202020204" pitchFamily="34" charset="0"/>
      <p:regular r:id="rId12"/>
      <p:bold r:id="rId13"/>
      <p:italic r:id="rId14"/>
      <p:boldItalic r:id="rId15"/>
    </p:embeddedFont>
    <p:embeddedFont>
      <p:font typeface="Arial Nova Light" panose="020B030402020202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DR" lastIdx="1" clrIdx="0">
    <p:extLst>
      <p:ext uri="{19B8F6BF-5375-455C-9EA6-DF929625EA0E}">
        <p15:presenceInfo xmlns:p15="http://schemas.microsoft.com/office/powerpoint/2012/main" userId="Au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2E5"/>
    <a:srgbClr val="338DCD"/>
    <a:srgbClr val="418FDE"/>
    <a:srgbClr val="FF9900"/>
    <a:srgbClr val="C00000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0F262-3803-4788-8881-CE5276468A74}" v="1" dt="2021-02-01T10:08:52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8822" autoAdjust="0"/>
  </p:normalViewPr>
  <p:slideViewPr>
    <p:cSldViewPr snapToGrid="0">
      <p:cViewPr varScale="1">
        <p:scale>
          <a:sx n="97" d="100"/>
          <a:sy n="97" d="100"/>
        </p:scale>
        <p:origin x="1032" y="96"/>
      </p:cViewPr>
      <p:guideLst/>
    </p:cSldViewPr>
  </p:slideViewPr>
  <p:outlineViewPr>
    <p:cViewPr>
      <p:scale>
        <a:sx n="33" d="100"/>
        <a:sy n="33" d="100"/>
      </p:scale>
      <p:origin x="0" y="-100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" userId="b25862a6-b641-4ece-b9f9-9230f3cdb908" providerId="ADAL" clId="{48F0F262-3803-4788-8881-CE5276468A74}"/>
    <pc:docChg chg="modSld">
      <pc:chgData name="Francois" userId="b25862a6-b641-4ece-b9f9-9230f3cdb908" providerId="ADAL" clId="{48F0F262-3803-4788-8881-CE5276468A74}" dt="2021-02-01T10:09:26.297" v="94" actId="20577"/>
      <pc:docMkLst>
        <pc:docMk/>
      </pc:docMkLst>
      <pc:sldChg chg="addSp modSp">
        <pc:chgData name="Francois" userId="b25862a6-b641-4ece-b9f9-9230f3cdb908" providerId="ADAL" clId="{48F0F262-3803-4788-8881-CE5276468A74}" dt="2021-02-01T10:09:26.297" v="94" actId="20577"/>
        <pc:sldMkLst>
          <pc:docMk/>
          <pc:sldMk cId="2478841575" sldId="1243"/>
        </pc:sldMkLst>
        <pc:spChg chg="add mod">
          <ac:chgData name="Francois" userId="b25862a6-b641-4ece-b9f9-9230f3cdb908" providerId="ADAL" clId="{48F0F262-3803-4788-8881-CE5276468A74}" dt="2021-02-01T10:09:26.297" v="94" actId="20577"/>
          <ac:spMkLst>
            <pc:docMk/>
            <pc:sldMk cId="2478841575" sldId="1243"/>
            <ac:spMk id="2" creationId="{783D23FE-27A9-4E7B-832A-52BDE801CB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0DC5-4374-4A4E-B893-1DD543F765F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0A58-5EEB-4238-B490-5B9507F75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4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4F73-29C1-47D9-B073-241E33D1F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5056E-AC77-46E7-ABB6-B7614AC85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9319E-9262-45E8-A116-45C483D8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8DB6-EF8A-4C5B-81B1-5B7E3CE4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41E8-5676-4093-BC57-3A736C8D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8BA1-2B64-467B-B4A9-DAF7FC02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9355D-4D71-41E8-BE7A-3DC2DB474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2DE93-3710-4745-8472-977C5C5E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EA8EB-E4FF-42D8-8EC6-24FC00DD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469B1-EAD4-42B0-AC94-E09B37CE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F1BA6-B0FE-40ED-A4E4-3EADF048B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8CF45-8ED9-4971-90F9-315B734A8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1700B-8A33-4FEA-8B94-6137090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245D2-5090-4B20-B07C-CD0098A4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C4F7-BF53-4BDB-9C12-8BAAD3D9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02BB-FB0A-4C1E-8FA9-162AEA10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315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21B6-356F-47D9-B746-D2D7C4C74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E3089-EA30-4A62-AFBC-DBAA978C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6E6AC-892D-42A3-A38F-3F06AE7C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EC51C-E16A-40E3-868B-3AA8EC9A9440}"/>
              </a:ext>
            </a:extLst>
          </p:cNvPr>
          <p:cNvSpPr txBox="1"/>
          <p:nvPr userDrawn="1"/>
        </p:nvSpPr>
        <p:spPr>
          <a:xfrm>
            <a:off x="10606031" y="6444476"/>
            <a:ext cx="747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ova" panose="020B0504020202020204" pitchFamily="34" charset="0"/>
              </a:rPr>
              <a:t>Slide </a:t>
            </a:r>
            <a:fld id="{C7557266-F6ED-4E33-A138-3ACAF7990C1E}" type="slidenum">
              <a:rPr lang="en-US" sz="1200" smtClean="0">
                <a:latin typeface="Arial Nova" panose="020B0504020202020204" pitchFamily="34" charset="0"/>
              </a:rPr>
              <a:t>‹#›</a:t>
            </a:fld>
            <a:endParaRPr lang="en-US" sz="12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6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CB41-9834-4A52-A0EA-2D7053BF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9D343-81E1-4FE5-9518-D7987EC2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A877E-01A2-43A0-A747-1AFFAEB1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B43F-F2B8-4A09-A7E5-39FF6E00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37981-B85C-47CD-825F-6A25AC08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6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B88F-3669-4E29-8C7D-BCE05019F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1419"/>
            <a:ext cx="53949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B89B7-2628-4FF0-9EBC-AB761FD8B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111419"/>
            <a:ext cx="53949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0AD3E-353B-426C-BB3E-E96C6D74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A969E-8982-49B5-9ECE-A7C9DE21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83C7-C208-440A-A638-E85CCB0F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1061F2-EA0A-4F71-B1D2-CF1DB024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54864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FF632-615A-4220-9E34-F2BA65F4B4F7}"/>
              </a:ext>
            </a:extLst>
          </p:cNvPr>
          <p:cNvSpPr txBox="1"/>
          <p:nvPr userDrawn="1"/>
        </p:nvSpPr>
        <p:spPr>
          <a:xfrm>
            <a:off x="9249508" y="6153334"/>
            <a:ext cx="2548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ova" panose="020B0504020202020204" pitchFamily="34" charset="0"/>
              </a:rPr>
              <a:t>Document FRAV-09-03</a:t>
            </a:r>
          </a:p>
          <a:p>
            <a:r>
              <a:rPr lang="en-US" sz="1200" baseline="0" dirty="0">
                <a:latin typeface="Arial Nova" panose="020B0504020202020204" pitchFamily="34" charset="0"/>
              </a:rPr>
              <a:t>9</a:t>
            </a:r>
            <a:r>
              <a:rPr lang="en-US" sz="1200" baseline="30000" dirty="0">
                <a:latin typeface="Arial Nova" panose="020B0504020202020204" pitchFamily="34" charset="0"/>
              </a:rPr>
              <a:t>th</a:t>
            </a:r>
            <a:r>
              <a:rPr lang="en-US" sz="1200" dirty="0">
                <a:latin typeface="Arial Nova" panose="020B0504020202020204" pitchFamily="34" charset="0"/>
              </a:rPr>
              <a:t> FRAV session, 12 January 2021</a:t>
            </a:r>
          </a:p>
          <a:p>
            <a:r>
              <a:rPr lang="en-US" sz="1200" dirty="0">
                <a:latin typeface="Arial Nova" panose="020B0504020202020204" pitchFamily="34" charset="0"/>
              </a:rPr>
              <a:t>Slide </a:t>
            </a:r>
            <a:fld id="{C7557266-F6ED-4E33-A138-3ACAF7990C1E}" type="slidenum">
              <a:rPr lang="en-US" sz="1200" smtClean="0">
                <a:latin typeface="Arial Nova" panose="020B0504020202020204" pitchFamily="34" charset="0"/>
              </a:rPr>
              <a:t>‹#›</a:t>
            </a:fld>
            <a:endParaRPr lang="en-US" sz="12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A176-716A-45CF-85FE-47E76F4D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9052560" cy="5486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58B19-43A0-4FAC-8FB9-0A6A847D6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A8996-1566-465C-A199-10F655D1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AC37A-AEEC-4163-B4AC-D30F07B29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E2398-688E-4F58-95D8-0D78875A9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7FCF2-FD61-487E-B6EC-9548F34F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01FDB-3CE4-42E1-BBF1-F0A72745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3B952-A8DE-4A42-9F02-A048D2BC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4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E917-EC43-4C58-8467-CA974415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5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47494-36E7-4D6B-8D74-BD32D8EE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D4F03-64F0-4CE0-9E30-31BDA025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082B2-84E0-4A92-B51C-6BCE4F7F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472F6-6BF6-4401-951F-04C5D0DED4D3}"/>
              </a:ext>
            </a:extLst>
          </p:cNvPr>
          <p:cNvSpPr txBox="1"/>
          <p:nvPr userDrawn="1"/>
        </p:nvSpPr>
        <p:spPr>
          <a:xfrm>
            <a:off x="9249508" y="6153334"/>
            <a:ext cx="263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ova" panose="020B0504020202020204" pitchFamily="34" charset="0"/>
              </a:rPr>
              <a:t>Document FRAV-10-03</a:t>
            </a:r>
          </a:p>
          <a:p>
            <a:r>
              <a:rPr lang="en-US" sz="1200" baseline="0" dirty="0">
                <a:latin typeface="Arial Nova" panose="020B0504020202020204" pitchFamily="34" charset="0"/>
              </a:rPr>
              <a:t>10</a:t>
            </a:r>
            <a:r>
              <a:rPr lang="en-US" sz="1200" baseline="30000" dirty="0">
                <a:latin typeface="Arial Nova" panose="020B0504020202020204" pitchFamily="34" charset="0"/>
              </a:rPr>
              <a:t>th</a:t>
            </a:r>
            <a:r>
              <a:rPr lang="en-US" sz="1200" dirty="0">
                <a:latin typeface="Arial Nova" panose="020B0504020202020204" pitchFamily="34" charset="0"/>
              </a:rPr>
              <a:t> FRAV session, 27 January 2021</a:t>
            </a:r>
          </a:p>
          <a:p>
            <a:r>
              <a:rPr lang="en-US" sz="1200" dirty="0">
                <a:latin typeface="Arial Nova" panose="020B0504020202020204" pitchFamily="34" charset="0"/>
              </a:rPr>
              <a:t>Slide </a:t>
            </a:r>
            <a:fld id="{C7557266-F6ED-4E33-A138-3ACAF7990C1E}" type="slidenum">
              <a:rPr lang="en-US" sz="1200" smtClean="0">
                <a:latin typeface="Arial Nova" panose="020B0504020202020204" pitchFamily="34" charset="0"/>
              </a:rPr>
              <a:t>‹#›</a:t>
            </a:fld>
            <a:endParaRPr lang="en-US" sz="12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3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1B231-221C-4009-A1F0-EA5D48A2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6250E-E437-4409-971C-828AA66A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82E94-FC9D-4469-A7AD-9492B7C4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7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52B1-0C0D-4F66-8E41-A029B5D4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6570-F4D3-46BA-8C44-9E5ED00F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128A8-E3AA-463F-A1D1-9230764E5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76D40-4C26-4AC9-A02D-5E408615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06625-2816-400E-A5B1-5207ABCB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8E3EC-DEB8-480B-B8BD-CFEE2EF6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97CC-C5A1-454B-8FA4-0700C27B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CA676-3CC1-4619-AC5F-4B89FF6F5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EBF5F-9A13-4C91-B6E5-0A1CB6968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A995C-9A40-4826-92E1-2CE1F7FF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44D-5A00-4A36-A23B-7057737FD33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8A0E3-4F3A-4D75-8518-E4D0ABD5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5E77B-E170-4167-87B8-272F191B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3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2524-E911-4563-B58F-4F701D87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4125C-5E82-488F-85A6-7C4872B64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787C-88F9-4E85-A259-31EFF9EC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E51C5-145F-46BE-916C-C25DE791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492DE-BDBE-4C5D-97F5-EEDA0B4B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2882-4BA7-40F5-89F6-AD1D23D2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9C011-BBA7-4D9C-BE34-ACF2875A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2ECF2-2435-4F82-9F4B-2C235E2B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4B7A0-4494-45A8-BABD-6C3009D0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A78EA-B3BF-405B-ACCA-A40BED44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B550-043A-404D-998D-C323652F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E625-A3B7-44F9-B823-96E904389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08D5D-763F-4488-9082-D1384FD77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0F198-2723-42AD-8BF2-C8CFD685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F99D2-D6F8-4BAF-8BB2-41CA2E48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DC56F-21D4-47DE-A7E8-A87CE46D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6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CAF2-2A8F-4C20-A6C4-C407CF00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EA4F6-5A1B-4D7A-A0AC-21D363B9D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127BB-8FB1-4563-9CA9-D61E5A9BE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485B2-5C5A-4103-A849-6DE0D0107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5151E-A56A-44B1-B5D8-0B805673F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A237C-407C-4489-80C1-DCCE8314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70A4B-785B-4462-B149-AA7AE2C8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EC753-A034-45FD-A78D-34765BF1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E63B-462F-4060-914B-514D7F4D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F606A-B45D-4FD8-9763-C72C659D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2A48D-FB31-4762-893F-03949B59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9E627-F0FF-44B2-91E5-361EFEEE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2F7DD-DA19-4FA7-8852-F98CC1B2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938B2-E83C-4172-8607-D665A93A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F2630-9F84-4B35-90CE-957EAE13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0815-B8CD-463D-AB7C-3C71BB61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A5E-930B-4848-B161-D8571CC3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ECC93-BBAA-4B76-B1F9-4823FC09D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A15F8-F7DD-48F2-8A0C-D32EB655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64202-0246-431E-9A75-8F98981F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E0B90-19B8-4008-B0BE-238A8294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D27D-C8A3-4189-8CF5-18788B2C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23681-2129-42A2-AD8F-DE1D9E1EC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791CC-BC03-4AB4-B429-09496D68C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5C8B8-E1DA-466A-80E6-D2D61BBC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24587-7E67-4439-BF19-D195C611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B168E-1B04-4CFD-864A-DC09D3A2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1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B466A-A9DD-48AD-BE86-7DA854CD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81B5B-9F46-4103-8687-B04A854C9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157D-75AC-45C6-B234-5ACD53FC8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51BA-11FC-4616-AE9B-028DDC56210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961DF-E1AA-4AD9-9D06-E57138093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9CB2F-0B37-4FC5-A4F9-8BEBCE9AC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D5C7A-C2AD-43D5-A256-F5E2C036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ABE8-125D-4D30-8208-1F3B64AD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671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E686-85B6-43C8-B15C-230416B00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F44D-5A00-4A36-A23B-7057737FD334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96C2-E8F1-42FA-9765-C3687D836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043A-662C-4D5A-B8EC-1F1F91454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F62D-3CA7-41B5-8C7F-06712F1825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9A546-74B7-4A4C-81F8-E055A86926EC}"/>
              </a:ext>
            </a:extLst>
          </p:cNvPr>
          <p:cNvSpPr/>
          <p:nvPr userDrawn="1"/>
        </p:nvSpPr>
        <p:spPr>
          <a:xfrm>
            <a:off x="1" y="0"/>
            <a:ext cx="9009821" cy="73152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3F31AD7-66C9-4397-988E-4A16A2C2CE1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22" y="0"/>
            <a:ext cx="3239278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B40600-07B7-45C0-BDA3-0ADA8D53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41248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8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E6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215A66-D381-403C-BC26-ECC624DF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79" y="803705"/>
            <a:ext cx="4370760" cy="30348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5000" dirty="0">
                <a:solidFill>
                  <a:srgbClr val="FFFFFF"/>
                </a:solidFill>
                <a:latin typeface="Calibri Light" panose="020F0302020204030204"/>
              </a:rPr>
              <a:t>Progress Report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0149ED-7E21-4BE8-82A2-F1670C87A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</a:rPr>
              <a:t>9</a:t>
            </a:r>
            <a:r>
              <a:rPr lang="en-US" sz="1800" baseline="30000" dirty="0">
                <a:solidFill>
                  <a:srgbClr val="FFFFFF"/>
                </a:solidFill>
              </a:rPr>
              <a:t>th</a:t>
            </a:r>
            <a:r>
              <a:rPr lang="en-US" sz="1800" dirty="0">
                <a:solidFill>
                  <a:srgbClr val="FFFFFF"/>
                </a:solidFill>
              </a:rPr>
              <a:t> GRVA session, 1-5 February 2021</a:t>
            </a:r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9" name="Straight Connector 3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24D241-15D9-42AB-A53C-5D5C1B50D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86922" y="3130256"/>
            <a:ext cx="5459470" cy="1228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3D23FE-27A9-4E7B-832A-52BDE801CB96}"/>
              </a:ext>
            </a:extLst>
          </p:cNvPr>
          <p:cNvSpPr txBox="1"/>
          <p:nvPr/>
        </p:nvSpPr>
        <p:spPr>
          <a:xfrm>
            <a:off x="8760542" y="373626"/>
            <a:ext cx="3190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/>
              <a:t>Informal document</a:t>
            </a:r>
            <a:r>
              <a:rPr lang="fr-CH" dirty="0"/>
              <a:t> </a:t>
            </a:r>
            <a:r>
              <a:rPr lang="fr-CH" b="1" dirty="0"/>
              <a:t>GRVA-09-27</a:t>
            </a:r>
          </a:p>
          <a:p>
            <a:r>
              <a:rPr lang="fr-CH" dirty="0"/>
              <a:t>9th GRVA, 1-5 </a:t>
            </a:r>
            <a:r>
              <a:rPr lang="fr-CH" dirty="0" err="1"/>
              <a:t>February</a:t>
            </a:r>
            <a:r>
              <a:rPr lang="fr-CH" dirty="0"/>
              <a:t> 2021</a:t>
            </a:r>
          </a:p>
          <a:p>
            <a:r>
              <a:rPr lang="fr-CH" dirty="0" err="1"/>
              <a:t>Provisional</a:t>
            </a:r>
            <a:r>
              <a:rPr lang="fr-CH" dirty="0"/>
              <a:t> agenda item 4(a)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8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92F74B-1CC3-4D70-A534-55465DAE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88269-9A41-406E-9DD2-A01566E0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 paper describing FRAV work</a:t>
            </a:r>
          </a:p>
          <a:p>
            <a:pPr lvl="1"/>
            <a:r>
              <a:rPr lang="en-US" dirty="0"/>
              <a:t>Summary for GRVA</a:t>
            </a:r>
          </a:p>
          <a:p>
            <a:pPr lvl="1"/>
            <a:r>
              <a:rPr lang="en-US" dirty="0"/>
              <a:t>Explanation of work, current thinking, and intentions</a:t>
            </a:r>
          </a:p>
          <a:p>
            <a:pPr lvl="1"/>
            <a:r>
              <a:rPr lang="en-US" dirty="0"/>
              <a:t>Work ongoing—Contents of paper subject to change</a:t>
            </a:r>
          </a:p>
          <a:p>
            <a:r>
              <a:rPr lang="en-US" dirty="0"/>
              <a:t>Six sections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Definition of an Automated Driving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Structure for ADS safety 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Elaboration of ADS safety 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Status of FRAV activities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FRAV coordination with VMAD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Outlook for 2021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95F27D-7DAD-4CEA-954E-7899B183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an ADS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2ABD4F-A1FE-491E-AA68-648CF88E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55067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Driving and the Dynamic Driving Task (DDT)</a:t>
            </a:r>
          </a:p>
          <a:p>
            <a:pPr lvl="1"/>
            <a:r>
              <a:rPr lang="en-US" sz="1800" dirty="0"/>
              <a:t>Driving: Strategic, operational, and tactical functions</a:t>
            </a:r>
          </a:p>
          <a:p>
            <a:pPr lvl="2"/>
            <a:r>
              <a:rPr lang="en-US" sz="1400" dirty="0"/>
              <a:t>Strategic refers to decisions related to trip goals (e.g., destination)</a:t>
            </a:r>
          </a:p>
          <a:p>
            <a:pPr lvl="2"/>
            <a:r>
              <a:rPr lang="en-US" sz="1400" dirty="0"/>
              <a:t>Operational refers to basic driving skills and competencies</a:t>
            </a:r>
          </a:p>
          <a:p>
            <a:pPr lvl="2"/>
            <a:r>
              <a:rPr lang="en-US" sz="1400" dirty="0"/>
              <a:t>Tactical refers to maneuvering the vehicle under prevailing conditions</a:t>
            </a:r>
          </a:p>
          <a:p>
            <a:pPr lvl="1"/>
            <a:r>
              <a:rPr lang="en-US" sz="1800" dirty="0"/>
              <a:t>DDT: All the real-time operational and tactical functions required to operate a vehicle in on-road traffic</a:t>
            </a:r>
          </a:p>
          <a:p>
            <a:r>
              <a:rPr lang="en-US" sz="2000" dirty="0"/>
              <a:t>Automated driving and Operational Design Domains (ODD)</a:t>
            </a:r>
          </a:p>
          <a:p>
            <a:pPr lvl="1"/>
            <a:r>
              <a:rPr lang="en-US" sz="1800" dirty="0"/>
              <a:t>ADS may be designed to operate under defined sets of conditions and constraints</a:t>
            </a:r>
          </a:p>
          <a:p>
            <a:pPr lvl="1"/>
            <a:r>
              <a:rPr lang="en-US" sz="1800" dirty="0"/>
              <a:t>ODD: The conditions under which an ADS is designed to operate</a:t>
            </a:r>
          </a:p>
          <a:p>
            <a:pPr lvl="1"/>
            <a:r>
              <a:rPr lang="en-US" sz="1800" dirty="0"/>
              <a:t>User roles and responsibilities may differ across ADS configurations</a:t>
            </a:r>
          </a:p>
          <a:p>
            <a:r>
              <a:rPr lang="en-US" sz="2000" dirty="0"/>
              <a:t>Automated Driving Systems</a:t>
            </a:r>
          </a:p>
          <a:p>
            <a:pPr lvl="1"/>
            <a:r>
              <a:rPr lang="en-US" sz="1800" dirty="0"/>
              <a:t>ADS: A driving automation system capable of performing the </a:t>
            </a:r>
            <a:r>
              <a:rPr lang="en-US" sz="1800" u="sng" dirty="0"/>
              <a:t>entire</a:t>
            </a:r>
            <a:r>
              <a:rPr lang="en-US" sz="1800" dirty="0"/>
              <a:t> DDT on a sustained basis</a:t>
            </a:r>
          </a:p>
          <a:p>
            <a:r>
              <a:rPr lang="en-US" sz="2000" dirty="0"/>
              <a:t>ADS functions</a:t>
            </a:r>
          </a:p>
          <a:p>
            <a:pPr lvl="1"/>
            <a:r>
              <a:rPr lang="en-US" sz="1800" dirty="0"/>
              <a:t>Subsets of ADS hardware and software designed to perform aspects of the DDT and support operational safety</a:t>
            </a:r>
          </a:p>
          <a:p>
            <a:r>
              <a:rPr lang="en-US" sz="2000" dirty="0"/>
              <a:t>ADS features</a:t>
            </a:r>
          </a:p>
          <a:p>
            <a:pPr lvl="1"/>
            <a:r>
              <a:rPr lang="en-US" sz="1800" dirty="0"/>
              <a:t>Applications of ADS capabilities designed to operate within an ODD</a:t>
            </a:r>
          </a:p>
        </p:txBody>
      </p:sp>
    </p:spTree>
    <p:extLst>
      <p:ext uri="{BB962C8B-B14F-4D97-AF65-F5344CB8AC3E}">
        <p14:creationId xmlns:p14="http://schemas.microsoft.com/office/powerpoint/2010/main" val="6487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95F27D-7DAD-4CEA-954E-7899B183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j-ea"/>
                <a:cs typeface="+mj-cs"/>
              </a:rPr>
              <a:t>Agenda item 2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j-ea"/>
                <a:cs typeface="+mj-cs"/>
              </a:rPr>
            </a:br>
            <a:r>
              <a:rPr lang="en-US" dirty="0"/>
              <a:t>Structure for ADS safety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2ABD4F-A1FE-491E-AA68-648CF88EB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0515600" cy="5466080"/>
          </a:xfrm>
        </p:spPr>
        <p:txBody>
          <a:bodyPr>
            <a:normAutofit/>
          </a:bodyPr>
          <a:lstStyle/>
          <a:p>
            <a:r>
              <a:rPr lang="en-US" sz="2000" dirty="0"/>
              <a:t>Scope</a:t>
            </a:r>
          </a:p>
          <a:p>
            <a:pPr lvl="1"/>
            <a:r>
              <a:rPr lang="en-US" sz="1800" dirty="0"/>
              <a:t>All ADS (application or usage-specific approach discarded)</a:t>
            </a:r>
          </a:p>
          <a:p>
            <a:pPr lvl="1"/>
            <a:r>
              <a:rPr lang="en-US" sz="1800" dirty="0"/>
              <a:t>3+ wheeled vehicles, excluding motorcycle derivations</a:t>
            </a:r>
          </a:p>
          <a:p>
            <a:pPr lvl="1"/>
            <a:r>
              <a:rPr lang="en-US" sz="1800" dirty="0"/>
              <a:t>Current vehicle category definitions may not address </a:t>
            </a:r>
            <a:br>
              <a:rPr lang="en-US" sz="1800" dirty="0"/>
            </a:br>
            <a:r>
              <a:rPr lang="en-US" sz="1800" dirty="0"/>
              <a:t>all ADS vehicle configurations</a:t>
            </a:r>
          </a:p>
          <a:p>
            <a:r>
              <a:rPr lang="en-US" sz="2000" dirty="0"/>
              <a:t>ADS descriptions</a:t>
            </a:r>
          </a:p>
          <a:p>
            <a:pPr lvl="1"/>
            <a:r>
              <a:rPr lang="en-US" sz="1800" dirty="0"/>
              <a:t>Manufacturer definition of each ADS in accordance </a:t>
            </a:r>
            <a:br>
              <a:rPr lang="en-US" sz="1800" dirty="0"/>
            </a:br>
            <a:r>
              <a:rPr lang="en-US" sz="1800" dirty="0"/>
              <a:t>with requirements to ensure coverage and uniformity</a:t>
            </a:r>
          </a:p>
          <a:p>
            <a:r>
              <a:rPr lang="en-US" sz="2000" dirty="0"/>
              <a:t>ADS safety requirements</a:t>
            </a:r>
          </a:p>
          <a:p>
            <a:pPr lvl="1"/>
            <a:r>
              <a:rPr lang="en-US" sz="1800" dirty="0"/>
              <a:t>Objectively applied to any ADS based on its uses and </a:t>
            </a:r>
            <a:br>
              <a:rPr lang="en-US" sz="1800" dirty="0"/>
            </a:br>
            <a:r>
              <a:rPr lang="en-US" sz="1800" dirty="0"/>
              <a:t>limitations as defined in the ADS description</a:t>
            </a:r>
          </a:p>
          <a:p>
            <a:r>
              <a:rPr lang="en-US" sz="2000" dirty="0"/>
              <a:t>Overall approach</a:t>
            </a:r>
          </a:p>
          <a:p>
            <a:pPr lvl="1"/>
            <a:r>
              <a:rPr lang="en-US" sz="1800" dirty="0"/>
              <a:t>ADS descriptions enable application of requirements at </a:t>
            </a:r>
            <a:br>
              <a:rPr lang="en-US" sz="1800" dirty="0"/>
            </a:br>
            <a:r>
              <a:rPr lang="en-US" sz="1800" dirty="0"/>
              <a:t>technical level without interfering with innovation.</a:t>
            </a:r>
          </a:p>
          <a:p>
            <a:pPr lvl="1"/>
            <a:r>
              <a:rPr lang="en-US" sz="1800" dirty="0"/>
              <a:t>ADS features assessed on their merits within overall</a:t>
            </a:r>
            <a:br>
              <a:rPr lang="en-US" sz="1800" dirty="0"/>
            </a:br>
            <a:r>
              <a:rPr lang="en-US" sz="1800" dirty="0"/>
              <a:t>assessment of 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64D45-1415-4965-B9B0-87AFB67C8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96" y="2321251"/>
            <a:ext cx="3896464" cy="2651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812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398F20-0D25-4303-8DDC-ECFE195C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Elaboration of ADS safety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57772-22EC-4EDF-BF64-CED1DEC7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19"/>
            <a:ext cx="10515600" cy="5284563"/>
          </a:xfrm>
        </p:spPr>
        <p:txBody>
          <a:bodyPr>
            <a:normAutofit/>
          </a:bodyPr>
          <a:lstStyle/>
          <a:p>
            <a:r>
              <a:rPr lang="en-US" sz="2000" dirty="0"/>
              <a:t>Guiding principle</a:t>
            </a:r>
            <a:endParaRPr lang="en-US" sz="1600" dirty="0"/>
          </a:p>
          <a:p>
            <a:pPr lvl="1"/>
            <a:r>
              <a:rPr lang="en-US" sz="1800" dirty="0"/>
              <a:t>Short term: ADS intended for human use in human-dominated traffic</a:t>
            </a:r>
          </a:p>
          <a:p>
            <a:pPr lvl="1"/>
            <a:r>
              <a:rPr lang="en-US" sz="1800" dirty="0"/>
              <a:t>Traffic flows, predictability, public acceptance, user mental models, crash causation</a:t>
            </a:r>
          </a:p>
          <a:p>
            <a:pPr lvl="1"/>
            <a:r>
              <a:rPr lang="en-US" sz="1800" dirty="0"/>
              <a:t>C&amp;C human driver, state-of-the-art, mathematical models, statistical positive risk balance (all have merits and may be used in combination)</a:t>
            </a:r>
          </a:p>
          <a:p>
            <a:pPr lvl="1"/>
            <a:r>
              <a:rPr lang="en-US" sz="1800" dirty="0"/>
              <a:t>Improve road safety and efficiency, performance-based, technology-neutral, verifiable, feasible, social acceptance</a:t>
            </a:r>
          </a:p>
          <a:p>
            <a:pPr lvl="1"/>
            <a:r>
              <a:rPr lang="en-US" sz="1800" dirty="0"/>
              <a:t>Explanation of guiding statement</a:t>
            </a:r>
          </a:p>
          <a:p>
            <a:pPr lvl="2"/>
            <a:r>
              <a:rPr lang="en-US" sz="1400" dirty="0"/>
              <a:t>Crash causation to understand what can and</a:t>
            </a:r>
            <a:br>
              <a:rPr lang="en-US" sz="1400" dirty="0"/>
            </a:br>
            <a:r>
              <a:rPr lang="en-US" sz="1400" dirty="0"/>
              <a:t>cannot be addressed by ADS</a:t>
            </a:r>
          </a:p>
          <a:p>
            <a:pPr lvl="2"/>
            <a:r>
              <a:rPr lang="en-US" sz="1400" dirty="0"/>
              <a:t>Crash causation to understand behaviors ADS</a:t>
            </a:r>
            <a:br>
              <a:rPr lang="en-US" sz="1400" dirty="0"/>
            </a:br>
            <a:r>
              <a:rPr lang="en-US" sz="1400" dirty="0"/>
              <a:t>may encounter</a:t>
            </a:r>
          </a:p>
          <a:p>
            <a:pPr lvl="2"/>
            <a:r>
              <a:rPr lang="en-US" sz="1400" dirty="0"/>
              <a:t>Addresses smooth integration into current traffic,</a:t>
            </a:r>
            <a:br>
              <a:rPr lang="en-US" sz="1400" dirty="0"/>
            </a:br>
            <a:r>
              <a:rPr lang="en-US" sz="1400" dirty="0"/>
              <a:t>improvement of road safety, use of new technology</a:t>
            </a:r>
          </a:p>
          <a:p>
            <a:r>
              <a:rPr lang="en-US" sz="2000" dirty="0"/>
              <a:t>Top-down approach</a:t>
            </a:r>
          </a:p>
          <a:p>
            <a:pPr lvl="1"/>
            <a:r>
              <a:rPr lang="en-US" sz="1800" dirty="0"/>
              <a:t>General discussion </a:t>
            </a:r>
            <a:r>
              <a:rPr lang="en-US" sz="1800" dirty="0">
                <a:sym typeface="Wingdings" panose="05000000000000000000" pitchFamily="2" charset="2"/>
              </a:rPr>
              <a:t> 5 categories  40 topics  further elaboration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A3B3A-2F46-40FE-A897-0F2943FA2C52}"/>
              </a:ext>
            </a:extLst>
          </p:cNvPr>
          <p:cNvSpPr txBox="1"/>
          <p:nvPr/>
        </p:nvSpPr>
        <p:spPr>
          <a:xfrm>
            <a:off x="6651888" y="3429000"/>
            <a:ext cx="406982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 performance should be consistent with safe human driving behaviors while avoiding recognition, decision, and performance errors and the introduction of unreasonable ADS-specific risks.</a:t>
            </a:r>
          </a:p>
        </p:txBody>
      </p:sp>
    </p:spTree>
    <p:extLst>
      <p:ext uri="{BB962C8B-B14F-4D97-AF65-F5344CB8AC3E}">
        <p14:creationId xmlns:p14="http://schemas.microsoft.com/office/powerpoint/2010/main" val="18214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E52B7-7410-4904-89BE-4142F36F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of FRAV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78C7F-27A9-4750-92B7-BF96CA9A4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Data collection</a:t>
            </a:r>
          </a:p>
          <a:p>
            <a:pPr lvl="1"/>
            <a:r>
              <a:rPr lang="en-US" sz="2000" dirty="0"/>
              <a:t>Understand traffic patterns, flows, and human responses to these conditions</a:t>
            </a:r>
          </a:p>
          <a:p>
            <a:pPr lvl="1"/>
            <a:r>
              <a:rPr lang="en-US" sz="2000" dirty="0"/>
              <a:t>Understand causes of crashes and human behaviors ADS may encounter</a:t>
            </a:r>
          </a:p>
          <a:p>
            <a:pPr lvl="1"/>
            <a:r>
              <a:rPr lang="en-US" sz="2000" dirty="0"/>
              <a:t>Nominal conditions and safety-critical conditions</a:t>
            </a:r>
          </a:p>
          <a:p>
            <a:r>
              <a:rPr lang="en-US" sz="2400" dirty="0"/>
              <a:t>Elaboration of safety requirements</a:t>
            </a:r>
          </a:p>
          <a:p>
            <a:pPr lvl="1"/>
            <a:r>
              <a:rPr lang="en-US" sz="2000" dirty="0"/>
              <a:t>Derive measurable/verifiable assessment criteria from the 40 safety topics</a:t>
            </a:r>
          </a:p>
          <a:p>
            <a:pPr lvl="1"/>
            <a:r>
              <a:rPr lang="en-US" sz="2000" dirty="0"/>
              <a:t>Apply data and methods to determine specifications for ADS assessment</a:t>
            </a:r>
          </a:p>
          <a:p>
            <a:r>
              <a:rPr lang="en-US" sz="2400" dirty="0"/>
              <a:t>Elaboration of ADS description requirements</a:t>
            </a:r>
          </a:p>
          <a:p>
            <a:pPr lvl="1"/>
            <a:r>
              <a:rPr lang="en-US" sz="2000" dirty="0"/>
              <a:t>Derive elements that may impact use and performance from the 40 safety topics</a:t>
            </a:r>
          </a:p>
          <a:p>
            <a:pPr lvl="1"/>
            <a:r>
              <a:rPr lang="en-US" sz="2000" dirty="0"/>
              <a:t>Define measurable/verifiable terms to describe use constraints and boundaries</a:t>
            </a:r>
          </a:p>
        </p:txBody>
      </p:sp>
    </p:spTree>
    <p:extLst>
      <p:ext uri="{BB962C8B-B14F-4D97-AF65-F5344CB8AC3E}">
        <p14:creationId xmlns:p14="http://schemas.microsoft.com/office/powerpoint/2010/main" val="14421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D93BE3-15F8-4AC7-9159-3191CF2C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Coordination with VMAD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732A79-FCEC-4FFF-97B8-CB3278794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Leadership meetings to coordinate activities and desired outcomes</a:t>
            </a:r>
          </a:p>
          <a:p>
            <a:r>
              <a:rPr lang="en-US" sz="2400" dirty="0"/>
              <a:t>Explanation of FRAV activities that may inform VMAD work</a:t>
            </a:r>
          </a:p>
          <a:p>
            <a:pPr lvl="1"/>
            <a:r>
              <a:rPr lang="en-US" sz="2000" dirty="0"/>
              <a:t>Scenarios: FRAV deliberations on ODD elements, current traffic patterns, nominal driving, and safety-critical conditions</a:t>
            </a:r>
          </a:p>
          <a:p>
            <a:pPr lvl="1"/>
            <a:r>
              <a:rPr lang="en-US" sz="2000" dirty="0"/>
              <a:t>Audit: FRAV deliberations on prerequisite functions and system safety</a:t>
            </a:r>
          </a:p>
          <a:p>
            <a:pPr lvl="1"/>
            <a:r>
              <a:rPr lang="en-US" sz="2000" dirty="0"/>
              <a:t>Virtual testing: FRAV deliberations on smooth ADS integration with current traffic</a:t>
            </a:r>
          </a:p>
          <a:p>
            <a:pPr lvl="1"/>
            <a:r>
              <a:rPr lang="en-US" sz="2000" dirty="0"/>
              <a:t>Physical testing: FRAV deliberations of performance, ODD exits, HMI, etc.</a:t>
            </a:r>
          </a:p>
          <a:p>
            <a:pPr lvl="1"/>
            <a:r>
              <a:rPr lang="en-US" sz="2000" dirty="0"/>
              <a:t>In-service performance: FRAV deliberations on maintaining the safe operational state of the ADS</a:t>
            </a:r>
          </a:p>
          <a:p>
            <a:r>
              <a:rPr lang="en-US" sz="2400" dirty="0"/>
              <a:t>Integration under the NATM</a:t>
            </a:r>
          </a:p>
          <a:p>
            <a:pPr lvl="1"/>
            <a:r>
              <a:rPr lang="en-US" sz="2000" dirty="0"/>
              <a:t>Procedure to review and verification of ADS descriptions</a:t>
            </a:r>
          </a:p>
          <a:p>
            <a:pPr lvl="1"/>
            <a:r>
              <a:rPr lang="en-US" sz="2000" dirty="0"/>
              <a:t>Procedure to determine application of safety requirements to individual ADS</a:t>
            </a:r>
          </a:p>
          <a:p>
            <a:pPr lvl="1"/>
            <a:r>
              <a:rPr lang="en-US" sz="2000" dirty="0"/>
              <a:t>Procedure to determine relevance of scenarios to individual ADS</a:t>
            </a:r>
          </a:p>
        </p:txBody>
      </p:sp>
    </p:spTree>
    <p:extLst>
      <p:ext uri="{BB962C8B-B14F-4D97-AF65-F5344CB8AC3E}">
        <p14:creationId xmlns:p14="http://schemas.microsoft.com/office/powerpoint/2010/main" val="1315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35EC7-09C2-4BED-96F8-DC35C464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Outlook for 2021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EA55F6-7C55-49B4-A3ED-144664A47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19"/>
            <a:ext cx="10515600" cy="5568920"/>
          </a:xfrm>
        </p:spPr>
        <p:txBody>
          <a:bodyPr>
            <a:normAutofit/>
          </a:bodyPr>
          <a:lstStyle/>
          <a:p>
            <a:r>
              <a:rPr lang="en-US" sz="2400" dirty="0"/>
              <a:t>FRAV aims to address all ADS configurations (not application-specific)</a:t>
            </a:r>
          </a:p>
          <a:p>
            <a:r>
              <a:rPr lang="en-US" sz="2400" dirty="0"/>
              <a:t>Recognize interest in motorway applications</a:t>
            </a:r>
          </a:p>
          <a:p>
            <a:pPr lvl="1"/>
            <a:r>
              <a:rPr lang="en-US" sz="2000" dirty="0"/>
              <a:t>Aim to address but not be limited to motorway applications</a:t>
            </a:r>
          </a:p>
          <a:p>
            <a:r>
              <a:rPr lang="en-US" sz="2400" dirty="0"/>
              <a:t>Recognize VMAD needs</a:t>
            </a:r>
          </a:p>
          <a:p>
            <a:pPr lvl="1"/>
            <a:r>
              <a:rPr lang="en-US" sz="2000" dirty="0"/>
              <a:t>Sufficient detail on goals and criteria to support decisions on assessment methods</a:t>
            </a:r>
          </a:p>
          <a:p>
            <a:pPr lvl="1"/>
            <a:r>
              <a:rPr lang="en-US" sz="2000" dirty="0"/>
              <a:t>Anticipate increasing collaboration and reference to VMAD outcomes</a:t>
            </a:r>
          </a:p>
          <a:p>
            <a:r>
              <a:rPr lang="en-US" sz="2400" dirty="0"/>
              <a:t>Top-down approach moving through phases</a:t>
            </a:r>
          </a:p>
          <a:p>
            <a:pPr lvl="1"/>
            <a:r>
              <a:rPr lang="en-US" sz="2000" dirty="0"/>
              <a:t>General discussions </a:t>
            </a:r>
            <a:r>
              <a:rPr lang="en-US" sz="2000" dirty="0">
                <a:sym typeface="Wingdings" panose="05000000000000000000" pitchFamily="2" charset="2"/>
              </a:rPr>
              <a:t> Five categories  40 topics  Criteria  Specifications</a:t>
            </a:r>
          </a:p>
          <a:p>
            <a:r>
              <a:rPr lang="en-US" sz="2400" dirty="0">
                <a:sym typeface="Wingdings" panose="05000000000000000000" pitchFamily="2" charset="2"/>
              </a:rPr>
              <a:t>General outlook and aims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May 2021: ADS description elements and safety assessment criteria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September 2021: Verifiable specifications (covering motorway subset)</a:t>
            </a:r>
          </a:p>
          <a:p>
            <a:pPr lvl="1"/>
            <a:r>
              <a:rPr lang="en-US" sz="2000" dirty="0"/>
              <a:t>February 2022: Package covering descriptions and requirements (covering motorway subset)</a:t>
            </a:r>
          </a:p>
        </p:txBody>
      </p:sp>
    </p:spTree>
    <p:extLst>
      <p:ext uri="{BB962C8B-B14F-4D97-AF65-F5344CB8AC3E}">
        <p14:creationId xmlns:p14="http://schemas.microsoft.com/office/powerpoint/2010/main" val="22178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7435</TotalTime>
  <Words>822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Calibri</vt:lpstr>
      <vt:lpstr>Calibri Light</vt:lpstr>
      <vt:lpstr>Arial Nova Light</vt:lpstr>
      <vt:lpstr>Arial Nova</vt:lpstr>
      <vt:lpstr>Custom Design</vt:lpstr>
      <vt:lpstr>Office Theme</vt:lpstr>
      <vt:lpstr>Progress Report</vt:lpstr>
      <vt:lpstr>Progress report</vt:lpstr>
      <vt:lpstr>Definition of an ADS</vt:lpstr>
      <vt:lpstr>Agenda item 2 Structure for ADS safety requirements</vt:lpstr>
      <vt:lpstr>Elaboration of ADS safety requirements</vt:lpstr>
      <vt:lpstr>Status of FRAV activities</vt:lpstr>
      <vt:lpstr>Coordination with VMAD</vt:lpstr>
      <vt:lpstr>Outlook for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8 Status Review and Session Orientation</dc:title>
  <dc:creator>John Creamer</dc:creator>
  <cp:lastModifiedBy>UNECE</cp:lastModifiedBy>
  <cp:revision>201</cp:revision>
  <dcterms:created xsi:type="dcterms:W3CDTF">2020-12-01T07:29:23Z</dcterms:created>
  <dcterms:modified xsi:type="dcterms:W3CDTF">2021-02-01T10:09:38Z</dcterms:modified>
</cp:coreProperties>
</file>