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 id="2147484138" r:id="rId2"/>
  </p:sldMasterIdLst>
  <p:notesMasterIdLst>
    <p:notesMasterId r:id="rId8"/>
  </p:notesMasterIdLst>
  <p:sldIdLst>
    <p:sldId id="281" r:id="rId3"/>
    <p:sldId id="283" r:id="rId4"/>
    <p:sldId id="353" r:id="rId5"/>
    <p:sldId id="354" r:id="rId6"/>
    <p:sldId id="296"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AD18"/>
    <a:srgbClr val="F3B7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5842" autoAdjust="0"/>
  </p:normalViewPr>
  <p:slideViewPr>
    <p:cSldViewPr snapToGrid="0">
      <p:cViewPr varScale="1">
        <p:scale>
          <a:sx n="68" d="100"/>
          <a:sy n="68" d="100"/>
        </p:scale>
        <p:origin x="654" y="78"/>
      </p:cViewPr>
      <p:guideLst/>
    </p:cSldViewPr>
  </p:slideViewPr>
  <p:notesTextViewPr>
    <p:cViewPr>
      <p:scale>
        <a:sx n="1" d="1"/>
        <a:sy n="1" d="1"/>
      </p:scale>
      <p:origin x="0" y="0"/>
    </p:cViewPr>
  </p:notesTextViewPr>
  <p:sorterViewPr>
    <p:cViewPr>
      <p:scale>
        <a:sx n="100" d="100"/>
        <a:sy n="100" d="100"/>
      </p:scale>
      <p:origin x="0" y="-110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userId="b25862a6-b641-4ece-b9f9-9230f3cdb908" providerId="ADAL" clId="{73ABF75C-8A61-4463-BF2B-82812793E235}"/>
    <pc:docChg chg="modSld">
      <pc:chgData name="Francois" userId="b25862a6-b641-4ece-b9f9-9230f3cdb908" providerId="ADAL" clId="{73ABF75C-8A61-4463-BF2B-82812793E235}" dt="2021-01-29T14:11:32.672" v="3" actId="20577"/>
      <pc:docMkLst>
        <pc:docMk/>
      </pc:docMkLst>
      <pc:sldChg chg="modSp">
        <pc:chgData name="Francois" userId="b25862a6-b641-4ece-b9f9-9230f3cdb908" providerId="ADAL" clId="{73ABF75C-8A61-4463-BF2B-82812793E235}" dt="2021-01-29T14:11:32.672" v="3" actId="20577"/>
        <pc:sldMkLst>
          <pc:docMk/>
          <pc:sldMk cId="528249545" sldId="281"/>
        </pc:sldMkLst>
        <pc:spChg chg="mod">
          <ac:chgData name="Francois" userId="b25862a6-b641-4ece-b9f9-9230f3cdb908" providerId="ADAL" clId="{73ABF75C-8A61-4463-BF2B-82812793E235}" dt="2021-01-29T14:11:32.672" v="3" actId="20577"/>
          <ac:spMkLst>
            <pc:docMk/>
            <pc:sldMk cId="528249545" sldId="281"/>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44E7F-540B-4657-B523-E85D8B4575F9}" type="datetimeFigureOut">
              <a:rPr kumimoji="1" lang="ja-JP" altLang="en-US" smtClean="0"/>
              <a:t>2021/1/29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524012-FBFD-417F-BC9F-563E3CD2931A}" type="slidenum">
              <a:rPr kumimoji="1" lang="ja-JP" altLang="en-US" smtClean="0"/>
              <a:t>‹#›</a:t>
            </a:fld>
            <a:endParaRPr kumimoji="1" lang="ja-JP" altLang="en-US"/>
          </a:p>
        </p:txBody>
      </p:sp>
    </p:spTree>
    <p:extLst>
      <p:ext uri="{BB962C8B-B14F-4D97-AF65-F5344CB8AC3E}">
        <p14:creationId xmlns:p14="http://schemas.microsoft.com/office/powerpoint/2010/main" val="38444048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524012-FBFD-417F-BC9F-563E3CD2931A}" type="slidenum">
              <a:rPr kumimoji="1" lang="ja-JP" altLang="en-US" smtClean="0"/>
              <a:t>1</a:t>
            </a:fld>
            <a:endParaRPr kumimoji="1" lang="ja-JP" altLang="en-US" dirty="0"/>
          </a:p>
        </p:txBody>
      </p:sp>
    </p:spTree>
    <p:extLst>
      <p:ext uri="{BB962C8B-B14F-4D97-AF65-F5344CB8AC3E}">
        <p14:creationId xmlns:p14="http://schemas.microsoft.com/office/powerpoint/2010/main" val="2598536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524012-FBFD-417F-BC9F-563E3CD2931A}" type="slidenum">
              <a:rPr kumimoji="1" lang="ja-JP" altLang="en-US" smtClean="0"/>
              <a:t>2</a:t>
            </a:fld>
            <a:endParaRPr kumimoji="1" lang="ja-JP" altLang="en-US" dirty="0"/>
          </a:p>
        </p:txBody>
      </p:sp>
    </p:spTree>
    <p:extLst>
      <p:ext uri="{BB962C8B-B14F-4D97-AF65-F5344CB8AC3E}">
        <p14:creationId xmlns:p14="http://schemas.microsoft.com/office/powerpoint/2010/main" val="852764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524012-FBFD-417F-BC9F-563E3CD2931A}" type="slidenum">
              <a:rPr kumimoji="1" lang="ja-JP" altLang="en-US" smtClean="0"/>
              <a:t>5</a:t>
            </a:fld>
            <a:endParaRPr kumimoji="1" lang="ja-JP" altLang="en-US"/>
          </a:p>
        </p:txBody>
      </p:sp>
    </p:spTree>
    <p:extLst>
      <p:ext uri="{BB962C8B-B14F-4D97-AF65-F5344CB8AC3E}">
        <p14:creationId xmlns:p14="http://schemas.microsoft.com/office/powerpoint/2010/main" val="191427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4E9727B-679D-4922-879E-A51487129BB9}" type="datetime1">
              <a:rPr kumimoji="1" lang="ja-JP" altLang="en-US" smtClean="0"/>
              <a:t>2021/1/29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288544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08207D-A4F6-46AC-A98D-1B3470FB1196}" type="datetime1">
              <a:rPr kumimoji="1" lang="ja-JP" altLang="en-US" smtClean="0"/>
              <a:t>2021/1/29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160526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1C1A383-7A61-4BDE-A272-A72CBE7DD27C}" type="datetime1">
              <a:rPr kumimoji="1" lang="ja-JP" altLang="en-US" smtClean="0"/>
              <a:t>2021/1/29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3694070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31B3A3-C04B-457B-B548-EAD6F805E3DA}" type="datetime1">
              <a:rPr kumimoji="1" lang="ja-JP" altLang="en-US" smtClean="0"/>
              <a:t>2021/1/29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3104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97280" y="205323"/>
            <a:ext cx="10058400" cy="1450757"/>
          </a:xfrm>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a:xfrm>
            <a:off x="1068387" y="1876214"/>
            <a:ext cx="1005840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604A1DB-B1B9-4699-8F44-59D366596EFC}" type="datetime1">
              <a:rPr kumimoji="1" lang="ja-JP" altLang="en-US" smtClean="0"/>
              <a:t>2021/1/29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293370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1774328-B8A6-4BCC-B8EF-127BD5B0AE62}" type="datetime1">
              <a:rPr kumimoji="1" lang="ja-JP" altLang="en-US" smtClean="0"/>
              <a:t>2021/1/29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5914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321FF2-AF9F-430D-AC48-3BC632117230}" type="datetime1">
              <a:rPr kumimoji="1" lang="ja-JP" altLang="en-US" smtClean="0"/>
              <a:t>2021/1/29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1008188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5"/>
            <a:ext cx="493776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6260B64-647F-4EDC-8939-569667C4F55B}" type="datetime1">
              <a:rPr kumimoji="1" lang="ja-JP" altLang="en-US" smtClean="0"/>
              <a:t>2021/1/29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14328475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BE62472-AECC-466D-80D2-368BCF30907F}" type="datetime1">
              <a:rPr kumimoji="1" lang="ja-JP" altLang="en-US" smtClean="0"/>
              <a:t>2021/1/29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1304439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1CE0D8D-4849-4E53-AEB6-AB2EB10BEF63}" type="datetime1">
              <a:rPr kumimoji="1" lang="ja-JP" altLang="en-US" smtClean="0"/>
              <a:t>2021/1/29</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5911528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D51CB71-5E17-44EC-8640-EEC5E69892D5}" type="datetime1">
              <a:rPr kumimoji="1" lang="ja-JP" altLang="en-US" smtClean="0"/>
              <a:t>2021/1/29</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1266879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1AA31A-E4A5-4333-8473-235C72DA4FFF}" type="datetime1">
              <a:rPr kumimoji="1" lang="ja-JP" altLang="en-US" smtClean="0"/>
              <a:t>2021/1/29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960223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79ECCB5-F348-4F23-BCFC-5713AC1446D2}" type="datetime1">
              <a:rPr kumimoji="1" lang="ja-JP" altLang="en-US" smtClean="0"/>
              <a:t>2021/1/29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7999340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6DAE57-2392-4AE1-8650-41AB18FD5059}" type="datetime1">
              <a:rPr kumimoji="1" lang="ja-JP" altLang="en-US" smtClean="0"/>
              <a:t>2021/1/29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41965184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894A4B-2C4C-461F-8136-E27B9BE0C0CF}" type="datetime1">
              <a:rPr kumimoji="1" lang="ja-JP" altLang="en-US" smtClean="0"/>
              <a:t>2021/1/29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4282743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FDBAFAA-EF8B-40C9-96C1-5FB901643676}" type="datetime1">
              <a:rPr kumimoji="1" lang="ja-JP" altLang="en-US" smtClean="0"/>
              <a:t>2021/1/29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358082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AE6FE1E-79EA-47E2-939D-B02C2E3E04BD}" type="datetime1">
              <a:rPr kumimoji="1" lang="ja-JP" altLang="en-US" smtClean="0"/>
              <a:t>2021/1/29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83544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0306A374-EFAD-438C-A7F1-C658CC2E04E0}" type="datetime1">
              <a:rPr kumimoji="1" lang="ja-JP" altLang="en-US" smtClean="0"/>
              <a:t>2021/1/29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4093840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D827A7-0D61-4C38-B1ED-A2213B149EA5}" type="datetime1">
              <a:rPr kumimoji="1" lang="ja-JP" altLang="en-US" smtClean="0"/>
              <a:t>2021/1/29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3581266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7FD5AC-060B-45E5-9E28-4738016F9993}" type="datetime1">
              <a:rPr kumimoji="1" lang="ja-JP" altLang="en-US" smtClean="0"/>
              <a:t>2021/1/29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564134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1C8FF3-722F-4841-9B21-CDC2BA8ADB22}" type="datetime1">
              <a:rPr kumimoji="1" lang="ja-JP" altLang="en-US" smtClean="0"/>
              <a:t>2021/1/29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3015953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DA18943-F2A4-4C4F-877E-5C63AB352277}" type="datetime1">
              <a:rPr kumimoji="1" lang="ja-JP" altLang="en-US" smtClean="0"/>
              <a:t>2021/1/29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46292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C80E573C-88F2-481B-9D04-902DE2BB7073}" type="datetime1">
              <a:rPr kumimoji="1" lang="ja-JP" altLang="en-US" smtClean="0"/>
              <a:t>2021/1/29</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990747890"/>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3B58C93-FA00-4803-9BAA-2337245478F9}" type="datetime1">
              <a:rPr kumimoji="1" lang="ja-JP" altLang="en-US" smtClean="0"/>
              <a:t>2021/1/29</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1" y="6459785"/>
            <a:ext cx="426720" cy="365125"/>
          </a:xfrm>
          <a:prstGeom prst="rect">
            <a:avLst/>
          </a:prstGeom>
        </p:spPr>
        <p:txBody>
          <a:bodyPr vert="horz" lIns="91440" tIns="45720" rIns="91440" bIns="45720" rtlCol="0" anchor="ctr"/>
          <a:lstStyle>
            <a:lvl1pPr algn="r">
              <a:defRPr sz="1050">
                <a:solidFill>
                  <a:srgbClr val="FFFFFF"/>
                </a:solidFill>
              </a:defRPr>
            </a:lvl1p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3624162145"/>
      </p:ext>
    </p:extLst>
  </p:cSld>
  <p:clrMap bg1="lt1" tx1="dk1" bg2="lt2" tx2="dk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5479" y="2093719"/>
            <a:ext cx="10346891" cy="1476683"/>
          </a:xfrm>
        </p:spPr>
        <p:txBody>
          <a:bodyPr>
            <a:normAutofit fontScale="90000"/>
          </a:bodyPr>
          <a:lstStyle/>
          <a:p>
            <a:pPr algn="ctr"/>
            <a:r>
              <a:rPr lang="en-US" altLang="ja-JP" sz="6000" dirty="0">
                <a:latin typeface="Tahoma" panose="020B0604030504040204" pitchFamily="34" charset="0"/>
                <a:ea typeface="Tahoma" panose="020B0604030504040204" pitchFamily="34" charset="0"/>
                <a:cs typeface="Tahoma" panose="020B0604030504040204" pitchFamily="34" charset="0"/>
              </a:rPr>
              <a:t>Report</a:t>
            </a:r>
            <a:r>
              <a:rPr kumimoji="1" lang="en-US" altLang="ja-JP" sz="6000" dirty="0">
                <a:latin typeface="Tahoma" panose="020B0604030504040204" pitchFamily="34" charset="0"/>
                <a:ea typeface="Tahoma" panose="020B0604030504040204" pitchFamily="34" charset="0"/>
                <a:cs typeface="Tahoma" panose="020B0604030504040204" pitchFamily="34" charset="0"/>
              </a:rPr>
              <a:t> from the </a:t>
            </a:r>
            <a:br>
              <a:rPr kumimoji="1" lang="en-US" altLang="ja-JP" sz="6000" dirty="0">
                <a:latin typeface="Tahoma" panose="020B0604030504040204" pitchFamily="34" charset="0"/>
                <a:ea typeface="Tahoma" panose="020B0604030504040204" pitchFamily="34" charset="0"/>
                <a:cs typeface="Tahoma" panose="020B0604030504040204" pitchFamily="34" charset="0"/>
              </a:rPr>
            </a:br>
            <a:r>
              <a:rPr kumimoji="1" lang="en-US" altLang="ja-JP" sz="6000" dirty="0">
                <a:latin typeface="Tahoma" panose="020B0604030504040204" pitchFamily="34" charset="0"/>
                <a:ea typeface="Tahoma" panose="020B0604030504040204" pitchFamily="34" charset="0"/>
                <a:cs typeface="Tahoma" panose="020B0604030504040204" pitchFamily="34" charset="0"/>
              </a:rPr>
              <a:t>Informal Working Group on AEBS</a:t>
            </a:r>
            <a:endParaRPr kumimoji="1" lang="ja-JP" altLang="en-US" sz="6000" dirty="0">
              <a:latin typeface="Tahoma" panose="020B0604030504040204" pitchFamily="34" charset="0"/>
              <a:cs typeface="Tahoma" panose="020B0604030504040204" pitchFamily="34" charset="0"/>
            </a:endParaRPr>
          </a:p>
        </p:txBody>
      </p:sp>
      <p:sp>
        <p:nvSpPr>
          <p:cNvPr id="4" name="テキスト ボックス 3"/>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a:p>
            <a:endPar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テキスト ボックス 4"/>
          <p:cNvSpPr txBox="1"/>
          <p:nvPr/>
        </p:nvSpPr>
        <p:spPr>
          <a:xfrm>
            <a:off x="8463280" y="0"/>
            <a:ext cx="3728720" cy="923330"/>
          </a:xfrm>
          <a:prstGeom prst="rect">
            <a:avLst/>
          </a:prstGeom>
          <a:solidFill>
            <a:schemeClr val="accent2"/>
          </a:solidFill>
        </p:spPr>
        <p:txBody>
          <a:bodyPr wrap="square" rtlCol="0">
            <a:spAutoFit/>
          </a:bodyPr>
          <a:lstStyle/>
          <a:p>
            <a:r>
              <a:rPr kumimoji="1" lang="en-US" altLang="ja-JP" u="sng"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u="sng" dirty="0">
                <a:solidFill>
                  <a:schemeClr val="bg1"/>
                </a:solidFill>
                <a:latin typeface="Tahoma" panose="020B0604030504040204" pitchFamily="34" charset="0"/>
                <a:cs typeface="Tahoma" panose="020B0604030504040204" pitchFamily="34" charset="0"/>
              </a:rPr>
              <a:t> </a:t>
            </a:r>
            <a:r>
              <a:rPr kumimoji="1" lang="en-US" altLang="ja-JP" u="sng" dirty="0">
                <a:solidFill>
                  <a:schemeClr val="bg1"/>
                </a:solidFill>
                <a:latin typeface="Tahoma" panose="020B0604030504040204" pitchFamily="34" charset="0"/>
                <a:ea typeface="Tahoma" panose="020B0604030504040204" pitchFamily="34" charset="0"/>
                <a:cs typeface="Tahoma" panose="020B0604030504040204" pitchFamily="34" charset="0"/>
              </a:rPr>
              <a:t>document</a:t>
            </a:r>
            <a:r>
              <a:rPr kumimoji="1" lang="ja-JP" altLang="en-US" u="sng" dirty="0">
                <a:solidFill>
                  <a:schemeClr val="bg1"/>
                </a:solidFill>
                <a:latin typeface="Tahoma" panose="020B0604030504040204" pitchFamily="34" charset="0"/>
                <a:cs typeface="Tahoma" panose="020B0604030504040204" pitchFamily="34" charset="0"/>
              </a:rPr>
              <a:t> </a:t>
            </a:r>
            <a:r>
              <a:rPr kumimoji="1" lang="en-US" altLang="ja-JP" b="1" dirty="0">
                <a:solidFill>
                  <a:schemeClr val="bg1"/>
                </a:solidFill>
                <a:latin typeface="Tahoma" panose="020B0604030504040204" pitchFamily="34" charset="0"/>
                <a:ea typeface="Tahoma" panose="020B0604030504040204" pitchFamily="34" charset="0"/>
                <a:cs typeface="Tahoma" panose="020B0604030504040204" pitchFamily="34" charset="0"/>
              </a:rPr>
              <a:t>GRVA-09-26</a:t>
            </a:r>
          </a:p>
          <a:p>
            <a:r>
              <a:rPr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9</a:t>
            </a:r>
            <a:r>
              <a:rPr lang="en-US" altLang="ja-JP" baseline="30000" dirty="0">
                <a:solidFill>
                  <a:schemeClr val="bg1"/>
                </a:solidFill>
                <a:latin typeface="Tahoma" panose="020B0604030504040204" pitchFamily="34" charset="0"/>
                <a:ea typeface="Tahoma" panose="020B0604030504040204" pitchFamily="34" charset="0"/>
                <a:cs typeface="Tahoma" panose="020B0604030504040204" pitchFamily="34" charset="0"/>
              </a:rPr>
              <a:t>th</a:t>
            </a:r>
            <a:r>
              <a:rPr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 GRVA, 1-5 February 2021, </a:t>
            </a: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Agenda item </a:t>
            </a:r>
            <a:r>
              <a:rPr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7</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7" name="テキスト ボックス 6"/>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09</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8" name="スライド番号プレースホルダー 7"/>
          <p:cNvSpPr>
            <a:spLocks noGrp="1"/>
          </p:cNvSpPr>
          <p:nvPr>
            <p:ph type="sldNum" sz="quarter" idx="12"/>
          </p:nvPr>
        </p:nvSpPr>
        <p:spPr/>
        <p:txBody>
          <a:bodyPr/>
          <a:lstStyle/>
          <a:p>
            <a:fld id="{35A469A7-D8F0-4CD9-B84B-3A79413A6802}" type="slidenum">
              <a:rPr kumimoji="1" lang="ja-JP" altLang="en-US" smtClean="0"/>
              <a:t>1</a:t>
            </a:fld>
            <a:endParaRPr kumimoji="1" lang="ja-JP" altLang="en-US" dirty="0"/>
          </a:p>
        </p:txBody>
      </p:sp>
      <p:sp>
        <p:nvSpPr>
          <p:cNvPr id="9" name="テキスト ボックス 8">
            <a:extLst>
              <a:ext uri="{FF2B5EF4-FFF2-40B4-BE49-F238E27FC236}">
                <a16:creationId xmlns:a16="http://schemas.microsoft.com/office/drawing/2014/main" id="{FE376FD3-0E87-49E3-9D0F-2AFAF91C75C6}"/>
              </a:ext>
            </a:extLst>
          </p:cNvPr>
          <p:cNvSpPr txBox="1"/>
          <p:nvPr/>
        </p:nvSpPr>
        <p:spPr>
          <a:xfrm>
            <a:off x="584462" y="4607341"/>
            <a:ext cx="10527908" cy="1200329"/>
          </a:xfrm>
          <a:prstGeom prst="rect">
            <a:avLst/>
          </a:prstGeom>
          <a:noFill/>
        </p:spPr>
        <p:txBody>
          <a:bodyPr wrap="square">
            <a:spAutoFit/>
          </a:bodyPr>
          <a:lstStyle/>
          <a:p>
            <a:pPr marL="1074738" indent="-342900">
              <a:buFont typeface="Arial" panose="020B0604020202020204" pitchFamily="34" charset="0"/>
              <a:buChar char="•"/>
            </a:pPr>
            <a:r>
              <a:rPr lang="en-US" altLang="ja-JP" sz="2400" b="1" dirty="0">
                <a:latin typeface="Tahoma" panose="020B0604030504040204" pitchFamily="34" charset="0"/>
                <a:ea typeface="Tahoma" panose="020B0604030504040204" pitchFamily="34" charset="0"/>
                <a:cs typeface="Tahoma" panose="020B0604030504040204" pitchFamily="34" charset="0"/>
              </a:rPr>
              <a:t>Discussion about virtual testing for AEBS-M1/N1</a:t>
            </a:r>
          </a:p>
          <a:p>
            <a:pPr marL="1074738" indent="-342900">
              <a:buFont typeface="Arial" panose="020B0604020202020204" pitchFamily="34" charset="0"/>
              <a:buChar char="•"/>
            </a:pPr>
            <a:r>
              <a:rPr lang="en-US" altLang="ja-JP" sz="2400" b="1" dirty="0">
                <a:latin typeface="Tahoma" panose="020B0604030504040204" pitchFamily="34" charset="0"/>
                <a:ea typeface="Tahoma" panose="020B0604030504040204" pitchFamily="34" charset="0"/>
                <a:cs typeface="Tahoma" panose="020B0604030504040204" pitchFamily="34" charset="0"/>
              </a:rPr>
              <a:t>Technical review of AEBS for large animals and motorcycles</a:t>
            </a:r>
          </a:p>
          <a:p>
            <a:pPr marL="1074738" indent="-342900">
              <a:buFont typeface="Arial" panose="020B0604020202020204" pitchFamily="34" charset="0"/>
              <a:buChar char="•"/>
            </a:pPr>
            <a:r>
              <a:rPr lang="en-US" altLang="ja-JP" sz="2400" b="1" dirty="0">
                <a:latin typeface="Tahoma" panose="020B0604030504040204" pitchFamily="34" charset="0"/>
                <a:ea typeface="Tahoma" panose="020B0604030504040204" pitchFamily="34" charset="0"/>
                <a:cs typeface="Tahoma" panose="020B0604030504040204" pitchFamily="34" charset="0"/>
              </a:rPr>
              <a:t>PBC reference (GRVA-09-17 and GRVA-09-18)</a:t>
            </a:r>
          </a:p>
        </p:txBody>
      </p:sp>
    </p:spTree>
    <p:extLst>
      <p:ext uri="{BB962C8B-B14F-4D97-AF65-F5344CB8AC3E}">
        <p14:creationId xmlns:p14="http://schemas.microsoft.com/office/powerpoint/2010/main" val="528249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2</a:t>
            </a:fld>
            <a:endParaRPr kumimoji="1" lang="ja-JP" altLang="en-US" dirty="0"/>
          </a:p>
        </p:txBody>
      </p:sp>
      <p:sp>
        <p:nvSpPr>
          <p:cNvPr id="5" name="テキスト ボックス 4"/>
          <p:cNvSpPr txBox="1"/>
          <p:nvPr/>
        </p:nvSpPr>
        <p:spPr>
          <a:xfrm>
            <a:off x="0" y="0"/>
            <a:ext cx="12192000" cy="523220"/>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endParaRPr kumimoji="1" lang="ja-JP" altLang="en-US" sz="2800" dirty="0">
              <a:solidFill>
                <a:schemeClr val="bg1"/>
              </a:solidFill>
              <a:latin typeface="Tahoma" panose="020B0604030504040204" pitchFamily="34" charset="0"/>
              <a:cs typeface="Tahoma" panose="020B0604030504040204" pitchFamily="34" charset="0"/>
            </a:endParaRPr>
          </a:p>
        </p:txBody>
      </p:sp>
      <p:sp>
        <p:nvSpPr>
          <p:cNvPr id="6" name="テキスト ボックス 5"/>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09</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10" name="正方形/長方形 9"/>
          <p:cNvSpPr/>
          <p:nvPr/>
        </p:nvSpPr>
        <p:spPr>
          <a:xfrm>
            <a:off x="1036858" y="3936166"/>
            <a:ext cx="10804212" cy="1200329"/>
          </a:xfrm>
          <a:prstGeom prst="rect">
            <a:avLst/>
          </a:prstGeom>
          <a:ln w="31750">
            <a:solidFill>
              <a:srgbClr val="00B050"/>
            </a:solidFill>
          </a:ln>
        </p:spPr>
        <p:txBody>
          <a:bodyPr wrap="square">
            <a:spAutoFit/>
          </a:bodyPr>
          <a:lstStyle/>
          <a:p>
            <a:r>
              <a:rPr lang="en-US" altLang="ja-JP" sz="2400" dirty="0">
                <a:latin typeface="Tahoma" panose="020B0604030504040204" pitchFamily="34" charset="0"/>
                <a:ea typeface="Tahoma" panose="020B0604030504040204" pitchFamily="34" charset="0"/>
                <a:cs typeface="Tahoma" panose="020B0604030504040204" pitchFamily="34" charset="0"/>
              </a:rPr>
              <a:t>IWG meetings   15th meeting in web (14 December 2020):</a:t>
            </a:r>
          </a:p>
          <a:p>
            <a:pPr marL="1074738" indent="-342900">
              <a:buFont typeface="Arial" panose="020B0604020202020204" pitchFamily="34" charset="0"/>
              <a:buChar char="•"/>
            </a:pPr>
            <a:r>
              <a:rPr lang="en-US" altLang="ja-JP" sz="2400" b="1" dirty="0">
                <a:latin typeface="Tahoma" panose="020B0604030504040204" pitchFamily="34" charset="0"/>
                <a:ea typeface="Tahoma" panose="020B0604030504040204" pitchFamily="34" charset="0"/>
                <a:cs typeface="Tahoma" panose="020B0604030504040204" pitchFamily="34" charset="0"/>
              </a:rPr>
              <a:t>Discussion about virtual testing for AEBS-M1/N1</a:t>
            </a:r>
          </a:p>
          <a:p>
            <a:pPr marL="1074738" indent="-342900">
              <a:buFont typeface="Arial" panose="020B0604020202020204" pitchFamily="34" charset="0"/>
              <a:buChar char="•"/>
            </a:pPr>
            <a:r>
              <a:rPr lang="en-US" altLang="ja-JP" sz="2400" b="1" dirty="0">
                <a:latin typeface="Tahoma" panose="020B0604030504040204" pitchFamily="34" charset="0"/>
                <a:ea typeface="Tahoma" panose="020B0604030504040204" pitchFamily="34" charset="0"/>
                <a:cs typeface="Tahoma" panose="020B0604030504040204" pitchFamily="34" charset="0"/>
              </a:rPr>
              <a:t>Technical review of AEBS for large animals</a:t>
            </a:r>
            <a:r>
              <a:rPr lang="ja-JP" altLang="en-US" sz="2400" b="1" dirty="0">
                <a:latin typeface="Tahoma" panose="020B0604030504040204" pitchFamily="34" charset="0"/>
                <a:ea typeface="Tahoma" panose="020B0604030504040204" pitchFamily="34" charset="0"/>
                <a:cs typeface="Tahoma" panose="020B0604030504040204" pitchFamily="34" charset="0"/>
              </a:rPr>
              <a:t> </a:t>
            </a:r>
            <a:r>
              <a:rPr lang="en-US" altLang="ja-JP" sz="2400" b="1" dirty="0">
                <a:latin typeface="Tahoma" panose="020B0604030504040204" pitchFamily="34" charset="0"/>
                <a:ea typeface="Tahoma" panose="020B0604030504040204" pitchFamily="34" charset="0"/>
                <a:cs typeface="Tahoma" panose="020B0604030504040204" pitchFamily="34" charset="0"/>
              </a:rPr>
              <a:t>and motorcycles</a:t>
            </a:r>
            <a:r>
              <a:rPr lang="ja-JP" altLang="en-US" sz="2400" b="1" dirty="0">
                <a:latin typeface="Tahoma" panose="020B0604030504040204" pitchFamily="34" charset="0"/>
                <a:ea typeface="Tahoma" panose="020B0604030504040204" pitchFamily="34" charset="0"/>
                <a:cs typeface="Tahoma" panose="020B0604030504040204" pitchFamily="34" charset="0"/>
              </a:rPr>
              <a:t> </a:t>
            </a:r>
            <a:endParaRPr lang="en-US" altLang="ja-JP" sz="2400" b="1" dirty="0">
              <a:latin typeface="Tahoma" panose="020B0604030504040204" pitchFamily="34" charset="0"/>
              <a:ea typeface="Tahoma" panose="020B0604030504040204" pitchFamily="34" charset="0"/>
              <a:cs typeface="Tahoma" panose="020B0604030504040204" pitchFamily="34" charset="0"/>
            </a:endParaRPr>
          </a:p>
        </p:txBody>
      </p:sp>
      <p:sp>
        <p:nvSpPr>
          <p:cNvPr id="13" name="正方形/長方形 12"/>
          <p:cNvSpPr/>
          <p:nvPr/>
        </p:nvSpPr>
        <p:spPr>
          <a:xfrm>
            <a:off x="957443" y="903660"/>
            <a:ext cx="10883627" cy="1938992"/>
          </a:xfrm>
          <a:prstGeom prst="rect">
            <a:avLst/>
          </a:prstGeom>
          <a:ln w="31750">
            <a:solidFill>
              <a:srgbClr val="00B050"/>
            </a:solidFill>
          </a:ln>
        </p:spPr>
        <p:txBody>
          <a:bodyPr wrap="square">
            <a:spAutoFit/>
          </a:bodyPr>
          <a:lstStyle/>
          <a:p>
            <a:r>
              <a:rPr lang="en-US" altLang="ja-JP" sz="2400" dirty="0">
                <a:latin typeface="Tahoma" panose="020B0604030504040204" pitchFamily="34" charset="0"/>
                <a:ea typeface="Tahoma" panose="020B0604030504040204" pitchFamily="34" charset="0"/>
                <a:cs typeface="Tahoma" panose="020B0604030504040204" pitchFamily="34" charset="0"/>
              </a:rPr>
              <a:t>8</a:t>
            </a:r>
            <a:r>
              <a:rPr lang="en-US" altLang="ja-JP" sz="2400" baseline="30000" dirty="0">
                <a:latin typeface="Tahoma" panose="020B0604030504040204" pitchFamily="34" charset="0"/>
                <a:ea typeface="Tahoma" panose="020B0604030504040204" pitchFamily="34" charset="0"/>
                <a:cs typeface="Tahoma" panose="020B0604030504040204" pitchFamily="34" charset="0"/>
              </a:rPr>
              <a:t>th</a:t>
            </a:r>
            <a:r>
              <a:rPr lang="en-US" altLang="ja-JP" sz="2400" dirty="0">
                <a:latin typeface="Tahoma" panose="020B0604030504040204" pitchFamily="34" charset="0"/>
                <a:ea typeface="Tahoma" panose="020B0604030504040204" pitchFamily="34" charset="0"/>
                <a:cs typeface="Tahoma" panose="020B0604030504040204" pitchFamily="34" charset="0"/>
              </a:rPr>
              <a:t> GRVA in December 2020: </a:t>
            </a:r>
          </a:p>
          <a:p>
            <a:pPr marL="358775"/>
            <a:r>
              <a:rPr lang="en-US" altLang="ja-JP" sz="2400" b="1" dirty="0">
                <a:latin typeface="Tahoma" panose="020B0604030504040204" pitchFamily="34" charset="0"/>
                <a:ea typeface="Tahoma" panose="020B0604030504040204" pitchFamily="34" charset="0"/>
                <a:cs typeface="Tahoma" panose="020B0604030504040204" pitchFamily="34" charset="0"/>
              </a:rPr>
              <a:t>We confirmed working documents in March session of WP29</a:t>
            </a:r>
          </a:p>
          <a:p>
            <a:pPr marL="1074738" indent="-342900">
              <a:buFont typeface="Arial" panose="020B0604020202020204" pitchFamily="34" charset="0"/>
              <a:buChar char="•"/>
            </a:pPr>
            <a:r>
              <a:rPr lang="en-US" altLang="ja-JP" sz="2400" b="1" dirty="0">
                <a:latin typeface="Tahoma" panose="020B0604030504040204" pitchFamily="34" charset="0"/>
                <a:ea typeface="Tahoma" panose="020B0604030504040204" pitchFamily="34" charset="0"/>
                <a:cs typeface="Tahoma" panose="020B0604030504040204" pitchFamily="34" charset="0"/>
              </a:rPr>
              <a:t>ECE-TRANS-WP29-2021-015e</a:t>
            </a:r>
          </a:p>
          <a:p>
            <a:pPr marL="1074738" indent="-342900">
              <a:buFont typeface="Arial" panose="020B0604020202020204" pitchFamily="34" charset="0"/>
              <a:buChar char="•"/>
            </a:pPr>
            <a:r>
              <a:rPr lang="en-US" altLang="ja-JP" sz="2400" b="1" dirty="0">
                <a:latin typeface="Tahoma" panose="020B0604030504040204" pitchFamily="34" charset="0"/>
                <a:ea typeface="Tahoma" panose="020B0604030504040204" pitchFamily="34" charset="0"/>
                <a:cs typeface="Tahoma" panose="020B0604030504040204" pitchFamily="34" charset="0"/>
              </a:rPr>
              <a:t>ECE-TRANS-WP29-2021-016e</a:t>
            </a:r>
          </a:p>
          <a:p>
            <a:pPr marL="1074738" indent="-342900">
              <a:buFont typeface="Arial" panose="020B0604020202020204" pitchFamily="34" charset="0"/>
              <a:buChar char="•"/>
            </a:pPr>
            <a:r>
              <a:rPr lang="en-US" altLang="ja-JP" sz="2400" b="1" dirty="0">
                <a:latin typeface="Tahoma" panose="020B0604030504040204" pitchFamily="34" charset="0"/>
                <a:ea typeface="Tahoma" panose="020B0604030504040204" pitchFamily="34" charset="0"/>
                <a:cs typeface="Tahoma" panose="020B0604030504040204" pitchFamily="34" charset="0"/>
              </a:rPr>
              <a:t>ECE-TRANS-WP29-2021-018e</a:t>
            </a:r>
          </a:p>
        </p:txBody>
      </p:sp>
      <p:sp>
        <p:nvSpPr>
          <p:cNvPr id="14" name="下矢印 13"/>
          <p:cNvSpPr/>
          <p:nvPr/>
        </p:nvSpPr>
        <p:spPr>
          <a:xfrm>
            <a:off x="5859187" y="2941641"/>
            <a:ext cx="680720" cy="896006"/>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Tree>
    <p:extLst>
      <p:ext uri="{BB962C8B-B14F-4D97-AF65-F5344CB8AC3E}">
        <p14:creationId xmlns:p14="http://schemas.microsoft.com/office/powerpoint/2010/main" val="1531060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35DE478B-8537-41F3-AA6E-A233D80A8E32}"/>
              </a:ext>
            </a:extLst>
          </p:cNvPr>
          <p:cNvSpPr>
            <a:spLocks noGrp="1"/>
          </p:cNvSpPr>
          <p:nvPr>
            <p:ph type="sldNum" sz="quarter" idx="12"/>
          </p:nvPr>
        </p:nvSpPr>
        <p:spPr/>
        <p:txBody>
          <a:bodyPr/>
          <a:lstStyle/>
          <a:p>
            <a:fld id="{35A469A7-D8F0-4CD9-B84B-3A79413A6802}" type="slidenum">
              <a:rPr kumimoji="1" lang="ja-JP" altLang="en-US" smtClean="0"/>
              <a:t>3</a:t>
            </a:fld>
            <a:endParaRPr kumimoji="1" lang="ja-JP" altLang="en-US"/>
          </a:p>
        </p:txBody>
      </p:sp>
      <p:sp>
        <p:nvSpPr>
          <p:cNvPr id="5" name="テキスト ボックス 4">
            <a:extLst>
              <a:ext uri="{FF2B5EF4-FFF2-40B4-BE49-F238E27FC236}">
                <a16:creationId xmlns:a16="http://schemas.microsoft.com/office/drawing/2014/main" id="{11604276-DB82-48EF-90FF-6936CAD5B97E}"/>
              </a:ext>
            </a:extLst>
          </p:cNvPr>
          <p:cNvSpPr txBox="1"/>
          <p:nvPr/>
        </p:nvSpPr>
        <p:spPr>
          <a:xfrm>
            <a:off x="0" y="0"/>
            <a:ext cx="12192000" cy="523220"/>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endParaRPr kumimoji="1" lang="ja-JP" altLang="en-US" sz="2800" dirty="0">
              <a:solidFill>
                <a:schemeClr val="bg1"/>
              </a:solidFill>
              <a:latin typeface="Tahoma" panose="020B0604030504040204" pitchFamily="34" charset="0"/>
              <a:cs typeface="Tahoma" panose="020B0604030504040204" pitchFamily="34" charset="0"/>
            </a:endParaRPr>
          </a:p>
        </p:txBody>
      </p:sp>
      <p:sp>
        <p:nvSpPr>
          <p:cNvPr id="6" name="テキスト ボックス 5">
            <a:extLst>
              <a:ext uri="{FF2B5EF4-FFF2-40B4-BE49-F238E27FC236}">
                <a16:creationId xmlns:a16="http://schemas.microsoft.com/office/drawing/2014/main" id="{32A093E9-2B6D-4A25-9C2F-8F2B6C0D9E6E}"/>
              </a:ext>
            </a:extLst>
          </p:cNvPr>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09</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8" name="テキスト ボックス 7">
            <a:extLst>
              <a:ext uri="{FF2B5EF4-FFF2-40B4-BE49-F238E27FC236}">
                <a16:creationId xmlns:a16="http://schemas.microsoft.com/office/drawing/2014/main" id="{41F1AEEE-9693-4C6B-9C45-C658B7C49338}"/>
              </a:ext>
            </a:extLst>
          </p:cNvPr>
          <p:cNvSpPr txBox="1"/>
          <p:nvPr/>
        </p:nvSpPr>
        <p:spPr>
          <a:xfrm>
            <a:off x="0" y="765631"/>
            <a:ext cx="12113443" cy="1384995"/>
          </a:xfrm>
          <a:prstGeom prst="rect">
            <a:avLst/>
          </a:prstGeom>
          <a:noFill/>
        </p:spPr>
        <p:txBody>
          <a:bodyPr wrap="square">
            <a:spAutoFit/>
          </a:bodyPr>
          <a:lstStyle/>
          <a:p>
            <a:pPr marL="1074738" indent="-342900">
              <a:buFont typeface="Arial" panose="020B0604020202020204" pitchFamily="34" charset="0"/>
              <a:buChar char="•"/>
            </a:pPr>
            <a:r>
              <a:rPr lang="en-US" altLang="ja-JP" sz="2800" b="1" dirty="0">
                <a:latin typeface="Tahoma" panose="020B0604030504040204" pitchFamily="34" charset="0"/>
                <a:ea typeface="Tahoma" panose="020B0604030504040204" pitchFamily="34" charset="0"/>
                <a:cs typeface="Tahoma" panose="020B0604030504040204" pitchFamily="34" charset="0"/>
              </a:rPr>
              <a:t>Discussion about virtual testing for AEBS-M1/N1</a:t>
            </a:r>
          </a:p>
          <a:p>
            <a:pPr marL="1074738"/>
            <a:r>
              <a:rPr lang="en-US" altLang="ja-JP" sz="2800" dirty="0">
                <a:latin typeface="Tahoma" panose="020B0604030504040204" pitchFamily="34" charset="0"/>
                <a:ea typeface="Tahoma" panose="020B0604030504040204" pitchFamily="34" charset="0"/>
                <a:cs typeface="Tahoma" panose="020B0604030504040204" pitchFamily="34" charset="0"/>
              </a:rPr>
              <a:t>Documents: AEBS-15-06 (Proposal from France)</a:t>
            </a:r>
          </a:p>
          <a:p>
            <a:pPr marL="3054350"/>
            <a:r>
              <a:rPr lang="en-US" altLang="ja-JP" sz="2800" dirty="0">
                <a:latin typeface="Tahoma" panose="020B0604030504040204" pitchFamily="34" charset="0"/>
                <a:ea typeface="Tahoma" panose="020B0604030504040204" pitchFamily="34" charset="0"/>
                <a:cs typeface="Tahoma" panose="020B0604030504040204" pitchFamily="34" charset="0"/>
              </a:rPr>
              <a:t>AEBS-15-09 (Feedback from OICA/CLEPA)</a:t>
            </a:r>
          </a:p>
        </p:txBody>
      </p:sp>
      <p:pic>
        <p:nvPicPr>
          <p:cNvPr id="10" name="図 9">
            <a:extLst>
              <a:ext uri="{FF2B5EF4-FFF2-40B4-BE49-F238E27FC236}">
                <a16:creationId xmlns:a16="http://schemas.microsoft.com/office/drawing/2014/main" id="{3968A5FA-DD73-4D84-B20E-09E12BEE3D11}"/>
              </a:ext>
            </a:extLst>
          </p:cNvPr>
          <p:cNvPicPr>
            <a:picLocks noChangeAspect="1"/>
          </p:cNvPicPr>
          <p:nvPr/>
        </p:nvPicPr>
        <p:blipFill>
          <a:blip r:embed="rId2"/>
          <a:stretch>
            <a:fillRect/>
          </a:stretch>
        </p:blipFill>
        <p:spPr>
          <a:xfrm>
            <a:off x="87295" y="2453686"/>
            <a:ext cx="5951014" cy="3379304"/>
          </a:xfrm>
          <a:prstGeom prst="rect">
            <a:avLst/>
          </a:prstGeom>
        </p:spPr>
      </p:pic>
      <p:sp>
        <p:nvSpPr>
          <p:cNvPr id="12" name="テキスト ボックス 11">
            <a:extLst>
              <a:ext uri="{FF2B5EF4-FFF2-40B4-BE49-F238E27FC236}">
                <a16:creationId xmlns:a16="http://schemas.microsoft.com/office/drawing/2014/main" id="{F13A2973-8A73-4277-B8A3-20593C7D33D1}"/>
              </a:ext>
            </a:extLst>
          </p:cNvPr>
          <p:cNvSpPr txBox="1"/>
          <p:nvPr/>
        </p:nvSpPr>
        <p:spPr>
          <a:xfrm>
            <a:off x="4081806" y="5832990"/>
            <a:ext cx="2014194" cy="369332"/>
          </a:xfrm>
          <a:prstGeom prst="rect">
            <a:avLst/>
          </a:prstGeom>
          <a:noFill/>
        </p:spPr>
        <p:txBody>
          <a:bodyPr wrap="square">
            <a:spAutoFit/>
          </a:bodyPr>
          <a:lstStyle/>
          <a:p>
            <a:r>
              <a:rPr lang="en-US" altLang="ja-JP" sz="1800" dirty="0">
                <a:latin typeface="Tahoma" panose="020B0604030504040204" pitchFamily="34" charset="0"/>
                <a:ea typeface="Tahoma" panose="020B0604030504040204" pitchFamily="34" charset="0"/>
                <a:cs typeface="Tahoma" panose="020B0604030504040204" pitchFamily="34" charset="0"/>
              </a:rPr>
              <a:t>AEBS-12-07 Rev.1</a:t>
            </a:r>
            <a:endParaRPr lang="ja-JP" altLang="en-US" dirty="0"/>
          </a:p>
        </p:txBody>
      </p:sp>
      <p:sp>
        <p:nvSpPr>
          <p:cNvPr id="13" name="テキスト ボックス 12">
            <a:extLst>
              <a:ext uri="{FF2B5EF4-FFF2-40B4-BE49-F238E27FC236}">
                <a16:creationId xmlns:a16="http://schemas.microsoft.com/office/drawing/2014/main" id="{EA5DFACB-4BAD-4F0D-8930-A86C90D14824}"/>
              </a:ext>
            </a:extLst>
          </p:cNvPr>
          <p:cNvSpPr txBox="1"/>
          <p:nvPr/>
        </p:nvSpPr>
        <p:spPr>
          <a:xfrm>
            <a:off x="6313948" y="2710983"/>
            <a:ext cx="5620386" cy="2862322"/>
          </a:xfrm>
          <a:prstGeom prst="rect">
            <a:avLst/>
          </a:prstGeom>
          <a:noFill/>
        </p:spPr>
        <p:txBody>
          <a:bodyPr wrap="square" rtlCol="0">
            <a:spAutoFit/>
          </a:bodyPr>
          <a:lstStyle/>
          <a:p>
            <a:r>
              <a:rPr kumimoji="1" lang="en-US" altLang="ja-JP" sz="2000" dirty="0">
                <a:latin typeface="Tahoma" panose="020B0604030504040204" pitchFamily="34" charset="0"/>
                <a:ea typeface="Tahoma" panose="020B0604030504040204" pitchFamily="34" charset="0"/>
                <a:cs typeface="Tahoma" panose="020B0604030504040204" pitchFamily="34" charset="0"/>
              </a:rPr>
              <a:t>We discussed about the virtual testing of AEBS-M1/N1.</a:t>
            </a:r>
          </a:p>
          <a:p>
            <a:r>
              <a:rPr lang="en-US" altLang="ja-JP" sz="2000" dirty="0">
                <a:latin typeface="Tahoma" panose="020B0604030504040204" pitchFamily="34" charset="0"/>
                <a:ea typeface="Tahoma" panose="020B0604030504040204" pitchFamily="34" charset="0"/>
                <a:cs typeface="Tahoma" panose="020B0604030504040204" pitchFamily="34" charset="0"/>
              </a:rPr>
              <a:t>About the discussion about simulation issues, we received an opinion that VMAD-SG2 started to discuss about this issue, and VMAD-SG2 can be the right place.</a:t>
            </a:r>
          </a:p>
          <a:p>
            <a:endParaRPr lang="en-US" altLang="ja-JP" sz="2000" dirty="0">
              <a:latin typeface="Tahoma" panose="020B0604030504040204" pitchFamily="34" charset="0"/>
              <a:ea typeface="Tahoma" panose="020B0604030504040204" pitchFamily="34" charset="0"/>
              <a:cs typeface="Tahoma" panose="020B0604030504040204" pitchFamily="34" charset="0"/>
            </a:endParaRPr>
          </a:p>
          <a:p>
            <a:r>
              <a:rPr lang="en-US" altLang="ja-JP" sz="2000" dirty="0">
                <a:latin typeface="Tahoma" panose="020B0604030504040204" pitchFamily="34" charset="0"/>
                <a:ea typeface="Tahoma" panose="020B0604030504040204" pitchFamily="34" charset="0"/>
                <a:cs typeface="Tahoma" panose="020B0604030504040204" pitchFamily="34" charset="0"/>
              </a:rPr>
              <a:t>We would like to receive guidance from GRVA on the way to proceed with virtual testing.</a:t>
            </a:r>
          </a:p>
        </p:txBody>
      </p:sp>
    </p:spTree>
    <p:extLst>
      <p:ext uri="{BB962C8B-B14F-4D97-AF65-F5344CB8AC3E}">
        <p14:creationId xmlns:p14="http://schemas.microsoft.com/office/powerpoint/2010/main" val="1288269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02C13B5E-5793-4D4B-8E26-D0046204FE6A}"/>
              </a:ext>
            </a:extLst>
          </p:cNvPr>
          <p:cNvSpPr>
            <a:spLocks noGrp="1"/>
          </p:cNvSpPr>
          <p:nvPr>
            <p:ph type="sldNum" sz="quarter" idx="12"/>
          </p:nvPr>
        </p:nvSpPr>
        <p:spPr/>
        <p:txBody>
          <a:bodyPr/>
          <a:lstStyle/>
          <a:p>
            <a:fld id="{35A469A7-D8F0-4CD9-B84B-3A79413A6802}" type="slidenum">
              <a:rPr kumimoji="1" lang="ja-JP" altLang="en-US" smtClean="0"/>
              <a:t>4</a:t>
            </a:fld>
            <a:endParaRPr kumimoji="1" lang="ja-JP" altLang="en-US"/>
          </a:p>
        </p:txBody>
      </p:sp>
      <p:sp>
        <p:nvSpPr>
          <p:cNvPr id="5" name="テキスト ボックス 4">
            <a:extLst>
              <a:ext uri="{FF2B5EF4-FFF2-40B4-BE49-F238E27FC236}">
                <a16:creationId xmlns:a16="http://schemas.microsoft.com/office/drawing/2014/main" id="{1BE368B5-B71B-4EB9-83CA-E88D0C88AC34}"/>
              </a:ext>
            </a:extLst>
          </p:cNvPr>
          <p:cNvSpPr txBox="1"/>
          <p:nvPr/>
        </p:nvSpPr>
        <p:spPr>
          <a:xfrm>
            <a:off x="0" y="0"/>
            <a:ext cx="12192000" cy="523220"/>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endParaRPr kumimoji="1" lang="ja-JP" altLang="en-US" sz="2800" dirty="0">
              <a:solidFill>
                <a:schemeClr val="bg1"/>
              </a:solidFill>
              <a:latin typeface="Tahoma" panose="020B0604030504040204" pitchFamily="34" charset="0"/>
              <a:cs typeface="Tahoma" panose="020B0604030504040204" pitchFamily="34" charset="0"/>
            </a:endParaRPr>
          </a:p>
        </p:txBody>
      </p:sp>
      <p:sp>
        <p:nvSpPr>
          <p:cNvPr id="6" name="テキスト ボックス 5">
            <a:extLst>
              <a:ext uri="{FF2B5EF4-FFF2-40B4-BE49-F238E27FC236}">
                <a16:creationId xmlns:a16="http://schemas.microsoft.com/office/drawing/2014/main" id="{FECB475C-6C68-4701-AAFD-2027A4D231B3}"/>
              </a:ext>
            </a:extLst>
          </p:cNvPr>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09</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7" name="テキスト ボックス 6">
            <a:extLst>
              <a:ext uri="{FF2B5EF4-FFF2-40B4-BE49-F238E27FC236}">
                <a16:creationId xmlns:a16="http://schemas.microsoft.com/office/drawing/2014/main" id="{B4A7BEEE-A787-4F56-BB1A-375ED776F1B9}"/>
              </a:ext>
            </a:extLst>
          </p:cNvPr>
          <p:cNvSpPr txBox="1"/>
          <p:nvPr/>
        </p:nvSpPr>
        <p:spPr>
          <a:xfrm>
            <a:off x="612743" y="718497"/>
            <a:ext cx="11236751" cy="1384995"/>
          </a:xfrm>
          <a:prstGeom prst="rect">
            <a:avLst/>
          </a:prstGeom>
          <a:noFill/>
        </p:spPr>
        <p:txBody>
          <a:bodyPr wrap="square">
            <a:spAutoFit/>
          </a:bodyPr>
          <a:lstStyle/>
          <a:p>
            <a:pPr marL="342900" indent="-342900">
              <a:buFont typeface="Arial" panose="020B0604020202020204" pitchFamily="34" charset="0"/>
              <a:buChar char="•"/>
            </a:pPr>
            <a:r>
              <a:rPr lang="en-US" altLang="ja-JP" sz="2800" b="1" dirty="0">
                <a:latin typeface="Tahoma" panose="020B0604030504040204" pitchFamily="34" charset="0"/>
                <a:ea typeface="Tahoma" panose="020B0604030504040204" pitchFamily="34" charset="0"/>
                <a:cs typeface="Tahoma" panose="020B0604030504040204" pitchFamily="34" charset="0"/>
              </a:rPr>
              <a:t>Technical review of AEBS for large animals and motorcycles</a:t>
            </a:r>
          </a:p>
          <a:p>
            <a:pPr marL="342900" indent="-342900"/>
            <a:r>
              <a:rPr lang="en-US" altLang="ja-JP" sz="2800" b="1" dirty="0">
                <a:latin typeface="Tahoma" panose="020B0604030504040204" pitchFamily="34" charset="0"/>
                <a:ea typeface="Tahoma" panose="020B0604030504040204" pitchFamily="34" charset="0"/>
                <a:cs typeface="Tahoma" panose="020B0604030504040204" pitchFamily="34" charset="0"/>
              </a:rPr>
              <a:t>    </a:t>
            </a:r>
            <a:r>
              <a:rPr lang="en-US" altLang="ja-JP" sz="2800" dirty="0">
                <a:latin typeface="Tahoma" panose="020B0604030504040204" pitchFamily="34" charset="0"/>
                <a:ea typeface="Tahoma" panose="020B0604030504040204" pitchFamily="34" charset="0"/>
                <a:cs typeface="Tahoma" panose="020B0604030504040204" pitchFamily="34" charset="0"/>
              </a:rPr>
              <a:t>Documents: AEBS-15-03, AEBS-15-04 (Proposal from Sweden)</a:t>
            </a:r>
          </a:p>
          <a:p>
            <a:pPr marL="342900" indent="2079625"/>
            <a:r>
              <a:rPr lang="en-US" altLang="ja-JP" sz="2800" dirty="0">
                <a:latin typeface="Tahoma" panose="020B0604030504040204" pitchFamily="34" charset="0"/>
                <a:ea typeface="Tahoma" panose="020B0604030504040204" pitchFamily="34" charset="0"/>
                <a:cs typeface="Tahoma" panose="020B0604030504040204" pitchFamily="34" charset="0"/>
              </a:rPr>
              <a:t>AEBS-15-15 (Feedback from OICA/CLEPA)</a:t>
            </a:r>
          </a:p>
        </p:txBody>
      </p:sp>
      <p:pic>
        <p:nvPicPr>
          <p:cNvPr id="3" name="図 2">
            <a:extLst>
              <a:ext uri="{FF2B5EF4-FFF2-40B4-BE49-F238E27FC236}">
                <a16:creationId xmlns:a16="http://schemas.microsoft.com/office/drawing/2014/main" id="{531BA488-DAE7-4530-A5DA-4BC0591C5DDC}"/>
              </a:ext>
            </a:extLst>
          </p:cNvPr>
          <p:cNvPicPr>
            <a:picLocks noChangeAspect="1"/>
          </p:cNvPicPr>
          <p:nvPr/>
        </p:nvPicPr>
        <p:blipFill>
          <a:blip r:embed="rId2"/>
          <a:stretch>
            <a:fillRect/>
          </a:stretch>
        </p:blipFill>
        <p:spPr>
          <a:xfrm>
            <a:off x="426721" y="2103493"/>
            <a:ext cx="3862741" cy="3194372"/>
          </a:xfrm>
          <a:prstGeom prst="rect">
            <a:avLst/>
          </a:prstGeom>
        </p:spPr>
      </p:pic>
      <p:sp>
        <p:nvSpPr>
          <p:cNvPr id="9" name="テキスト ボックス 8">
            <a:extLst>
              <a:ext uri="{FF2B5EF4-FFF2-40B4-BE49-F238E27FC236}">
                <a16:creationId xmlns:a16="http://schemas.microsoft.com/office/drawing/2014/main" id="{4C73A6D8-3E51-49A9-BD03-7EC83A3A7EA3}"/>
              </a:ext>
            </a:extLst>
          </p:cNvPr>
          <p:cNvSpPr txBox="1"/>
          <p:nvPr/>
        </p:nvSpPr>
        <p:spPr>
          <a:xfrm>
            <a:off x="426721" y="5494104"/>
            <a:ext cx="3786402" cy="769441"/>
          </a:xfrm>
          <a:prstGeom prst="rect">
            <a:avLst/>
          </a:prstGeom>
          <a:noFill/>
        </p:spPr>
        <p:txBody>
          <a:bodyPr wrap="square">
            <a:spAutoFit/>
          </a:bodyPr>
          <a:lstStyle/>
          <a:p>
            <a:r>
              <a:rPr lang="en-US" altLang="ja-JP" sz="1100" dirty="0">
                <a:latin typeface="Tahoma" panose="020B0604030504040204" pitchFamily="34" charset="0"/>
                <a:ea typeface="Tahoma" panose="020B0604030504040204" pitchFamily="34" charset="0"/>
                <a:cs typeface="Tahoma" panose="020B0604030504040204" pitchFamily="34" charset="0"/>
              </a:rPr>
              <a:t>A. </a:t>
            </a:r>
            <a:r>
              <a:rPr lang="en-US" altLang="ja-JP" sz="1100" dirty="0" err="1">
                <a:latin typeface="Tahoma" panose="020B0604030504040204" pitchFamily="34" charset="0"/>
                <a:ea typeface="Tahoma" panose="020B0604030504040204" pitchFamily="34" charset="0"/>
                <a:cs typeface="Tahoma" panose="020B0604030504040204" pitchFamily="34" charset="0"/>
              </a:rPr>
              <a:t>Ydenius</a:t>
            </a:r>
            <a:r>
              <a:rPr lang="en-US" altLang="ja-JP" sz="1100" dirty="0">
                <a:latin typeface="Tahoma" panose="020B0604030504040204" pitchFamily="34" charset="0"/>
                <a:ea typeface="Tahoma" panose="020B0604030504040204" pitchFamily="34" charset="0"/>
                <a:cs typeface="Tahoma" panose="020B0604030504040204" pitchFamily="34" charset="0"/>
              </a:rPr>
              <a:t>, A. </a:t>
            </a:r>
            <a:r>
              <a:rPr lang="en-US" altLang="ja-JP" sz="1100" dirty="0" err="1">
                <a:latin typeface="Tahoma" panose="020B0604030504040204" pitchFamily="34" charset="0"/>
                <a:ea typeface="Tahoma" panose="020B0604030504040204" pitchFamily="34" charset="0"/>
                <a:cs typeface="Tahoma" panose="020B0604030504040204" pitchFamily="34" charset="0"/>
              </a:rPr>
              <a:t>Kullgren</a:t>
            </a:r>
            <a:r>
              <a:rPr lang="en-US" altLang="ja-JP" sz="1100" dirty="0">
                <a:latin typeface="Tahoma" panose="020B0604030504040204" pitchFamily="34" charset="0"/>
                <a:ea typeface="Tahoma" panose="020B0604030504040204" pitchFamily="34" charset="0"/>
                <a:cs typeface="Tahoma" panose="020B0604030504040204" pitchFamily="34" charset="0"/>
              </a:rPr>
              <a:t>, M. </a:t>
            </a:r>
            <a:r>
              <a:rPr lang="en-US" altLang="ja-JP" sz="1100" dirty="0" err="1">
                <a:latin typeface="Tahoma" panose="020B0604030504040204" pitchFamily="34" charset="0"/>
                <a:ea typeface="Tahoma" panose="020B0604030504040204" pitchFamily="34" charset="0"/>
                <a:cs typeface="Tahoma" panose="020B0604030504040204" pitchFamily="34" charset="0"/>
              </a:rPr>
              <a:t>Rizzi</a:t>
            </a:r>
            <a:r>
              <a:rPr lang="en-US" altLang="ja-JP" sz="1100" dirty="0">
                <a:latin typeface="Tahoma" panose="020B0604030504040204" pitchFamily="34" charset="0"/>
                <a:ea typeface="Tahoma" panose="020B0604030504040204" pitchFamily="34" charset="0"/>
                <a:cs typeface="Tahoma" panose="020B0604030504040204" pitchFamily="34" charset="0"/>
              </a:rPr>
              <a:t>, E. </a:t>
            </a:r>
            <a:r>
              <a:rPr lang="en-US" altLang="ja-JP" sz="1100" dirty="0" err="1">
                <a:latin typeface="Tahoma" panose="020B0604030504040204" pitchFamily="34" charset="0"/>
                <a:ea typeface="Tahoma" panose="020B0604030504040204" pitchFamily="34" charset="0"/>
                <a:cs typeface="Tahoma" panose="020B0604030504040204" pitchFamily="34" charset="0"/>
              </a:rPr>
              <a:t>Engström</a:t>
            </a:r>
            <a:r>
              <a:rPr lang="en-US" altLang="ja-JP" sz="1100" dirty="0">
                <a:latin typeface="Tahoma" panose="020B0604030504040204" pitchFamily="34" charset="0"/>
                <a:ea typeface="Tahoma" panose="020B0604030504040204" pitchFamily="34" charset="0"/>
                <a:cs typeface="Tahoma" panose="020B0604030504040204" pitchFamily="34" charset="0"/>
              </a:rPr>
              <a:t>, H. </a:t>
            </a:r>
            <a:r>
              <a:rPr lang="en-US" altLang="ja-JP" sz="1100" dirty="0" err="1">
                <a:latin typeface="Tahoma" panose="020B0604030504040204" pitchFamily="34" charset="0"/>
                <a:ea typeface="Tahoma" panose="020B0604030504040204" pitchFamily="34" charset="0"/>
                <a:cs typeface="Tahoma" panose="020B0604030504040204" pitchFamily="34" charset="0"/>
              </a:rPr>
              <a:t>Stigson</a:t>
            </a:r>
            <a:r>
              <a:rPr lang="en-US" altLang="ja-JP" sz="1100" dirty="0">
                <a:latin typeface="Tahoma" panose="020B0604030504040204" pitchFamily="34" charset="0"/>
                <a:ea typeface="Tahoma" panose="020B0604030504040204" pitchFamily="34" charset="0"/>
                <a:cs typeface="Tahoma" panose="020B0604030504040204" pitchFamily="34" charset="0"/>
              </a:rPr>
              <a:t>, J. </a:t>
            </a:r>
            <a:r>
              <a:rPr lang="en-US" altLang="ja-JP" sz="1100" dirty="0" err="1">
                <a:latin typeface="Tahoma" panose="020B0604030504040204" pitchFamily="34" charset="0"/>
                <a:ea typeface="Tahoma" panose="020B0604030504040204" pitchFamily="34" charset="0"/>
                <a:cs typeface="Tahoma" panose="020B0604030504040204" pitchFamily="34" charset="0"/>
              </a:rPr>
              <a:t>Strandroth</a:t>
            </a:r>
            <a:r>
              <a:rPr lang="en-US" altLang="ja-JP" sz="1100" dirty="0">
                <a:latin typeface="Tahoma" panose="020B0604030504040204" pitchFamily="34" charset="0"/>
                <a:ea typeface="Tahoma" panose="020B0604030504040204" pitchFamily="34" charset="0"/>
                <a:cs typeface="Tahoma" panose="020B0604030504040204" pitchFamily="34" charset="0"/>
              </a:rPr>
              <a:t>, Fatal car to moose collisions: real-world in-depth data, crash tests and potential of different countermeasures, Environmental Science, 2017. </a:t>
            </a:r>
            <a:endParaRPr lang="ja-JP" altLang="en-US" sz="1100" dirty="0">
              <a:latin typeface="Tahoma" panose="020B0604030504040204" pitchFamily="34" charset="0"/>
              <a:cs typeface="Tahoma" panose="020B0604030504040204" pitchFamily="34" charset="0"/>
            </a:endParaRPr>
          </a:p>
        </p:txBody>
      </p:sp>
      <p:sp>
        <p:nvSpPr>
          <p:cNvPr id="11" name="テキスト ボックス 10">
            <a:extLst>
              <a:ext uri="{FF2B5EF4-FFF2-40B4-BE49-F238E27FC236}">
                <a16:creationId xmlns:a16="http://schemas.microsoft.com/office/drawing/2014/main" id="{EBA59928-4D17-459D-9404-765D18E6C447}"/>
              </a:ext>
            </a:extLst>
          </p:cNvPr>
          <p:cNvSpPr txBox="1"/>
          <p:nvPr/>
        </p:nvSpPr>
        <p:spPr>
          <a:xfrm>
            <a:off x="4835951" y="2989541"/>
            <a:ext cx="7013543" cy="2308324"/>
          </a:xfrm>
          <a:prstGeom prst="rect">
            <a:avLst/>
          </a:prstGeom>
          <a:noFill/>
        </p:spPr>
        <p:txBody>
          <a:bodyPr wrap="square" rtlCol="0">
            <a:spAutoFit/>
          </a:bodyPr>
          <a:lstStyle/>
          <a:p>
            <a:r>
              <a:rPr kumimoji="1" lang="en-US" altLang="ja-JP" dirty="0">
                <a:latin typeface="Tahoma" panose="020B0604030504040204" pitchFamily="34" charset="0"/>
                <a:ea typeface="Tahoma" panose="020B0604030504040204" pitchFamily="34" charset="0"/>
                <a:cs typeface="Tahoma" panose="020B0604030504040204" pitchFamily="34" charset="0"/>
              </a:rPr>
              <a:t>Our TOR prescribed to review about the technology of Car to Animals and Car to Motorcycles. In the informal meeting, we confirmed technologies regarding these issues based on our TOR. Sweden introduced their research paper about accidents of large animals. And OICA/CLEPA explained about that they don’t have an experience of AEBS for large animals and motorcycles. And OICA/CLEPA </a:t>
            </a:r>
            <a:r>
              <a:rPr lang="en-US" altLang="ja-JP" dirty="0">
                <a:latin typeface="Tahoma" panose="020B0604030504040204" pitchFamily="34" charset="0"/>
                <a:ea typeface="Tahoma" panose="020B0604030504040204" pitchFamily="34" charset="0"/>
                <a:cs typeface="Tahoma" panose="020B0604030504040204" pitchFamily="34" charset="0"/>
              </a:rPr>
              <a:t>explained that there are no ISO activities towards developing a standard for a dedicated animal dummy.</a:t>
            </a:r>
            <a:endParaRPr kumimoji="1" lang="en-US" altLang="ja-JP" dirty="0">
              <a:latin typeface="Tahoma" panose="020B0604030504040204" pitchFamily="34" charset="0"/>
              <a:ea typeface="Tahoma" panose="020B0604030504040204" pitchFamily="34" charset="0"/>
              <a:cs typeface="Tahoma" panose="020B0604030504040204" pitchFamily="34" charset="0"/>
            </a:endParaRPr>
          </a:p>
        </p:txBody>
      </p:sp>
      <p:sp>
        <p:nvSpPr>
          <p:cNvPr id="12" name="テキスト ボックス 11">
            <a:extLst>
              <a:ext uri="{FF2B5EF4-FFF2-40B4-BE49-F238E27FC236}">
                <a16:creationId xmlns:a16="http://schemas.microsoft.com/office/drawing/2014/main" id="{AFD14ACF-A905-466E-B370-EEB0AAC7BFC0}"/>
              </a:ext>
            </a:extLst>
          </p:cNvPr>
          <p:cNvSpPr txBox="1"/>
          <p:nvPr/>
        </p:nvSpPr>
        <p:spPr>
          <a:xfrm>
            <a:off x="2808529" y="5026653"/>
            <a:ext cx="1404594" cy="369332"/>
          </a:xfrm>
          <a:prstGeom prst="rect">
            <a:avLst/>
          </a:prstGeom>
          <a:noFill/>
        </p:spPr>
        <p:txBody>
          <a:bodyPr wrap="square">
            <a:spAutoFit/>
          </a:bodyPr>
          <a:lstStyle/>
          <a:p>
            <a:r>
              <a:rPr lang="en-US" altLang="ja-JP" sz="1800" dirty="0">
                <a:latin typeface="Tahoma" panose="020B0604030504040204" pitchFamily="34" charset="0"/>
                <a:ea typeface="Tahoma" panose="020B0604030504040204" pitchFamily="34" charset="0"/>
                <a:cs typeface="Tahoma" panose="020B0604030504040204" pitchFamily="34" charset="0"/>
              </a:rPr>
              <a:t>AEBS-15-03</a:t>
            </a:r>
            <a:endParaRPr lang="ja-JP" altLang="en-US" dirty="0"/>
          </a:p>
        </p:txBody>
      </p:sp>
    </p:spTree>
    <p:extLst>
      <p:ext uri="{BB962C8B-B14F-4D97-AF65-F5344CB8AC3E}">
        <p14:creationId xmlns:p14="http://schemas.microsoft.com/office/powerpoint/2010/main" val="1739241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5</a:t>
            </a:fld>
            <a:endParaRPr kumimoji="1" lang="ja-JP" altLang="en-US"/>
          </a:p>
        </p:txBody>
      </p:sp>
      <p:sp>
        <p:nvSpPr>
          <p:cNvPr id="5" name="テキスト ボックス 4"/>
          <p:cNvSpPr txBox="1"/>
          <p:nvPr/>
        </p:nvSpPr>
        <p:spPr>
          <a:xfrm>
            <a:off x="0" y="0"/>
            <a:ext cx="12192000" cy="523220"/>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p:txBody>
      </p:sp>
      <p:sp>
        <p:nvSpPr>
          <p:cNvPr id="6" name="テキスト ボックス 5"/>
          <p:cNvSpPr txBox="1"/>
          <p:nvPr/>
        </p:nvSpPr>
        <p:spPr>
          <a:xfrm>
            <a:off x="132805" y="1905506"/>
            <a:ext cx="11926389" cy="3046988"/>
          </a:xfrm>
          <a:prstGeom prst="rect">
            <a:avLst/>
          </a:prstGeom>
          <a:noFill/>
        </p:spPr>
        <p:txBody>
          <a:bodyPr wrap="square" rtlCol="0">
            <a:spAutoFit/>
          </a:bodyPr>
          <a:lstStyle/>
          <a:p>
            <a:pPr algn="ctr"/>
            <a:r>
              <a:rPr kumimoji="1" lang="en-US" altLang="ja-JP" sz="9600" b="1" dirty="0">
                <a:solidFill>
                  <a:srgbClr val="0070C0"/>
                </a:solidFill>
                <a:latin typeface="Tahoma" panose="020B0604030504040204" pitchFamily="34" charset="0"/>
                <a:ea typeface="Tahoma" panose="020B0604030504040204" pitchFamily="34" charset="0"/>
                <a:cs typeface="Tahoma" panose="020B0604030504040204" pitchFamily="34" charset="0"/>
              </a:rPr>
              <a:t>Thank you </a:t>
            </a:r>
          </a:p>
          <a:p>
            <a:pPr algn="ctr"/>
            <a:r>
              <a:rPr kumimoji="1" lang="en-US" altLang="ja-JP" sz="9600" b="1" dirty="0">
                <a:solidFill>
                  <a:srgbClr val="0070C0"/>
                </a:solidFill>
                <a:latin typeface="Tahoma" panose="020B0604030504040204" pitchFamily="34" charset="0"/>
                <a:ea typeface="Tahoma" panose="020B0604030504040204" pitchFamily="34" charset="0"/>
                <a:cs typeface="Tahoma" panose="020B0604030504040204" pitchFamily="34" charset="0"/>
              </a:rPr>
              <a:t>for your attention</a:t>
            </a:r>
            <a:endParaRPr kumimoji="1" lang="ja-JP" altLang="en-US" sz="9600" b="1" dirty="0">
              <a:solidFill>
                <a:srgbClr val="0070C0"/>
              </a:solidFill>
              <a:latin typeface="Tahoma" panose="020B0604030504040204" pitchFamily="34" charset="0"/>
              <a:cs typeface="Tahoma" panose="020B0604030504040204" pitchFamily="34" charset="0"/>
            </a:endParaRPr>
          </a:p>
        </p:txBody>
      </p:sp>
      <p:sp>
        <p:nvSpPr>
          <p:cNvPr id="8" name="テキスト ボックス 7"/>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09</a:t>
            </a:r>
            <a:endParaRPr kumimoji="1" lang="ja-JP" altLang="en-US" dirty="0">
              <a:solidFill>
                <a:schemeClr val="bg1"/>
              </a:solidFill>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79741942"/>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レトロスペクト">
  <a:themeElements>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TM02900771[[fn=スライス]]</Template>
  <TotalTime>10152</TotalTime>
  <Words>430</Words>
  <Application>Microsoft Office PowerPoint</Application>
  <PresentationFormat>Widescreen</PresentationFormat>
  <Paragraphs>48</Paragraphs>
  <Slides>5</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游ゴシック</vt:lpstr>
      <vt:lpstr>Arial</vt:lpstr>
      <vt:lpstr>Calibri</vt:lpstr>
      <vt:lpstr>Calibri Light</vt:lpstr>
      <vt:lpstr>Tahoma</vt:lpstr>
      <vt:lpstr>Wingdings 2</vt:lpstr>
      <vt:lpstr>HDOfficeLightV0</vt:lpstr>
      <vt:lpstr>レトロスペクト</vt:lpstr>
      <vt:lpstr>Report from the  Informal Working Group on AEBS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hiroset</dc:creator>
  <cp:lastModifiedBy>UNECE</cp:lastModifiedBy>
  <cp:revision>290</cp:revision>
  <dcterms:created xsi:type="dcterms:W3CDTF">2018-08-19T04:38:41Z</dcterms:created>
  <dcterms:modified xsi:type="dcterms:W3CDTF">2021-01-29T14:11:39Z</dcterms:modified>
</cp:coreProperties>
</file>