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526" r:id="rId5"/>
    <p:sldId id="730" r:id="rId6"/>
  </p:sldIdLst>
  <p:sldSz cx="9144000" cy="6858000" type="screen4x3"/>
  <p:notesSz cx="6735763" cy="98663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/>
  <p:cmAuthor id="2" name="Capozzella Paolo" initials="CP" lastIdx="1" clrIdx="1"/>
  <p:cmAuthor id="3" name="Pere Hernandez Escalona" initials="PHE" lastIdx="2" clrIdx="2">
    <p:extLst>
      <p:ext uri="{19B8F6BF-5375-455C-9EA6-DF929625EA0E}">
        <p15:presenceInfo xmlns:p15="http://schemas.microsoft.com/office/powerpoint/2012/main" userId="S::p.hernandez@immamotorcycles.org::2ea93a57-9bb1-4506-b167-a02c6a6145e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6EAB3"/>
    <a:srgbClr val="D65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A6A86B-E6C8-4CAE-9680-23B403920DA9}" v="2" dt="2021-01-29T13:08:46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 autoAdjust="0"/>
  </p:normalViewPr>
  <p:slideViewPr>
    <p:cSldViewPr snapToGrid="0" showGuides="1">
      <p:cViewPr varScale="1">
        <p:scale>
          <a:sx n="68" d="100"/>
          <a:sy n="68" d="100"/>
        </p:scale>
        <p:origin x="11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54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" userId="b25862a6-b641-4ece-b9f9-9230f3cdb908" providerId="ADAL" clId="{34A6A86B-E6C8-4CAE-9680-23B403920DA9}"/>
    <pc:docChg chg="modSld">
      <pc:chgData name="Francois" userId="b25862a6-b641-4ece-b9f9-9230f3cdb908" providerId="ADAL" clId="{34A6A86B-E6C8-4CAE-9680-23B403920DA9}" dt="2021-01-29T13:08:48.812" v="122" actId="20577"/>
      <pc:docMkLst>
        <pc:docMk/>
      </pc:docMkLst>
      <pc:sldChg chg="addSp modSp">
        <pc:chgData name="Francois" userId="b25862a6-b641-4ece-b9f9-9230f3cdb908" providerId="ADAL" clId="{34A6A86B-E6C8-4CAE-9680-23B403920DA9}" dt="2021-01-29T13:08:48.812" v="122" actId="20577"/>
        <pc:sldMkLst>
          <pc:docMk/>
          <pc:sldMk cId="0" sldId="526"/>
        </pc:sldMkLst>
        <pc:spChg chg="mod">
          <ac:chgData name="Francois" userId="b25862a6-b641-4ece-b9f9-9230f3cdb908" providerId="ADAL" clId="{34A6A86B-E6C8-4CAE-9680-23B403920DA9}" dt="2021-01-29T13:08:48.812" v="122" actId="20577"/>
          <ac:spMkLst>
            <pc:docMk/>
            <pc:sldMk cId="0" sldId="526"/>
            <ac:spMk id="3" creationId="{3A3A4E51-4960-440A-8A2F-EDBC0DE61C0D}"/>
          </ac:spMkLst>
        </pc:spChg>
        <pc:spChg chg="add mod">
          <ac:chgData name="Francois" userId="b25862a6-b641-4ece-b9f9-9230f3cdb908" providerId="ADAL" clId="{34A6A86B-E6C8-4CAE-9680-23B403920DA9}" dt="2021-01-29T13:08:10.240" v="100" actId="20577"/>
          <ac:spMkLst>
            <pc:docMk/>
            <pc:sldMk cId="0" sldId="526"/>
            <ac:spMk id="4" creationId="{DB251E5E-5AA2-4B9B-ACE3-8B12F7790AE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 txBox="1">
            <a:spLocks noGrp="1"/>
          </p:cNvSpPr>
          <p:nvPr>
            <p:ph type="hdr" sz="quarter"/>
          </p:nvPr>
        </p:nvSpPr>
        <p:spPr bwMode="auto">
          <a:xfrm>
            <a:off x="1" y="0"/>
            <a:ext cx="29194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4099" name="Date Placeholder 2"/>
          <p:cNvSpPr txBox="1">
            <a:spLocks noGrp="1"/>
          </p:cNvSpPr>
          <p:nvPr>
            <p:ph type="dt" sz="quarter" idx="1"/>
          </p:nvPr>
        </p:nvSpPr>
        <p:spPr bwMode="auto">
          <a:xfrm>
            <a:off x="3814763" y="0"/>
            <a:ext cx="29194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FFF33F4-BFC1-4AC1-B1A7-8A59F3905548}" type="datetime1">
              <a:rPr lang="fr-CH" altLang="fr-FR"/>
              <a:pPr>
                <a:defRPr/>
              </a:pPr>
              <a:t>29.01.2021</a:t>
            </a:fld>
            <a:endParaRPr lang="fr-CH" altLang="fr-FR"/>
          </a:p>
        </p:txBody>
      </p:sp>
      <p:sp>
        <p:nvSpPr>
          <p:cNvPr id="4100" name="Footer Placeholder 3"/>
          <p:cNvSpPr txBox="1">
            <a:spLocks noGrp="1"/>
          </p:cNvSpPr>
          <p:nvPr>
            <p:ph type="ftr" sz="quarter" idx="2"/>
          </p:nvPr>
        </p:nvSpPr>
        <p:spPr bwMode="auto">
          <a:xfrm>
            <a:off x="1" y="9371013"/>
            <a:ext cx="29194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4101" name="Slide Number Placeholder 4"/>
          <p:cNvSpPr txBox="1">
            <a:spLocks noGrp="1"/>
          </p:cNvSpPr>
          <p:nvPr>
            <p:ph type="sldNum" sz="quarter" idx="3"/>
          </p:nvPr>
        </p:nvSpPr>
        <p:spPr bwMode="auto"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576AA52-F9BB-4AEB-82DD-D0AC93E1848B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35313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CH" altLang="ja-JP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3F9FE6-6297-44FA-A0FD-2CA7EA28E294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6148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3" tIns="45716" rIns="91433" bIns="45716" anchor="t" anchorCtr="0" compatLnSpc="1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CH" noProof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CH" altLang="ja-JP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E5E3A29-EBD8-4C4A-BBC4-C1583BA9E49B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1800576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1B2D7C5F-3530-4547-8394-E530BF9076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801E3A9-54A0-491B-859B-A33278F5B721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endParaRPr altLang="fr-FR">
              <a:latin typeface="Calibri" panose="020F050202020403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156D9748-9CAA-4DA6-BEE0-4F7994BF50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4700" indent="-2968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2213" indent="-2381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0050" indent="-2381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47888" indent="-2381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5088" indent="-238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62288" indent="-238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19488" indent="-238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6688" indent="-238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2EADB00-21B0-4CC7-8145-7FD439A4999C}" type="slidenum">
              <a:rPr lang="en-US" altLang="fr-FR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/>
              <a:t>1</a:t>
            </a:fld>
            <a:endParaRPr lang="en-US" altLang="fr-FR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836613"/>
            <a:ext cx="47513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  <a:latin typeface="Segoe UI" pitchFamily="34"/>
                <a:ea typeface="Segoe UI" pitchFamily="34"/>
                <a:cs typeface="Segoe UI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6EEA5-93E6-4D09-B771-7DE62CC6AC2D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5B8B-F6CA-416A-BF29-751AFD98A87E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6919960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>
            <a:noAutofit/>
          </a:bodyPr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3F844-E577-4320-A508-F8613D87BDA9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ABF71-E1B6-4379-BC07-C12DB2080F1E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218507635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1015B-CF3E-4BB7-862D-BE7FD2F9D5F1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ADAA0-BDBE-4B65-9A2C-2CD5E90EDACC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414616607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C78A6-AA81-4ED7-84C5-A76FB56957D9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9781E-9BC3-4D42-87DE-D29FE2470FA0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1712021386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967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C2F0-9EB0-4F07-945E-593688854AEF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999E1-FABD-4B58-B49B-ED77A7964EC0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191451678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97DD-49AC-4CB0-A1F2-A17002F12986}" type="datetime1">
              <a:rPr lang="fr-FR" altLang="ja-JP"/>
              <a:pPr>
                <a:defRPr/>
              </a:pPr>
              <a:t>29/01/2021</a:t>
            </a:fld>
            <a:endParaRPr lang="fr-FR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7AF3A-1A23-46AF-93DF-0CC0E12213B0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14247700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cap="all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B39C-CA93-4EE7-AE83-0031D02D1933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6086-1E4F-48C7-8540-5791888DE996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213728216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72845" y="6126163"/>
            <a:ext cx="173797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DRAFT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8D5B6-E63D-414D-80CA-35D4323EABC6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D98FE-6AEE-4EEE-85CF-1F2E791784D2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206027476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6CA3D-D44C-4279-903A-B824DDAF2990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E2F2A-0FA1-4475-8BE4-8BAF849D1DDA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357811974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6204-F8DC-4D33-B8F6-B8D526160C6D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57281-4028-47B3-8A61-F496A5520D6E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30862021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8BF7D-D5CB-4C51-9012-44B2B0601D7B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50C5A-03B6-4262-8C3E-2011139F1768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241797108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B1DC-58E6-499B-A0C9-A9EEF90FAF32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B58D6-1C4D-4976-842D-E63E6A2C98B5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  <p:extLst>
      <p:ext uri="{BB962C8B-B14F-4D97-AF65-F5344CB8AC3E}">
        <p14:creationId xmlns:p14="http://schemas.microsoft.com/office/powerpoint/2010/main" val="369283678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fr-CH" altLang="fr-FR"/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fr-CH" alt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15829A6-E4B0-41F8-8577-6C6B2CDCE733}" type="datetime1">
              <a:rPr lang="fr-FR" altLang="ja-JP"/>
              <a:pPr>
                <a:defRPr/>
              </a:pPr>
              <a:t>29/01/2021</a:t>
            </a:fld>
            <a:endParaRPr lang="fr-CH" altLang="ja-JP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CH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21748E-B0A8-4459-9802-CF22D5001DE4}" type="slidenum">
              <a:rPr lang="fr-CH" altLang="ja-JP"/>
              <a:pPr>
                <a:defRPr/>
              </a:pPr>
              <a:t>‹#›</a:t>
            </a:fld>
            <a:endParaRPr lang="fr-CH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80" r:id="rId4"/>
    <p:sldLayoutId id="2147484091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92" r:id="rId13"/>
  </p:sldLayoutIdLst>
  <p:transition spd="slow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kern="1200">
          <a:solidFill>
            <a:srgbClr val="AA1133"/>
          </a:solidFill>
          <a:latin typeface="Segoe UI" pitchFamily="34"/>
          <a:ea typeface="Segoe UI" pitchFamily="34"/>
          <a:cs typeface="Segoe UI" pitchFamily="34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457200" algn="ctr" rtl="0" eaLnBrk="0" fontAlgn="base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6pPr>
      <a:lvl7pPr marL="914400" algn="ctr" rtl="0" eaLnBrk="0" fontAlgn="base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7pPr>
      <a:lvl8pPr marL="1371600" algn="ctr" rtl="0" eaLnBrk="0" fontAlgn="base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8pPr>
      <a:lvl9pPr marL="1828800" algn="ctr" rtl="0" eaLnBrk="0" fontAlgn="base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Times New Roman" pitchFamily="18"/>
          <a:ea typeface=""/>
          <a:cs typeface="Times New Roman" pitchFamily="18"/>
        </a:defRPr>
      </a:lvl1pPr>
      <a:lvl2pPr marL="742950" lvl="1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en-US" sz="2400" kern="1200">
          <a:solidFill>
            <a:srgbClr val="000000"/>
          </a:solidFill>
          <a:latin typeface="Times New Roman" pitchFamily="18"/>
          <a:ea typeface=""/>
          <a:cs typeface="Times New Roman" pitchFamily="18"/>
        </a:defRPr>
      </a:lvl2pPr>
      <a:lvl3pPr marL="1143000" lvl="2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Times New Roman" pitchFamily="18"/>
          <a:ea typeface=""/>
          <a:cs typeface="Times New Roman" pitchFamily="18"/>
        </a:defRPr>
      </a:lvl3pPr>
      <a:lvl4pPr marL="1600200" lvl="3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en-US" kern="1200">
          <a:solidFill>
            <a:srgbClr val="000000"/>
          </a:solidFill>
          <a:latin typeface="Times New Roman" pitchFamily="18"/>
          <a:ea typeface=""/>
          <a:cs typeface="Times New Roman" pitchFamily="18"/>
        </a:defRPr>
      </a:lvl4pPr>
      <a:lvl5pPr marL="2057400" lvl="4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Arial" panose="020B0604020202020204" pitchFamily="34" charset="0"/>
        <a:buChar char="»"/>
        <a:defRPr lang="en-US" kern="1200">
          <a:solidFill>
            <a:srgbClr val="000000"/>
          </a:solidFill>
          <a:latin typeface="Times New Roman" pitchFamily="18"/>
          <a:ea typeface=""/>
          <a:cs typeface="Times New Roman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20/wp29grva/GRVA-07-48e.pptx" TargetMode="External"/><Relationship Id="rId2" Type="http://schemas.openxmlformats.org/officeDocument/2006/relationships/hyperlink" Target="https://www.unece.org/fileadmin/DAM/trans/doc/2020/wp29grva/ECE-TRANS-WP29-GRVA-2020-31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3A4E51-4960-440A-8A2F-EDBC0DE61C0D}"/>
              </a:ext>
            </a:extLst>
          </p:cNvPr>
          <p:cNvSpPr txBox="1">
            <a:spLocks/>
          </p:cNvSpPr>
          <p:nvPr/>
        </p:nvSpPr>
        <p:spPr>
          <a:xfrm>
            <a:off x="82062" y="3901910"/>
            <a:ext cx="8979876" cy="13985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800" b="1" dirty="0">
              <a:solidFill>
                <a:prstClr val="black"/>
              </a:solidFill>
              <a:latin typeface="Univers" panose="020B0503020202020204" pitchFamily="34" charset="0"/>
            </a:endParaRP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GB" sz="2400" b="1" dirty="0">
                <a:latin typeface="Univers" panose="020B0503020202020204" pitchFamily="34" charset="0"/>
              </a:rPr>
              <a:t>Proposal to harmonise stop lamp activation thresholds for regenerative braking in UN Regulation No. 78 with new provisions in UN Regulation No. </a:t>
            </a:r>
            <a:r>
              <a:rPr lang="en-GB" sz="2400" b="1">
                <a:latin typeface="Univers" panose="020B0503020202020204" pitchFamily="34" charset="0"/>
              </a:rPr>
              <a:t>13-H </a:t>
            </a:r>
            <a:endParaRPr lang="en-GB" sz="2400" b="1" dirty="0">
              <a:latin typeface="Univers" panose="020B0503020202020204" pitchFamily="34" charset="0"/>
            </a:endParaRP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GB" sz="2400" b="1" dirty="0">
              <a:latin typeface="Univers" panose="020B05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809507-5491-4D76-BD33-3631C767214D}"/>
              </a:ext>
            </a:extLst>
          </p:cNvPr>
          <p:cNvSpPr/>
          <p:nvPr/>
        </p:nvSpPr>
        <p:spPr>
          <a:xfrm>
            <a:off x="0" y="6784975"/>
            <a:ext cx="9144000" cy="730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pic>
        <p:nvPicPr>
          <p:cNvPr id="16389" name="Picture 3">
            <a:extLst>
              <a:ext uri="{FF2B5EF4-FFF2-40B4-BE49-F238E27FC236}">
                <a16:creationId xmlns:a16="http://schemas.microsoft.com/office/drawing/2014/main" id="{F8353D77-E7ED-4D07-9AA9-3A98BB0E2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1920387"/>
            <a:ext cx="39687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251E5E-5AA2-4B9B-ACE3-8B12F7790AE0}"/>
              </a:ext>
            </a:extLst>
          </p:cNvPr>
          <p:cNvSpPr txBox="1"/>
          <p:nvPr/>
        </p:nvSpPr>
        <p:spPr>
          <a:xfrm>
            <a:off x="5887543" y="251164"/>
            <a:ext cx="3190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/>
              <a:t>Informal document</a:t>
            </a:r>
            <a:r>
              <a:rPr lang="fr-CH" dirty="0"/>
              <a:t> </a:t>
            </a:r>
            <a:r>
              <a:rPr lang="fr-CH" b="1" dirty="0"/>
              <a:t>GRVA-09-25</a:t>
            </a:r>
          </a:p>
          <a:p>
            <a:r>
              <a:rPr lang="fr-CH" dirty="0"/>
              <a:t>9th GRVA, 1-5 </a:t>
            </a:r>
            <a:r>
              <a:rPr lang="fr-CH" dirty="0" err="1"/>
              <a:t>February</a:t>
            </a:r>
            <a:r>
              <a:rPr lang="fr-CH" dirty="0"/>
              <a:t> 2021</a:t>
            </a:r>
          </a:p>
          <a:p>
            <a:r>
              <a:rPr lang="fr-CH" dirty="0" err="1"/>
              <a:t>Provisional</a:t>
            </a:r>
            <a:r>
              <a:rPr lang="fr-CH" dirty="0"/>
              <a:t> agenda item 9(b)</a:t>
            </a:r>
            <a:endParaRPr lang="en-GB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5C2EAB9-86BD-43A7-A667-418E0904A4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r>
              <a:rPr lang="en-GB" altLang="fr-FR" sz="3200" b="1" dirty="0">
                <a:latin typeface="Univers" panose="020B0503020202020204" pitchFamily="34" charset="0"/>
                <a:cs typeface="Segoe UI" panose="020B0502040204020203" pitchFamily="34" charset="0"/>
              </a:rPr>
              <a:t>Background and upcoming proposal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A7F886DA-5AE4-4314-830B-A1021F9817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132A780-A82C-4F5F-96D3-1014C847FCC4}" type="slidenum">
              <a:rPr lang="fr-CH" altLang="fr-FR" sz="1200" smtClean="0">
                <a:solidFill>
                  <a:srgbClr val="898989"/>
                </a:solidFill>
                <a:latin typeface="Univers" panose="020B050302020202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fr-CH" altLang="fr-FR" sz="1200">
              <a:solidFill>
                <a:srgbClr val="898989"/>
              </a:solidFill>
              <a:latin typeface="Univers" panose="020B0503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326686-D392-44E4-8273-8B053D137AED}"/>
              </a:ext>
            </a:extLst>
          </p:cNvPr>
          <p:cNvSpPr/>
          <p:nvPr/>
        </p:nvSpPr>
        <p:spPr>
          <a:xfrm>
            <a:off x="0" y="6784975"/>
            <a:ext cx="9144000" cy="730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2B526B1-D0D7-49A5-9E26-B33AA51A59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447211"/>
            <a:ext cx="8229600" cy="3732645"/>
          </a:xfrm>
        </p:spPr>
        <p:txBody>
          <a:bodyPr/>
          <a:lstStyle/>
          <a:p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UN Regulation No. 78 describes the braking requirements for vehicles of category L, currently including provisions for the </a:t>
            </a:r>
            <a:r>
              <a:rPr lang="en-US" altLang="en-CH" sz="1400" b="1" dirty="0">
                <a:latin typeface="Univers" panose="020B0503020202020204" pitchFamily="34" charset="0"/>
                <a:cs typeface="Times New Roman" panose="02020603050405020304" pitchFamily="18" charset="0"/>
              </a:rPr>
              <a:t>stop lamp activation under regenerative braking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altLang="en-CH" sz="1400" dirty="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The deceleration thresholds in R78 are aligned with those in the current version of R13-H, which ensures </a:t>
            </a:r>
            <a:r>
              <a:rPr lang="en-US" altLang="en-CH" sz="1400" b="1" dirty="0">
                <a:latin typeface="Univers" panose="020B0503020202020204" pitchFamily="34" charset="0"/>
                <a:cs typeface="Times New Roman" panose="02020603050405020304" pitchFamily="18" charset="0"/>
              </a:rPr>
              <a:t>consistent stop lamp activation criteria across different vehicle categories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, to avoid confusing road users driving behind a braking vehicle, regardless of its vehicle category.</a:t>
            </a:r>
          </a:p>
          <a:p>
            <a:pPr marL="0" indent="0">
              <a:buNone/>
            </a:pPr>
            <a:endParaRPr lang="en-US" altLang="en-CH" sz="1400" dirty="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In December 2020, </a:t>
            </a:r>
            <a:r>
              <a:rPr lang="en-US" altLang="en-CH" sz="1400" b="1" dirty="0">
                <a:latin typeface="Univers" panose="020B0503020202020204" pitchFamily="34" charset="0"/>
                <a:cs typeface="Times New Roman" panose="02020603050405020304" pitchFamily="18" charset="0"/>
              </a:rPr>
              <a:t>GRVA adopted a proposal 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by OICA and CLEPA </a:t>
            </a:r>
            <a:r>
              <a:rPr lang="en-US" altLang="en-CH" sz="1400" b="1" dirty="0">
                <a:latin typeface="Univers" panose="020B0503020202020204" pitchFamily="34" charset="0"/>
                <a:cs typeface="Times New Roman" panose="02020603050405020304" pitchFamily="18" charset="0"/>
              </a:rPr>
              <a:t>modifying 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the provisions for </a:t>
            </a:r>
            <a:r>
              <a:rPr lang="en-US" altLang="en-CH" sz="1400" b="1" dirty="0">
                <a:latin typeface="Univers" panose="020B0503020202020204" pitchFamily="34" charset="0"/>
                <a:cs typeface="Times New Roman" panose="02020603050405020304" pitchFamily="18" charset="0"/>
              </a:rPr>
              <a:t>the generation of a braking signal to illuminate stop lamps in R13-H 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  <a:hlinkClick r:id="rId2"/>
              </a:rPr>
              <a:t>GRVA/2020/31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) with the following objectives (see 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  <a:hlinkClick r:id="rId3"/>
              </a:rPr>
              <a:t>GRVA-07-48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 for more details):</a:t>
            </a:r>
          </a:p>
          <a:p>
            <a:pPr lvl="1"/>
            <a:r>
              <a:rPr lang="en-US" altLang="en-CH" sz="1100" dirty="0">
                <a:latin typeface="Univers" panose="020B0503020202020204" pitchFamily="34" charset="0"/>
                <a:cs typeface="Times New Roman" panose="02020603050405020304" pitchFamily="18" charset="0"/>
              </a:rPr>
              <a:t>To ensure that the </a:t>
            </a:r>
            <a:r>
              <a:rPr lang="en-US" altLang="en-CH" sz="1100" u="sng" dirty="0">
                <a:latin typeface="Univers" panose="020B0503020202020204" pitchFamily="34" charset="0"/>
                <a:cs typeface="Times New Roman" panose="02020603050405020304" pitchFamily="18" charset="0"/>
              </a:rPr>
              <a:t>stop lamp illumination reflects the intention to decelerate, independently from the type of propulsion</a:t>
            </a:r>
            <a:r>
              <a:rPr lang="en-US" altLang="en-CH" sz="1100" dirty="0">
                <a:latin typeface="Univers" panose="020B0503020202020204" pitchFamily="34" charset="0"/>
                <a:cs typeface="Times New Roman" panose="02020603050405020304" pitchFamily="18" charset="0"/>
              </a:rPr>
              <a:t> (internal combustion or electric).</a:t>
            </a:r>
          </a:p>
          <a:p>
            <a:pPr lvl="2"/>
            <a:r>
              <a:rPr lang="en-US" altLang="en-CH" sz="1100" dirty="0">
                <a:latin typeface="Univers" panose="020B0503020202020204" pitchFamily="34" charset="0"/>
                <a:cs typeface="Times New Roman" panose="02020603050405020304" pitchFamily="18" charset="0"/>
              </a:rPr>
              <a:t>For that purpose, the requirement to </a:t>
            </a:r>
            <a:r>
              <a:rPr lang="en-US" altLang="en-CH" sz="1100" u="sng" dirty="0">
                <a:latin typeface="Univers" panose="020B0503020202020204" pitchFamily="34" charset="0"/>
                <a:cs typeface="Times New Roman" panose="02020603050405020304" pitchFamily="18" charset="0"/>
              </a:rPr>
              <a:t>deactivate the stop lamp signal when deceleration falls below 0.7 m/s</a:t>
            </a:r>
            <a:r>
              <a:rPr lang="en-US" altLang="en-CH" sz="1100" u="sng" baseline="30000" dirty="0">
                <a:latin typeface="Univers" panose="020B0503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CH" sz="1100" u="sng" dirty="0">
                <a:latin typeface="Univers" panose="020B0503020202020204" pitchFamily="34" charset="0"/>
                <a:cs typeface="Times New Roman" panose="02020603050405020304" pitchFamily="18" charset="0"/>
              </a:rPr>
              <a:t> under regenerative braking was removed</a:t>
            </a:r>
            <a:r>
              <a:rPr lang="en-US" altLang="en-CH" sz="1100" dirty="0">
                <a:latin typeface="Univers" panose="020B0503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en-CH" sz="1100" dirty="0">
                <a:latin typeface="Univers" panose="020B0503020202020204" pitchFamily="34" charset="0"/>
                <a:cs typeface="Times New Roman" panose="02020603050405020304" pitchFamily="18" charset="0"/>
              </a:rPr>
              <a:t>To solve technical constraints (e.g. deceleration accuracy, flickering and too frequent illumination).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altLang="en-CH" sz="1400" dirty="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IMMA is preparing a proposal to </a:t>
            </a:r>
            <a:r>
              <a:rPr lang="en-US" altLang="en-CH" sz="1400" b="1" dirty="0">
                <a:latin typeface="Univers" panose="020B0503020202020204" pitchFamily="34" charset="0"/>
                <a:cs typeface="Times New Roman" panose="02020603050405020304" pitchFamily="18" charset="0"/>
              </a:rPr>
              <a:t>amend UN Regulation No. 78, to keep the alignment with the new deceleration thresholds </a:t>
            </a:r>
            <a:r>
              <a:rPr lang="en-US" altLang="en-CH" sz="1400" b="1">
                <a:latin typeface="Univers" panose="020B0503020202020204" pitchFamily="34" charset="0"/>
                <a:cs typeface="Times New Roman" panose="02020603050405020304" pitchFamily="18" charset="0"/>
              </a:rPr>
              <a:t>in R13-H </a:t>
            </a:r>
            <a:r>
              <a:rPr lang="en-US" altLang="en-CH" sz="1400" b="1" dirty="0">
                <a:latin typeface="Univers" panose="020B0503020202020204" pitchFamily="34" charset="0"/>
                <a:cs typeface="Times New Roman" panose="02020603050405020304" pitchFamily="18" charset="0"/>
              </a:rPr>
              <a:t>and maintain consistency across vehicle categories. 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Planned submission for 10</a:t>
            </a:r>
            <a:r>
              <a:rPr lang="en-US" altLang="en-CH" sz="1400" baseline="30000" dirty="0">
                <a:latin typeface="Univers" panose="020B050302020202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CH" sz="1400" dirty="0">
                <a:latin typeface="Univers" panose="020B0503020202020204" pitchFamily="34" charset="0"/>
                <a:cs typeface="Times New Roman" panose="02020603050405020304" pitchFamily="18" charset="0"/>
              </a:rPr>
              <a:t> GRVA in September 2021.</a:t>
            </a:r>
          </a:p>
          <a:p>
            <a:endParaRPr lang="en-US" altLang="en-CH" sz="1800" dirty="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altLang="en-CH" sz="1800" dirty="0">
              <a:latin typeface="Univers" panose="020B05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41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IMMA PPT Presentation to be used (2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1EBB9-99D7-4DCD-BC5D-CAA17ECB5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B8113B-E827-4932-8CD7-FFBA38018C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772B599-1019-4DB6-936D-281F871B48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30960</TotalTime>
  <Words>272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Courier New</vt:lpstr>
      <vt:lpstr>Segoe UI</vt:lpstr>
      <vt:lpstr>Times New Roman</vt:lpstr>
      <vt:lpstr>Univers</vt:lpstr>
      <vt:lpstr>Wingdings</vt:lpstr>
      <vt:lpstr>IMMA PPT Presentation to be used (2)</vt:lpstr>
      <vt:lpstr>PowerPoint Presentation</vt:lpstr>
      <vt:lpstr>Background and upcoming 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R136 Revision</dc:title>
  <dc:creator>Admin</dc:creator>
  <cp:keywords>EVTF</cp:keywords>
  <cp:lastModifiedBy>UNECE</cp:lastModifiedBy>
  <cp:revision>725</cp:revision>
  <cp:lastPrinted>2016-11-11T15:17:24Z</cp:lastPrinted>
  <dcterms:created xsi:type="dcterms:W3CDTF">2015-09-17T14:41:26Z</dcterms:created>
  <dcterms:modified xsi:type="dcterms:W3CDTF">2021-01-29T13:08:55Z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