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717" r:id="rId6"/>
    <p:sldId id="719" r:id="rId7"/>
    <p:sldId id="715" r:id="rId8"/>
    <p:sldId id="720" r:id="rId9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9C1FCE-D406-4ADC-95FB-DFC55B219D07}" v="3" dt="2021-01-28T22:25:29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737" autoAdjust="0"/>
  </p:normalViewPr>
  <p:slideViewPr>
    <p:cSldViewPr>
      <p:cViewPr varScale="1">
        <p:scale>
          <a:sx n="68" d="100"/>
          <a:sy n="68" d="100"/>
        </p:scale>
        <p:origin x="5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" userId="b25862a6-b641-4ece-b9f9-9230f3cdb908" providerId="ADAL" clId="{5B9C1FCE-D406-4ADC-95FB-DFC55B219D07}"/>
    <pc:docChg chg="modSld">
      <pc:chgData name="Francois" userId="b25862a6-b641-4ece-b9f9-9230f3cdb908" providerId="ADAL" clId="{5B9C1FCE-D406-4ADC-95FB-DFC55B219D07}" dt="2021-01-28T22:25:55.745" v="111" actId="790"/>
      <pc:docMkLst>
        <pc:docMk/>
      </pc:docMkLst>
      <pc:sldChg chg="addSp modSp">
        <pc:chgData name="Francois" userId="b25862a6-b641-4ece-b9f9-9230f3cdb908" providerId="ADAL" clId="{5B9C1FCE-D406-4ADC-95FB-DFC55B219D07}" dt="2021-01-28T22:25:55.745" v="111" actId="790"/>
        <pc:sldMkLst>
          <pc:docMk/>
          <pc:sldMk cId="0" sldId="256"/>
        </pc:sldMkLst>
        <pc:spChg chg="add mod">
          <ac:chgData name="Francois" userId="b25862a6-b641-4ece-b9f9-9230f3cdb908" providerId="ADAL" clId="{5B9C1FCE-D406-4ADC-95FB-DFC55B219D07}" dt="2021-01-28T22:25:55.745" v="111" actId="790"/>
          <ac:spMkLst>
            <pc:docMk/>
            <pc:sldMk cId="0" sldId="256"/>
            <ac:spMk id="2" creationId="{C76C8351-19E6-4B93-9799-0A00F48DBF74}"/>
          </ac:spMkLst>
        </pc:spChg>
        <pc:picChg chg="mod">
          <ac:chgData name="Francois" userId="b25862a6-b641-4ece-b9f9-9230f3cdb908" providerId="ADAL" clId="{5B9C1FCE-D406-4ADC-95FB-DFC55B219D07}" dt="2021-01-28T22:25:29.607" v="110" actId="1076"/>
          <ac:picMkLst>
            <pc:docMk/>
            <pc:sldMk cId="0" sldId="256"/>
            <ac:picMk id="6" creationId="{AEF67CB9-08F7-4D65-86A9-A32C707DB3F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9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Proposal to amend the PBC reference for AEBS M1/N1</a:t>
            </a:r>
            <a:br>
              <a:rPr lang="en-GB" dirty="0"/>
            </a:b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Picture 2" descr="Image result for clepa">
            <a:extLst>
              <a:ext uri="{FF2B5EF4-FFF2-40B4-BE49-F238E27FC236}">
                <a16:creationId xmlns:a16="http://schemas.microsoft.com/office/drawing/2014/main" id="{AEF67CB9-08F7-4D65-86A9-A32C707DB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236832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6C8351-19E6-4B93-9799-0A00F48DBF74}"/>
              </a:ext>
            </a:extLst>
          </p:cNvPr>
          <p:cNvSpPr txBox="1"/>
          <p:nvPr/>
        </p:nvSpPr>
        <p:spPr>
          <a:xfrm>
            <a:off x="8112224" y="404664"/>
            <a:ext cx="3459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Informal document</a:t>
            </a:r>
            <a:r>
              <a:rPr lang="en-US" dirty="0"/>
              <a:t> </a:t>
            </a:r>
            <a:r>
              <a:rPr lang="en-US" b="1" dirty="0"/>
              <a:t>GRVA-09-17</a:t>
            </a:r>
            <a:br>
              <a:rPr lang="en-US" dirty="0"/>
            </a:br>
            <a:r>
              <a:rPr lang="en-US" dirty="0"/>
              <a:t>9th GRVA, 1-5 February 2021</a:t>
            </a:r>
          </a:p>
          <a:p>
            <a:r>
              <a:rPr lang="en-US" dirty="0"/>
              <a:t>Provisional agenda item 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 bwMode="auto">
          <a:xfrm>
            <a:off x="155575" y="1015462"/>
            <a:ext cx="113410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  <a:buNone/>
            </a:pPr>
            <a:r>
              <a:rPr lang="en-US" altLang="de-DE" sz="1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Two different PBC methods:   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de-DE" sz="1600" dirty="0">
                <a:latin typeface="Arial" panose="020B0604020202020204" pitchFamily="34" charset="0"/>
              </a:rPr>
              <a:t>UN R152 refers in § 6.1.1.2 and 6.1.1.3 to 2 PBC demonstration methods: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altLang="de-DE" sz="1600" dirty="0">
                <a:latin typeface="Arial" panose="020B0604020202020204" pitchFamily="34" charset="0"/>
              </a:rPr>
              <a:t>The American Society for Testing and Materials (ASTM) E1136 standard reference test </a:t>
            </a:r>
            <a:r>
              <a:rPr lang="en-US" altLang="de-DE" sz="1600" dirty="0" err="1">
                <a:latin typeface="Arial" panose="020B0604020202020204" pitchFamily="34" charset="0"/>
              </a:rPr>
              <a:t>tyre</a:t>
            </a:r>
            <a:r>
              <a:rPr lang="en-US" altLang="de-DE" sz="1600" dirty="0">
                <a:latin typeface="Arial" panose="020B0604020202020204" pitchFamily="34" charset="0"/>
              </a:rPr>
              <a:t> in accordance with ASTM Method E1337 90 or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altLang="de-DE" sz="1600" dirty="0">
                <a:latin typeface="Arial" panose="020B0604020202020204" pitchFamily="34" charset="0"/>
              </a:rPr>
              <a:t>The k-test method specified in Appendix 2 to Annex 6 of Regulation No. 13-H (with vehicle with state of the art OEM production tires).</a:t>
            </a:r>
          </a:p>
          <a:p>
            <a:pPr marL="895350" indent="-895350">
              <a:spcBef>
                <a:spcPts val="300"/>
              </a:spcBef>
              <a:spcAft>
                <a:spcPts val="600"/>
              </a:spcAft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</a:pPr>
            <a:endParaRPr lang="en-US" altLang="de-DE" sz="15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</a:pPr>
            <a:endParaRPr lang="en-US" altLang="de-DE" sz="15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US" altLang="de-DE" sz="15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US" altLang="de-DE" sz="16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US" altLang="de-DE" sz="16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de-DE" sz="1500" dirty="0">
                <a:latin typeface="Arial" panose="020B0604020202020204" pitchFamily="34" charset="0"/>
              </a:rPr>
              <a:t>	</a:t>
            </a:r>
            <a:endParaRPr lang="en-US" altLang="de-DE" sz="600" dirty="0">
              <a:latin typeface="Arial" panose="020B0604020202020204" pitchFamily="34" charset="0"/>
            </a:endParaRPr>
          </a:p>
          <a:p>
            <a:endParaRPr lang="en-GB" altLang="de-DE" sz="1600" dirty="0">
              <a:latin typeface="Arial" panose="020B0604020202020204" pitchFamily="34" charset="0"/>
            </a:endParaRPr>
          </a:p>
          <a:p>
            <a:endParaRPr lang="en-GB" altLang="de-DE" sz="1600" dirty="0">
              <a:latin typeface="Arial" panose="020B0604020202020204" pitchFamily="34" charset="0"/>
            </a:endParaRPr>
          </a:p>
          <a:p>
            <a:endParaRPr lang="en-GB" altLang="de-DE" sz="1600" dirty="0">
              <a:latin typeface="Arial" panose="020B0604020202020204" pitchFamily="34" charset="0"/>
            </a:endParaRPr>
          </a:p>
          <a:p>
            <a:endParaRPr lang="en-GB" altLang="de-DE" sz="1600" dirty="0">
              <a:latin typeface="Arial" panose="020B0604020202020204" pitchFamily="34" charset="0"/>
            </a:endParaRPr>
          </a:p>
          <a:p>
            <a:endParaRPr lang="de-DE" altLang="de-DE" sz="1600" dirty="0"/>
          </a:p>
        </p:txBody>
      </p:sp>
      <p:sp>
        <p:nvSpPr>
          <p:cNvPr id="4" name="Titel 11"/>
          <p:cNvSpPr txBox="1">
            <a:spLocks/>
          </p:cNvSpPr>
          <p:nvPr/>
        </p:nvSpPr>
        <p:spPr>
          <a:xfrm>
            <a:off x="1775520" y="318193"/>
            <a:ext cx="6864763" cy="4660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14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solidFill>
                  <a:srgbClr val="83786F"/>
                </a:solidFill>
              </a:rPr>
              <a:t>Proposal to adopt the Peak Braking Coefficient (PBC) </a:t>
            </a:r>
          </a:p>
        </p:txBody>
      </p:sp>
      <p:sp>
        <p:nvSpPr>
          <p:cNvPr id="5" name="Inhaltsplatzhalter 1"/>
          <p:cNvSpPr txBox="1">
            <a:spLocks/>
          </p:cNvSpPr>
          <p:nvPr/>
        </p:nvSpPr>
        <p:spPr bwMode="auto">
          <a:xfrm>
            <a:off x="155576" y="3040086"/>
            <a:ext cx="11698844" cy="3063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  <a:buNone/>
            </a:pPr>
            <a:r>
              <a:rPr lang="en-US" altLang="de-DE" sz="1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Conclusion for both methods: PBC needs to be adapted for today’s </a:t>
            </a:r>
            <a:r>
              <a:rPr lang="en-US" altLang="de-DE" sz="1800" b="1" u="sng" dirty="0" err="1">
                <a:solidFill>
                  <a:srgbClr val="000000"/>
                </a:solidFill>
                <a:latin typeface="Arial" panose="020B0604020202020204" pitchFamily="34" charset="0"/>
              </a:rPr>
              <a:t>tyres</a:t>
            </a:r>
            <a:endParaRPr lang="en-US" altLang="de-DE" sz="18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</a:pPr>
            <a:r>
              <a:rPr lang="en-GB" altLang="de-DE" sz="1600" dirty="0">
                <a:latin typeface="Arial" panose="020B0604020202020204" pitchFamily="34" charset="0"/>
              </a:rPr>
              <a:t>Over the last decades tyres have reached a higher grip. So we ought to adopt to higher friction on average tyre-road- combinations.</a:t>
            </a:r>
            <a:br>
              <a:rPr lang="en-GB" altLang="de-DE" sz="1600" dirty="0">
                <a:latin typeface="Arial" panose="020B0604020202020204" pitchFamily="34" charset="0"/>
              </a:rPr>
            </a:br>
            <a:r>
              <a:rPr lang="en-GB" altLang="de-DE" sz="1600" dirty="0">
                <a:latin typeface="Arial" panose="020B0604020202020204" pitchFamily="34" charset="0"/>
              </a:rPr>
              <a:t>ASTM already recognises this progress, replacing the standard reference tyre E1136 with F2493.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</a:pPr>
            <a:r>
              <a:rPr lang="en-GB" altLang="de-DE" sz="1600" dirty="0">
                <a:latin typeface="Arial" panose="020B0604020202020204" pitchFamily="34" charset="0"/>
              </a:rPr>
              <a:t>The ASTM E1337-90 determines a conversion factor, </a:t>
            </a:r>
            <a:br>
              <a:rPr lang="en-GB" altLang="de-DE" sz="1600" dirty="0">
                <a:latin typeface="Arial" panose="020B0604020202020204" pitchFamily="34" charset="0"/>
              </a:rPr>
            </a:br>
            <a:r>
              <a:rPr lang="en-GB" altLang="de-DE" sz="1600" dirty="0">
                <a:latin typeface="Arial" panose="020B0604020202020204" pitchFamily="34" charset="0"/>
              </a:rPr>
              <a:t>because tests with different tyres (e.g. E1136 or F2493) </a:t>
            </a:r>
            <a:br>
              <a:rPr lang="en-GB" altLang="de-DE" sz="1600" dirty="0">
                <a:latin typeface="Arial" panose="020B0604020202020204" pitchFamily="34" charset="0"/>
              </a:rPr>
            </a:br>
            <a:r>
              <a:rPr lang="en-GB" altLang="de-DE" sz="1600" dirty="0">
                <a:latin typeface="Arial" panose="020B0604020202020204" pitchFamily="34" charset="0"/>
              </a:rPr>
              <a:t>on the same track will result in different PBC values.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</a:pPr>
            <a:endParaRPr lang="en-GB" altLang="de-DE" sz="400" i="1" dirty="0"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</a:pPr>
            <a:r>
              <a:rPr lang="en-GB" altLang="de-DE" sz="1600" dirty="0">
                <a:latin typeface="Arial" panose="020B0604020202020204" pitchFamily="34" charset="0"/>
              </a:rPr>
              <a:t>Example - a of PBC 0.9 based on the E1136 can be converted to 1.017 with the </a:t>
            </a:r>
            <a:r>
              <a:rPr lang="en-GB" altLang="de-DE" sz="1600" dirty="0">
                <a:solidFill>
                  <a:srgbClr val="0000CC"/>
                </a:solidFill>
                <a:latin typeface="Arial" panose="020B0604020202020204" pitchFamily="34" charset="0"/>
              </a:rPr>
              <a:t>F2493 tyre as follows: 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en-GB" altLang="de-DE" sz="1600" dirty="0">
                <a:solidFill>
                  <a:srgbClr val="0000CC"/>
                </a:solidFill>
                <a:latin typeface="Arial" panose="020B0604020202020204" pitchFamily="34" charset="0"/>
              </a:rPr>
              <a:t>	(0.9 × 1.17) – 0.0360 = 1.017.   </a:t>
            </a:r>
            <a:r>
              <a:rPr lang="en-GB" altLang="de-DE" sz="2200" b="1" dirty="0">
                <a:solidFill>
                  <a:srgbClr val="0000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  1.017 is the preferred PBC using the ASTM method</a:t>
            </a:r>
            <a:endParaRPr lang="en-GB" altLang="de-DE" sz="1600" dirty="0">
              <a:latin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277" y="4248930"/>
            <a:ext cx="382368" cy="105307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4989" y="4303619"/>
            <a:ext cx="507865" cy="99839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454645" y="4395006"/>
            <a:ext cx="2321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E1136 − 14 </a:t>
            </a:r>
            <a:r>
              <a:rPr lang="de-DE" sz="800" b="1" dirty="0"/>
              <a:t>(Old ASTM Test </a:t>
            </a:r>
            <a:r>
              <a:rPr lang="de-DE" sz="800" b="1" dirty="0" err="1"/>
              <a:t>Tyre</a:t>
            </a:r>
            <a:r>
              <a:rPr lang="de-DE" sz="800" b="1" dirty="0"/>
              <a:t>)</a:t>
            </a:r>
          </a:p>
          <a:p>
            <a:endParaRPr lang="en-US" sz="800" u="sng" dirty="0"/>
          </a:p>
          <a:p>
            <a:r>
              <a:rPr lang="en-US" sz="800" u="sng" dirty="0"/>
              <a:t>Front View</a:t>
            </a:r>
            <a:r>
              <a:rPr lang="en-US" sz="800" dirty="0"/>
              <a:t>: P195/75R14 </a:t>
            </a:r>
          </a:p>
          <a:p>
            <a:r>
              <a:rPr lang="en-US" sz="800" dirty="0"/>
              <a:t>Radial Standard Reference </a:t>
            </a:r>
            <a:r>
              <a:rPr lang="de-DE" sz="800" dirty="0"/>
              <a:t>Test </a:t>
            </a:r>
            <a:r>
              <a:rPr lang="de-DE" sz="800" dirty="0" err="1"/>
              <a:t>Tyre</a:t>
            </a:r>
            <a:endParaRPr lang="de-DE" sz="800" dirty="0"/>
          </a:p>
        </p:txBody>
      </p:sp>
      <p:sp>
        <p:nvSpPr>
          <p:cNvPr id="9" name="Textfeld 8"/>
          <p:cNvSpPr txBox="1"/>
          <p:nvPr/>
        </p:nvSpPr>
        <p:spPr>
          <a:xfrm>
            <a:off x="9823747" y="4392438"/>
            <a:ext cx="2136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F2493 − 14 </a:t>
            </a:r>
            <a:r>
              <a:rPr lang="de-DE" sz="800" b="1" dirty="0"/>
              <a:t>(New ASTM Test </a:t>
            </a:r>
            <a:r>
              <a:rPr lang="de-DE" sz="800" b="1" dirty="0" err="1"/>
              <a:t>Tyre</a:t>
            </a:r>
            <a:r>
              <a:rPr lang="de-DE" sz="800" dirty="0"/>
              <a:t>)</a:t>
            </a:r>
          </a:p>
          <a:p>
            <a:endParaRPr lang="de-DE" sz="800" b="1" dirty="0"/>
          </a:p>
          <a:p>
            <a:r>
              <a:rPr lang="en-US" sz="800" u="sng" dirty="0"/>
              <a:t>Front View</a:t>
            </a:r>
            <a:r>
              <a:rPr lang="en-US" sz="800" dirty="0"/>
              <a:t>:  P225/60R16 97S   </a:t>
            </a:r>
          </a:p>
          <a:p>
            <a:r>
              <a:rPr lang="en-US" sz="800" dirty="0"/>
              <a:t>Radial Standard Reference Test </a:t>
            </a:r>
            <a:r>
              <a:rPr lang="en-US" sz="800" dirty="0" err="1"/>
              <a:t>Tyre</a:t>
            </a:r>
            <a:endParaRPr lang="de-DE" sz="800" dirty="0"/>
          </a:p>
        </p:txBody>
      </p:sp>
      <p:pic>
        <p:nvPicPr>
          <p:cNvPr id="10" name="Picture 2" descr="Image result for clep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92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1"/>
          <p:cNvSpPr txBox="1">
            <a:spLocks/>
          </p:cNvSpPr>
          <p:nvPr/>
        </p:nvSpPr>
        <p:spPr>
          <a:xfrm>
            <a:off x="1434093" y="241537"/>
            <a:ext cx="7207308" cy="7089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14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83786F"/>
                </a:solidFill>
              </a:rPr>
              <a:t>Peak Braking Coefficient (PBC), 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83786F"/>
                </a:solidFill>
              </a:rPr>
              <a:t>determination with k-value method </a:t>
            </a:r>
            <a:endParaRPr lang="de-DE" sz="2000" dirty="0">
              <a:solidFill>
                <a:srgbClr val="83786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207722" y="2376468"/>
            <a:ext cx="1754332" cy="3106497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chemeClr val="tx1"/>
                </a:solidFill>
                <a:latin typeface="Calibri" panose="020F0502020204030204"/>
              </a:rPr>
              <a:t>ABS control range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4850718" y="1906155"/>
            <a:ext cx="0" cy="3708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571317" y="5478990"/>
            <a:ext cx="55287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>
            <a:endCxn id="17" idx="2"/>
          </p:cNvCxnSpPr>
          <p:nvPr/>
        </p:nvCxnSpPr>
        <p:spPr>
          <a:xfrm flipV="1">
            <a:off x="4719830" y="2405588"/>
            <a:ext cx="833621" cy="88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4850718" y="2846087"/>
            <a:ext cx="2988501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27"/>
          <p:cNvSpPr txBox="1"/>
          <p:nvPr/>
        </p:nvSpPr>
        <p:spPr>
          <a:xfrm>
            <a:off x="10263555" y="5297457"/>
            <a:ext cx="13980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Brake slip [%]</a:t>
            </a:r>
          </a:p>
          <a:p>
            <a:endParaRPr lang="en-US" dirty="0"/>
          </a:p>
        </p:txBody>
      </p:sp>
      <p:sp>
        <p:nvSpPr>
          <p:cNvPr id="15" name="Textfeld 28"/>
          <p:cNvSpPr txBox="1"/>
          <p:nvPr/>
        </p:nvSpPr>
        <p:spPr>
          <a:xfrm>
            <a:off x="7766061" y="2666014"/>
            <a:ext cx="3456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70C0"/>
                </a:solidFill>
              </a:rPr>
              <a:t>ABS braking efficiency ca. 90%</a:t>
            </a:r>
          </a:p>
        </p:txBody>
      </p:sp>
      <p:cxnSp>
        <p:nvCxnSpPr>
          <p:cNvPr id="16" name="Gerader Verbinder 15"/>
          <p:cNvCxnSpPr>
            <a:endCxn id="17" idx="2"/>
          </p:cNvCxnSpPr>
          <p:nvPr/>
        </p:nvCxnSpPr>
        <p:spPr>
          <a:xfrm flipH="1">
            <a:off x="5553449" y="2397122"/>
            <a:ext cx="169335" cy="8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ihandform 16"/>
          <p:cNvSpPr/>
          <p:nvPr/>
        </p:nvSpPr>
        <p:spPr>
          <a:xfrm>
            <a:off x="4850718" y="2368260"/>
            <a:ext cx="4622797" cy="3110730"/>
          </a:xfrm>
          <a:custGeom>
            <a:avLst/>
            <a:gdLst>
              <a:gd name="connsiteX0" fmla="*/ 0 w 4622800"/>
              <a:gd name="connsiteY0" fmla="*/ 3110728 h 3110728"/>
              <a:gd name="connsiteX1" fmla="*/ 262467 w 4622800"/>
              <a:gd name="connsiteY1" fmla="*/ 1561328 h 3110728"/>
              <a:gd name="connsiteX2" fmla="*/ 702733 w 4622800"/>
              <a:gd name="connsiteY2" fmla="*/ 37328 h 3110728"/>
              <a:gd name="connsiteX3" fmla="*/ 1337733 w 4622800"/>
              <a:gd name="connsiteY3" fmla="*/ 502995 h 3110728"/>
              <a:gd name="connsiteX4" fmla="*/ 2929467 w 4622800"/>
              <a:gd name="connsiteY4" fmla="*/ 900928 h 3110728"/>
              <a:gd name="connsiteX5" fmla="*/ 4622800 w 4622800"/>
              <a:gd name="connsiteY5" fmla="*/ 960195 h 311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2800" h="3110728">
                <a:moveTo>
                  <a:pt x="0" y="3110728"/>
                </a:moveTo>
                <a:cubicBezTo>
                  <a:pt x="72672" y="2592144"/>
                  <a:pt x="145345" y="2073561"/>
                  <a:pt x="262467" y="1561328"/>
                </a:cubicBezTo>
                <a:cubicBezTo>
                  <a:pt x="379589" y="1049095"/>
                  <a:pt x="523522" y="213717"/>
                  <a:pt x="702733" y="37328"/>
                </a:cubicBezTo>
                <a:cubicBezTo>
                  <a:pt x="881944" y="-139061"/>
                  <a:pt x="966611" y="359062"/>
                  <a:pt x="1337733" y="502995"/>
                </a:cubicBezTo>
                <a:cubicBezTo>
                  <a:pt x="1708855" y="646928"/>
                  <a:pt x="2381956" y="824728"/>
                  <a:pt x="2929467" y="900928"/>
                </a:cubicBezTo>
                <a:cubicBezTo>
                  <a:pt x="3476978" y="977128"/>
                  <a:pt x="4049889" y="968661"/>
                  <a:pt x="4622800" y="96019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5544984" y="2303988"/>
            <a:ext cx="177800" cy="177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Rechteck 30"/>
          <p:cNvSpPr/>
          <p:nvPr/>
        </p:nvSpPr>
        <p:spPr>
          <a:xfrm>
            <a:off x="451265" y="3723341"/>
            <a:ext cx="42215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de-DE" sz="2000" dirty="0"/>
              <a:t>Adhesion (PBC=Peak Braking Coefficient) is always the result of a </a:t>
            </a:r>
            <a:r>
              <a:rPr lang="en-GB" altLang="de-DE" sz="2000" dirty="0"/>
              <a:t>tyre-road-combination.</a:t>
            </a:r>
            <a:endParaRPr lang="en-GB" sz="2000" dirty="0">
              <a:latin typeface="arial" panose="020B0604020202020204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065932" y="2199659"/>
            <a:ext cx="7882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</a:rPr>
              <a:t>1.02</a:t>
            </a:r>
          </a:p>
        </p:txBody>
      </p:sp>
      <p:sp>
        <p:nvSpPr>
          <p:cNvPr id="26" name="Rechteck 25"/>
          <p:cNvSpPr/>
          <p:nvPr/>
        </p:nvSpPr>
        <p:spPr>
          <a:xfrm>
            <a:off x="7446657" y="3733240"/>
            <a:ext cx="45325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</a:rPr>
              <a:t>With a PBC value of 1.02 it is possible to achieve a deceleration of 9 m/s</a:t>
            </a:r>
            <a:r>
              <a:rPr lang="en-GB" sz="2000" baseline="30000" dirty="0">
                <a:latin typeface="arial" panose="020B0604020202020204" pitchFamily="34" charset="0"/>
              </a:rPr>
              <a:t>2 </a:t>
            </a:r>
            <a:r>
              <a:rPr lang="en-GB" sz="2000" dirty="0">
                <a:latin typeface="arial" panose="020B0604020202020204" pitchFamily="34" charset="0"/>
              </a:rPr>
              <a:t>during ABS control. </a:t>
            </a:r>
            <a:r>
              <a:rPr lang="en-US" altLang="de-DE" sz="2000" dirty="0"/>
              <a:t> </a:t>
            </a:r>
            <a:endParaRPr lang="en-GB" sz="2000" dirty="0"/>
          </a:p>
        </p:txBody>
      </p:sp>
      <p:sp>
        <p:nvSpPr>
          <p:cNvPr id="3" name="Rechteck 2"/>
          <p:cNvSpPr/>
          <p:nvPr/>
        </p:nvSpPr>
        <p:spPr>
          <a:xfrm>
            <a:off x="3917233" y="5702516"/>
            <a:ext cx="76226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en-GB" altLang="de-DE" sz="2200" b="1" dirty="0">
                <a:solidFill>
                  <a:srgbClr val="0000CC"/>
                </a:solidFill>
                <a:sym typeface="Wingdings" panose="05000000000000000000" pitchFamily="2" charset="2"/>
              </a:rPr>
              <a:t>   1.02 is the preferred PBC using the k-value method.</a:t>
            </a:r>
            <a:endParaRPr lang="en-GB" altLang="de-DE" sz="2200" b="1" dirty="0">
              <a:solidFill>
                <a:srgbClr val="0000CC"/>
              </a:solidFill>
            </a:endParaRPr>
          </a:p>
        </p:txBody>
      </p:sp>
      <p:sp>
        <p:nvSpPr>
          <p:cNvPr id="22" name="Textfeld 27"/>
          <p:cNvSpPr txBox="1"/>
          <p:nvPr/>
        </p:nvSpPr>
        <p:spPr>
          <a:xfrm>
            <a:off x="2381957" y="1044381"/>
            <a:ext cx="45553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600" b="1" dirty="0"/>
              <a:t>              </a:t>
            </a:r>
            <a:r>
              <a:rPr lang="en-US" sz="2600" b="1" u="sng" dirty="0"/>
              <a:t>max. </a:t>
            </a:r>
            <a:r>
              <a:rPr lang="en-US" sz="2400" b="1" u="sng" dirty="0"/>
              <a:t>Braking Force</a:t>
            </a:r>
            <a:r>
              <a:rPr lang="en-US" sz="2400" b="1" dirty="0"/>
              <a:t>     	Nominal Load</a:t>
            </a:r>
          </a:p>
        </p:txBody>
      </p:sp>
      <p:sp>
        <p:nvSpPr>
          <p:cNvPr id="23" name="Rechteck 22"/>
          <p:cNvSpPr/>
          <p:nvPr/>
        </p:nvSpPr>
        <p:spPr>
          <a:xfrm>
            <a:off x="8036528" y="1157962"/>
            <a:ext cx="854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/>
              <a:t>m/s²</a:t>
            </a:r>
          </a:p>
          <a:p>
            <a:r>
              <a:rPr lang="en-US" sz="1600" b="1" dirty="0"/>
              <a:t>m/s²</a:t>
            </a:r>
            <a:endParaRPr lang="de-DE" sz="1600" dirty="0"/>
          </a:p>
        </p:txBody>
      </p:sp>
      <p:sp>
        <p:nvSpPr>
          <p:cNvPr id="25" name="Textfeld 24"/>
          <p:cNvSpPr txBox="1"/>
          <p:nvPr/>
        </p:nvSpPr>
        <p:spPr>
          <a:xfrm flipH="1">
            <a:off x="6893100" y="1168949"/>
            <a:ext cx="367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= </a:t>
            </a:r>
          </a:p>
        </p:txBody>
      </p:sp>
      <p:sp>
        <p:nvSpPr>
          <p:cNvPr id="28" name="Textfeld 27"/>
          <p:cNvSpPr txBox="1"/>
          <p:nvPr/>
        </p:nvSpPr>
        <p:spPr>
          <a:xfrm flipH="1">
            <a:off x="8641401" y="1113452"/>
            <a:ext cx="2287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= 1.02 </a:t>
            </a:r>
            <a:endParaRPr lang="en-US" b="1" baseline="-25000" dirty="0"/>
          </a:p>
          <a:p>
            <a:endParaRPr lang="de-DE" sz="3600" b="1" dirty="0"/>
          </a:p>
        </p:txBody>
      </p:sp>
      <p:sp>
        <p:nvSpPr>
          <p:cNvPr id="27" name="Textfeld 27"/>
          <p:cNvSpPr txBox="1"/>
          <p:nvPr/>
        </p:nvSpPr>
        <p:spPr>
          <a:xfrm>
            <a:off x="1889728" y="1209932"/>
            <a:ext cx="18133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600" b="1" dirty="0"/>
              <a:t>PBC = µ = </a:t>
            </a:r>
          </a:p>
          <a:p>
            <a:pPr algn="r"/>
            <a:endParaRPr lang="en-US" sz="2600" b="1" dirty="0"/>
          </a:p>
        </p:txBody>
      </p:sp>
      <p:sp>
        <p:nvSpPr>
          <p:cNvPr id="30" name="Textfeld 28"/>
          <p:cNvSpPr txBox="1"/>
          <p:nvPr/>
        </p:nvSpPr>
        <p:spPr>
          <a:xfrm>
            <a:off x="5667003" y="2149442"/>
            <a:ext cx="5644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B050"/>
                </a:solidFill>
              </a:rPr>
              <a:t>PBC = Theoretical max deceleration capability with 100% ABS efficiency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7312645" y="846827"/>
            <a:ext cx="761747" cy="934197"/>
            <a:chOff x="7594870" y="714849"/>
            <a:chExt cx="761747" cy="934197"/>
          </a:xfrm>
        </p:grpSpPr>
        <p:sp>
          <p:nvSpPr>
            <p:cNvPr id="24" name="Rechteck 23"/>
            <p:cNvSpPr/>
            <p:nvPr/>
          </p:nvSpPr>
          <p:spPr>
            <a:xfrm>
              <a:off x="7594870" y="1002715"/>
              <a:ext cx="76174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  __   </a:t>
              </a:r>
            </a:p>
            <a:p>
              <a:r>
                <a:rPr lang="en-US" b="1" dirty="0"/>
                <a:t> 9.81</a:t>
              </a:r>
              <a:endParaRPr lang="de-DE" dirty="0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7634380" y="714849"/>
              <a:ext cx="6335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  9   </a:t>
              </a:r>
            </a:p>
            <a:p>
              <a:r>
                <a:rPr lang="en-US" b="1" dirty="0"/>
                <a:t> 0.9</a:t>
              </a:r>
              <a:endParaRPr lang="de-DE" dirty="0"/>
            </a:p>
          </p:txBody>
        </p:sp>
      </p:grpSp>
      <p:pic>
        <p:nvPicPr>
          <p:cNvPr id="29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8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 bwMode="auto">
          <a:xfrm>
            <a:off x="767408" y="1491019"/>
            <a:ext cx="10931436" cy="3875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en-GB" altLang="de-DE" sz="1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Justification: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en-GB" altLang="de-DE" sz="1600" dirty="0">
                <a:latin typeface="Arial" panose="020B0604020202020204" pitchFamily="34" charset="0"/>
              </a:rPr>
              <a:t>Over the last years tyre/road friction parameters have improved and PBC values should be adapted accordingly. 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r>
              <a:rPr lang="en-GB" altLang="de-DE" sz="1600" dirty="0">
                <a:latin typeface="Arial" panose="020B0604020202020204" pitchFamily="34" charset="0"/>
              </a:rPr>
              <a:t>Considering the ASTM method E1337-90 (12.4.2) and the UTAC measurements comparing both standard reference tyres on same tracks (AEBS-11-11) the PBC values should be as follows:</a:t>
            </a:r>
          </a:p>
          <a:p>
            <a:pPr lvl="1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altLang="de-DE" sz="1600" dirty="0">
                <a:latin typeface="Arial" panose="020B0604020202020204" pitchFamily="34" charset="0"/>
              </a:rPr>
              <a:t>PBC  =  0.9 	with „old“ 	 ASTM standard reference tire E1136 (P195/75R14)</a:t>
            </a:r>
          </a:p>
          <a:p>
            <a:pPr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altLang="de-DE" sz="1600" dirty="0">
                <a:latin typeface="Arial" panose="020B0604020202020204" pitchFamily="34" charset="0"/>
              </a:rPr>
              <a:t>PBC  =  1.017 	with „new“ ASTM standard reference tire F2493 (P225/60R16 97S)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en-GB" altLang="de-DE" sz="1600" dirty="0">
                <a:latin typeface="Arial" panose="020B0604020202020204" pitchFamily="34" charset="0"/>
              </a:rPr>
              <a:t>For the k-test method with „vehicle under test“ production tires the PBC = 1.017 is also reasonable.</a:t>
            </a:r>
          </a:p>
          <a:p>
            <a:pPr>
              <a:buNone/>
            </a:pPr>
            <a:endParaRPr lang="en-GB" altLang="de-DE" sz="1600" dirty="0">
              <a:latin typeface="Arial" panose="020B0604020202020204" pitchFamily="34" charset="0"/>
            </a:endParaRPr>
          </a:p>
          <a:p>
            <a:endParaRPr lang="en-GB" altLang="de-DE" sz="1600" dirty="0">
              <a:latin typeface="Arial" panose="020B0604020202020204" pitchFamily="34" charset="0"/>
            </a:endParaRPr>
          </a:p>
          <a:p>
            <a:endParaRPr lang="de-DE" altLang="de-DE" sz="1600" dirty="0"/>
          </a:p>
        </p:txBody>
      </p:sp>
      <p:sp>
        <p:nvSpPr>
          <p:cNvPr id="5" name="Titel 11"/>
          <p:cNvSpPr txBox="1">
            <a:spLocks/>
          </p:cNvSpPr>
          <p:nvPr/>
        </p:nvSpPr>
        <p:spPr>
          <a:xfrm>
            <a:off x="2063552" y="334867"/>
            <a:ext cx="7224803" cy="4660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14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solidFill>
                  <a:srgbClr val="83786F"/>
                </a:solidFill>
              </a:rPr>
              <a:t>Proposal to adopt the Peak Braking Coefficient (PBC) </a:t>
            </a:r>
          </a:p>
        </p:txBody>
      </p:sp>
      <p:pic>
        <p:nvPicPr>
          <p:cNvPr id="6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31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 bwMode="auto">
          <a:xfrm>
            <a:off x="155576" y="993199"/>
            <a:ext cx="11373405" cy="519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600"/>
              </a:spcAft>
              <a:buNone/>
            </a:pPr>
            <a:endParaRPr lang="en-GB" altLang="de-DE" sz="600" dirty="0"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en-GB" altLang="de-DE" sz="1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Proposal:</a:t>
            </a:r>
          </a:p>
          <a:p>
            <a:pPr marL="895350" indent="-895350">
              <a:spcBef>
                <a:spcPct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</a:rPr>
              <a:t>2.13.	"Dry road" means a road with a nominal peak braking coefficient </a:t>
            </a:r>
            <a:r>
              <a:rPr lang="en-GB" sz="1600" strike="sngStrike" dirty="0">
                <a:solidFill>
                  <a:prstClr val="black"/>
                </a:solidFill>
                <a:latin typeface="Arial" panose="020B0604020202020204" pitchFamily="34" charset="0"/>
              </a:rPr>
              <a:t>of 0.9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</a:rPr>
              <a:t>[</a:t>
            </a:r>
            <a:r>
              <a:rPr lang="en-GB" sz="1600" b="1" dirty="0">
                <a:latin typeface="Arial" panose="020B0604020202020204" pitchFamily="34" charset="0"/>
              </a:rPr>
              <a:t>as specified in par. xxx</a:t>
            </a:r>
            <a:r>
              <a:rPr lang="en-GB" sz="1600" dirty="0">
                <a:latin typeface="Arial" panose="020B0604020202020204" pitchFamily="34" charset="0"/>
              </a:rPr>
              <a:t>] </a:t>
            </a:r>
            <a:r>
              <a:rPr lang="en-GB" sz="1600" dirty="0">
                <a:solidFill>
                  <a:srgbClr val="9933FF"/>
                </a:solidFill>
                <a:latin typeface="Arial" panose="020B0604020202020204" pitchFamily="34" charset="0"/>
              </a:rPr>
              <a:t>or alternatively</a:t>
            </a:r>
            <a:r>
              <a:rPr lang="en-GB" sz="1600" b="1" dirty="0">
                <a:latin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</a:rPr>
              <a:t>[</a:t>
            </a:r>
            <a:r>
              <a:rPr lang="en-GB" sz="1600" b="1" dirty="0">
                <a:latin typeface="Arial" panose="020B0604020202020204" pitchFamily="34" charset="0"/>
              </a:rPr>
              <a:t>that permits a mean fully developed deceleration of 9m/s</a:t>
            </a:r>
            <a:r>
              <a:rPr lang="en-GB" sz="1600" b="1" baseline="30000" dirty="0">
                <a:latin typeface="Arial" panose="020B0604020202020204" pitchFamily="34" charset="0"/>
              </a:rPr>
              <a:t>2</a:t>
            </a:r>
            <a:r>
              <a:rPr lang="en-GB" sz="1600" dirty="0">
                <a:latin typeface="Arial" panose="020B0604020202020204" pitchFamily="34" charset="0"/>
              </a:rPr>
              <a:t>]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</a:rPr>
              <a:t>. 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endParaRPr lang="en-GB" altLang="de-DE" sz="16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5350" lvl="0" indent="-89535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de-DE" sz="1600" dirty="0">
                <a:latin typeface="Arial" panose="020B0604020202020204" pitchFamily="34" charset="0"/>
              </a:rPr>
              <a:t>6.1.1.1.	The road test surface shall have a consistent slope between level and 1 per cent and have a nominal  peak braking coefficient (PBC) of</a:t>
            </a:r>
          </a:p>
          <a:p>
            <a:pPr marL="1254125" indent="-263525">
              <a:spcBef>
                <a:spcPts val="300"/>
              </a:spcBef>
              <a:spcAft>
                <a:spcPts val="600"/>
              </a:spcAft>
            </a:pPr>
            <a:r>
              <a:rPr lang="en-US" altLang="de-DE" sz="1600" b="1" dirty="0">
                <a:latin typeface="Arial" panose="020B0604020202020204" pitchFamily="34" charset="0"/>
              </a:rPr>
              <a:t>0.9 unless otherwise specified, when measured using the American Society for Testing and Materials (ASTM) of E1136 standard reference test </a:t>
            </a:r>
            <a:r>
              <a:rPr lang="en-US" altLang="de-DE" sz="1600" b="1" dirty="0" err="1">
                <a:latin typeface="Arial" panose="020B0604020202020204" pitchFamily="34" charset="0"/>
              </a:rPr>
              <a:t>tyre</a:t>
            </a:r>
            <a:r>
              <a:rPr lang="en-US" altLang="de-DE" sz="1600" b="1" dirty="0">
                <a:latin typeface="Arial" panose="020B0604020202020204" pitchFamily="34" charset="0"/>
              </a:rPr>
              <a:t> in accordance with ASTM Method E1337 90 at a speed of 40 mph</a:t>
            </a:r>
          </a:p>
          <a:p>
            <a:pPr marL="1254125" indent="-263525">
              <a:spcBef>
                <a:spcPts val="300"/>
              </a:spcBef>
              <a:spcAft>
                <a:spcPts val="600"/>
              </a:spcAft>
            </a:pPr>
            <a:r>
              <a:rPr lang="en-US" altLang="de-DE" sz="1600" b="1" dirty="0">
                <a:latin typeface="Arial" panose="020B0604020202020204" pitchFamily="34" charset="0"/>
              </a:rPr>
              <a:t>1.017 unless otherwise specified, when measured using either:</a:t>
            </a:r>
          </a:p>
          <a:p>
            <a:pPr marL="2686050" lvl="0" indent="-89535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de-DE" sz="1600" b="1" dirty="0">
                <a:latin typeface="Arial" panose="020B0604020202020204" pitchFamily="34" charset="0"/>
              </a:rPr>
              <a:t>a)	The American Society for Testing and Materials (ASTM) of F2493 standard reference test </a:t>
            </a:r>
            <a:r>
              <a:rPr lang="en-US" altLang="de-DE" sz="1600" b="1" dirty="0" err="1">
                <a:latin typeface="Arial" panose="020B0604020202020204" pitchFamily="34" charset="0"/>
              </a:rPr>
              <a:t>tyre</a:t>
            </a:r>
            <a:r>
              <a:rPr lang="en-US" altLang="de-DE" sz="1600" b="1" dirty="0">
                <a:latin typeface="Arial" panose="020B0604020202020204" pitchFamily="34" charset="0"/>
              </a:rPr>
              <a:t> in accordance with ASTM Method E1337 90 at a speed of 40 mph; or</a:t>
            </a:r>
          </a:p>
          <a:p>
            <a:pPr marL="2686050" lvl="0" indent="-89535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de-DE" sz="1600" b="1" dirty="0">
                <a:latin typeface="Arial" panose="020B0604020202020204" pitchFamily="34" charset="0"/>
              </a:rPr>
              <a:t>b)	The k-test method specified in Appendix 2 to Annex 6 of Regulation No. 13-H.</a:t>
            </a:r>
          </a:p>
          <a:p>
            <a:pPr>
              <a:buNone/>
            </a:pPr>
            <a:endParaRPr lang="en-GB" altLang="de-DE" sz="1400" dirty="0">
              <a:latin typeface="Arial" panose="020B0604020202020204" pitchFamily="34" charset="0"/>
            </a:endParaRPr>
          </a:p>
          <a:p>
            <a:endParaRPr lang="de-DE" altLang="de-DE" sz="1400" dirty="0"/>
          </a:p>
        </p:txBody>
      </p:sp>
      <p:sp>
        <p:nvSpPr>
          <p:cNvPr id="5" name="Titel 11"/>
          <p:cNvSpPr txBox="1">
            <a:spLocks/>
          </p:cNvSpPr>
          <p:nvPr/>
        </p:nvSpPr>
        <p:spPr>
          <a:xfrm>
            <a:off x="1509125" y="312762"/>
            <a:ext cx="8088899" cy="4660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1400" kern="120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solidFill>
                  <a:srgbClr val="83786F"/>
                </a:solidFill>
              </a:rPr>
              <a:t>Proposal to adopt the Peak Braking Coefficient (PBC) </a:t>
            </a:r>
          </a:p>
        </p:txBody>
      </p:sp>
      <p:pic>
        <p:nvPicPr>
          <p:cNvPr id="6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763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4D00BC-D7B2-4401-8E49-A5D29262301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F7E5D67-3F71-4675-BC1B-A217256421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80C7EC-472F-41A5-8E18-E7A5E0D05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6</TotalTime>
  <Words>687</Words>
  <Application>Microsoft Office PowerPoint</Application>
  <PresentationFormat>Widescreen</PresentationFormat>
  <Paragraphs>71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</vt:lpstr>
      <vt:lpstr>Calibri</vt:lpstr>
      <vt:lpstr>Courier New</vt:lpstr>
      <vt:lpstr>Symbol</vt:lpstr>
      <vt:lpstr>Wingdings</vt:lpstr>
      <vt:lpstr>Masque présentation OICA</vt:lpstr>
      <vt:lpstr>Proposal to amend the PBC reference for AEBS M1/N1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Fontaine</dc:creator>
  <cp:lastModifiedBy>UNECE</cp:lastModifiedBy>
  <cp:revision>2</cp:revision>
  <dcterms:created xsi:type="dcterms:W3CDTF">2021-01-28T13:39:18Z</dcterms:created>
  <dcterms:modified xsi:type="dcterms:W3CDTF">2021-01-28T22:25:59Z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